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8" r:id="rId1"/>
    <p:sldMasterId id="2147484068" r:id="rId2"/>
    <p:sldMasterId id="2147484082" r:id="rId3"/>
    <p:sldMasterId id="2147484101" r:id="rId4"/>
  </p:sldMasterIdLst>
  <p:notesMasterIdLst>
    <p:notesMasterId r:id="rId17"/>
  </p:notesMasterIdLst>
  <p:handoutMasterIdLst>
    <p:handoutMasterId r:id="rId18"/>
  </p:handoutMasterIdLst>
  <p:sldIdLst>
    <p:sldId id="810" r:id="rId5"/>
    <p:sldId id="975" r:id="rId6"/>
    <p:sldId id="981" r:id="rId7"/>
    <p:sldId id="982" r:id="rId8"/>
    <p:sldId id="883" r:id="rId9"/>
    <p:sldId id="984" r:id="rId10"/>
    <p:sldId id="969" r:id="rId11"/>
    <p:sldId id="976" r:id="rId12"/>
    <p:sldId id="977" r:id="rId13"/>
    <p:sldId id="979" r:id="rId14"/>
    <p:sldId id="963" r:id="rId15"/>
    <p:sldId id="974" r:id="rId16"/>
  </p:sldIdLst>
  <p:sldSz cx="9144000" cy="6858000" type="screen4x3"/>
  <p:notesSz cx="7010400" cy="92964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bachm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D85"/>
    <a:srgbClr val="0F6CB6"/>
    <a:srgbClr val="202F4A"/>
    <a:srgbClr val="404040"/>
    <a:srgbClr val="A6D0DF"/>
    <a:srgbClr val="606060"/>
    <a:srgbClr val="4F4D52"/>
    <a:srgbClr val="97BAFF"/>
    <a:srgbClr val="0042C8"/>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65437" autoAdjust="0"/>
  </p:normalViewPr>
  <p:slideViewPr>
    <p:cSldViewPr>
      <p:cViewPr varScale="1">
        <p:scale>
          <a:sx n="71" d="100"/>
          <a:sy n="71" d="100"/>
        </p:scale>
        <p:origin x="1044" y="54"/>
      </p:cViewPr>
      <p:guideLst>
        <p:guide orient="horz" pos="2160"/>
        <p:guide pos="2880"/>
      </p:guideLst>
    </p:cSldViewPr>
  </p:slideViewPr>
  <p:outlineViewPr>
    <p:cViewPr>
      <p:scale>
        <a:sx n="33" d="100"/>
        <a:sy n="33" d="100"/>
      </p:scale>
      <p:origin x="0" y="3228"/>
    </p:cViewPr>
  </p:outlineViewPr>
  <p:notesTextViewPr>
    <p:cViewPr>
      <p:scale>
        <a:sx n="100" d="100"/>
        <a:sy n="100" d="100"/>
      </p:scale>
      <p:origin x="0" y="0"/>
    </p:cViewPr>
  </p:notesTextViewPr>
  <p:sorterViewPr>
    <p:cViewPr>
      <p:scale>
        <a:sx n="114" d="100"/>
        <a:sy n="114" d="100"/>
      </p:scale>
      <p:origin x="0" y="0"/>
    </p:cViewPr>
  </p:sorterViewPr>
  <p:notesViewPr>
    <p:cSldViewPr>
      <p:cViewPr varScale="1">
        <p:scale>
          <a:sx n="81" d="100"/>
          <a:sy n="81" d="100"/>
        </p:scale>
        <p:origin x="20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04B040-DA3F-4CFB-8CE9-E2B2E7F67915}" type="datetimeFigureOut">
              <a:rPr lang="en-US" smtClean="0"/>
              <a:pPr/>
              <a:t>4/11/2014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0215C7F-4A89-4F4D-82B7-9A5E7FFAF356}" type="slidenum">
              <a:rPr lang="en-US" smtClean="0"/>
              <a:pPr/>
              <a:t>‹#›</a:t>
            </a:fld>
            <a:endParaRPr lang="en-US"/>
          </a:p>
        </p:txBody>
      </p:sp>
    </p:spTree>
    <p:extLst>
      <p:ext uri="{BB962C8B-B14F-4D97-AF65-F5344CB8AC3E}">
        <p14:creationId xmlns:p14="http://schemas.microsoft.com/office/powerpoint/2010/main" val="506511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AE37DE3D-63B3-430C-B6DB-D80EF92FB56C}" type="datetimeFigureOut">
              <a:rPr lang="en-US"/>
              <a:pPr>
                <a:defRPr/>
              </a:pPr>
              <a:t>4/11/2014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457200" y="4416425"/>
            <a:ext cx="6096000" cy="4346575"/>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915399"/>
            <a:ext cx="3038475" cy="379413"/>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7812" y="8915399"/>
            <a:ext cx="3038475" cy="379413"/>
          </a:xfrm>
          <a:prstGeom prst="rect">
            <a:avLst/>
          </a:prstGeom>
        </p:spPr>
        <p:txBody>
          <a:bodyPr vert="horz" lIns="93177" tIns="46589" rIns="93177" bIns="46589" rtlCol="0" anchor="b"/>
          <a:lstStyle>
            <a:lvl1pPr algn="r">
              <a:defRPr sz="1200"/>
            </a:lvl1pPr>
          </a:lstStyle>
          <a:p>
            <a:pPr>
              <a:defRPr/>
            </a:pPr>
            <a:fld id="{04F83D3C-EE73-46F8-B5A9-A8F4D715F754}" type="slidenum">
              <a:rPr lang="en-US"/>
              <a:pPr>
                <a:defRPr/>
              </a:pPr>
              <a:t>‹#›</a:t>
            </a:fld>
            <a:endParaRPr lang="en-US" dirty="0"/>
          </a:p>
        </p:txBody>
      </p:sp>
    </p:spTree>
    <p:extLst>
      <p:ext uri="{BB962C8B-B14F-4D97-AF65-F5344CB8AC3E}">
        <p14:creationId xmlns:p14="http://schemas.microsoft.com/office/powerpoint/2010/main" val="2062067242"/>
      </p:ext>
    </p:extLst>
  </p:cSld>
  <p:clrMap bg1="lt1" tx1="dk1" bg2="lt2" tx2="dk2" accent1="accent1" accent2="accent2" accent3="accent3" accent4="accent4" accent5="accent5" accent6="accent6" hlink="hlink" folHlink="folHlink"/>
  <p:notesStyle>
    <a:lvl1pPr marL="112713" indent="-112713" algn="l" rtl="0" eaLnBrk="0" fontAlgn="base" hangingPunct="0">
      <a:spcBef>
        <a:spcPct val="30000"/>
      </a:spcBef>
      <a:spcAft>
        <a:spcPct val="0"/>
      </a:spcAft>
      <a:buFont typeface="Arial" pitchFamily="34" charset="0"/>
      <a:buChar char="♦"/>
      <a:defRPr sz="1200" kern="1200">
        <a:solidFill>
          <a:schemeClr val="tx1"/>
        </a:solidFill>
        <a:latin typeface="+mn-lt"/>
        <a:ea typeface="+mn-ea"/>
        <a:cs typeface="+mn-cs"/>
      </a:defRPr>
    </a:lvl1pPr>
    <a:lvl2pPr marL="338138" indent="-112713" algn="l" rtl="0" eaLnBrk="0" fontAlgn="base" hangingPunct="0">
      <a:spcBef>
        <a:spcPct val="30000"/>
      </a:spcBef>
      <a:spcAft>
        <a:spcPct val="0"/>
      </a:spcAft>
      <a:buFont typeface="Arial" pitchFamily="34" charset="0"/>
      <a:buChar char="«"/>
      <a:defRPr sz="1200" kern="1200">
        <a:solidFill>
          <a:schemeClr val="tx1"/>
        </a:solidFill>
        <a:latin typeface="+mn-lt"/>
        <a:ea typeface="+mn-ea"/>
        <a:cs typeface="+mn-cs"/>
      </a:defRPr>
    </a:lvl2pPr>
    <a:lvl3pPr marL="576263" indent="-112713" algn="l" rtl="0" eaLnBrk="0" fontAlgn="base" hangingPunct="0">
      <a:spcBef>
        <a:spcPct val="30000"/>
      </a:spcBef>
      <a:spcAft>
        <a:spcPct val="0"/>
      </a:spcAft>
      <a:buFont typeface="Arial" pitchFamily="34" charset="0"/>
      <a:buChar char="&lt;"/>
      <a:defRPr sz="1200" kern="1200">
        <a:solidFill>
          <a:schemeClr val="tx1"/>
        </a:solidFill>
        <a:latin typeface="+mn-lt"/>
        <a:ea typeface="+mn-ea"/>
        <a:cs typeface="+mn-cs"/>
      </a:defRPr>
    </a:lvl3pPr>
    <a:lvl4pPr marL="801688" indent="-112713"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4pPr>
    <a:lvl5pPr marL="1027113" indent="-112713"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047757-1FA1-483F-B38D-206E109E7507}" type="slidenum">
              <a:rPr lang="en-US" smtClean="0"/>
              <a:pPr/>
              <a:t>1</a:t>
            </a:fld>
            <a:endParaRPr lang="en-US" dirty="0" smtClean="0"/>
          </a:p>
        </p:txBody>
      </p:sp>
    </p:spTree>
    <p:extLst>
      <p:ext uri="{BB962C8B-B14F-4D97-AF65-F5344CB8AC3E}">
        <p14:creationId xmlns:p14="http://schemas.microsoft.com/office/powerpoint/2010/main" val="67852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12</a:t>
            </a:fld>
            <a:endParaRPr lang="en-US" dirty="0"/>
          </a:p>
        </p:txBody>
      </p:sp>
    </p:spTree>
    <p:extLst>
      <p:ext uri="{BB962C8B-B14F-4D97-AF65-F5344CB8AC3E}">
        <p14:creationId xmlns:p14="http://schemas.microsoft.com/office/powerpoint/2010/main" val="13464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p:spPr>
        <p:txBody>
          <a:bodyPr/>
          <a:lstStyle/>
          <a:p>
            <a:pPr marL="171439" indent="-171439">
              <a:buFont typeface="Wingdings" panose="05000000000000000000" pitchFamily="2" charset="2"/>
              <a:buChar char="Ø"/>
            </a:pPr>
            <a:endParaRPr lang="en-US" dirty="0" smtClean="0"/>
          </a:p>
        </p:txBody>
      </p:sp>
      <p:sp>
        <p:nvSpPr>
          <p:cNvPr id="36868" name="Slide Number Placeholder 3"/>
          <p:cNvSpPr>
            <a:spLocks noGrp="1"/>
          </p:cNvSpPr>
          <p:nvPr>
            <p:ph type="sldNum" sz="quarter" idx="5"/>
          </p:nvPr>
        </p:nvSpPr>
        <p:spPr>
          <a:noFill/>
        </p:spPr>
        <p:txBody>
          <a:bodyPr/>
          <a:lstStyle/>
          <a:p>
            <a:fld id="{61B4C316-5578-4FEF-8169-5A8FE518AA21}" type="slidenum">
              <a:rPr lang="en-US"/>
              <a:pPr/>
              <a:t>3</a:t>
            </a:fld>
            <a:endParaRPr lang="en-US"/>
          </a:p>
        </p:txBody>
      </p:sp>
    </p:spTree>
    <p:extLst>
      <p:ext uri="{BB962C8B-B14F-4D97-AF65-F5344CB8AC3E}">
        <p14:creationId xmlns:p14="http://schemas.microsoft.com/office/powerpoint/2010/main" val="84646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marL="171439" indent="-171439">
              <a:buFont typeface="Wingdings" panose="05000000000000000000" pitchFamily="2" charset="2"/>
              <a:buChar char="Ø"/>
            </a:pPr>
            <a:r>
              <a:rPr lang="en-US" dirty="0" smtClean="0"/>
              <a:t>5 main points: mix of remedies, ICs high now, in situ continues to go up, </a:t>
            </a:r>
            <a:r>
              <a:rPr lang="en-US" dirty="0" err="1" smtClean="0"/>
              <a:t>p&amp;t</a:t>
            </a:r>
            <a:r>
              <a:rPr lang="en-US" dirty="0" smtClean="0"/>
              <a:t> continues to stay low</a:t>
            </a:r>
            <a:r>
              <a:rPr lang="en-US" baseline="0" dirty="0" smtClean="0"/>
              <a:t> (does not distinguish between restoration &amp; contain RAOs); </a:t>
            </a:r>
            <a:r>
              <a:rPr lang="en-US" dirty="0" smtClean="0"/>
              <a:t>containment of </a:t>
            </a:r>
            <a:r>
              <a:rPr lang="en-US" dirty="0" err="1" smtClean="0"/>
              <a:t>gw</a:t>
            </a:r>
            <a:r>
              <a:rPr lang="en-US" dirty="0" smtClean="0"/>
              <a:t> low; doesn’t include</a:t>
            </a:r>
            <a:r>
              <a:rPr lang="en-US" baseline="0" dirty="0" smtClean="0"/>
              <a:t> hydraulic containment</a:t>
            </a:r>
            <a:endParaRPr lang="en-US" dirty="0" smtClean="0"/>
          </a:p>
          <a:p>
            <a:pPr marL="171439" indent="-171439">
              <a:buFont typeface="Wingdings" panose="05000000000000000000" pitchFamily="2" charset="2"/>
              <a:buChar char="Ø"/>
            </a:pPr>
            <a:r>
              <a:rPr lang="en-US" dirty="0" smtClean="0"/>
              <a:t>RODs and decision documents may be counted in more than one category. </a:t>
            </a:r>
          </a:p>
          <a:p>
            <a:pPr marL="171439" indent="-171439">
              <a:buFont typeface="Wingdings" panose="05000000000000000000" pitchFamily="2" charset="2"/>
              <a:buChar char="Ø"/>
            </a:pPr>
            <a:r>
              <a:rPr lang="en-US" dirty="0" smtClean="0"/>
              <a:t>RODs from FY 1986 - 2004 include only RODs and ROD amendments.</a:t>
            </a:r>
          </a:p>
          <a:p>
            <a:pPr marL="171439" indent="-171439">
              <a:buFont typeface="Wingdings" panose="05000000000000000000" pitchFamily="2" charset="2"/>
              <a:buChar char="Ø"/>
            </a:pPr>
            <a:r>
              <a:rPr lang="en-US" dirty="0" smtClean="0"/>
              <a:t>Other remedies selected prior to 1998 may be under represented in figure. [WHY?] </a:t>
            </a:r>
            <a:r>
              <a:rPr lang="en-US" i="1" dirty="0" smtClean="0"/>
              <a:t>LF: I don’t remember</a:t>
            </a:r>
            <a:r>
              <a:rPr lang="en-US" i="1" baseline="0" dirty="0" smtClean="0"/>
              <a:t> why!</a:t>
            </a:r>
            <a:endParaRPr lang="en-US" i="1" dirty="0" smtClean="0"/>
          </a:p>
          <a:p>
            <a:pPr marL="171439" indent="-171439">
              <a:buFont typeface="Wingdings" panose="05000000000000000000" pitchFamily="2" charset="2"/>
              <a:buChar char="Ø"/>
            </a:pPr>
            <a:r>
              <a:rPr lang="en-US" dirty="0" smtClean="0"/>
              <a:t>Values</a:t>
            </a:r>
            <a:r>
              <a:rPr lang="en-US" baseline="0" dirty="0" smtClean="0"/>
              <a:t> shown for last 3 years</a:t>
            </a:r>
            <a:endParaRPr lang="en-US" dirty="0" smtClean="0"/>
          </a:p>
          <a:p>
            <a:pPr marL="171439" indent="-171439" defTabSz="920590">
              <a:buFont typeface="Wingdings" panose="05000000000000000000" pitchFamily="2" charset="2"/>
              <a:buChar char="Ø"/>
              <a:defRPr/>
            </a:pPr>
            <a:r>
              <a:rPr lang="en-US" dirty="0" smtClean="0"/>
              <a:t>Groundwater Other mostly ICs;</a:t>
            </a:r>
            <a:r>
              <a:rPr lang="en-US" baseline="0" dirty="0" smtClean="0"/>
              <a:t> left monitoring out this time (used at every site even if not in decision doc)</a:t>
            </a:r>
            <a:endParaRPr lang="en-US" dirty="0" smtClean="0"/>
          </a:p>
          <a:p>
            <a:pPr marL="171439" indent="-171439" defTabSz="920590">
              <a:buFont typeface="Wingdings" panose="05000000000000000000" pitchFamily="2" charset="2"/>
              <a:buChar char="Ø"/>
              <a:defRPr/>
            </a:pPr>
            <a:r>
              <a:rPr lang="en-US" b="1" dirty="0" smtClean="0"/>
              <a:t>Main </a:t>
            </a:r>
            <a:r>
              <a:rPr lang="en-US" b="1" dirty="0" err="1" smtClean="0"/>
              <a:t>msgs</a:t>
            </a:r>
            <a:r>
              <a:rPr lang="en-US" b="1" dirty="0" smtClean="0"/>
              <a:t>:</a:t>
            </a:r>
            <a:r>
              <a:rPr lang="en-US" b="1" baseline="0" dirty="0" smtClean="0"/>
              <a:t> </a:t>
            </a:r>
            <a:r>
              <a:rPr lang="en-US" b="1" dirty="0" smtClean="0"/>
              <a:t>In situ GW continues up; P&amp;T for GW has leveled out; MNA is up &amp; down; ICs constant</a:t>
            </a:r>
          </a:p>
        </p:txBody>
      </p:sp>
      <p:sp>
        <p:nvSpPr>
          <p:cNvPr id="44036" name="Slide Number Placeholder 3"/>
          <p:cNvSpPr>
            <a:spLocks noGrp="1"/>
          </p:cNvSpPr>
          <p:nvPr>
            <p:ph type="sldNum" sz="quarter" idx="5"/>
          </p:nvPr>
        </p:nvSpPr>
        <p:spPr>
          <a:noFill/>
        </p:spPr>
        <p:txBody>
          <a:bodyPr/>
          <a:lstStyle/>
          <a:p>
            <a:fld id="{0EAF89CB-07AF-4326-A45A-02F9A174E0AA}" type="slidenum">
              <a:rPr lang="en-US"/>
              <a:pPr/>
              <a:t>4</a:t>
            </a:fld>
            <a:endParaRPr lang="en-US"/>
          </a:p>
        </p:txBody>
      </p:sp>
    </p:spTree>
    <p:extLst>
      <p:ext uri="{BB962C8B-B14F-4D97-AF65-F5344CB8AC3E}">
        <p14:creationId xmlns:p14="http://schemas.microsoft.com/office/powerpoint/2010/main" val="408164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1100" y="700088"/>
            <a:ext cx="4648200" cy="3486150"/>
          </a:xfrm>
          <a:ln/>
        </p:spPr>
      </p:sp>
      <p:sp>
        <p:nvSpPr>
          <p:cNvPr id="68611"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24" tIns="44063" rIns="88124" bIns="44063"/>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4123727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81100" y="700088"/>
            <a:ext cx="4648200" cy="3486150"/>
          </a:xfrm>
          <a:ln/>
        </p:spPr>
      </p:sp>
      <p:sp>
        <p:nvSpPr>
          <p:cNvPr id="20482" name="Rectangle 3"/>
          <p:cNvSpPr>
            <a:spLocks noGrp="1" noChangeArrowheads="1"/>
          </p:cNvSpPr>
          <p:nvPr>
            <p:ph type="body" idx="1"/>
          </p:nvPr>
        </p:nvSpPr>
        <p:spPr>
          <a:xfrm>
            <a:off x="701362" y="4416430"/>
            <a:ext cx="5607678" cy="4181462"/>
          </a:xfrm>
          <a:noFill/>
          <a:ln/>
        </p:spPr>
        <p:txBody>
          <a:bodyPr lIns="88117" tIns="44060" rIns="88117" bIns="44060"/>
          <a:lstStyle/>
          <a:p>
            <a:pPr eaLnBrk="1" hangingPunct="1"/>
            <a:endParaRPr lang="en-US" dirty="0" smtClean="0"/>
          </a:p>
        </p:txBody>
      </p:sp>
    </p:spTree>
    <p:extLst>
      <p:ext uri="{BB962C8B-B14F-4D97-AF65-F5344CB8AC3E}">
        <p14:creationId xmlns:p14="http://schemas.microsoft.com/office/powerpoint/2010/main" val="290802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SRT – technology</a:t>
            </a:r>
            <a:r>
              <a:rPr lang="en-US" baseline="0" dirty="0" smtClean="0"/>
              <a:t> specific tools, </a:t>
            </a:r>
            <a:r>
              <a:rPr lang="en-US" baseline="0" dirty="0" err="1" smtClean="0"/>
              <a:t>excell</a:t>
            </a:r>
            <a:r>
              <a:rPr lang="en-US" baseline="0" dirty="0" smtClean="0"/>
              <a:t> based. </a:t>
            </a:r>
          </a:p>
          <a:p>
            <a:r>
              <a:rPr lang="en-US" baseline="0" dirty="0" smtClean="0"/>
              <a:t>SEFA is activity based, provides flexibility </a:t>
            </a:r>
          </a:p>
          <a:p>
            <a:r>
              <a:rPr lang="en-US" baseline="0" dirty="0" err="1" smtClean="0"/>
              <a:t>Sitewise</a:t>
            </a:r>
            <a:r>
              <a:rPr lang="en-US" baseline="0" dirty="0" smtClean="0"/>
              <a:t> is also activity based. </a:t>
            </a: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7</a:t>
            </a:fld>
            <a:endParaRPr lang="en-US" dirty="0"/>
          </a:p>
        </p:txBody>
      </p:sp>
    </p:spTree>
    <p:extLst>
      <p:ext uri="{BB962C8B-B14F-4D97-AF65-F5344CB8AC3E}">
        <p14:creationId xmlns:p14="http://schemas.microsoft.com/office/powerpoint/2010/main" val="377356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9</a:t>
            </a:fld>
            <a:endParaRPr lang="en-US" dirty="0"/>
          </a:p>
        </p:txBody>
      </p:sp>
    </p:spTree>
    <p:extLst>
      <p:ext uri="{BB962C8B-B14F-4D97-AF65-F5344CB8AC3E}">
        <p14:creationId xmlns:p14="http://schemas.microsoft.com/office/powerpoint/2010/main" val="321656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966612">
              <a:defRPr/>
            </a:pPr>
            <a:r>
              <a:rPr lang="en-US" sz="1300" dirty="0" smtClean="0"/>
              <a:t>Restoring, revitalizing, and bringing economically productive new uses to Superfund sites is a vital part of EPA’s work. </a:t>
            </a:r>
            <a:r>
              <a:rPr lang="en-US" dirty="0" smtClean="0"/>
              <a:t>Communities have been reusing cleaned up sites for many years and for a wide variety of</a:t>
            </a:r>
            <a:r>
              <a:rPr lang="en-US" baseline="0" dirty="0" smtClean="0"/>
              <a:t> purposes</a:t>
            </a:r>
            <a:r>
              <a:rPr lang="en-US" dirty="0" smtClean="0"/>
              <a:t>. During</a:t>
            </a:r>
            <a:r>
              <a:rPr lang="en-US" baseline="0" dirty="0" smtClean="0"/>
              <a:t> </a:t>
            </a:r>
            <a:r>
              <a:rPr lang="en-US" dirty="0" smtClean="0"/>
              <a:t>the past 15 years,</a:t>
            </a:r>
            <a:r>
              <a:rPr lang="en-US" baseline="0" dirty="0" smtClean="0"/>
              <a:t> </a:t>
            </a:r>
            <a:r>
              <a:rPr lang="en-US" dirty="0" smtClean="0"/>
              <a:t>SRI has directly supported </a:t>
            </a:r>
            <a:r>
              <a:rPr lang="en-US" baseline="0" dirty="0" smtClean="0"/>
              <a:t>efforts to return Superfund sites to productive use. </a:t>
            </a:r>
          </a:p>
          <a:p>
            <a:endParaRPr lang="en-US" dirty="0" smtClean="0"/>
          </a:p>
          <a:p>
            <a:r>
              <a:rPr lang="en-US" dirty="0" smtClean="0"/>
              <a:t>Our mission at SRI</a:t>
            </a:r>
            <a:r>
              <a:rPr lang="en-US" baseline="0" dirty="0" smtClean="0"/>
              <a:t> </a:t>
            </a:r>
            <a:r>
              <a:rPr lang="en-US" dirty="0" smtClean="0"/>
              <a:t>is to work </a:t>
            </a:r>
            <a:r>
              <a:rPr lang="en-US" i="1" dirty="0" smtClean="0"/>
              <a:t>with communities and other partners in considering future use opportunities and integrating appropriate reuse options into the cleanup process. </a:t>
            </a:r>
          </a:p>
          <a:p>
            <a:pPr defTabSz="966612">
              <a:defRPr/>
            </a:pPr>
            <a:endParaRPr lang="en-US" sz="1200" dirty="0" smtClean="0"/>
          </a:p>
          <a:p>
            <a:pPr defTabSz="966612">
              <a:defRPr/>
            </a:pPr>
            <a:r>
              <a:rPr lang="en-US" sz="1200" dirty="0" smtClean="0"/>
              <a:t>EPA has always been supportive of site reuse but our thinking regarding when to consider reuse in the remedial process has evolved over time. In recent years, reuse has become an integral part of the Agency’s strategic plans and goals. The 1995 Lan</a:t>
            </a:r>
            <a:r>
              <a:rPr lang="en-US" sz="1200" baseline="0" dirty="0" smtClean="0"/>
              <a:t>d Use Directive, titled “Land Use in the CERCLA Remedy Selection Process,” emphasizes the need to consider future land uses while making remedy selection decisions at Superfund sites. EPA further reinforced this Agency-wide mandate with the 2010 Reuse Directive, formally called “Considering Reasonably Anticipated Future Land Use and Reusing Barriers to Reuse at EPA-lead Superfund Remedial Sites.” This 2010 directive is designed to guide continued reuse support at Superfund sites throughout the cleanup pipeline and specifically speaks to addressing reuse opportunities at later cleanup stages, such as when remedy construction is underway or even complete. EPA’s Superfund program actively seeks out the reuse or return to use of Superfund sites in ways that are compatible with the site remedy, ensure the long-term protection of human health and the environment, and support the productive use of the site for years to come. </a:t>
            </a:r>
            <a:endParaRPr lang="en-US" sz="1200" dirty="0" smtClean="0"/>
          </a:p>
          <a:p>
            <a:pPr defTabSz="966612">
              <a:defRPr/>
            </a:pPr>
            <a:endParaRPr lang="en-US" sz="1200" i="1" dirty="0" smtClean="0"/>
          </a:p>
          <a:p>
            <a:pPr defTabSz="966612">
              <a:defRPr/>
            </a:pPr>
            <a:endParaRPr lang="en-US" baseline="0" dirty="0" smtClean="0"/>
          </a:p>
          <a:p>
            <a:pPr defTabSz="966612">
              <a:defRPr/>
            </a:pPr>
            <a:r>
              <a:rPr lang="en-US" sz="1200" dirty="0" smtClean="0"/>
              <a:t>The </a:t>
            </a:r>
            <a:r>
              <a:rPr lang="en-US" sz="1200" b="1" dirty="0" smtClean="0"/>
              <a:t>tools and resources</a:t>
            </a:r>
            <a:r>
              <a:rPr lang="en-US" sz="1200" b="1" baseline="0" dirty="0" smtClean="0"/>
              <a:t> </a:t>
            </a:r>
            <a:r>
              <a:rPr lang="en-US" sz="1200" baseline="0" dirty="0" smtClean="0"/>
              <a:t>available through SRI are critical to supporting the Agency’s strategic plans and goals. </a:t>
            </a:r>
          </a:p>
          <a:p>
            <a:pPr marL="171450" indent="-171450" eaLnBrk="1" hangingPunct="1">
              <a:spcBef>
                <a:spcPct val="0"/>
              </a:spcBef>
              <a:buFont typeface="Arial" panose="020B0604020202020204" pitchFamily="34" charset="0"/>
              <a:buChar char="•"/>
            </a:pPr>
            <a:r>
              <a:rPr lang="en-US" altLang="en-US" sz="1200" dirty="0" smtClean="0"/>
              <a:t>SRI’s Return to Use Initiative aims</a:t>
            </a:r>
            <a:r>
              <a:rPr lang="en-US" altLang="en-US" sz="1200" baseline="0" dirty="0" smtClean="0"/>
              <a:t> </a:t>
            </a:r>
            <a:r>
              <a:rPr lang="en-US" altLang="en-US" sz="1200" dirty="0" smtClean="0"/>
              <a:t>to remove barriers to reuse that are not necessary for the protection of human health, the environment, or the remedy at those sites where remedies are already in place.</a:t>
            </a:r>
            <a:r>
              <a:rPr lang="en-US" altLang="en-US" sz="1200" baseline="0" dirty="0" smtClean="0"/>
              <a:t> We work with the Regions to find ways for Headquarters to potentially help address barriers on a site by site basis. We then share those journeys in demonstration project fact sheets with the hopes of reaching other communities and site teams looking for inspiration or solutions for reuse questions at a Superfund site. </a:t>
            </a:r>
            <a:endParaRPr lang="en-US" altLang="en-US" sz="1200" dirty="0" smtClean="0"/>
          </a:p>
          <a:p>
            <a:pPr marL="171450" indent="-171450" eaLnBrk="1" hangingPunct="1">
              <a:spcBef>
                <a:spcPct val="0"/>
              </a:spcBef>
              <a:buFont typeface="Arial" panose="020B0604020202020204" pitchFamily="34" charset="0"/>
              <a:buChar char="•"/>
            </a:pPr>
            <a:r>
              <a:rPr lang="en-US" altLang="en-US" sz="1200" dirty="0" smtClean="0"/>
              <a:t>Ready for Reuse determinations</a:t>
            </a:r>
            <a:r>
              <a:rPr lang="en-US" altLang="en-US" sz="1200" baseline="0" dirty="0" smtClean="0"/>
              <a:t>, or RfRs, provide a single summary document outlining that a site “ready for reuse”. It </a:t>
            </a:r>
            <a:r>
              <a:rPr lang="en-US" sz="1200" dirty="0" smtClean="0"/>
              <a:t>documents that a contaminated site has been characterized and cleaned up to the extent necessary for specified current or future types of uses</a:t>
            </a:r>
            <a:r>
              <a:rPr lang="en-US" sz="1200" baseline="0" dirty="0" smtClean="0"/>
              <a:t> </a:t>
            </a:r>
            <a:r>
              <a:rPr lang="en-US" sz="1200" dirty="0" smtClean="0"/>
              <a:t>as long as the use limitations identified continue</a:t>
            </a:r>
            <a:r>
              <a:rPr lang="en-US" sz="1200" baseline="0" dirty="0" smtClean="0"/>
              <a:t> to be met. </a:t>
            </a:r>
            <a:r>
              <a:rPr lang="en-US" dirty="0" smtClean="0"/>
              <a:t>Use of RfR Determinations has proven to be valuable for dealing with confusion over what future uses are appropriate at a site and </a:t>
            </a:r>
            <a:r>
              <a:rPr lang="en-US" altLang="en-US" sz="1200" baseline="0" dirty="0" smtClean="0"/>
              <a:t>helpful in facilitating the public and private reuse of sites</a:t>
            </a:r>
            <a:r>
              <a:rPr lang="en-US" dirty="0" smtClean="0"/>
              <a:t>.</a:t>
            </a:r>
          </a:p>
          <a:p>
            <a:pPr eaLnBrk="1" hangingPunct="1">
              <a:spcBef>
                <a:spcPct val="0"/>
              </a:spcBef>
            </a:pPr>
            <a:endParaRPr lang="en-US"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Another excellent resource</a:t>
            </a:r>
            <a:r>
              <a:rPr lang="en-US" sz="1200" b="0" i="0" kern="1200" baseline="0" dirty="0" smtClean="0">
                <a:solidFill>
                  <a:schemeClr val="tx1"/>
                </a:solidFill>
                <a:effectLst/>
                <a:latin typeface="+mn-lt"/>
                <a:ea typeface="+mn-ea"/>
                <a:cs typeface="+mn-cs"/>
              </a:rPr>
              <a:t> that SRI has is our </a:t>
            </a:r>
            <a:r>
              <a:rPr lang="en-US" sz="1200" b="1" i="0" kern="1200" baseline="0" dirty="0" smtClean="0">
                <a:solidFill>
                  <a:schemeClr val="tx1"/>
                </a:solidFill>
                <a:effectLst/>
                <a:latin typeface="+mn-lt"/>
                <a:ea typeface="+mn-ea"/>
                <a:cs typeface="+mn-cs"/>
              </a:rPr>
              <a:t>partnerships</a:t>
            </a:r>
            <a:r>
              <a:rPr lang="en-US" sz="1200" b="0" i="0" kern="1200" baseline="0" dirty="0" smtClean="0">
                <a:solidFill>
                  <a:schemeClr val="tx1"/>
                </a:solidFill>
                <a:effectLst/>
                <a:latin typeface="+mn-lt"/>
                <a:ea typeface="+mn-ea"/>
                <a:cs typeface="+mn-cs"/>
              </a:rPr>
              <a:t>. Currently we are partnering with the Academy of Model Aeronautics, the U.S. Soccer Foundation, the Rails to Trails Conservancy, the Pollinator Partnership and The Trust for Public Land. We have worked with these partners on several successful projects and can provide you with additional information if you are interested in a specific type of site reuse. These partnerships are a great way to open the door to exploring reuse opportunities and available resources. All of these organizations are familiar with Superfund and are willing to work with interested communities. I encourage you all to visit the Redevelopment Partnerships page on our website to learn more about our partners and the unique skills, tools and resources they can bring to the 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SRI hosts a quarterly </a:t>
            </a:r>
            <a:r>
              <a:rPr lang="en-US" sz="1200" b="1" i="0" kern="1200" baseline="0" dirty="0" smtClean="0">
                <a:solidFill>
                  <a:schemeClr val="tx1"/>
                </a:solidFill>
                <a:effectLst/>
                <a:latin typeface="+mn-lt"/>
                <a:ea typeface="+mn-ea"/>
                <a:cs typeface="+mn-cs"/>
              </a:rPr>
              <a:t>webinar series </a:t>
            </a:r>
            <a:r>
              <a:rPr lang="en-US" sz="1200" b="0" i="0" kern="1200" baseline="0" dirty="0" smtClean="0">
                <a:solidFill>
                  <a:schemeClr val="tx1"/>
                </a:solidFill>
                <a:effectLst/>
                <a:latin typeface="+mn-lt"/>
                <a:ea typeface="+mn-ea"/>
                <a:cs typeface="+mn-cs"/>
              </a:rPr>
              <a:t>focusing on reuse questions, types and topics raised by communities and EPA Regional staff. In addition, SRI participates in national conferences to help share more information with communities about reuse opportunities and share available tools and resources with EPA staff to support reuse efforts. </a:t>
            </a:r>
            <a:endParaRPr lang="en-US" sz="1200" b="0" i="0" kern="1200" dirty="0" smtClean="0">
              <a:solidFill>
                <a:schemeClr val="tx1"/>
              </a:solidFill>
              <a:effectLst/>
              <a:latin typeface="+mn-lt"/>
              <a:ea typeface="+mn-ea"/>
              <a:cs typeface="+mn-cs"/>
            </a:endParaRPr>
          </a:p>
          <a:p>
            <a:pPr defTabSz="966612">
              <a:defRPr/>
            </a:pPr>
            <a:endParaRPr lang="en-US" baseline="0" dirty="0" smtClean="0"/>
          </a:p>
          <a:p>
            <a:r>
              <a:rPr lang="en-US" sz="1200" dirty="0" smtClean="0"/>
              <a:t>There is no one-size-fits-all approach to Superfund reuse. SRI understands that each site and community present a unique situation with unique needs. However, regardless of the type of site or cleanup status, </a:t>
            </a:r>
            <a:r>
              <a:rPr lang="en-US" sz="1200" b="1" dirty="0" smtClean="0"/>
              <a:t>Regional Seeds </a:t>
            </a:r>
            <a:r>
              <a:rPr lang="en-US" sz="1200" dirty="0" smtClean="0"/>
              <a:t>provide an important catalyst for communities to begin the reuse process. While Regional Seeds can support other reuse activities, the majority of Regional Seed funding directly supports site reuse planning.</a:t>
            </a:r>
          </a:p>
          <a:p>
            <a:endParaRPr lang="en-US" sz="1200" dirty="0" smtClean="0"/>
          </a:p>
          <a:p>
            <a:r>
              <a:rPr lang="en-US" sz="1200" dirty="0" smtClean="0"/>
              <a:t>Many sites have reuse potential but remain vacant or idle because stakeholders lack understanding of the remedy components, the types of potential future uses, and the key steps and players needed to return a site to beneficial use. The seed concept kick starts the process by bringing the right stakeholders to the table, clarifying the remedy and any constraints on reuse, and outlining the community’s goals and suitable reuse options to pursue. </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cs typeface="Arial" pitchFamily="34" charset="0"/>
              </a:rPr>
              <a:t>SRI also uses</a:t>
            </a:r>
            <a:r>
              <a:rPr lang="en-US" altLang="en-US" sz="1200" baseline="0" dirty="0" smtClean="0">
                <a:cs typeface="Arial" pitchFamily="34" charset="0"/>
              </a:rPr>
              <a:t> the </a:t>
            </a:r>
            <a:r>
              <a:rPr lang="en-US" altLang="en-US" sz="1200" dirty="0" smtClean="0">
                <a:cs typeface="Arial" pitchFamily="34" charset="0"/>
              </a:rPr>
              <a:t>Sitewide Ready for Anticipated Use,</a:t>
            </a:r>
            <a:r>
              <a:rPr lang="en-US" altLang="en-US" sz="1200" baseline="0" dirty="0" smtClean="0">
                <a:cs typeface="Arial" pitchFamily="34" charset="0"/>
              </a:rPr>
              <a:t> or SWRAU, </a:t>
            </a:r>
            <a:r>
              <a:rPr lang="en-US" altLang="en-US" sz="1200" b="1" baseline="0" dirty="0" smtClean="0">
                <a:cs typeface="Arial" pitchFamily="34" charset="0"/>
              </a:rPr>
              <a:t>performance </a:t>
            </a:r>
            <a:r>
              <a:rPr lang="en-US" altLang="en-US" sz="1200" b="1" dirty="0" smtClean="0">
                <a:cs typeface="Arial" pitchFamily="34" charset="0"/>
              </a:rPr>
              <a:t>measure </a:t>
            </a:r>
            <a:r>
              <a:rPr lang="en-US" altLang="en-US" sz="1200" dirty="0" smtClean="0"/>
              <a:t>to report the Superfund program’s accomplishments in making land ready for reuse at construction complete sites. The measure reflects EPA’s priority on reuse as an integral part of the Agency’s cleanup mission for the Superfund program.</a:t>
            </a:r>
          </a:p>
          <a:p>
            <a:endParaRPr lang="en-US" sz="1200" baseline="0" dirty="0" smtClean="0"/>
          </a:p>
          <a:p>
            <a:r>
              <a:rPr lang="en-US" dirty="0" smtClean="0"/>
              <a:t>And,</a:t>
            </a:r>
            <a:r>
              <a:rPr lang="en-US" baseline="0" dirty="0" smtClean="0"/>
              <a:t> last but not least, w</a:t>
            </a:r>
            <a:r>
              <a:rPr lang="en-US" dirty="0" smtClean="0"/>
              <a:t>e are celebrating the </a:t>
            </a:r>
            <a:r>
              <a:rPr lang="en-US" b="1" dirty="0" smtClean="0"/>
              <a:t>Superfund</a:t>
            </a:r>
            <a:r>
              <a:rPr lang="en-US" b="1" baseline="0" dirty="0" smtClean="0"/>
              <a:t> Redevelopment Initiative’s 15</a:t>
            </a:r>
            <a:r>
              <a:rPr lang="en-US" b="1" baseline="30000" dirty="0" smtClean="0"/>
              <a:t>th</a:t>
            </a:r>
            <a:r>
              <a:rPr lang="en-US" b="1" baseline="0" dirty="0" smtClean="0"/>
              <a:t> anniversary </a:t>
            </a:r>
            <a:r>
              <a:rPr lang="en-US" baseline="0" dirty="0" smtClean="0"/>
              <a:t>this year! Over the past 15 years, SRI has been involved in the reuse process at many sites. In 1999, we faced the question of how to return cleaned up, vacant Superfund sites to beneficial use in their communities – today we can proudly say that there are more than 700 Superfund sites in actual, continued or planned reuse. We have found that sharing the stories of successful reuse projects is one of SRI’s most valuable tools. We will be celebrating with events and projects all year long. I would urge you to visit the SRI website often as we continue to post new tools, resources and reuse success stories.</a:t>
            </a: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Pictured: Residential reuse including </a:t>
            </a:r>
            <a:r>
              <a:rPr lang="en-US" sz="1200" i="1" dirty="0" smtClean="0"/>
              <a:t>Energy Star® certified homes in the Daybreak Community </a:t>
            </a:r>
            <a:r>
              <a:rPr lang="en-US" i="1" baseline="0" dirty="0" smtClean="0"/>
              <a:t>at the Kennecott (South Zone</a:t>
            </a:r>
            <a:r>
              <a:rPr lang="en-US" b="0" i="1" baseline="0" dirty="0" smtClean="0"/>
              <a:t>) site in </a:t>
            </a:r>
            <a:r>
              <a:rPr lang="en-US" sz="1200" i="1" dirty="0" smtClean="0"/>
              <a:t>Salt Lake County, Utah; commercial reuse at the Murray Smelter site in Murray City, Utah; recreational reuse as a  model airplane park at the Taylor Road Landfill site in Hillsborough County, Florida</a:t>
            </a:r>
            <a:endParaRPr lang="en-US" b="0" i="1" baseline="0" dirty="0" smtClean="0"/>
          </a:p>
          <a:p>
            <a:endParaRPr lang="en-US" dirty="0"/>
          </a:p>
        </p:txBody>
      </p:sp>
      <p:sp>
        <p:nvSpPr>
          <p:cNvPr id="4" name="Slide Number Placeholder 3"/>
          <p:cNvSpPr>
            <a:spLocks noGrp="1"/>
          </p:cNvSpPr>
          <p:nvPr>
            <p:ph type="sldNum" sz="quarter" idx="10"/>
          </p:nvPr>
        </p:nvSpPr>
        <p:spPr/>
        <p:txBody>
          <a:bodyPr/>
          <a:lstStyle/>
          <a:p>
            <a:fld id="{E9B5A152-BAB5-4206-BD68-B97D10761671}" type="slidenum">
              <a:rPr lang="en-US" smtClean="0"/>
              <a:t>10</a:t>
            </a:fld>
            <a:endParaRPr lang="en-US" dirty="0"/>
          </a:p>
        </p:txBody>
      </p:sp>
    </p:spTree>
    <p:extLst>
      <p:ext uri="{BB962C8B-B14F-4D97-AF65-F5344CB8AC3E}">
        <p14:creationId xmlns:p14="http://schemas.microsoft.com/office/powerpoint/2010/main" val="2787792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11</a:t>
            </a:fld>
            <a:endParaRPr lang="en-US" dirty="0"/>
          </a:p>
        </p:txBody>
      </p:sp>
    </p:spTree>
    <p:extLst>
      <p:ext uri="{BB962C8B-B14F-4D97-AF65-F5344CB8AC3E}">
        <p14:creationId xmlns:p14="http://schemas.microsoft.com/office/powerpoint/2010/main" val="123644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p:nvPr userDrawn="1"/>
        </p:nvSpPr>
        <p:spPr bwMode="auto">
          <a:xfrm>
            <a:off x="0" y="0"/>
            <a:ext cx="9144000" cy="34290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51"/>
          <p:cNvSpPr/>
          <p:nvPr userDrawn="1"/>
        </p:nvSpPr>
        <p:spPr bwMode="auto">
          <a:xfrm>
            <a:off x="0" y="3429000"/>
            <a:ext cx="9144000" cy="3429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p:nvPr>
        </p:nvSpPr>
        <p:spPr>
          <a:xfrm>
            <a:off x="533401" y="533400"/>
            <a:ext cx="8077200" cy="2742695"/>
          </a:xfrm>
        </p:spPr>
        <p:txBody>
          <a:bodyPr>
            <a:noAutofit/>
          </a:bodyPr>
          <a:lstStyle>
            <a:lvl1pPr algn="ct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4038600"/>
            <a:ext cx="7681913" cy="461665"/>
          </a:xfrm>
        </p:spPr>
        <p:txBody>
          <a:bodyPr>
            <a:noAutofit/>
          </a:bodyPr>
          <a:lstStyle>
            <a:lvl1pPr marL="228600" indent="-228600" algn="l">
              <a:lnSpc>
                <a:spcPct val="90000"/>
              </a:lnSpc>
              <a:spcBef>
                <a:spcPts val="600"/>
              </a:spcBef>
              <a:buFont typeface="Arial" pitchFamily="34" charset="0"/>
              <a:buChar char="•"/>
              <a:defRPr sz="200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3-</a:t>
            </a:r>
            <a:fld id="{11C1CDDD-26A6-4238-A94D-3281FBF69CDD}"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7" name="Title 1"/>
          <p:cNvSpPr>
            <a:spLocks noGrp="1"/>
          </p:cNvSpPr>
          <p:nvPr>
            <p:ph type="title"/>
          </p:nvPr>
        </p:nvSpPr>
        <p:spPr>
          <a:xfrm>
            <a:off x="381000" y="319088"/>
            <a:ext cx="8382000" cy="442912"/>
          </a:xfrm>
        </p:spPr>
        <p:txBody>
          <a:bodyPr/>
          <a:lstStyle/>
          <a:p>
            <a:r>
              <a:rPr lang="en-US" dirty="0" smtClean="0"/>
              <a:t>Click to edit Master title style</a:t>
            </a:r>
            <a:endParaRPr lang="en-US" dirty="0"/>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5-</a:t>
            </a:r>
            <a:fld id="{11C1CDDD-26A6-4238-A94D-3281FBF69CDD}" type="slidenum">
              <a:rPr lang="en-US" smtClean="0"/>
              <a:pPr/>
              <a:t>‹#›</a:t>
            </a:fld>
            <a:endParaRPr lang="en-US" dirty="0"/>
          </a:p>
        </p:txBody>
      </p:sp>
      <p:sp>
        <p:nvSpPr>
          <p:cNvPr id="9" name="Content Placeholder 2"/>
          <p:cNvSpPr>
            <a:spLocks noGrp="1"/>
          </p:cNvSpPr>
          <p:nvPr>
            <p:ph sz="quarter" idx="1"/>
          </p:nvPr>
        </p:nvSpPr>
        <p:spPr>
          <a:xfrm>
            <a:off x="399288" y="14478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Content Placeholder 3"/>
          <p:cNvSpPr>
            <a:spLocks noGrp="1"/>
          </p:cNvSpPr>
          <p:nvPr>
            <p:ph sz="quarter" idx="2"/>
          </p:nvPr>
        </p:nvSpPr>
        <p:spPr>
          <a:xfrm>
            <a:off x="4706112" y="14478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4"/>
          <p:cNvSpPr>
            <a:spLocks noGrp="1"/>
          </p:cNvSpPr>
          <p:nvPr>
            <p:ph sz="quarter" idx="3"/>
          </p:nvPr>
        </p:nvSpPr>
        <p:spPr>
          <a:xfrm>
            <a:off x="399288" y="38862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Content Placeholder 5"/>
          <p:cNvSpPr>
            <a:spLocks noGrp="1"/>
          </p:cNvSpPr>
          <p:nvPr>
            <p:ph sz="quarter" idx="4"/>
          </p:nvPr>
        </p:nvSpPr>
        <p:spPr>
          <a:xfrm>
            <a:off x="4706112" y="38862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4107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81000" y="1447801"/>
            <a:ext cx="8327160" cy="413116"/>
          </a:xfrm>
        </p:spPr>
        <p:txBody>
          <a:bodyPr/>
          <a:lstStyle/>
          <a:p>
            <a:r>
              <a:rPr lang="en-US" dirty="0" smtClean="0"/>
              <a:t>Click icon to add table</a:t>
            </a:r>
            <a:endParaRPr lang="en-US" dirty="0"/>
          </a:p>
        </p:txBody>
      </p:sp>
      <p:sp>
        <p:nvSpPr>
          <p:cNvPr id="4" name="Title 1"/>
          <p:cNvSpPr>
            <a:spLocks noGrp="1"/>
          </p:cNvSpPr>
          <p:nvPr>
            <p:ph type="title"/>
          </p:nvPr>
        </p:nvSpPr>
        <p:spPr>
          <a:xfrm>
            <a:off x="381000" y="319088"/>
            <a:ext cx="8382000" cy="442912"/>
          </a:xfrm>
        </p:spPr>
        <p:txBody>
          <a:bodyPr/>
          <a:lstStyle/>
          <a:p>
            <a:r>
              <a:rPr lang="en-US" smtClean="0"/>
              <a:t>Click to edit Master title style</a:t>
            </a:r>
            <a:endParaRPr lang="en-US"/>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1-</a:t>
            </a:r>
            <a:fld id="{11C1CDDD-26A6-4238-A94D-3281FBF69CDD}" type="slidenum">
              <a:rPr lang="en-US" smtClean="0"/>
              <a:pPr/>
              <a:t>‹#›</a:t>
            </a:fld>
            <a:endParaRPr lang="en-US" dirty="0"/>
          </a:p>
        </p:txBody>
      </p:sp>
    </p:spTree>
    <p:extLst>
      <p:ext uri="{BB962C8B-B14F-4D97-AF65-F5344CB8AC3E}">
        <p14:creationId xmlns:p14="http://schemas.microsoft.com/office/powerpoint/2010/main" val="3664480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3-</a:t>
            </a:r>
            <a:fld id="{11C1CDDD-26A6-4238-A94D-3281FBF69CDD}" type="slidenum">
              <a:rPr lang="en-US" smtClean="0"/>
              <a:pPr/>
              <a:t>‹#›</a:t>
            </a:fld>
            <a:endParaRPr lang="en-US" dirty="0"/>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79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8913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13" descr="epa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1782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0"/>
          </p:nvPr>
        </p:nvSpPr>
        <p:spPr/>
        <p:txBody>
          <a:bodyPr/>
          <a:lstStyle>
            <a:lvl1pPr>
              <a:defRPr/>
            </a:lvl1pPr>
          </a:lstStyle>
          <a:p>
            <a:pPr>
              <a:defRPr/>
            </a:pPr>
            <a:fld id="{669CA9DE-5D0D-41C2-83C7-8F6647E0DFB5}" type="slidenum">
              <a:rPr lang="en-US">
                <a:solidFill>
                  <a:srgbClr val="FFFFFF"/>
                </a:solidFill>
              </a:rPr>
              <a:pPr>
                <a:defRPr/>
              </a:pPr>
              <a:t>‹#›</a:t>
            </a:fld>
            <a:endParaRPr lang="en-US">
              <a:solidFill>
                <a:srgbClr val="FFFFFF"/>
              </a:solidFill>
            </a:endParaRPr>
          </a:p>
        </p:txBody>
      </p:sp>
      <p:sp>
        <p:nvSpPr>
          <p:cNvPr id="5" name="Footer Placeholder 4"/>
          <p:cNvSpPr>
            <a:spLocks noGrp="1" noChangeArrowheads="1"/>
          </p:cNvSpPr>
          <p:nvPr>
            <p:ph type="ftr" sz="quarter" idx="11"/>
          </p:nvPr>
        </p:nvSpPr>
        <p:spPr>
          <a:xfrm>
            <a:off x="152400" y="6289675"/>
            <a:ext cx="8839200" cy="396875"/>
          </a:xfrm>
          <a:prstGeom prst="rect">
            <a:avLst/>
          </a:prstGeom>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7805036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0" y="6509543"/>
            <a:ext cx="2133600" cy="365125"/>
          </a:xfrm>
          <a:prstGeom prst="rect">
            <a:avLst/>
          </a:prstGeom>
        </p:spPr>
        <p:txBody>
          <a:bodyPr/>
          <a:lstStyle/>
          <a:p>
            <a:r>
              <a:rPr lang="en-US" smtClean="0"/>
              <a:t>April 3, 2014</a:t>
            </a:r>
            <a:endParaRPr lang="en-US" dirty="0"/>
          </a:p>
        </p:txBody>
      </p:sp>
      <p:sp>
        <p:nvSpPr>
          <p:cNvPr id="4" name="Slide Number Placeholder 3"/>
          <p:cNvSpPr>
            <a:spLocks noGrp="1"/>
          </p:cNvSpPr>
          <p:nvPr>
            <p:ph type="sldNum" sz="quarter" idx="11"/>
          </p:nvPr>
        </p:nvSpPr>
        <p:spPr/>
        <p:txBody>
          <a:bodyPr/>
          <a:lstStyle/>
          <a:p>
            <a:fld id="{75F3572B-C4F7-41F8-87C3-3B3AECA7CF5B}" type="slidenum">
              <a:rPr lang="en-US" smtClean="0"/>
              <a:pPr/>
              <a:t>‹#›</a:t>
            </a:fld>
            <a:endParaRPr lang="en-US"/>
          </a:p>
        </p:txBody>
      </p:sp>
      <p:sp>
        <p:nvSpPr>
          <p:cNvPr id="6" name="Content Placeholder 5"/>
          <p:cNvSpPr>
            <a:spLocks noGrp="1"/>
          </p:cNvSpPr>
          <p:nvPr>
            <p:ph sz="quarter" idx="12"/>
          </p:nvPr>
        </p:nvSpPr>
        <p:spPr>
          <a:xfrm>
            <a:off x="254000" y="1295400"/>
            <a:ext cx="8669338"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85318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p:nvPr userDrawn="1"/>
        </p:nvSpPr>
        <p:spPr bwMode="auto">
          <a:xfrm>
            <a:off x="0" y="0"/>
            <a:ext cx="9144000" cy="34290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51"/>
          <p:cNvSpPr/>
          <p:nvPr userDrawn="1"/>
        </p:nvSpPr>
        <p:spPr bwMode="auto">
          <a:xfrm>
            <a:off x="0" y="3429000"/>
            <a:ext cx="9144000" cy="3429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p:nvPr>
        </p:nvSpPr>
        <p:spPr>
          <a:xfrm>
            <a:off x="1219200" y="533400"/>
            <a:ext cx="7681913" cy="2742695"/>
          </a:xfrm>
        </p:spPr>
        <p:txBody>
          <a:bodyPr>
            <a:noAutofit/>
          </a:bodyPr>
          <a:lstStyle>
            <a:lvl1pPr algn="ct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4038600"/>
            <a:ext cx="7681913" cy="461665"/>
          </a:xfrm>
        </p:spPr>
        <p:txBody>
          <a:bodyPr>
            <a:noAutofit/>
          </a:bodyPr>
          <a:lstStyle>
            <a:lvl1pPr marL="228600" indent="-228600" algn="l">
              <a:lnSpc>
                <a:spcPct val="90000"/>
              </a:lnSpc>
              <a:spcBef>
                <a:spcPts val="600"/>
              </a:spcBef>
              <a:buFont typeface="Arial" pitchFamily="34" charset="0"/>
              <a:buChar char="•"/>
              <a:defRPr sz="200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2"/>
          <p:cNvSpPr>
            <a:spLocks noGrp="1"/>
          </p:cNvSpPr>
          <p:nvPr>
            <p:ph type="sldNum" sz="quarter" idx="4"/>
          </p:nvPr>
        </p:nvSpPr>
        <p:spPr>
          <a:xfrm>
            <a:off x="8305800" y="6511924"/>
            <a:ext cx="7620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815092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9487321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443198"/>
          </a:xfrm>
        </p:spPr>
        <p:txBody>
          <a:bodyPr/>
          <a:lstStyle>
            <a:lvl1pPr>
              <a:lnSpc>
                <a:spcPct val="90000"/>
              </a:lnSpc>
              <a:defRPr/>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24517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Content Placeholder 2"/>
          <p:cNvSpPr>
            <a:spLocks noGrp="1"/>
          </p:cNvSpPr>
          <p:nvPr>
            <p:ph idx="1"/>
          </p:nvPr>
        </p:nvSpPr>
        <p:spPr>
          <a:xfrm>
            <a:off x="381000" y="1371600"/>
            <a:ext cx="8382000" cy="4724400"/>
          </a:xfrm>
        </p:spPr>
        <p:txBody>
          <a:bodyPr/>
          <a:lstStyle>
            <a:lvl1pPr marL="287338" indent="-287338">
              <a:lnSpc>
                <a:spcPct val="80000"/>
              </a:lnSpc>
              <a:spcBef>
                <a:spcPts val="1200"/>
              </a:spcBef>
              <a:buFont typeface="Arial" pitchFamily="34" charset="0"/>
              <a:buChar char="♦"/>
              <a:defRPr sz="2800"/>
            </a:lvl1pPr>
            <a:lvl2pPr marL="687388" indent="-279400">
              <a:lnSpc>
                <a:spcPct val="80000"/>
              </a:lnSpc>
              <a:spcBef>
                <a:spcPts val="1200"/>
              </a:spcBef>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68425" indent="-225425">
              <a:lnSpc>
                <a:spcPct val="80000"/>
              </a:lnSpc>
              <a:buFont typeface="Calibri" pitchFamily="34" charset="0"/>
              <a:buChar char="–"/>
              <a:defRPr sz="2400">
                <a:solidFill>
                  <a:schemeClr val="bg1"/>
                </a:solidFill>
              </a:defRPr>
            </a:lvl4pPr>
            <a:lvl5pPr marL="1714500" indent="-228600">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3387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7" name="Content Placeholder 2"/>
          <p:cNvSpPr>
            <a:spLocks noGrp="1"/>
          </p:cNvSpPr>
          <p:nvPr>
            <p:ph sz="half" idx="1"/>
          </p:nvPr>
        </p:nvSpPr>
        <p:spPr>
          <a:xfrm>
            <a:off x="381000" y="1378262"/>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8" name="Content Placeholder 2"/>
          <p:cNvSpPr>
            <a:spLocks noGrp="1"/>
          </p:cNvSpPr>
          <p:nvPr>
            <p:ph sz="half" idx="10"/>
          </p:nvPr>
        </p:nvSpPr>
        <p:spPr>
          <a:xfrm>
            <a:off x="4648200" y="1380744"/>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351670528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281803"/>
            <a:ext cx="4114800"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981" y="1281803"/>
            <a:ext cx="4117019"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11" name="Content Placeholder 2"/>
          <p:cNvSpPr>
            <a:spLocks noGrp="1"/>
          </p:cNvSpPr>
          <p:nvPr>
            <p:ph sz="half" idx="11"/>
          </p:nvPr>
        </p:nvSpPr>
        <p:spPr>
          <a:xfrm>
            <a:off x="381000" y="2209800"/>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12" name="Content Placeholder 2"/>
          <p:cNvSpPr>
            <a:spLocks noGrp="1"/>
          </p:cNvSpPr>
          <p:nvPr>
            <p:ph sz="half" idx="12"/>
          </p:nvPr>
        </p:nvSpPr>
        <p:spPr>
          <a:xfrm>
            <a:off x="4648200" y="2212282"/>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194948193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5475004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5258815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2-</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8445050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3585733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7" name="Title 1"/>
          <p:cNvSpPr>
            <a:spLocks noGrp="1"/>
          </p:cNvSpPr>
          <p:nvPr>
            <p:ph type="title"/>
          </p:nvPr>
        </p:nvSpPr>
        <p:spPr>
          <a:xfrm>
            <a:off x="381000" y="319088"/>
            <a:ext cx="8382000" cy="442912"/>
          </a:xfrm>
        </p:spPr>
        <p:txBody>
          <a:bodyPr/>
          <a:lstStyle/>
          <a:p>
            <a:r>
              <a:rPr lang="en-US" dirty="0" smtClean="0"/>
              <a:t>Click to edit Master title style</a:t>
            </a:r>
            <a:endParaRPr lang="en-US" dirty="0"/>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5-</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9" name="Content Placeholder 2"/>
          <p:cNvSpPr>
            <a:spLocks noGrp="1"/>
          </p:cNvSpPr>
          <p:nvPr>
            <p:ph sz="quarter" idx="1"/>
          </p:nvPr>
        </p:nvSpPr>
        <p:spPr>
          <a:xfrm>
            <a:off x="399288" y="14478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Content Placeholder 3"/>
          <p:cNvSpPr>
            <a:spLocks noGrp="1"/>
          </p:cNvSpPr>
          <p:nvPr>
            <p:ph sz="quarter" idx="2"/>
          </p:nvPr>
        </p:nvSpPr>
        <p:spPr>
          <a:xfrm>
            <a:off x="4706112" y="14478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4"/>
          <p:cNvSpPr>
            <a:spLocks noGrp="1"/>
          </p:cNvSpPr>
          <p:nvPr>
            <p:ph sz="quarter" idx="3"/>
          </p:nvPr>
        </p:nvSpPr>
        <p:spPr>
          <a:xfrm>
            <a:off x="399288" y="38862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Content Placeholder 5"/>
          <p:cNvSpPr>
            <a:spLocks noGrp="1"/>
          </p:cNvSpPr>
          <p:nvPr>
            <p:ph sz="quarter" idx="4"/>
          </p:nvPr>
        </p:nvSpPr>
        <p:spPr>
          <a:xfrm>
            <a:off x="4706112" y="38862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3597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81000" y="1447801"/>
            <a:ext cx="8327160" cy="413116"/>
          </a:xfrm>
        </p:spPr>
        <p:txBody>
          <a:bodyPr/>
          <a:lstStyle/>
          <a:p>
            <a:r>
              <a:rPr lang="en-US" dirty="0" smtClean="0"/>
              <a:t>Click icon to add table</a:t>
            </a:r>
            <a:endParaRPr lang="en-US" dirty="0"/>
          </a:p>
        </p:txBody>
      </p:sp>
      <p:sp>
        <p:nvSpPr>
          <p:cNvPr id="4" name="Title 1"/>
          <p:cNvSpPr>
            <a:spLocks noGrp="1"/>
          </p:cNvSpPr>
          <p:nvPr>
            <p:ph type="title"/>
          </p:nvPr>
        </p:nvSpPr>
        <p:spPr>
          <a:xfrm>
            <a:off x="381000" y="319088"/>
            <a:ext cx="8382000" cy="442912"/>
          </a:xfrm>
        </p:spPr>
        <p:txBody>
          <a:bodyPr/>
          <a:lstStyle/>
          <a:p>
            <a:r>
              <a:rPr lang="en-US" smtClean="0"/>
              <a:t>Click to edit Master title style</a:t>
            </a:r>
            <a:endParaRPr lang="en-US"/>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49644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p:nvPr userDrawn="1"/>
        </p:nvSpPr>
        <p:spPr bwMode="auto">
          <a:xfrm>
            <a:off x="0" y="0"/>
            <a:ext cx="9144000" cy="34290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51"/>
          <p:cNvSpPr/>
          <p:nvPr userDrawn="1"/>
        </p:nvSpPr>
        <p:spPr bwMode="auto">
          <a:xfrm>
            <a:off x="0" y="3429000"/>
            <a:ext cx="9144000" cy="3429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p:nvPr>
        </p:nvSpPr>
        <p:spPr>
          <a:xfrm>
            <a:off x="1219200" y="533400"/>
            <a:ext cx="7681913" cy="2742695"/>
          </a:xfrm>
        </p:spPr>
        <p:txBody>
          <a:bodyPr>
            <a:noAutofit/>
          </a:bodyPr>
          <a:lstStyle>
            <a:lvl1pPr algn="ct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4038600"/>
            <a:ext cx="7681913" cy="461665"/>
          </a:xfrm>
        </p:spPr>
        <p:txBody>
          <a:bodyPr>
            <a:noAutofit/>
          </a:bodyPr>
          <a:lstStyle>
            <a:lvl1pPr marL="228600" indent="-228600" algn="l">
              <a:lnSpc>
                <a:spcPct val="90000"/>
              </a:lnSpc>
              <a:spcBef>
                <a:spcPts val="600"/>
              </a:spcBef>
              <a:buFont typeface="Arial" pitchFamily="34" charset="0"/>
              <a:buChar char="•"/>
              <a:defRPr sz="200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2"/>
          <p:cNvSpPr>
            <a:spLocks noGrp="1"/>
          </p:cNvSpPr>
          <p:nvPr>
            <p:ph type="sldNum" sz="quarter" idx="4"/>
          </p:nvPr>
        </p:nvSpPr>
        <p:spPr>
          <a:xfrm>
            <a:off x="8305800" y="6511924"/>
            <a:ext cx="7620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962807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443198"/>
          </a:xfrm>
        </p:spPr>
        <p:txBody>
          <a:bodyPr/>
          <a:lstStyle>
            <a:lvl1pPr>
              <a:lnSpc>
                <a:spcPct val="90000"/>
              </a:lnSpc>
              <a:defRPr/>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1-</a:t>
            </a:r>
            <a:fld id="{11C1CDDD-26A6-4238-A94D-3281FBF69CDD}" type="slidenum">
              <a:rPr lang="en-US" smtClean="0"/>
              <a:pPr/>
              <a:t>‹#›</a:t>
            </a:fld>
            <a:endParaRPr lang="en-US" dirty="0"/>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6356809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443198"/>
          </a:xfrm>
        </p:spPr>
        <p:txBody>
          <a:bodyPr/>
          <a:lstStyle>
            <a:lvl1pPr>
              <a:lnSpc>
                <a:spcPct val="90000"/>
              </a:lnSpc>
              <a:defRPr/>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374392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Content Placeholder 2"/>
          <p:cNvSpPr>
            <a:spLocks noGrp="1"/>
          </p:cNvSpPr>
          <p:nvPr>
            <p:ph idx="1"/>
          </p:nvPr>
        </p:nvSpPr>
        <p:spPr>
          <a:xfrm>
            <a:off x="381000" y="1371600"/>
            <a:ext cx="8382000" cy="4724400"/>
          </a:xfrm>
        </p:spPr>
        <p:txBody>
          <a:bodyPr/>
          <a:lstStyle>
            <a:lvl1pPr marL="287338" indent="-287338">
              <a:lnSpc>
                <a:spcPct val="80000"/>
              </a:lnSpc>
              <a:spcBef>
                <a:spcPts val="1200"/>
              </a:spcBef>
              <a:buFont typeface="Arial" pitchFamily="34" charset="0"/>
              <a:buChar char="♦"/>
              <a:defRPr sz="2800"/>
            </a:lvl1pPr>
            <a:lvl2pPr marL="687388" indent="-279400">
              <a:lnSpc>
                <a:spcPct val="80000"/>
              </a:lnSpc>
              <a:spcBef>
                <a:spcPts val="1200"/>
              </a:spcBef>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68425" indent="-225425">
              <a:lnSpc>
                <a:spcPct val="80000"/>
              </a:lnSpc>
              <a:buFont typeface="Calibri" pitchFamily="34" charset="0"/>
              <a:buChar char="–"/>
              <a:defRPr sz="2400">
                <a:solidFill>
                  <a:schemeClr val="bg1"/>
                </a:solidFill>
              </a:defRPr>
            </a:lvl4pPr>
            <a:lvl5pPr marL="1714500" indent="-228600">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88661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7" name="Content Placeholder 2"/>
          <p:cNvSpPr>
            <a:spLocks noGrp="1"/>
          </p:cNvSpPr>
          <p:nvPr>
            <p:ph sz="half" idx="1"/>
          </p:nvPr>
        </p:nvSpPr>
        <p:spPr>
          <a:xfrm>
            <a:off x="381000" y="1378262"/>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8" name="Content Placeholder 2"/>
          <p:cNvSpPr>
            <a:spLocks noGrp="1"/>
          </p:cNvSpPr>
          <p:nvPr>
            <p:ph sz="half" idx="10"/>
          </p:nvPr>
        </p:nvSpPr>
        <p:spPr>
          <a:xfrm>
            <a:off x="4648200" y="1380744"/>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146290351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281803"/>
            <a:ext cx="4114800"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981" y="1281803"/>
            <a:ext cx="4117019"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11" name="Content Placeholder 2"/>
          <p:cNvSpPr>
            <a:spLocks noGrp="1"/>
          </p:cNvSpPr>
          <p:nvPr>
            <p:ph sz="half" idx="11"/>
          </p:nvPr>
        </p:nvSpPr>
        <p:spPr>
          <a:xfrm>
            <a:off x="381000" y="2209800"/>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12" name="Content Placeholder 2"/>
          <p:cNvSpPr>
            <a:spLocks noGrp="1"/>
          </p:cNvSpPr>
          <p:nvPr>
            <p:ph sz="half" idx="12"/>
          </p:nvPr>
        </p:nvSpPr>
        <p:spPr>
          <a:xfrm>
            <a:off x="4648200" y="2212282"/>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224431930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7897197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5116378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2-</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1540458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8536957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7" name="Title 1"/>
          <p:cNvSpPr>
            <a:spLocks noGrp="1"/>
          </p:cNvSpPr>
          <p:nvPr>
            <p:ph type="title"/>
          </p:nvPr>
        </p:nvSpPr>
        <p:spPr>
          <a:xfrm>
            <a:off x="381000" y="319088"/>
            <a:ext cx="8382000" cy="442912"/>
          </a:xfrm>
        </p:spPr>
        <p:txBody>
          <a:bodyPr/>
          <a:lstStyle/>
          <a:p>
            <a:r>
              <a:rPr lang="en-US" dirty="0" smtClean="0"/>
              <a:t>Click to edit Master title style</a:t>
            </a:r>
            <a:endParaRPr lang="en-US" dirty="0"/>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5-</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9" name="Content Placeholder 2"/>
          <p:cNvSpPr>
            <a:spLocks noGrp="1"/>
          </p:cNvSpPr>
          <p:nvPr>
            <p:ph sz="quarter" idx="1"/>
          </p:nvPr>
        </p:nvSpPr>
        <p:spPr>
          <a:xfrm>
            <a:off x="399288" y="14478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Content Placeholder 3"/>
          <p:cNvSpPr>
            <a:spLocks noGrp="1"/>
          </p:cNvSpPr>
          <p:nvPr>
            <p:ph sz="quarter" idx="2"/>
          </p:nvPr>
        </p:nvSpPr>
        <p:spPr>
          <a:xfrm>
            <a:off x="4706112" y="14478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4"/>
          <p:cNvSpPr>
            <a:spLocks noGrp="1"/>
          </p:cNvSpPr>
          <p:nvPr>
            <p:ph sz="quarter" idx="3"/>
          </p:nvPr>
        </p:nvSpPr>
        <p:spPr>
          <a:xfrm>
            <a:off x="399288" y="38862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Content Placeholder 5"/>
          <p:cNvSpPr>
            <a:spLocks noGrp="1"/>
          </p:cNvSpPr>
          <p:nvPr>
            <p:ph sz="quarter" idx="4"/>
          </p:nvPr>
        </p:nvSpPr>
        <p:spPr>
          <a:xfrm>
            <a:off x="4706112" y="38862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23178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3-</a:t>
            </a:r>
            <a:fld id="{11C1CDDD-26A6-4238-A94D-3281FBF69CDD}" type="slidenum">
              <a:rPr lang="en-US" smtClean="0"/>
              <a:pPr/>
              <a:t>‹#›</a:t>
            </a:fld>
            <a:endParaRPr lang="en-US" dirty="0"/>
          </a:p>
        </p:txBody>
      </p:sp>
      <p:sp>
        <p:nvSpPr>
          <p:cNvPr id="6" name="Content Placeholder 2"/>
          <p:cNvSpPr>
            <a:spLocks noGrp="1"/>
          </p:cNvSpPr>
          <p:nvPr>
            <p:ph idx="1"/>
          </p:nvPr>
        </p:nvSpPr>
        <p:spPr>
          <a:xfrm>
            <a:off x="381000" y="1371600"/>
            <a:ext cx="8382000" cy="4724400"/>
          </a:xfrm>
        </p:spPr>
        <p:txBody>
          <a:bodyPr/>
          <a:lstStyle>
            <a:lvl1pPr marL="287338" indent="-287338">
              <a:lnSpc>
                <a:spcPct val="80000"/>
              </a:lnSpc>
              <a:spcBef>
                <a:spcPts val="1200"/>
              </a:spcBef>
              <a:buFont typeface="Arial" pitchFamily="34" charset="0"/>
              <a:buChar char="♦"/>
              <a:defRPr sz="2800"/>
            </a:lvl1pPr>
            <a:lvl2pPr marL="687388" indent="-279400">
              <a:lnSpc>
                <a:spcPct val="80000"/>
              </a:lnSpc>
              <a:spcBef>
                <a:spcPts val="1200"/>
              </a:spcBef>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68425" indent="-225425">
              <a:lnSpc>
                <a:spcPct val="80000"/>
              </a:lnSpc>
              <a:buFont typeface="Calibri" pitchFamily="34" charset="0"/>
              <a:buChar char="–"/>
              <a:defRPr sz="2400">
                <a:solidFill>
                  <a:schemeClr val="bg1"/>
                </a:solidFill>
              </a:defRPr>
            </a:lvl4pPr>
            <a:lvl5pPr marL="1714500" indent="-228600">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81000" y="1447801"/>
            <a:ext cx="8327160" cy="413116"/>
          </a:xfrm>
        </p:spPr>
        <p:txBody>
          <a:bodyPr/>
          <a:lstStyle/>
          <a:p>
            <a:r>
              <a:rPr lang="en-US" dirty="0" smtClean="0"/>
              <a:t>Click icon to add table</a:t>
            </a:r>
            <a:endParaRPr lang="en-US" dirty="0"/>
          </a:p>
        </p:txBody>
      </p:sp>
      <p:sp>
        <p:nvSpPr>
          <p:cNvPr id="4" name="Title 1"/>
          <p:cNvSpPr>
            <a:spLocks noGrp="1"/>
          </p:cNvSpPr>
          <p:nvPr>
            <p:ph type="title"/>
          </p:nvPr>
        </p:nvSpPr>
        <p:spPr>
          <a:xfrm>
            <a:off x="381000" y="319088"/>
            <a:ext cx="8382000" cy="442912"/>
          </a:xfrm>
        </p:spPr>
        <p:txBody>
          <a:bodyPr/>
          <a:lstStyle/>
          <a:p>
            <a:r>
              <a:rPr lang="en-US" smtClean="0"/>
              <a:t>Click to edit Master title style</a:t>
            </a:r>
            <a:endParaRPr lang="en-US"/>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36342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p:nvPr userDrawn="1"/>
        </p:nvSpPr>
        <p:spPr bwMode="auto">
          <a:xfrm>
            <a:off x="0" y="0"/>
            <a:ext cx="9144000" cy="34290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51"/>
          <p:cNvSpPr/>
          <p:nvPr userDrawn="1"/>
        </p:nvSpPr>
        <p:spPr bwMode="auto">
          <a:xfrm>
            <a:off x="0" y="3429000"/>
            <a:ext cx="9144000" cy="3429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p:nvPr>
        </p:nvSpPr>
        <p:spPr>
          <a:xfrm>
            <a:off x="1219200" y="533400"/>
            <a:ext cx="7681913" cy="2742695"/>
          </a:xfrm>
        </p:spPr>
        <p:txBody>
          <a:bodyPr>
            <a:noAutofit/>
          </a:bodyPr>
          <a:lstStyle>
            <a:lvl1pPr algn="ct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4038600"/>
            <a:ext cx="7681913" cy="461665"/>
          </a:xfrm>
        </p:spPr>
        <p:txBody>
          <a:bodyPr>
            <a:noAutofit/>
          </a:bodyPr>
          <a:lstStyle>
            <a:lvl1pPr marL="228600" indent="-228600" algn="l">
              <a:lnSpc>
                <a:spcPct val="90000"/>
              </a:lnSpc>
              <a:spcBef>
                <a:spcPts val="600"/>
              </a:spcBef>
              <a:buFont typeface="Arial" pitchFamily="34" charset="0"/>
              <a:buChar char="•"/>
              <a:defRPr sz="200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2"/>
          <p:cNvSpPr>
            <a:spLocks noGrp="1"/>
          </p:cNvSpPr>
          <p:nvPr>
            <p:ph type="sldNum" sz="quarter" idx="4"/>
          </p:nvPr>
        </p:nvSpPr>
        <p:spPr>
          <a:xfrm>
            <a:off x="8305800" y="6511924"/>
            <a:ext cx="7620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8055024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5181903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443198"/>
          </a:xfrm>
        </p:spPr>
        <p:txBody>
          <a:bodyPr/>
          <a:lstStyle>
            <a:lvl1pPr>
              <a:lnSpc>
                <a:spcPct val="90000"/>
              </a:lnSpc>
              <a:defRPr/>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751416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Content Placeholder 2"/>
          <p:cNvSpPr>
            <a:spLocks noGrp="1"/>
          </p:cNvSpPr>
          <p:nvPr>
            <p:ph idx="1"/>
          </p:nvPr>
        </p:nvSpPr>
        <p:spPr>
          <a:xfrm>
            <a:off x="381000" y="1371600"/>
            <a:ext cx="8382000" cy="4724400"/>
          </a:xfrm>
        </p:spPr>
        <p:txBody>
          <a:bodyPr/>
          <a:lstStyle>
            <a:lvl1pPr marL="287338" indent="-287338">
              <a:lnSpc>
                <a:spcPct val="80000"/>
              </a:lnSpc>
              <a:spcBef>
                <a:spcPts val="1200"/>
              </a:spcBef>
              <a:buFont typeface="Arial" pitchFamily="34" charset="0"/>
              <a:buChar char="♦"/>
              <a:defRPr sz="2800"/>
            </a:lvl1pPr>
            <a:lvl2pPr marL="687388" indent="-279400">
              <a:lnSpc>
                <a:spcPct val="80000"/>
              </a:lnSpc>
              <a:spcBef>
                <a:spcPts val="1200"/>
              </a:spcBef>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68425" indent="-225425">
              <a:lnSpc>
                <a:spcPct val="80000"/>
              </a:lnSpc>
              <a:buFont typeface="Calibri" pitchFamily="34" charset="0"/>
              <a:buChar char="–"/>
              <a:defRPr sz="2400">
                <a:solidFill>
                  <a:schemeClr val="bg1"/>
                </a:solidFill>
              </a:defRPr>
            </a:lvl4pPr>
            <a:lvl5pPr marL="1714500" indent="-228600">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358874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7" name="Content Placeholder 2"/>
          <p:cNvSpPr>
            <a:spLocks noGrp="1"/>
          </p:cNvSpPr>
          <p:nvPr>
            <p:ph sz="half" idx="1"/>
          </p:nvPr>
        </p:nvSpPr>
        <p:spPr>
          <a:xfrm>
            <a:off x="381000" y="1378262"/>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8" name="Content Placeholder 2"/>
          <p:cNvSpPr>
            <a:spLocks noGrp="1"/>
          </p:cNvSpPr>
          <p:nvPr>
            <p:ph sz="half" idx="10"/>
          </p:nvPr>
        </p:nvSpPr>
        <p:spPr>
          <a:xfrm>
            <a:off x="4648200" y="1380744"/>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271170540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281803"/>
            <a:ext cx="4114800"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981" y="1281803"/>
            <a:ext cx="4117019"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11" name="Content Placeholder 2"/>
          <p:cNvSpPr>
            <a:spLocks noGrp="1"/>
          </p:cNvSpPr>
          <p:nvPr>
            <p:ph sz="half" idx="11"/>
          </p:nvPr>
        </p:nvSpPr>
        <p:spPr>
          <a:xfrm>
            <a:off x="381000" y="2209800"/>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12" name="Content Placeholder 2"/>
          <p:cNvSpPr>
            <a:spLocks noGrp="1"/>
          </p:cNvSpPr>
          <p:nvPr>
            <p:ph sz="half" idx="12"/>
          </p:nvPr>
        </p:nvSpPr>
        <p:spPr>
          <a:xfrm>
            <a:off x="4648200" y="2212282"/>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308022797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3142631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2040850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2-</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362144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3-</a:t>
            </a:r>
            <a:fld id="{11C1CDDD-26A6-4238-A94D-3281FBF69CDD}" type="slidenum">
              <a:rPr lang="en-US" smtClean="0"/>
              <a:pPr/>
              <a:t>‹#›</a:t>
            </a:fld>
            <a:endParaRPr lang="en-US" dirty="0"/>
          </a:p>
        </p:txBody>
      </p:sp>
      <p:sp>
        <p:nvSpPr>
          <p:cNvPr id="7" name="Content Placeholder 2"/>
          <p:cNvSpPr>
            <a:spLocks noGrp="1"/>
          </p:cNvSpPr>
          <p:nvPr>
            <p:ph sz="half" idx="1"/>
          </p:nvPr>
        </p:nvSpPr>
        <p:spPr>
          <a:xfrm>
            <a:off x="381000" y="1378262"/>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8" name="Content Placeholder 2"/>
          <p:cNvSpPr>
            <a:spLocks noGrp="1"/>
          </p:cNvSpPr>
          <p:nvPr>
            <p:ph sz="half" idx="10"/>
          </p:nvPr>
        </p:nvSpPr>
        <p:spPr>
          <a:xfrm>
            <a:off x="4648200" y="1380744"/>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3671422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7" name="Title 1"/>
          <p:cNvSpPr>
            <a:spLocks noGrp="1"/>
          </p:cNvSpPr>
          <p:nvPr>
            <p:ph type="title"/>
          </p:nvPr>
        </p:nvSpPr>
        <p:spPr>
          <a:xfrm>
            <a:off x="381000" y="319088"/>
            <a:ext cx="8382000" cy="442912"/>
          </a:xfrm>
        </p:spPr>
        <p:txBody>
          <a:bodyPr/>
          <a:lstStyle/>
          <a:p>
            <a:r>
              <a:rPr lang="en-US" dirty="0" smtClean="0"/>
              <a:t>Click to edit Master title style</a:t>
            </a:r>
            <a:endParaRPr lang="en-US" dirty="0"/>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5-</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9" name="Content Placeholder 2"/>
          <p:cNvSpPr>
            <a:spLocks noGrp="1"/>
          </p:cNvSpPr>
          <p:nvPr>
            <p:ph sz="quarter" idx="1"/>
          </p:nvPr>
        </p:nvSpPr>
        <p:spPr>
          <a:xfrm>
            <a:off x="399288" y="14478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Content Placeholder 3"/>
          <p:cNvSpPr>
            <a:spLocks noGrp="1"/>
          </p:cNvSpPr>
          <p:nvPr>
            <p:ph sz="quarter" idx="2"/>
          </p:nvPr>
        </p:nvSpPr>
        <p:spPr>
          <a:xfrm>
            <a:off x="4706112" y="14478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4"/>
          <p:cNvSpPr>
            <a:spLocks noGrp="1"/>
          </p:cNvSpPr>
          <p:nvPr>
            <p:ph sz="quarter" idx="3"/>
          </p:nvPr>
        </p:nvSpPr>
        <p:spPr>
          <a:xfrm>
            <a:off x="399288" y="38862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Content Placeholder 5"/>
          <p:cNvSpPr>
            <a:spLocks noGrp="1"/>
          </p:cNvSpPr>
          <p:nvPr>
            <p:ph sz="quarter" idx="4"/>
          </p:nvPr>
        </p:nvSpPr>
        <p:spPr>
          <a:xfrm>
            <a:off x="4706112" y="38862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19503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81000" y="1447801"/>
            <a:ext cx="8327160" cy="413116"/>
          </a:xfrm>
        </p:spPr>
        <p:txBody>
          <a:bodyPr/>
          <a:lstStyle/>
          <a:p>
            <a:r>
              <a:rPr lang="en-US" dirty="0" smtClean="0"/>
              <a:t>Click icon to add table</a:t>
            </a:r>
            <a:endParaRPr lang="en-US" dirty="0"/>
          </a:p>
        </p:txBody>
      </p:sp>
      <p:sp>
        <p:nvSpPr>
          <p:cNvPr id="4" name="Title 1"/>
          <p:cNvSpPr>
            <a:spLocks noGrp="1"/>
          </p:cNvSpPr>
          <p:nvPr>
            <p:ph type="title"/>
          </p:nvPr>
        </p:nvSpPr>
        <p:spPr>
          <a:xfrm>
            <a:off x="381000" y="319088"/>
            <a:ext cx="8382000" cy="442912"/>
          </a:xfrm>
        </p:spPr>
        <p:txBody>
          <a:bodyPr/>
          <a:lstStyle/>
          <a:p>
            <a:r>
              <a:rPr lang="en-US" smtClean="0"/>
              <a:t>Click to edit Master title style</a:t>
            </a:r>
            <a:endParaRPr lang="en-US"/>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08611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857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281803"/>
            <a:ext cx="4114800"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981" y="1281803"/>
            <a:ext cx="4117019"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3-</a:t>
            </a:r>
            <a:fld id="{11C1CDDD-26A6-4238-A94D-3281FBF69CDD}" type="slidenum">
              <a:rPr lang="en-US" smtClean="0"/>
              <a:pPr/>
              <a:t>‹#›</a:t>
            </a:fld>
            <a:endParaRPr lang="en-US" dirty="0"/>
          </a:p>
        </p:txBody>
      </p:sp>
      <p:sp>
        <p:nvSpPr>
          <p:cNvPr id="11" name="Content Placeholder 2"/>
          <p:cNvSpPr>
            <a:spLocks noGrp="1"/>
          </p:cNvSpPr>
          <p:nvPr>
            <p:ph sz="half" idx="11"/>
          </p:nvPr>
        </p:nvSpPr>
        <p:spPr>
          <a:xfrm>
            <a:off x="381000" y="2209800"/>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12" name="Content Placeholder 2"/>
          <p:cNvSpPr>
            <a:spLocks noGrp="1"/>
          </p:cNvSpPr>
          <p:nvPr>
            <p:ph sz="half" idx="12"/>
          </p:nvPr>
        </p:nvSpPr>
        <p:spPr>
          <a:xfrm>
            <a:off x="4648200" y="2212282"/>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3-</a:t>
            </a:r>
            <a:fld id="{11C1CDDD-26A6-4238-A94D-3281FBF69CDD}"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3-</a:t>
            </a:r>
            <a:fld id="{11C1CDDD-26A6-4238-A94D-3281FBF69C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2-</a:t>
            </a:r>
            <a:fld id="{11C1CDDD-26A6-4238-A94D-3281FBF69CDD}"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bwMode="auto">
          <a:xfrm>
            <a:off x="0" y="0"/>
            <a:ext cx="9144000" cy="10668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0" y="6477000"/>
            <a:ext cx="9144000" cy="381000"/>
          </a:xfrm>
          <a:prstGeom prst="rect">
            <a:avLst/>
          </a:prstGeom>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319088"/>
            <a:ext cx="8382000" cy="442912"/>
          </a:xfrm>
          <a:prstGeom prst="rect">
            <a:avLst/>
          </a:prstGeom>
          <a:effectLst>
            <a:outerShdw blurRad="50800" dist="38100" dir="2700000" algn="tl" rotWithShape="0">
              <a:prstClr val="black">
                <a:alpha val="80000"/>
              </a:prstClr>
            </a:outerShdw>
          </a:effectLst>
        </p:spPr>
        <p:txBody>
          <a:bodyPr vert="horz" wrap="square" lIns="0" tIns="0" rIns="0" bIns="0" rtlCol="0" anchor="ctr" anchorCtr="0">
            <a:sp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381000" y="1535113"/>
            <a:ext cx="8382000" cy="1665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6" descr="epaLogoWhite.png"/>
          <p:cNvPicPr>
            <a:picLocks noChangeAspect="1"/>
          </p:cNvPicPr>
          <p:nvPr/>
        </p:nvPicPr>
        <p:blipFill>
          <a:blip r:embed="rId18" cstate="print"/>
          <a:srcRect r="56546"/>
          <a:stretch>
            <a:fillRect/>
          </a:stretch>
        </p:blipFill>
        <p:spPr bwMode="auto">
          <a:xfrm>
            <a:off x="41275" y="6553200"/>
            <a:ext cx="869950" cy="282575"/>
          </a:xfrm>
          <a:prstGeom prst="rect">
            <a:avLst/>
          </a:prstGeom>
          <a:noFill/>
          <a:ln w="9525">
            <a:noFill/>
            <a:miter lim="800000"/>
            <a:headEnd/>
            <a:tailEnd/>
          </a:ln>
        </p:spPr>
      </p:pic>
      <p:sp>
        <p:nvSpPr>
          <p:cNvPr id="8"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2-</a:t>
            </a:r>
            <a:fld id="{11C1CDDD-26A6-4238-A94D-3281FBF69CD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04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53" r:id="rId11"/>
    <p:sldLayoutId id="2147484054" r:id="rId12"/>
    <p:sldLayoutId id="2147484056" r:id="rId13"/>
    <p:sldLayoutId id="2147484122" r:id="rId14"/>
    <p:sldLayoutId id="2147484064" r:id="rId15"/>
    <p:sldLayoutId id="2147484123" r:id="rId16"/>
  </p:sldLayoutIdLst>
  <p:transition>
    <p:fade/>
  </p:transition>
  <p:hf hdr="0" ftr="0" dt="0"/>
  <p:txStyles>
    <p:titleStyle>
      <a:lvl1pPr algn="l" defTabSz="912813" rtl="0" eaLnBrk="0" fontAlgn="base" hangingPunct="0">
        <a:lnSpc>
          <a:spcPct val="90000"/>
        </a:lnSpc>
        <a:spcBef>
          <a:spcPct val="0"/>
        </a:spcBef>
        <a:spcAft>
          <a:spcPct val="0"/>
        </a:spcAft>
        <a:defRPr lang="en-US" sz="3200" kern="1200" spc="-150" dirty="0">
          <a:ln w="3175">
            <a:noFill/>
          </a:ln>
          <a:solidFill>
            <a:schemeClr val="tx1"/>
          </a:solidFill>
          <a:latin typeface="+mj-lt"/>
          <a:ea typeface="+mn-ea"/>
          <a:cs typeface="Arial" charset="0"/>
        </a:defRPr>
      </a:lvl1pPr>
      <a:lvl2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32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32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32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3200">
          <a:solidFill>
            <a:schemeClr val="tx1"/>
          </a:solidFill>
          <a:latin typeface="Calibri" pitchFamily="34" charset="0"/>
          <a:cs typeface="Arial" charset="0"/>
        </a:defRPr>
      </a:lvl9pPr>
    </p:titleStyle>
    <p:bodyStyle>
      <a:lvl1pPr marL="287338" indent="-287338" algn="l" defTabSz="912813" rtl="0" eaLnBrk="0" fontAlgn="base" hangingPunct="0">
        <a:lnSpc>
          <a:spcPct val="90000"/>
        </a:lnSpc>
        <a:spcBef>
          <a:spcPts val="1800"/>
        </a:spcBef>
        <a:spcAft>
          <a:spcPct val="0"/>
        </a:spcAft>
        <a:buFont typeface="Wingdings" pitchFamily="2" charset="2"/>
        <a:buChar char="§"/>
        <a:defRPr sz="2200" b="1" kern="1200">
          <a:solidFill>
            <a:schemeClr val="bg1"/>
          </a:solidFill>
          <a:latin typeface="+mn-lt"/>
          <a:ea typeface="+mn-ea"/>
          <a:cs typeface="+mn-cs"/>
        </a:defRPr>
      </a:lvl1pPr>
      <a:lvl2pPr marL="796925" indent="-279400" algn="l" defTabSz="912813" rtl="0" eaLnBrk="0" fontAlgn="base" hangingPunct="0">
        <a:lnSpc>
          <a:spcPct val="90000"/>
        </a:lnSpc>
        <a:spcBef>
          <a:spcPts val="600"/>
        </a:spcBef>
        <a:spcAft>
          <a:spcPct val="0"/>
        </a:spcAft>
        <a:buFont typeface="Arial" charset="0"/>
        <a:buChar char="•"/>
        <a:defRPr kern="1200">
          <a:solidFill>
            <a:srgbClr val="595959"/>
          </a:solidFill>
          <a:latin typeface="+mn-lt"/>
          <a:ea typeface="+mn-ea"/>
          <a:cs typeface="+mn-cs"/>
        </a:defRPr>
      </a:lvl2pPr>
      <a:lvl3pPr marL="1147763" indent="-233363"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3pPr>
      <a:lvl4pPr marL="1489075" indent="-23018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4pPr>
      <a:lvl5pPr marL="1828800" indent="-22383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bwMode="auto">
          <a:xfrm>
            <a:off x="0" y="0"/>
            <a:ext cx="9144000" cy="10668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0" y="6477000"/>
            <a:ext cx="9144000" cy="381000"/>
          </a:xfrm>
          <a:prstGeom prst="rect">
            <a:avLst/>
          </a:prstGeom>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319088"/>
            <a:ext cx="8382000" cy="442912"/>
          </a:xfrm>
          <a:prstGeom prst="rect">
            <a:avLst/>
          </a:prstGeom>
          <a:effectLst>
            <a:outerShdw blurRad="50800" dist="38100" dir="2700000" algn="tl" rotWithShape="0">
              <a:prstClr val="black">
                <a:alpha val="80000"/>
              </a:prstClr>
            </a:outerShdw>
          </a:effectLst>
        </p:spPr>
        <p:txBody>
          <a:bodyPr vert="horz" wrap="square" lIns="0" tIns="0" rIns="0" bIns="0" rtlCol="0" anchor="ctr" anchorCtr="0">
            <a:sp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381000" y="1535113"/>
            <a:ext cx="8382000" cy="1665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6" descr="epaLogoWhite.png"/>
          <p:cNvPicPr>
            <a:picLocks noChangeAspect="1"/>
          </p:cNvPicPr>
          <p:nvPr/>
        </p:nvPicPr>
        <p:blipFill>
          <a:blip r:embed="rId14" cstate="print"/>
          <a:srcRect r="56546"/>
          <a:stretch>
            <a:fillRect/>
          </a:stretch>
        </p:blipFill>
        <p:spPr bwMode="auto">
          <a:xfrm>
            <a:off x="41275" y="6553200"/>
            <a:ext cx="869950" cy="282575"/>
          </a:xfrm>
          <a:prstGeom prst="rect">
            <a:avLst/>
          </a:prstGeom>
          <a:noFill/>
          <a:ln w="9525">
            <a:noFill/>
            <a:miter lim="800000"/>
            <a:headEnd/>
            <a:tailEnd/>
          </a:ln>
        </p:spPr>
      </p:pic>
      <p:sp>
        <p:nvSpPr>
          <p:cNvPr id="8"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2-</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29838981"/>
      </p:ext>
    </p:extLst>
  </p:cSld>
  <p:clrMap bg1="dk1" tx1="lt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transition>
    <p:fade/>
  </p:transition>
  <p:hf hdr="0" ftr="0" dt="0"/>
  <p:txStyles>
    <p:titleStyle>
      <a:lvl1pPr algn="l" defTabSz="912813" rtl="0" eaLnBrk="0" fontAlgn="base" hangingPunct="0">
        <a:lnSpc>
          <a:spcPct val="90000"/>
        </a:lnSpc>
        <a:spcBef>
          <a:spcPct val="0"/>
        </a:spcBef>
        <a:spcAft>
          <a:spcPct val="0"/>
        </a:spcAft>
        <a:defRPr lang="en-US" sz="3200" kern="1200" spc="-150" dirty="0">
          <a:ln w="3175">
            <a:noFill/>
          </a:ln>
          <a:solidFill>
            <a:schemeClr val="tx1"/>
          </a:solidFill>
          <a:latin typeface="+mj-lt"/>
          <a:ea typeface="+mn-ea"/>
          <a:cs typeface="Arial" charset="0"/>
        </a:defRPr>
      </a:lvl1pPr>
      <a:lvl2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32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32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32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3200">
          <a:solidFill>
            <a:schemeClr val="tx1"/>
          </a:solidFill>
          <a:latin typeface="Calibri" pitchFamily="34" charset="0"/>
          <a:cs typeface="Arial" charset="0"/>
        </a:defRPr>
      </a:lvl9pPr>
    </p:titleStyle>
    <p:bodyStyle>
      <a:lvl1pPr marL="287338" indent="-287338" algn="l" defTabSz="912813" rtl="0" eaLnBrk="0" fontAlgn="base" hangingPunct="0">
        <a:lnSpc>
          <a:spcPct val="90000"/>
        </a:lnSpc>
        <a:spcBef>
          <a:spcPts val="1800"/>
        </a:spcBef>
        <a:spcAft>
          <a:spcPct val="0"/>
        </a:spcAft>
        <a:buFont typeface="Wingdings" pitchFamily="2" charset="2"/>
        <a:buChar char="§"/>
        <a:defRPr sz="2200" b="1" kern="1200">
          <a:solidFill>
            <a:schemeClr val="bg1"/>
          </a:solidFill>
          <a:latin typeface="+mn-lt"/>
          <a:ea typeface="+mn-ea"/>
          <a:cs typeface="+mn-cs"/>
        </a:defRPr>
      </a:lvl1pPr>
      <a:lvl2pPr marL="796925" indent="-279400" algn="l" defTabSz="912813" rtl="0" eaLnBrk="0" fontAlgn="base" hangingPunct="0">
        <a:lnSpc>
          <a:spcPct val="90000"/>
        </a:lnSpc>
        <a:spcBef>
          <a:spcPts val="600"/>
        </a:spcBef>
        <a:spcAft>
          <a:spcPct val="0"/>
        </a:spcAft>
        <a:buFont typeface="Arial" charset="0"/>
        <a:buChar char="•"/>
        <a:defRPr kern="1200">
          <a:solidFill>
            <a:srgbClr val="595959"/>
          </a:solidFill>
          <a:latin typeface="+mn-lt"/>
          <a:ea typeface="+mn-ea"/>
          <a:cs typeface="+mn-cs"/>
        </a:defRPr>
      </a:lvl2pPr>
      <a:lvl3pPr marL="1147763" indent="-233363"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3pPr>
      <a:lvl4pPr marL="1489075" indent="-23018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4pPr>
      <a:lvl5pPr marL="1828800" indent="-22383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bwMode="auto">
          <a:xfrm>
            <a:off x="0" y="0"/>
            <a:ext cx="9144000" cy="10668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0" y="6477000"/>
            <a:ext cx="9144000" cy="381000"/>
          </a:xfrm>
          <a:prstGeom prst="rect">
            <a:avLst/>
          </a:prstGeom>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319088"/>
            <a:ext cx="8382000" cy="442912"/>
          </a:xfrm>
          <a:prstGeom prst="rect">
            <a:avLst/>
          </a:prstGeom>
          <a:effectLst>
            <a:outerShdw blurRad="50800" dist="38100" dir="2700000" algn="tl" rotWithShape="0">
              <a:prstClr val="black">
                <a:alpha val="80000"/>
              </a:prstClr>
            </a:outerShdw>
          </a:effectLst>
        </p:spPr>
        <p:txBody>
          <a:bodyPr vert="horz" wrap="square" lIns="0" tIns="0" rIns="0" bIns="0" rtlCol="0" anchor="ctr" anchorCtr="0">
            <a:sp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381000" y="1535113"/>
            <a:ext cx="8382000" cy="1665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6" descr="epaLogoWhite.png"/>
          <p:cNvPicPr>
            <a:picLocks noChangeAspect="1"/>
          </p:cNvPicPr>
          <p:nvPr/>
        </p:nvPicPr>
        <p:blipFill>
          <a:blip r:embed="rId14" cstate="print"/>
          <a:srcRect r="56546"/>
          <a:stretch>
            <a:fillRect/>
          </a:stretch>
        </p:blipFill>
        <p:spPr bwMode="auto">
          <a:xfrm>
            <a:off x="41275" y="6553200"/>
            <a:ext cx="869950" cy="282575"/>
          </a:xfrm>
          <a:prstGeom prst="rect">
            <a:avLst/>
          </a:prstGeom>
          <a:noFill/>
          <a:ln w="9525">
            <a:noFill/>
            <a:miter lim="800000"/>
            <a:headEnd/>
            <a:tailEnd/>
          </a:ln>
        </p:spPr>
      </p:pic>
      <p:sp>
        <p:nvSpPr>
          <p:cNvPr id="8"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2-</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73311849"/>
      </p:ext>
    </p:extLst>
  </p:cSld>
  <p:clrMap bg1="dk1" tx1="lt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Lst>
  <p:transition>
    <p:fade/>
  </p:transition>
  <p:hf hdr="0" ftr="0" dt="0"/>
  <p:txStyles>
    <p:titleStyle>
      <a:lvl1pPr algn="l" defTabSz="912813" rtl="0" eaLnBrk="0" fontAlgn="base" hangingPunct="0">
        <a:lnSpc>
          <a:spcPct val="90000"/>
        </a:lnSpc>
        <a:spcBef>
          <a:spcPct val="0"/>
        </a:spcBef>
        <a:spcAft>
          <a:spcPct val="0"/>
        </a:spcAft>
        <a:defRPr lang="en-US" sz="3200" kern="1200" spc="-150" dirty="0">
          <a:ln w="3175">
            <a:noFill/>
          </a:ln>
          <a:solidFill>
            <a:schemeClr val="tx1"/>
          </a:solidFill>
          <a:latin typeface="+mj-lt"/>
          <a:ea typeface="+mn-ea"/>
          <a:cs typeface="Arial" charset="0"/>
        </a:defRPr>
      </a:lvl1pPr>
      <a:lvl2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32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32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32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3200">
          <a:solidFill>
            <a:schemeClr val="tx1"/>
          </a:solidFill>
          <a:latin typeface="Calibri" pitchFamily="34" charset="0"/>
          <a:cs typeface="Arial" charset="0"/>
        </a:defRPr>
      </a:lvl9pPr>
    </p:titleStyle>
    <p:bodyStyle>
      <a:lvl1pPr marL="287338" indent="-287338" algn="l" defTabSz="912813" rtl="0" eaLnBrk="0" fontAlgn="base" hangingPunct="0">
        <a:lnSpc>
          <a:spcPct val="90000"/>
        </a:lnSpc>
        <a:spcBef>
          <a:spcPts val="1800"/>
        </a:spcBef>
        <a:spcAft>
          <a:spcPct val="0"/>
        </a:spcAft>
        <a:buFont typeface="Wingdings" pitchFamily="2" charset="2"/>
        <a:buChar char="§"/>
        <a:defRPr sz="2200" b="1" kern="1200">
          <a:solidFill>
            <a:schemeClr val="bg1"/>
          </a:solidFill>
          <a:latin typeface="+mn-lt"/>
          <a:ea typeface="+mn-ea"/>
          <a:cs typeface="+mn-cs"/>
        </a:defRPr>
      </a:lvl1pPr>
      <a:lvl2pPr marL="796925" indent="-279400" algn="l" defTabSz="912813" rtl="0" eaLnBrk="0" fontAlgn="base" hangingPunct="0">
        <a:lnSpc>
          <a:spcPct val="90000"/>
        </a:lnSpc>
        <a:spcBef>
          <a:spcPts val="600"/>
        </a:spcBef>
        <a:spcAft>
          <a:spcPct val="0"/>
        </a:spcAft>
        <a:buFont typeface="Arial" charset="0"/>
        <a:buChar char="•"/>
        <a:defRPr kern="1200">
          <a:solidFill>
            <a:srgbClr val="595959"/>
          </a:solidFill>
          <a:latin typeface="+mn-lt"/>
          <a:ea typeface="+mn-ea"/>
          <a:cs typeface="+mn-cs"/>
        </a:defRPr>
      </a:lvl2pPr>
      <a:lvl3pPr marL="1147763" indent="-233363"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3pPr>
      <a:lvl4pPr marL="1489075" indent="-23018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4pPr>
      <a:lvl5pPr marL="1828800" indent="-22383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bwMode="auto">
          <a:xfrm>
            <a:off x="0" y="0"/>
            <a:ext cx="9144000" cy="10668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0" y="6477000"/>
            <a:ext cx="9144000" cy="381000"/>
          </a:xfrm>
          <a:prstGeom prst="rect">
            <a:avLst/>
          </a:prstGeom>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319088"/>
            <a:ext cx="8382000" cy="442912"/>
          </a:xfrm>
          <a:prstGeom prst="rect">
            <a:avLst/>
          </a:prstGeom>
          <a:effectLst>
            <a:outerShdw blurRad="50800" dist="38100" dir="2700000" algn="tl" rotWithShape="0">
              <a:prstClr val="black">
                <a:alpha val="80000"/>
              </a:prstClr>
            </a:outerShdw>
          </a:effectLst>
        </p:spPr>
        <p:txBody>
          <a:bodyPr vert="horz" wrap="square" lIns="0" tIns="0" rIns="0" bIns="0" rtlCol="0" anchor="ctr" anchorCtr="0">
            <a:sp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381000" y="1535113"/>
            <a:ext cx="8382000" cy="1665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6" descr="epaLogoWhite.png"/>
          <p:cNvPicPr>
            <a:picLocks noChangeAspect="1"/>
          </p:cNvPicPr>
          <p:nvPr/>
        </p:nvPicPr>
        <p:blipFill>
          <a:blip r:embed="rId15" cstate="print"/>
          <a:srcRect r="56546"/>
          <a:stretch>
            <a:fillRect/>
          </a:stretch>
        </p:blipFill>
        <p:spPr bwMode="auto">
          <a:xfrm>
            <a:off x="41275" y="6553200"/>
            <a:ext cx="869950" cy="282575"/>
          </a:xfrm>
          <a:prstGeom prst="rect">
            <a:avLst/>
          </a:prstGeom>
          <a:noFill/>
          <a:ln w="9525">
            <a:noFill/>
            <a:miter lim="800000"/>
            <a:headEnd/>
            <a:tailEnd/>
          </a:ln>
        </p:spPr>
      </p:pic>
      <p:sp>
        <p:nvSpPr>
          <p:cNvPr id="8"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2-</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52695555"/>
      </p:ext>
    </p:extLst>
  </p:cSld>
  <p:clrMap bg1="dk1" tx1="lt1" bg2="dk2"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Lst>
  <p:transition>
    <p:fade/>
  </p:transition>
  <p:hf hdr="0" ftr="0" dt="0"/>
  <p:txStyles>
    <p:titleStyle>
      <a:lvl1pPr algn="l" defTabSz="912813" rtl="0" eaLnBrk="0" fontAlgn="base" hangingPunct="0">
        <a:lnSpc>
          <a:spcPct val="90000"/>
        </a:lnSpc>
        <a:spcBef>
          <a:spcPct val="0"/>
        </a:spcBef>
        <a:spcAft>
          <a:spcPct val="0"/>
        </a:spcAft>
        <a:defRPr lang="en-US" sz="3200" kern="1200" spc="-150" dirty="0">
          <a:ln w="3175">
            <a:noFill/>
          </a:ln>
          <a:solidFill>
            <a:schemeClr val="tx1"/>
          </a:solidFill>
          <a:latin typeface="+mj-lt"/>
          <a:ea typeface="+mn-ea"/>
          <a:cs typeface="Arial" charset="0"/>
        </a:defRPr>
      </a:lvl1pPr>
      <a:lvl2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32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32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32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3200">
          <a:solidFill>
            <a:schemeClr val="tx1"/>
          </a:solidFill>
          <a:latin typeface="Calibri" pitchFamily="34" charset="0"/>
          <a:cs typeface="Arial" charset="0"/>
        </a:defRPr>
      </a:lvl9pPr>
    </p:titleStyle>
    <p:bodyStyle>
      <a:lvl1pPr marL="287338" indent="-287338" algn="l" defTabSz="912813" rtl="0" eaLnBrk="0" fontAlgn="base" hangingPunct="0">
        <a:lnSpc>
          <a:spcPct val="90000"/>
        </a:lnSpc>
        <a:spcBef>
          <a:spcPts val="1800"/>
        </a:spcBef>
        <a:spcAft>
          <a:spcPct val="0"/>
        </a:spcAft>
        <a:buFont typeface="Wingdings" pitchFamily="2" charset="2"/>
        <a:buChar char="§"/>
        <a:defRPr sz="2200" b="1" kern="1200">
          <a:solidFill>
            <a:schemeClr val="bg1"/>
          </a:solidFill>
          <a:latin typeface="+mn-lt"/>
          <a:ea typeface="+mn-ea"/>
          <a:cs typeface="+mn-cs"/>
        </a:defRPr>
      </a:lvl1pPr>
      <a:lvl2pPr marL="796925" indent="-279400" algn="l" defTabSz="912813" rtl="0" eaLnBrk="0" fontAlgn="base" hangingPunct="0">
        <a:lnSpc>
          <a:spcPct val="90000"/>
        </a:lnSpc>
        <a:spcBef>
          <a:spcPts val="600"/>
        </a:spcBef>
        <a:spcAft>
          <a:spcPct val="0"/>
        </a:spcAft>
        <a:buFont typeface="Arial" charset="0"/>
        <a:buChar char="•"/>
        <a:defRPr kern="1200">
          <a:solidFill>
            <a:srgbClr val="595959"/>
          </a:solidFill>
          <a:latin typeface="+mn-lt"/>
          <a:ea typeface="+mn-ea"/>
          <a:cs typeface="+mn-cs"/>
        </a:defRPr>
      </a:lvl2pPr>
      <a:lvl3pPr marL="1147763" indent="-233363"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3pPr>
      <a:lvl4pPr marL="1489075" indent="-23018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4pPr>
      <a:lvl5pPr marL="1828800" indent="-22383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www.epa.gov/superfund/programs/recycle/index.html"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cluin.org/as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cluin.org/as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hyperlink" Target="http://www.aecom.com/What+We+Do/Environment/Practice+Areas/Remediation+Services+and+Site+Restoration/Green+and+Sustainable+Remediation" TargetMode="External"/><Relationship Id="rId7" Type="http://schemas.openxmlformats.org/officeDocument/2006/relationships/image" Target="../media/image16.png"/><Relationship Id="rId12" Type="http://schemas.openxmlformats.org/officeDocument/2006/relationships/image" Target="../media/image21.gif"/><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gif"/><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gif"/><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634052"/>
            <a:ext cx="9144000" cy="5576248"/>
          </a:xfrm>
          <a:prstGeom prst="rect">
            <a:avLst/>
          </a:prstGeom>
          <a:solidFill>
            <a:srgbClr val="FFFFFF">
              <a:alpha val="20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122" name="Title 1"/>
          <p:cNvSpPr>
            <a:spLocks noGrp="1"/>
          </p:cNvSpPr>
          <p:nvPr>
            <p:ph type="ctrTitle"/>
          </p:nvPr>
        </p:nvSpPr>
        <p:spPr>
          <a:xfrm>
            <a:off x="457200" y="1309455"/>
            <a:ext cx="8153400" cy="1191095"/>
          </a:xfrm>
        </p:spPr>
        <p:txBody>
          <a:bodyPr wrap="square">
            <a:spAutoFit/>
          </a:bodyPr>
          <a:lstStyle/>
          <a:p>
            <a:pPr lvl="0" defTabSz="914363" eaLnBrk="1" fontAlgn="auto" hangingPunct="1">
              <a:spcAft>
                <a:spcPts val="0"/>
              </a:spcAft>
              <a:defRPr/>
            </a:pPr>
            <a:r>
              <a:rPr lang="en-US" dirty="0" smtClean="0"/>
              <a:t> Green Remediation</a:t>
            </a:r>
            <a:r>
              <a:rPr lang="en-US" sz="3600" dirty="0" smtClean="0"/>
              <a:t/>
            </a:r>
            <a:br>
              <a:rPr lang="en-US" sz="3600" dirty="0" smtClean="0"/>
            </a:br>
            <a:r>
              <a:rPr lang="en-US" sz="3200" dirty="0" smtClean="0"/>
              <a:t>An Overview of the State of </a:t>
            </a:r>
            <a:r>
              <a:rPr lang="en-US" sz="3200" dirty="0"/>
              <a:t>the </a:t>
            </a:r>
            <a:r>
              <a:rPr lang="en-US" sz="3200" dirty="0" smtClean="0"/>
              <a:t>Practice</a:t>
            </a:r>
          </a:p>
        </p:txBody>
      </p:sp>
      <p:pic>
        <p:nvPicPr>
          <p:cNvPr id="4" name="Picture 3" descr="epa_logo_vert_white.png"/>
          <p:cNvPicPr>
            <a:picLocks noChangeAspect="1"/>
          </p:cNvPicPr>
          <p:nvPr>
            <p:custDataLst>
              <p:tags r:id="rId2"/>
            </p:custDataLst>
          </p:nvPr>
        </p:nvPicPr>
        <p:blipFill>
          <a:blip r:embed="rId5" cstate="print"/>
          <a:srcRect/>
          <a:stretch>
            <a:fillRect/>
          </a:stretch>
        </p:blipFill>
        <p:spPr bwMode="auto">
          <a:xfrm>
            <a:off x="228600" y="4191000"/>
            <a:ext cx="3902409" cy="1536700"/>
          </a:xfrm>
          <a:prstGeom prst="rect">
            <a:avLst/>
          </a:prstGeom>
          <a:noFill/>
          <a:ln w="9525">
            <a:noFill/>
            <a:miter lim="800000"/>
            <a:headEnd/>
            <a:tailEnd/>
          </a:ln>
        </p:spPr>
      </p:pic>
      <p:sp>
        <p:nvSpPr>
          <p:cNvPr id="6" name="Title 1"/>
          <p:cNvSpPr txBox="1">
            <a:spLocks/>
          </p:cNvSpPr>
          <p:nvPr/>
        </p:nvSpPr>
        <p:spPr>
          <a:xfrm>
            <a:off x="2590800" y="4066197"/>
            <a:ext cx="6400800" cy="1717393"/>
          </a:xfrm>
          <a:prstGeom prst="rect">
            <a:avLst/>
          </a:prstGeom>
          <a:effectLst>
            <a:outerShdw blurRad="50800" dist="38100" dir="2700000" algn="tl" rotWithShape="0">
              <a:prstClr val="black">
                <a:alpha val="80000"/>
              </a:prstClr>
            </a:outerShdw>
          </a:effectLst>
        </p:spPr>
        <p:txBody>
          <a:bodyPr vert="horz" wrap="square" lIns="0" tIns="0" rIns="0" bIns="0" rtlCol="0" anchor="ctr" anchorCtr="0">
            <a:spAutoFit/>
          </a:bodyPr>
          <a:lstStyle/>
          <a:p>
            <a:pPr marL="0" marR="0" lvl="0" indent="0" algn="r" defTabSz="914363"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50" normalizeH="0" baseline="0" noProof="0" dirty="0" smtClean="0">
                <a:ln w="3175">
                  <a:noFill/>
                </a:ln>
                <a:solidFill>
                  <a:schemeClr val="tx1"/>
                </a:solidFill>
                <a:effectLst/>
                <a:uLnTx/>
                <a:uFillTx/>
                <a:latin typeface="+mj-lt"/>
                <a:ea typeface="+mn-ea"/>
                <a:cs typeface="Arial" charset="0"/>
              </a:rPr>
              <a:t>Carlos Pachon</a:t>
            </a:r>
          </a:p>
          <a:p>
            <a:pPr marL="0" marR="0" lvl="0" indent="0" algn="r" defTabSz="914363" rtl="0" eaLnBrk="1" fontAlgn="auto" latinLnBrk="0" hangingPunct="1">
              <a:lnSpc>
                <a:spcPct val="90000"/>
              </a:lnSpc>
              <a:spcBef>
                <a:spcPct val="0"/>
              </a:spcBef>
              <a:spcAft>
                <a:spcPts val="0"/>
              </a:spcAft>
              <a:buClrTx/>
              <a:buSzTx/>
              <a:buFontTx/>
              <a:buNone/>
              <a:tabLst/>
              <a:defRPr/>
            </a:pPr>
            <a:r>
              <a:rPr lang="en-US" sz="2400" spc="-150" dirty="0" smtClean="0">
                <a:ln w="3175">
                  <a:noFill/>
                </a:ln>
                <a:latin typeface="+mj-lt"/>
                <a:cs typeface="Arial" charset="0"/>
              </a:rPr>
              <a:t>USEPA</a:t>
            </a:r>
          </a:p>
          <a:p>
            <a:pPr lvl="0" algn="r" defTabSz="914363" fontAlgn="auto">
              <a:lnSpc>
                <a:spcPct val="90000"/>
              </a:lnSpc>
              <a:spcAft>
                <a:spcPts val="0"/>
              </a:spcAft>
              <a:defRPr/>
            </a:pPr>
            <a:r>
              <a:rPr lang="en-US" sz="2400" spc="-150" dirty="0" smtClean="0">
                <a:ln w="3175">
                  <a:noFill/>
                </a:ln>
                <a:latin typeface="+mj-lt"/>
                <a:cs typeface="Arial" charset="0"/>
              </a:rPr>
              <a:t>Washington, DC</a:t>
            </a:r>
          </a:p>
          <a:p>
            <a:pPr lvl="0" algn="r" defTabSz="914363" fontAlgn="auto">
              <a:lnSpc>
                <a:spcPct val="90000"/>
              </a:lnSpc>
              <a:spcAft>
                <a:spcPts val="0"/>
              </a:spcAft>
              <a:defRPr/>
            </a:pPr>
            <a:r>
              <a:rPr lang="en-US" sz="2400" spc="-150" dirty="0" smtClean="0">
                <a:ln w="3175">
                  <a:noFill/>
                </a:ln>
                <a:latin typeface="+mj-lt"/>
                <a:cs typeface="Arial" charset="0"/>
              </a:rPr>
              <a:t>April 15,  2014</a:t>
            </a:r>
          </a:p>
          <a:p>
            <a:pPr marL="0" marR="0" lvl="0" indent="0" algn="ctr" defTabSz="914363"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150" normalizeH="0" baseline="0" noProof="0" dirty="0" smtClean="0">
              <a:ln w="3175">
                <a:noFill/>
              </a:ln>
              <a:solidFill>
                <a:schemeClr val="tx1"/>
              </a:solidFill>
              <a:effectLst/>
              <a:uLnTx/>
              <a:uFillTx/>
              <a:latin typeface="+mj-lt"/>
              <a:ea typeface="+mn-ea"/>
              <a:cs typeface="Arial" charset="0"/>
            </a:endParaRPr>
          </a:p>
        </p:txBody>
      </p:sp>
      <p:sp>
        <p:nvSpPr>
          <p:cNvPr id="9" name="Slide Number Placeholder 2"/>
          <p:cNvSpPr txBox="1">
            <a:spLocks/>
          </p:cNvSpPr>
          <p:nvPr/>
        </p:nvSpPr>
        <p:spPr>
          <a:xfrm>
            <a:off x="8305800" y="6477000"/>
            <a:ext cx="822385" cy="3810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1C1CDDD-26A6-4238-A94D-3281FBF69CDD}" type="slidenum">
              <a:rPr lang="en-US" sz="2400" smtClean="0"/>
              <a:pPr/>
              <a:t>1</a:t>
            </a:fld>
            <a:endParaRPr lang="en-US" sz="2400" dirty="0"/>
          </a:p>
        </p:txBody>
      </p:sp>
    </p:spTree>
    <p:custDataLst>
      <p:tags r:id="rId1"/>
    </p:custDataLst>
    <p:extLst>
      <p:ext uri="{BB962C8B-B14F-4D97-AF65-F5344CB8AC3E}">
        <p14:creationId xmlns:p14="http://schemas.microsoft.com/office/powerpoint/2010/main" val="90605949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ipe(left)">
                                      <p:cBhvr>
                                        <p:cTn id="11" dur="500"/>
                                        <p:tgtEl>
                                          <p:spTgt spid="5122"/>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SRI: the Superfund Redevelopment Initiative</a:t>
            </a:r>
          </a:p>
        </p:txBody>
      </p:sp>
      <p:sp>
        <p:nvSpPr>
          <p:cNvPr id="3" name="Content Placeholder 2"/>
          <p:cNvSpPr>
            <a:spLocks noGrp="1"/>
          </p:cNvSpPr>
          <p:nvPr>
            <p:ph idx="1"/>
          </p:nvPr>
        </p:nvSpPr>
        <p:spPr>
          <a:xfrm>
            <a:off x="251012" y="3062392"/>
            <a:ext cx="8229600" cy="5105400"/>
          </a:xfrm>
        </p:spPr>
        <p:txBody>
          <a:bodyPr>
            <a:noAutofit/>
          </a:bodyPr>
          <a:lstStyle/>
          <a:p>
            <a:r>
              <a:rPr lang="en-US" sz="2400" dirty="0" smtClean="0"/>
              <a:t>Reuse as a Priority</a:t>
            </a:r>
          </a:p>
          <a:p>
            <a:r>
              <a:rPr lang="en-US" sz="2400" dirty="0"/>
              <a:t>Integrated planning of cleanup and reuse</a:t>
            </a:r>
          </a:p>
          <a:p>
            <a:r>
              <a:rPr lang="en-US" sz="2400" dirty="0" smtClean="0"/>
              <a:t>Tools </a:t>
            </a:r>
            <a:r>
              <a:rPr lang="en-US" sz="2400" dirty="0" smtClean="0"/>
              <a:t>and Resources</a:t>
            </a:r>
          </a:p>
          <a:p>
            <a:r>
              <a:rPr lang="en-US" sz="2400" dirty="0" smtClean="0"/>
              <a:t>Redevelopment Partnerships</a:t>
            </a:r>
          </a:p>
          <a:p>
            <a:r>
              <a:rPr lang="en-US" sz="2400" dirty="0" smtClean="0"/>
              <a:t>Training and Education</a:t>
            </a:r>
          </a:p>
          <a:p>
            <a:r>
              <a:rPr lang="en-US" sz="2400" dirty="0" smtClean="0"/>
              <a:t>Site-specific Support</a:t>
            </a:r>
          </a:p>
          <a:p>
            <a:r>
              <a:rPr lang="en-US" sz="2400" dirty="0" smtClean="0"/>
              <a:t>Performance Measurement</a:t>
            </a:r>
          </a:p>
          <a:p>
            <a:r>
              <a:rPr lang="en-US" sz="2400" baseline="0" dirty="0" smtClean="0"/>
              <a:t>15</a:t>
            </a:r>
            <a:r>
              <a:rPr lang="en-US" sz="2400" baseline="30000" dirty="0" smtClean="0"/>
              <a:t>th</a:t>
            </a:r>
            <a:r>
              <a:rPr lang="en-US" sz="2400" baseline="0" dirty="0" smtClean="0"/>
              <a:t> Anniversary of SRI this year</a:t>
            </a:r>
            <a:endParaRPr lang="en-US" sz="2400" dirty="0"/>
          </a:p>
        </p:txBody>
      </p:sp>
      <p:pic>
        <p:nvPicPr>
          <p:cNvPr id="5" name="Content Placeholder 2"/>
          <p:cNvPicPr>
            <a:picLocks noGrp="1"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07573" y="2891832"/>
            <a:ext cx="3184649" cy="1825251"/>
          </a:xfrm>
          <a:prstGeom prst="rect">
            <a:avLst/>
          </a:prstGeom>
          <a:ln>
            <a:solidFill>
              <a:schemeClr val="tx1"/>
            </a:solid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0600" y="4561271"/>
            <a:ext cx="2456792" cy="1842594"/>
          </a:xfrm>
          <a:prstGeom prst="rect">
            <a:avLst/>
          </a:prstGeom>
          <a:ln>
            <a:solidFill>
              <a:schemeClr val="tx1"/>
            </a:solidFill>
          </a:ln>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7392" y="4708118"/>
            <a:ext cx="2069576" cy="1552182"/>
          </a:xfrm>
          <a:prstGeom prst="rect">
            <a:avLst/>
          </a:prstGeom>
          <a:ln>
            <a:solidFill>
              <a:schemeClr val="tx1"/>
            </a:solidFill>
          </a:ln>
        </p:spPr>
      </p:pic>
      <p:sp>
        <p:nvSpPr>
          <p:cNvPr id="8" name="Text Box 5"/>
          <p:cNvSpPr txBox="1">
            <a:spLocks noChangeArrowheads="1"/>
          </p:cNvSpPr>
          <p:nvPr/>
        </p:nvSpPr>
        <p:spPr bwMode="auto">
          <a:xfrm>
            <a:off x="228600" y="1254030"/>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sz="2200" i="1" dirty="0">
                <a:solidFill>
                  <a:schemeClr val="bg1"/>
                </a:solidFill>
                <a:ea typeface="ＭＳ Ｐゴシック" pitchFamily="34" charset="-128"/>
              </a:rPr>
              <a:t>Working with communities and other partners in considering future use opportunities and integrating appropriate reuse options into the cleanup process </a:t>
            </a:r>
            <a:endParaRPr lang="en-US" altLang="en-US" sz="2200" i="1" dirty="0" smtClean="0">
              <a:solidFill>
                <a:schemeClr val="bg1"/>
              </a:solidFill>
              <a:ea typeface="ＭＳ Ｐゴシック" pitchFamily="34" charset="-128"/>
            </a:endParaRPr>
          </a:p>
          <a:p>
            <a:pPr algn="ctr"/>
            <a:endParaRPr lang="en-US" altLang="en-US" sz="800" i="1" dirty="0">
              <a:ea typeface="ＭＳ Ｐゴシック" pitchFamily="34" charset="-128"/>
            </a:endParaRPr>
          </a:p>
          <a:p>
            <a:pPr algn="ctr"/>
            <a:r>
              <a:rPr lang="en-US" altLang="en-US" sz="2200" i="1" dirty="0">
                <a:ea typeface="ＭＳ Ｐゴシック" pitchFamily="34" charset="-128"/>
                <a:hlinkClick r:id="rId6"/>
              </a:rPr>
              <a:t>http://</a:t>
            </a:r>
            <a:r>
              <a:rPr lang="en-US" altLang="en-US" sz="2200" i="1" dirty="0" smtClean="0">
                <a:ea typeface="ＭＳ Ｐゴシック" pitchFamily="34" charset="-128"/>
                <a:hlinkClick r:id="rId6"/>
              </a:rPr>
              <a:t>www.epa.gov/superfund/programs/recycle/index.html</a:t>
            </a:r>
            <a:r>
              <a:rPr lang="en-US" altLang="en-US" sz="2200" i="1" dirty="0" smtClean="0">
                <a:ea typeface="ＭＳ Ｐゴシック" pitchFamily="34" charset="-128"/>
              </a:rPr>
              <a:t> </a:t>
            </a:r>
            <a:endParaRPr lang="en-US" altLang="en-US" sz="2200" i="1" dirty="0">
              <a:ea typeface="ＭＳ Ｐゴシック" pitchFamily="34" charset="-128"/>
            </a:endParaRPr>
          </a:p>
        </p:txBody>
      </p:sp>
    </p:spTree>
    <p:extLst>
      <p:ext uri="{BB962C8B-B14F-4D97-AF65-F5344CB8AC3E}">
        <p14:creationId xmlns:p14="http://schemas.microsoft.com/office/powerpoint/2010/main" val="167864686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ea typeface="ＭＳ Ｐゴシック" pitchFamily="34" charset="-128"/>
              </a:rPr>
              <a:t>Options for Implementing Green Remediation</a:t>
            </a:r>
          </a:p>
        </p:txBody>
      </p:sp>
      <p:sp>
        <p:nvSpPr>
          <p:cNvPr id="41989" name="Text Placeholder 2"/>
          <p:cNvSpPr>
            <a:spLocks noGrp="1"/>
          </p:cNvSpPr>
          <p:nvPr>
            <p:ph type="body" sz="quarter" idx="10"/>
          </p:nvPr>
        </p:nvSpPr>
        <p:spPr>
          <a:xfrm>
            <a:off x="381000" y="1295400"/>
            <a:ext cx="4419600" cy="4628960"/>
          </a:xfrm>
        </p:spPr>
        <p:txBody>
          <a:bodyPr/>
          <a:lstStyle/>
          <a:p>
            <a:r>
              <a:rPr lang="en-US" sz="2000" dirty="0" smtClean="0"/>
              <a:t>Direct Use of Best Management Practices (BMPs)</a:t>
            </a:r>
            <a:endParaRPr lang="en-US" sz="2000" dirty="0"/>
          </a:p>
          <a:p>
            <a:pPr marL="457200" lvl="1" indent="-228600">
              <a:spcBef>
                <a:spcPct val="40000"/>
              </a:spcBef>
              <a:buFont typeface="Calibri" pitchFamily="34" charset="0"/>
              <a:buChar char="•"/>
            </a:pPr>
            <a:r>
              <a:rPr lang="en-US" sz="1600" dirty="0" smtClean="0">
                <a:ea typeface="ＭＳ Ｐゴシック" pitchFamily="34" charset="-128"/>
              </a:rPr>
              <a:t>Excavation and Surface Restoration</a:t>
            </a:r>
          </a:p>
          <a:p>
            <a:pPr marL="457200" lvl="1" indent="-228600">
              <a:spcBef>
                <a:spcPct val="40000"/>
              </a:spcBef>
              <a:buFont typeface="Calibri" pitchFamily="34" charset="0"/>
              <a:buChar char="•"/>
            </a:pPr>
            <a:r>
              <a:rPr lang="en-US" sz="1600" dirty="0" smtClean="0">
                <a:ea typeface="ＭＳ Ｐゴシック" pitchFamily="34" charset="-128"/>
              </a:rPr>
              <a:t>Site Investigation</a:t>
            </a:r>
          </a:p>
          <a:p>
            <a:pPr marL="457200" lvl="1" indent="-228600">
              <a:spcBef>
                <a:spcPct val="40000"/>
              </a:spcBef>
              <a:buFont typeface="Calibri" pitchFamily="34" charset="0"/>
              <a:buChar char="•"/>
            </a:pPr>
            <a:r>
              <a:rPr lang="en-US" sz="1600" dirty="0" smtClean="0">
                <a:ea typeface="ＭＳ Ｐゴシック" pitchFamily="34" charset="-128"/>
              </a:rPr>
              <a:t>Pump and Treat Technologies</a:t>
            </a:r>
          </a:p>
          <a:p>
            <a:pPr marL="457200" lvl="1" indent="-228600">
              <a:spcBef>
                <a:spcPct val="40000"/>
              </a:spcBef>
              <a:buFont typeface="Calibri" pitchFamily="34" charset="0"/>
              <a:buChar char="•"/>
            </a:pPr>
            <a:r>
              <a:rPr lang="en-US" sz="1600" dirty="0" smtClean="0">
                <a:ea typeface="ＭＳ Ｐゴシック" pitchFamily="34" charset="-128"/>
              </a:rPr>
              <a:t>Bioremediation</a:t>
            </a:r>
          </a:p>
          <a:p>
            <a:pPr marL="457200" lvl="1" indent="-228600">
              <a:spcBef>
                <a:spcPct val="40000"/>
              </a:spcBef>
              <a:buFont typeface="Calibri" pitchFamily="34" charset="0"/>
              <a:buChar char="•"/>
            </a:pPr>
            <a:r>
              <a:rPr lang="en-US" sz="1600" dirty="0" smtClean="0">
                <a:ea typeface="ＭＳ Ｐゴシック" pitchFamily="34" charset="-128"/>
              </a:rPr>
              <a:t>Soil Vapor Extraction &amp; Air </a:t>
            </a:r>
            <a:r>
              <a:rPr lang="en-US" sz="1600" dirty="0" err="1" smtClean="0">
                <a:ea typeface="ＭＳ Ｐゴシック" pitchFamily="34" charset="-128"/>
              </a:rPr>
              <a:t>Sparging</a:t>
            </a:r>
            <a:endParaRPr lang="en-US" sz="1600" dirty="0" smtClean="0">
              <a:ea typeface="ＭＳ Ｐゴシック" pitchFamily="34" charset="-128"/>
            </a:endParaRPr>
          </a:p>
          <a:p>
            <a:pPr marL="457200" lvl="1" indent="-228600">
              <a:spcBef>
                <a:spcPct val="40000"/>
              </a:spcBef>
              <a:buFont typeface="Calibri" pitchFamily="34" charset="0"/>
              <a:buChar char="•"/>
            </a:pPr>
            <a:r>
              <a:rPr lang="en-US" sz="1600" dirty="0" smtClean="0">
                <a:ea typeface="ＭＳ Ｐゴシック" pitchFamily="34" charset="-128"/>
              </a:rPr>
              <a:t>Clean Fuel &amp; Emission Technologies for Site Cleanup</a:t>
            </a:r>
          </a:p>
          <a:p>
            <a:pPr marL="457200" lvl="1" indent="-228600">
              <a:spcBef>
                <a:spcPct val="40000"/>
              </a:spcBef>
              <a:buFont typeface="Calibri" pitchFamily="34" charset="0"/>
              <a:buChar char="•"/>
            </a:pPr>
            <a:r>
              <a:rPr lang="en-US" sz="1600" dirty="0" smtClean="0">
                <a:ea typeface="ＭＳ Ｐゴシック" pitchFamily="34" charset="-128"/>
              </a:rPr>
              <a:t>Integrating Renewable Energy into Site Cleanup</a:t>
            </a:r>
          </a:p>
          <a:p>
            <a:pPr marL="457200" lvl="1" indent="-228600">
              <a:spcBef>
                <a:spcPct val="40000"/>
              </a:spcBef>
              <a:buFont typeface="Calibri" pitchFamily="34" charset="0"/>
              <a:buChar char="•"/>
            </a:pPr>
            <a:r>
              <a:rPr lang="en-US" sz="1600" dirty="0" smtClean="0">
                <a:ea typeface="ＭＳ Ｐゴシック" pitchFamily="34" charset="-128"/>
              </a:rPr>
              <a:t>Sites with Leaking Underground Storage Tank Systems</a:t>
            </a:r>
          </a:p>
          <a:p>
            <a:pPr marL="457200" lvl="1" indent="-228600">
              <a:spcBef>
                <a:spcPct val="40000"/>
              </a:spcBef>
              <a:buFont typeface="Calibri" pitchFamily="34" charset="0"/>
              <a:buChar char="•"/>
            </a:pPr>
            <a:r>
              <a:rPr lang="en-US" sz="1600" dirty="0" smtClean="0">
                <a:ea typeface="ＭＳ Ｐゴシック" pitchFamily="34" charset="-128"/>
              </a:rPr>
              <a:t>Landfill Cover Systems &amp; Energy Production</a:t>
            </a:r>
          </a:p>
          <a:p>
            <a:pPr marL="457200" lvl="1" indent="-228600">
              <a:spcBef>
                <a:spcPct val="40000"/>
              </a:spcBef>
              <a:buFont typeface="Calibri" pitchFamily="34" charset="0"/>
              <a:buChar char="•"/>
            </a:pPr>
            <a:r>
              <a:rPr lang="en-US" sz="1600" dirty="0" smtClean="0">
                <a:ea typeface="ＭＳ Ｐゴシック" pitchFamily="34" charset="-128"/>
              </a:rPr>
              <a:t>Mining Sites</a:t>
            </a:r>
          </a:p>
          <a:p>
            <a:pPr marL="457200" lvl="1" indent="-228600">
              <a:spcBef>
                <a:spcPct val="40000"/>
              </a:spcBef>
              <a:buFont typeface="Calibri" pitchFamily="34" charset="0"/>
              <a:buChar char="•"/>
            </a:pPr>
            <a:r>
              <a:rPr lang="en-US" sz="1600" dirty="0" smtClean="0">
                <a:ea typeface="ＭＳ Ｐゴシック" pitchFamily="34" charset="-128"/>
              </a:rPr>
              <a:t>Implementing In Situ Thermal Technologies</a:t>
            </a:r>
          </a:p>
          <a:p>
            <a:pPr marL="457200" lvl="1" indent="-228600">
              <a:spcBef>
                <a:spcPct val="40000"/>
              </a:spcBef>
              <a:buFont typeface="Calibri" pitchFamily="34" charset="0"/>
              <a:buChar char="•"/>
            </a:pPr>
            <a:r>
              <a:rPr lang="en-US" sz="1600" dirty="0" smtClean="0">
                <a:ea typeface="ＭＳ Ｐゴシック" pitchFamily="34" charset="-128"/>
              </a:rPr>
              <a:t>Overview of EPA's Methodology to Address the Environmental Footprint of Site Cleanup</a:t>
            </a:r>
          </a:p>
        </p:txBody>
      </p:sp>
      <p:sp>
        <p:nvSpPr>
          <p:cNvPr id="41990" name="Text Placeholder 2"/>
          <p:cNvSpPr txBox="1">
            <a:spLocks/>
          </p:cNvSpPr>
          <p:nvPr/>
        </p:nvSpPr>
        <p:spPr bwMode="auto">
          <a:xfrm>
            <a:off x="4876800" y="1219200"/>
            <a:ext cx="4114800" cy="2819400"/>
          </a:xfrm>
          <a:prstGeom prst="rect">
            <a:avLst/>
          </a:prstGeom>
          <a:noFill/>
          <a:ln w="9525">
            <a:noFill/>
            <a:miter lim="800000"/>
            <a:headEnd/>
            <a:tailEnd/>
          </a:ln>
        </p:spPr>
        <p:txBody>
          <a:bodyPr/>
          <a:lstStyle/>
          <a:p>
            <a:pPr marL="287338" indent="-287338" defTabSz="912813" eaLnBrk="0" hangingPunct="0">
              <a:lnSpc>
                <a:spcPct val="80000"/>
              </a:lnSpc>
              <a:spcBef>
                <a:spcPts val="1200"/>
              </a:spcBef>
              <a:buSzPct val="90000"/>
              <a:buFont typeface="Arial" pitchFamily="34" charset="0"/>
              <a:buChar char="♦"/>
            </a:pPr>
            <a:r>
              <a:rPr lang="en-US" sz="2000" b="1" dirty="0">
                <a:solidFill>
                  <a:schemeClr val="bg1"/>
                </a:solidFill>
                <a:latin typeface="+mn-lt"/>
              </a:rPr>
              <a:t>For Complex Projects – Apply </a:t>
            </a:r>
            <a:r>
              <a:rPr lang="en-US" sz="2000" b="1" dirty="0" smtClean="0">
                <a:solidFill>
                  <a:schemeClr val="bg1"/>
                </a:solidFill>
                <a:latin typeface="+mn-lt"/>
              </a:rPr>
              <a:t>Footprint Quantification</a:t>
            </a:r>
            <a:endParaRPr lang="en-US" sz="2000" b="1" dirty="0">
              <a:solidFill>
                <a:schemeClr val="bg1"/>
              </a:solidFill>
              <a:latin typeface="+mn-lt"/>
            </a:endParaRPr>
          </a:p>
          <a:p>
            <a:pPr lvl="1" indent="-228600" defTabSz="912813" eaLnBrk="0" hangingPunct="0">
              <a:lnSpc>
                <a:spcPct val="80000"/>
              </a:lnSpc>
              <a:spcBef>
                <a:spcPct val="40000"/>
              </a:spcBef>
              <a:buSzPct val="90000"/>
              <a:buFont typeface="Calibri" pitchFamily="34" charset="0"/>
              <a:buChar char="•"/>
            </a:pPr>
            <a:r>
              <a:rPr lang="en-US" sz="1600" dirty="0" smtClean="0">
                <a:solidFill>
                  <a:schemeClr val="bg1"/>
                </a:solidFill>
                <a:latin typeface="+mn-lt"/>
                <a:ea typeface="ＭＳ Ｐゴシック" pitchFamily="34" charset="-128"/>
              </a:rPr>
              <a:t>Analyses key remedy components that are contributors to footprint</a:t>
            </a:r>
            <a:endParaRPr lang="en-US" sz="1600" dirty="0">
              <a:solidFill>
                <a:schemeClr val="bg1"/>
              </a:solidFill>
              <a:latin typeface="+mn-lt"/>
              <a:ea typeface="ＭＳ Ｐゴシック" pitchFamily="34" charset="-128"/>
            </a:endParaRPr>
          </a:p>
          <a:p>
            <a:pPr lvl="1" indent="-228600" defTabSz="912813" eaLnBrk="0" hangingPunct="0">
              <a:lnSpc>
                <a:spcPct val="80000"/>
              </a:lnSpc>
              <a:spcBef>
                <a:spcPct val="40000"/>
              </a:spcBef>
              <a:buSzPct val="90000"/>
              <a:buFont typeface="Calibri" pitchFamily="34" charset="0"/>
              <a:buChar char="•"/>
            </a:pPr>
            <a:r>
              <a:rPr lang="en-US" sz="1600" dirty="0" smtClean="0">
                <a:solidFill>
                  <a:schemeClr val="bg1"/>
                </a:solidFill>
                <a:latin typeface="+mn-lt"/>
                <a:ea typeface="ＭＳ Ｐゴシック" pitchFamily="34" charset="-128"/>
              </a:rPr>
              <a:t>Information form footprint analysis can help define priority footprint reduction actions</a:t>
            </a:r>
            <a:endParaRPr lang="en-US" sz="1600" dirty="0">
              <a:solidFill>
                <a:schemeClr val="bg1"/>
              </a:solidFill>
              <a:latin typeface="+mn-lt"/>
              <a:ea typeface="ＭＳ Ｐゴシック" pitchFamily="34" charset="-128"/>
            </a:endParaRPr>
          </a:p>
          <a:p>
            <a:pPr lvl="1" indent="-228600" defTabSz="912813" eaLnBrk="0" hangingPunct="0">
              <a:lnSpc>
                <a:spcPct val="80000"/>
              </a:lnSpc>
              <a:spcBef>
                <a:spcPct val="40000"/>
              </a:spcBef>
              <a:buSzPct val="90000"/>
              <a:buFont typeface="Calibri" pitchFamily="34" charset="0"/>
              <a:buChar char="•"/>
            </a:pPr>
            <a:r>
              <a:rPr lang="en-US" sz="1600" dirty="0" smtClean="0">
                <a:solidFill>
                  <a:schemeClr val="bg1"/>
                </a:solidFill>
                <a:latin typeface="+mn-lt"/>
                <a:ea typeface="ＭＳ Ｐゴシック" pitchFamily="34" charset="-128"/>
              </a:rPr>
              <a:t>USEPA produced a methodology for in-house use, but open to all</a:t>
            </a:r>
            <a:endParaRPr lang="en-US" sz="1600" dirty="0">
              <a:solidFill>
                <a:schemeClr val="bg1"/>
              </a:solidFill>
              <a:latin typeface="+mn-lt"/>
              <a:ea typeface="ＭＳ Ｐゴシック" pitchFamily="34" charset="-128"/>
            </a:endParaRPr>
          </a:p>
        </p:txBody>
      </p:sp>
      <p:pic>
        <p:nvPicPr>
          <p:cNvPr id="41991" name="Picture 2"/>
          <p:cNvPicPr>
            <a:picLocks noChangeAspect="1" noChangeArrowheads="1"/>
          </p:cNvPicPr>
          <p:nvPr/>
        </p:nvPicPr>
        <p:blipFill>
          <a:blip r:embed="rId3" cstate="print"/>
          <a:srcRect/>
          <a:stretch>
            <a:fillRect/>
          </a:stretch>
        </p:blipFill>
        <p:spPr bwMode="auto">
          <a:xfrm>
            <a:off x="5638800" y="3489598"/>
            <a:ext cx="2590800" cy="3331457"/>
          </a:xfrm>
          <a:prstGeom prst="rect">
            <a:avLst/>
          </a:prstGeom>
          <a:noFill/>
          <a:ln w="9525">
            <a:solidFill>
              <a:schemeClr val="tx1"/>
            </a:solidFill>
            <a:miter lim="800000"/>
            <a:headEnd/>
            <a:tailEnd/>
          </a:ln>
        </p:spPr>
      </p:pic>
      <p:cxnSp>
        <p:nvCxnSpPr>
          <p:cNvPr id="11" name="Straight Arrow Connector 10"/>
          <p:cNvCxnSpPr/>
          <p:nvPr/>
        </p:nvCxnSpPr>
        <p:spPr>
          <a:xfrm flipH="1">
            <a:off x="2971800" y="762000"/>
            <a:ext cx="7620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4038600" y="762000"/>
            <a:ext cx="762000" cy="533400"/>
          </a:xfrm>
          <a:prstGeom prst="straightConnector1">
            <a:avLst/>
          </a:prstGeom>
          <a:ln>
            <a:tailEnd type="arrow"/>
          </a:ln>
          <a:scene3d>
            <a:camera prst="orthographicFront">
              <a:rot lat="21299999" lon="21599992" rev="0"/>
            </a:camera>
            <a:lightRig rig="threePt" dir="t"/>
          </a:scene3d>
        </p:spPr>
        <p:style>
          <a:lnRef idx="3">
            <a:schemeClr val="accent2"/>
          </a:lnRef>
          <a:fillRef idx="0">
            <a:schemeClr val="accent2"/>
          </a:fillRef>
          <a:effectRef idx="2">
            <a:schemeClr val="accent2"/>
          </a:effectRef>
          <a:fontRef idx="minor">
            <a:schemeClr val="tx1"/>
          </a:fontRef>
        </p:style>
      </p:cxnSp>
      <p:sp>
        <p:nvSpPr>
          <p:cNvPr id="3" name="Rectangle 2"/>
          <p:cNvSpPr/>
          <p:nvPr/>
        </p:nvSpPr>
        <p:spPr>
          <a:xfrm>
            <a:off x="615518" y="6031468"/>
            <a:ext cx="3409138"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dirty="0" smtClean="0">
                <a:solidFill>
                  <a:schemeClr val="accent2">
                    <a:lumMod val="50000"/>
                  </a:schemeClr>
                </a:solidFill>
              </a:rPr>
              <a:t>www.cluin.org/greenremediation</a:t>
            </a:r>
            <a:r>
              <a:rPr lang="en-US" dirty="0">
                <a:solidFill>
                  <a:schemeClr val="accent2">
                    <a:lumMod val="50000"/>
                  </a:schemeClr>
                </a:solidFill>
              </a:rPr>
              <a:t>/</a:t>
            </a:r>
          </a:p>
        </p:txBody>
      </p:sp>
      <p:sp>
        <p:nvSpPr>
          <p:cNvPr id="12" name="Slide Number Placeholder 2"/>
          <p:cNvSpPr>
            <a:spLocks noGrp="1"/>
          </p:cNvSpPr>
          <p:nvPr>
            <p:ph type="sldNum" sz="quarter" idx="4"/>
          </p:nvPr>
        </p:nvSpPr>
        <p:spPr>
          <a:xfrm>
            <a:off x="8305800" y="6477000"/>
            <a:ext cx="822385" cy="381000"/>
          </a:xfrm>
          <a:prstGeom prst="rect">
            <a:avLst/>
          </a:prstGeom>
        </p:spPr>
        <p:txBody>
          <a:bodyPr vert="horz" lIns="91440" tIns="45720" rIns="91440" bIns="45720" rtlCol="0" anchor="ctr"/>
          <a:lstStyle/>
          <a:p>
            <a:fld id="{11C1CDDD-26A6-4238-A94D-3281FBF69CDD}" type="slidenum">
              <a:rPr lang="en-US" sz="2400"/>
              <a:pPr/>
              <a:t>11</a:t>
            </a:fld>
            <a:endParaRPr lang="en-US" sz="2400"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Slide Number Placeholder 2"/>
          <p:cNvSpPr>
            <a:spLocks noGrp="1"/>
          </p:cNvSpPr>
          <p:nvPr>
            <p:ph type="sldNum" sz="quarter" idx="4"/>
          </p:nvPr>
        </p:nvSpPr>
        <p:spPr/>
        <p:txBody>
          <a:bodyPr/>
          <a:lstStyle/>
          <a:p>
            <a:r>
              <a:rPr lang="en-US" smtClean="0"/>
              <a:t>3-</a:t>
            </a:r>
            <a:fld id="{11C1CDDD-26A6-4238-A94D-3281FBF69CDD}" type="slidenum">
              <a:rPr lang="en-US" smtClean="0"/>
              <a:pPr/>
              <a:t>12</a:t>
            </a:fld>
            <a:endParaRPr lang="en-US" dirty="0"/>
          </a:p>
        </p:txBody>
      </p:sp>
      <p:sp>
        <p:nvSpPr>
          <p:cNvPr id="4" name="Text Placeholder 3"/>
          <p:cNvSpPr>
            <a:spLocks noGrp="1"/>
          </p:cNvSpPr>
          <p:nvPr>
            <p:ph type="body" sz="quarter" idx="10"/>
          </p:nvPr>
        </p:nvSpPr>
        <p:spPr>
          <a:xfrm>
            <a:off x="228600" y="1295400"/>
            <a:ext cx="8915400" cy="5250668"/>
          </a:xfrm>
        </p:spPr>
        <p:txBody>
          <a:bodyPr/>
          <a:lstStyle/>
          <a:p>
            <a:r>
              <a:rPr lang="en-US" dirty="0" smtClean="0"/>
              <a:t>Green remediation is not a “new technology” but an improvement to the existing portfolio or remediation technologies</a:t>
            </a:r>
            <a:endParaRPr lang="en-US" dirty="0" smtClean="0"/>
          </a:p>
          <a:p>
            <a:r>
              <a:rPr lang="en-US" dirty="0" smtClean="0"/>
              <a:t>Awareness and use of </a:t>
            </a:r>
            <a:r>
              <a:rPr lang="en-US" dirty="0" smtClean="0"/>
              <a:t>GR best </a:t>
            </a:r>
            <a:r>
              <a:rPr lang="en-US" dirty="0" smtClean="0"/>
              <a:t>management practices is expanding in most cleanup programs, at large and small sites</a:t>
            </a:r>
          </a:p>
          <a:p>
            <a:r>
              <a:rPr lang="en-US" dirty="0" smtClean="0"/>
              <a:t>GR </a:t>
            </a:r>
            <a:r>
              <a:rPr lang="en-US" dirty="0"/>
              <a:t>is not </a:t>
            </a:r>
            <a:r>
              <a:rPr lang="en-US" dirty="0" smtClean="0"/>
              <a:t>regulatory </a:t>
            </a:r>
            <a:r>
              <a:rPr lang="en-US" dirty="0"/>
              <a:t>requirement, but </a:t>
            </a:r>
            <a:r>
              <a:rPr lang="en-US" dirty="0" smtClean="0"/>
              <a:t>a practice many </a:t>
            </a:r>
            <a:r>
              <a:rPr lang="en-US" dirty="0"/>
              <a:t>entities pursue in line with sustainability objectives</a:t>
            </a:r>
          </a:p>
          <a:p>
            <a:r>
              <a:rPr lang="en-US" dirty="0" smtClean="0"/>
              <a:t>Consulting </a:t>
            </a:r>
            <a:r>
              <a:rPr lang="en-US" dirty="0" smtClean="0"/>
              <a:t>and engineering firms are increasingly incorporating </a:t>
            </a:r>
            <a:r>
              <a:rPr lang="en-US" dirty="0" smtClean="0"/>
              <a:t>GR BMPs </a:t>
            </a:r>
            <a:r>
              <a:rPr lang="en-US" dirty="0" smtClean="0"/>
              <a:t>into their standard operations</a:t>
            </a:r>
          </a:p>
          <a:p>
            <a:r>
              <a:rPr lang="en-US" dirty="0" smtClean="0"/>
              <a:t>A large body of GR technical resources is available, and multiple groups </a:t>
            </a:r>
            <a:r>
              <a:rPr lang="en-US" dirty="0" smtClean="0"/>
              <a:t>are engaged in </a:t>
            </a:r>
            <a:r>
              <a:rPr lang="en-US" dirty="0" smtClean="0"/>
              <a:t>advancing the practice</a:t>
            </a:r>
            <a:endParaRPr lang="en-US" dirty="0" smtClean="0"/>
          </a:p>
          <a:p>
            <a:endParaRPr lang="en-US" dirty="0"/>
          </a:p>
        </p:txBody>
      </p:sp>
    </p:spTree>
    <p:extLst>
      <p:ext uri="{BB962C8B-B14F-4D97-AF65-F5344CB8AC3E}">
        <p14:creationId xmlns:p14="http://schemas.microsoft.com/office/powerpoint/2010/main" val="1996691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4"/>
          </p:nvPr>
        </p:nvSpPr>
        <p:spPr/>
        <p:txBody>
          <a:bodyPr/>
          <a:lstStyle/>
          <a:p>
            <a:r>
              <a:rPr lang="en-US" smtClean="0"/>
              <a:t>3-</a:t>
            </a:r>
            <a:fld id="{11C1CDDD-26A6-4238-A94D-3281FBF69CDD}" type="slidenum">
              <a:rPr lang="en-US" smtClean="0"/>
              <a:pPr/>
              <a:t>2</a:t>
            </a:fld>
            <a:endParaRPr lang="en-US" dirty="0"/>
          </a:p>
        </p:txBody>
      </p:sp>
      <p:sp>
        <p:nvSpPr>
          <p:cNvPr id="4" name="Content Placeholder 3"/>
          <p:cNvSpPr>
            <a:spLocks noGrp="1"/>
          </p:cNvSpPr>
          <p:nvPr>
            <p:ph sz="half" idx="1"/>
          </p:nvPr>
        </p:nvSpPr>
        <p:spPr>
          <a:xfrm>
            <a:off x="385482" y="1600200"/>
            <a:ext cx="8006080" cy="5435334"/>
          </a:xfrm>
        </p:spPr>
        <p:txBody>
          <a:bodyPr/>
          <a:lstStyle/>
          <a:p>
            <a:pPr>
              <a:spcAft>
                <a:spcPts val="1200"/>
              </a:spcAft>
            </a:pPr>
            <a:r>
              <a:rPr lang="en-US" sz="3200" dirty="0"/>
              <a:t>T</a:t>
            </a:r>
            <a:r>
              <a:rPr lang="en-US" sz="3200" dirty="0" smtClean="0"/>
              <a:t>rends </a:t>
            </a:r>
            <a:r>
              <a:rPr lang="en-US" sz="3200" dirty="0" smtClean="0"/>
              <a:t>in technology selection in </a:t>
            </a:r>
            <a:r>
              <a:rPr lang="en-US" sz="3200" dirty="0" smtClean="0"/>
              <a:t>Superfund: Implications for green remediation practices </a:t>
            </a:r>
            <a:endParaRPr lang="en-US" sz="3200" dirty="0" smtClean="0"/>
          </a:p>
          <a:p>
            <a:pPr>
              <a:spcAft>
                <a:spcPts val="1200"/>
              </a:spcAft>
            </a:pPr>
            <a:r>
              <a:rPr lang="en-US" sz="3200" dirty="0" smtClean="0"/>
              <a:t>Developments in technical tools and guidance</a:t>
            </a:r>
          </a:p>
          <a:p>
            <a:pPr>
              <a:spcAft>
                <a:spcPts val="1200"/>
              </a:spcAft>
            </a:pPr>
            <a:r>
              <a:rPr lang="en-US" sz="3200" dirty="0" smtClean="0"/>
              <a:t>Examples of what is happening in the field</a:t>
            </a:r>
          </a:p>
          <a:p>
            <a:pPr>
              <a:spcAft>
                <a:spcPts val="1200"/>
              </a:spcAft>
            </a:pPr>
            <a:r>
              <a:rPr lang="en-US" sz="3200" dirty="0" smtClean="0"/>
              <a:t>Summary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306211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a:xfrm>
            <a:off x="333935" y="0"/>
            <a:ext cx="8382000" cy="1242529"/>
          </a:xfrm>
        </p:spPr>
        <p:txBody>
          <a:bodyPr>
            <a:normAutofit/>
          </a:bodyPr>
          <a:lstStyle/>
          <a:p>
            <a:r>
              <a:rPr lang="en-US" dirty="0" smtClean="0"/>
              <a:t>Continuity in Remedies for Site Cleanup (1/2)</a:t>
            </a:r>
            <a:br>
              <a:rPr lang="en-US" dirty="0" smtClean="0"/>
            </a:br>
            <a:r>
              <a:rPr lang="en-US" sz="2400" dirty="0" smtClean="0"/>
              <a:t>Trends in Superfund Remedy Decisions for Contaminant Sources*</a:t>
            </a:r>
            <a:r>
              <a:rPr lang="en-US" sz="2000" dirty="0" smtClean="0"/>
              <a:t/>
            </a:r>
            <a:br>
              <a:rPr lang="en-US" sz="2000" dirty="0" smtClean="0"/>
            </a:br>
            <a:endParaRPr lang="en-US" sz="2000" dirty="0" smtClean="0"/>
          </a:p>
        </p:txBody>
      </p:sp>
      <p:pic>
        <p:nvPicPr>
          <p:cNvPr id="3" name="Content Placeholder 2"/>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0" y="1242529"/>
            <a:ext cx="9144000" cy="4844288"/>
          </a:xfrm>
        </p:spPr>
      </p:pic>
      <p:sp>
        <p:nvSpPr>
          <p:cNvPr id="2" name="Slide Number Placeholder 1"/>
          <p:cNvSpPr>
            <a:spLocks noGrp="1"/>
          </p:cNvSpPr>
          <p:nvPr>
            <p:ph type="sldNum" sz="quarter" idx="11"/>
          </p:nvPr>
        </p:nvSpPr>
        <p:spPr/>
        <p:txBody>
          <a:bodyPr/>
          <a:lstStyle/>
          <a:p>
            <a:fld id="{75F3572B-C4F7-41F8-87C3-3B3AECA7CF5B}" type="slidenum">
              <a:rPr lang="en-US" smtClean="0"/>
              <a:pPr/>
              <a:t>3</a:t>
            </a:fld>
            <a:endParaRPr lang="en-US"/>
          </a:p>
        </p:txBody>
      </p:sp>
      <p:sp>
        <p:nvSpPr>
          <p:cNvPr id="5" name="TextBox 4"/>
          <p:cNvSpPr txBox="1"/>
          <p:nvPr/>
        </p:nvSpPr>
        <p:spPr>
          <a:xfrm>
            <a:off x="786653" y="6086817"/>
            <a:ext cx="7924800" cy="369332"/>
          </a:xfrm>
          <a:prstGeom prst="rect">
            <a:avLst/>
          </a:prstGeom>
          <a:noFill/>
        </p:spPr>
        <p:txBody>
          <a:bodyPr wrap="square" rtlCol="0">
            <a:spAutoFit/>
          </a:bodyPr>
          <a:lstStyle/>
          <a:p>
            <a:r>
              <a:rPr lang="en-US" b="1" dirty="0" smtClean="0">
                <a:solidFill>
                  <a:schemeClr val="bg1"/>
                </a:solidFill>
              </a:rPr>
              <a:t>* Figure 8: Superfund </a:t>
            </a:r>
            <a:r>
              <a:rPr lang="en-US" b="1" dirty="0">
                <a:solidFill>
                  <a:schemeClr val="bg1"/>
                </a:solidFill>
              </a:rPr>
              <a:t>R</a:t>
            </a:r>
            <a:r>
              <a:rPr lang="en-US" b="1" dirty="0" smtClean="0">
                <a:solidFill>
                  <a:schemeClr val="bg1"/>
                </a:solidFill>
              </a:rPr>
              <a:t>emedy Report  </a:t>
            </a:r>
            <a:r>
              <a:rPr lang="en-US" dirty="0" smtClean="0">
                <a:solidFill>
                  <a:schemeClr val="bg1"/>
                </a:solidFill>
                <a:hlinkClick r:id="rId4"/>
              </a:rPr>
              <a:t>http://cluin.org/asr</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790307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1"/>
          </p:nvPr>
        </p:nvSpPr>
        <p:spPr/>
        <p:txBody>
          <a:bodyPr/>
          <a:lstStyle/>
          <a:p>
            <a:fld id="{0486C3D0-F0BF-4369-A723-75328A1B368A}" type="slidenum">
              <a:rPr lang="en-US"/>
              <a:pPr/>
              <a:t>4</a:t>
            </a:fld>
            <a:endParaRPr lang="en-US" dirty="0"/>
          </a:p>
        </p:txBody>
      </p:sp>
      <p:pic>
        <p:nvPicPr>
          <p:cNvPr id="3" name="Content Placeholder 2"/>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378932" y="1254888"/>
            <a:ext cx="8419474" cy="4688712"/>
          </a:xfrm>
        </p:spPr>
      </p:pic>
      <p:sp>
        <p:nvSpPr>
          <p:cNvPr id="2" name="Title 1"/>
          <p:cNvSpPr>
            <a:spLocks noGrp="1"/>
          </p:cNvSpPr>
          <p:nvPr>
            <p:ph type="title"/>
          </p:nvPr>
        </p:nvSpPr>
        <p:spPr>
          <a:xfrm>
            <a:off x="381000" y="152746"/>
            <a:ext cx="8382000" cy="775597"/>
          </a:xfrm>
        </p:spPr>
        <p:txBody>
          <a:bodyPr/>
          <a:lstStyle/>
          <a:p>
            <a:r>
              <a:rPr lang="en-US" dirty="0"/>
              <a:t>Continuity in Remedies for Site Cleanup </a:t>
            </a:r>
            <a:r>
              <a:rPr lang="en-US" dirty="0" smtClean="0"/>
              <a:t>(2/2</a:t>
            </a:r>
            <a:r>
              <a:rPr lang="en-US" dirty="0"/>
              <a:t>)</a:t>
            </a:r>
            <a:r>
              <a:rPr lang="en-US" sz="4000" dirty="0"/>
              <a:t/>
            </a:r>
            <a:br>
              <a:rPr lang="en-US" sz="4000" dirty="0"/>
            </a:br>
            <a:r>
              <a:rPr lang="en-US" sz="2400" dirty="0"/>
              <a:t>Trends in Superfund Remedy Decisions for </a:t>
            </a:r>
            <a:r>
              <a:rPr lang="en-US" sz="2400" dirty="0" smtClean="0"/>
              <a:t>Ground Water*</a:t>
            </a:r>
            <a:endParaRPr lang="en-US" sz="2400" dirty="0"/>
          </a:p>
        </p:txBody>
      </p:sp>
      <p:sp>
        <p:nvSpPr>
          <p:cNvPr id="9" name="TextBox 8"/>
          <p:cNvSpPr txBox="1"/>
          <p:nvPr/>
        </p:nvSpPr>
        <p:spPr>
          <a:xfrm>
            <a:off x="786653" y="6086817"/>
            <a:ext cx="7924800" cy="369332"/>
          </a:xfrm>
          <a:prstGeom prst="rect">
            <a:avLst/>
          </a:prstGeom>
          <a:noFill/>
        </p:spPr>
        <p:txBody>
          <a:bodyPr wrap="square" rtlCol="0">
            <a:spAutoFit/>
          </a:bodyPr>
          <a:lstStyle/>
          <a:p>
            <a:r>
              <a:rPr lang="en-US" b="1" dirty="0" smtClean="0">
                <a:solidFill>
                  <a:schemeClr val="bg1"/>
                </a:solidFill>
              </a:rPr>
              <a:t>* Figure 11: Superfund </a:t>
            </a:r>
            <a:r>
              <a:rPr lang="en-US" b="1" dirty="0">
                <a:solidFill>
                  <a:schemeClr val="bg1"/>
                </a:solidFill>
              </a:rPr>
              <a:t>R</a:t>
            </a:r>
            <a:r>
              <a:rPr lang="en-US" b="1" dirty="0" smtClean="0">
                <a:solidFill>
                  <a:schemeClr val="bg1"/>
                </a:solidFill>
              </a:rPr>
              <a:t>emedy Report  </a:t>
            </a:r>
            <a:r>
              <a:rPr lang="en-US" dirty="0" smtClean="0">
                <a:solidFill>
                  <a:schemeClr val="bg1"/>
                </a:solidFill>
                <a:hlinkClick r:id="rId4"/>
              </a:rPr>
              <a:t>http://cluin.org/asr</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892699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r>
              <a:rPr lang="en-US" smtClean="0"/>
              <a:t>Footprint Reduction in Remedies</a:t>
            </a:r>
            <a:endParaRPr lang="en-US" dirty="0" smtClean="0"/>
          </a:p>
        </p:txBody>
      </p:sp>
      <p:sp>
        <p:nvSpPr>
          <p:cNvPr id="31747" name="Content Placeholder 2"/>
          <p:cNvSpPr>
            <a:spLocks noGrp="1"/>
          </p:cNvSpPr>
          <p:nvPr>
            <p:ph type="body" sz="quarter" idx="10"/>
          </p:nvPr>
        </p:nvSpPr>
        <p:spPr>
          <a:xfrm>
            <a:off x="381000" y="1371600"/>
            <a:ext cx="8382000" cy="4807470"/>
          </a:xfrm>
        </p:spPr>
        <p:txBody>
          <a:bodyPr/>
          <a:lstStyle/>
          <a:p>
            <a:r>
              <a:rPr lang="en-US" dirty="0" smtClean="0"/>
              <a:t>Consistent with science and engineering principles and lessons learned to date</a:t>
            </a:r>
          </a:p>
          <a:p>
            <a:r>
              <a:rPr lang="en-US" dirty="0" smtClean="0"/>
              <a:t>Large </a:t>
            </a:r>
            <a:r>
              <a:rPr lang="en-US" dirty="0" smtClean="0"/>
              <a:t>reductions in footprints come from…</a:t>
            </a:r>
          </a:p>
          <a:p>
            <a:pPr lvl="1"/>
            <a:r>
              <a:rPr lang="en-US" dirty="0" smtClean="0"/>
              <a:t>Accurate and continuously updated</a:t>
            </a:r>
            <a:br>
              <a:rPr lang="en-US" dirty="0" smtClean="0"/>
            </a:br>
            <a:r>
              <a:rPr lang="en-US" dirty="0" smtClean="0"/>
              <a:t>conceptual site model (CSM)</a:t>
            </a:r>
          </a:p>
          <a:p>
            <a:pPr lvl="1"/>
            <a:r>
              <a:rPr lang="en-US" dirty="0" smtClean="0"/>
              <a:t>Well-characterized source </a:t>
            </a:r>
            <a:r>
              <a:rPr lang="en-US" dirty="0"/>
              <a:t>areas and                                                  contaminant </a:t>
            </a:r>
            <a:r>
              <a:rPr lang="en-US" dirty="0" smtClean="0"/>
              <a:t>plumes</a:t>
            </a:r>
          </a:p>
          <a:p>
            <a:pPr lvl="1"/>
            <a:r>
              <a:rPr lang="en-US" dirty="0" smtClean="0"/>
              <a:t>Optimal remedial strategy</a:t>
            </a:r>
          </a:p>
          <a:p>
            <a:pPr lvl="1"/>
            <a:r>
              <a:rPr lang="en-US" dirty="0" smtClean="0"/>
              <a:t>Sound engineering in design</a:t>
            </a:r>
          </a:p>
          <a:p>
            <a:pPr lvl="1"/>
            <a:r>
              <a:rPr lang="en-US" dirty="0" smtClean="0"/>
              <a:t>Streamlined </a:t>
            </a:r>
            <a:r>
              <a:rPr lang="en-US" dirty="0" smtClean="0"/>
              <a:t>performance                                                          monitoring</a:t>
            </a:r>
          </a:p>
          <a:p>
            <a:pPr lvl="1"/>
            <a:r>
              <a:rPr lang="en-US" dirty="0" smtClean="0"/>
              <a:t>Adaptive management</a:t>
            </a:r>
            <a:endParaRPr lang="en-US" dirty="0" smtClean="0"/>
          </a:p>
          <a:p>
            <a:r>
              <a:rPr lang="en-US" dirty="0" smtClean="0"/>
              <a:t>…then, focus on greening the resulting remedy</a:t>
            </a:r>
          </a:p>
        </p:txBody>
      </p:sp>
      <p:pic>
        <p:nvPicPr>
          <p:cNvPr id="31748" name="Picture 3"/>
          <p:cNvPicPr>
            <a:picLocks noChangeAspect="1" noChangeArrowheads="1"/>
          </p:cNvPicPr>
          <p:nvPr/>
        </p:nvPicPr>
        <p:blipFill>
          <a:blip r:embed="rId3" cstate="print">
            <a:clrChange>
              <a:clrFrom>
                <a:srgbClr val="FFFFFB"/>
              </a:clrFrom>
              <a:clrTo>
                <a:srgbClr val="FFFFFB">
                  <a:alpha val="0"/>
                </a:srgbClr>
              </a:clrTo>
            </a:clrChange>
            <a:extLst>
              <a:ext uri="{28A0092B-C50C-407E-A947-70E740481C1C}">
                <a14:useLocalDpi xmlns:a14="http://schemas.microsoft.com/office/drawing/2010/main" val="0"/>
              </a:ext>
            </a:extLst>
          </a:blip>
          <a:srcRect l="4674" t="2116" r="18626" b="2632"/>
          <a:stretch>
            <a:fillRect/>
          </a:stretch>
        </p:blipFill>
        <p:spPr bwMode="auto">
          <a:xfrm>
            <a:off x="5587651" y="2286000"/>
            <a:ext cx="3556349" cy="325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a:spLocks noGrp="1"/>
          </p:cNvSpPr>
          <p:nvPr>
            <p:ph type="sldNum" sz="quarter" idx="4"/>
          </p:nvPr>
        </p:nvSpPr>
        <p:spPr>
          <a:xfrm>
            <a:off x="8305800" y="6477000"/>
            <a:ext cx="822385" cy="381000"/>
          </a:xfrm>
          <a:prstGeom prst="rect">
            <a:avLst/>
          </a:prstGeom>
        </p:spPr>
        <p:txBody>
          <a:bodyPr vert="horz" lIns="91440" tIns="45720" rIns="91440" bIns="45720" rtlCol="0" anchor="ctr"/>
          <a:lstStyle/>
          <a:p>
            <a:fld id="{11C1CDDD-26A6-4238-A94D-3281FBF69CDD}" type="slidenum">
              <a:rPr lang="en-US" sz="2400"/>
              <a:pPr/>
              <a:t>5</a:t>
            </a:fld>
            <a:endParaRPr lang="en-US" sz="2400" dirty="0"/>
          </a:p>
        </p:txBody>
      </p:sp>
    </p:spTree>
    <p:extLst>
      <p:ext uri="{BB962C8B-B14F-4D97-AF65-F5344CB8AC3E}">
        <p14:creationId xmlns:p14="http://schemas.microsoft.com/office/powerpoint/2010/main" val="290502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9"/>
          <p:cNvSpPr>
            <a:spLocks noChangeArrowheads="1"/>
          </p:cNvSpPr>
          <p:nvPr/>
        </p:nvSpPr>
        <p:spPr bwMode="auto">
          <a:xfrm>
            <a:off x="0" y="0"/>
            <a:ext cx="152400" cy="152400"/>
          </a:xfrm>
          <a:prstGeom prst="rect">
            <a:avLst/>
          </a:prstGeom>
          <a:noFill/>
          <a:ln w="9525">
            <a:noFill/>
            <a:miter lim="800000"/>
            <a:headEnd/>
            <a:tailEnd/>
          </a:ln>
        </p:spPr>
        <p:txBody>
          <a:bodyPr wrap="none" anchor="ctr"/>
          <a:lstStyle/>
          <a:p>
            <a:endParaRPr lang="en-US"/>
          </a:p>
        </p:txBody>
      </p:sp>
      <p:grpSp>
        <p:nvGrpSpPr>
          <p:cNvPr id="19458" name="Group 27"/>
          <p:cNvGrpSpPr>
            <a:grpSpLocks/>
          </p:cNvGrpSpPr>
          <p:nvPr/>
        </p:nvGrpSpPr>
        <p:grpSpPr bwMode="auto">
          <a:xfrm>
            <a:off x="-76200" y="1295400"/>
            <a:ext cx="9220200" cy="5045075"/>
            <a:chOff x="-76200" y="1295400"/>
            <a:chExt cx="9220200" cy="5045075"/>
          </a:xfrm>
        </p:grpSpPr>
        <p:pic>
          <p:nvPicPr>
            <p:cNvPr id="19461" name="Picture 2"/>
            <p:cNvPicPr>
              <a:picLocks noChangeAspect="1" noChangeArrowheads="1"/>
            </p:cNvPicPr>
            <p:nvPr/>
          </p:nvPicPr>
          <p:blipFill>
            <a:blip r:embed="rId3" cstate="print"/>
            <a:srcRect/>
            <a:stretch>
              <a:fillRect/>
            </a:stretch>
          </p:blipFill>
          <p:spPr bwMode="auto">
            <a:xfrm>
              <a:off x="2601913" y="1298575"/>
              <a:ext cx="1919287" cy="1724025"/>
            </a:xfrm>
            <a:prstGeom prst="rect">
              <a:avLst/>
            </a:prstGeom>
            <a:noFill/>
            <a:ln w="9525">
              <a:noFill/>
              <a:miter lim="800000"/>
              <a:headEnd/>
              <a:tailEnd/>
            </a:ln>
          </p:spPr>
        </p:pic>
        <p:sp>
          <p:nvSpPr>
            <p:cNvPr id="19462" name="Rectangle 4"/>
            <p:cNvSpPr>
              <a:spLocks noChangeArrowheads="1"/>
            </p:cNvSpPr>
            <p:nvPr/>
          </p:nvSpPr>
          <p:spPr bwMode="auto">
            <a:xfrm>
              <a:off x="6096000" y="1371600"/>
              <a:ext cx="2819400" cy="701675"/>
            </a:xfrm>
            <a:prstGeom prst="rect">
              <a:avLst/>
            </a:prstGeom>
            <a:noFill/>
            <a:ln w="9525">
              <a:noFill/>
              <a:miter lim="800000"/>
              <a:headEnd/>
              <a:tailEnd/>
            </a:ln>
          </p:spPr>
          <p:txBody>
            <a:bodyPr>
              <a:spAutoFit/>
            </a:bodyPr>
            <a:lstStyle/>
            <a:p>
              <a:pPr algn="ctr" eaLnBrk="0" hangingPunct="0">
                <a:spcBef>
                  <a:spcPct val="20000"/>
                </a:spcBef>
              </a:pPr>
              <a:r>
                <a:rPr lang="en-US" sz="2000">
                  <a:solidFill>
                    <a:srgbClr val="525F11"/>
                  </a:solidFill>
                </a:rPr>
                <a:t>“Reduction, Efficiency, </a:t>
              </a:r>
              <a:br>
                <a:rPr lang="en-US" sz="2000">
                  <a:solidFill>
                    <a:srgbClr val="525F11"/>
                  </a:solidFill>
                </a:rPr>
              </a:br>
              <a:r>
                <a:rPr lang="en-US" sz="2000">
                  <a:solidFill>
                    <a:srgbClr val="525F11"/>
                  </a:solidFill>
                </a:rPr>
                <a:t>and Renewables…”</a:t>
              </a:r>
            </a:p>
          </p:txBody>
        </p:sp>
        <p:sp>
          <p:nvSpPr>
            <p:cNvPr id="19463" name="Rectangle 5"/>
            <p:cNvSpPr>
              <a:spLocks noChangeArrowheads="1"/>
            </p:cNvSpPr>
            <p:nvPr/>
          </p:nvSpPr>
          <p:spPr bwMode="auto">
            <a:xfrm>
              <a:off x="6553200" y="3733800"/>
              <a:ext cx="2590800" cy="1006475"/>
            </a:xfrm>
            <a:prstGeom prst="rect">
              <a:avLst/>
            </a:prstGeom>
            <a:noFill/>
            <a:ln w="9525">
              <a:noFill/>
              <a:miter lim="800000"/>
              <a:headEnd/>
              <a:tailEnd/>
            </a:ln>
          </p:spPr>
          <p:txBody>
            <a:bodyPr>
              <a:spAutoFit/>
            </a:bodyPr>
            <a:lstStyle/>
            <a:p>
              <a:pPr algn="ctr" eaLnBrk="0" hangingPunct="0">
                <a:spcBef>
                  <a:spcPct val="20000"/>
                </a:spcBef>
              </a:pPr>
              <a:r>
                <a:rPr lang="en-US" sz="2000" dirty="0">
                  <a:solidFill>
                    <a:srgbClr val="525F11"/>
                  </a:solidFill>
                </a:rPr>
                <a:t>“Protect Air Quality, Reduce Greenhouse Gases…”</a:t>
              </a:r>
            </a:p>
          </p:txBody>
        </p:sp>
        <p:sp>
          <p:nvSpPr>
            <p:cNvPr id="19464" name="Rectangle 6"/>
            <p:cNvSpPr>
              <a:spLocks noChangeArrowheads="1"/>
            </p:cNvSpPr>
            <p:nvPr/>
          </p:nvSpPr>
          <p:spPr bwMode="auto">
            <a:xfrm>
              <a:off x="-76200" y="1371600"/>
              <a:ext cx="2670175" cy="701675"/>
            </a:xfrm>
            <a:prstGeom prst="rect">
              <a:avLst/>
            </a:prstGeom>
            <a:noFill/>
            <a:ln w="9525">
              <a:noFill/>
              <a:miter lim="800000"/>
              <a:headEnd/>
              <a:tailEnd/>
            </a:ln>
          </p:spPr>
          <p:txBody>
            <a:bodyPr>
              <a:spAutoFit/>
            </a:bodyPr>
            <a:lstStyle/>
            <a:p>
              <a:pPr algn="ctr" eaLnBrk="0" hangingPunct="0">
                <a:spcBef>
                  <a:spcPct val="20000"/>
                </a:spcBef>
              </a:pPr>
              <a:r>
                <a:rPr lang="en-US" sz="2000">
                  <a:solidFill>
                    <a:srgbClr val="525F11"/>
                  </a:solidFill>
                </a:rPr>
                <a:t>“Minimize, Reuse, </a:t>
              </a:r>
              <a:br>
                <a:rPr lang="en-US" sz="2000">
                  <a:solidFill>
                    <a:srgbClr val="525F11"/>
                  </a:solidFill>
                </a:rPr>
              </a:br>
              <a:r>
                <a:rPr lang="en-US" sz="2000">
                  <a:solidFill>
                    <a:srgbClr val="525F11"/>
                  </a:solidFill>
                </a:rPr>
                <a:t>and Recycle…”</a:t>
              </a:r>
            </a:p>
          </p:txBody>
        </p:sp>
        <p:sp>
          <p:nvSpPr>
            <p:cNvPr id="19465" name="Rectangle 7"/>
            <p:cNvSpPr>
              <a:spLocks noChangeArrowheads="1"/>
            </p:cNvSpPr>
            <p:nvPr/>
          </p:nvSpPr>
          <p:spPr bwMode="auto">
            <a:xfrm>
              <a:off x="0" y="3733800"/>
              <a:ext cx="1905000" cy="1006475"/>
            </a:xfrm>
            <a:prstGeom prst="rect">
              <a:avLst/>
            </a:prstGeom>
            <a:noFill/>
            <a:ln w="9525">
              <a:noFill/>
              <a:miter lim="800000"/>
              <a:headEnd/>
              <a:tailEnd/>
            </a:ln>
          </p:spPr>
          <p:txBody>
            <a:bodyPr>
              <a:spAutoFit/>
            </a:bodyPr>
            <a:lstStyle/>
            <a:p>
              <a:pPr algn="ctr" eaLnBrk="0" hangingPunct="0">
                <a:spcBef>
                  <a:spcPct val="20000"/>
                </a:spcBef>
              </a:pPr>
              <a:r>
                <a:rPr lang="en-US" sz="2000">
                  <a:solidFill>
                    <a:srgbClr val="525F11"/>
                  </a:solidFill>
                </a:rPr>
                <a:t>“Conserve, Protect, </a:t>
              </a:r>
              <a:br>
                <a:rPr lang="en-US" sz="2000">
                  <a:solidFill>
                    <a:srgbClr val="525F11"/>
                  </a:solidFill>
                </a:rPr>
              </a:br>
              <a:r>
                <a:rPr lang="en-US" sz="2000">
                  <a:solidFill>
                    <a:srgbClr val="525F11"/>
                  </a:solidFill>
                </a:rPr>
                <a:t>and Restore…”</a:t>
              </a:r>
            </a:p>
          </p:txBody>
        </p:sp>
        <p:sp>
          <p:nvSpPr>
            <p:cNvPr id="19466" name="Rectangle 8"/>
            <p:cNvSpPr>
              <a:spLocks noChangeArrowheads="1"/>
            </p:cNvSpPr>
            <p:nvPr/>
          </p:nvSpPr>
          <p:spPr bwMode="auto">
            <a:xfrm>
              <a:off x="2667000" y="5638800"/>
              <a:ext cx="3756025" cy="701675"/>
            </a:xfrm>
            <a:prstGeom prst="rect">
              <a:avLst/>
            </a:prstGeom>
            <a:noFill/>
            <a:ln w="9525">
              <a:noFill/>
              <a:miter lim="800000"/>
              <a:headEnd/>
              <a:tailEnd/>
            </a:ln>
          </p:spPr>
          <p:txBody>
            <a:bodyPr>
              <a:spAutoFit/>
            </a:bodyPr>
            <a:lstStyle/>
            <a:p>
              <a:pPr algn="ctr" eaLnBrk="0" hangingPunct="0">
                <a:spcBef>
                  <a:spcPct val="20000"/>
                </a:spcBef>
              </a:pPr>
              <a:r>
                <a:rPr lang="en-US" sz="2000">
                  <a:solidFill>
                    <a:srgbClr val="525F11"/>
                  </a:solidFill>
                </a:rPr>
                <a:t>“Improve Quality, </a:t>
              </a:r>
              <a:br>
                <a:rPr lang="en-US" sz="2000">
                  <a:solidFill>
                    <a:srgbClr val="525F11"/>
                  </a:solidFill>
                </a:rPr>
              </a:br>
              <a:r>
                <a:rPr lang="en-US" sz="2000">
                  <a:solidFill>
                    <a:srgbClr val="525F11"/>
                  </a:solidFill>
                </a:rPr>
                <a:t>Decrease Quantity of Use…”</a:t>
              </a:r>
            </a:p>
          </p:txBody>
        </p:sp>
        <p:pic>
          <p:nvPicPr>
            <p:cNvPr id="19467" name="Picture 10"/>
            <p:cNvPicPr>
              <a:picLocks noChangeAspect="1" noChangeArrowheads="1"/>
            </p:cNvPicPr>
            <p:nvPr/>
          </p:nvPicPr>
          <p:blipFill>
            <a:blip r:embed="rId4" cstate="print"/>
            <a:srcRect/>
            <a:stretch>
              <a:fillRect/>
            </a:stretch>
          </p:blipFill>
          <p:spPr bwMode="auto">
            <a:xfrm>
              <a:off x="4633913" y="1295400"/>
              <a:ext cx="1924050" cy="1722438"/>
            </a:xfrm>
            <a:prstGeom prst="rect">
              <a:avLst/>
            </a:prstGeom>
            <a:noFill/>
            <a:ln w="9525">
              <a:noFill/>
              <a:miter lim="800000"/>
              <a:headEnd/>
              <a:tailEnd/>
            </a:ln>
          </p:spPr>
        </p:pic>
        <p:pic>
          <p:nvPicPr>
            <p:cNvPr id="19468" name="Picture 11"/>
            <p:cNvPicPr>
              <a:picLocks noChangeAspect="1" noChangeArrowheads="1"/>
            </p:cNvPicPr>
            <p:nvPr/>
          </p:nvPicPr>
          <p:blipFill>
            <a:blip r:embed="rId5" cstate="print"/>
            <a:srcRect/>
            <a:stretch>
              <a:fillRect/>
            </a:stretch>
          </p:blipFill>
          <p:spPr bwMode="auto">
            <a:xfrm>
              <a:off x="5214938" y="2808288"/>
              <a:ext cx="1474787" cy="2274887"/>
            </a:xfrm>
            <a:prstGeom prst="rect">
              <a:avLst/>
            </a:prstGeom>
            <a:noFill/>
            <a:ln w="9525">
              <a:noFill/>
              <a:miter lim="800000"/>
              <a:headEnd/>
              <a:tailEnd/>
            </a:ln>
          </p:spPr>
        </p:pic>
        <p:pic>
          <p:nvPicPr>
            <p:cNvPr id="19469" name="Picture 12"/>
            <p:cNvPicPr>
              <a:picLocks noChangeAspect="1" noChangeArrowheads="1"/>
            </p:cNvPicPr>
            <p:nvPr/>
          </p:nvPicPr>
          <p:blipFill>
            <a:blip r:embed="rId6" cstate="print"/>
            <a:srcRect/>
            <a:stretch>
              <a:fillRect/>
            </a:stretch>
          </p:blipFill>
          <p:spPr bwMode="auto">
            <a:xfrm>
              <a:off x="3362325" y="4286250"/>
              <a:ext cx="2392363" cy="1268413"/>
            </a:xfrm>
            <a:prstGeom prst="rect">
              <a:avLst/>
            </a:prstGeom>
            <a:noFill/>
            <a:ln w="9525">
              <a:noFill/>
              <a:miter lim="800000"/>
              <a:headEnd/>
              <a:tailEnd/>
            </a:ln>
          </p:spPr>
        </p:pic>
        <p:pic>
          <p:nvPicPr>
            <p:cNvPr id="19470" name="Picture 13"/>
            <p:cNvPicPr>
              <a:picLocks noChangeAspect="1" noChangeArrowheads="1"/>
            </p:cNvPicPr>
            <p:nvPr/>
          </p:nvPicPr>
          <p:blipFill>
            <a:blip r:embed="rId7" cstate="print"/>
            <a:srcRect/>
            <a:stretch>
              <a:fillRect/>
            </a:stretch>
          </p:blipFill>
          <p:spPr bwMode="auto">
            <a:xfrm>
              <a:off x="1828800" y="2781300"/>
              <a:ext cx="2106613" cy="2270125"/>
            </a:xfrm>
            <a:prstGeom prst="rect">
              <a:avLst/>
            </a:prstGeom>
            <a:noFill/>
            <a:ln w="9525">
              <a:noFill/>
              <a:miter lim="800000"/>
              <a:headEnd/>
              <a:tailEnd/>
            </a:ln>
          </p:spPr>
        </p:pic>
        <p:pic>
          <p:nvPicPr>
            <p:cNvPr id="19471" name="Picture 14"/>
            <p:cNvPicPr>
              <a:picLocks noChangeAspect="1" noChangeArrowheads="1"/>
            </p:cNvPicPr>
            <p:nvPr/>
          </p:nvPicPr>
          <p:blipFill>
            <a:blip r:embed="rId8" cstate="print"/>
            <a:srcRect/>
            <a:stretch>
              <a:fillRect/>
            </a:stretch>
          </p:blipFill>
          <p:spPr bwMode="auto">
            <a:xfrm>
              <a:off x="3860800" y="2947988"/>
              <a:ext cx="1470025" cy="811212"/>
            </a:xfrm>
            <a:prstGeom prst="rect">
              <a:avLst/>
            </a:prstGeom>
            <a:noFill/>
            <a:ln w="9525">
              <a:noFill/>
              <a:miter lim="800000"/>
              <a:headEnd/>
              <a:tailEnd/>
            </a:ln>
          </p:spPr>
        </p:pic>
      </p:grpSp>
      <p:sp>
        <p:nvSpPr>
          <p:cNvPr id="19459" name="Title 24"/>
          <p:cNvSpPr>
            <a:spLocks noGrp="1"/>
          </p:cNvSpPr>
          <p:nvPr>
            <p:ph type="title"/>
          </p:nvPr>
        </p:nvSpPr>
        <p:spPr>
          <a:xfrm>
            <a:off x="381000" y="97345"/>
            <a:ext cx="8382000" cy="886397"/>
          </a:xfrm>
        </p:spPr>
        <p:txBody>
          <a:bodyPr/>
          <a:lstStyle/>
          <a:p>
            <a:r>
              <a:rPr lang="en-US" dirty="0" smtClean="0"/>
              <a:t>Robust </a:t>
            </a:r>
            <a:r>
              <a:rPr lang="en-US" dirty="0" smtClean="0"/>
              <a:t>BMPs </a:t>
            </a:r>
            <a:r>
              <a:rPr lang="en-US" dirty="0" smtClean="0"/>
              <a:t>Addressing all Core </a:t>
            </a:r>
            <a:r>
              <a:rPr lang="en-US" dirty="0" smtClean="0"/>
              <a:t>Elements of Green Remediation</a:t>
            </a:r>
          </a:p>
        </p:txBody>
      </p:sp>
      <p:sp>
        <p:nvSpPr>
          <p:cNvPr id="17" name="Slide Number Placeholder 2"/>
          <p:cNvSpPr>
            <a:spLocks noGrp="1"/>
          </p:cNvSpPr>
          <p:nvPr>
            <p:ph type="sldNum" sz="quarter" idx="4"/>
          </p:nvPr>
        </p:nvSpPr>
        <p:spPr>
          <a:xfrm>
            <a:off x="8305800" y="6477000"/>
            <a:ext cx="822385" cy="381000"/>
          </a:xfrm>
          <a:prstGeom prst="rect">
            <a:avLst/>
          </a:prstGeom>
        </p:spPr>
        <p:txBody>
          <a:bodyPr vert="horz" lIns="91440" tIns="45720" rIns="91440" bIns="45720" rtlCol="0" anchor="ctr"/>
          <a:lstStyle/>
          <a:p>
            <a:fld id="{11C1CDDD-26A6-4238-A94D-3281FBF69CDD}" type="slidenum">
              <a:rPr lang="en-US" sz="2400"/>
              <a:pPr/>
              <a:t>6</a:t>
            </a:fld>
            <a:endParaRPr lang="en-US" sz="2400" dirty="0"/>
          </a:p>
        </p:txBody>
      </p:sp>
    </p:spTree>
    <p:extLst>
      <p:ext uri="{BB962C8B-B14F-4D97-AF65-F5344CB8AC3E}">
        <p14:creationId xmlns:p14="http://schemas.microsoft.com/office/powerpoint/2010/main" val="915086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73" y="304800"/>
            <a:ext cx="8382000" cy="442912"/>
          </a:xfrm>
        </p:spPr>
        <p:txBody>
          <a:bodyPr/>
          <a:lstStyle/>
          <a:p>
            <a:r>
              <a:rPr lang="en-US" dirty="0" smtClean="0"/>
              <a:t>Technical Guidance and Tools for Implementation</a:t>
            </a:r>
            <a:endParaRPr lang="en-US" dirty="0"/>
          </a:p>
        </p:txBody>
      </p:sp>
      <p:sp>
        <p:nvSpPr>
          <p:cNvPr id="3" name="Slide Number Placeholder 2"/>
          <p:cNvSpPr>
            <a:spLocks noGrp="1"/>
          </p:cNvSpPr>
          <p:nvPr>
            <p:ph type="sldNum" sz="quarter" idx="4"/>
          </p:nvPr>
        </p:nvSpPr>
        <p:spPr/>
        <p:txBody>
          <a:bodyPr/>
          <a:lstStyle/>
          <a:p>
            <a:r>
              <a:rPr lang="en-US" smtClean="0"/>
              <a:t>3-</a:t>
            </a:r>
            <a:fld id="{11C1CDDD-26A6-4238-A94D-3281FBF69CDD}" type="slidenum">
              <a:rPr lang="en-US" smtClean="0"/>
              <a:pPr/>
              <a:t>7</a:t>
            </a:fld>
            <a:endParaRPr lang="en-US" dirty="0"/>
          </a:p>
        </p:txBody>
      </p:sp>
      <p:sp>
        <p:nvSpPr>
          <p:cNvPr id="4" name="Content Placeholder 3"/>
          <p:cNvSpPr>
            <a:spLocks noGrp="1"/>
          </p:cNvSpPr>
          <p:nvPr>
            <p:ph sz="half" idx="1"/>
          </p:nvPr>
        </p:nvSpPr>
        <p:spPr>
          <a:xfrm>
            <a:off x="228600" y="1119142"/>
            <a:ext cx="8382000" cy="5783122"/>
          </a:xfrm>
        </p:spPr>
        <p:txBody>
          <a:bodyPr/>
          <a:lstStyle/>
          <a:p>
            <a:r>
              <a:rPr lang="en-US" dirty="0" smtClean="0"/>
              <a:t>ASTM Standard Guide for Greener Cleanups</a:t>
            </a:r>
          </a:p>
          <a:p>
            <a:pPr lvl="1"/>
            <a:r>
              <a:rPr lang="en-US" dirty="0" smtClean="0"/>
              <a:t>Voluntary guide</a:t>
            </a:r>
          </a:p>
          <a:p>
            <a:pPr lvl="2"/>
            <a:r>
              <a:rPr lang="en-US" dirty="0" smtClean="0"/>
              <a:t>Approach for selecting BMPs, including use of quantitative methods</a:t>
            </a:r>
          </a:p>
          <a:p>
            <a:pPr lvl="2"/>
            <a:r>
              <a:rPr lang="en-US" dirty="0" smtClean="0"/>
              <a:t>Specifies documentation of actions taken</a:t>
            </a:r>
          </a:p>
          <a:p>
            <a:pPr lvl="1"/>
            <a:r>
              <a:rPr lang="en-US" dirty="0" smtClean="0"/>
              <a:t>Use encouraged at EPA Cleanup Programs</a:t>
            </a:r>
          </a:p>
          <a:p>
            <a:pPr lvl="1"/>
            <a:r>
              <a:rPr lang="en-US" dirty="0" smtClean="0"/>
              <a:t>Webinar </a:t>
            </a:r>
            <a:r>
              <a:rPr lang="en-US" dirty="0" smtClean="0"/>
              <a:t>April 25 (see cluin.org)</a:t>
            </a:r>
          </a:p>
          <a:p>
            <a:r>
              <a:rPr lang="en-US" dirty="0" smtClean="0"/>
              <a:t>Environmental Footprint tools</a:t>
            </a:r>
          </a:p>
          <a:p>
            <a:pPr lvl="1"/>
            <a:r>
              <a:rPr lang="en-US" dirty="0" smtClean="0"/>
              <a:t>Updated EPA Methodology Spreadsheets </a:t>
            </a:r>
          </a:p>
          <a:p>
            <a:pPr lvl="1"/>
            <a:r>
              <a:rPr lang="en-US" dirty="0" smtClean="0"/>
              <a:t>Battelle </a:t>
            </a:r>
            <a:r>
              <a:rPr lang="en-US" dirty="0" err="1" smtClean="0"/>
              <a:t>Sitewise</a:t>
            </a:r>
            <a:r>
              <a:rPr lang="en-US" dirty="0" smtClean="0"/>
              <a:t> Tool (In use by US Navy and </a:t>
            </a:r>
            <a:r>
              <a:rPr lang="en-US" dirty="0" smtClean="0"/>
              <a:t>Army)</a:t>
            </a:r>
            <a:endParaRPr lang="en-US" dirty="0" smtClean="0"/>
          </a:p>
          <a:p>
            <a:pPr lvl="1"/>
            <a:r>
              <a:rPr lang="en-US" dirty="0" smtClean="0"/>
              <a:t>US Air Force Sustainable Remediation Tool (SRT)</a:t>
            </a:r>
          </a:p>
          <a:p>
            <a:pPr lvl="1"/>
            <a:r>
              <a:rPr lang="en-US" dirty="0" smtClean="0"/>
              <a:t>Proprietary tools on the market and developed by Consulting and Engineering firms</a:t>
            </a:r>
          </a:p>
          <a:p>
            <a:r>
              <a:rPr lang="en-US" dirty="0" smtClean="0"/>
              <a:t>Contracting language</a:t>
            </a:r>
          </a:p>
          <a:p>
            <a:endParaRPr lang="en-US" dirty="0"/>
          </a:p>
        </p:txBody>
      </p:sp>
    </p:spTree>
    <p:extLst>
      <p:ext uri="{BB962C8B-B14F-4D97-AF65-F5344CB8AC3E}">
        <p14:creationId xmlns:p14="http://schemas.microsoft.com/office/powerpoint/2010/main" val="498489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Field</a:t>
            </a:r>
            <a:endParaRPr lang="en-US" dirty="0"/>
          </a:p>
        </p:txBody>
      </p:sp>
      <p:sp>
        <p:nvSpPr>
          <p:cNvPr id="3" name="Slide Number Placeholder 2"/>
          <p:cNvSpPr>
            <a:spLocks noGrp="1"/>
          </p:cNvSpPr>
          <p:nvPr>
            <p:ph type="sldNum" sz="quarter" idx="4"/>
          </p:nvPr>
        </p:nvSpPr>
        <p:spPr/>
        <p:txBody>
          <a:bodyPr/>
          <a:lstStyle/>
          <a:p>
            <a:r>
              <a:rPr lang="en-US" smtClean="0"/>
              <a:t>3-</a:t>
            </a:r>
            <a:fld id="{11C1CDDD-26A6-4238-A94D-3281FBF69CDD}" type="slidenum">
              <a:rPr lang="en-US" smtClean="0"/>
              <a:pPr/>
              <a:t>8</a:t>
            </a:fld>
            <a:endParaRPr lang="en-US" dirty="0"/>
          </a:p>
        </p:txBody>
      </p:sp>
      <p:sp>
        <p:nvSpPr>
          <p:cNvPr id="4" name="Content Placeholder 3"/>
          <p:cNvSpPr>
            <a:spLocks noGrp="1"/>
          </p:cNvSpPr>
          <p:nvPr>
            <p:ph sz="half" idx="1"/>
          </p:nvPr>
        </p:nvSpPr>
        <p:spPr>
          <a:xfrm>
            <a:off x="381000" y="1378262"/>
            <a:ext cx="8305800" cy="5595378"/>
          </a:xfrm>
        </p:spPr>
        <p:txBody>
          <a:bodyPr/>
          <a:lstStyle/>
          <a:p>
            <a:r>
              <a:rPr lang="en-US" dirty="0" smtClean="0"/>
              <a:t>Conducting environmental footprint quantification helps target BMPs to address key contributors</a:t>
            </a:r>
          </a:p>
          <a:p>
            <a:r>
              <a:rPr lang="en-US" dirty="0" smtClean="0"/>
              <a:t>Green remediation is being embedded into existing project management processes </a:t>
            </a:r>
          </a:p>
          <a:p>
            <a:r>
              <a:rPr lang="en-US" dirty="0"/>
              <a:t>For new remedies;  Footprint reductions achieved through focused system design and a robust remedial strategy with adaptive management responding to continuously updated CSM</a:t>
            </a:r>
          </a:p>
          <a:p>
            <a:r>
              <a:rPr lang="en-US" dirty="0" smtClean="0"/>
              <a:t>Existing </a:t>
            </a:r>
            <a:r>
              <a:rPr lang="en-US" dirty="0" smtClean="0"/>
              <a:t>remedies: System optimization analyses provide a good opportunity to identify and implement footprint reduction measures</a:t>
            </a:r>
          </a:p>
          <a:p>
            <a:r>
              <a:rPr lang="en-US" dirty="0" smtClean="0"/>
              <a:t>Protecting </a:t>
            </a:r>
            <a:r>
              <a:rPr lang="en-US" dirty="0" smtClean="0"/>
              <a:t>human health and the environment are still key drivers in remedy decisions</a:t>
            </a:r>
          </a:p>
          <a:p>
            <a:endParaRPr lang="en-US" dirty="0"/>
          </a:p>
        </p:txBody>
      </p:sp>
    </p:spTree>
    <p:extLst>
      <p:ext uri="{BB962C8B-B14F-4D97-AF65-F5344CB8AC3E}">
        <p14:creationId xmlns:p14="http://schemas.microsoft.com/office/powerpoint/2010/main" val="28785376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8945"/>
            <a:ext cx="9144000" cy="443198"/>
          </a:xfrm>
        </p:spPr>
        <p:txBody>
          <a:bodyPr/>
          <a:lstStyle/>
          <a:p>
            <a:r>
              <a:rPr lang="en-US" dirty="0" smtClean="0"/>
              <a:t>GSR: An Expanding Practice and Expectation*</a:t>
            </a:r>
            <a:endParaRPr lang="en-US" dirty="0"/>
          </a:p>
        </p:txBody>
      </p:sp>
      <p:sp>
        <p:nvSpPr>
          <p:cNvPr id="3" name="Slide Number Placeholder 2"/>
          <p:cNvSpPr>
            <a:spLocks noGrp="1"/>
          </p:cNvSpPr>
          <p:nvPr>
            <p:ph type="sldNum" sz="quarter" idx="4"/>
          </p:nvPr>
        </p:nvSpPr>
        <p:spPr/>
        <p:txBody>
          <a:bodyPr/>
          <a:lstStyle/>
          <a:p>
            <a:r>
              <a:rPr lang="en-US" smtClean="0"/>
              <a:t>3-</a:t>
            </a:r>
            <a:fld id="{11C1CDDD-26A6-4238-A94D-3281FBF69CDD}" type="slidenum">
              <a:rPr lang="en-US" smtClean="0"/>
              <a:pPr/>
              <a:t>9</a:t>
            </a:fld>
            <a:endParaRPr lang="en-US" dirty="0"/>
          </a:p>
        </p:txBody>
      </p:sp>
      <p:pic>
        <p:nvPicPr>
          <p:cNvPr id="1026" name="Picture 2" descr="AECOM Intern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99419"/>
            <a:ext cx="1702588" cy="381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5881737" y="3359340"/>
            <a:ext cx="2346849" cy="624285"/>
          </a:xfrm>
          <a:prstGeom prst="rect">
            <a:avLst/>
          </a:prstGeom>
        </p:spPr>
      </p:pic>
      <p:pic>
        <p:nvPicPr>
          <p:cNvPr id="7" name="Picture 6"/>
          <p:cNvPicPr>
            <a:picLocks noChangeAspect="1"/>
          </p:cNvPicPr>
          <p:nvPr/>
        </p:nvPicPr>
        <p:blipFill>
          <a:blip r:embed="rId6"/>
          <a:stretch>
            <a:fillRect/>
          </a:stretch>
        </p:blipFill>
        <p:spPr>
          <a:xfrm>
            <a:off x="2513586" y="4450412"/>
            <a:ext cx="1952625" cy="537230"/>
          </a:xfrm>
          <a:prstGeom prst="rect">
            <a:avLst/>
          </a:prstGeom>
        </p:spPr>
      </p:pic>
      <p:pic>
        <p:nvPicPr>
          <p:cNvPr id="4" name="Picture 3"/>
          <p:cNvPicPr>
            <a:picLocks noChangeAspect="1"/>
          </p:cNvPicPr>
          <p:nvPr/>
        </p:nvPicPr>
        <p:blipFill>
          <a:blip r:embed="rId7"/>
          <a:stretch>
            <a:fillRect/>
          </a:stretch>
        </p:blipFill>
        <p:spPr>
          <a:xfrm>
            <a:off x="4792004" y="2535592"/>
            <a:ext cx="2064526" cy="677423"/>
          </a:xfrm>
          <a:prstGeom prst="rect">
            <a:avLst/>
          </a:prstGeom>
        </p:spPr>
      </p:pic>
      <p:pic>
        <p:nvPicPr>
          <p:cNvPr id="8" name="Picture 2" descr="http://www.trcsolutions.com/_layouts/images/TRCSolutions/trc_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6182" y="1470321"/>
            <a:ext cx="1714500" cy="742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9"/>
          <a:stretch>
            <a:fillRect/>
          </a:stretch>
        </p:blipFill>
        <p:spPr>
          <a:xfrm>
            <a:off x="2338998" y="3804572"/>
            <a:ext cx="2976413" cy="282929"/>
          </a:xfrm>
          <a:prstGeom prst="rect">
            <a:avLst/>
          </a:prstGeom>
        </p:spPr>
      </p:pic>
      <p:pic>
        <p:nvPicPr>
          <p:cNvPr id="1028" name="Picture 4" descr="http://www.regenesis.com/images/logo-bi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09" y="2981170"/>
            <a:ext cx="3514725" cy="600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G&amp;E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00532" y="5026537"/>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oeing Ho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0100" y="4961750"/>
            <a:ext cx="19050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RSO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8445" y="5271976"/>
            <a:ext cx="2873262" cy="306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4"/>
          <a:stretch>
            <a:fillRect/>
          </a:stretch>
        </p:blipFill>
        <p:spPr>
          <a:xfrm>
            <a:off x="5124809" y="4248679"/>
            <a:ext cx="3672955" cy="566746"/>
          </a:xfrm>
          <a:prstGeom prst="rect">
            <a:avLst/>
          </a:prstGeom>
        </p:spPr>
      </p:pic>
      <p:pic>
        <p:nvPicPr>
          <p:cNvPr id="1038" name="Picture 14" descr="Fennelly Environmental Associate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8478" y="1662741"/>
            <a:ext cx="1926807" cy="7613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H2MHILL_Typeface_White_White_BkGrd.png"/>
          <p:cNvPicPr>
            <a:picLocks noChangeAspect="1"/>
          </p:cNvPicPr>
          <p:nvPr/>
        </p:nvPicPr>
        <p:blipFill>
          <a:blip r:embed="rId16" cstate="screen"/>
          <a:stretch>
            <a:fillRect/>
          </a:stretch>
        </p:blipFill>
        <p:spPr>
          <a:xfrm>
            <a:off x="2513586" y="1319082"/>
            <a:ext cx="2921348" cy="334322"/>
          </a:xfrm>
          <a:prstGeom prst="rect">
            <a:avLst/>
          </a:prstGeom>
          <a:solidFill>
            <a:srgbClr val="0070C0"/>
          </a:solidFill>
        </p:spPr>
      </p:pic>
      <p:pic>
        <p:nvPicPr>
          <p:cNvPr id="13" name="Picture 12"/>
          <p:cNvPicPr>
            <a:picLocks noChangeAspect="1"/>
          </p:cNvPicPr>
          <p:nvPr/>
        </p:nvPicPr>
        <p:blipFill>
          <a:blip r:embed="rId17"/>
          <a:stretch>
            <a:fillRect/>
          </a:stretch>
        </p:blipFill>
        <p:spPr>
          <a:xfrm>
            <a:off x="2513586" y="1921584"/>
            <a:ext cx="1695450" cy="962025"/>
          </a:xfrm>
          <a:prstGeom prst="rect">
            <a:avLst/>
          </a:prstGeom>
        </p:spPr>
      </p:pic>
      <p:pic>
        <p:nvPicPr>
          <p:cNvPr id="14" name="Picture 13"/>
          <p:cNvPicPr>
            <a:picLocks noChangeAspect="1"/>
          </p:cNvPicPr>
          <p:nvPr/>
        </p:nvPicPr>
        <p:blipFill>
          <a:blip r:embed="rId18"/>
          <a:stretch>
            <a:fillRect/>
          </a:stretch>
        </p:blipFill>
        <p:spPr>
          <a:xfrm>
            <a:off x="7500532" y="2357424"/>
            <a:ext cx="1417851" cy="778243"/>
          </a:xfrm>
          <a:prstGeom prst="rect">
            <a:avLst/>
          </a:prstGeom>
        </p:spPr>
      </p:pic>
      <p:sp>
        <p:nvSpPr>
          <p:cNvPr id="15" name="TextBox 14"/>
          <p:cNvSpPr txBox="1"/>
          <p:nvPr/>
        </p:nvSpPr>
        <p:spPr>
          <a:xfrm>
            <a:off x="298445" y="5861891"/>
            <a:ext cx="8915400" cy="523220"/>
          </a:xfrm>
          <a:prstGeom prst="rect">
            <a:avLst/>
          </a:prstGeom>
          <a:noFill/>
        </p:spPr>
        <p:txBody>
          <a:bodyPr wrap="square" rtlCol="0">
            <a:spAutoFit/>
          </a:bodyPr>
          <a:lstStyle/>
          <a:p>
            <a:r>
              <a:rPr lang="en-US" sz="1400" b="1" dirty="0" smtClean="0">
                <a:solidFill>
                  <a:schemeClr val="bg1"/>
                </a:solidFill>
              </a:rPr>
              <a:t>* Companies identified based on an Internet search for ‘green remediation”. Their inclusion does not constitute an endorsement and the list is not comprehensive. </a:t>
            </a:r>
            <a:endParaRPr lang="en-US" sz="1400" b="1" dirty="0">
              <a:solidFill>
                <a:schemeClr val="bg1"/>
              </a:solidFill>
            </a:endParaRPr>
          </a:p>
        </p:txBody>
      </p:sp>
      <p:pic>
        <p:nvPicPr>
          <p:cNvPr id="25" name="Picture 31" descr="GLogoLG288"/>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790588" y="1287545"/>
            <a:ext cx="715287" cy="952182"/>
          </a:xfrm>
          <a:prstGeom prst="rect">
            <a:avLst/>
          </a:prstGeom>
          <a:noFill/>
          <a:ln w="9525">
            <a:noFill/>
            <a:miter lim="800000"/>
            <a:headEnd/>
            <a:tailEnd/>
          </a:ln>
        </p:spPr>
      </p:pic>
    </p:spTree>
    <p:extLst>
      <p:ext uri="{BB962C8B-B14F-4D97-AF65-F5344CB8AC3E}">
        <p14:creationId xmlns:p14="http://schemas.microsoft.com/office/powerpoint/2010/main" val="210114362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9010"/>
  <p:tag name="ARTICULATE_PROJECT_CHECK" val="0"/>
  <p:tag name="LMS_COMPLETION_TITLE" val="IA Basic Training for Managers"/>
  <p:tag name="LMS_COMPLETION_ID" val="IA_Basic_Training_for_Managers"/>
  <p:tag name="LMS_COMPLETION_DESC" val="Provides basic information about interagency agreements (IA), types of IAs, IA transactions, policies and guidance, and the Interagency Agreement Shared Service Center (IASSC)"/>
  <p:tag name="LMS_COMPLETION_SUBJECT" val="interagency agreement, interagency acquisition, IASSC, Interagency Agreement shared Service Center"/>
  <p:tag name="LMS_COMPLETION_VERSION" val="1.0"/>
  <p:tag name="LMS_COMPLETION_DURATION" val="01:00:00"/>
  <p:tag name="LMS_COMPLETION_SCO_TITLE" val="IA Basic Training for Managers"/>
  <p:tag name="LMS_COMPLETION_SCO_ID" val="IA_Basic_Training_for_Managers"/>
  <p:tag name="LMS_COMPLETION_EDITION" val="0"/>
  <p:tag name="LMS_COMPLETION_INTERACTION" val="568"/>
  <p:tag name="LMS_COMPLETION_THRESHOLD" val="100"/>
  <p:tag name="LMS_COMPLETION_METHOD" val="QUIZ"/>
  <p:tag name="LMS_COMPLETION_TARGET" val="15971738-8644-49d0-9ebd-9100795ffff4"/>
  <p:tag name="LMS_COMPLETION_TARGET_ID" val="568"/>
  <p:tag name="LMS_COMPLETION_TARGET_INDEX" val="41"/>
  <p:tag name="LMS_QUIZ_INSERT" val="1"/>
  <p:tag name="LMS_REPORTING" val="2"/>
  <p:tag name="LMS_DATA_SCORM" val="Yes"/>
  <p:tag name="PUBLISH_TITLE" val="IA Basic Training for Managers"/>
  <p:tag name="ARTICULATE_PUBLISH_PATH" val="C:\Users\chris.bachman\Desktop"/>
  <p:tag name="ARTICULATE_LOGO" val="epaLogoWhite.png"/>
  <p:tag name="ARTICULATE_PRESENTER" val="(None selected)"/>
  <p:tag name="ARTICULATE_PRESENTER_GUID" val="9869030842"/>
  <p:tag name="ARTICULATE_LMS" val="0"/>
  <p:tag name="ARTICULATE_TEMPLATE" val="iaBasic"/>
  <p:tag name="ARTICULATE_TEMPLATE_GUID" val="f3508353-a8cf-4683-904d-126d7ce20c7a"/>
  <p:tag name="LMS_PUBLISH" val="Yes"/>
  <p:tag name="PRESENTER_PREVIEW_MODE" val="0"/>
  <p:tag name="PRESENTER_PREVIEW_START" val="1"/>
  <p:tag name="LMS_PROTOCOL_METHOD" val="SCORM"/>
  <p:tag name="LMS_PROTOCOL_VERSION" val="1.2"/>
  <p:tag name="PLAYERLOGOHEIGHT" val="45"/>
  <p:tag name="PLAYERLOGOWIDTH" val="320"/>
  <p:tag name="LAUNCHINNEWWINDOW" val="1"/>
  <p:tag name="LASTPUBLISHED" val="C:\Users\chris.bachman\Desktop\IA Basic Training for Managers\player.html"/>
  <p:tag name="ARTICULATE_PROJECT_OPEN" val="1"/>
  <p:tag name="PRESENTATION_PLAYLIST_COUNT" val="0"/>
  <p:tag name="PRESENTATION_PRESENTER_SLIDE_LEVEL" val="0"/>
  <p:tag name="ARTICULATE_REFERENCE_COUNT" val="14"/>
  <p:tag name="ARTICULATE_REFERENCE_TYPE_1" val="1"/>
  <p:tag name="ARTICULATE_REFERENCE_TITLE_1" val="Delegation of Authority 1-11, Interagency Agreements and Memoranda of Understanding"/>
  <p:tag name="ARTICULATE_REFERENCE_1" val="C:\Users\chris.bachman\Desktop\Local LMS courses for export\iaresources\1-11.pdf"/>
  <p:tag name="ARTICULATE_REFERENCE_TYPE_2" val="1"/>
  <p:tag name="ARTICULATE_REFERENCE_TITLE_2" val="EPA Order 1130.2A, Senior Resources Officials and Resource Management Committee"/>
  <p:tag name="ARTICULATE_REFERENCE_2" val="C:\Users\chris.bachman\Desktop\Local LMS courses for export\iaresources\1130_2a.pdf"/>
  <p:tag name="ARTICULATE_REFERENCE_TYPE_3" val="1"/>
  <p:tag name="ARTICULATE_REFERENCE_TITLE_3" val="Final Interim Policy Notice Interagency Acquisitions"/>
  <p:tag name="ARTICULATE_REFERENCE_3" val="C:\Users\chris.bachman\Desktop\Local LMS courses for export\iaresources\FINAL_INTERIM_POLICY_NOTICE_OAM.pdf"/>
  <p:tag name="ARTICULATE_REFERENCE_TYPE_4" val="1"/>
  <p:tag name="ARTICULATE_REFERENCE_TITLE_4" val="Interagency Agreement Shared Service Center Level Agreement"/>
  <p:tag name="ARTICULATE_REFERENCE_4" val="C:\Users\chris.bachman\Desktop\Local LMS courses for export\iaresources\service_level_agreement_final_signed_7_16_09.pdf"/>
  <p:tag name="ARTICULATE_REFERENCE_TYPE_5" val="1"/>
  <p:tag name="ARTICULATE_REFERENCE_TITLE_5" val="Improving the Management and Use of Interagency Acquisitions"/>
  <p:tag name="ARTICULATE_REFERENCE_5" val="C:\Users\chris.bachman\Desktop\Local LMS courses for export\iaresources\iac_revised.pdf"/>
  <p:tag name="ARTICULATE_REFERENCE_TYPE_6" val="1"/>
  <p:tag name="ARTICULATE_REFERENCE_TITLE_6" val="Interagency Agreement Policies, Procedures, and Guidance Manual"/>
  <p:tag name="ARTICULATE_REFERENCE_6" val="C:\Users\chris.bachman\Desktop\Local LMS courses for export\iaresources\DirectivesClearanceVersion.pdf"/>
  <p:tag name="ARTICULATE_REFERENCE_TYPE_7" val="1"/>
  <p:tag name="ARTICULATE_REFERENCE_TITLE_7" val="IPI 08-02"/>
  <p:tag name="ARTICULATE_REFERENCE_7" val="C:\Users\chris.bachman\Desktop\Local LMS courses for export\iaresources\8.0-IAG-08-02.pdf"/>
  <p:tag name="ARTICULATE_REFERENCE_TYPE_8" val="1"/>
  <p:tag name="ARTICULATE_REFERENCE_TITLE_8" val="IPI 11-01"/>
  <p:tag name="ARTICULATE_REFERENCE_8" val="C:\Users\chris.bachman\Desktop\Local LMS courses for export\iaresources\ipi_11_01_12_02_10.pdf"/>
  <p:tag name="ARTICULATE_REFERENCE_TYPE_9" val="1"/>
  <p:tag name="ARTICULATE_REFERENCE_TITLE_9" val="IPI 11-02"/>
  <p:tag name="ARTICULATE_REFERENCE_9" val="C:\Users\chris.bachman\Desktop\Local LMS courses for export\iaresources\ipi_sro_clarification.pdf"/>
  <p:tag name="ARTICULATE_REFERENCE_TYPE_10" val="1"/>
  <p:tag name="ARTICULATE_REFERENCE_TITLE_10" val="IPI 11-03"/>
  <p:tag name="ARTICULATE_REFERENCE_10" val="C:\Users\chris.bachman\Desktop\Local LMS courses for export\iaresources\final_ia_post_award_monitoring_policy_ipi_03_02_01_2011_sec.pdf"/>
  <p:tag name="ARTICULATE_REFERENCE_TYPE_11" val="0"/>
  <p:tag name="ARTICULATE_REFERENCE_TITLE_11" val="List of Environmental Statutes"/>
  <p:tag name="ARTICULATE_REFERENCE_11" val="http://www.epa.gov/history/org/origins/laws.htm"/>
  <p:tag name="ARTICULATE_REFERENCE_TYPE_12" val="1"/>
  <p:tag name="ARTICULATE_REFERENCE_TITLE_12" val="Guidance for Monitoring IAs funded under the Recovery Act"/>
  <p:tag name="ARTICULATE_REFERENCE_12" val="C:\Users\chris.bachman\Desktop\Local LMS courses for export\iaresources\Guidance_for_Monitoring_Recovery_Act_IAs.pdf"/>
  <p:tag name="ARTICULATE_REFERENCE_TYPE_13" val="1"/>
  <p:tag name="ARTICULATE_REFERENCE_TITLE_13" val="Reimbursable IA Indirect Costs Process Guide, Attachment A"/>
  <p:tag name="ARTICULATE_REFERENCE_13" val="C:\Users\chris.bachman\Desktop\Local LMS courses for export\iaresources\Attachment_A_FY_2011_Reimbursable_IA_Indirect_Costs_Process_Guide.pdf"/>
  <p:tag name="ARTICULATE_REFERENCE_TYPE_14" val="1"/>
  <p:tag name="ARTICULATE_REFERENCE_TITLE_14" val="Resource Management Directive Systems 2540-13.1, Chapter 13 - Agency Indirect Cost Allocation System"/>
  <p:tag name="ARTICULATE_REFERENCE_14" val="C:\Users\chris.bachman\Desktop\Local LMS courses for export\iaresources\2540-13-p1_agency_indirect.pdf"/>
  <p:tag name="ARTICULATE_PRESENTER_VERSION" val="6"/>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c932c836-25ff-40b2-8b5a-7dce92185ee0"/>
  <p:tag name="ARTICULATE_SLIDE_NAV" val="1"/>
  <p:tag name="ARTICULATE_SLIDE_PAUSE" val="1"/>
  <p:tag name="ARTICULATE_NAV_LEVEL" val="1"/>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1.BAC\AppData\Local\Temp\articulate\presenter\imgtemp\XwEDQHNY_files\slide0001_image001.png"/>
</p:tagLst>
</file>

<file path=ppt/theme/theme1.xml><?xml version="1.0" encoding="utf-8"?>
<a:theme xmlns:a="http://schemas.openxmlformats.org/drawingml/2006/main" name="Customer_and_Partner_Experience_Sego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Customer_and_Partner_Experience_Sego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2_Customer_and_Partner_Experience_Sego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3_Customer_and_Partner_Experience_Sego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39073</TotalTime>
  <Words>1869</Words>
  <Application>Microsoft Office PowerPoint</Application>
  <PresentationFormat>On-screen Show (4:3)</PresentationFormat>
  <Paragraphs>143</Paragraphs>
  <Slides>12</Slides>
  <Notes>10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ＭＳ Ｐゴシック</vt:lpstr>
      <vt:lpstr>Arial</vt:lpstr>
      <vt:lpstr>Calibri</vt:lpstr>
      <vt:lpstr>Segoe</vt:lpstr>
      <vt:lpstr>Wingdings</vt:lpstr>
      <vt:lpstr>Customer_and_Partner_Experience_Segoe</vt:lpstr>
      <vt:lpstr>1_Customer_and_Partner_Experience_Segoe</vt:lpstr>
      <vt:lpstr>2_Customer_and_Partner_Experience_Segoe</vt:lpstr>
      <vt:lpstr>3_Customer_and_Partner_Experience_Segoe</vt:lpstr>
      <vt:lpstr> Green Remediation An Overview of the State of the Practice</vt:lpstr>
      <vt:lpstr>Agenda</vt:lpstr>
      <vt:lpstr>Continuity in Remedies for Site Cleanup (1/2) Trends in Superfund Remedy Decisions for Contaminant Sources* </vt:lpstr>
      <vt:lpstr>Continuity in Remedies for Site Cleanup (2/2) Trends in Superfund Remedy Decisions for Ground Water*</vt:lpstr>
      <vt:lpstr>Footprint Reduction in Remedies</vt:lpstr>
      <vt:lpstr>Robust BMPs Addressing all Core Elements of Green Remediation</vt:lpstr>
      <vt:lpstr>Technical Guidance and Tools for Implementation</vt:lpstr>
      <vt:lpstr>In the Field</vt:lpstr>
      <vt:lpstr>GSR: An Expanding Practice and Expectation*</vt:lpstr>
      <vt:lpstr>SRI: the Superfund Redevelopment Initiative</vt:lpstr>
      <vt:lpstr>Options for Implementing Green Remediation</vt:lpstr>
      <vt:lpstr>In Summary</vt:lpstr>
    </vt:vector>
  </TitlesOfParts>
  <Company>US-EPA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Interagency Agreements Training for Managers</dc:title>
  <dc:subject>Interagency Agreements Training for Managers</dc:subject>
  <dc:creator>Alexandria Mincey</dc:creator>
  <dc:description>Interagency Agreements Training for Managers</dc:description>
  <cp:lastModifiedBy>Pachon, Carlos</cp:lastModifiedBy>
  <cp:revision>1256</cp:revision>
  <cp:lastPrinted>2012-11-05T21:18:36Z</cp:lastPrinted>
  <dcterms:created xsi:type="dcterms:W3CDTF">2011-01-21T21:41:27Z</dcterms:created>
  <dcterms:modified xsi:type="dcterms:W3CDTF">2014-04-11T19:20:32Z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Interagency Agreement Basic Training for Managers _revised 9-1-11</vt:lpwstr>
  </property>
  <property fmtid="{D5CDD505-2E9C-101B-9397-08002B2CF9AE}" pid="4" name="ArticulateGUID">
    <vt:lpwstr>42659C5B-BA4C-4DA2-BC74-DA2618B4E993</vt:lpwstr>
  </property>
  <property fmtid="{D5CDD505-2E9C-101B-9397-08002B2CF9AE}" pid="5" name="ArticulateProjectFull">
    <vt:lpwstr>G:\Contracts\GSA\EPA OGD (2010-2015)\Task 5 - Training &amp; Event Mgmt\Task 05.04 IA Training\IA Basic Course\IABasicManagers _26Oct.ppta</vt:lpwstr>
  </property>
</Properties>
</file>