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customXml/itemProps1.xml" ContentType="application/vnd.openxmlformats-officedocument.customXmlProperties+xml"/>
  <Override PartName="/ppt/embeddings/oleObject5.bin" ContentType="application/vnd.openxmlformats-officedocument.oleObject"/>
  <Default Extension="wmf" ContentType="image/x-wmf"/>
  <Override PartName="/ppt/drawings/drawing2.xml" ContentType="application/vnd.openxmlformats-officedocument.drawingml.chartshapes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charts/chart4.xml" ContentType="application/vnd.openxmlformats-officedocument.drawingml.chart+xml"/>
  <Override PartName="/ppt/slides/slide11.xml" ContentType="application/vnd.openxmlformats-officedocument.presentationml.slide+xml"/>
  <Override PartName="/ppt/slides/slide65.xml" ContentType="application/vnd.openxmlformats-officedocument.presentationml.slide+xml"/>
  <Default Extension="tiff" ContentType="image/tiff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customXml/itemProps2.xml" ContentType="application/vnd.openxmlformats-officedocument.customXmlProperties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Default Extension="xls" ContentType="application/vnd.ms-excel"/>
  <Override PartName="/ppt/slides/slide5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Default Extension="xlsx" ContentType="application/vnd.openxmlformats-officedocument.spreadsheetml.shee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customXml/itemProps3.xml" ContentType="application/vnd.openxmlformats-officedocument.customXmlProperties+xml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drawings/drawing1.xml" ContentType="application/vnd.openxmlformats-officedocument.drawingml.chartshapes+xml"/>
  <Override PartName="/ppt/slides/slide55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charts/chart3.xml" ContentType="application/vnd.openxmlformats-officedocument.drawingml.chart+xml"/>
  <Override PartName="/ppt/slides/slide64.xml" ContentType="application/vnd.openxmlformats-officedocument.presentationml.slide+xml"/>
  <Override PartName="/ppt/embeddings/oleObject1.bin" ContentType="application/vnd.openxmlformats-officedocument.oleObject"/>
  <Override PartName="/docProps/custom.xml" ContentType="application/vnd.openxmlformats-officedocument.custom-properties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93455" r:id="rId4"/>
  </p:sldMasterIdLst>
  <p:notesMasterIdLst>
    <p:notesMasterId r:id="rId71"/>
  </p:notesMasterIdLst>
  <p:sldIdLst>
    <p:sldId id="284" r:id="rId5"/>
    <p:sldId id="367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68" r:id="rId21"/>
    <p:sldId id="384" r:id="rId22"/>
    <p:sldId id="385" r:id="rId23"/>
    <p:sldId id="418" r:id="rId24"/>
    <p:sldId id="386" r:id="rId25"/>
    <p:sldId id="387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400" r:id="rId35"/>
    <p:sldId id="419" r:id="rId36"/>
    <p:sldId id="401" r:id="rId37"/>
    <p:sldId id="402" r:id="rId38"/>
    <p:sldId id="407" r:id="rId39"/>
    <p:sldId id="408" r:id="rId40"/>
    <p:sldId id="412" r:id="rId41"/>
    <p:sldId id="404" r:id="rId42"/>
    <p:sldId id="405" r:id="rId43"/>
    <p:sldId id="369" r:id="rId44"/>
    <p:sldId id="319" r:id="rId45"/>
    <p:sldId id="320" r:id="rId46"/>
    <p:sldId id="316" r:id="rId47"/>
    <p:sldId id="317" r:id="rId48"/>
    <p:sldId id="318" r:id="rId49"/>
    <p:sldId id="295" r:id="rId50"/>
    <p:sldId id="296" r:id="rId51"/>
    <p:sldId id="297" r:id="rId52"/>
    <p:sldId id="298" r:id="rId53"/>
    <p:sldId id="299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11" r:id="rId62"/>
    <p:sldId id="312" r:id="rId63"/>
    <p:sldId id="414" r:id="rId64"/>
    <p:sldId id="417" r:id="rId65"/>
    <p:sldId id="416" r:id="rId66"/>
    <p:sldId id="415" r:id="rId67"/>
    <p:sldId id="313" r:id="rId68"/>
    <p:sldId id="366" r:id="rId69"/>
    <p:sldId id="413" r:id="rId7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2150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nga\Documents\Sally%20Brown\Book\Book%20Chapter%20Figures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Before</a:t>
            </a:r>
            <a:r>
              <a:rPr lang="en-US" baseline="0"/>
              <a:t> and After Compost Addition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88532588804885"/>
          <c:y val="0.151061586541965"/>
          <c:w val="0.811467411195115"/>
          <c:h val="0.63563546035113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Before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Sheet1!$B$2:$B$5</c:f>
              <c:numCache>
                <c:formatCode>General</c:formatCode>
                <c:ptCount val="4"/>
                <c:pt idx="0">
                  <c:v>289.0</c:v>
                </c:pt>
                <c:pt idx="1">
                  <c:v>255.0</c:v>
                </c:pt>
                <c:pt idx="2">
                  <c:v>253.0</c:v>
                </c:pt>
                <c:pt idx="3">
                  <c:v>186.0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Sheet1!$C$2:$C$5</c:f>
              <c:numCache>
                <c:formatCode>General</c:formatCode>
                <c:ptCount val="4"/>
                <c:pt idx="0">
                  <c:v>203.0</c:v>
                </c:pt>
                <c:pt idx="1">
                  <c:v>120.0</c:v>
                </c:pt>
                <c:pt idx="2">
                  <c:v>146.0</c:v>
                </c:pt>
                <c:pt idx="3">
                  <c:v>114.0</c:v>
                </c:pt>
              </c:numCache>
            </c:numRef>
          </c:val>
        </c:ser>
        <c:dLbls>
          <c:showVal val="1"/>
        </c:dLbls>
        <c:gapWidth val="219"/>
        <c:overlap val="-27"/>
        <c:axId val="510770104"/>
        <c:axId val="510766264"/>
      </c:barChart>
      <c:catAx>
        <c:axId val="5107701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766264"/>
        <c:crosses val="autoZero"/>
        <c:auto val="1"/>
        <c:lblAlgn val="ctr"/>
        <c:lblOffset val="100"/>
      </c:catAx>
      <c:valAx>
        <c:axId val="5107662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Total</a:t>
                </a:r>
                <a:r>
                  <a:rPr lang="en-US" sz="1400" baseline="0"/>
                  <a:t> lead concentration in soil (mg/kg)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0718675895746633"/>
              <c:y val="0.13321641089004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770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2802812502503"/>
          <c:y val="0.874596112894716"/>
          <c:w val="0.503167802505519"/>
          <c:h val="0.082947878803775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143266190563389"/>
          <c:y val="0.0771315610865098"/>
          <c:w val="0.672116981016908"/>
          <c:h val="0.809451286943562"/>
        </c:manualLayout>
      </c:layout>
      <c:barChart>
        <c:barDir val="col"/>
        <c:grouping val="clustered"/>
        <c:ser>
          <c:idx val="0"/>
          <c:order val="0"/>
          <c:tx>
            <c:strRef>
              <c:f>Sheet1!$J$3</c:f>
              <c:strCache>
                <c:ptCount val="1"/>
                <c:pt idx="0">
                  <c:v>Lab cleaned</c:v>
                </c:pt>
              </c:strCache>
            </c:strRef>
          </c:tx>
          <c:spPr>
            <a:solidFill>
              <a:srgbClr val="B43016"/>
            </a:solidFill>
            <a:ln w="10270">
              <a:solidFill>
                <a:srgbClr val="000000"/>
              </a:solidFill>
              <a:prstDash val="solid"/>
            </a:ln>
          </c:spPr>
          <c:errBars>
            <c:errBarType val="plus"/>
            <c:errValType val="cust"/>
            <c:plus>
              <c:numRef>
                <c:f>Sheet1!$J$6</c:f>
                <c:numCache>
                  <c:formatCode>General</c:formatCode>
                  <c:ptCount val="1"/>
                  <c:pt idx="0">
                    <c:v>0.207775</c:v>
                  </c:pt>
                </c:numCache>
              </c:numRef>
            </c:plus>
            <c:spPr>
              <a:solidFill>
                <a:srgbClr val="B43016"/>
              </a:solidFill>
              <a:ln w="10270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Sheet1!$I$4:$I$5</c:f>
              <c:strCache>
                <c:ptCount val="2"/>
                <c:pt idx="0">
                  <c:v>Compost * </c:v>
                </c:pt>
                <c:pt idx="1">
                  <c:v>No compost **</c:v>
                </c:pt>
              </c:strCache>
            </c:strRef>
          </c:cat>
          <c:val>
            <c:numRef>
              <c:f>Sheet1!$J$4:$J$5</c:f>
              <c:numCache>
                <c:formatCode>0.0</c:formatCode>
                <c:ptCount val="2"/>
                <c:pt idx="0">
                  <c:v>0.28918</c:v>
                </c:pt>
                <c:pt idx="1">
                  <c:v>0.70473</c:v>
                </c:pt>
              </c:numCache>
            </c:numRef>
          </c:val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Kitchen cleaned</c:v>
                </c:pt>
              </c:strCache>
            </c:strRef>
          </c:tx>
          <c:spPr>
            <a:solidFill>
              <a:srgbClr val="3A29B5"/>
            </a:solidFill>
            <a:ln w="10270">
              <a:solidFill>
                <a:srgbClr val="000000"/>
              </a:solidFill>
              <a:prstDash val="solid"/>
            </a:ln>
          </c:spPr>
          <c:errBars>
            <c:errBarType val="plus"/>
            <c:errValType val="cust"/>
            <c:plus>
              <c:numRef>
                <c:f>Sheet1!$K$6</c:f>
                <c:numCache>
                  <c:formatCode>General</c:formatCode>
                  <c:ptCount val="1"/>
                  <c:pt idx="0">
                    <c:v>0.66851</c:v>
                  </c:pt>
                </c:numCache>
              </c:numRef>
            </c:plus>
            <c:spPr>
              <a:solidFill>
                <a:srgbClr val="3A29B5"/>
              </a:solidFill>
              <a:ln w="10270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Sheet1!$I$4:$I$5</c:f>
              <c:strCache>
                <c:ptCount val="2"/>
                <c:pt idx="0">
                  <c:v>Compost * </c:v>
                </c:pt>
                <c:pt idx="1">
                  <c:v>No compost **</c:v>
                </c:pt>
              </c:strCache>
            </c:strRef>
          </c:cat>
          <c:val>
            <c:numRef>
              <c:f>Sheet1!$K$4:$K$5</c:f>
              <c:numCache>
                <c:formatCode>0.0</c:formatCode>
                <c:ptCount val="2"/>
                <c:pt idx="0">
                  <c:v>0.83413</c:v>
                </c:pt>
                <c:pt idx="1">
                  <c:v>2.171149999999999</c:v>
                </c:pt>
              </c:numCache>
            </c:numRef>
          </c:val>
        </c:ser>
        <c:dLbls/>
        <c:gapWidth val="280"/>
        <c:axId val="581668616"/>
        <c:axId val="581904456"/>
      </c:barChart>
      <c:catAx>
        <c:axId val="581668616"/>
        <c:scaling>
          <c:orientation val="minMax"/>
        </c:scaling>
        <c:axPos val="b"/>
        <c:numFmt formatCode="General" sourceLinked="1"/>
        <c:tickLblPos val="nextTo"/>
        <c:spPr>
          <a:ln w="256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en-US"/>
          </a:p>
        </c:txPr>
        <c:crossAx val="581904456"/>
        <c:crosses val="autoZero"/>
        <c:auto val="1"/>
        <c:lblAlgn val="ctr"/>
        <c:lblOffset val="100"/>
        <c:tickLblSkip val="1"/>
        <c:tickMarkSkip val="1"/>
      </c:catAx>
      <c:valAx>
        <c:axId val="581904456"/>
        <c:scaling>
          <c:orientation val="minMax"/>
          <c:max val="5.0"/>
        </c:scaling>
        <c:axPos val="l"/>
        <c:numFmt formatCode="0.0" sourceLinked="1"/>
        <c:tickLblPos val="nextTo"/>
        <c:spPr>
          <a:ln w="256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60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</a:defRPr>
            </a:pPr>
            <a:endParaRPr lang="en-US"/>
          </a:p>
        </c:txPr>
        <c:crossAx val="581668616"/>
        <c:crosses val="autoZero"/>
        <c:crossBetween val="between"/>
      </c:valAx>
      <c:spPr>
        <a:noFill/>
        <a:ln w="2053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64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106699881140326"/>
          <c:y val="0.0727762803234501"/>
          <c:w val="0.786601449336821"/>
          <c:h val="0.816711590296496"/>
        </c:manualLayout>
      </c:layout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Lab cleaned</c:v>
                </c:pt>
              </c:strCache>
            </c:strRef>
          </c:tx>
          <c:spPr>
            <a:solidFill>
              <a:srgbClr val="B43016"/>
            </a:solidFill>
            <a:ln w="10416">
              <a:solidFill>
                <a:srgbClr val="000000"/>
              </a:solidFill>
              <a:prstDash val="solid"/>
            </a:ln>
          </c:spPr>
          <c:errBars>
            <c:errBarType val="plus"/>
            <c:errValType val="cust"/>
            <c:plus>
              <c:numRef>
                <c:f>Sheet1!$C$29</c:f>
                <c:numCache>
                  <c:formatCode>General</c:formatCode>
                  <c:ptCount val="1"/>
                  <c:pt idx="0">
                    <c:v>0.011635</c:v>
                  </c:pt>
                </c:numCache>
              </c:numRef>
            </c:plus>
            <c:spPr>
              <a:solidFill>
                <a:srgbClr val="B43016"/>
              </a:solidFill>
              <a:ln w="10416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Sheet1!$B$27:$B$28</c:f>
              <c:strCache>
                <c:ptCount val="2"/>
                <c:pt idx="0">
                  <c:v>Compost * </c:v>
                </c:pt>
                <c:pt idx="1">
                  <c:v>No compost *</c:v>
                </c:pt>
              </c:strCache>
            </c:strRef>
          </c:cat>
          <c:val>
            <c:numRef>
              <c:f>Sheet1!$C$27:$C$28</c:f>
              <c:numCache>
                <c:formatCode>0.0</c:formatCode>
                <c:ptCount val="2"/>
                <c:pt idx="0">
                  <c:v>0.06438</c:v>
                </c:pt>
                <c:pt idx="1">
                  <c:v>0.08765</c:v>
                </c:pt>
              </c:numCache>
            </c:numRef>
          </c:val>
        </c:ser>
        <c:ser>
          <c:idx val="1"/>
          <c:order val="1"/>
          <c:tx>
            <c:strRef>
              <c:f>Sheet1!$D$26</c:f>
              <c:strCache>
                <c:ptCount val="1"/>
                <c:pt idx="0">
                  <c:v>Kitchen cleaned</c:v>
                </c:pt>
              </c:strCache>
            </c:strRef>
          </c:tx>
          <c:spPr>
            <a:solidFill>
              <a:srgbClr val="3A29B5"/>
            </a:solidFill>
            <a:ln w="10416">
              <a:solidFill>
                <a:srgbClr val="000000"/>
              </a:solidFill>
              <a:prstDash val="solid"/>
            </a:ln>
          </c:spPr>
          <c:errBars>
            <c:errBarType val="plus"/>
            <c:errValType val="cust"/>
            <c:plus>
              <c:numRef>
                <c:f>Sheet1!$D$29</c:f>
                <c:numCache>
                  <c:formatCode>General</c:formatCode>
                  <c:ptCount val="1"/>
                  <c:pt idx="0">
                    <c:v>0.1209</c:v>
                  </c:pt>
                </c:numCache>
              </c:numRef>
            </c:plus>
            <c:spPr>
              <a:solidFill>
                <a:srgbClr val="3A29B5"/>
              </a:solidFill>
              <a:ln w="10416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Sheet1!$B$27:$B$28</c:f>
              <c:strCache>
                <c:ptCount val="2"/>
                <c:pt idx="0">
                  <c:v>Compost * </c:v>
                </c:pt>
                <c:pt idx="1">
                  <c:v>No compost *</c:v>
                </c:pt>
              </c:strCache>
            </c:strRef>
          </c:cat>
          <c:val>
            <c:numRef>
              <c:f>Sheet1!$D$27:$D$28</c:f>
              <c:numCache>
                <c:formatCode>0.0</c:formatCode>
                <c:ptCount val="2"/>
                <c:pt idx="0">
                  <c:v>0.16443</c:v>
                </c:pt>
                <c:pt idx="1">
                  <c:v>0.40623</c:v>
                </c:pt>
              </c:numCache>
            </c:numRef>
          </c:val>
        </c:ser>
        <c:dLbls/>
        <c:gapWidth val="280"/>
        <c:axId val="594136312"/>
        <c:axId val="594140024"/>
      </c:barChart>
      <c:catAx>
        <c:axId val="594136312"/>
        <c:scaling>
          <c:orientation val="minMax"/>
        </c:scaling>
        <c:axPos val="b"/>
        <c:numFmt formatCode="General" sourceLinked="1"/>
        <c:tickLblPos val="nextTo"/>
        <c:spPr>
          <a:ln w="260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50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en-US"/>
          </a:p>
        </c:txPr>
        <c:crossAx val="594140024"/>
        <c:crosses val="autoZero"/>
        <c:auto val="1"/>
        <c:lblAlgn val="ctr"/>
        <c:lblOffset val="100"/>
        <c:tickLblSkip val="1"/>
        <c:tickMarkSkip val="1"/>
      </c:catAx>
      <c:valAx>
        <c:axId val="594140024"/>
        <c:scaling>
          <c:orientation val="minMax"/>
          <c:max val="1.6"/>
        </c:scaling>
        <c:axPos val="l"/>
        <c:numFmt formatCode="0.0" sourceLinked="1"/>
        <c:tickLblPos val="nextTo"/>
        <c:spPr>
          <a:ln w="260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86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en-US"/>
          </a:p>
        </c:txPr>
        <c:crossAx val="594136312"/>
        <c:crosses val="autoZero"/>
        <c:crossBetween val="between"/>
      </c:valAx>
      <c:spPr>
        <a:noFill/>
        <a:ln w="20832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65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11750627038901"/>
          <c:y val="0.0725808356981784"/>
          <c:w val="0.776980236857944"/>
          <c:h val="0.81720644637949"/>
        </c:manualLayout>
      </c:layout>
      <c:barChart>
        <c:barDir val="col"/>
        <c:grouping val="clustered"/>
        <c:ser>
          <c:idx val="0"/>
          <c:order val="0"/>
          <c:tx>
            <c:strRef>
              <c:f>Sheet1!$J$35</c:f>
              <c:strCache>
                <c:ptCount val="1"/>
                <c:pt idx="0">
                  <c:v>Lab cleaned</c:v>
                </c:pt>
              </c:strCache>
            </c:strRef>
          </c:tx>
          <c:spPr>
            <a:solidFill>
              <a:srgbClr val="B43016"/>
            </a:solidFill>
            <a:ln w="10188">
              <a:solidFill>
                <a:srgbClr val="000000"/>
              </a:solidFill>
              <a:prstDash val="solid"/>
            </a:ln>
          </c:spPr>
          <c:errBars>
            <c:errBarType val="plus"/>
            <c:errValType val="cust"/>
            <c:plus>
              <c:numRef>
                <c:f>Sheet1!$J$38</c:f>
                <c:numCache>
                  <c:formatCode>General</c:formatCode>
                  <c:ptCount val="1"/>
                  <c:pt idx="0">
                    <c:v>0.0181800000000001</c:v>
                  </c:pt>
                </c:numCache>
              </c:numRef>
            </c:plus>
            <c:spPr>
              <a:solidFill>
                <a:srgbClr val="B43016"/>
              </a:solidFill>
              <a:ln w="10188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Sheet1!$I$36:$I$37</c:f>
              <c:strCache>
                <c:ptCount val="2"/>
                <c:pt idx="0">
                  <c:v>Compost * </c:v>
                </c:pt>
                <c:pt idx="1">
                  <c:v>No compost **</c:v>
                </c:pt>
              </c:strCache>
            </c:strRef>
          </c:cat>
          <c:val>
            <c:numRef>
              <c:f>Sheet1!$J$36:$J$37</c:f>
              <c:numCache>
                <c:formatCode>0.0</c:formatCode>
                <c:ptCount val="2"/>
                <c:pt idx="0">
                  <c:v>1.40563</c:v>
                </c:pt>
                <c:pt idx="1">
                  <c:v>1.36927</c:v>
                </c:pt>
              </c:numCache>
            </c:numRef>
          </c:val>
        </c:ser>
        <c:ser>
          <c:idx val="1"/>
          <c:order val="1"/>
          <c:tx>
            <c:strRef>
              <c:f>Sheet1!$K$35</c:f>
              <c:strCache>
                <c:ptCount val="1"/>
                <c:pt idx="0">
                  <c:v>Kitchen cleaned</c:v>
                </c:pt>
              </c:strCache>
            </c:strRef>
          </c:tx>
          <c:spPr>
            <a:solidFill>
              <a:srgbClr val="3A29B5"/>
            </a:solidFill>
            <a:ln w="10188">
              <a:solidFill>
                <a:srgbClr val="000000"/>
              </a:solidFill>
              <a:prstDash val="solid"/>
            </a:ln>
          </c:spPr>
          <c:errBars>
            <c:errBarType val="plus"/>
            <c:errValType val="cust"/>
            <c:plus>
              <c:numRef>
                <c:f>Sheet1!$K$38</c:f>
                <c:numCache>
                  <c:formatCode>General</c:formatCode>
                  <c:ptCount val="1"/>
                  <c:pt idx="0">
                    <c:v>0.252125000000001</c:v>
                  </c:pt>
                </c:numCache>
              </c:numRef>
            </c:plus>
            <c:spPr>
              <a:solidFill>
                <a:srgbClr val="3A29B5"/>
              </a:solidFill>
              <a:ln w="10188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Sheet1!$I$36:$I$37</c:f>
              <c:strCache>
                <c:ptCount val="2"/>
                <c:pt idx="0">
                  <c:v>Compost * </c:v>
                </c:pt>
                <c:pt idx="1">
                  <c:v>No compost **</c:v>
                </c:pt>
              </c:strCache>
            </c:strRef>
          </c:cat>
          <c:val>
            <c:numRef>
              <c:f>Sheet1!$K$36:$K$37</c:f>
              <c:numCache>
                <c:formatCode>0.0</c:formatCode>
                <c:ptCount val="2"/>
                <c:pt idx="0">
                  <c:v>1.32958</c:v>
                </c:pt>
                <c:pt idx="1">
                  <c:v>1.83383</c:v>
                </c:pt>
              </c:numCache>
            </c:numRef>
          </c:val>
        </c:ser>
        <c:ser>
          <c:idx val="2"/>
          <c:order val="2"/>
          <c:tx>
            <c:strRef>
              <c:f>Sheet1!$L$35</c:f>
              <c:strCache>
                <c:ptCount val="1"/>
                <c:pt idx="0">
                  <c:v>peeled</c:v>
                </c:pt>
              </c:strCache>
            </c:strRef>
          </c:tx>
          <c:spPr>
            <a:solidFill>
              <a:srgbClr val="FFC000"/>
            </a:solidFill>
            <a:ln w="10188">
              <a:solidFill>
                <a:srgbClr val="000000"/>
              </a:solidFill>
              <a:prstDash val="solid"/>
            </a:ln>
          </c:spPr>
          <c:errBars>
            <c:errBarType val="plus"/>
            <c:errValType val="cust"/>
            <c:plus>
              <c:numRef>
                <c:f>Sheet1!$L$38</c:f>
                <c:numCache>
                  <c:formatCode>General</c:formatCode>
                  <c:ptCount val="1"/>
                  <c:pt idx="0">
                    <c:v>0.2544</c:v>
                  </c:pt>
                </c:numCache>
              </c:numRef>
            </c:plus>
            <c:spPr>
              <a:solidFill>
                <a:srgbClr val="FFC000"/>
              </a:solidFill>
              <a:ln w="10188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Sheet1!$I$36:$I$37</c:f>
              <c:strCache>
                <c:ptCount val="2"/>
                <c:pt idx="0">
                  <c:v>Compost * </c:v>
                </c:pt>
                <c:pt idx="1">
                  <c:v>No compost **</c:v>
                </c:pt>
              </c:strCache>
            </c:strRef>
          </c:cat>
          <c:val>
            <c:numRef>
              <c:f>Sheet1!$L$36:$L$37</c:f>
              <c:numCache>
                <c:formatCode>0.0</c:formatCode>
                <c:ptCount val="2"/>
                <c:pt idx="0">
                  <c:v>1.24883</c:v>
                </c:pt>
                <c:pt idx="1">
                  <c:v>1.75763</c:v>
                </c:pt>
              </c:numCache>
            </c:numRef>
          </c:val>
        </c:ser>
        <c:dLbls/>
        <c:gapWidth val="280"/>
        <c:axId val="587579368"/>
        <c:axId val="588152424"/>
      </c:barChart>
      <c:catAx>
        <c:axId val="587579368"/>
        <c:scaling>
          <c:orientation val="minMax"/>
        </c:scaling>
        <c:axPos val="b"/>
        <c:numFmt formatCode="General" sourceLinked="1"/>
        <c:tickLblPos val="nextTo"/>
        <c:spPr>
          <a:ln w="254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5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en-US"/>
          </a:p>
        </c:txPr>
        <c:crossAx val="588152424"/>
        <c:crosses val="autoZero"/>
        <c:auto val="1"/>
        <c:lblAlgn val="ctr"/>
        <c:lblOffset val="100"/>
        <c:tickLblSkip val="1"/>
        <c:tickMarkSkip val="1"/>
      </c:catAx>
      <c:valAx>
        <c:axId val="588152424"/>
        <c:scaling>
          <c:orientation val="minMax"/>
        </c:scaling>
        <c:axPos val="l"/>
        <c:numFmt formatCode="0.0" sourceLinked="1"/>
        <c:tickLblPos val="nextTo"/>
        <c:spPr>
          <a:ln w="254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45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en-US"/>
          </a:p>
        </c:txPr>
        <c:crossAx val="587579368"/>
        <c:crosses val="autoZero"/>
        <c:crossBetween val="between"/>
      </c:valAx>
      <c:spPr>
        <a:noFill/>
        <a:ln w="20375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64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Relationship Id="rId2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Relationship Id="rId2" Type="http://schemas.openxmlformats.org/officeDocument/2006/relationships/image" Target="../media/image6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0.62117</cdr:x>
      <cdr:y>0.68514</cdr:y>
    </cdr:from>
    <cdr:to>
      <cdr:x>0.68091</cdr:x>
      <cdr:y>0.72017</cdr:y>
    </cdr:to>
    <cdr:sp macro="" textlink="">
      <cdr:nvSpPr>
        <cdr:cNvPr id="14341" name="Text Box 102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3517" y="2430817"/>
          <a:ext cx="229862" cy="1241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:a="http://schemas.openxmlformats.org/drawingml/2006/main" xmlns:cdr="http://schemas.openxmlformats.org/drawingml/2006/chartDrawing" xmlns:c="http://schemas.openxmlformats.org/drawingml/2006/chart" xmlns="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:cdr="http://schemas.openxmlformats.org/drawingml/2006/chartDrawing" xmlns:c="http://schemas.openxmlformats.org/drawingml/2006/chart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0.22475</cdr:x>
      <cdr:y>0.33237</cdr:y>
    </cdr:from>
    <cdr:to>
      <cdr:x>0.26599</cdr:x>
      <cdr:y>0.39344</cdr:y>
    </cdr:to>
    <cdr:sp macro="" textlink="">
      <cdr:nvSpPr>
        <cdr:cNvPr id="15362" name="Text Box 102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97992" y="1184020"/>
          <a:ext cx="164192" cy="2169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:a="http://schemas.openxmlformats.org/drawingml/2006/main" xmlns:cdr="http://schemas.openxmlformats.org/drawingml/2006/chartDrawing" xmlns:c="http://schemas.openxmlformats.org/drawingml/2006/chart" xmlns="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:cdr="http://schemas.openxmlformats.org/drawingml/2006/chartDrawing" xmlns:c="http://schemas.openxmlformats.org/drawingml/2006/chart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0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</a:t>
          </a:r>
          <a:endParaRPr lang="en-US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0.29454</cdr:x>
      <cdr:y>0.2949</cdr:y>
    </cdr:from>
    <cdr:to>
      <cdr:x>0.3348</cdr:x>
      <cdr:y>0.35597</cdr:y>
    </cdr:to>
    <cdr:sp macro="" textlink="">
      <cdr:nvSpPr>
        <cdr:cNvPr id="15363" name="Text Box 102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75855" y="1050904"/>
          <a:ext cx="160306" cy="2169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:a="http://schemas.openxmlformats.org/drawingml/2006/main" xmlns:cdr="http://schemas.openxmlformats.org/drawingml/2006/chartDrawing" xmlns:c="http://schemas.openxmlformats.org/drawingml/2006/chart" xmlns="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:cdr="http://schemas.openxmlformats.org/drawingml/2006/chartDrawing" xmlns:c="http://schemas.openxmlformats.org/drawingml/2006/chart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0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</a:t>
          </a:r>
          <a:endParaRPr lang="en-US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0.67203</cdr:x>
      <cdr:y>0.13432</cdr:y>
    </cdr:from>
    <cdr:to>
      <cdr:x>0.71303</cdr:x>
      <cdr:y>0.19539</cdr:y>
    </cdr:to>
    <cdr:sp macro="" textlink="">
      <cdr:nvSpPr>
        <cdr:cNvPr id="15366" name="Text Box 103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78843" y="480404"/>
          <a:ext cx="163220" cy="2169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:a="http://schemas.openxmlformats.org/drawingml/2006/main" xmlns:cdr="http://schemas.openxmlformats.org/drawingml/2006/chartDrawing" xmlns:c="http://schemas.openxmlformats.org/drawingml/2006/chart" xmlns="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:cdr="http://schemas.openxmlformats.org/drawingml/2006/chartDrawing" xmlns:c="http://schemas.openxmlformats.org/drawingml/2006/chart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0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</a:t>
          </a:r>
          <a:endParaRPr lang="en-US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0.7511</cdr:x>
      <cdr:y>0.15549</cdr:y>
    </cdr:from>
    <cdr:to>
      <cdr:x>0.79209</cdr:x>
      <cdr:y>0.21656</cdr:y>
    </cdr:to>
    <cdr:sp macro="" textlink="">
      <cdr:nvSpPr>
        <cdr:cNvPr id="15367" name="Text Box 103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93625" y="555606"/>
          <a:ext cx="163220" cy="2169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:a="http://schemas.openxmlformats.org/drawingml/2006/main" xmlns:cdr="http://schemas.openxmlformats.org/drawingml/2006/chartDrawing" xmlns:c="http://schemas.openxmlformats.org/drawingml/2006/chart" xmlns="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:cdr="http://schemas.openxmlformats.org/drawingml/2006/chartDrawing" xmlns:c="http://schemas.openxmlformats.org/drawingml/2006/chart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00" b="0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</a:t>
          </a:r>
          <a:endParaRPr lang="en-US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205093B-D863-44D2-B8D0-136001D1BEC4}" type="datetimeFigureOut">
              <a:rPr lang="en-US"/>
              <a:pPr>
                <a:defRPr/>
              </a:pPr>
              <a:t>10/15/14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9E0581-4076-46AC-8BD7-EAB9583F5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4613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E0581-4076-46AC-8BD7-EAB9583F54D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707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E0581-4076-46AC-8BD7-EAB9583F54D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609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446"/>
            <a:ext cx="2971800" cy="4569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347" tIns="43173" rIns="86347" bIns="43173"/>
          <a:lstStyle/>
          <a:p>
            <a:fld id="{A25AD1A4-8B9B-49AA-AE39-73E5D24BFC24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889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E0581-4076-46AC-8BD7-EAB9583F54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626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32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88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87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E0581-4076-46AC-8BD7-EAB9583F54D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915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65680-F797-4680-988B-D646B4818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017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E0581-4076-46AC-8BD7-EAB9583F54D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183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4A90-06CB-42DD-AB08-ADB1D91AAA34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52E63-C651-479A-822B-821E41006D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30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46AE3-63A2-43D3-8D6B-0CCC924728A6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8048-D5BB-4A4A-8806-5DB24AE33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093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1E9F-C760-4586-93E8-27835A701502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09885-2716-4914-BBE9-1852118B2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555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AD5F2-C530-4E74-A806-A886032DF283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0DA7F-E55F-4D46-A31F-2F4780C3E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628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A35DD-9718-4829-B380-7F535F3DF613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A6EDF-ED64-4F35-8356-FD1A9EC72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783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B431F-ECBB-4367-8954-E63E1C9A19E3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E3D9-6E8D-48E6-8AD2-485C4D032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848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F5996-8E7E-4735-84D3-02564EB60BD9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66C4E-B86A-43BF-860A-5A3A35D53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405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E7CAB-E766-4942-B469-141453096503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0FF30-0C89-4421-9BFB-DE599C98AC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12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A668-A2DA-4338-A2DB-04C361834EAA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0CAE2-4646-403C-AB6C-3219D8F39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864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F321F7-4C82-4A96-BB61-2B73572F0E72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354B90-FEC0-475A-A45B-92135461F725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96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9107-0292-4764-BE24-1A95E2E9558D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808B-75D4-4967-917E-93E09AE55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259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EC2337-0B26-4A40-9154-A99627B4219C}" type="datetimeFigureOut">
              <a:rPr lang="en-US" altLang="en-US"/>
              <a:pPr>
                <a:defRPr/>
              </a:pPr>
              <a:t>10/15/14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BFDBF6-20D1-4E59-B221-00862DE85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04" r:id="rId1"/>
    <p:sldLayoutId id="2147493505" r:id="rId2"/>
    <p:sldLayoutId id="2147493506" r:id="rId3"/>
    <p:sldLayoutId id="2147493507" r:id="rId4"/>
    <p:sldLayoutId id="2147493508" r:id="rId5"/>
    <p:sldLayoutId id="2147493509" r:id="rId6"/>
    <p:sldLayoutId id="2147493510" r:id="rId7"/>
    <p:sldLayoutId id="2147493514" r:id="rId8"/>
    <p:sldLayoutId id="2147493511" r:id="rId9"/>
    <p:sldLayoutId id="2147493512" r:id="rId10"/>
    <p:sldLayoutId id="214749351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xcel_97_-_2004_Worksheet1.xls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1"/>
            <a:ext cx="2895600" cy="3860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Documents and Settings\ganga\My Documents\Grants\Brownfields\Brownfields Grant\Tacoma-Seattle\grace baptist churc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863"/>
          <a:stretch/>
        </p:blipFill>
        <p:spPr bwMode="auto">
          <a:xfrm rot="5400000">
            <a:off x="2881380" y="606651"/>
            <a:ext cx="3973671" cy="27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mmgarden 6_9.JPG"/>
          <p:cNvPicPr>
            <a:picLocks noChangeAspect="1"/>
          </p:cNvPicPr>
          <p:nvPr/>
        </p:nvPicPr>
        <p:blipFill rotWithShape="1">
          <a:blip r:embed="rId5" cstate="print"/>
          <a:srcRect t="9316"/>
          <a:stretch/>
        </p:blipFill>
        <p:spPr>
          <a:xfrm>
            <a:off x="-692" y="1517221"/>
            <a:ext cx="3472164" cy="23615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3847219"/>
            <a:ext cx="9144000" cy="12132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</a:rPr>
              <a:t>Managing Contaminants in Urban Vegetable Gardens to Minimize Human Exposure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609600" y="5010106"/>
            <a:ext cx="8305800" cy="138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Ganga Hettiarachchi 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Department of Agronomy</a:t>
            </a:r>
          </a:p>
          <a:p>
            <a:pPr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88676" y="6209708"/>
            <a:ext cx="185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CLU-IN Webinar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10/15/2014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6712"/>
          <a:stretch/>
        </p:blipFill>
        <p:spPr>
          <a:xfrm>
            <a:off x="-692" y="0"/>
            <a:ext cx="3489416" cy="21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88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207374" cy="6118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What are these pools? Speciation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Group 4"/>
          <p:cNvGraphicFramePr>
            <a:graphicFrameLocks/>
          </p:cNvGraphicFramePr>
          <p:nvPr>
            <p:extLst/>
          </p:nvPr>
        </p:nvGraphicFramePr>
        <p:xfrm>
          <a:off x="762000" y="1374946"/>
          <a:ext cx="6934200" cy="4492454"/>
        </p:xfrm>
        <a:graphic>
          <a:graphicData uri="http://schemas.openxmlformats.org/drawingml/2006/table">
            <a:tbl>
              <a:tblPr/>
              <a:tblGrid>
                <a:gridCol w="2515106"/>
                <a:gridCol w="4419094"/>
              </a:tblGrid>
              <a:tr h="645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Example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A. Free metal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2+ 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(lead 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580">
                <a:tc>
                  <a:txBody>
                    <a:bodyPr/>
                    <a:lstStyle/>
                    <a:p>
                      <a:pPr marL="283464" marR="0" lvl="0" indent="-283464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B. Soluble      complexes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(OH)</a:t>
                      </a:r>
                      <a:r>
                        <a:rPr kumimoji="0" lang="en-CA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1+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; 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(OH)</a:t>
                      </a:r>
                      <a:r>
                        <a:rPr kumimoji="0" lang="en-CA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CA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; PbCO</a:t>
                      </a:r>
                      <a:r>
                        <a:rPr kumimoji="0" lang="en-CA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CA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PbCl</a:t>
                      </a:r>
                      <a:r>
                        <a:rPr kumimoji="0" lang="en-CA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-citrate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C. Polymeric organic complexes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humic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acid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34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D. Adsorbed or incorporated metal onto soil minerals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bound on, or in,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microparticulate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oxides or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aluminosilicates</a:t>
                      </a:r>
                      <a:endParaRPr kumimoji="0" lang="en-C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F. Precipitated metal 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phosphate,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carbonate,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sulphate, </a:t>
                      </a:r>
                      <a:r>
                        <a:rPr kumimoji="0" lang="en-CA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C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sulfide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8311077" y="2362200"/>
            <a:ext cx="9525" cy="2819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06277" y="1900535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625277" y="5105400"/>
            <a:ext cx="1543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Low</a:t>
            </a:r>
          </a:p>
          <a:p>
            <a:pPr algn="ctr"/>
            <a:r>
              <a:rPr lang="en-US" sz="2400" dirty="0" smtClean="0"/>
              <a:t>Availability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45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5" y="107135"/>
            <a:ext cx="8917663" cy="5356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Soil properties: </a:t>
            </a:r>
            <a:r>
              <a:rPr lang="en-US" sz="3600" b="1" dirty="0" smtClean="0">
                <a:solidFill>
                  <a:schemeClr val="bg1"/>
                </a:solidFill>
              </a:rPr>
              <a:t>pH 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Group 90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199459"/>
          <a:ext cx="7815263" cy="3698876"/>
        </p:xfrm>
        <a:graphic>
          <a:graphicData uri="http://schemas.openxmlformats.org/drawingml/2006/table">
            <a:tbl>
              <a:tblPr/>
              <a:tblGrid>
                <a:gridCol w="1563389"/>
                <a:gridCol w="1563389"/>
                <a:gridCol w="1561707"/>
                <a:gridCol w="1563389"/>
                <a:gridCol w="1563389"/>
              </a:tblGrid>
              <a:tr h="822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</a:t>
                      </a: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</a:t>
                      </a:r>
                      <a:endParaRPr kumimoji="0" lang="en-A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975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6.0</a:t>
                      </a: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17.7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193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1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16.8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342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695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7.7</a:t>
                      </a: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16.0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370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85"/>
          <p:cNvSpPr txBox="1">
            <a:spLocks noChangeArrowheads="1"/>
          </p:cNvSpPr>
          <p:nvPr/>
        </p:nvSpPr>
        <p:spPr bwMode="auto">
          <a:xfrm>
            <a:off x="5352471" y="6232839"/>
            <a:ext cx="269898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 Source: Pierzynski et al., 2005</a:t>
            </a:r>
          </a:p>
        </p:txBody>
      </p:sp>
      <p:sp>
        <p:nvSpPr>
          <p:cNvPr id="6" name="Rectangle 82"/>
          <p:cNvSpPr>
            <a:spLocks noChangeArrowheads="1"/>
          </p:cNvSpPr>
          <p:nvPr/>
        </p:nvSpPr>
        <p:spPr bwMode="auto">
          <a:xfrm>
            <a:off x="2362200" y="2275659"/>
            <a:ext cx="42672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6858000" y="2275659"/>
            <a:ext cx="12954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365804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Concentrations (mg/kg) of selected elements in Alfalfa tissue as influenced by soil pH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26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RBEZ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500"/>
          <a:stretch>
            <a:fillRect/>
          </a:stretch>
        </p:blipFill>
        <p:spPr>
          <a:xfrm>
            <a:off x="228600" y="65053"/>
            <a:ext cx="4800600" cy="3143756"/>
          </a:xfrm>
        </p:spPr>
      </p:pic>
      <p:sp>
        <p:nvSpPr>
          <p:cNvPr id="6" name="Rectangle 5"/>
          <p:cNvSpPr/>
          <p:nvPr/>
        </p:nvSpPr>
        <p:spPr>
          <a:xfrm>
            <a:off x="5562600" y="990600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800080"/>
                </a:solidFill>
              </a:rPr>
              <a:t>Clayey </a:t>
            </a:r>
            <a:r>
              <a:rPr lang="en-US" sz="3600" dirty="0" smtClean="0">
                <a:solidFill>
                  <a:srgbClr val="800080"/>
                </a:solidFill>
              </a:rPr>
              <a:t>Soil</a:t>
            </a:r>
            <a:endParaRPr lang="en-US" sz="3600" dirty="0">
              <a:solidFill>
                <a:srgbClr val="80008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Courtesy of CSIRO, Land &amp; Water, Australia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7" name="Picture 4" descr="sandZn"/>
          <p:cNvPicPr>
            <a:picLocks noChangeAspect="1" noChangeArrowheads="1"/>
          </p:cNvPicPr>
          <p:nvPr/>
        </p:nvPicPr>
        <p:blipFill>
          <a:blip r:embed="rId3" cstate="print"/>
          <a:srcRect b="3750"/>
          <a:stretch>
            <a:fillRect/>
          </a:stretch>
        </p:blipFill>
        <p:spPr>
          <a:xfrm>
            <a:off x="228600" y="3505200"/>
            <a:ext cx="4833258" cy="335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2600" y="4001869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800080"/>
                </a:solidFill>
              </a:rPr>
              <a:t>Sand</a:t>
            </a:r>
            <a:endParaRPr lang="en-US" sz="3600" dirty="0">
              <a:solidFill>
                <a:srgbClr val="8000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625" y="2359468"/>
            <a:ext cx="76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Control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266874" y="2359468"/>
            <a:ext cx="76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30 ppm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961540" y="2359468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ppm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64789" y="2359468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300 ppm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13452" y="2359468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450 ppm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14640" y="2359468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</a:t>
            </a:r>
            <a:r>
              <a:rPr lang="en-US" sz="1400" dirty="0" smtClean="0"/>
              <a:t>50 ppm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3625" y="6026593"/>
            <a:ext cx="76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Control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66874" y="6026593"/>
            <a:ext cx="76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 ppm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61540" y="6026593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75 ppm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664789" y="6026593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ppm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413452" y="6026593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225 ppm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114640" y="6026593"/>
            <a:ext cx="947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300 ppm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5296468" y="6581000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Courtesy of CSIRO, Land &amp; Water, Australia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-3691"/>
            <a:ext cx="2024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Soil Type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54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0627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Natural attenuation (ageing) in soil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09600" y="914400"/>
            <a:ext cx="789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2400" b="1" dirty="0"/>
              <a:t>Example: root elongation on soil contaminated by Cu</a:t>
            </a:r>
            <a:endParaRPr lang="en-US" sz="2400" b="1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5600" y="2540000"/>
            <a:ext cx="1833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Field transect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3375" y="5499100"/>
            <a:ext cx="159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Fresh spike</a:t>
            </a:r>
          </a:p>
        </p:txBody>
      </p:sp>
      <p:pic>
        <p:nvPicPr>
          <p:cNvPr id="7" name="Picture 10" descr="Hygum barley - lab &amp; field together, lo res, labelled, comp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688" y="1465263"/>
            <a:ext cx="6238875" cy="536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671782" y="6557189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Courtesy of CSIRO, Land &amp; Water, Australia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7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0"/>
            <a:ext cx="8543925" cy="86007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Species difference in tolerance/uptake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5" descr="DSC006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288" y="2580005"/>
            <a:ext cx="4922837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006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88" y="4681855"/>
            <a:ext cx="4922837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SC006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725805"/>
            <a:ext cx="49371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19763" y="643255"/>
            <a:ext cx="197961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3200" b="1" dirty="0" smtClean="0">
              <a:ea typeface="宋体" pitchFamily="2" charset="-122"/>
            </a:endParaRPr>
          </a:p>
          <a:p>
            <a:endParaRPr lang="en-US" altLang="zh-CN" sz="3200" b="1" dirty="0">
              <a:ea typeface="宋体" pitchFamily="2" charset="-122"/>
            </a:endParaRPr>
          </a:p>
          <a:p>
            <a:r>
              <a:rPr lang="en-US" altLang="zh-CN" sz="3200" b="1" dirty="0" smtClean="0">
                <a:ea typeface="宋体" pitchFamily="2" charset="-122"/>
              </a:rPr>
              <a:t>Rice</a:t>
            </a:r>
            <a:endParaRPr lang="en-US" altLang="zh-CN" sz="3200" b="1" dirty="0">
              <a:ea typeface="宋体" pitchFamily="2" charset="-122"/>
            </a:endParaRPr>
          </a:p>
          <a:p>
            <a:endParaRPr lang="en-US" altLang="zh-CN" sz="3200" b="1" dirty="0">
              <a:ea typeface="宋体" pitchFamily="2" charset="-122"/>
            </a:endParaRPr>
          </a:p>
          <a:p>
            <a:endParaRPr lang="en-US" altLang="zh-CN" sz="3200" b="1" dirty="0">
              <a:ea typeface="宋体" pitchFamily="2" charset="-122"/>
            </a:endParaRPr>
          </a:p>
          <a:p>
            <a:r>
              <a:rPr lang="en-US" altLang="zh-CN" sz="3200" b="1" dirty="0" smtClean="0">
                <a:ea typeface="宋体" pitchFamily="2" charset="-122"/>
              </a:rPr>
              <a:t>Barley</a:t>
            </a:r>
            <a:endParaRPr lang="en-US" altLang="zh-CN" sz="3200" b="1" dirty="0">
              <a:ea typeface="宋体" pitchFamily="2" charset="-122"/>
            </a:endParaRPr>
          </a:p>
          <a:p>
            <a:endParaRPr lang="en-US" altLang="zh-CN" sz="3200" b="1" dirty="0">
              <a:ea typeface="宋体" pitchFamily="2" charset="-122"/>
            </a:endParaRPr>
          </a:p>
          <a:p>
            <a:endParaRPr lang="en-US" altLang="zh-CN" sz="3200" b="1" dirty="0">
              <a:ea typeface="宋体" pitchFamily="2" charset="-122"/>
            </a:endParaRPr>
          </a:p>
          <a:p>
            <a:endParaRPr lang="en-US" altLang="zh-CN" sz="3200" b="1" dirty="0">
              <a:ea typeface="宋体" pitchFamily="2" charset="-122"/>
            </a:endParaRPr>
          </a:p>
          <a:p>
            <a:r>
              <a:rPr lang="en-US" altLang="zh-CN" sz="3200" b="1" dirty="0">
                <a:ea typeface="宋体" pitchFamily="2" charset="-122"/>
              </a:rPr>
              <a:t>Mustard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44505" y="6458929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Courtesy of CSIRO, Land &amp; Water, Australia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67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81000" y="0"/>
            <a:ext cx="8534400" cy="622889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/>
              <a:t>	</a:t>
            </a:r>
            <a:r>
              <a:rPr lang="en-US" sz="3600" b="1" dirty="0" smtClean="0"/>
              <a:t>Addition of Soil Amendments Can Reduce Contaminant Bioavailability</a:t>
            </a:r>
          </a:p>
          <a:p>
            <a:pPr>
              <a:defRPr/>
            </a:pPr>
            <a:endParaRPr lang="en-US" sz="2400" dirty="0" smtClean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66408"/>
            <a:ext cx="784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812468" y="5305560"/>
            <a:ext cx="20056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Metal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contaminated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soils- </a:t>
            </a:r>
            <a:r>
              <a:rPr lang="en-US" dirty="0" err="1"/>
              <a:t>unamended</a:t>
            </a:r>
            <a:endParaRPr lang="en-US" dirty="0"/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3048000" y="5381760"/>
            <a:ext cx="10967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With Lime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4381300" y="5305560"/>
            <a:ext cx="2134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With </a:t>
            </a:r>
            <a:r>
              <a:rPr lang="en-US" dirty="0" err="1" smtClean="0"/>
              <a:t>Beringite</a:t>
            </a:r>
            <a:r>
              <a:rPr lang="en-US" dirty="0" smtClean="0"/>
              <a:t>- </a:t>
            </a:r>
            <a:endParaRPr lang="en-US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/>
              <a:t>modified aluminosilicate</a:t>
            </a:r>
            <a:endParaRPr lang="en-US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6515600" y="5305560"/>
            <a:ext cx="23262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With Red Mud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/>
              <a:t>Fe oxide rich residue</a:t>
            </a:r>
            <a:endParaRPr lang="en-US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838200" y="1194176"/>
            <a:ext cx="754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/>
              <a:t>Bioavailability: the fraction of the chemical(s) of concern in soil that is accessible to an organism (human or plants) for absorption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14900" y="6486065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Courtesy of CSIRO, Land &amp; Water, Australia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4525" y="1966408"/>
            <a:ext cx="6772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dirty="0">
                <a:solidFill>
                  <a:srgbClr val="FF0000"/>
                </a:solidFill>
              </a:rPr>
              <a:t>Same contaminated soil, different soil amendments, different effects  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43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144000" cy="6496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</p:pic>
      <p:pic>
        <p:nvPicPr>
          <p:cNvPr id="5" name="Picture 47" descr="\\Boulder1\data\Groups\Graphics\Images\Claire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7133"/>
          <a:stretch>
            <a:fillRect/>
          </a:stretch>
        </p:blipFill>
        <p:spPr bwMode="auto">
          <a:xfrm>
            <a:off x="7228662" y="209550"/>
            <a:ext cx="187721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01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5051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Using Soil Amendments to Reduce Human Exposure to Contaminants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CIMG1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6775" y="3705225"/>
            <a:ext cx="3465963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38775" y="3705226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06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478"/>
          </a:xfrm>
        </p:spPr>
        <p:txBody>
          <a:bodyPr/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dirty="0" smtClean="0">
                <a:solidFill>
                  <a:schemeClr val="bg1"/>
                </a:solidFill>
              </a:rPr>
              <a:t>Questions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938"/>
            <a:ext cx="8229600" cy="4876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dirty="0" smtClean="0"/>
              <a:t>Is there contamination?</a:t>
            </a:r>
          </a:p>
          <a:p>
            <a:pPr>
              <a:spcAft>
                <a:spcPts val="600"/>
              </a:spcAft>
            </a:pPr>
            <a:r>
              <a:rPr lang="en-US" sz="3000" dirty="0" smtClean="0"/>
              <a:t>If so, what is it and how much?</a:t>
            </a:r>
          </a:p>
          <a:p>
            <a:pPr>
              <a:spcAft>
                <a:spcPts val="600"/>
              </a:spcAft>
            </a:pPr>
            <a:r>
              <a:rPr lang="en-US" sz="3000" dirty="0" smtClean="0"/>
              <a:t>Does the site require environmental cleanup?</a:t>
            </a:r>
          </a:p>
          <a:p>
            <a:pPr>
              <a:spcAft>
                <a:spcPts val="600"/>
              </a:spcAft>
            </a:pPr>
            <a:r>
              <a:rPr lang="en-US" sz="3000" dirty="0" smtClean="0">
                <a:solidFill>
                  <a:srgbClr val="FF0000"/>
                </a:solidFill>
              </a:rPr>
              <a:t>Growing in-ground or above ground?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solidFill>
                  <a:srgbClr val="FF0000"/>
                </a:solidFill>
              </a:rPr>
              <a:t>Who will work in the garden (adults, kids, ADA)?</a:t>
            </a:r>
          </a:p>
          <a:p>
            <a:pPr>
              <a:spcAft>
                <a:spcPts val="600"/>
              </a:spcAft>
            </a:pPr>
            <a:r>
              <a:rPr lang="en-US" sz="3000" dirty="0" smtClean="0"/>
              <a:t>What are the general soil conditions?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What crops will be grown</a:t>
            </a:r>
            <a:r>
              <a:rPr lang="en-US" sz="3000" dirty="0" smtClean="0"/>
              <a:t>?</a:t>
            </a:r>
          </a:p>
          <a:p>
            <a:endParaRPr lang="en-US" sz="3000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79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623"/>
            <a:ext cx="8229600" cy="1143000"/>
          </a:xfrm>
        </p:spPr>
        <p:txBody>
          <a:bodyPr/>
          <a:lstStyle/>
          <a:p>
            <a:r>
              <a:rPr lang="en-US" dirty="0" smtClean="0"/>
              <a:t>Growing In-Ground </a:t>
            </a:r>
            <a:r>
              <a:rPr lang="en-US" dirty="0" err="1" smtClean="0"/>
              <a:t>vs</a:t>
            </a:r>
            <a:r>
              <a:rPr lang="en-US" dirty="0" smtClean="0"/>
              <a:t> Above 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</a:t>
            </a:r>
            <a:r>
              <a:rPr lang="en-US" dirty="0" smtClean="0"/>
              <a:t>Decision-making drivers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/>
              <a:t>	Liability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/>
              <a:t>	Comfort level of gardeners re. residual 	contamination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/>
              <a:t>  Soil conditions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/>
              <a:t>	Accessibility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/>
              <a:t>  Cost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/>
              <a:t>  Space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68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3823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Common Contaminants and Human Exposure Risks of Urban Gardening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8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545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Growing In-Situ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/>
          <a:lstStyle/>
          <a:p>
            <a:pPr>
              <a:buNone/>
            </a:pPr>
            <a:endParaRPr lang="en-US" sz="4000" dirty="0" smtClean="0"/>
          </a:p>
          <a:p>
            <a:r>
              <a:rPr lang="en-US" sz="3200" dirty="0" smtClean="0"/>
              <a:t>May need to take</a:t>
            </a:r>
          </a:p>
          <a:p>
            <a:pPr>
              <a:buNone/>
            </a:pPr>
            <a:r>
              <a:rPr lang="en-US" sz="3200" dirty="0" smtClean="0"/>
              <a:t>	some precautions</a:t>
            </a:r>
          </a:p>
          <a:p>
            <a:r>
              <a:rPr lang="en-US" sz="3200" dirty="0" smtClean="0"/>
              <a:t>Add amendments</a:t>
            </a:r>
            <a:endParaRPr lang="en-US" sz="4000" dirty="0" smtClean="0"/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endParaRPr lang="en-US" sz="4000" dirty="0"/>
          </a:p>
        </p:txBody>
      </p:sp>
      <p:pic>
        <p:nvPicPr>
          <p:cNvPr id="5" name="Picture 2" descr="Y:\Grants\Brownfields Grant\Data\KC\Site 1-Washigton Wheatley\Pictures\IMG_4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893928"/>
            <a:ext cx="42672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61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483" y="-109182"/>
            <a:ext cx="8229600" cy="912671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Raised Beds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CIMG1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218" y="706272"/>
            <a:ext cx="8077200" cy="54864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32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4370" y="-54592"/>
            <a:ext cx="8229600" cy="92631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Container Gardening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0300" y="797008"/>
            <a:ext cx="2565573" cy="3066173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50598" y="6370043"/>
            <a:ext cx="1777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www.google.com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77135" y="714752"/>
            <a:ext cx="3488402" cy="3148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28372" y="4008897"/>
            <a:ext cx="2544631" cy="1898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36846" y="4002635"/>
            <a:ext cx="3256136" cy="1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67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3967" y="0"/>
            <a:ext cx="8229600" cy="642819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Soil </a:t>
            </a:r>
            <a:r>
              <a:rPr lang="en-US" sz="4000" dirty="0">
                <a:solidFill>
                  <a:schemeClr val="bg1"/>
                </a:solidFill>
              </a:rPr>
              <a:t>Q</a:t>
            </a:r>
            <a:r>
              <a:rPr lang="en-US" sz="4000" dirty="0" smtClean="0">
                <a:solidFill>
                  <a:schemeClr val="bg1"/>
                </a:solidFill>
              </a:rPr>
              <a:t>uality Issues in Urban Soils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73" y="1026994"/>
            <a:ext cx="8229600" cy="52578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Nutrient Status   </a:t>
            </a:r>
            <a:r>
              <a:rPr lang="en-US" sz="3000" dirty="0" smtClean="0">
                <a:solidFill>
                  <a:srgbClr val="0070C0"/>
                </a:solidFill>
              </a:rPr>
              <a:t>inadequate in urban soils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Soil pH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Organic matter content  </a:t>
            </a:r>
            <a:r>
              <a:rPr lang="en-US" sz="3000" dirty="0" smtClean="0">
                <a:solidFill>
                  <a:srgbClr val="0070C0"/>
                </a:solidFill>
              </a:rPr>
              <a:t>low in urban soils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Soil type (clayey </a:t>
            </a:r>
            <a:r>
              <a:rPr lang="en-US" sz="3000" dirty="0" err="1" smtClean="0"/>
              <a:t>vs</a:t>
            </a:r>
            <a:r>
              <a:rPr lang="en-US" sz="3000" dirty="0" smtClean="0"/>
              <a:t> sandy soils)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Soil Compaction   </a:t>
            </a:r>
            <a:r>
              <a:rPr lang="en-US" sz="3000" dirty="0" smtClean="0">
                <a:solidFill>
                  <a:srgbClr val="0070C0"/>
                </a:solidFill>
              </a:rPr>
              <a:t>yes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Soil Chemistry    </a:t>
            </a:r>
            <a:r>
              <a:rPr lang="en-US" sz="3000" dirty="0" smtClean="0">
                <a:solidFill>
                  <a:srgbClr val="0070C0"/>
                </a:solidFill>
              </a:rPr>
              <a:t>an issue in urban soils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600" dirty="0" smtClean="0"/>
              <a:t>Toxicity of soil contaminants (some metals)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600" dirty="0" smtClean="0"/>
              <a:t>Excess Na (</a:t>
            </a:r>
            <a:r>
              <a:rPr lang="en-US" sz="2600" dirty="0" err="1" smtClean="0"/>
              <a:t>phyotoxic</a:t>
            </a:r>
            <a:r>
              <a:rPr lang="en-US" sz="2600" dirty="0" smtClean="0"/>
              <a:t>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600" dirty="0" smtClean="0"/>
              <a:t>Excess salts (</a:t>
            </a:r>
            <a:r>
              <a:rPr lang="en-US" sz="2600" dirty="0" err="1" smtClean="0"/>
              <a:t>phytotoxic</a:t>
            </a:r>
            <a:r>
              <a:rPr lang="en-US" sz="2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02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3" descr="CIMG1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193" y="736979"/>
            <a:ext cx="8453437" cy="5418162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95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3" descr="CIMG1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4370" y="709684"/>
            <a:ext cx="8472488" cy="5459104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61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6257" y="0"/>
            <a:ext cx="8229600" cy="899023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Compaction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233"/>
            <a:ext cx="8229600" cy="50292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Reduces soil porosity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Air movement and root penetration are restricted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Water runs off or ponds instead of infiltrating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Roots grow sideways instead of downward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Remedies: Tilling and addition of compost     (Improving soil organic matter content will help binding contaminants (reduces	their bioavailability))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78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8018" y="-136479"/>
            <a:ext cx="8229600" cy="91267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Nutrient Status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18" y="1136176"/>
            <a:ext cx="8229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Nutrient status: N, P, K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Nitrogen: healthy leaf and stem growth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Phosphorus: important for root growth, flower production, </a:t>
            </a:r>
            <a:r>
              <a:rPr lang="en-US" u="sng" dirty="0" smtClean="0">
                <a:solidFill>
                  <a:srgbClr val="FF0000"/>
                </a:solidFill>
              </a:rPr>
              <a:t>binds metals (reduces bioavailability)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Potassium: overall plant health</a:t>
            </a:r>
          </a:p>
          <a:p>
            <a:pPr>
              <a:defRPr/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814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0723" y="-155493"/>
            <a:ext cx="8229600" cy="9672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5621"/>
            <a:ext cx="8229600" cy="5334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Measure of soil acidity</a:t>
            </a:r>
          </a:p>
          <a:p>
            <a:pPr>
              <a:buNone/>
              <a:defRPr/>
            </a:pPr>
            <a:r>
              <a:rPr lang="en-US" dirty="0" smtClean="0"/>
              <a:t>	or </a:t>
            </a:r>
            <a:r>
              <a:rPr lang="en-US" dirty="0" err="1" smtClean="0"/>
              <a:t>basicity</a:t>
            </a:r>
            <a:r>
              <a:rPr lang="en-US" dirty="0" smtClean="0"/>
              <a:t>/alkalinity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Has a great impact on</a:t>
            </a:r>
          </a:p>
          <a:p>
            <a:pPr>
              <a:buNone/>
              <a:defRPr/>
            </a:pPr>
            <a:r>
              <a:rPr lang="en-US" dirty="0" smtClean="0"/>
              <a:t>	numerous soil chemical</a:t>
            </a:r>
          </a:p>
          <a:p>
            <a:pPr>
              <a:buNone/>
              <a:defRPr/>
            </a:pPr>
            <a:r>
              <a:rPr lang="en-US" dirty="0" smtClean="0"/>
              <a:t>	reactions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Examples: adsorption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Low soil pH means:</a:t>
            </a:r>
            <a:endParaRPr lang="en-US" dirty="0" smtClean="0"/>
          </a:p>
          <a:p>
            <a:pPr marL="0" indent="0">
              <a:buNone/>
              <a:defRPr/>
            </a:pPr>
            <a:r>
              <a:rPr lang="en-US" sz="2400" u="sng" dirty="0" smtClean="0">
                <a:solidFill>
                  <a:srgbClr val="FF0000"/>
                </a:solidFill>
              </a:rPr>
              <a:t>higher</a:t>
            </a:r>
            <a:r>
              <a:rPr lang="en-US" sz="2400" dirty="0" smtClean="0">
                <a:solidFill>
                  <a:srgbClr val="FF0000"/>
                </a:solidFill>
              </a:rPr>
              <a:t> mobility of cationic metals</a:t>
            </a:r>
          </a:p>
          <a:p>
            <a:pPr>
              <a:buFontTx/>
              <a:buNone/>
              <a:defRPr/>
            </a:pPr>
            <a:r>
              <a:rPr lang="en-US" sz="2400" u="sng" dirty="0" smtClean="0">
                <a:solidFill>
                  <a:srgbClr val="FF0000"/>
                </a:solidFill>
                <a:sym typeface="Symbol"/>
              </a:rPr>
              <a:t>l</a:t>
            </a:r>
            <a:r>
              <a:rPr lang="en-US" sz="2400" u="sng" dirty="0" smtClean="0">
                <a:solidFill>
                  <a:srgbClr val="FF0000"/>
                </a:solidFill>
              </a:rPr>
              <a:t>ower</a:t>
            </a:r>
            <a:r>
              <a:rPr lang="en-US" sz="2400" dirty="0" smtClean="0">
                <a:solidFill>
                  <a:srgbClr val="FF0000"/>
                </a:solidFill>
              </a:rPr>
              <a:t> mobility of anions</a:t>
            </a:r>
          </a:p>
          <a:p>
            <a:pPr>
              <a:buFontTx/>
              <a:buNone/>
              <a:defRPr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532" name="Picture 4" descr="pH%20Scal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7160" y="1038368"/>
            <a:ext cx="3200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8114728" y="2292824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122688" y="475169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04576" y="2261548"/>
            <a:ext cx="0" cy="24901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37560" y="2564521"/>
            <a:ext cx="1442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Extreme</a:t>
            </a:r>
          </a:p>
          <a:p>
            <a:r>
              <a:rPr lang="en-US" dirty="0" smtClean="0"/>
              <a:t>range in</a:t>
            </a:r>
          </a:p>
          <a:p>
            <a:r>
              <a:rPr lang="en-US" dirty="0" smtClean="0"/>
              <a:t>pH for</a:t>
            </a:r>
          </a:p>
          <a:p>
            <a:r>
              <a:rPr lang="en-US" dirty="0"/>
              <a:t>m</a:t>
            </a:r>
            <a:r>
              <a:rPr lang="en-US" dirty="0" smtClean="0"/>
              <a:t>ost</a:t>
            </a:r>
          </a:p>
          <a:p>
            <a:r>
              <a:rPr lang="en-US" dirty="0"/>
              <a:t>m</a:t>
            </a:r>
            <a:r>
              <a:rPr lang="en-US" dirty="0" smtClean="0"/>
              <a:t>ineral </a:t>
            </a:r>
          </a:p>
          <a:p>
            <a:r>
              <a:rPr lang="en-US" dirty="0" smtClean="0"/>
              <a:t>soils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34763" y="762951"/>
            <a:ext cx="178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pH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20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025" y="-136477"/>
            <a:ext cx="8229600" cy="939966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 Adjustment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187"/>
            <a:ext cx="8229600" cy="495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Adding lime to increase alkalinity</a:t>
            </a:r>
          </a:p>
          <a:p>
            <a:pPr>
              <a:defRPr/>
            </a:pPr>
            <a:r>
              <a:rPr lang="en-US" dirty="0" smtClean="0"/>
              <a:t>Select fertilizer to increase acidity: ammonium sulfate, sulfur-coated urea</a:t>
            </a:r>
          </a:p>
          <a:p>
            <a:pPr>
              <a:defRPr/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en-US" dirty="0" smtClean="0"/>
              <a:t>Add elemental sulfur or aluminum sulfate</a:t>
            </a:r>
          </a:p>
          <a:p>
            <a:pPr>
              <a:buFontTx/>
              <a:buNone/>
              <a:defRPr/>
            </a:pPr>
            <a:r>
              <a:rPr lang="en-US" dirty="0" smtClean="0"/>
              <a:t>	to acidify soils</a:t>
            </a:r>
            <a:endParaRPr lang="en-US" dirty="0"/>
          </a:p>
        </p:txBody>
      </p:sp>
      <p:pic>
        <p:nvPicPr>
          <p:cNvPr id="23556" name="Picture 3" descr="pHformula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033712"/>
            <a:ext cx="40671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pHformula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033" y="5155442"/>
            <a:ext cx="39243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02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04" y="1588831"/>
            <a:ext cx="2286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2293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Source:  Urban Soil Primer, 2005. USDA, NRCS Publication.</a:t>
            </a:r>
            <a:br>
              <a:rPr lang="en-US" sz="2000" dirty="0" smtClean="0"/>
            </a:br>
            <a:r>
              <a:rPr lang="en-US" sz="2000" dirty="0" smtClean="0"/>
              <a:t>http://soils.usda.gov/use/urban/downloads/primer(screen).pdf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882464" y="1600499"/>
            <a:ext cx="1146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horizon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69704" y="2122231"/>
            <a:ext cx="1159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 horizon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5996" y="3570031"/>
            <a:ext cx="117211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 horizon</a:t>
            </a:r>
          </a:p>
          <a:p>
            <a:r>
              <a:rPr lang="en-US" dirty="0" smtClean="0"/>
              <a:t>(human</a:t>
            </a:r>
          </a:p>
          <a:p>
            <a:r>
              <a:rPr lang="en-US" dirty="0" smtClean="0"/>
              <a:t>artifact)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02767" y="1027221"/>
            <a:ext cx="19800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Urban Soil Profile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986"/>
          <a:stretch/>
        </p:blipFill>
        <p:spPr>
          <a:xfrm>
            <a:off x="448899" y="1588831"/>
            <a:ext cx="2556128" cy="3549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964" y="1016922"/>
            <a:ext cx="20551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Natural </a:t>
            </a:r>
            <a:r>
              <a:rPr lang="en-US" dirty="0"/>
              <a:t>s</a:t>
            </a:r>
            <a:r>
              <a:rPr lang="en-US" dirty="0" smtClean="0"/>
              <a:t>oil profile</a:t>
            </a:r>
          </a:p>
          <a:p>
            <a:r>
              <a:rPr lang="en-US" dirty="0"/>
              <a:t>w</a:t>
            </a:r>
            <a:r>
              <a:rPr lang="en-US" dirty="0" smtClean="0"/>
              <a:t>ith major horizons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33428"/>
            <a:ext cx="9144000" cy="969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Urban Soils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123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9239" y="-188794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Organic Matter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4102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Enhances soil color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Improves soil structure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Improves soil drainage and aeration (clayey soils)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Retains Water (sandy soils)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Provides soil nutrients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Encourages microbial activity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u="sng" dirty="0" smtClean="0">
                <a:solidFill>
                  <a:srgbClr val="FF0000"/>
                </a:solidFill>
              </a:rPr>
              <a:t>Binds contaminants, reduces bioavailability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000" dirty="0" smtClean="0"/>
              <a:t>Ideal OM content depends on soil type</a:t>
            </a:r>
          </a:p>
          <a:p>
            <a:pPr>
              <a:buNone/>
              <a:defRPr/>
            </a:pPr>
            <a:r>
              <a:rPr lang="en-US" sz="3000" dirty="0" smtClean="0"/>
              <a:t>	Below 1-3 % OM can be considered as low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31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Contaminant Dilution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through Compost Addition</a:t>
            </a:r>
            <a:br>
              <a:rPr lang="en-US" sz="4000" dirty="0" smtClean="0"/>
            </a:br>
            <a:r>
              <a:rPr lang="en-US" sz="2800" dirty="0" smtClean="0"/>
              <a:t>Washington Wheatley Site, Kansas City, MO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2439084"/>
              </p:ext>
            </p:extLst>
          </p:nvPr>
        </p:nvGraphicFramePr>
        <p:xfrm>
          <a:off x="1762402" y="1856096"/>
          <a:ext cx="5619195" cy="4270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13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67" y="589635"/>
            <a:ext cx="8229600" cy="1143000"/>
          </a:xfrm>
        </p:spPr>
        <p:txBody>
          <a:bodyPr/>
          <a:lstStyle/>
          <a:p>
            <a:r>
              <a:rPr lang="en-US" sz="3200" dirty="0"/>
              <a:t>Differences in growth between amended and </a:t>
            </a:r>
            <a:r>
              <a:rPr lang="en-US" sz="3200" dirty="0" smtClean="0"/>
              <a:t>non-amended </a:t>
            </a:r>
            <a:r>
              <a:rPr lang="en-US" sz="3200" dirty="0"/>
              <a:t>plots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75" y="1637099"/>
            <a:ext cx="8157177" cy="4261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60812" y="6293784"/>
            <a:ext cx="724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Further dilution of contaminants through enhanced growth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6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9957703"/>
              </p:ext>
            </p:extLst>
          </p:nvPr>
        </p:nvGraphicFramePr>
        <p:xfrm>
          <a:off x="1025381" y="1187882"/>
          <a:ext cx="7620000" cy="4725988"/>
        </p:xfrm>
        <a:graphic>
          <a:graphicData uri="http://schemas.openxmlformats.org/presentationml/2006/ole">
            <p:oleObj spid="_x0000_s55351" name="Worksheet" r:id="rId3" imgW="10172700" imgH="6527800" progId="Excel.Sheet.8">
              <p:embed/>
            </p:oleObj>
          </a:graphicData>
        </a:graphic>
      </p:graphicFrame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-221776" y="100337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Swiss Chard </a:t>
            </a:r>
            <a:r>
              <a:rPr lang="en-US" sz="3600" dirty="0" err="1">
                <a:solidFill>
                  <a:schemeClr val="bg1"/>
                </a:solidFill>
              </a:rPr>
              <a:t>Pb</a:t>
            </a:r>
            <a:r>
              <a:rPr lang="en-US" sz="3600" dirty="0">
                <a:solidFill>
                  <a:schemeClr val="bg1"/>
                </a:solidFill>
              </a:rPr>
              <a:t> versus available P in Soils </a:t>
            </a:r>
            <a:r>
              <a:rPr lang="en-US" sz="2800" dirty="0"/>
              <a:t>(Wash</a:t>
            </a:r>
            <a:r>
              <a:rPr lang="en-US" sz="2800" dirty="0" smtClean="0"/>
              <a:t>. Wheatley</a:t>
            </a:r>
            <a:r>
              <a:rPr lang="en-US" sz="2800" dirty="0"/>
              <a:t>, Kansas City, MO)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464367" y="5543982"/>
            <a:ext cx="426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/>
              <a:t>Mehlich-3 extractable P (mg/kg)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16200000">
            <a:off x="-411306" y="3274220"/>
            <a:ext cx="2873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/>
              <a:t>Swiss Chard </a:t>
            </a:r>
            <a:r>
              <a:rPr lang="en-US" b="1" dirty="0" err="1"/>
              <a:t>Pb</a:t>
            </a:r>
            <a:r>
              <a:rPr lang="en-US" b="1" dirty="0"/>
              <a:t> (</a:t>
            </a:r>
            <a:r>
              <a:rPr lang="en-US" b="1" dirty="0">
                <a:cs typeface="Arial" charset="0"/>
              </a:rPr>
              <a:t>µg/kg)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49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0722" y="-68239"/>
            <a:ext cx="8229600" cy="885375"/>
          </a:xfrm>
        </p:spPr>
        <p:txBody>
          <a:bodyPr/>
          <a:lstStyle/>
          <a:p>
            <a:pPr>
              <a:defRPr/>
            </a:pPr>
            <a:r>
              <a:rPr lang="en-US" sz="4000" dirty="0" err="1" smtClean="0">
                <a:solidFill>
                  <a:schemeClr val="bg1"/>
                </a:solidFill>
              </a:rPr>
              <a:t>Biosolids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427"/>
            <a:ext cx="8229600" cy="467836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Nutrient rich organic material resulting from the </a:t>
            </a:r>
            <a:r>
              <a:rPr lang="en-US" u="sng" dirty="0" smtClean="0"/>
              <a:t>treatment</a:t>
            </a:r>
            <a:r>
              <a:rPr lang="en-US" dirty="0" smtClean="0"/>
              <a:t> of domestic sewage in  treatment facility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Tested (federal </a:t>
            </a:r>
            <a:r>
              <a:rPr lang="en-US" dirty="0" err="1" smtClean="0"/>
              <a:t>biosolids</a:t>
            </a:r>
            <a:r>
              <a:rPr lang="en-US" dirty="0" smtClean="0"/>
              <a:t> rule: 40CFR Part 503)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err="1" smtClean="0"/>
              <a:t>Biosolids</a:t>
            </a:r>
            <a:r>
              <a:rPr lang="en-US" dirty="0" smtClean="0"/>
              <a:t> can be applied as fertilizer and will improve soil structure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Very efficient use of organic N,P by crops because of slow release throughout the growing season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34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694"/>
            <a:ext cx="8229600" cy="640306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Cadmium Adsorption in amended soils</a:t>
            </a:r>
            <a:endParaRPr lang="en-US" sz="4000" dirty="0"/>
          </a:p>
        </p:txBody>
      </p:sp>
      <p:graphicFrame>
        <p:nvGraphicFramePr>
          <p:cNvPr id="11469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219200" y="1524000"/>
          <a:ext cx="6721105" cy="4525963"/>
        </p:xfrm>
        <a:graphic>
          <a:graphicData uri="http://schemas.openxmlformats.org/presentationml/2006/ole">
            <p:oleObj spid="_x0000_s56372" name="SPW 10.0 Graph" r:id="rId3" imgW="6618240" imgH="558324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32630" y="6188816"/>
            <a:ext cx="1999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Ryan et al. (2003)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kstate_pcat_black_transpar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6324600"/>
            <a:ext cx="1524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4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706"/>
            <a:ext cx="8229600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bg1"/>
                </a:solidFill>
              </a:rPr>
              <a:t>Biosolids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sym typeface="Symbol"/>
              </a:rPr>
              <a:t>-</a:t>
            </a:r>
            <a:r>
              <a:rPr lang="en-US" sz="4000" dirty="0" smtClean="0">
                <a:solidFill>
                  <a:schemeClr val="bg1"/>
                </a:solidFill>
              </a:rPr>
              <a:t>XRF Maps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grain2_cd_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4220308" cy="2743200"/>
          </a:xfrm>
          <a:prstGeom prst="rect">
            <a:avLst/>
          </a:prstGeom>
          <a:noFill/>
        </p:spPr>
      </p:pic>
      <p:pic>
        <p:nvPicPr>
          <p:cNvPr id="5" name="Picture 2" descr="Grain2Map_001_Cd 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571875" cy="1952625"/>
          </a:xfrm>
          <a:prstGeom prst="rect">
            <a:avLst/>
          </a:prstGeom>
          <a:noFill/>
        </p:spPr>
      </p:pic>
      <p:pic>
        <p:nvPicPr>
          <p:cNvPr id="6" name="Picture 4" descr="Grain2Map_001_Fe 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733800"/>
            <a:ext cx="3571875" cy="19526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53000" y="6248400"/>
            <a:ext cx="253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Hettiarachchi et al., 2005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32766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53400" y="57150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105400"/>
            <a:ext cx="449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Key point: Tight correlation between iron and metals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0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43" y="-120841"/>
            <a:ext cx="8229600" cy="89336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Use of Soil Amendments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046" t="44685" r="27682" b="11324"/>
          <a:stretch>
            <a:fillRect/>
          </a:stretch>
        </p:blipFill>
        <p:spPr bwMode="auto">
          <a:xfrm>
            <a:off x="1194261" y="772520"/>
            <a:ext cx="7376601" cy="534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91436" y="6386899"/>
            <a:ext cx="6868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9999">
                    <a:lumMod val="20000"/>
                    <a:lumOff val="80000"/>
                  </a:srgbClr>
                </a:solidFill>
              </a:rPr>
              <a:t>The Use of Soil Amendments for Remediation, Revitalization, and Reuse, EPA 542-R-07-013, 2007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11181" y="2262394"/>
            <a:ext cx="6858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667616" y="4388887"/>
            <a:ext cx="6858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711181" y="2982740"/>
            <a:ext cx="6858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12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99" y="-68240"/>
            <a:ext cx="8229600" cy="899023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Crop Selection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712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Root crops </a:t>
            </a:r>
            <a:r>
              <a:rPr lang="en-US" dirty="0" err="1" smtClean="0"/>
              <a:t>vs</a:t>
            </a:r>
            <a:r>
              <a:rPr lang="en-US" dirty="0" smtClean="0"/>
              <a:t> leafy and fruit bearing vegetables</a:t>
            </a:r>
          </a:p>
          <a:p>
            <a:pPr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Root crops take up more metals compared to leafy and fruit bearing crops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0" y="-40943"/>
            <a:ext cx="8229600" cy="953614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Soil Amendments/BMPs - Summary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8614"/>
            <a:ext cx="8458200" cy="5410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Till and add compost to mitigate compaction</a:t>
            </a:r>
          </a:p>
          <a:p>
            <a:pPr>
              <a:defRPr/>
            </a:pPr>
            <a:r>
              <a:rPr lang="en-US" dirty="0" smtClean="0"/>
              <a:t>Add compost/</a:t>
            </a:r>
            <a:r>
              <a:rPr lang="en-US" dirty="0" err="1" smtClean="0"/>
              <a:t>biosolids</a:t>
            </a:r>
            <a:r>
              <a:rPr lang="en-US" dirty="0" smtClean="0"/>
              <a:t> to improve soil structure, mitigate compaction, to provide nutrients and </a:t>
            </a:r>
            <a:r>
              <a:rPr lang="en-US" dirty="0" smtClean="0">
                <a:solidFill>
                  <a:srgbClr val="FF0000"/>
                </a:solidFill>
              </a:rPr>
              <a:t>to reduce bioavailability of contaminants</a:t>
            </a:r>
          </a:p>
          <a:p>
            <a:pPr>
              <a:defRPr/>
            </a:pPr>
            <a:r>
              <a:rPr lang="en-US" dirty="0" smtClean="0"/>
              <a:t>Add lime or acidulating materials to adjust pH </a:t>
            </a:r>
            <a:r>
              <a:rPr lang="en-US" dirty="0">
                <a:solidFill>
                  <a:srgbClr val="FF0000"/>
                </a:solidFill>
              </a:rPr>
              <a:t>to reduce bioavailability of contaminants</a:t>
            </a:r>
          </a:p>
          <a:p>
            <a:pPr>
              <a:defRPr/>
            </a:pPr>
            <a:r>
              <a:rPr lang="en-US" dirty="0" smtClean="0"/>
              <a:t>Maintain optimum nutrient levels - provide P </a:t>
            </a:r>
            <a:r>
              <a:rPr lang="en-US" dirty="0" smtClean="0">
                <a:solidFill>
                  <a:srgbClr val="FF0000"/>
                </a:solidFill>
              </a:rPr>
              <a:t>to reduce bioavailability of metals</a:t>
            </a:r>
          </a:p>
          <a:p>
            <a:pPr>
              <a:defRPr/>
            </a:pPr>
            <a:r>
              <a:rPr lang="en-US" dirty="0" smtClean="0"/>
              <a:t>Select suitable crop types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60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251" y="1219200"/>
            <a:ext cx="2102138" cy="474882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compaction</a:t>
            </a:r>
            <a:endParaRPr lang="en-US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2" name="Picture 2" descr="M:\Soil Chemistry Pics\All Pics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82525"/>
            <a:ext cx="2560109" cy="192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C:\Documents and Settings\ganga\My Documents\Grants\Brownfields\Brownfields Grant\Tacoma-Seattle\Church site\Church site June 2010\WW_KC_June2010 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82525"/>
            <a:ext cx="2133722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M:\Soil Chemistry Pics\All Pics 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069411"/>
            <a:ext cx="568837" cy="426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C:\Documents and Settings\ganga\My Documents\Grants\Brownfields\Brownfields Grant\Tacoma-Seattle\Church site\Church site June 2010\WW_KC_June2010 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434" y="3069411"/>
            <a:ext cx="565531" cy="424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05821" y="1011807"/>
            <a:ext cx="3198906" cy="70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dirty="0" smtClean="0">
                <a:solidFill>
                  <a:srgbClr val="7030A0"/>
                </a:solidFill>
              </a:rPr>
              <a:t>Shallow soil, stones and other debris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9" name="Picture 2" descr="http://www.hancock.forests.org.au/images/05march/mtrobertsonw.jpg"/>
          <p:cNvPicPr>
            <a:picLocks noChangeAspect="1" noChangeArrowheads="1"/>
          </p:cNvPicPr>
          <p:nvPr/>
        </p:nvPicPr>
        <p:blipFill>
          <a:blip r:embed="rId6" cstate="print"/>
          <a:srcRect t="25000"/>
          <a:stretch>
            <a:fillRect/>
          </a:stretch>
        </p:blipFill>
        <p:spPr bwMode="auto">
          <a:xfrm>
            <a:off x="6172200" y="1794225"/>
            <a:ext cx="2584612" cy="14517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55892" y="1362247"/>
            <a:ext cx="3100086" cy="43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dirty="0" smtClean="0">
                <a:solidFill>
                  <a:srgbClr val="7030A0"/>
                </a:solidFill>
              </a:rPr>
              <a:t>Poor Drainage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12" name="Picture 2" descr="C:\Documents and Settings\ganga\My Documents\Grants\Brownfields\Brownfields Grant\Tacoma-Seattle\Church site\Church site June 2010\WW_KC_June2010 393.jpg"/>
          <p:cNvPicPr>
            <a:picLocks noChangeAspect="1" noChangeArrowheads="1"/>
          </p:cNvPicPr>
          <p:nvPr/>
        </p:nvPicPr>
        <p:blipFill>
          <a:blip r:embed="rId7" cstate="print"/>
          <a:srcRect r="8330"/>
          <a:stretch>
            <a:fillRect/>
          </a:stretch>
        </p:blipFill>
        <p:spPr bwMode="auto">
          <a:xfrm>
            <a:off x="243444" y="4669407"/>
            <a:ext cx="2581894" cy="2112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68519" y="3623307"/>
            <a:ext cx="2502150" cy="1267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dirty="0" smtClean="0">
                <a:solidFill>
                  <a:srgbClr val="7030A0"/>
                </a:solidFill>
              </a:rPr>
              <a:t>Low organic matter, low nutrient concentrations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447454" y="3496039"/>
            <a:ext cx="2502150" cy="1449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7030A0"/>
                </a:solidFill>
              </a:rPr>
              <a:t>Interrupted nutrient </a:t>
            </a:r>
            <a:r>
              <a:rPr lang="en-US" sz="1600" dirty="0" smtClean="0">
                <a:solidFill>
                  <a:srgbClr val="7030A0"/>
                </a:solidFill>
              </a:rPr>
              <a:t>cycling, modified </a:t>
            </a:r>
            <a:r>
              <a:rPr lang="en-US" sz="1600" dirty="0">
                <a:solidFill>
                  <a:srgbClr val="7030A0"/>
                </a:solidFill>
              </a:rPr>
              <a:t>soil organism </a:t>
            </a:r>
            <a:r>
              <a:rPr lang="en-US" sz="1600" dirty="0" smtClean="0">
                <a:solidFill>
                  <a:srgbClr val="7030A0"/>
                </a:solidFill>
              </a:rPr>
              <a:t>activity, poor nutrient availability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545"/>
          <a:stretch/>
        </p:blipFill>
        <p:spPr bwMode="auto">
          <a:xfrm>
            <a:off x="3466843" y="4821808"/>
            <a:ext cx="2197215" cy="195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2074"/>
          <a:stretch/>
        </p:blipFill>
        <p:spPr bwMode="auto">
          <a:xfrm>
            <a:off x="6000399" y="4527611"/>
            <a:ext cx="2815038" cy="174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844200" y="3496039"/>
            <a:ext cx="3170403" cy="1007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dirty="0" smtClean="0">
                <a:solidFill>
                  <a:srgbClr val="7030A0"/>
                </a:solidFill>
              </a:rPr>
              <a:t>Soil contamination:</a:t>
            </a:r>
          </a:p>
          <a:p>
            <a:pPr algn="ctr"/>
            <a:r>
              <a:rPr lang="en-US" sz="1600" dirty="0" smtClean="0">
                <a:solidFill>
                  <a:srgbClr val="7030A0"/>
                </a:solidFill>
              </a:rPr>
              <a:t>Road side soils, previous buildings, affected by industrial fallout, etc.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-34730"/>
            <a:ext cx="9144000" cy="969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+mn-lt"/>
              </a:rPr>
              <a:t>Common Soil Quality Issues: Urban Soils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33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4101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Gardening at Brownfield </a:t>
            </a:r>
            <a:r>
              <a:rPr lang="en-US" b="1" dirty="0" smtClean="0">
                <a:solidFill>
                  <a:srgbClr val="7030A0"/>
                </a:solidFill>
              </a:rPr>
              <a:t>Sites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5800" y="3271969"/>
            <a:ext cx="3382500" cy="25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vacant-lot-10th-&amp;-Richards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351" y="3287441"/>
            <a:ext cx="3898449" cy="252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87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8307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>
                <a:solidFill>
                  <a:srgbClr val="0000AA"/>
                </a:solidFill>
              </a:rPr>
              <a:t>7</a:t>
            </a:r>
            <a:r>
              <a:rPr lang="en-US" sz="2800" dirty="0" smtClean="0">
                <a:solidFill>
                  <a:srgbClr val="0000AA"/>
                </a:solidFill>
              </a:rPr>
              <a:t> test sites across the USA: </a:t>
            </a:r>
            <a:r>
              <a:rPr lang="en-US" sz="2800" dirty="0"/>
              <a:t>Kansas City, </a:t>
            </a:r>
            <a:r>
              <a:rPr lang="en-US" sz="2800" dirty="0" smtClean="0"/>
              <a:t>MO; </a:t>
            </a:r>
            <a:r>
              <a:rPr lang="en-US" sz="2800" dirty="0"/>
              <a:t>Tacoma, WA, Seattle, WA; Indianapolis, IN; Pomona, CA; Philadelphia, PA; Toledo, OH</a:t>
            </a:r>
          </a:p>
          <a:p>
            <a:pPr marL="0" indent="0">
              <a:buFont typeface="Arial" charset="0"/>
              <a:buNone/>
              <a:defRPr/>
            </a:pPr>
            <a:endParaRPr lang="en-US" dirty="0" smtClean="0">
              <a:solidFill>
                <a:srgbClr val="0000AA"/>
              </a:solidFill>
            </a:endParaRPr>
          </a:p>
          <a:p>
            <a:pPr>
              <a:defRPr/>
            </a:pPr>
            <a:endParaRPr lang="en-US" sz="1600" dirty="0" smtClean="0">
              <a:solidFill>
                <a:srgbClr val="0000AA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US" dirty="0">
              <a:solidFill>
                <a:srgbClr val="0000AA"/>
              </a:solidFill>
            </a:endParaRP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570163"/>
            <a:ext cx="567055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4281488" y="2584450"/>
            <a:ext cx="166687" cy="2032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478338" y="2584450"/>
            <a:ext cx="166687" cy="2032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4343400" y="4260850"/>
            <a:ext cx="152400" cy="2032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611938" y="3949700"/>
            <a:ext cx="166687" cy="2032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7369175" y="3716338"/>
            <a:ext cx="166688" cy="2032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754938" y="3649663"/>
            <a:ext cx="166687" cy="2032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8255000" y="3548063"/>
            <a:ext cx="166688" cy="2032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2" descr="C:\Documents and Settings\ganga\My Documents\Grants\Brownfields\Brownfields Grant\Region V-Indiana\epa_seal_larg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685801" y="322504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876800"/>
            <a:ext cx="2666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0099"/>
                </a:solidFill>
              </a:rPr>
              <a:t>Funded by the EPA Brownfields Training, Research, and Technical Assistance Grants Program</a:t>
            </a:r>
          </a:p>
          <a:p>
            <a:endParaRPr lang="en-US" sz="1700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308" y="21441"/>
            <a:ext cx="888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K-State Project: Gardening Initiatives at Brownfields sites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89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Establish site history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Collect soil samples and testing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Best management practices (adding soil amendments, raised beds)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Continuous monitoring, soil and produce sampling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Training and technical assistance to participating organizations throughout</a:t>
            </a:r>
          </a:p>
          <a:p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4607" y="0"/>
            <a:ext cx="2180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57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3962400" y="1295400"/>
            <a:ext cx="3071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/>
              <a:t>Size ~ </a:t>
            </a:r>
            <a:r>
              <a:rPr lang="en-US" sz="2800" dirty="0"/>
              <a:t>42m x 37m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76200" y="3733800"/>
            <a:ext cx="68373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/>
              <a:t>The site was screened </a:t>
            </a:r>
            <a:r>
              <a:rPr lang="en-US" sz="2800" i="1" dirty="0" smtClean="0"/>
              <a:t>in situ</a:t>
            </a:r>
            <a:r>
              <a:rPr lang="en-US" sz="2800" dirty="0" smtClean="0"/>
              <a:t>,</a:t>
            </a:r>
            <a:r>
              <a:rPr lang="en-US" sz="2800" i="1" dirty="0" smtClean="0"/>
              <a:t> </a:t>
            </a:r>
            <a:r>
              <a:rPr lang="en-US" sz="2800" dirty="0"/>
              <a:t>every </a:t>
            </a:r>
            <a:r>
              <a:rPr lang="en-US" sz="2800" dirty="0" smtClean="0"/>
              <a:t>~6 m </a:t>
            </a:r>
            <a:r>
              <a:rPr lang="en-US" sz="2800" dirty="0"/>
              <a:t>for trace elements using x-ray fluorescence </a:t>
            </a:r>
            <a:r>
              <a:rPr lang="en-US" sz="2800" dirty="0" smtClean="0"/>
              <a:t>spectrometer</a:t>
            </a:r>
            <a:endParaRPr lang="en-US" sz="2800" dirty="0"/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76600"/>
            <a:ext cx="198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6"/>
          <p:cNvSpPr txBox="1">
            <a:spLocks noChangeArrowheads="1"/>
          </p:cNvSpPr>
          <p:nvPr/>
        </p:nvSpPr>
        <p:spPr bwMode="auto">
          <a:xfrm>
            <a:off x="1295400" y="5263469"/>
            <a:ext cx="3886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500" dirty="0" smtClean="0">
                <a:latin typeface="Arial" pitchFamily="34" charset="0"/>
                <a:cs typeface="Arial" pitchFamily="34" charset="0"/>
              </a:rPr>
              <a:t>Moderately  elevated 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Pb</a:t>
            </a:r>
            <a:endParaRPr 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971800" y="4958116"/>
            <a:ext cx="45719" cy="27693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62399" y="1671669"/>
            <a:ext cx="54062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Silt loam </a:t>
            </a:r>
            <a:r>
              <a:rPr lang="en-US" sz="2400" dirty="0" smtClean="0"/>
              <a:t>(Sand-4%, Silt-75%, Clay-21%)</a:t>
            </a:r>
          </a:p>
        </p:txBody>
      </p:sp>
      <p:pic>
        <p:nvPicPr>
          <p:cNvPr id="12" name="Picture 4" descr="Y:\Grants\Brownfields Grant\Data\KC\Site 1-Washigton Wheatley\Pictures\Plowing 03.06.09 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0" y="838199"/>
            <a:ext cx="3962400" cy="2869637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10236"/>
            <a:ext cx="9144000" cy="82796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cs typeface="Arial" pitchFamily="34" charset="0"/>
              </a:rPr>
              <a:t>Example Site 1: Kansas city, MO</a:t>
            </a:r>
            <a:endParaRPr 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015" y="5713227"/>
            <a:ext cx="52613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Arial" pitchFamily="34" charset="0"/>
                <a:cs typeface="Arial" pitchFamily="34" charset="0"/>
              </a:rPr>
              <a:t>Soils were also tested for chlordane</a:t>
            </a:r>
            <a:endParaRPr 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6186796"/>
            <a:ext cx="67616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Reference: Attanayake</a:t>
            </a:r>
            <a:r>
              <a:rPr lang="en-US" i="1" dirty="0">
                <a:solidFill>
                  <a:schemeClr val="bg1"/>
                </a:solidFill>
              </a:rPr>
              <a:t>, C.P., G.M. Hettiarachchi, A. Harms, D. Presley, S. Martin, and G.M. Pierzynski. 2014. 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en-US" i="1" dirty="0">
                <a:solidFill>
                  <a:schemeClr val="bg1"/>
                </a:solidFill>
              </a:rPr>
              <a:t>. Environ. </a:t>
            </a:r>
            <a:r>
              <a:rPr lang="en-US" i="1" dirty="0" smtClean="0">
                <a:solidFill>
                  <a:schemeClr val="bg1"/>
                </a:solidFill>
              </a:rPr>
              <a:t>Qual. </a:t>
            </a:r>
            <a:r>
              <a:rPr lang="en-US" i="1" dirty="0">
                <a:solidFill>
                  <a:schemeClr val="bg1"/>
                </a:solidFill>
              </a:rPr>
              <a:t>Vol. 43, 475-487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275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New 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2857" b="4696"/>
          <a:stretch/>
        </p:blipFill>
        <p:spPr bwMode="auto">
          <a:xfrm>
            <a:off x="304800" y="900752"/>
            <a:ext cx="8628063" cy="480202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Rectangle 3"/>
          <p:cNvSpPr/>
          <p:nvPr/>
        </p:nvSpPr>
        <p:spPr>
          <a:xfrm>
            <a:off x="7467600" y="3505200"/>
            <a:ext cx="685800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4989384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Chlordane - </a:t>
            </a:r>
            <a:r>
              <a:rPr lang="en-US" sz="1600" b="1" dirty="0" err="1" smtClean="0"/>
              <a:t>n.d.</a:t>
            </a:r>
            <a:endParaRPr lang="en-US" sz="1600" b="1" dirty="0" smtClean="0"/>
          </a:p>
          <a:p>
            <a:r>
              <a:rPr lang="en-US" sz="1600" b="1" dirty="0" smtClean="0"/>
              <a:t>DDT- 0.04 </a:t>
            </a:r>
            <a:r>
              <a:rPr lang="en-US" sz="1600" b="1" dirty="0"/>
              <a:t>mg/kg to1.3 </a:t>
            </a:r>
            <a:r>
              <a:rPr lang="en-US" sz="1600" b="1" dirty="0" smtClean="0"/>
              <a:t>mg/kg</a:t>
            </a:r>
          </a:p>
          <a:p>
            <a:r>
              <a:rPr lang="en-US" sz="1600" b="1" dirty="0" smtClean="0"/>
              <a:t>DDE - only detected </a:t>
            </a:r>
            <a:r>
              <a:rPr lang="en-US" sz="1600" b="1" dirty="0"/>
              <a:t>in two of the submitted samples </a:t>
            </a:r>
            <a:r>
              <a:rPr lang="en-US" sz="1600" b="1" dirty="0" smtClean="0"/>
              <a:t>(0.03, 0.04 mg/kg)</a:t>
            </a:r>
            <a:endParaRPr lang="en-US" sz="16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Soil Lead Distribution Map</a:t>
            </a:r>
            <a:endParaRPr lang="en-US" sz="4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29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Selected Soil Properties</a:t>
            </a:r>
            <a:endParaRPr lang="en-US" sz="4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09237"/>
              </p:ext>
            </p:extLst>
          </p:nvPr>
        </p:nvGraphicFramePr>
        <p:xfrm>
          <a:off x="647699" y="1321280"/>
          <a:ext cx="7848601" cy="43100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2838"/>
                <a:gridCol w="1075611"/>
                <a:gridCol w="1327708"/>
                <a:gridCol w="1075611"/>
                <a:gridCol w="1075611"/>
                <a:gridCol w="1075611"/>
                <a:gridCol w="1075611"/>
              </a:tblGrid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Sample ID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pH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Mehlich-3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Ext. K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NH</a:t>
                      </a:r>
                      <a:r>
                        <a:rPr lang="en-US" sz="1800" b="1" i="0" u="none" strike="noStrike" baseline="-25000" dirty="0">
                          <a:solidFill>
                            <a:schemeClr val="tx1"/>
                          </a:solidFill>
                          <a:latin typeface="Arial"/>
                        </a:rPr>
                        <a:t>4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-N 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NO</a:t>
                      </a:r>
                      <a:r>
                        <a:rPr lang="en-US" sz="1800" b="1" i="0" u="none" strike="noStrike" baseline="-25000" dirty="0">
                          <a:solidFill>
                            <a:schemeClr val="tx1"/>
                          </a:solidFill>
                          <a:latin typeface="Arial"/>
                        </a:rPr>
                        <a:t>3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-N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OM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---------------------- mg/kg -----------------------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%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9S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6.6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130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624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53.6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73.2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3.9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Arial"/>
                        </a:rPr>
                        <a:t>9D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6.6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93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455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9.6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35.1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3.4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Arial"/>
                        </a:rPr>
                        <a:t>21S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7.2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116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417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11.8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22.7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3.0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Arial"/>
                        </a:rPr>
                        <a:t>21D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7.2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123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221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9.3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15.0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3.1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Arial"/>
                        </a:rPr>
                        <a:t>26S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7.8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57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255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8.3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4.3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1.5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Arial"/>
                        </a:rPr>
                        <a:t>26D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7.6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80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260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8.2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2.2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1.1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Arial"/>
                        </a:rPr>
                        <a:t>39S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6.9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154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488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15.0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24.2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4.7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Arial"/>
                        </a:rPr>
                        <a:t>39D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6.9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149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334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9.6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13.3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3.3</a:t>
                      </a:r>
                    </a:p>
                  </a:txBody>
                  <a:tcPr marL="9525" marR="9525" marT="952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8232">
                <a:tc gridSpan="7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 smtClean="0">
                        <a:latin typeface="Arial"/>
                      </a:endParaRPr>
                    </a:p>
                    <a:p>
                      <a:pPr algn="l" fontAlgn="b"/>
                      <a:r>
                        <a:rPr lang="en-US" sz="1200" b="1" i="0" u="none" strike="noStrike" dirty="0" smtClean="0">
                          <a:latin typeface="Arial"/>
                        </a:rPr>
                        <a:t>S = 0-15 cm</a:t>
                      </a:r>
                    </a:p>
                    <a:p>
                      <a:pPr algn="l" fontAlgn="b"/>
                      <a:r>
                        <a:rPr lang="en-US" sz="1200" b="1" i="0" u="none" strike="noStrike" dirty="0" smtClean="0">
                          <a:latin typeface="Arial"/>
                        </a:rPr>
                        <a:t>D = 1</a:t>
                      </a:r>
                      <a:r>
                        <a:rPr lang="en-US" sz="1200" b="1" i="0" u="none" strike="noStrike" baseline="0" dirty="0" smtClean="0">
                          <a:latin typeface="Arial"/>
                        </a:rPr>
                        <a:t>5-30 cm</a:t>
                      </a:r>
                      <a:endParaRPr lang="en-US" sz="1200" b="1" i="0" u="none" strike="noStrike" dirty="0">
                        <a:latin typeface="Arial"/>
                      </a:endParaRPr>
                    </a:p>
                  </a:txBody>
                  <a:tcPr marL="114300" marR="9525" marT="95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62377" y="5710479"/>
            <a:ext cx="35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Texture: Silt loam with 21% clay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42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028700" y="373380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April 2010</a:t>
            </a:r>
            <a:r>
              <a:rPr lang="en-US" sz="2000" dirty="0">
                <a:solidFill>
                  <a:srgbClr val="7DFFFF"/>
                </a:solidFill>
              </a:rPr>
              <a:t>.  </a:t>
            </a: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7521575" y="5599474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June 2010</a:t>
            </a:r>
            <a:r>
              <a:rPr lang="en-US" sz="2000" dirty="0">
                <a:solidFill>
                  <a:srgbClr val="7DFFFF"/>
                </a:solidFill>
              </a:rPr>
              <a:t>.  </a:t>
            </a:r>
          </a:p>
        </p:txBody>
      </p:sp>
      <p:pic>
        <p:nvPicPr>
          <p:cNvPr id="22533" name="Picture 7" descr="C:\Documents and Settings\ganga\My Documents\Grants\Brownfields\Brownfields Grant\Kansas City\WW site\WW KC 2010June\WW_KC_June2010 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0"/>
            <a:ext cx="40163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C:\Documents and Settings\ganga\My Documents\Grants\Brownfields\Brownfields Grant\Kansas City\WW site\WW KC 2010June\WW_KC_June2010 1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2999" y="920879"/>
            <a:ext cx="40735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Treatments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No compost and compost @</a:t>
            </a:r>
            <a:endParaRPr lang="en-US" sz="2400" dirty="0"/>
          </a:p>
          <a:p>
            <a:r>
              <a:rPr lang="en-US" sz="2400" dirty="0" smtClean="0"/>
              <a:t>~25 kg/m</a:t>
            </a:r>
            <a:r>
              <a:rPr lang="en-US" sz="2400" baseline="30000" dirty="0" smtClean="0"/>
              <a:t>2</a:t>
            </a:r>
          </a:p>
          <a:p>
            <a:r>
              <a:rPr lang="en-US" sz="2400" u="sng" dirty="0" smtClean="0"/>
              <a:t>Crops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Swiss Chard</a:t>
            </a:r>
          </a:p>
          <a:p>
            <a:r>
              <a:rPr lang="en-US" sz="2400" dirty="0" smtClean="0"/>
              <a:t>Carrots</a:t>
            </a:r>
          </a:p>
          <a:p>
            <a:r>
              <a:rPr lang="en-US" sz="2400" dirty="0" smtClean="0"/>
              <a:t>Tomato</a:t>
            </a:r>
          </a:p>
          <a:p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cs typeface="Arial" pitchFamily="34" charset="0"/>
              </a:rPr>
              <a:t>Test plot-2010</a:t>
            </a:r>
            <a:endParaRPr 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4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536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Kansas City, MO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8850449"/>
              </p:ext>
            </p:extLst>
          </p:nvPr>
        </p:nvGraphicFramePr>
        <p:xfrm>
          <a:off x="533400" y="2209800"/>
          <a:ext cx="83820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3886200"/>
                <a:gridCol w="3200400"/>
              </a:tblGrid>
              <a:tr h="99624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Plot #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Soil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(mg/kg)</a:t>
                      </a:r>
                    </a:p>
                    <a:p>
                      <a:pPr algn="ctr"/>
                      <a:endParaRPr lang="en-US" sz="200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Prior to Compost Addition      After Compost Addition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60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289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4560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560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146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560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0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Average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-122832"/>
            <a:ext cx="9144000" cy="1066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Contaminant Dilution through Compost Addition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56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1615937"/>
              </p:ext>
            </p:extLst>
          </p:nvPr>
        </p:nvGraphicFramePr>
        <p:xfrm>
          <a:off x="392829" y="464552"/>
          <a:ext cx="5896703" cy="4800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0" y="-88759"/>
            <a:ext cx="9144000" cy="646331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cs typeface="Arial" pitchFamily="34" charset="0"/>
              </a:rPr>
              <a:t>Lead Concentration in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cs typeface="Arial" pitchFamily="34" charset="0"/>
              </a:rPr>
              <a:t>Swiss Chard</a:t>
            </a:r>
          </a:p>
        </p:txBody>
      </p:sp>
      <p:grpSp>
        <p:nvGrpSpPr>
          <p:cNvPr id="14437" name="Group 101"/>
          <p:cNvGrpSpPr>
            <a:grpSpLocks/>
          </p:cNvGrpSpPr>
          <p:nvPr/>
        </p:nvGrpSpPr>
        <p:grpSpPr bwMode="auto">
          <a:xfrm>
            <a:off x="5939855" y="850296"/>
            <a:ext cx="3468250" cy="960045"/>
            <a:chOff x="3845" y="572"/>
            <a:chExt cx="1963" cy="830"/>
          </a:xfrm>
        </p:grpSpPr>
        <p:sp>
          <p:nvSpPr>
            <p:cNvPr id="4" name="Rectangle 3"/>
            <p:cNvSpPr/>
            <p:nvPr/>
          </p:nvSpPr>
          <p:spPr>
            <a:xfrm>
              <a:off x="3845" y="726"/>
              <a:ext cx="176" cy="1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48" y="1102"/>
              <a:ext cx="176" cy="153"/>
            </a:xfrm>
            <a:prstGeom prst="rect">
              <a:avLst/>
            </a:prstGeom>
            <a:solidFill>
              <a:srgbClr val="3A29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357" name="TextBox 5"/>
            <p:cNvSpPr txBox="1">
              <a:spLocks noChangeArrowheads="1"/>
            </p:cNvSpPr>
            <p:nvPr/>
          </p:nvSpPr>
          <p:spPr bwMode="auto">
            <a:xfrm>
              <a:off x="4071" y="572"/>
              <a:ext cx="1681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Lab cleaned</a:t>
              </a:r>
            </a:p>
          </p:txBody>
        </p:sp>
        <p:sp>
          <p:nvSpPr>
            <p:cNvPr id="14358" name="TextBox 6"/>
            <p:cNvSpPr txBox="1">
              <a:spLocks noChangeArrowheads="1"/>
            </p:cNvSpPr>
            <p:nvPr/>
          </p:nvSpPr>
          <p:spPr bwMode="auto">
            <a:xfrm>
              <a:off x="4084" y="950"/>
              <a:ext cx="172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Kitchen cleaned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19200" y="849045"/>
            <a:ext cx="4357687" cy="522555"/>
            <a:chOff x="1219200" y="849045"/>
            <a:chExt cx="4357687" cy="52255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46651" y="849045"/>
              <a:ext cx="38489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4" name="TextBox 10"/>
            <p:cNvSpPr txBox="1">
              <a:spLocks noChangeArrowheads="1"/>
            </p:cNvSpPr>
            <p:nvPr/>
          </p:nvSpPr>
          <p:spPr bwMode="auto">
            <a:xfrm>
              <a:off x="1219200" y="909906"/>
              <a:ext cx="4357687" cy="46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400" dirty="0" smtClean="0">
                  <a:latin typeface="+mn-lt"/>
                </a:rPr>
                <a:t>CODEX MCL – 5.0 mg/kg-DW </a:t>
              </a:r>
              <a:r>
                <a:rPr lang="en-US" sz="2400" baseline="30000" dirty="0" smtClean="0">
                  <a:latin typeface="+mn-lt"/>
                </a:rPr>
                <a:t>#</a:t>
              </a:r>
              <a:endParaRPr lang="en-US" sz="2400" baseline="30000" dirty="0">
                <a:latin typeface="+mn-lt"/>
              </a:endParaRPr>
            </a:p>
          </p:txBody>
        </p:sp>
      </p:grpSp>
      <p:sp>
        <p:nvSpPr>
          <p:cNvPr id="14351" name="TextBox 12"/>
          <p:cNvSpPr txBox="1">
            <a:spLocks noChangeArrowheads="1"/>
          </p:cNvSpPr>
          <p:nvPr/>
        </p:nvSpPr>
        <p:spPr bwMode="auto">
          <a:xfrm rot="16200000">
            <a:off x="-1847571" y="2343743"/>
            <a:ext cx="4267513" cy="49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500" dirty="0" err="1">
                <a:latin typeface="+mn-lt"/>
              </a:rPr>
              <a:t>Pb</a:t>
            </a:r>
            <a:r>
              <a:rPr lang="en-US" sz="2500" dirty="0">
                <a:latin typeface="+mn-lt"/>
              </a:rPr>
              <a:t> concentration </a:t>
            </a:r>
            <a:r>
              <a:rPr lang="en-US" sz="2500" dirty="0" smtClean="0">
                <a:latin typeface="+mn-lt"/>
              </a:rPr>
              <a:t>(</a:t>
            </a:r>
            <a:r>
              <a:rPr lang="en-US" sz="2500" dirty="0">
                <a:latin typeface="+mn-lt"/>
              </a:rPr>
              <a:t>m</a:t>
            </a:r>
            <a:r>
              <a:rPr lang="en-US" sz="2500" dirty="0" smtClean="0">
                <a:latin typeface="+mn-lt"/>
              </a:rPr>
              <a:t>g/kg-DW)</a:t>
            </a:r>
            <a:endParaRPr lang="en-US" sz="2500" dirty="0">
              <a:latin typeface="+mn-lt"/>
            </a:endParaRPr>
          </a:p>
        </p:txBody>
      </p:sp>
      <p:grpSp>
        <p:nvGrpSpPr>
          <p:cNvPr id="14345" name="Group 18"/>
          <p:cNvGrpSpPr>
            <a:grpSpLocks/>
          </p:cNvGrpSpPr>
          <p:nvPr/>
        </p:nvGrpSpPr>
        <p:grpSpPr bwMode="auto">
          <a:xfrm>
            <a:off x="1869670" y="2121973"/>
            <a:ext cx="2854733" cy="2268690"/>
            <a:chOff x="2310205" y="2723856"/>
            <a:chExt cx="3221001" cy="2853439"/>
          </a:xfrm>
        </p:grpSpPr>
        <p:sp>
          <p:nvSpPr>
            <p:cNvPr id="14346" name="TextBox 14"/>
            <p:cNvSpPr txBox="1">
              <a:spLocks noChangeArrowheads="1"/>
            </p:cNvSpPr>
            <p:nvPr/>
          </p:nvSpPr>
          <p:spPr bwMode="auto">
            <a:xfrm>
              <a:off x="2310205" y="5035348"/>
              <a:ext cx="512739" cy="54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>
                  <a:latin typeface="+mn-lt"/>
                </a:rPr>
                <a:t>b</a:t>
              </a:r>
            </a:p>
          </p:txBody>
        </p:sp>
        <p:sp>
          <p:nvSpPr>
            <p:cNvPr id="14347" name="TextBox 15"/>
            <p:cNvSpPr txBox="1">
              <a:spLocks noChangeArrowheads="1"/>
            </p:cNvSpPr>
            <p:nvPr/>
          </p:nvSpPr>
          <p:spPr bwMode="auto">
            <a:xfrm>
              <a:off x="2768515" y="4091406"/>
              <a:ext cx="512739" cy="54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>
                  <a:latin typeface="+mn-lt"/>
                </a:rPr>
                <a:t>a</a:t>
              </a:r>
            </a:p>
          </p:txBody>
        </p:sp>
        <p:sp>
          <p:nvSpPr>
            <p:cNvPr id="14348" name="TextBox 16"/>
            <p:cNvSpPr txBox="1">
              <a:spLocks noChangeArrowheads="1"/>
            </p:cNvSpPr>
            <p:nvPr/>
          </p:nvSpPr>
          <p:spPr bwMode="auto">
            <a:xfrm>
              <a:off x="4535363" y="4620174"/>
              <a:ext cx="512739" cy="54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>
                  <a:latin typeface="+mn-lt"/>
                </a:rPr>
                <a:t>b</a:t>
              </a:r>
            </a:p>
          </p:txBody>
        </p:sp>
        <p:sp>
          <p:nvSpPr>
            <p:cNvPr id="14349" name="TextBox 17"/>
            <p:cNvSpPr txBox="1">
              <a:spLocks noChangeArrowheads="1"/>
            </p:cNvSpPr>
            <p:nvPr/>
          </p:nvSpPr>
          <p:spPr bwMode="auto">
            <a:xfrm>
              <a:off x="5018467" y="2723856"/>
              <a:ext cx="512739" cy="54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>
                  <a:latin typeface="+mn-lt"/>
                </a:rPr>
                <a:t>a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-12219" y="5486400"/>
            <a:ext cx="914400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0" y="5691306"/>
            <a:ext cx="9220200" cy="664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dirty="0" smtClean="0"/>
              <a:t>	p&lt;0.05 </a:t>
            </a:r>
            <a:r>
              <a:rPr lang="en-US" sz="2000" dirty="0"/>
              <a:t>(split plot design, 4 blocks</a:t>
            </a:r>
            <a:r>
              <a:rPr lang="en-US" sz="2000" dirty="0" smtClean="0"/>
              <a:t>)</a:t>
            </a:r>
            <a:r>
              <a:rPr lang="en-US" sz="2000" dirty="0"/>
              <a:t> </a:t>
            </a:r>
            <a:endParaRPr lang="en-US" sz="2000" dirty="0" smtClean="0"/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dirty="0" smtClean="0"/>
              <a:t>	*,** between two categories              a, b- within a </a:t>
            </a:r>
            <a:r>
              <a:rPr lang="en-US" sz="2000" dirty="0"/>
              <a:t>category </a:t>
            </a:r>
          </a:p>
        </p:txBody>
      </p:sp>
      <p:graphicFrame>
        <p:nvGraphicFramePr>
          <p:cNvPr id="14420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6067697"/>
              </p:ext>
            </p:extLst>
          </p:nvPr>
        </p:nvGraphicFramePr>
        <p:xfrm>
          <a:off x="5838724" y="3854857"/>
          <a:ext cx="3229076" cy="1333284"/>
        </p:xfrm>
        <a:graphic>
          <a:graphicData uri="http://schemas.openxmlformats.org/drawingml/2006/table">
            <a:tbl>
              <a:tblPr/>
              <a:tblGrid>
                <a:gridCol w="1475129"/>
                <a:gridCol w="1753947"/>
              </a:tblGrid>
              <a:tr h="461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Treatment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Soil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Pb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 compost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128-348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101-256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" y="6351708"/>
            <a:ext cx="91317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	#  CODEX MCL (FAO/WHO) - 0.3 mg/kg fresh wt. basis  (94% moisture)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698259" y="2228851"/>
            <a:ext cx="3517900" cy="1136973"/>
            <a:chOff x="5854700" y="4419600"/>
            <a:chExt cx="3517900" cy="1136973"/>
          </a:xfrm>
        </p:grpSpPr>
        <p:sp>
          <p:nvSpPr>
            <p:cNvPr id="14340" name="TextBox 7"/>
            <p:cNvSpPr txBox="1">
              <a:spLocks noChangeArrowheads="1"/>
            </p:cNvSpPr>
            <p:nvPr/>
          </p:nvSpPr>
          <p:spPr bwMode="auto">
            <a:xfrm>
              <a:off x="5867400" y="4419600"/>
              <a:ext cx="33210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Compost – </a:t>
              </a:r>
              <a:r>
                <a:rPr lang="en-US" dirty="0" smtClean="0">
                  <a:latin typeface="+mn-lt"/>
                </a:rPr>
                <a:t>     59 </a:t>
              </a:r>
              <a:r>
                <a:rPr lang="en-US" dirty="0">
                  <a:latin typeface="+mn-lt"/>
                </a:rPr>
                <a:t>%</a:t>
              </a:r>
            </a:p>
          </p:txBody>
        </p:sp>
        <p:sp>
          <p:nvSpPr>
            <p:cNvPr id="14341" name="TextBox 20"/>
            <p:cNvSpPr txBox="1">
              <a:spLocks noChangeArrowheads="1"/>
            </p:cNvSpPr>
            <p:nvPr/>
          </p:nvSpPr>
          <p:spPr bwMode="auto">
            <a:xfrm>
              <a:off x="5854700" y="5033353"/>
              <a:ext cx="35179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Lab </a:t>
              </a:r>
              <a:r>
                <a:rPr lang="en-US" dirty="0" smtClean="0">
                  <a:latin typeface="+mn-lt"/>
                </a:rPr>
                <a:t>cleaning-    </a:t>
              </a:r>
              <a:r>
                <a:rPr lang="en-US" dirty="0">
                  <a:latin typeface="+mn-lt"/>
                </a:rPr>
                <a:t>~ 67 %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7772400" y="4521201"/>
              <a:ext cx="0" cy="3555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077200" y="4942820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89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Lead Concentration in </a:t>
            </a:r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Tomato</a:t>
            </a:r>
          </a:p>
        </p:txBody>
      </p:sp>
      <p:grpSp>
        <p:nvGrpSpPr>
          <p:cNvPr id="15363" name="Group 9"/>
          <p:cNvGrpSpPr>
            <a:grpSpLocks/>
          </p:cNvGrpSpPr>
          <p:nvPr/>
        </p:nvGrpSpPr>
        <p:grpSpPr bwMode="auto">
          <a:xfrm>
            <a:off x="6097153" y="984844"/>
            <a:ext cx="3530878" cy="986275"/>
            <a:chOff x="6157818" y="1027093"/>
            <a:chExt cx="3707510" cy="1088804"/>
          </a:xfrm>
        </p:grpSpPr>
        <p:sp>
          <p:nvSpPr>
            <p:cNvPr id="11" name="Rectangle 10"/>
            <p:cNvSpPr/>
            <p:nvPr/>
          </p:nvSpPr>
          <p:spPr>
            <a:xfrm>
              <a:off x="6157833" y="1163129"/>
              <a:ext cx="305066" cy="30492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57818" y="1690718"/>
              <a:ext cx="305067" cy="304925"/>
            </a:xfrm>
            <a:prstGeom prst="rect">
              <a:avLst/>
            </a:prstGeom>
            <a:solidFill>
              <a:srgbClr val="3A29B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377" name="TextBox 12"/>
            <p:cNvSpPr txBox="1">
              <a:spLocks noChangeArrowheads="1"/>
            </p:cNvSpPr>
            <p:nvPr/>
          </p:nvSpPr>
          <p:spPr bwMode="auto">
            <a:xfrm>
              <a:off x="6587799" y="1027093"/>
              <a:ext cx="3277529" cy="57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Lab cleaned</a:t>
              </a:r>
            </a:p>
          </p:txBody>
        </p:sp>
        <p:sp>
          <p:nvSpPr>
            <p:cNvPr id="15378" name="TextBox 13"/>
            <p:cNvSpPr txBox="1">
              <a:spLocks noChangeArrowheads="1"/>
            </p:cNvSpPr>
            <p:nvPr/>
          </p:nvSpPr>
          <p:spPr bwMode="auto">
            <a:xfrm>
              <a:off x="6587771" y="1538190"/>
              <a:ext cx="2763991" cy="57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kitchen cleaned</a:t>
              </a:r>
            </a:p>
          </p:txBody>
        </p:sp>
      </p:grp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8102258"/>
              </p:ext>
            </p:extLst>
          </p:nvPr>
        </p:nvGraphicFramePr>
        <p:xfrm>
          <a:off x="711656" y="579407"/>
          <a:ext cx="5048431" cy="4692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>
            <a:off x="1219200" y="925417"/>
            <a:ext cx="40009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3" name="TextBox 6"/>
          <p:cNvSpPr txBox="1">
            <a:spLocks noChangeArrowheads="1"/>
          </p:cNvSpPr>
          <p:nvPr/>
        </p:nvSpPr>
        <p:spPr bwMode="auto">
          <a:xfrm>
            <a:off x="1371600" y="894242"/>
            <a:ext cx="3973750" cy="4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dirty="0"/>
              <a:t>CODEX </a:t>
            </a:r>
            <a:r>
              <a:rPr lang="en-US" sz="2400" dirty="0" smtClean="0"/>
              <a:t>MCL </a:t>
            </a:r>
            <a:r>
              <a:rPr lang="en-US" sz="2400" dirty="0"/>
              <a:t>– </a:t>
            </a:r>
            <a:r>
              <a:rPr lang="en-US" sz="2400" dirty="0" smtClean="0"/>
              <a:t>1.6 mg/kg-DW </a:t>
            </a:r>
            <a:r>
              <a:rPr lang="en-US" sz="2400" baseline="30000" dirty="0"/>
              <a:t>#</a:t>
            </a:r>
          </a:p>
        </p:txBody>
      </p:sp>
      <p:sp>
        <p:nvSpPr>
          <p:cNvPr id="15374" name="Rectangle 7"/>
          <p:cNvSpPr>
            <a:spLocks noChangeArrowheads="1"/>
          </p:cNvSpPr>
          <p:nvPr/>
        </p:nvSpPr>
        <p:spPr bwMode="auto">
          <a:xfrm rot="16200000">
            <a:off x="-1709731" y="2492136"/>
            <a:ext cx="4242706" cy="47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500" dirty="0" err="1"/>
              <a:t>Pb</a:t>
            </a:r>
            <a:r>
              <a:rPr lang="en-US" sz="2500" dirty="0"/>
              <a:t> </a:t>
            </a:r>
            <a:r>
              <a:rPr lang="en-US" sz="2000" dirty="0"/>
              <a:t>concentration</a:t>
            </a:r>
            <a:r>
              <a:rPr lang="en-US" sz="2500" dirty="0"/>
              <a:t> </a:t>
            </a:r>
            <a:r>
              <a:rPr lang="en-US" sz="2500" dirty="0" smtClean="0"/>
              <a:t>(mg/kg-DW)</a:t>
            </a:r>
            <a:endParaRPr lang="en-US" sz="2500" dirty="0"/>
          </a:p>
        </p:txBody>
      </p:sp>
      <p:sp>
        <p:nvSpPr>
          <p:cNvPr id="15368" name="TextBox 14"/>
          <p:cNvSpPr txBox="1">
            <a:spLocks noChangeArrowheads="1"/>
          </p:cNvSpPr>
          <p:nvPr/>
        </p:nvSpPr>
        <p:spPr bwMode="auto">
          <a:xfrm>
            <a:off x="2278062" y="3581400"/>
            <a:ext cx="2619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200" dirty="0">
                <a:latin typeface="+mn-lt"/>
              </a:rPr>
              <a:t>a</a:t>
            </a:r>
          </a:p>
        </p:txBody>
      </p:sp>
      <p:sp>
        <p:nvSpPr>
          <p:cNvPr id="15369" name="TextBox 15"/>
          <p:cNvSpPr txBox="1">
            <a:spLocks noChangeArrowheads="1"/>
          </p:cNvSpPr>
          <p:nvPr/>
        </p:nvSpPr>
        <p:spPr bwMode="auto">
          <a:xfrm>
            <a:off x="4267200" y="3035300"/>
            <a:ext cx="2619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200" dirty="0">
                <a:latin typeface="+mn-lt"/>
              </a:rPr>
              <a:t>a</a:t>
            </a:r>
          </a:p>
        </p:txBody>
      </p:sp>
      <p:sp>
        <p:nvSpPr>
          <p:cNvPr id="15370" name="TextBox 16"/>
          <p:cNvSpPr txBox="1">
            <a:spLocks noChangeArrowheads="1"/>
          </p:cNvSpPr>
          <p:nvPr/>
        </p:nvSpPr>
        <p:spPr bwMode="auto">
          <a:xfrm>
            <a:off x="1864065" y="4059843"/>
            <a:ext cx="263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200" dirty="0">
                <a:latin typeface="+mn-lt"/>
              </a:rPr>
              <a:t>b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-28575" y="5562600"/>
            <a:ext cx="914400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381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8600272"/>
              </p:ext>
            </p:extLst>
          </p:nvPr>
        </p:nvGraphicFramePr>
        <p:xfrm>
          <a:off x="5791200" y="3886200"/>
          <a:ext cx="3276600" cy="1339915"/>
        </p:xfrm>
        <a:graphic>
          <a:graphicData uri="http://schemas.openxmlformats.org/drawingml/2006/table">
            <a:tbl>
              <a:tblPr/>
              <a:tblGrid>
                <a:gridCol w="1447800"/>
                <a:gridCol w="18288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Treatment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Soil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Pb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86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 compost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143-271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4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122-193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0" y="5691306"/>
            <a:ext cx="9144000" cy="664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dirty="0" smtClean="0"/>
              <a:t>p&lt;0.05 </a:t>
            </a:r>
            <a:r>
              <a:rPr lang="en-US" sz="2000" dirty="0"/>
              <a:t>(split plot design, 4 blocks</a:t>
            </a:r>
            <a:r>
              <a:rPr lang="en-US" sz="2000" dirty="0" smtClean="0"/>
              <a:t>)</a:t>
            </a:r>
            <a:r>
              <a:rPr lang="en-US" sz="2000" dirty="0"/>
              <a:t> </a:t>
            </a:r>
            <a:endParaRPr lang="en-US" sz="2000" dirty="0" smtClean="0"/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dirty="0" smtClean="0"/>
              <a:t>*,** between two categories              a, b- within a category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-28575" y="6351708"/>
            <a:ext cx="91675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#  CODEX (FAO, WHO) - 0.1 mg/kg fresh wt.  (94% moisture)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3600" y="2485930"/>
            <a:ext cx="3786600" cy="638270"/>
            <a:chOff x="5433600" y="2485930"/>
            <a:chExt cx="3786600" cy="638270"/>
          </a:xfrm>
        </p:grpSpPr>
        <p:sp>
          <p:nvSpPr>
            <p:cNvPr id="15365" name="TextBox 18"/>
            <p:cNvSpPr txBox="1">
              <a:spLocks noChangeArrowheads="1"/>
            </p:cNvSpPr>
            <p:nvPr/>
          </p:nvSpPr>
          <p:spPr bwMode="auto">
            <a:xfrm>
              <a:off x="5433600" y="2485930"/>
              <a:ext cx="3786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Lab </a:t>
              </a:r>
              <a:r>
                <a:rPr lang="en-US" dirty="0" smtClean="0">
                  <a:latin typeface="+mn-lt"/>
                </a:rPr>
                <a:t>cleaning-   ~ 61-78</a:t>
              </a:r>
              <a:r>
                <a:rPr lang="en-US" dirty="0">
                  <a:latin typeface="+mn-lt"/>
                </a:rPr>
                <a:t>%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7543800" y="25908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3851275" y="4064913"/>
            <a:ext cx="263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200" dirty="0">
                <a:latin typeface="+mn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37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2" y="-225566"/>
            <a:ext cx="5791200" cy="117316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Contaminants in Urban Soil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41" y="2087593"/>
            <a:ext cx="8845236" cy="4584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One of the major challenges of growing vegetables in </a:t>
            </a:r>
            <a:r>
              <a:rPr lang="en-US" dirty="0" smtClean="0"/>
              <a:t>an </a:t>
            </a:r>
            <a:r>
              <a:rPr lang="en-US" dirty="0"/>
              <a:t>urban environment is the possibility of soil </a:t>
            </a:r>
            <a:r>
              <a:rPr lang="en-US" dirty="0" smtClean="0"/>
              <a:t>contamination.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Examples: lead </a:t>
            </a:r>
            <a:r>
              <a:rPr lang="en-US" sz="2800" dirty="0"/>
              <a:t>from paint </a:t>
            </a:r>
            <a:r>
              <a:rPr lang="en-US" sz="2800" dirty="0" smtClean="0"/>
              <a:t>and leaded gasoline; arsenic</a:t>
            </a:r>
            <a:r>
              <a:rPr lang="en-US" sz="2800" dirty="0"/>
              <a:t>, </a:t>
            </a:r>
            <a:r>
              <a:rPr lang="en-US" sz="2800" dirty="0" smtClean="0"/>
              <a:t>DDT, and </a:t>
            </a:r>
            <a:r>
              <a:rPr lang="en-US" sz="2800" dirty="0"/>
              <a:t>chlordane as </a:t>
            </a:r>
            <a:r>
              <a:rPr lang="en-US" sz="2800" dirty="0" smtClean="0"/>
              <a:t>pesticides; polycyclic aromatic hydrocarbons from incomplete burning of C-containing materials</a:t>
            </a:r>
            <a:endParaRPr lang="en-US" sz="2800" dirty="0"/>
          </a:p>
        </p:txBody>
      </p:sp>
      <p:pic>
        <p:nvPicPr>
          <p:cNvPr id="4" name="Picture 2" descr="C:\Documents and Settings\ganga\My Documents\Grants\Brownfields\Brownfields Grant\California\Pomona-CA_Pictures Nov 2011\IMG_2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2904"/>
          <a:stretch/>
        </p:blipFill>
        <p:spPr bwMode="auto">
          <a:xfrm>
            <a:off x="5948127" y="1"/>
            <a:ext cx="3195873" cy="20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92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0" y="-28575"/>
            <a:ext cx="9144000" cy="615553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3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Lead Concentration </a:t>
            </a:r>
            <a:r>
              <a:rPr lang="en-US" sz="33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in Carrot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3750" y="808038"/>
            <a:ext cx="244475" cy="27463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245323"/>
            <a:ext cx="244475" cy="274637"/>
          </a:xfrm>
          <a:prstGeom prst="rect">
            <a:avLst/>
          </a:prstGeom>
          <a:solidFill>
            <a:srgbClr val="3A29B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7" name="TextBox 7"/>
          <p:cNvSpPr txBox="1">
            <a:spLocks noChangeArrowheads="1"/>
          </p:cNvSpPr>
          <p:nvPr/>
        </p:nvSpPr>
        <p:spPr bwMode="auto">
          <a:xfrm>
            <a:off x="6216650" y="685800"/>
            <a:ext cx="2339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Lab cleaned</a:t>
            </a:r>
          </a:p>
        </p:txBody>
      </p:sp>
      <p:sp>
        <p:nvSpPr>
          <p:cNvPr id="16408" name="TextBox 8"/>
          <p:cNvSpPr txBox="1">
            <a:spLocks noChangeArrowheads="1"/>
          </p:cNvSpPr>
          <p:nvPr/>
        </p:nvSpPr>
        <p:spPr bwMode="auto">
          <a:xfrm>
            <a:off x="6216650" y="1135063"/>
            <a:ext cx="2622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Kitchen cleaned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74905" y="1706562"/>
            <a:ext cx="244475" cy="2746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4" name="TextBox 10"/>
          <p:cNvSpPr txBox="1">
            <a:spLocks noChangeArrowheads="1"/>
          </p:cNvSpPr>
          <p:nvPr/>
        </p:nvSpPr>
        <p:spPr bwMode="auto">
          <a:xfrm>
            <a:off x="6210300" y="1552575"/>
            <a:ext cx="1222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latin typeface="+mn-lt"/>
              </a:rPr>
              <a:t>Peeled</a:t>
            </a:r>
          </a:p>
        </p:txBody>
      </p:sp>
      <p:graphicFrame>
        <p:nvGraphicFramePr>
          <p:cNvPr id="4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7006056"/>
              </p:ext>
            </p:extLst>
          </p:nvPr>
        </p:nvGraphicFramePr>
        <p:xfrm>
          <a:off x="584199" y="508000"/>
          <a:ext cx="5053013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98" name="Rectangle 3"/>
          <p:cNvSpPr>
            <a:spLocks noChangeArrowheads="1"/>
          </p:cNvSpPr>
          <p:nvPr/>
        </p:nvSpPr>
        <p:spPr bwMode="auto">
          <a:xfrm rot="16200000">
            <a:off x="-1734759" y="2654449"/>
            <a:ext cx="3926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/>
              <a:t>Pb</a:t>
            </a:r>
            <a:r>
              <a:rPr lang="en-US" sz="2400" dirty="0"/>
              <a:t> concentration </a:t>
            </a:r>
            <a:r>
              <a:rPr lang="en-US" sz="2400" dirty="0" smtClean="0"/>
              <a:t>(</a:t>
            </a:r>
            <a:r>
              <a:rPr lang="en-US" sz="2400" dirty="0"/>
              <a:t>m</a:t>
            </a:r>
            <a:r>
              <a:rPr lang="en-US" sz="2400" dirty="0" smtClean="0"/>
              <a:t>g/kg-DW)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181099" y="2463800"/>
            <a:ext cx="392430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14"/>
          <p:cNvSpPr txBox="1">
            <a:spLocks noChangeArrowheads="1"/>
          </p:cNvSpPr>
          <p:nvPr/>
        </p:nvSpPr>
        <p:spPr bwMode="auto">
          <a:xfrm>
            <a:off x="1219200" y="782638"/>
            <a:ext cx="402272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dirty="0"/>
              <a:t>CODEX </a:t>
            </a:r>
            <a:r>
              <a:rPr lang="en-US" sz="2400" dirty="0" smtClean="0"/>
              <a:t>MCL- 1.5 mg/kg-DW </a:t>
            </a:r>
            <a:r>
              <a:rPr lang="en-US" sz="2400" baseline="30000" dirty="0"/>
              <a:t>#</a:t>
            </a:r>
          </a:p>
        </p:txBody>
      </p:sp>
      <p:grpSp>
        <p:nvGrpSpPr>
          <p:cNvPr id="16411" name="Group 27"/>
          <p:cNvGrpSpPr>
            <a:grpSpLocks/>
          </p:cNvGrpSpPr>
          <p:nvPr/>
        </p:nvGrpSpPr>
        <p:grpSpPr bwMode="auto">
          <a:xfrm>
            <a:off x="1663699" y="1062038"/>
            <a:ext cx="2959101" cy="1449388"/>
            <a:chOff x="1189" y="855"/>
            <a:chExt cx="1864" cy="913"/>
          </a:xfrm>
        </p:grpSpPr>
        <p:sp>
          <p:nvSpPr>
            <p:cNvPr id="16391" name="TextBox 16"/>
            <p:cNvSpPr txBox="1">
              <a:spLocks noChangeArrowheads="1"/>
            </p:cNvSpPr>
            <p:nvPr/>
          </p:nvSpPr>
          <p:spPr bwMode="auto">
            <a:xfrm>
              <a:off x="1189" y="1460"/>
              <a:ext cx="19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/>
                <a:t>a</a:t>
              </a:r>
            </a:p>
          </p:txBody>
        </p:sp>
        <p:sp>
          <p:nvSpPr>
            <p:cNvPr id="16392" name="TextBox 17"/>
            <p:cNvSpPr txBox="1">
              <a:spLocks noChangeArrowheads="1"/>
            </p:cNvSpPr>
            <p:nvPr/>
          </p:nvSpPr>
          <p:spPr bwMode="auto">
            <a:xfrm>
              <a:off x="1404" y="1358"/>
              <a:ext cx="19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/>
                <a:t>a</a:t>
              </a:r>
            </a:p>
          </p:txBody>
        </p:sp>
        <p:sp>
          <p:nvSpPr>
            <p:cNvPr id="16393" name="TextBox 18"/>
            <p:cNvSpPr txBox="1">
              <a:spLocks noChangeArrowheads="1"/>
            </p:cNvSpPr>
            <p:nvPr/>
          </p:nvSpPr>
          <p:spPr bwMode="auto">
            <a:xfrm>
              <a:off x="1619" y="1444"/>
              <a:ext cx="19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/>
                <a:t>a</a:t>
              </a:r>
            </a:p>
          </p:txBody>
        </p:sp>
        <p:sp>
          <p:nvSpPr>
            <p:cNvPr id="16394" name="TextBox 19"/>
            <p:cNvSpPr txBox="1">
              <a:spLocks noChangeArrowheads="1"/>
            </p:cNvSpPr>
            <p:nvPr/>
          </p:nvSpPr>
          <p:spPr bwMode="auto">
            <a:xfrm>
              <a:off x="2420" y="1499"/>
              <a:ext cx="19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/>
                <a:t>a</a:t>
              </a:r>
            </a:p>
          </p:txBody>
        </p:sp>
        <p:sp>
          <p:nvSpPr>
            <p:cNvPr id="16395" name="TextBox 20"/>
            <p:cNvSpPr txBox="1">
              <a:spLocks noChangeArrowheads="1"/>
            </p:cNvSpPr>
            <p:nvPr/>
          </p:nvSpPr>
          <p:spPr bwMode="auto">
            <a:xfrm>
              <a:off x="2637" y="855"/>
              <a:ext cx="19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/>
                <a:t>a</a:t>
              </a:r>
            </a:p>
          </p:txBody>
        </p:sp>
        <p:sp>
          <p:nvSpPr>
            <p:cNvPr id="16396" name="TextBox 21"/>
            <p:cNvSpPr txBox="1">
              <a:spLocks noChangeArrowheads="1"/>
            </p:cNvSpPr>
            <p:nvPr/>
          </p:nvSpPr>
          <p:spPr bwMode="auto">
            <a:xfrm>
              <a:off x="2860" y="961"/>
              <a:ext cx="19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2200" dirty="0"/>
                <a:t>a</a:t>
              </a:r>
            </a:p>
          </p:txBody>
        </p:sp>
      </p:grpSp>
      <p:sp>
        <p:nvSpPr>
          <p:cNvPr id="16388" name="TextBox 23"/>
          <p:cNvSpPr txBox="1">
            <a:spLocks noChangeArrowheads="1"/>
          </p:cNvSpPr>
          <p:nvPr/>
        </p:nvSpPr>
        <p:spPr bwMode="auto">
          <a:xfrm>
            <a:off x="5711825" y="3176226"/>
            <a:ext cx="343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/>
              <a:t>Compost-    ~ </a:t>
            </a:r>
            <a:r>
              <a:rPr lang="en-US" sz="3200" dirty="0"/>
              <a:t>20 %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5632450"/>
            <a:ext cx="914400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41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9505617"/>
              </p:ext>
            </p:extLst>
          </p:nvPr>
        </p:nvGraphicFramePr>
        <p:xfrm>
          <a:off x="5398366" y="4404499"/>
          <a:ext cx="3717925" cy="1188720"/>
        </p:xfrm>
        <a:graphic>
          <a:graphicData uri="http://schemas.openxmlformats.org/drawingml/2006/table">
            <a:tbl>
              <a:tblPr/>
              <a:tblGrid>
                <a:gridCol w="1687178"/>
                <a:gridCol w="2030747"/>
              </a:tblGrid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Treatment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Soil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Pb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 compost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154-388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119-161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-2234" y="5691306"/>
            <a:ext cx="9146233" cy="664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dirty="0" smtClean="0"/>
              <a:t>	p&lt;0.05 </a:t>
            </a:r>
            <a:r>
              <a:rPr lang="en-US" sz="2000" dirty="0"/>
              <a:t>(split plot design, 4 blocks</a:t>
            </a:r>
            <a:r>
              <a:rPr lang="en-US" sz="2000" dirty="0" smtClean="0"/>
              <a:t>)</a:t>
            </a:r>
            <a:r>
              <a:rPr lang="en-US" sz="2000" dirty="0"/>
              <a:t> </a:t>
            </a:r>
            <a:endParaRPr lang="en-US" sz="2000" dirty="0" smtClean="0"/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dirty="0" smtClean="0"/>
              <a:t>	*,** between two categories              a, b- within a category 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6351708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	#  CODEX (FAO, WHO) - 0.1 mg/kg fresh wt.  (93% moisture)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620000" y="3190081"/>
            <a:ext cx="0" cy="570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23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9184" y="1"/>
            <a:ext cx="52074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2650440"/>
              </p:ext>
            </p:extLst>
          </p:nvPr>
        </p:nvGraphicFramePr>
        <p:xfrm>
          <a:off x="685800" y="2938304"/>
          <a:ext cx="3124200" cy="1481295"/>
        </p:xfrm>
        <a:graphic>
          <a:graphicData uri="http://schemas.openxmlformats.org/drawingml/2006/table">
            <a:tbl>
              <a:tblPr/>
              <a:tblGrid>
                <a:gridCol w="1417748"/>
                <a:gridCol w="1706452"/>
              </a:tblGrid>
              <a:tr h="683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Concentration in soil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988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17- 162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8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17- 427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4942114"/>
            <a:ext cx="2709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Texture: Sandy loam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73547" y="6477782"/>
            <a:ext cx="227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Size: 43m </a:t>
            </a:r>
            <a:r>
              <a:rPr lang="en-US" dirty="0"/>
              <a:t>x 24m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1"/>
            <a:ext cx="3919184" cy="1323439"/>
          </a:xfrm>
          <a:prstGeom prst="rect">
            <a:avLst/>
          </a:prstGeom>
          <a:solidFill>
            <a:srgbClr val="7030A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</a:rPr>
              <a:t>Tacoma, WA Example Site 2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5934671"/>
            <a:ext cx="4252823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Reference: Defoe P.P</a:t>
            </a:r>
            <a:r>
              <a:rPr lang="en-US" i="1" dirty="0">
                <a:solidFill>
                  <a:schemeClr val="bg1"/>
                </a:solidFill>
              </a:rPr>
              <a:t>., G.M. Hettiarachchi</a:t>
            </a:r>
            <a:r>
              <a:rPr lang="en-US" i="1" dirty="0" smtClean="0">
                <a:solidFill>
                  <a:schemeClr val="bg1"/>
                </a:solidFill>
              </a:rPr>
              <a:t>, C. Benedict, </a:t>
            </a:r>
            <a:r>
              <a:rPr lang="en-US" i="1" dirty="0">
                <a:solidFill>
                  <a:schemeClr val="bg1"/>
                </a:solidFill>
              </a:rPr>
              <a:t>S. </a:t>
            </a:r>
            <a:r>
              <a:rPr lang="en-US" i="1" dirty="0" smtClean="0">
                <a:solidFill>
                  <a:schemeClr val="bg1"/>
                </a:solidFill>
              </a:rPr>
              <a:t>Martin. </a:t>
            </a:r>
            <a:r>
              <a:rPr lang="en-US" i="1" dirty="0">
                <a:solidFill>
                  <a:schemeClr val="bg1"/>
                </a:solidFill>
              </a:rPr>
              <a:t>2014. 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en-US" i="1" dirty="0">
                <a:solidFill>
                  <a:schemeClr val="bg1"/>
                </a:solidFill>
              </a:rPr>
              <a:t>. Environ. </a:t>
            </a:r>
            <a:r>
              <a:rPr lang="en-US" i="1" dirty="0" smtClean="0">
                <a:solidFill>
                  <a:schemeClr val="bg1"/>
                </a:solidFill>
              </a:rPr>
              <a:t>Qual. </a:t>
            </a:r>
            <a:r>
              <a:rPr lang="en-US" i="1" dirty="0">
                <a:solidFill>
                  <a:schemeClr val="bg1"/>
                </a:solidFill>
              </a:rPr>
              <a:t>doi:10.2134/jeq2014.03.0099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C:\Documents and Settings\ganga\My Documents\Grants\Brownfields\Brownfields Grant\Tacoma-Seattle\Church site\Church site-pictures May2010\Picture 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-28575"/>
            <a:ext cx="9144000" cy="615553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Tacoma, WA- Community Garden</a:t>
            </a:r>
            <a:endParaRPr lang="en-US" sz="3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15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C:\Documents and Settings\ganga\My Documents\Grants\Brownfields\Brownfields Grant\Tacoma-Seattle\Church site\Church site June 2010\WW_KC_June2010 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1" y="782727"/>
            <a:ext cx="4036364" cy="30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ganga\My Documents\Grants\Brownfields\Brownfields Grant\Tacoma-Seattle\Church site\Church site June 2010\WW_KC_June2010 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0755" y="914400"/>
            <a:ext cx="3896045" cy="292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3043" name="Picture 3" descr="C:\Documents and Settings\ganga\My Documents\Grants\Brownfields\Brownfields Grant\Tacoma-Seattle\Church site\Church site June 2010\WW_KC_June2010 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0"/>
            <a:ext cx="4028755" cy="3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6873" y="3919478"/>
            <a:ext cx="42171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to medium available N, P and K in soils</a:t>
            </a:r>
          </a:p>
          <a:p>
            <a:r>
              <a:rPr lang="en-US" sz="2000" u="sng" dirty="0" smtClean="0"/>
              <a:t>Treatments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No compost and compost @</a:t>
            </a:r>
            <a:endParaRPr lang="en-US" sz="2000" dirty="0"/>
          </a:p>
          <a:p>
            <a:r>
              <a:rPr lang="en-US" sz="2000" dirty="0" smtClean="0"/>
              <a:t>~28 kg/m</a:t>
            </a:r>
            <a:r>
              <a:rPr lang="en-US" sz="2000" baseline="30000" dirty="0" smtClean="0"/>
              <a:t>2</a:t>
            </a:r>
          </a:p>
          <a:p>
            <a:r>
              <a:rPr lang="en-US" sz="2000" u="sng" dirty="0" smtClean="0"/>
              <a:t>Crops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Lettuce, Carrots, Tomato</a:t>
            </a:r>
          </a:p>
          <a:p>
            <a:endParaRPr lang="en-US" sz="20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-28575"/>
            <a:ext cx="9144000" cy="615553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 plots-Tacoma, WA- 2010</a:t>
            </a:r>
            <a:endParaRPr lang="en-US" sz="3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31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0" y="2160880"/>
            <a:ext cx="941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Lime+</a:t>
            </a:r>
          </a:p>
          <a:p>
            <a:r>
              <a:rPr lang="en-US" sz="2000" dirty="0" err="1" smtClean="0"/>
              <a:t>Tagro</a:t>
            </a:r>
            <a:endParaRPr lang="en-US" sz="2000" dirty="0" smtClean="0"/>
          </a:p>
          <a:p>
            <a:r>
              <a:rPr lang="en-US" sz="2000" dirty="0" smtClean="0"/>
              <a:t>added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3437170"/>
            <a:ext cx="109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  <a:endParaRPr lang="en-US" sz="2000" dirty="0"/>
          </a:p>
        </p:txBody>
      </p:sp>
      <p:pic>
        <p:nvPicPr>
          <p:cNvPr id="10" name="Picture 9" descr="C:\Documents and Settings\ganga\My Documents\Grants\Brownfields\Brownfields Grant\Tacoma-Seattle\Church site\church site_2010 test plots\CST_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55251"/>
            <a:ext cx="6553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6778620" y="2668712"/>
            <a:ext cx="841380" cy="1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9" idx="1"/>
          </p:cNvCxnSpPr>
          <p:nvPr/>
        </p:nvCxnSpPr>
        <p:spPr bwMode="auto">
          <a:xfrm flipH="1">
            <a:off x="3657600" y="3637225"/>
            <a:ext cx="3962400" cy="2000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53404" y="5143641"/>
            <a:ext cx="6561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Lead uptake patterns by tested vegetable types were similar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Root &gt; leafy &gt; fruiting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Leafy and fruit crops – lead concentrations were below MCL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-28575"/>
            <a:ext cx="9144000" cy="646331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Tacoma, WA- Test plots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00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Arsenic in Lettuce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0304" y="6138446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Vertical bars represents the means of four replicates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8013" y="5588299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6385" y="5570715"/>
            <a:ext cx="95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7881113"/>
              </p:ext>
            </p:extLst>
          </p:nvPr>
        </p:nvGraphicFramePr>
        <p:xfrm>
          <a:off x="409851" y="1143000"/>
          <a:ext cx="4191000" cy="4477863"/>
        </p:xfrm>
        <a:graphic>
          <a:graphicData uri="http://schemas.openxmlformats.org/presentationml/2006/ole">
            <p:oleObj spid="_x0000_s51402" name="SPW 10.0 Graph" r:id="rId3" imgW="7212600" imgH="7708320" progId="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157943"/>
              </p:ext>
            </p:extLst>
          </p:nvPr>
        </p:nvGraphicFramePr>
        <p:xfrm>
          <a:off x="4632672" y="1175007"/>
          <a:ext cx="4114800" cy="4401960"/>
        </p:xfrm>
        <a:graphic>
          <a:graphicData uri="http://schemas.openxmlformats.org/presentationml/2006/ole">
            <p:oleObj spid="_x0000_s51403" name="SPW 10.0 Graph" r:id="rId4" imgW="7131240" imgH="7628760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56021" y="6548804"/>
            <a:ext cx="43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* MCL- Estimated using daily reference dose limit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57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Arsenic in Tomatoes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5688" y="545660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7345" y="5499831"/>
            <a:ext cx="95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2571672"/>
              </p:ext>
            </p:extLst>
          </p:nvPr>
        </p:nvGraphicFramePr>
        <p:xfrm>
          <a:off x="4876800" y="1318517"/>
          <a:ext cx="3756025" cy="4064000"/>
        </p:xfrm>
        <a:graphic>
          <a:graphicData uri="http://schemas.openxmlformats.org/presentationml/2006/ole">
            <p:oleObj spid="_x0000_s52426" name="SPW 10.0 Graph" r:id="rId3" imgW="7049880" imgH="7628760" progId="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4700991"/>
              </p:ext>
            </p:extLst>
          </p:nvPr>
        </p:nvGraphicFramePr>
        <p:xfrm>
          <a:off x="533400" y="1318517"/>
          <a:ext cx="3654425" cy="4064000"/>
        </p:xfrm>
        <a:graphic>
          <a:graphicData uri="http://schemas.openxmlformats.org/presentationml/2006/ole">
            <p:oleObj spid="_x0000_s52427" name="SPW 10.0 Graph" r:id="rId4" imgW="6859800" imgH="7628760" progId="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087592" y="6365836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Vertical bars represents the means of four replicates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52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9800" y="539585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7361" y="5349920"/>
            <a:ext cx="95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791151"/>
              </p:ext>
            </p:extLst>
          </p:nvPr>
        </p:nvGraphicFramePr>
        <p:xfrm>
          <a:off x="387086" y="854120"/>
          <a:ext cx="4220171" cy="4572000"/>
        </p:xfrm>
        <a:graphic>
          <a:graphicData uri="http://schemas.openxmlformats.org/presentationml/2006/ole">
            <p:oleObj spid="_x0000_s53450" name="SPW 10.0 Graph" r:id="rId3" imgW="7071840" imgH="7661520" progId="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9727310"/>
              </p:ext>
            </p:extLst>
          </p:nvPr>
        </p:nvGraphicFramePr>
        <p:xfrm>
          <a:off x="4703631" y="854120"/>
          <a:ext cx="4242095" cy="4489360"/>
        </p:xfrm>
        <a:graphic>
          <a:graphicData uri="http://schemas.openxmlformats.org/presentationml/2006/ole">
            <p:oleObj spid="_x0000_s53451" name="SPW 10.0 Graph" r:id="rId4" imgW="7241040" imgH="7661520" progId="">
              <p:embed/>
            </p:oleObj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Arsenic in Carrots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5837994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Vertical bars represents the means of four replicates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7848" y="6176548"/>
            <a:ext cx="7486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MCL- Estimated using inorganic As daily reference dose limit listed in USEPA, 2003,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The Integrated Risk Information System 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138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C:\Documents and Settings\ganga\My Documents\Grants\Brownfields\Brownfields Grant\Region V-Indiana\Pictures_2011May\IMG_1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871677" cy="27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ganga\My Documents\Grants\Brownfields\Brownfields Grant\Region V-Indiana\Pictures_2011May\IMG_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25" y="2667000"/>
            <a:ext cx="4800600" cy="26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3" descr="C:\Documents and Settings\ganga\My Documents\Grants\Brownfields\Brownfields Grant\Region V-Indiana\DSCF4346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118" y="3497051"/>
            <a:ext cx="4375882" cy="3353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543800" y="3552908"/>
            <a:ext cx="14334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July 2011 </a:t>
            </a:r>
            <a:endParaRPr lang="en-US" sz="2400" b="1" dirty="0"/>
          </a:p>
        </p:txBody>
      </p:sp>
      <p:pic>
        <p:nvPicPr>
          <p:cNvPr id="8194" name="Picture 2" descr="C:\Documents and Settings\ganga\My Documents\Grants\Brownfields\Brownfields Grant\Region V-Indiana\Pictures_2011May\IMG_19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4125" cy="27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42806" y="2432919"/>
            <a:ext cx="17169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May 2011 </a:t>
            </a:r>
            <a:endParaRPr lang="en-US" sz="24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362147"/>
            <a:ext cx="4768117" cy="1471491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Monon</a:t>
            </a: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site,</a:t>
            </a:r>
          </a:p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Indianapolis</a:t>
            </a:r>
          </a:p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Example site 3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785" y="1476262"/>
            <a:ext cx="33314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Lead = 437-513 mg/kg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Arsenic = 23-84 mg/kg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PAHs in test plots = 23- 50 mg/kg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361" y="4397269"/>
            <a:ext cx="444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Amendments (4 compost types): Leafy compost, mushroom compost, composted </a:t>
            </a:r>
            <a:r>
              <a:rPr lang="en-US" b="1" dirty="0" err="1" smtClean="0">
                <a:solidFill>
                  <a:srgbClr val="FFFF00"/>
                </a:solidFill>
              </a:rPr>
              <a:t>biosolids</a:t>
            </a:r>
            <a:r>
              <a:rPr lang="en-US" b="1" dirty="0" smtClean="0">
                <a:solidFill>
                  <a:srgbClr val="FFFF00"/>
                </a:solidFill>
              </a:rPr>
              <a:t>, non-composted </a:t>
            </a:r>
            <a:r>
              <a:rPr lang="en-US" b="1" dirty="0" err="1" smtClean="0">
                <a:solidFill>
                  <a:srgbClr val="FFFF00"/>
                </a:solidFill>
              </a:rPr>
              <a:t>biosolids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33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3811238"/>
              </p:ext>
            </p:extLst>
          </p:nvPr>
        </p:nvGraphicFramePr>
        <p:xfrm>
          <a:off x="609600" y="582696"/>
          <a:ext cx="8229600" cy="621937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62000"/>
                <a:gridCol w="2743200"/>
                <a:gridCol w="2286000"/>
                <a:gridCol w="2438400"/>
              </a:tblGrid>
              <a:tr h="7024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 smtClean="0">
                          <a:effectLst/>
                        </a:rPr>
                        <a:t># of rings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PAH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 smtClean="0">
                          <a:effectLst/>
                        </a:rPr>
                        <a:t>Range</a:t>
                      </a:r>
                      <a:r>
                        <a:rPr lang="en-US" sz="2200" b="1" u="none" strike="noStrike" baseline="0" dirty="0" smtClean="0">
                          <a:effectLst/>
                        </a:rPr>
                        <a:t> in test plots (ppm)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 smtClean="0">
                          <a:effectLst/>
                        </a:rPr>
                        <a:t>Tomato</a:t>
                      </a:r>
                      <a:r>
                        <a:rPr lang="en-US" sz="2200" b="1" u="none" strike="noStrike" baseline="0" dirty="0" smtClean="0">
                          <a:effectLst/>
                        </a:rPr>
                        <a:t> and Carrot </a:t>
                      </a:r>
                    </a:p>
                    <a:p>
                      <a:pPr algn="ctr" fontAlgn="b"/>
                      <a:r>
                        <a:rPr lang="en-US" sz="2200" b="1" u="none" strike="noStrike" dirty="0" smtClean="0">
                          <a:effectLst/>
                        </a:rPr>
                        <a:t> (ppm)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Naphthalene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&lt;0.4-1.4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Acenaphthylene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&lt;0.4-2.4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Acenaphthene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&lt;0.4-0.8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Fluorene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&lt;0.4-0.8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Phenanthrene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6.8-5.6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Anthracene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0.5-4.5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Fluoranthene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1.6-1.4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Pyrene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1.5-1.2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Chrysene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1.4-10.4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Benzo</a:t>
                      </a:r>
                      <a:r>
                        <a:rPr lang="en-US" sz="2200" u="none" strike="noStrike" dirty="0">
                          <a:effectLst/>
                        </a:rPr>
                        <a:t> (a) </a:t>
                      </a:r>
                      <a:r>
                        <a:rPr lang="en-US" sz="2200" u="none" strike="noStrike" dirty="0" err="1">
                          <a:effectLst/>
                        </a:rPr>
                        <a:t>anthracene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1.1-8.2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Benzo</a:t>
                      </a:r>
                      <a:r>
                        <a:rPr lang="en-US" sz="2200" u="none" strike="noStrike" dirty="0">
                          <a:effectLst/>
                        </a:rPr>
                        <a:t>(b)</a:t>
                      </a:r>
                      <a:r>
                        <a:rPr lang="en-US" sz="2200" u="none" strike="noStrike" dirty="0" err="1">
                          <a:effectLst/>
                        </a:rPr>
                        <a:t>fluoranthene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2.6-18.7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Benzo</a:t>
                      </a:r>
                      <a:r>
                        <a:rPr lang="en-US" sz="2200" u="none" strike="noStrike" dirty="0">
                          <a:effectLst/>
                        </a:rPr>
                        <a:t>(k)</a:t>
                      </a:r>
                      <a:r>
                        <a:rPr lang="en-US" sz="2200" u="none" strike="noStrike" dirty="0" err="1">
                          <a:effectLst/>
                        </a:rPr>
                        <a:t>fluoranthene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&lt;0.4-6.0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Indeno</a:t>
                      </a:r>
                      <a:r>
                        <a:rPr lang="en-US" sz="2200" u="none" strike="noStrike" dirty="0">
                          <a:effectLst/>
                        </a:rPr>
                        <a:t>(1,2,3-cd)</a:t>
                      </a:r>
                      <a:r>
                        <a:rPr lang="en-US" sz="2200" u="none" strike="noStrike" dirty="0" err="1">
                          <a:effectLst/>
                        </a:rPr>
                        <a:t>pyrene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1.1-6.8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</a:tr>
              <a:tr h="32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Benzo</a:t>
                      </a:r>
                      <a:r>
                        <a:rPr lang="en-US" sz="2200" u="none" strike="noStrike" dirty="0">
                          <a:effectLst/>
                        </a:rPr>
                        <a:t>(</a:t>
                      </a:r>
                      <a:r>
                        <a:rPr lang="en-US" sz="2200" u="none" strike="noStrike" dirty="0" err="1">
                          <a:effectLst/>
                        </a:rPr>
                        <a:t>g,h,i</a:t>
                      </a:r>
                      <a:r>
                        <a:rPr lang="en-US" sz="2200" u="none" strike="noStrike" dirty="0">
                          <a:effectLst/>
                        </a:rPr>
                        <a:t>)</a:t>
                      </a:r>
                      <a:r>
                        <a:rPr lang="en-US" sz="2200" u="none" strike="noStrike" dirty="0" err="1">
                          <a:effectLst/>
                        </a:rPr>
                        <a:t>perylene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&lt;2.2-7.2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0.04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  <a:alpha val="63137"/>
                      </a:schemeClr>
                    </a:solidFill>
                  </a:tcPr>
                </a:tc>
              </a:tr>
              <a:tr h="305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Benzo</a:t>
                      </a:r>
                      <a:r>
                        <a:rPr lang="en-US" sz="2200" u="none" strike="noStrike" dirty="0">
                          <a:effectLst/>
                        </a:rPr>
                        <a:t>(a)</a:t>
                      </a:r>
                      <a:r>
                        <a:rPr lang="en-US" sz="2200" u="none" strike="noStrike" dirty="0" err="1">
                          <a:effectLst/>
                        </a:rPr>
                        <a:t>pyrene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1.4-9.9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0.10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2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Dibenz</a:t>
                      </a:r>
                      <a:r>
                        <a:rPr lang="en-US" sz="2200" u="none" strike="noStrike" dirty="0">
                          <a:effectLst/>
                        </a:rPr>
                        <a:t>(</a:t>
                      </a:r>
                      <a:r>
                        <a:rPr lang="en-US" sz="2200" u="none" strike="noStrike" dirty="0" err="1">
                          <a:effectLst/>
                        </a:rPr>
                        <a:t>a,h</a:t>
                      </a:r>
                      <a:r>
                        <a:rPr lang="en-US" sz="2200" u="none" strike="noStrike" dirty="0">
                          <a:effectLst/>
                        </a:rPr>
                        <a:t>)</a:t>
                      </a:r>
                      <a:r>
                        <a:rPr lang="en-US" sz="2200" u="none" strike="noStrike" dirty="0" err="1">
                          <a:effectLst/>
                        </a:rPr>
                        <a:t>anthracene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&lt;0.4-2.3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</a:rPr>
                        <a:t>&lt; 0.10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</a:rPr>
              <a:t>PAHs in Soils and Vegetables- 2011</a:t>
            </a:r>
            <a:endParaRPr lang="en-US" sz="34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0015" y="1295400"/>
            <a:ext cx="0" cy="525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22" y="3200400"/>
            <a:ext cx="615553" cy="16002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2800" dirty="0" smtClean="0"/>
              <a:t>    </a:t>
            </a:r>
            <a:r>
              <a:rPr lang="en-US" sz="2400" dirty="0" smtClean="0"/>
              <a:t>Toxicity</a:t>
            </a:r>
            <a:r>
              <a:rPr lang="en-US" sz="2800" dirty="0" smtClean="0"/>
              <a:t>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28600" y="4648200"/>
            <a:ext cx="381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36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6113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Potential Exposure 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441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dirty="0" smtClean="0"/>
              <a:t>	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 (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Ingestion of soil and dust)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→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Direct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(Inhalation, Dermal)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>
                <a:solidFill>
                  <a:schemeClr val="tx2"/>
                </a:solidFill>
              </a:rPr>
              <a:t> Soil → </a:t>
            </a:r>
            <a:r>
              <a:rPr lang="en-US" dirty="0" smtClean="0">
                <a:solidFill>
                  <a:schemeClr val="tx2"/>
                </a:solidFill>
              </a:rPr>
              <a:t>Human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dirty="0"/>
              <a:t>	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 Exposure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dirty="0">
                <a:solidFill>
                  <a:schemeClr val="tx2"/>
                </a:solidFill>
              </a:rPr>
              <a:t>Soil → Plant → </a:t>
            </a:r>
            <a:r>
              <a:rPr lang="en-US" dirty="0" smtClean="0">
                <a:solidFill>
                  <a:schemeClr val="tx2"/>
                </a:solidFill>
              </a:rPr>
              <a:t>Human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	</a:t>
            </a:r>
            <a:r>
              <a:rPr lang="en-US" dirty="0" smtClean="0"/>
              <a:t>	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The </a:t>
            </a:r>
            <a:r>
              <a:rPr lang="en-US" dirty="0"/>
              <a:t>concentrations of these contaminants in the above-ground portions of the plants would be very low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73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" y="-208230"/>
            <a:ext cx="8981038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Plant uptake of organic contaminants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8" y="1367432"/>
            <a:ext cx="7868501" cy="4032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8581" y="6169187"/>
            <a:ext cx="699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 Wild. S.R. and K.C. Jones. 1992.  </a:t>
            </a:r>
            <a:r>
              <a:rPr lang="en-US" dirty="0" err="1" smtClean="0">
                <a:solidFill>
                  <a:schemeClr val="bg1"/>
                </a:solidFill>
              </a:rPr>
              <a:t>Polynuclear</a:t>
            </a:r>
            <a:r>
              <a:rPr lang="en-US" dirty="0" smtClean="0">
                <a:solidFill>
                  <a:schemeClr val="bg1"/>
                </a:solidFill>
              </a:rPr>
              <a:t> hydrocarbon uptake by carrots grown in sludge-amended soils. J. Environ. Qual. 21: 217-225.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50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9" y="-189386"/>
            <a:ext cx="8802806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Trichloroethylene uptake into fruits and vegetables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925" y="6204424"/>
            <a:ext cx="701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Doucette et al., 2007. Trichloroethylene uptake into fruits and vegetables: Three year study. Environ. Sci. Technol. 41: 2505- 2509.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4" y="1521939"/>
            <a:ext cx="9114856" cy="223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9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-23432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Plant uptake of chromium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550" y="1082615"/>
            <a:ext cx="696690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7070" y="5808392"/>
            <a:ext cx="2785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Chaney et al. 1996.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355" y="6232134"/>
            <a:ext cx="5796163" cy="5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04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-113778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+mn-lt"/>
              </a:rPr>
              <a:t>Testing </a:t>
            </a:r>
            <a:r>
              <a:rPr lang="en-US" sz="2800" b="1" i="1" dirty="0" smtClean="0">
                <a:solidFill>
                  <a:schemeClr val="bg1"/>
                </a:solidFill>
                <a:latin typeface="+mn-lt"/>
              </a:rPr>
              <a:t>gastrointestinal dissolution of soil As and </a:t>
            </a:r>
            <a:r>
              <a:rPr lang="en-US" sz="2800" b="1" i="1" dirty="0" err="1" smtClean="0">
                <a:solidFill>
                  <a:schemeClr val="bg1"/>
                </a:solidFill>
                <a:latin typeface="+mn-lt"/>
              </a:rPr>
              <a:t>Pb</a:t>
            </a:r>
            <a:endParaRPr lang="en-US" sz="2800" b="1" i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latin typeface="+mn-lt"/>
              </a:rPr>
              <a:t>At pH= 2.5</a:t>
            </a:r>
            <a:endParaRPr lang="en-US" sz="2800" b="1" i="1" dirty="0">
              <a:solidFill>
                <a:schemeClr val="bg1"/>
              </a:solidFill>
              <a:latin typeface="+mn-lt"/>
            </a:endParaRPr>
          </a:p>
          <a:p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834066"/>
            <a:ext cx="9144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dirty="0" smtClean="0">
                <a:latin typeface="+mn-lt"/>
                <a:cs typeface="Arial" pitchFamily="34" charset="0"/>
              </a:rPr>
              <a:t>Physiologically Based Extraction Test-PBET</a:t>
            </a:r>
            <a:endParaRPr lang="en-US" i="1" dirty="0">
              <a:latin typeface="+mn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688544"/>
            <a:ext cx="734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†</a:t>
            </a:r>
            <a:r>
              <a:rPr lang="en-US" dirty="0" err="1" smtClean="0"/>
              <a:t>Bioaccessible</a:t>
            </a:r>
            <a:r>
              <a:rPr lang="en-US" dirty="0" smtClean="0"/>
              <a:t> </a:t>
            </a:r>
            <a:r>
              <a:rPr lang="en-US" dirty="0" err="1" smtClean="0"/>
              <a:t>Pb</a:t>
            </a:r>
            <a:r>
              <a:rPr lang="en-US" dirty="0" smtClean="0"/>
              <a:t> as a percentage of soil total </a:t>
            </a:r>
            <a:r>
              <a:rPr lang="en-US" dirty="0" err="1" smtClean="0"/>
              <a:t>Pb</a:t>
            </a:r>
            <a:endParaRPr lang="en-US" dirty="0" smtClean="0"/>
          </a:p>
          <a:p>
            <a:r>
              <a:rPr lang="en-US" dirty="0" smtClean="0"/>
              <a:t>NIST 2711a-  35.2% </a:t>
            </a:r>
            <a:r>
              <a:rPr lang="en-US" dirty="0" err="1" smtClean="0"/>
              <a:t>bioaccessible</a:t>
            </a:r>
            <a:r>
              <a:rPr lang="en-US" dirty="0" smtClean="0"/>
              <a:t> </a:t>
            </a:r>
            <a:r>
              <a:rPr lang="en-US" dirty="0" err="1" smtClean="0"/>
              <a:t>Pb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59" r="1196" b="1"/>
          <a:stretch/>
        </p:blipFill>
        <p:spPr>
          <a:xfrm>
            <a:off x="209550" y="2088106"/>
            <a:ext cx="8811620" cy="2658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520" y="1558076"/>
            <a:ext cx="7635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Percentage </a:t>
            </a:r>
            <a:r>
              <a:rPr lang="en-US" sz="2400" dirty="0" err="1"/>
              <a:t>bioaccessible</a:t>
            </a:r>
            <a:r>
              <a:rPr lang="en-US" sz="2400" dirty="0"/>
              <a:t> </a:t>
            </a:r>
            <a:r>
              <a:rPr lang="en-US" sz="2400" dirty="0" err="1"/>
              <a:t>Pb</a:t>
            </a:r>
            <a:r>
              <a:rPr lang="en-US" sz="2400" dirty="0"/>
              <a:t> at Kansas City garden test plots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25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04800" y="829096"/>
            <a:ext cx="8839200" cy="51054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Soil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→ plant → Human  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“Non-significant”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 general, concentrations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contaminants in aboveground  biomass are low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Root crops will be affected by elevated levels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as well as some persistent organic contaminants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soils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Compost/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biosolids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addition reduces contaminant uptake as well as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bioaccessibility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contaminants through dilution as well as improved binding capacity of soils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Thorough cleaning of vegetables further reduced the potential of transferring soil contaminants to humans via vegetable consumption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779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1427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49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1541" y="274638"/>
            <a:ext cx="8229600" cy="667058"/>
          </a:xfrm>
        </p:spPr>
        <p:txBody>
          <a:bodyPr/>
          <a:lstStyle/>
          <a:p>
            <a:r>
              <a:rPr lang="en-US" sz="3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cont.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66" y="1245358"/>
            <a:ext cx="8229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clean soil/compost raised beds or containers to grow root crops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Follow BMPs to minimize 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Soil → Human (mainly contaminated soil ingestion)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Bioaccessibilities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As and persistent organic chemicals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soils were low- detailed chemical analysis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As, PAHs) and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in vitro/lab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chemical extractions suggested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that they are strongly bound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08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-13493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Acknowledgements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236663"/>
            <a:ext cx="8229600" cy="4525963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Graduate students- Chammi Attanayake, Phillip Defoe, Janelle Price, Ashley Harms,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Weeks   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Co-PI,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Sabine Martin and other Investigators (DeAnn Presley, Gary Pierzynski, Blasé Leven, Larry Erickson, Rhonda Janke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Colleagues/collaborators- Rufus Chaney, Kirk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Scheckel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Nick Basta, Sally Brown, Jason White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94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176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Bioavailability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None/>
            </a:pPr>
            <a:r>
              <a:rPr lang="en-US" sz="2800" dirty="0" smtClean="0"/>
              <a:t>	A measure of the fraction of the chemical(s) of concern in environmental media that is accessible to an organism for absorption </a:t>
            </a:r>
          </a:p>
          <a:p>
            <a:pPr algn="r" eaLnBrk="1" hangingPunct="1">
              <a:buFontTx/>
              <a:buNone/>
            </a:pPr>
            <a:r>
              <a:rPr lang="en-AU" sz="2400" i="1" dirty="0" smtClean="0"/>
              <a:t>American Society for Testing and Materials</a:t>
            </a:r>
            <a:r>
              <a:rPr lang="en-US" sz="2400" i="1" dirty="0" smtClean="0"/>
              <a:t>, 1998</a:t>
            </a:r>
          </a:p>
          <a:p>
            <a:pPr eaLnBrk="1" hangingPunct="1"/>
            <a:endParaRPr lang="en-AU" sz="2800" dirty="0" smtClean="0"/>
          </a:p>
          <a:p>
            <a:pPr eaLnBrk="1" hangingPunct="1">
              <a:buNone/>
            </a:pPr>
            <a:r>
              <a:rPr lang="en-AU" sz="2800" dirty="0" smtClean="0"/>
              <a:t>	An essential or toxic element is </a:t>
            </a:r>
            <a:r>
              <a:rPr lang="en-AU" sz="2800" dirty="0" err="1" smtClean="0"/>
              <a:t>bioavailable</a:t>
            </a:r>
            <a:r>
              <a:rPr lang="en-AU" sz="2800" dirty="0" smtClean="0"/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AU" sz="2800" dirty="0" smtClean="0"/>
              <a:t>	if it is </a:t>
            </a:r>
            <a:r>
              <a:rPr lang="en-AU" sz="2800" u="sng" dirty="0" smtClean="0"/>
              <a:t>present as</a:t>
            </a:r>
            <a:r>
              <a:rPr lang="en-AU" sz="2800" dirty="0" smtClean="0"/>
              <a:t>, or </a:t>
            </a:r>
            <a:r>
              <a:rPr lang="en-AU" sz="2800" u="sng" dirty="0" smtClean="0"/>
              <a:t>can be transformed readily to</a:t>
            </a:r>
            <a:r>
              <a:rPr lang="en-AU" sz="2800" dirty="0" smtClean="0"/>
              <a:t>, </a:t>
            </a:r>
            <a:r>
              <a:rPr lang="en-AU" sz="2800" u="sng" dirty="0" smtClean="0"/>
              <a:t>the free ion species, if it can move to plant roots on a time scale that is relevant to plant growth and development</a:t>
            </a:r>
            <a:r>
              <a:rPr lang="en-AU" sz="2800" dirty="0" smtClean="0"/>
              <a:t>, and if, </a:t>
            </a:r>
            <a:r>
              <a:rPr lang="en-AU" sz="2800" u="sng" dirty="0" smtClean="0"/>
              <a:t>once absorbed, it affects the life cycle of the plants</a:t>
            </a:r>
          </a:p>
          <a:p>
            <a:pPr eaLnBrk="1" hangingPunct="1">
              <a:buFontTx/>
              <a:buNone/>
            </a:pPr>
            <a:r>
              <a:rPr lang="en-AU" sz="2400" i="1" dirty="0" smtClean="0"/>
              <a:t>						</a:t>
            </a:r>
            <a:r>
              <a:rPr lang="en-AU" sz="2400" i="1" dirty="0" err="1" smtClean="0"/>
              <a:t>Sposito</a:t>
            </a:r>
            <a:r>
              <a:rPr lang="en-AU" sz="2400" i="1" dirty="0" smtClean="0"/>
              <a:t>, 1989</a:t>
            </a:r>
          </a:p>
          <a:p>
            <a:pPr eaLnBrk="1" hangingPunct="1">
              <a:buFontTx/>
              <a:buNone/>
            </a:pPr>
            <a:endParaRPr lang="en-US" sz="2800" i="1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16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8987"/>
          </a:xfrm>
          <a:noFill/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Bioavailability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1981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Describes the fraction of the chemical(s) of concern in soil that is accessible to an organism (human or plants) for absorption.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 descr="bioavail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232" y="2140316"/>
            <a:ext cx="6629400" cy="473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676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487624" cy="1676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Bioavailability of </a:t>
            </a:r>
            <a:r>
              <a:rPr lang="en-US" b="1" dirty="0" smtClean="0"/>
              <a:t>soil contaminants </a:t>
            </a:r>
            <a:r>
              <a:rPr lang="en-US" b="1" dirty="0"/>
              <a:t>depends on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487624" cy="3810000"/>
          </a:xfrm>
        </p:spPr>
        <p:txBody>
          <a:bodyPr/>
          <a:lstStyle/>
          <a:p>
            <a:pPr marL="182880" indent="-182880">
              <a:spcAft>
                <a:spcPts val="600"/>
              </a:spcAft>
            </a:pPr>
            <a:r>
              <a:rPr lang="en-US" dirty="0"/>
              <a:t>The solubility and/or availability </a:t>
            </a:r>
            <a:r>
              <a:rPr lang="en-US" dirty="0" smtClean="0"/>
              <a:t>of different </a:t>
            </a:r>
            <a:r>
              <a:rPr lang="en-US" dirty="0"/>
              <a:t>pools of contaminant in soil </a:t>
            </a:r>
          </a:p>
          <a:p>
            <a:pPr marL="182880" indent="-182880">
              <a:spcAft>
                <a:spcPts val="600"/>
              </a:spcAft>
            </a:pPr>
            <a:r>
              <a:rPr lang="en-US" dirty="0"/>
              <a:t> Soil properties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48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7A6287-BCE8-4A7D-8634-1493E32543A8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schemas.microsoft.com/sharepoint/v3/field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1372</TotalTime>
  <Words>2976</Words>
  <Application>Microsoft Macintosh PowerPoint</Application>
  <PresentationFormat>On-screen Show (4:3)</PresentationFormat>
  <Paragraphs>598</Paragraphs>
  <Slides>66</Slides>
  <Notes>10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Office Theme</vt:lpstr>
      <vt:lpstr>Worksheet</vt:lpstr>
      <vt:lpstr>SPW 10.0 Graph</vt:lpstr>
      <vt:lpstr>Slide 1</vt:lpstr>
      <vt:lpstr>Common Contaminants and Human Exposure Risks of Urban Gardening</vt:lpstr>
      <vt:lpstr>Slide 3</vt:lpstr>
      <vt:lpstr>Soil compaction</vt:lpstr>
      <vt:lpstr>Contaminants in Urban Soil </vt:lpstr>
      <vt:lpstr>Potential Exposure Pathways</vt:lpstr>
      <vt:lpstr>Bioavailability</vt:lpstr>
      <vt:lpstr>Bioavailability</vt:lpstr>
      <vt:lpstr>Bioavailability of soil contaminants depends on </vt:lpstr>
      <vt:lpstr>What are these pools? Speciation</vt:lpstr>
      <vt:lpstr>Soil properties: pH </vt:lpstr>
      <vt:lpstr>Slide 12</vt:lpstr>
      <vt:lpstr>Natural attenuation (ageing) in soil</vt:lpstr>
      <vt:lpstr>Species difference in tolerance/uptake</vt:lpstr>
      <vt:lpstr>Slide 15</vt:lpstr>
      <vt:lpstr>Slide 16</vt:lpstr>
      <vt:lpstr>Using Soil Amendments to Reduce Human Exposure to Contaminants</vt:lpstr>
      <vt:lpstr> Questions</vt:lpstr>
      <vt:lpstr>Growing In-Ground vs Above Ground</vt:lpstr>
      <vt:lpstr>Growing In-Situ</vt:lpstr>
      <vt:lpstr>Raised Beds</vt:lpstr>
      <vt:lpstr>Container Gardening</vt:lpstr>
      <vt:lpstr>Soil Quality Issues in Urban Soils</vt:lpstr>
      <vt:lpstr>Slide 24</vt:lpstr>
      <vt:lpstr>Slide 25</vt:lpstr>
      <vt:lpstr>Compaction</vt:lpstr>
      <vt:lpstr>Nutrient Status</vt:lpstr>
      <vt:lpstr>pH</vt:lpstr>
      <vt:lpstr>pH Adjustment</vt:lpstr>
      <vt:lpstr>Organic Matter</vt:lpstr>
      <vt:lpstr>Contaminant Dilution  through Compost Addition Washington Wheatley Site, Kansas City, MO</vt:lpstr>
      <vt:lpstr>Differences in growth between amended and non-amended plots</vt:lpstr>
      <vt:lpstr>Slide 33</vt:lpstr>
      <vt:lpstr>Biosolids</vt:lpstr>
      <vt:lpstr>Cadmium Adsorption in amended soils</vt:lpstr>
      <vt:lpstr>Biosolids -XRF Maps</vt:lpstr>
      <vt:lpstr>Use of Soil Amendments</vt:lpstr>
      <vt:lpstr>Crop Selection</vt:lpstr>
      <vt:lpstr>Soil Amendments/BMPs - Summary</vt:lpstr>
      <vt:lpstr>Gardening at Brownfield Sites</vt:lpstr>
      <vt:lpstr>Slide 41</vt:lpstr>
      <vt:lpstr>Slide 42</vt:lpstr>
      <vt:lpstr>Slide 43</vt:lpstr>
      <vt:lpstr>Slide 44</vt:lpstr>
      <vt:lpstr>Slide 45</vt:lpstr>
      <vt:lpstr>Slide 46</vt:lpstr>
      <vt:lpstr>Kansas City, MO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Plant uptake of organic contaminants</vt:lpstr>
      <vt:lpstr>Trichloroethylene uptake into fruits and vegetables</vt:lpstr>
      <vt:lpstr>Plant uptake of chromium</vt:lpstr>
      <vt:lpstr>Testing gastrointestinal dissolution of soil As and Pb At pH= 2.5 </vt:lpstr>
      <vt:lpstr>Slide 64</vt:lpstr>
      <vt:lpstr>Summary, cont. 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Ganga Hettiarachchi</dc:creator>
  <cp:lastModifiedBy>Peter Riddle</cp:lastModifiedBy>
  <cp:revision>129</cp:revision>
  <dcterms:created xsi:type="dcterms:W3CDTF">2014-10-15T13:14:43Z</dcterms:created>
  <dcterms:modified xsi:type="dcterms:W3CDTF">2014-10-15T13:20:33Z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