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E6D39D-E492-4898-A058-C2350A02CB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E339F7-0E2B-482D-9E10-2667E247B56F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xfrm>
            <a:off x="447675" y="4343400"/>
            <a:ext cx="5962650" cy="4276725"/>
          </a:xfrm>
        </p:spPr>
        <p:txBody>
          <a:bodyPr lIns="91435" tIns="45718" rIns="91435" bIns="45718"/>
          <a:lstStyle/>
          <a:p>
            <a:pPr marL="112713" indent="-112713"/>
            <a:endParaRPr lang="en-US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871913" y="8769350"/>
            <a:ext cx="2971800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 defTabSz="896938"/>
            <a:fld id="{30E7F380-E769-49AC-821C-02EAD0DAE7AD}" type="slidenum">
              <a:rPr lang="en-US" sz="1200"/>
              <a:pPr algn="r" defTabSz="896938"/>
              <a:t>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19088"/>
            <a:ext cx="2095500" cy="28813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19088"/>
            <a:ext cx="6134100" cy="28813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35113"/>
            <a:ext cx="4114800" cy="1665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35113"/>
            <a:ext cx="4114800" cy="1665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BEF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gradFill flip="none" rotWithShape="1">
            <a:gsLst>
              <a:gs pos="0">
                <a:srgbClr val="598428">
                  <a:shade val="30000"/>
                  <a:satMod val="115000"/>
                </a:srgbClr>
              </a:gs>
              <a:gs pos="50000">
                <a:srgbClr val="598428">
                  <a:shade val="67500"/>
                  <a:satMod val="115000"/>
                </a:srgbClr>
              </a:gs>
              <a:gs pos="100000">
                <a:srgbClr val="598428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>
              <a:defRPr/>
            </a:pPr>
            <a:endParaRPr lang="en-US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1001">
            <a:schemeClr val="dk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defTabSz="914099">
              <a:defRPr/>
            </a:pPr>
            <a:endParaRPr lang="en-US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pic>
        <p:nvPicPr>
          <p:cNvPr id="3076" name="Picture 6" descr="epaLogoWhite.png"/>
          <p:cNvPicPr>
            <a:picLocks noChangeAspect="1"/>
          </p:cNvPicPr>
          <p:nvPr/>
        </p:nvPicPr>
        <p:blipFill>
          <a:blip r:embed="rId13"/>
          <a:srcRect r="56546"/>
          <a:stretch>
            <a:fillRect/>
          </a:stretch>
        </p:blipFill>
        <p:spPr bwMode="auto">
          <a:xfrm>
            <a:off x="41275" y="6553200"/>
            <a:ext cx="86995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19088"/>
            <a:ext cx="8382000" cy="4429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535113"/>
            <a:ext cx="8382000" cy="166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fade/>
  </p:transition>
  <p:hf hdr="0" ftr="0" dt="0"/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287338" indent="-287338" algn="l" defTabSz="912813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Font typeface="Wingdings" pitchFamily="2" charset="2"/>
        <a:buChar char="§"/>
        <a:defRPr sz="2200" b="1">
          <a:solidFill>
            <a:schemeClr val="bg1"/>
          </a:solidFill>
          <a:latin typeface="+mn-lt"/>
          <a:ea typeface="+mn-ea"/>
          <a:cs typeface="+mn-cs"/>
        </a:defRPr>
      </a:lvl1pPr>
      <a:lvl2pPr marL="796925" indent="-279400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•"/>
        <a:defRPr>
          <a:solidFill>
            <a:srgbClr val="595959"/>
          </a:solidFill>
          <a:latin typeface="+mn-lt"/>
        </a:defRPr>
      </a:lvl2pPr>
      <a:lvl3pPr marL="1147763" indent="-233363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Calibri" pitchFamily="34" charset="0"/>
        <a:buChar char="—"/>
        <a:defRPr>
          <a:solidFill>
            <a:srgbClr val="595959"/>
          </a:solidFill>
          <a:latin typeface="+mn-lt"/>
        </a:defRPr>
      </a:lvl3pPr>
      <a:lvl4pPr marL="1489075" indent="-230188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Calibri" pitchFamily="34" charset="0"/>
        <a:buChar char="‐"/>
        <a:defRPr>
          <a:solidFill>
            <a:srgbClr val="595959"/>
          </a:solidFill>
          <a:latin typeface="+mn-lt"/>
        </a:defRPr>
      </a:lvl4pPr>
      <a:lvl5pPr marL="1828800" indent="-223838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Calibri" pitchFamily="34" charset="0"/>
        <a:buChar char="›"/>
        <a:defRPr>
          <a:solidFill>
            <a:srgbClr val="595959"/>
          </a:solidFill>
          <a:latin typeface="+mn-lt"/>
        </a:defRPr>
      </a:lvl5pPr>
      <a:lvl6pPr marL="2286000" indent="-223838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Calibri" pitchFamily="34" charset="0"/>
        <a:buChar char="›"/>
        <a:defRPr>
          <a:solidFill>
            <a:srgbClr val="595959"/>
          </a:solidFill>
          <a:latin typeface="+mn-lt"/>
        </a:defRPr>
      </a:lvl6pPr>
      <a:lvl7pPr marL="2743200" indent="-223838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Calibri" pitchFamily="34" charset="0"/>
        <a:buChar char="›"/>
        <a:defRPr>
          <a:solidFill>
            <a:srgbClr val="595959"/>
          </a:solidFill>
          <a:latin typeface="+mn-lt"/>
        </a:defRPr>
      </a:lvl7pPr>
      <a:lvl8pPr marL="3200400" indent="-223838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Calibri" pitchFamily="34" charset="0"/>
        <a:buChar char="›"/>
        <a:defRPr>
          <a:solidFill>
            <a:srgbClr val="595959"/>
          </a:solidFill>
          <a:latin typeface="+mn-lt"/>
        </a:defRPr>
      </a:lvl8pPr>
      <a:lvl9pPr marL="3657600" indent="-223838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Calibri" pitchFamily="34" charset="0"/>
        <a:buChar char="›"/>
        <a:defRPr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319088"/>
            <a:ext cx="7086600" cy="442912"/>
          </a:xfrm>
        </p:spPr>
        <p:txBody>
          <a:bodyPr/>
          <a:lstStyle/>
          <a:p>
            <a:pPr>
              <a:defRPr/>
            </a:pPr>
            <a:r>
              <a:rPr lang="en-US" kern="1200" spc="-150" dirty="0">
                <a:ln w="3175">
                  <a:noFill/>
                </a:ln>
                <a:latin typeface="+mj-lt"/>
                <a:ea typeface="+mn-ea"/>
              </a:rPr>
              <a:t>Project Life Cycle CSM Supports Project Phases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>
          <a:xfrm>
            <a:off x="8382000" y="6511925"/>
            <a:ext cx="685800" cy="34607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1-14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quarter" idx="4294967295"/>
          </p:nvPr>
        </p:nvSpPr>
        <p:spPr>
          <a:xfrm>
            <a:off x="381000" y="1371600"/>
            <a:ext cx="8382000" cy="453072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1200"/>
              </a:spcBef>
              <a:buSzPct val="90000"/>
              <a:buFont typeface="Arial" charset="0"/>
              <a:buChar char="♦"/>
            </a:pPr>
            <a:r>
              <a:rPr lang="en-US" sz="2400"/>
              <a:t>Preliminary CSM</a:t>
            </a:r>
          </a:p>
          <a:p>
            <a:pPr marL="687388" lvl="1">
              <a:lnSpc>
                <a:spcPct val="80000"/>
              </a:lnSpc>
              <a:buFont typeface="Calibri" pitchFamily="34" charset="0"/>
              <a:buChar char="»"/>
            </a:pPr>
            <a:r>
              <a:rPr lang="en-US" sz="2000">
                <a:solidFill>
                  <a:schemeClr val="bg1"/>
                </a:solidFill>
              </a:rPr>
              <a:t>Developed after initial assessment but prior to systematic planning</a:t>
            </a:r>
          </a:p>
          <a:p>
            <a:pPr>
              <a:lnSpc>
                <a:spcPct val="80000"/>
              </a:lnSpc>
              <a:spcBef>
                <a:spcPts val="1200"/>
              </a:spcBef>
              <a:buSzPct val="90000"/>
              <a:buFont typeface="Arial" charset="0"/>
              <a:buChar char="♦"/>
            </a:pPr>
            <a:r>
              <a:rPr lang="en-US" sz="2400"/>
              <a:t>Baseline CSM</a:t>
            </a:r>
          </a:p>
          <a:p>
            <a:pPr marL="687388" lvl="1">
              <a:lnSpc>
                <a:spcPct val="80000"/>
              </a:lnSpc>
              <a:buFont typeface="Calibri" pitchFamily="34" charset="0"/>
              <a:buChar char="»"/>
            </a:pPr>
            <a:r>
              <a:rPr lang="en-US" sz="2000">
                <a:solidFill>
                  <a:schemeClr val="bg1"/>
                </a:solidFill>
              </a:rPr>
              <a:t>Product of systematic planning; documents stakeholder consensus</a:t>
            </a:r>
          </a:p>
          <a:p>
            <a:pPr>
              <a:lnSpc>
                <a:spcPct val="80000"/>
              </a:lnSpc>
              <a:spcBef>
                <a:spcPts val="1200"/>
              </a:spcBef>
              <a:buSzPct val="90000"/>
              <a:buFont typeface="Arial" charset="0"/>
              <a:buChar char="♦"/>
            </a:pPr>
            <a:r>
              <a:rPr lang="en-US" sz="2400"/>
              <a:t>Characterization CSM Stage</a:t>
            </a:r>
          </a:p>
          <a:p>
            <a:pPr marL="687388" lvl="1">
              <a:lnSpc>
                <a:spcPct val="80000"/>
              </a:lnSpc>
              <a:buFont typeface="Calibri" pitchFamily="34" charset="0"/>
              <a:buChar char="»"/>
            </a:pPr>
            <a:r>
              <a:rPr lang="en-US" sz="2000">
                <a:solidFill>
                  <a:schemeClr val="bg1"/>
                </a:solidFill>
              </a:rPr>
              <a:t>Used to guide investigation efforts and support decision-making</a:t>
            </a:r>
          </a:p>
          <a:p>
            <a:pPr>
              <a:lnSpc>
                <a:spcPct val="80000"/>
              </a:lnSpc>
              <a:spcBef>
                <a:spcPts val="1200"/>
              </a:spcBef>
              <a:buSzPct val="90000"/>
              <a:buFont typeface="Arial" charset="0"/>
              <a:buChar char="♦"/>
            </a:pPr>
            <a:r>
              <a:rPr lang="en-US" sz="2400"/>
              <a:t>Design CSM Stage</a:t>
            </a:r>
          </a:p>
          <a:p>
            <a:pPr marL="687388" lvl="1">
              <a:lnSpc>
                <a:spcPct val="80000"/>
              </a:lnSpc>
              <a:buFont typeface="Calibri" pitchFamily="34" charset="0"/>
              <a:buChar char="»"/>
            </a:pPr>
            <a:r>
              <a:rPr lang="en-US" sz="2000">
                <a:solidFill>
                  <a:schemeClr val="bg1"/>
                </a:solidFill>
              </a:rPr>
              <a:t>Used to support basis for remedy and redevelopment design</a:t>
            </a:r>
          </a:p>
          <a:p>
            <a:pPr>
              <a:lnSpc>
                <a:spcPct val="80000"/>
              </a:lnSpc>
              <a:spcBef>
                <a:spcPts val="1200"/>
              </a:spcBef>
              <a:buSzPct val="90000"/>
              <a:buFont typeface="Arial" charset="0"/>
              <a:buChar char="♦"/>
            </a:pPr>
            <a:r>
              <a:rPr lang="en-US" sz="2400"/>
              <a:t>Remediation/Mitigation CSM Stage</a:t>
            </a:r>
          </a:p>
          <a:p>
            <a:pPr marL="687388" lvl="1">
              <a:lnSpc>
                <a:spcPct val="80000"/>
              </a:lnSpc>
              <a:buFont typeface="Calibri" pitchFamily="34" charset="0"/>
              <a:buChar char="»"/>
            </a:pPr>
            <a:r>
              <a:rPr lang="en-US" sz="2000">
                <a:solidFill>
                  <a:schemeClr val="bg1"/>
                </a:solidFill>
              </a:rPr>
              <a:t>Used to guide efforts, meet objectives, and support optimization</a:t>
            </a:r>
          </a:p>
          <a:p>
            <a:pPr>
              <a:lnSpc>
                <a:spcPct val="80000"/>
              </a:lnSpc>
              <a:spcBef>
                <a:spcPts val="1200"/>
              </a:spcBef>
              <a:buSzPct val="90000"/>
              <a:buFont typeface="Arial" charset="0"/>
              <a:buChar char="♦"/>
            </a:pPr>
            <a:r>
              <a:rPr lang="en-US" sz="2400"/>
              <a:t>Post-Remedy CSM Stage</a:t>
            </a:r>
          </a:p>
          <a:p>
            <a:pPr marL="687388" lvl="1">
              <a:lnSpc>
                <a:spcPct val="80000"/>
              </a:lnSpc>
              <a:buFont typeface="Calibri" pitchFamily="34" charset="0"/>
              <a:buChar char="»"/>
            </a:pPr>
            <a:r>
              <a:rPr lang="en-US" sz="2000">
                <a:solidFill>
                  <a:schemeClr val="bg1"/>
                </a:solidFill>
              </a:rPr>
              <a:t>Documents attainment of remediation objectives and goals</a:t>
            </a:r>
          </a:p>
        </p:txBody>
      </p:sp>
      <p:pic>
        <p:nvPicPr>
          <p:cNvPr id="8" name="Picture 7" descr="SPP_Crosswalk_Triad301_23Aug2011.jpg"/>
          <p:cNvPicPr>
            <a:picLocks noChangeAspect="1"/>
          </p:cNvPicPr>
          <p:nvPr/>
        </p:nvPicPr>
        <p:blipFill>
          <a:blip r:embed="rId3"/>
          <a:srcRect l="3894" t="5540" r="2855" b="16879"/>
          <a:stretch>
            <a:fillRect/>
          </a:stretch>
        </p:blipFill>
        <p:spPr bwMode="auto">
          <a:xfrm>
            <a:off x="304800" y="1143000"/>
            <a:ext cx="86106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 bwMode="auto">
          <a:xfrm>
            <a:off x="5867400" y="1219200"/>
            <a:ext cx="914400" cy="4572000"/>
          </a:xfrm>
          <a:prstGeom prst="rect">
            <a:avLst/>
          </a:prstGeom>
          <a:noFill/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6" tIns="45718" rIns="91436" bIns="45718" anchor="ctr"/>
          <a:lstStyle/>
          <a:p>
            <a:pPr algn="ctr" defTabSz="914099">
              <a:defRPr/>
            </a:pPr>
            <a:endParaRPr lang="en-US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103" name="TextBox 8"/>
          <p:cNvSpPr txBox="1">
            <a:spLocks noChangeArrowheads="1"/>
          </p:cNvSpPr>
          <p:nvPr/>
        </p:nvSpPr>
        <p:spPr bwMode="auto">
          <a:xfrm>
            <a:off x="7239000" y="0"/>
            <a:ext cx="1905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Environmental Cleanup Best Management Practices: Effective Use Of The Project Life Cycle Conceptual Site Model.  EPA  542-F-11-011</a:t>
            </a:r>
            <a:endParaRPr lang="en-US" sz="1000" u="sng"/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3560763" y="6456363"/>
            <a:ext cx="1749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Resource Slide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Customer_and_Partner_Experience_Segoe">
  <a:themeElements>
    <a:clrScheme name="Customer_and_Partner_Experience_Segoe 1">
      <a:dk1>
        <a:srgbClr val="69676D"/>
      </a:dk1>
      <a:lt1>
        <a:srgbClr val="FFFFFF"/>
      </a:lt1>
      <a:dk2>
        <a:srgbClr val="000000"/>
      </a:dk2>
      <a:lt2>
        <a:srgbClr val="C9C2D1"/>
      </a:lt2>
      <a:accent1>
        <a:srgbClr val="CEB966"/>
      </a:accent1>
      <a:accent2>
        <a:srgbClr val="9CB084"/>
      </a:accent2>
      <a:accent3>
        <a:srgbClr val="AAAAAA"/>
      </a:accent3>
      <a:accent4>
        <a:srgbClr val="DADADA"/>
      </a:accent4>
      <a:accent5>
        <a:srgbClr val="E3D9B8"/>
      </a:accent5>
      <a:accent6>
        <a:srgbClr val="8D9F77"/>
      </a:accent6>
      <a:hlink>
        <a:srgbClr val="410082"/>
      </a:hlink>
      <a:folHlink>
        <a:srgbClr val="932968"/>
      </a:folHlink>
    </a:clrScheme>
    <a:fontScheme name="Customer_and_Partner_Experience_Segoe">
      <a:majorFont>
        <a:latin typeface="Calibri"/>
        <a:ea typeface=""/>
        <a:cs typeface="Arial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er_and_Partner_Experience_Segoe 1">
        <a:dk1>
          <a:srgbClr val="69676D"/>
        </a:dk1>
        <a:lt1>
          <a:srgbClr val="FFFFFF"/>
        </a:lt1>
        <a:dk2>
          <a:srgbClr val="000000"/>
        </a:dk2>
        <a:lt2>
          <a:srgbClr val="C9C2D1"/>
        </a:lt2>
        <a:accent1>
          <a:srgbClr val="CEB966"/>
        </a:accent1>
        <a:accent2>
          <a:srgbClr val="9CB084"/>
        </a:accent2>
        <a:accent3>
          <a:srgbClr val="AAAAAA"/>
        </a:accent3>
        <a:accent4>
          <a:srgbClr val="DADADA"/>
        </a:accent4>
        <a:accent5>
          <a:srgbClr val="E3D9B8"/>
        </a:accent5>
        <a:accent6>
          <a:srgbClr val="8D9F77"/>
        </a:accent6>
        <a:hlink>
          <a:srgbClr val="410082"/>
        </a:hlink>
        <a:folHlink>
          <a:srgbClr val="93296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Segoe</vt:lpstr>
      <vt:lpstr>Customer_and_Partner_Experience_Segoe</vt:lpstr>
      <vt:lpstr>Project Life Cycle CSM Supports Project Phases</vt:lpstr>
    </vt:vector>
  </TitlesOfParts>
  <Company>EMS,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Life Cycle CSM Supports Project Phases</dc:title>
  <dc:creator>Kevin J. David</dc:creator>
  <cp:lastModifiedBy>Kevin J. David</cp:lastModifiedBy>
  <cp:revision>1</cp:revision>
  <dcterms:created xsi:type="dcterms:W3CDTF">2014-12-31T18:57:44Z</dcterms:created>
  <dcterms:modified xsi:type="dcterms:W3CDTF">2014-12-31T18:58:00Z</dcterms:modified>
</cp:coreProperties>
</file>