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039D93-D13D-4323-9D28-FE63BAE892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EA429-50A3-45E9-BB09-7A93A9F9D682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xfrm>
            <a:off x="447675" y="4343400"/>
            <a:ext cx="5962650" cy="4276725"/>
          </a:xfrm>
        </p:spPr>
        <p:txBody>
          <a:bodyPr lIns="91435" tIns="45718" rIns="91435" bIns="45718"/>
          <a:lstStyle/>
          <a:p>
            <a:pPr marL="112713" indent="-112713"/>
            <a:endParaRPr lang="en-US"/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3871913" y="8769350"/>
            <a:ext cx="2971800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896938"/>
            <a:fld id="{ACDE0966-22FA-458D-BC7D-2A92A8DD3C04}" type="slidenum">
              <a:rPr lang="en-US" sz="1200">
                <a:ea typeface="ＭＳ Ｐゴシック" pitchFamily="-108" charset="-128"/>
              </a:rPr>
              <a:pPr algn="r" defTabSz="896938"/>
              <a:t>1</a:t>
            </a:fld>
            <a:endParaRPr lang="en-US" sz="1200">
              <a:ea typeface="ＭＳ Ｐゴシック" pitchFamily="-10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7BC43-2F7C-41BF-A58E-87365A355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75B30-72BF-4179-ACED-990C31FB09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39522-B60F-4C08-9B60-882580C03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71BF6823-FABC-4B2C-AEEA-0DC7F65837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9F11E53A-2302-4DFD-AB88-BBB8EBFCDD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31E16BF6-1A13-4CC7-A406-5ACA547B71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35113"/>
            <a:ext cx="4114800" cy="1665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5113"/>
            <a:ext cx="4114800" cy="1665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BE3EB9E5-F8EE-456A-8577-187A870F3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F34CE277-4575-4E69-80D0-351F4E2EF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A2E79B32-B743-4F8A-85EB-6F7DCAD2F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0CAEEFCD-81CB-4319-8404-69FCFEE8BF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D139BFE8-24BF-4D9D-99C2-3E23E1393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8DF7E-1AD4-4414-A071-2F8C466F0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03B48690-DB9B-4E8A-A0F3-6F3C81D8E5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CB32BA98-C3ED-438F-8601-74E0BB5107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19088"/>
            <a:ext cx="2095500" cy="2881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19088"/>
            <a:ext cx="6134100" cy="28813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C6E22024-1766-43DB-B43E-315DE653BF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AAB32-FF14-4DB0-91E6-A9E012366C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31219-BAA0-47E8-BF8F-5D424E171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D2F5E-9FF3-4F8C-AFB7-6B6DA514C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E5E68-BADA-4B30-8503-494229001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684B5-D83B-47BD-A466-3DE300969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D2350-A7B7-40E3-B016-A3412CEF0A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7FC3E-A682-4D1B-8A72-9F19B118A5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305DC8-867E-4331-8C2E-C4A0B5ADC3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BEF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rotWithShape="1">
            <a:gsLst>
              <a:gs pos="0">
                <a:srgbClr val="598B21"/>
              </a:gs>
              <a:gs pos="50000">
                <a:srgbClr val="4A741A"/>
              </a:gs>
              <a:gs pos="100000">
                <a:srgbClr val="314F0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38100" dir="5400000" rotWithShape="0">
              <a:srgbClr val="808080">
                <a:alpha val="34998"/>
              </a:srgbClr>
            </a:outerShdw>
          </a:effectLst>
        </p:spPr>
        <p:txBody>
          <a:bodyPr lIns="91436" tIns="45718" rIns="91436" bIns="45718" anchor="ctr"/>
          <a:lstStyle/>
          <a:p>
            <a:pPr algn="ctr" defTabSz="914099">
              <a:defRPr/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38100" dir="5400000" rotWithShape="0">
              <a:srgbClr val="808080">
                <a:alpha val="34998"/>
              </a:srgbClr>
            </a:outerShdw>
          </a:effectLst>
        </p:spPr>
        <p:txBody>
          <a:bodyPr lIns="91436" tIns="45718" rIns="91436" bIns="45718" anchor="ctr"/>
          <a:lstStyle/>
          <a:p>
            <a:pPr algn="ctr" defTabSz="914099">
              <a:defRPr/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319088"/>
            <a:ext cx="8382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79999"/>
              </a:srgb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14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535113"/>
            <a:ext cx="8382000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150" name="Picture 6" descr="epaLogoWhite.png"/>
          <p:cNvPicPr>
            <a:picLocks noChangeAspect="1"/>
          </p:cNvPicPr>
          <p:nvPr/>
        </p:nvPicPr>
        <p:blipFill>
          <a:blip r:embed="rId13"/>
          <a:srcRect r="56546"/>
          <a:stretch>
            <a:fillRect/>
          </a:stretch>
        </p:blipFill>
        <p:spPr bwMode="auto">
          <a:xfrm>
            <a:off x="41275" y="6553200"/>
            <a:ext cx="8699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82000" y="6511925"/>
            <a:ext cx="685800" cy="346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r>
              <a:rPr lang="en-US"/>
              <a:t>1-</a:t>
            </a:r>
            <a:fld id="{0DC65BD4-7518-4F36-8418-C747FBE2F98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287338" indent="-287338" algn="l" defTabSz="912813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Wingdings" pitchFamily="2" charset="2"/>
        <a:buChar char="§"/>
        <a:defRPr sz="2200" b="1">
          <a:solidFill>
            <a:schemeClr val="bg1"/>
          </a:solidFill>
          <a:latin typeface="+mn-lt"/>
          <a:ea typeface="+mn-ea"/>
          <a:cs typeface="+mn-cs"/>
        </a:defRPr>
      </a:lvl1pPr>
      <a:lvl2pPr marL="796925" indent="-279400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>
          <a:solidFill>
            <a:srgbClr val="595959"/>
          </a:solidFill>
          <a:latin typeface="+mn-lt"/>
          <a:ea typeface="+mn-ea"/>
        </a:defRPr>
      </a:lvl2pPr>
      <a:lvl3pPr marL="1147763" indent="-233363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—"/>
        <a:defRPr>
          <a:solidFill>
            <a:srgbClr val="595959"/>
          </a:solidFill>
          <a:latin typeface="+mn-lt"/>
          <a:ea typeface="+mn-ea"/>
        </a:defRPr>
      </a:lvl3pPr>
      <a:lvl4pPr marL="1489075" indent="-23018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‐"/>
        <a:defRPr>
          <a:solidFill>
            <a:srgbClr val="595959"/>
          </a:solidFill>
          <a:latin typeface="+mn-lt"/>
          <a:ea typeface="+mn-ea"/>
        </a:defRPr>
      </a:lvl4pPr>
      <a:lvl5pPr marL="18288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  <a:ea typeface="+mn-ea"/>
        </a:defRPr>
      </a:lvl5pPr>
      <a:lvl6pPr marL="22860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  <a:ea typeface="+mn-ea"/>
        </a:defRPr>
      </a:lvl6pPr>
      <a:lvl7pPr marL="27432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  <a:ea typeface="+mn-ea"/>
        </a:defRPr>
      </a:lvl7pPr>
      <a:lvl8pPr marL="32004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  <a:ea typeface="+mn-ea"/>
        </a:defRPr>
      </a:lvl8pPr>
      <a:lvl9pPr marL="36576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2900" y="152400"/>
            <a:ext cx="8382000" cy="885825"/>
          </a:xfrm>
        </p:spPr>
        <p:txBody>
          <a:bodyPr rtlCol="0"/>
          <a:lstStyle/>
          <a:p>
            <a:pPr>
              <a:defRPr/>
            </a:pPr>
            <a:r>
              <a:rPr lang="en-US" kern="1200" spc="-150" dirty="0">
                <a:ln w="3175">
                  <a:noFill/>
                </a:ln>
                <a:latin typeface="+mj-lt"/>
                <a:ea typeface="+mn-ea"/>
              </a:rPr>
              <a:t>Framing Best Management and Technical Practices for Site Assessment and Remediation the Challenge</a:t>
            </a:r>
            <a:endParaRPr lang="en-US" kern="1200" spc="-150" dirty="0">
              <a:ln w="3175">
                <a:noFill/>
              </a:ln>
              <a:latin typeface="+mj-lt"/>
              <a:ea typeface="+mn-ea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03250" y="1382713"/>
            <a:ext cx="8153400" cy="47847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pitchFamily="34" charset="0"/>
              <a:buChar char="♦"/>
              <a:defRPr/>
            </a:pPr>
            <a:r>
              <a:rPr lang="en-US" sz="2400" kern="1200" dirty="0">
                <a:latin typeface="+mn-lt"/>
                <a:ea typeface="+mn-ea"/>
                <a:cs typeface="+mn-cs"/>
              </a:rPr>
              <a:t>UST Universe- As of EOY FY2013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436,406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 federally regulated USTs at 213,000 sites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514,123 releases reported- 436,407 cleanups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77,717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remaining to cleanup</a:t>
            </a:r>
          </a:p>
          <a:p>
            <a:pPr marL="1028700" lvl="2">
              <a:lnSpc>
                <a:spcPct val="80000"/>
              </a:lnSpc>
              <a:buSzPct val="90000"/>
              <a:buFont typeface="Calibri" pitchFamily="34" charset="0"/>
              <a:buChar char="›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Limited funding</a:t>
            </a:r>
          </a:p>
          <a:p>
            <a:pPr marL="1028700" lvl="2">
              <a:lnSpc>
                <a:spcPct val="80000"/>
              </a:lnSpc>
              <a:buSzPct val="90000"/>
              <a:buFont typeface="Calibri" pitchFamily="34" charset="0"/>
              <a:buChar char="›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Many complex sites</a:t>
            </a:r>
          </a:p>
          <a:p>
            <a:pPr marL="1028700" lvl="2">
              <a:lnSpc>
                <a:spcPct val="80000"/>
              </a:lnSpc>
              <a:buSzPct val="90000"/>
              <a:buFont typeface="Calibri" pitchFamily="34" charset="0"/>
              <a:buChar char="›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Remediation systems in place</a:t>
            </a:r>
          </a:p>
          <a:p>
            <a:pPr marL="287338" lvl="1" indent="-287338">
              <a:lnSpc>
                <a:spcPct val="80000"/>
              </a:lnSpc>
              <a:spcBef>
                <a:spcPts val="1200"/>
              </a:spcBef>
              <a:buSzPct val="90000"/>
              <a:buFont typeface="Arial" pitchFamily="34" charset="0"/>
              <a:buChar char="♦"/>
              <a:defRPr/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Superfund Optimization Experience</a:t>
            </a:r>
          </a:p>
          <a:p>
            <a:pPr marL="628650" lvl="2" indent="-287338">
              <a:lnSpc>
                <a:spcPct val="80000"/>
              </a:lnSpc>
              <a:spcBef>
                <a:spcPts val="1200"/>
              </a:spcBef>
              <a:buSzPct val="90000"/>
              <a:buFont typeface="Arial" pitchFamily="34" charset="0"/>
              <a:buChar char="♦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15+ years, 200+ sites</a:t>
            </a:r>
          </a:p>
          <a:p>
            <a:pPr marL="628650" lvl="2" indent="-287338">
              <a:lnSpc>
                <a:spcPct val="80000"/>
              </a:lnSpc>
              <a:spcBef>
                <a:spcPts val="1200"/>
              </a:spcBef>
              <a:buSzPct val="90000"/>
              <a:buFont typeface="Arial" pitchFamily="34" charset="0"/>
              <a:buChar char="♦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Common challenges lead to identification of BMPs</a:t>
            </a:r>
          </a:p>
          <a:p>
            <a:pPr marL="287338" lvl="1" indent="-287338">
              <a:lnSpc>
                <a:spcPct val="80000"/>
              </a:lnSpc>
              <a:spcBef>
                <a:spcPts val="1200"/>
              </a:spcBef>
              <a:buSzPct val="90000"/>
              <a:buFont typeface="Arial" pitchFamily="34" charset="0"/>
              <a:buChar char="♦"/>
              <a:defRPr/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Montana DEQ training experience 2012</a:t>
            </a:r>
          </a:p>
          <a:p>
            <a:pPr marL="628650" lvl="2" indent="-287338">
              <a:lnSpc>
                <a:spcPct val="80000"/>
              </a:lnSpc>
              <a:spcBef>
                <a:spcPts val="1200"/>
              </a:spcBef>
              <a:buSzPct val="90000"/>
              <a:buFont typeface="Arial" pitchFamily="34" charset="0"/>
              <a:buChar char="♦"/>
              <a:defRPr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UST/LUST site complexity- perceptions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8382000" y="6511925"/>
            <a:ext cx="685800" cy="34607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en-US" sz="1200">
                <a:solidFill>
                  <a:srgbClr val="FFFFFF"/>
                </a:solidFill>
                <a:latin typeface="Calibri" pitchFamily="34" charset="0"/>
                <a:ea typeface="ＭＳ Ｐゴシック" pitchFamily="-108" charset="-128"/>
              </a:rPr>
              <a:t>1-2</a:t>
            </a: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3429000" y="6500813"/>
            <a:ext cx="16335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ea typeface="ＭＳ Ｐゴシック" pitchFamily="-108" charset="-128"/>
              </a:rPr>
              <a:t>Updated Slide</a:t>
            </a:r>
            <a:endParaRPr lang="en-US"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er_and_Partner_Experience_Segoe">
  <a:themeElements>
    <a:clrScheme name="Customer_and_Partner_Experience_Segoe 1">
      <a:dk1>
        <a:srgbClr val="69676D"/>
      </a:dk1>
      <a:lt1>
        <a:srgbClr val="FFFFFF"/>
      </a:lt1>
      <a:dk2>
        <a:srgbClr val="000000"/>
      </a:dk2>
      <a:lt2>
        <a:srgbClr val="C9C2D1"/>
      </a:lt2>
      <a:accent1>
        <a:srgbClr val="CEB966"/>
      </a:accent1>
      <a:accent2>
        <a:srgbClr val="9CB084"/>
      </a:accent2>
      <a:accent3>
        <a:srgbClr val="AAAAAA"/>
      </a:accent3>
      <a:accent4>
        <a:srgbClr val="DADADA"/>
      </a:accent4>
      <a:accent5>
        <a:srgbClr val="E3D9B8"/>
      </a:accent5>
      <a:accent6>
        <a:srgbClr val="8D9F77"/>
      </a:accent6>
      <a:hlink>
        <a:srgbClr val="410082"/>
      </a:hlink>
      <a:folHlink>
        <a:srgbClr val="932968"/>
      </a:folHlink>
    </a:clrScheme>
    <a:fontScheme name="Customer_and_Partner_Experience_Segoe">
      <a:majorFont>
        <a:latin typeface="Calibri"/>
        <a:ea typeface=""/>
        <a:cs typeface="Arial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er_and_Partner_Experience_Segoe 1">
        <a:dk1>
          <a:srgbClr val="69676D"/>
        </a:dk1>
        <a:lt1>
          <a:srgbClr val="FFFFFF"/>
        </a:lt1>
        <a:dk2>
          <a:srgbClr val="000000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AAAAAA"/>
        </a:accent3>
        <a:accent4>
          <a:srgbClr val="DADADA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ＭＳ Ｐゴシック</vt:lpstr>
      <vt:lpstr>Wingdings</vt:lpstr>
      <vt:lpstr>Segoe</vt:lpstr>
      <vt:lpstr>Default Design</vt:lpstr>
      <vt:lpstr>Customer_and_Partner_Experience_Segoe</vt:lpstr>
      <vt:lpstr>Framing Best Management and Technical Practices for Site Assessment and Remediation the Challenge</vt:lpstr>
    </vt:vector>
  </TitlesOfParts>
  <Company>EMS,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 Best Management and Technical Practices for Site Assessment and Remediation the Challenge</dc:title>
  <dc:creator>Kevin J. David</dc:creator>
  <cp:lastModifiedBy>Kevin J. David</cp:lastModifiedBy>
  <cp:revision>2</cp:revision>
  <dcterms:created xsi:type="dcterms:W3CDTF">2014-12-31T18:52:29Z</dcterms:created>
  <dcterms:modified xsi:type="dcterms:W3CDTF">2014-12-31T18:54:14Z</dcterms:modified>
</cp:coreProperties>
</file>