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53957" autoAdjust="0"/>
  </p:normalViewPr>
  <p:slideViewPr>
    <p:cSldViewPr>
      <p:cViewPr varScale="1">
        <p:scale>
          <a:sx n="74" d="100"/>
          <a:sy n="74" d="100"/>
        </p:scale>
        <p:origin x="-24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59248F-3A1A-4F4C-B831-F3AAB66D2B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0E564-FDA8-432B-9B52-3CD273EFE368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algn="r" defTabSz="896938"/>
            <a:fld id="{5B433E61-5C96-49EA-887B-0E94814D3EFA}" type="datetime1">
              <a:rPr lang="en-US" sz="1200"/>
              <a:pPr algn="r" defTabSz="896938"/>
              <a:t>1/27/15</a:t>
            </a:fld>
            <a:endParaRPr lang="en-US" sz="120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71913" y="8769350"/>
            <a:ext cx="2971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896938"/>
            <a:fld id="{8E930DDD-2755-41C8-88A1-B70F3FDBC2A6}" type="slidenum">
              <a:rPr lang="en-US" sz="1200"/>
              <a:pPr algn="r" defTabSz="896938"/>
              <a:t>1</a:t>
            </a:fld>
            <a:endParaRPr lang="en-US" sz="1200"/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7" tIns="45694" rIns="91387" bIns="45694" anchor="b"/>
          <a:lstStyle/>
          <a:p>
            <a:pPr algn="r" defTabSz="912813"/>
            <a:fld id="{F097786E-6209-4FE3-AA82-363DF917FF07}" type="slidenum">
              <a:rPr lang="en-US" sz="1100"/>
              <a:pPr algn="r" defTabSz="912813"/>
              <a:t>1</a:t>
            </a:fld>
            <a:endParaRPr lang="en-US" sz="1100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572000" cy="3429000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6388"/>
          </a:xfrm>
        </p:spPr>
        <p:txBody>
          <a:bodyPr lIns="91387" tIns="45694" rIns="91387" bIns="45694"/>
          <a:lstStyle/>
          <a:p>
            <a:pPr marL="112713" indent="-112713"/>
            <a:endParaRPr lang="en-US" sz="9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28FFC-C7C2-4A72-BA28-F0937A970DAE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algn="r" defTabSz="896938"/>
            <a:fld id="{01A5E81C-03FB-4987-9F48-C8029E4ADEF7}" type="datetime1">
              <a:rPr lang="en-US" sz="1200"/>
              <a:pPr algn="r" defTabSz="896938"/>
              <a:t>1/27/15</a:t>
            </a:fld>
            <a:endParaRPr lang="en-US" sz="1200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71913" y="8769350"/>
            <a:ext cx="2971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896938"/>
            <a:fld id="{D16783DC-0F89-478E-A2F1-22D6DDD2B794}" type="slidenum">
              <a:rPr lang="en-US" sz="1200"/>
              <a:pPr algn="r" defTabSz="896938"/>
              <a:t>2</a:t>
            </a:fld>
            <a:endParaRPr lang="en-US" sz="1200"/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7" tIns="45694" rIns="91387" bIns="45694" anchor="b"/>
          <a:lstStyle/>
          <a:p>
            <a:pPr algn="r" defTabSz="912813"/>
            <a:fld id="{8935A0D9-37E0-45AC-8E5F-EF364F454B7A}" type="slidenum">
              <a:rPr lang="en-US" sz="1100"/>
              <a:pPr algn="r" defTabSz="912813"/>
              <a:t>2</a:t>
            </a:fld>
            <a:endParaRPr lang="en-US" sz="1100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572000" cy="3429000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6388"/>
          </a:xfrm>
        </p:spPr>
        <p:txBody>
          <a:bodyPr lIns="91387" tIns="45694" rIns="91387" bIns="45694"/>
          <a:lstStyle/>
          <a:p>
            <a:pPr marL="112713" indent="-112713"/>
            <a:endParaRPr lang="en-US" sz="9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1EFD1-3C7D-4D4D-9563-34075182EB9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algn="r" defTabSz="896938"/>
            <a:fld id="{77ADA58D-1C23-4D7B-91D6-8A5A16D0C3A2}" type="datetime1">
              <a:rPr lang="en-US" sz="1200"/>
              <a:pPr algn="r" defTabSz="896938"/>
              <a:t>1/27/15</a:t>
            </a:fld>
            <a:endParaRPr lang="en-US" sz="120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71913" y="8769350"/>
            <a:ext cx="2971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896938"/>
            <a:fld id="{4504BB63-ABFB-4CA6-9824-2CEFC21ED013}" type="slidenum">
              <a:rPr lang="en-US" sz="1200"/>
              <a:pPr algn="r" defTabSz="896938"/>
              <a:t>3</a:t>
            </a:fld>
            <a:endParaRPr lang="en-US" sz="1200"/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7" tIns="45694" rIns="91387" bIns="45694" anchor="b"/>
          <a:lstStyle/>
          <a:p>
            <a:pPr algn="r" defTabSz="912813"/>
            <a:fld id="{8BA27D50-629C-4D7C-988A-1C16E33AD08A}" type="slidenum">
              <a:rPr lang="en-US" sz="1100"/>
              <a:pPr algn="r" defTabSz="912813"/>
              <a:t>3</a:t>
            </a:fld>
            <a:endParaRPr lang="en-US" sz="1100"/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572000" cy="3429000"/>
          </a:xfrm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6388"/>
          </a:xfrm>
        </p:spPr>
        <p:txBody>
          <a:bodyPr lIns="91387" tIns="45694" rIns="91387" bIns="45694"/>
          <a:lstStyle/>
          <a:p>
            <a:pPr marL="112713" indent="-112713"/>
            <a:endParaRPr lang="en-US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B4C7840-5EA2-4BC3-881D-D39D7A760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C2FA1C0-8590-46EB-9642-F5D08322D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19088"/>
            <a:ext cx="2095500" cy="2881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19088"/>
            <a:ext cx="6134100" cy="2881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7305C33-D423-4043-AAFD-ADDF323C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B9634EB-8965-4A6E-8207-305867340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C0BA66F-C5E2-4CA6-804D-2CC546AFD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35113"/>
            <a:ext cx="4114800" cy="166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5113"/>
            <a:ext cx="4114800" cy="166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8B3D5A3-E6B0-4C69-A050-98790205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E07BE6B-73A3-4C3C-9B35-07AC50B41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DAEBF63-4F76-457D-8428-A1B32C732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B856051-F31F-4D6F-A477-FEAF22BE8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8A8FA71-DD07-4915-ACD5-0142993B2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6E08E1C-928B-4B37-9B8B-486E33F38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EB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flip="none" rotWithShape="1">
            <a:gsLst>
              <a:gs pos="0">
                <a:srgbClr val="598428">
                  <a:shade val="30000"/>
                  <a:satMod val="115000"/>
                </a:srgbClr>
              </a:gs>
              <a:gs pos="50000">
                <a:srgbClr val="598428">
                  <a:shade val="67500"/>
                  <a:satMod val="115000"/>
                </a:srgbClr>
              </a:gs>
              <a:gs pos="100000">
                <a:srgbClr val="598428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1001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19088"/>
            <a:ext cx="8382000" cy="4429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535113"/>
            <a:ext cx="83820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8" name="Picture 6" descr="epaLogoWhite.png"/>
          <p:cNvPicPr>
            <a:picLocks noChangeAspect="1"/>
          </p:cNvPicPr>
          <p:nvPr/>
        </p:nvPicPr>
        <p:blipFill>
          <a:blip r:embed="rId13"/>
          <a:srcRect r="56546"/>
          <a:stretch>
            <a:fillRect/>
          </a:stretch>
        </p:blipFill>
        <p:spPr bwMode="auto">
          <a:xfrm>
            <a:off x="41275" y="6553200"/>
            <a:ext cx="8699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82000" y="6511925"/>
            <a:ext cx="6858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0C319329-79D2-451C-9F91-C5247A220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287338" indent="-287338" algn="l" defTabSz="9128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itchFamily="2" charset="2"/>
        <a:buChar char="§"/>
        <a:defRPr sz="2200" b="1">
          <a:solidFill>
            <a:schemeClr val="bg1"/>
          </a:solidFill>
          <a:latin typeface="+mn-lt"/>
          <a:ea typeface="+mn-ea"/>
          <a:cs typeface="+mn-cs"/>
        </a:defRPr>
      </a:lvl1pPr>
      <a:lvl2pPr marL="796925" indent="-279400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>
          <a:solidFill>
            <a:srgbClr val="595959"/>
          </a:solidFill>
          <a:latin typeface="+mn-lt"/>
        </a:defRPr>
      </a:lvl2pPr>
      <a:lvl3pPr marL="1147763" indent="-233363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—"/>
        <a:defRPr>
          <a:solidFill>
            <a:srgbClr val="595959"/>
          </a:solidFill>
          <a:latin typeface="+mn-lt"/>
        </a:defRPr>
      </a:lvl3pPr>
      <a:lvl4pPr marL="1489075" indent="-23018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‐"/>
        <a:defRPr>
          <a:solidFill>
            <a:srgbClr val="595959"/>
          </a:solidFill>
          <a:latin typeface="+mn-lt"/>
        </a:defRPr>
      </a:lvl4pPr>
      <a:lvl5pPr marL="18288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5pPr>
      <a:lvl6pPr marL="22860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6pPr>
      <a:lvl7pPr marL="27432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7pPr>
      <a:lvl8pPr marL="32004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8pPr>
      <a:lvl9pPr marL="36576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epa.gov/superfund/cleanup/postconstruction/092012strategy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75B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4101" name="Group 19"/>
          <p:cNvGrpSpPr>
            <a:grpSpLocks/>
          </p:cNvGrpSpPr>
          <p:nvPr/>
        </p:nvGrpSpPr>
        <p:grpSpPr bwMode="auto">
          <a:xfrm>
            <a:off x="7467600" y="6076950"/>
            <a:ext cx="1473200" cy="781050"/>
            <a:chOff x="5356" y="3283"/>
            <a:chExt cx="998" cy="533"/>
          </a:xfrm>
        </p:grpSpPr>
        <p:sp>
          <p:nvSpPr>
            <p:cNvPr id="4102" name="Text Box 31"/>
            <p:cNvSpPr txBox="1">
              <a:spLocks noChangeArrowheads="1"/>
            </p:cNvSpPr>
            <p:nvPr/>
          </p:nvSpPr>
          <p:spPr bwMode="auto">
            <a:xfrm>
              <a:off x="5356" y="3283"/>
              <a:ext cx="998" cy="2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Completion</a:t>
              </a:r>
            </a:p>
          </p:txBody>
        </p:sp>
        <p:sp>
          <p:nvSpPr>
            <p:cNvPr id="4103" name="AutoShape 36"/>
            <p:cNvSpPr>
              <a:spLocks noChangeArrowheads="1"/>
            </p:cNvSpPr>
            <p:nvPr/>
          </p:nvSpPr>
          <p:spPr bwMode="auto">
            <a:xfrm>
              <a:off x="5508" y="3529"/>
              <a:ext cx="233" cy="287"/>
            </a:xfrm>
            <a:prstGeom prst="downArrow">
              <a:avLst>
                <a:gd name="adj1" fmla="val 50000"/>
                <a:gd name="adj2" fmla="val 307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300">
                <a:latin typeface="Times New Roman" pitchFamily="18" charset="0"/>
              </a:endParaRPr>
            </a:p>
          </p:txBody>
        </p:sp>
      </p:grpSp>
      <p:grpSp>
        <p:nvGrpSpPr>
          <p:cNvPr id="4104" name="Group 22"/>
          <p:cNvGrpSpPr>
            <a:grpSpLocks/>
          </p:cNvGrpSpPr>
          <p:nvPr/>
        </p:nvGrpSpPr>
        <p:grpSpPr bwMode="auto">
          <a:xfrm>
            <a:off x="106363" y="2057400"/>
            <a:ext cx="7205662" cy="4535488"/>
            <a:chOff x="207" y="1686"/>
            <a:chExt cx="4539" cy="2185"/>
          </a:xfrm>
        </p:grpSpPr>
        <p:grpSp>
          <p:nvGrpSpPr>
            <p:cNvPr id="4105" name="Group 3"/>
            <p:cNvGrpSpPr>
              <a:grpSpLocks/>
            </p:cNvGrpSpPr>
            <p:nvPr/>
          </p:nvGrpSpPr>
          <p:grpSpPr bwMode="auto">
            <a:xfrm>
              <a:off x="1054" y="1857"/>
              <a:ext cx="646" cy="116"/>
              <a:chOff x="591" y="1373"/>
              <a:chExt cx="673" cy="127"/>
            </a:xfrm>
          </p:grpSpPr>
          <p:cxnSp>
            <p:nvCxnSpPr>
              <p:cNvPr id="4106" name="AutoShape 4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07" name="Oval 5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08" name="AutoShape 6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4109" name="Group 7"/>
            <p:cNvGrpSpPr>
              <a:grpSpLocks/>
            </p:cNvGrpSpPr>
            <p:nvPr/>
          </p:nvGrpSpPr>
          <p:grpSpPr bwMode="auto">
            <a:xfrm>
              <a:off x="1940" y="2397"/>
              <a:ext cx="645" cy="117"/>
              <a:chOff x="591" y="1373"/>
              <a:chExt cx="673" cy="127"/>
            </a:xfrm>
          </p:grpSpPr>
          <p:cxnSp>
            <p:nvCxnSpPr>
              <p:cNvPr id="4110" name="AutoShape 8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11" name="Oval 9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12" name="AutoShape 10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4113" name="Group 11"/>
            <p:cNvGrpSpPr>
              <a:grpSpLocks/>
            </p:cNvGrpSpPr>
            <p:nvPr/>
          </p:nvGrpSpPr>
          <p:grpSpPr bwMode="auto">
            <a:xfrm>
              <a:off x="2371" y="2668"/>
              <a:ext cx="646" cy="117"/>
              <a:chOff x="591" y="1373"/>
              <a:chExt cx="673" cy="127"/>
            </a:xfrm>
          </p:grpSpPr>
          <p:cxnSp>
            <p:nvCxnSpPr>
              <p:cNvPr id="4114" name="AutoShape 12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15" name="Oval 13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16" name="AutoShape 14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4117" name="Group 15"/>
            <p:cNvGrpSpPr>
              <a:grpSpLocks/>
            </p:cNvGrpSpPr>
            <p:nvPr/>
          </p:nvGrpSpPr>
          <p:grpSpPr bwMode="auto">
            <a:xfrm>
              <a:off x="2804" y="2939"/>
              <a:ext cx="646" cy="116"/>
              <a:chOff x="591" y="1373"/>
              <a:chExt cx="673" cy="127"/>
            </a:xfrm>
          </p:grpSpPr>
          <p:cxnSp>
            <p:nvCxnSpPr>
              <p:cNvPr id="4118" name="AutoShape 16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19" name="Oval 17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20" name="AutoShape 18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4121" name="Group 19"/>
            <p:cNvGrpSpPr>
              <a:grpSpLocks/>
            </p:cNvGrpSpPr>
            <p:nvPr/>
          </p:nvGrpSpPr>
          <p:grpSpPr bwMode="auto">
            <a:xfrm>
              <a:off x="3284" y="3209"/>
              <a:ext cx="645" cy="117"/>
              <a:chOff x="591" y="1373"/>
              <a:chExt cx="673" cy="127"/>
            </a:xfrm>
          </p:grpSpPr>
          <p:cxnSp>
            <p:nvCxnSpPr>
              <p:cNvPr id="4122" name="AutoShape 20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23" name="Oval 21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24" name="AutoShape 22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4125" name="Group 23"/>
            <p:cNvGrpSpPr>
              <a:grpSpLocks/>
            </p:cNvGrpSpPr>
            <p:nvPr/>
          </p:nvGrpSpPr>
          <p:grpSpPr bwMode="auto">
            <a:xfrm>
              <a:off x="3764" y="3480"/>
              <a:ext cx="646" cy="116"/>
              <a:chOff x="591" y="1373"/>
              <a:chExt cx="673" cy="127"/>
            </a:xfrm>
          </p:grpSpPr>
          <p:cxnSp>
            <p:nvCxnSpPr>
              <p:cNvPr id="4126" name="AutoShape 24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27" name="Oval 25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28" name="AutoShape 26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4129" name="Group 27"/>
            <p:cNvGrpSpPr>
              <a:grpSpLocks/>
            </p:cNvGrpSpPr>
            <p:nvPr/>
          </p:nvGrpSpPr>
          <p:grpSpPr bwMode="auto">
            <a:xfrm>
              <a:off x="4100" y="3744"/>
              <a:ext cx="646" cy="127"/>
              <a:chOff x="591" y="1249"/>
              <a:chExt cx="673" cy="127"/>
            </a:xfrm>
          </p:grpSpPr>
          <p:cxnSp>
            <p:nvCxnSpPr>
              <p:cNvPr id="4130" name="AutoShape 28"/>
              <p:cNvCxnSpPr>
                <a:cxnSpLocks noChangeShapeType="1"/>
              </p:cNvCxnSpPr>
              <p:nvPr/>
            </p:nvCxnSpPr>
            <p:spPr bwMode="auto">
              <a:xfrm>
                <a:off x="636" y="1312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31" name="Oval 29"/>
              <p:cNvSpPr>
                <a:spLocks noChangeArrowheads="1"/>
              </p:cNvSpPr>
              <p:nvPr/>
            </p:nvSpPr>
            <p:spPr bwMode="auto">
              <a:xfrm>
                <a:off x="591" y="1249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32" name="AutoShape 30"/>
              <p:cNvSpPr>
                <a:spLocks noChangeArrowheads="1"/>
              </p:cNvSpPr>
              <p:nvPr/>
            </p:nvSpPr>
            <p:spPr bwMode="auto">
              <a:xfrm>
                <a:off x="1136" y="1249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sp>
          <p:nvSpPr>
            <p:cNvPr id="4133" name="Text Box 40"/>
            <p:cNvSpPr txBox="1">
              <a:spLocks noChangeArrowheads="1"/>
            </p:cNvSpPr>
            <p:nvPr/>
          </p:nvSpPr>
          <p:spPr bwMode="auto">
            <a:xfrm>
              <a:off x="207" y="1686"/>
              <a:ext cx="1343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Preliminary Assessment</a:t>
              </a:r>
            </a:p>
          </p:txBody>
        </p:sp>
        <p:grpSp>
          <p:nvGrpSpPr>
            <p:cNvPr id="4134" name="Group 41"/>
            <p:cNvGrpSpPr>
              <a:grpSpLocks/>
            </p:cNvGrpSpPr>
            <p:nvPr/>
          </p:nvGrpSpPr>
          <p:grpSpPr bwMode="auto">
            <a:xfrm>
              <a:off x="1487" y="2127"/>
              <a:ext cx="645" cy="117"/>
              <a:chOff x="591" y="1373"/>
              <a:chExt cx="673" cy="127"/>
            </a:xfrm>
          </p:grpSpPr>
          <p:cxnSp>
            <p:nvCxnSpPr>
              <p:cNvPr id="4135" name="AutoShape 42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4136" name="Oval 43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4137" name="AutoShape 44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sp>
          <p:nvSpPr>
            <p:cNvPr id="4138" name="Text Box 45"/>
            <p:cNvSpPr txBox="1">
              <a:spLocks noChangeArrowheads="1"/>
            </p:cNvSpPr>
            <p:nvPr/>
          </p:nvSpPr>
          <p:spPr bwMode="auto">
            <a:xfrm>
              <a:off x="1150" y="1956"/>
              <a:ext cx="877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Inspection</a:t>
              </a:r>
            </a:p>
          </p:txBody>
        </p:sp>
        <p:sp>
          <p:nvSpPr>
            <p:cNvPr id="4139" name="Text Box 46"/>
            <p:cNvSpPr txBox="1">
              <a:spLocks noChangeArrowheads="1"/>
            </p:cNvSpPr>
            <p:nvPr/>
          </p:nvSpPr>
          <p:spPr bwMode="auto">
            <a:xfrm>
              <a:off x="1052" y="2237"/>
              <a:ext cx="127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 Investigation</a:t>
              </a:r>
            </a:p>
          </p:txBody>
        </p:sp>
        <p:sp>
          <p:nvSpPr>
            <p:cNvPr id="4140" name="Text Box 47"/>
            <p:cNvSpPr txBox="1">
              <a:spLocks noChangeArrowheads="1"/>
            </p:cNvSpPr>
            <p:nvPr/>
          </p:nvSpPr>
          <p:spPr bwMode="auto">
            <a:xfrm>
              <a:off x="1579" y="2494"/>
              <a:ext cx="96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Feasibility Study</a:t>
              </a:r>
            </a:p>
          </p:txBody>
        </p:sp>
        <p:sp>
          <p:nvSpPr>
            <p:cNvPr id="4141" name="Text Box 48"/>
            <p:cNvSpPr txBox="1">
              <a:spLocks noChangeArrowheads="1"/>
            </p:cNvSpPr>
            <p:nvPr/>
          </p:nvSpPr>
          <p:spPr bwMode="auto">
            <a:xfrm>
              <a:off x="2045" y="2751"/>
              <a:ext cx="97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 Design</a:t>
              </a:r>
            </a:p>
          </p:txBody>
        </p:sp>
        <p:sp>
          <p:nvSpPr>
            <p:cNvPr id="4142" name="Text Box 49"/>
            <p:cNvSpPr txBox="1">
              <a:spLocks noChangeArrowheads="1"/>
            </p:cNvSpPr>
            <p:nvPr/>
          </p:nvSpPr>
          <p:spPr bwMode="auto">
            <a:xfrm>
              <a:off x="2800" y="3038"/>
              <a:ext cx="947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</a:t>
              </a:r>
              <a:r>
                <a:rPr lang="en-US" sz="1300" b="1"/>
                <a:t> </a:t>
              </a:r>
              <a:r>
                <a:rPr lang="en-US" sz="1300" b="1">
                  <a:solidFill>
                    <a:schemeClr val="bg1"/>
                  </a:solidFill>
                </a:rPr>
                <a:t>Action</a:t>
              </a:r>
            </a:p>
          </p:txBody>
        </p:sp>
        <p:sp>
          <p:nvSpPr>
            <p:cNvPr id="4143" name="Text Box 50"/>
            <p:cNvSpPr txBox="1">
              <a:spLocks noChangeArrowheads="1"/>
            </p:cNvSpPr>
            <p:nvPr/>
          </p:nvSpPr>
          <p:spPr bwMode="auto">
            <a:xfrm>
              <a:off x="3068" y="3301"/>
              <a:ext cx="1106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LTRA</a:t>
              </a:r>
            </a:p>
          </p:txBody>
        </p:sp>
        <p:sp>
          <p:nvSpPr>
            <p:cNvPr id="4144" name="Text Box 51"/>
            <p:cNvSpPr txBox="1">
              <a:spLocks noChangeArrowheads="1"/>
            </p:cNvSpPr>
            <p:nvPr/>
          </p:nvSpPr>
          <p:spPr bwMode="auto">
            <a:xfrm>
              <a:off x="3596" y="3603"/>
              <a:ext cx="900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O&amp;M</a:t>
              </a:r>
            </a:p>
          </p:txBody>
        </p:sp>
      </p:grpSp>
      <p:grpSp>
        <p:nvGrpSpPr>
          <p:cNvPr id="4145" name="Group 63"/>
          <p:cNvGrpSpPr>
            <a:grpSpLocks/>
          </p:cNvGrpSpPr>
          <p:nvPr/>
        </p:nvGrpSpPr>
        <p:grpSpPr bwMode="auto">
          <a:xfrm>
            <a:off x="990600" y="1295400"/>
            <a:ext cx="1300163" cy="866775"/>
            <a:chOff x="462" y="1139"/>
            <a:chExt cx="888" cy="592"/>
          </a:xfrm>
        </p:grpSpPr>
        <p:sp>
          <p:nvSpPr>
            <p:cNvPr id="4146" name="AutoShape 56"/>
            <p:cNvSpPr>
              <a:spLocks noChangeArrowheads="1"/>
            </p:cNvSpPr>
            <p:nvPr/>
          </p:nvSpPr>
          <p:spPr bwMode="auto">
            <a:xfrm>
              <a:off x="772" y="1397"/>
              <a:ext cx="273" cy="334"/>
            </a:xfrm>
            <a:prstGeom prst="downArrow">
              <a:avLst>
                <a:gd name="adj1" fmla="val 50000"/>
                <a:gd name="adj2" fmla="val 30586"/>
              </a:avLst>
            </a:prstGeom>
            <a:solidFill>
              <a:srgbClr val="A7E2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300">
                <a:latin typeface="Times New Roman" pitchFamily="18" charset="0"/>
              </a:endParaRPr>
            </a:p>
          </p:txBody>
        </p:sp>
        <p:sp>
          <p:nvSpPr>
            <p:cNvPr id="4147" name="Text Box 31"/>
            <p:cNvSpPr txBox="1">
              <a:spLocks noChangeArrowheads="1"/>
            </p:cNvSpPr>
            <p:nvPr/>
          </p:nvSpPr>
          <p:spPr bwMode="auto">
            <a:xfrm>
              <a:off x="462" y="1139"/>
              <a:ext cx="888" cy="2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Identified</a:t>
              </a:r>
            </a:p>
          </p:txBody>
        </p:sp>
      </p:grpSp>
      <p:sp>
        <p:nvSpPr>
          <p:cNvPr id="4148" name="Line 79"/>
          <p:cNvSpPr>
            <a:spLocks noChangeShapeType="1"/>
          </p:cNvSpPr>
          <p:nvPr/>
        </p:nvSpPr>
        <p:spPr bwMode="auto">
          <a:xfrm rot="202809">
            <a:off x="4551363" y="4121150"/>
            <a:ext cx="2840037" cy="19685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</p:spPr>
        <p:txBody>
          <a:bodyPr wrap="none" lIns="92309" tIns="46154" rIns="92309" bIns="46154" anchor="ctr"/>
          <a:lstStyle/>
          <a:p>
            <a:endParaRPr lang="en-US"/>
          </a:p>
        </p:txBody>
      </p:sp>
      <p:sp>
        <p:nvSpPr>
          <p:cNvPr id="4149" name="Text Box 61"/>
          <p:cNvSpPr txBox="1">
            <a:spLocks noChangeArrowheads="1"/>
          </p:cNvSpPr>
          <p:nvPr/>
        </p:nvSpPr>
        <p:spPr bwMode="auto">
          <a:xfrm rot="2228528">
            <a:off x="3221038" y="4403725"/>
            <a:ext cx="4359275" cy="315913"/>
          </a:xfrm>
          <a:prstGeom prst="rect">
            <a:avLst/>
          </a:prstGeom>
          <a:solidFill>
            <a:srgbClr val="D2D2F4">
              <a:alpha val="94901"/>
            </a:srgbClr>
          </a:solidFill>
          <a:ln w="3175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lIns="99276" tIns="49638" rIns="99276" bIns="49638" anchorCtr="1">
            <a:spAutoFit/>
          </a:bodyPr>
          <a:lstStyle/>
          <a:p>
            <a:pPr algn="ctr" defTabSz="992188" eaLnBrk="0" hangingPunct="0"/>
            <a:r>
              <a:rPr lang="en-US" sz="1400" b="1">
                <a:solidFill>
                  <a:srgbClr val="000000"/>
                </a:solidFill>
              </a:rPr>
              <a:t>Optimization</a:t>
            </a:r>
          </a:p>
        </p:txBody>
      </p:sp>
      <p:sp>
        <p:nvSpPr>
          <p:cNvPr id="63" name="Title 62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382000" cy="885825"/>
          </a:xfrm>
        </p:spPr>
        <p:txBody>
          <a:bodyPr/>
          <a:lstStyle/>
          <a:p>
            <a:pPr>
              <a:defRPr/>
            </a:pPr>
            <a:r>
              <a:rPr lang="en-US" kern="1200" spc="-150" dirty="0">
                <a:ln w="3175">
                  <a:noFill/>
                </a:ln>
                <a:latin typeface="+mj-lt"/>
                <a:ea typeface="+mn-ea"/>
              </a:rPr>
              <a:t>National Strategy to Expand Superfund Optimization from Remedial Investigation to Site Completion</a:t>
            </a:r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4062413" y="1122363"/>
            <a:ext cx="4953000" cy="2514600"/>
          </a:xfrm>
          <a:prstGeom prst="ribbon2">
            <a:avLst>
              <a:gd name="adj1" fmla="val 8417"/>
              <a:gd name="adj2" fmla="val 7256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dirty="0">
                <a:solidFill>
                  <a:schemeClr val="bg1"/>
                </a:solidFill>
              </a:rPr>
              <a:t>Workgroup Definition</a:t>
            </a:r>
          </a:p>
          <a:p>
            <a:pPr algn="ctr">
              <a:spcBef>
                <a:spcPts val="1200"/>
              </a:spcBef>
              <a:defRPr/>
            </a:pPr>
            <a:r>
              <a:rPr lang="en-US" dirty="0">
                <a:solidFill>
                  <a:schemeClr val="bg1"/>
                </a:solidFill>
              </a:rPr>
              <a:t>Systematic site review by a team of independent technical experts, at any phase of a cleanup process, to identify opportunities to improve remedy protectiveness, effectiveness and cost efficiency, and to facilitate progress toward site completion.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152" name="TextBox 63"/>
          <p:cNvSpPr txBox="1">
            <a:spLocks noChangeArrowheads="1"/>
          </p:cNvSpPr>
          <p:nvPr/>
        </p:nvSpPr>
        <p:spPr bwMode="auto">
          <a:xfrm>
            <a:off x="457200" y="45720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Superfund</a:t>
            </a:r>
          </a:p>
          <a:p>
            <a:endParaRPr lang="en-US"/>
          </a:p>
        </p:txBody>
      </p:sp>
      <p:sp>
        <p:nvSpPr>
          <p:cNvPr id="67" name="Slide Number Placeholder 66"/>
          <p:cNvSpPr txBox="1">
            <a:spLocks noGrp="1"/>
          </p:cNvSpPr>
          <p:nvPr/>
        </p:nvSpPr>
        <p:spPr>
          <a:xfrm>
            <a:off x="8382000" y="6511925"/>
            <a:ext cx="685800" cy="34607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-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4154" name="Rectangle 12"/>
          <p:cNvSpPr>
            <a:spLocks noChangeArrowheads="1"/>
          </p:cNvSpPr>
          <p:nvPr/>
        </p:nvSpPr>
        <p:spPr bwMode="auto">
          <a:xfrm>
            <a:off x="3560763" y="645636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Resource Slide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7173" name="Group 19"/>
          <p:cNvGrpSpPr>
            <a:grpSpLocks/>
          </p:cNvGrpSpPr>
          <p:nvPr/>
        </p:nvGrpSpPr>
        <p:grpSpPr bwMode="auto">
          <a:xfrm>
            <a:off x="7467600" y="6076950"/>
            <a:ext cx="1473200" cy="781050"/>
            <a:chOff x="5356" y="3283"/>
            <a:chExt cx="998" cy="533"/>
          </a:xfrm>
        </p:grpSpPr>
        <p:sp>
          <p:nvSpPr>
            <p:cNvPr id="7174" name="Text Box 31"/>
            <p:cNvSpPr txBox="1">
              <a:spLocks noChangeArrowheads="1"/>
            </p:cNvSpPr>
            <p:nvPr/>
          </p:nvSpPr>
          <p:spPr bwMode="auto">
            <a:xfrm>
              <a:off x="5356" y="3283"/>
              <a:ext cx="998" cy="2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Completion</a:t>
              </a:r>
            </a:p>
          </p:txBody>
        </p:sp>
        <p:sp>
          <p:nvSpPr>
            <p:cNvPr id="7175" name="AutoShape 36"/>
            <p:cNvSpPr>
              <a:spLocks noChangeArrowheads="1"/>
            </p:cNvSpPr>
            <p:nvPr/>
          </p:nvSpPr>
          <p:spPr bwMode="auto">
            <a:xfrm>
              <a:off x="5508" y="3529"/>
              <a:ext cx="233" cy="287"/>
            </a:xfrm>
            <a:prstGeom prst="downArrow">
              <a:avLst>
                <a:gd name="adj1" fmla="val 50000"/>
                <a:gd name="adj2" fmla="val 307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300">
                <a:latin typeface="Times New Roman" pitchFamily="18" charset="0"/>
              </a:endParaRPr>
            </a:p>
          </p:txBody>
        </p:sp>
      </p:grpSp>
      <p:grpSp>
        <p:nvGrpSpPr>
          <p:cNvPr id="7176" name="Group 22"/>
          <p:cNvGrpSpPr>
            <a:grpSpLocks/>
          </p:cNvGrpSpPr>
          <p:nvPr/>
        </p:nvGrpSpPr>
        <p:grpSpPr bwMode="auto">
          <a:xfrm>
            <a:off x="106363" y="2057400"/>
            <a:ext cx="7205662" cy="4535488"/>
            <a:chOff x="207" y="1686"/>
            <a:chExt cx="4539" cy="2185"/>
          </a:xfrm>
        </p:grpSpPr>
        <p:grpSp>
          <p:nvGrpSpPr>
            <p:cNvPr id="7177" name="Group 3"/>
            <p:cNvGrpSpPr>
              <a:grpSpLocks/>
            </p:cNvGrpSpPr>
            <p:nvPr/>
          </p:nvGrpSpPr>
          <p:grpSpPr bwMode="auto">
            <a:xfrm>
              <a:off x="1054" y="1857"/>
              <a:ext cx="646" cy="116"/>
              <a:chOff x="591" y="1373"/>
              <a:chExt cx="673" cy="127"/>
            </a:xfrm>
          </p:grpSpPr>
          <p:cxnSp>
            <p:nvCxnSpPr>
              <p:cNvPr id="7178" name="AutoShape 4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179" name="Oval 5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180" name="AutoShape 6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7181" name="Group 7"/>
            <p:cNvGrpSpPr>
              <a:grpSpLocks/>
            </p:cNvGrpSpPr>
            <p:nvPr/>
          </p:nvGrpSpPr>
          <p:grpSpPr bwMode="auto">
            <a:xfrm>
              <a:off x="1940" y="2397"/>
              <a:ext cx="645" cy="117"/>
              <a:chOff x="591" y="1373"/>
              <a:chExt cx="673" cy="127"/>
            </a:xfrm>
          </p:grpSpPr>
          <p:cxnSp>
            <p:nvCxnSpPr>
              <p:cNvPr id="7182" name="AutoShape 8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183" name="Oval 9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184" name="AutoShape 10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7185" name="Group 11"/>
            <p:cNvGrpSpPr>
              <a:grpSpLocks/>
            </p:cNvGrpSpPr>
            <p:nvPr/>
          </p:nvGrpSpPr>
          <p:grpSpPr bwMode="auto">
            <a:xfrm>
              <a:off x="2371" y="2668"/>
              <a:ext cx="646" cy="117"/>
              <a:chOff x="591" y="1373"/>
              <a:chExt cx="673" cy="127"/>
            </a:xfrm>
          </p:grpSpPr>
          <p:cxnSp>
            <p:nvCxnSpPr>
              <p:cNvPr id="7186" name="AutoShape 12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187" name="Oval 13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188" name="AutoShape 14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7189" name="Group 15"/>
            <p:cNvGrpSpPr>
              <a:grpSpLocks/>
            </p:cNvGrpSpPr>
            <p:nvPr/>
          </p:nvGrpSpPr>
          <p:grpSpPr bwMode="auto">
            <a:xfrm>
              <a:off x="2804" y="2939"/>
              <a:ext cx="646" cy="116"/>
              <a:chOff x="591" y="1373"/>
              <a:chExt cx="673" cy="127"/>
            </a:xfrm>
          </p:grpSpPr>
          <p:cxnSp>
            <p:nvCxnSpPr>
              <p:cNvPr id="7190" name="AutoShape 16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191" name="Oval 17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192" name="AutoShape 18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7193" name="Group 19"/>
            <p:cNvGrpSpPr>
              <a:grpSpLocks/>
            </p:cNvGrpSpPr>
            <p:nvPr/>
          </p:nvGrpSpPr>
          <p:grpSpPr bwMode="auto">
            <a:xfrm>
              <a:off x="3284" y="3209"/>
              <a:ext cx="645" cy="117"/>
              <a:chOff x="591" y="1373"/>
              <a:chExt cx="673" cy="127"/>
            </a:xfrm>
          </p:grpSpPr>
          <p:cxnSp>
            <p:nvCxnSpPr>
              <p:cNvPr id="7194" name="AutoShape 20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195" name="Oval 21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196" name="AutoShape 22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7197" name="Group 23"/>
            <p:cNvGrpSpPr>
              <a:grpSpLocks/>
            </p:cNvGrpSpPr>
            <p:nvPr/>
          </p:nvGrpSpPr>
          <p:grpSpPr bwMode="auto">
            <a:xfrm>
              <a:off x="3764" y="3480"/>
              <a:ext cx="646" cy="116"/>
              <a:chOff x="591" y="1373"/>
              <a:chExt cx="673" cy="127"/>
            </a:xfrm>
          </p:grpSpPr>
          <p:cxnSp>
            <p:nvCxnSpPr>
              <p:cNvPr id="7198" name="AutoShape 24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199" name="Oval 25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200" name="AutoShape 26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7201" name="Group 27"/>
            <p:cNvGrpSpPr>
              <a:grpSpLocks/>
            </p:cNvGrpSpPr>
            <p:nvPr/>
          </p:nvGrpSpPr>
          <p:grpSpPr bwMode="auto">
            <a:xfrm>
              <a:off x="4100" y="3744"/>
              <a:ext cx="646" cy="127"/>
              <a:chOff x="591" y="1249"/>
              <a:chExt cx="673" cy="127"/>
            </a:xfrm>
          </p:grpSpPr>
          <p:cxnSp>
            <p:nvCxnSpPr>
              <p:cNvPr id="7202" name="AutoShape 28"/>
              <p:cNvCxnSpPr>
                <a:cxnSpLocks noChangeShapeType="1"/>
              </p:cNvCxnSpPr>
              <p:nvPr/>
            </p:nvCxnSpPr>
            <p:spPr bwMode="auto">
              <a:xfrm>
                <a:off x="636" y="1312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203" name="Oval 29"/>
              <p:cNvSpPr>
                <a:spLocks noChangeArrowheads="1"/>
              </p:cNvSpPr>
              <p:nvPr/>
            </p:nvSpPr>
            <p:spPr bwMode="auto">
              <a:xfrm>
                <a:off x="591" y="1249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204" name="AutoShape 30"/>
              <p:cNvSpPr>
                <a:spLocks noChangeArrowheads="1"/>
              </p:cNvSpPr>
              <p:nvPr/>
            </p:nvSpPr>
            <p:spPr bwMode="auto">
              <a:xfrm>
                <a:off x="1136" y="1249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sp>
          <p:nvSpPr>
            <p:cNvPr id="7205" name="Text Box 40"/>
            <p:cNvSpPr txBox="1">
              <a:spLocks noChangeArrowheads="1"/>
            </p:cNvSpPr>
            <p:nvPr/>
          </p:nvSpPr>
          <p:spPr bwMode="auto">
            <a:xfrm>
              <a:off x="207" y="1686"/>
              <a:ext cx="1343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Preliminary Assessment</a:t>
              </a:r>
            </a:p>
          </p:txBody>
        </p:sp>
        <p:grpSp>
          <p:nvGrpSpPr>
            <p:cNvPr id="7206" name="Group 41"/>
            <p:cNvGrpSpPr>
              <a:grpSpLocks/>
            </p:cNvGrpSpPr>
            <p:nvPr/>
          </p:nvGrpSpPr>
          <p:grpSpPr bwMode="auto">
            <a:xfrm>
              <a:off x="1487" y="2127"/>
              <a:ext cx="645" cy="117"/>
              <a:chOff x="591" y="1373"/>
              <a:chExt cx="673" cy="127"/>
            </a:xfrm>
          </p:grpSpPr>
          <p:cxnSp>
            <p:nvCxnSpPr>
              <p:cNvPr id="7207" name="AutoShape 42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7208" name="Oval 43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7209" name="AutoShape 44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sp>
          <p:nvSpPr>
            <p:cNvPr id="7210" name="Text Box 45"/>
            <p:cNvSpPr txBox="1">
              <a:spLocks noChangeArrowheads="1"/>
            </p:cNvSpPr>
            <p:nvPr/>
          </p:nvSpPr>
          <p:spPr bwMode="auto">
            <a:xfrm>
              <a:off x="1150" y="1956"/>
              <a:ext cx="877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Inspection</a:t>
              </a:r>
            </a:p>
          </p:txBody>
        </p:sp>
        <p:sp>
          <p:nvSpPr>
            <p:cNvPr id="7211" name="Text Box 46"/>
            <p:cNvSpPr txBox="1">
              <a:spLocks noChangeArrowheads="1"/>
            </p:cNvSpPr>
            <p:nvPr/>
          </p:nvSpPr>
          <p:spPr bwMode="auto">
            <a:xfrm>
              <a:off x="1052" y="2237"/>
              <a:ext cx="127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 Investigation</a:t>
              </a:r>
            </a:p>
          </p:txBody>
        </p:sp>
        <p:sp>
          <p:nvSpPr>
            <p:cNvPr id="7212" name="Text Box 47"/>
            <p:cNvSpPr txBox="1">
              <a:spLocks noChangeArrowheads="1"/>
            </p:cNvSpPr>
            <p:nvPr/>
          </p:nvSpPr>
          <p:spPr bwMode="auto">
            <a:xfrm>
              <a:off x="1579" y="2494"/>
              <a:ext cx="96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Feasibility Study</a:t>
              </a:r>
            </a:p>
          </p:txBody>
        </p:sp>
        <p:sp>
          <p:nvSpPr>
            <p:cNvPr id="7213" name="Text Box 48"/>
            <p:cNvSpPr txBox="1">
              <a:spLocks noChangeArrowheads="1"/>
            </p:cNvSpPr>
            <p:nvPr/>
          </p:nvSpPr>
          <p:spPr bwMode="auto">
            <a:xfrm>
              <a:off x="2045" y="2751"/>
              <a:ext cx="97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 Design</a:t>
              </a:r>
            </a:p>
          </p:txBody>
        </p:sp>
        <p:sp>
          <p:nvSpPr>
            <p:cNvPr id="7214" name="Text Box 49"/>
            <p:cNvSpPr txBox="1">
              <a:spLocks noChangeArrowheads="1"/>
            </p:cNvSpPr>
            <p:nvPr/>
          </p:nvSpPr>
          <p:spPr bwMode="auto">
            <a:xfrm>
              <a:off x="2800" y="3038"/>
              <a:ext cx="947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</a:t>
              </a:r>
              <a:r>
                <a:rPr lang="en-US" sz="1300" b="1"/>
                <a:t> </a:t>
              </a:r>
              <a:r>
                <a:rPr lang="en-US" sz="1300" b="1">
                  <a:solidFill>
                    <a:schemeClr val="bg1"/>
                  </a:solidFill>
                </a:rPr>
                <a:t>Action</a:t>
              </a:r>
            </a:p>
          </p:txBody>
        </p:sp>
        <p:sp>
          <p:nvSpPr>
            <p:cNvPr id="7215" name="Text Box 50"/>
            <p:cNvSpPr txBox="1">
              <a:spLocks noChangeArrowheads="1"/>
            </p:cNvSpPr>
            <p:nvPr/>
          </p:nvSpPr>
          <p:spPr bwMode="auto">
            <a:xfrm>
              <a:off x="3068" y="3301"/>
              <a:ext cx="1106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LTRA</a:t>
              </a:r>
            </a:p>
          </p:txBody>
        </p:sp>
        <p:sp>
          <p:nvSpPr>
            <p:cNvPr id="7216" name="Text Box 51"/>
            <p:cNvSpPr txBox="1">
              <a:spLocks noChangeArrowheads="1"/>
            </p:cNvSpPr>
            <p:nvPr/>
          </p:nvSpPr>
          <p:spPr bwMode="auto">
            <a:xfrm>
              <a:off x="3596" y="3603"/>
              <a:ext cx="900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O&amp;M</a:t>
              </a:r>
            </a:p>
          </p:txBody>
        </p:sp>
      </p:grpSp>
      <p:grpSp>
        <p:nvGrpSpPr>
          <p:cNvPr id="7217" name="Group 63"/>
          <p:cNvGrpSpPr>
            <a:grpSpLocks/>
          </p:cNvGrpSpPr>
          <p:nvPr/>
        </p:nvGrpSpPr>
        <p:grpSpPr bwMode="auto">
          <a:xfrm>
            <a:off x="990600" y="1295400"/>
            <a:ext cx="1300163" cy="866775"/>
            <a:chOff x="462" y="1139"/>
            <a:chExt cx="888" cy="592"/>
          </a:xfrm>
        </p:grpSpPr>
        <p:sp>
          <p:nvSpPr>
            <p:cNvPr id="7218" name="AutoShape 56"/>
            <p:cNvSpPr>
              <a:spLocks noChangeArrowheads="1"/>
            </p:cNvSpPr>
            <p:nvPr/>
          </p:nvSpPr>
          <p:spPr bwMode="auto">
            <a:xfrm>
              <a:off x="772" y="1397"/>
              <a:ext cx="273" cy="334"/>
            </a:xfrm>
            <a:prstGeom prst="downArrow">
              <a:avLst>
                <a:gd name="adj1" fmla="val 50000"/>
                <a:gd name="adj2" fmla="val 30586"/>
              </a:avLst>
            </a:prstGeom>
            <a:solidFill>
              <a:srgbClr val="A7E2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300">
                <a:latin typeface="Times New Roman" pitchFamily="18" charset="0"/>
              </a:endParaRPr>
            </a:p>
          </p:txBody>
        </p:sp>
        <p:sp>
          <p:nvSpPr>
            <p:cNvPr id="7219" name="Text Box 31"/>
            <p:cNvSpPr txBox="1">
              <a:spLocks noChangeArrowheads="1"/>
            </p:cNvSpPr>
            <p:nvPr/>
          </p:nvSpPr>
          <p:spPr bwMode="auto">
            <a:xfrm>
              <a:off x="462" y="1139"/>
              <a:ext cx="888" cy="2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Identified</a:t>
              </a:r>
            </a:p>
          </p:txBody>
        </p:sp>
      </p:grpSp>
      <p:sp>
        <p:nvSpPr>
          <p:cNvPr id="7220" name="Line 79"/>
          <p:cNvSpPr>
            <a:spLocks noChangeShapeType="1"/>
          </p:cNvSpPr>
          <p:nvPr/>
        </p:nvSpPr>
        <p:spPr bwMode="auto">
          <a:xfrm rot="202809">
            <a:off x="4551363" y="4121150"/>
            <a:ext cx="2840037" cy="19685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</p:spPr>
        <p:txBody>
          <a:bodyPr wrap="none" lIns="92309" tIns="46154" rIns="92309" bIns="46154" anchor="ctr"/>
          <a:lstStyle/>
          <a:p>
            <a:endParaRPr lang="en-US"/>
          </a:p>
        </p:txBody>
      </p:sp>
      <p:sp>
        <p:nvSpPr>
          <p:cNvPr id="7221" name="Text Box 61"/>
          <p:cNvSpPr txBox="1">
            <a:spLocks noChangeArrowheads="1"/>
          </p:cNvSpPr>
          <p:nvPr/>
        </p:nvSpPr>
        <p:spPr bwMode="auto">
          <a:xfrm rot="2228528">
            <a:off x="3221038" y="4403725"/>
            <a:ext cx="4359275" cy="315913"/>
          </a:xfrm>
          <a:prstGeom prst="rect">
            <a:avLst/>
          </a:prstGeom>
          <a:solidFill>
            <a:srgbClr val="D2D2F4">
              <a:alpha val="94901"/>
            </a:srgbClr>
          </a:solidFill>
          <a:ln w="3175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lIns="99276" tIns="49638" rIns="99276" bIns="49638" anchorCtr="1">
            <a:spAutoFit/>
          </a:bodyPr>
          <a:lstStyle/>
          <a:p>
            <a:pPr algn="ctr" defTabSz="992188" eaLnBrk="0" hangingPunct="0"/>
            <a:r>
              <a:rPr lang="en-US" sz="1400" b="1">
                <a:solidFill>
                  <a:srgbClr val="000000"/>
                </a:solidFill>
              </a:rPr>
              <a:t>Optimization</a:t>
            </a:r>
          </a:p>
        </p:txBody>
      </p:sp>
      <p:sp>
        <p:nvSpPr>
          <p:cNvPr id="63" name="Title 62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382000" cy="885825"/>
          </a:xfrm>
        </p:spPr>
        <p:txBody>
          <a:bodyPr/>
          <a:lstStyle/>
          <a:p>
            <a:pPr>
              <a:defRPr/>
            </a:pPr>
            <a:r>
              <a:rPr lang="en-US" kern="1200" spc="-150" dirty="0">
                <a:ln w="3175">
                  <a:noFill/>
                </a:ln>
                <a:latin typeface="+mj-lt"/>
                <a:ea typeface="+mn-ea"/>
              </a:rPr>
              <a:t>National Strategy to Expand Superfund Optimization from Remedial Investigation to Site Completion</a:t>
            </a: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4191000" y="1066800"/>
            <a:ext cx="4953000" cy="2514600"/>
          </a:xfrm>
          <a:prstGeom prst="ribbon2">
            <a:avLst>
              <a:gd name="adj1" fmla="val 8417"/>
              <a:gd name="adj2" fmla="val 7256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62500" lnSpcReduction="20000"/>
          </a:bodyPr>
          <a:lstStyle/>
          <a:p>
            <a:pPr algn="ctr">
              <a:defRPr/>
            </a:pPr>
            <a:r>
              <a:rPr lang="en-US" i="1" dirty="0"/>
              <a:t>OPTIMIZATION AS Defined in Strategy </a:t>
            </a:r>
          </a:p>
          <a:p>
            <a:pPr algn="ctr">
              <a:defRPr/>
            </a:pPr>
            <a:endParaRPr lang="en-US" i="1" dirty="0"/>
          </a:p>
          <a:p>
            <a:pPr algn="ctr">
              <a:defRPr/>
            </a:pPr>
            <a:r>
              <a:rPr lang="en-US" i="1" dirty="0"/>
              <a:t>“Efforts at any phase of the removal or remedial response to identify and implement specific actions that improve the effectiveness and cost-efficiency of that phase. Such actions may also improve the remedy’s protectiveness and long-term implementation which may facilitate progress towards site completion. To identify these opportunities, regions may use a systematic site review by a team of independent technical experts, apply techniques or principles from Green Remediation or Triad, or apply other approaches to identify opportunities for greater efficiency and effectiveness.”</a:t>
            </a:r>
          </a:p>
          <a:p>
            <a:pPr algn="ctr">
              <a:defRPr/>
            </a:pPr>
            <a:r>
              <a:rPr lang="en-US" b="1" dirty="0">
                <a:hlinkClick r:id="rId3"/>
              </a:rPr>
              <a:t>http://www.epa.gov/superfund/cleanup/postconstruction/092012strategy.pdf</a:t>
            </a:r>
            <a:r>
              <a:rPr lang="en-US" b="1" dirty="0"/>
              <a:t>  </a:t>
            </a:r>
          </a:p>
        </p:txBody>
      </p:sp>
      <p:sp>
        <p:nvSpPr>
          <p:cNvPr id="7224" name="TextBox 63"/>
          <p:cNvSpPr txBox="1">
            <a:spLocks noChangeArrowheads="1"/>
          </p:cNvSpPr>
          <p:nvPr/>
        </p:nvSpPr>
        <p:spPr bwMode="auto">
          <a:xfrm>
            <a:off x="457200" y="45720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Superfund</a:t>
            </a:r>
          </a:p>
          <a:p>
            <a:endParaRPr lang="en-US"/>
          </a:p>
        </p:txBody>
      </p:sp>
      <p:sp>
        <p:nvSpPr>
          <p:cNvPr id="67" name="Slide Number Placeholder 66"/>
          <p:cNvSpPr txBox="1">
            <a:spLocks noGrp="1"/>
          </p:cNvSpPr>
          <p:nvPr/>
        </p:nvSpPr>
        <p:spPr>
          <a:xfrm>
            <a:off x="8382000" y="6511925"/>
            <a:ext cx="685800" cy="34607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1-3</a:t>
            </a:r>
          </a:p>
        </p:txBody>
      </p:sp>
      <p:sp>
        <p:nvSpPr>
          <p:cNvPr id="7226" name="Rectangle 55"/>
          <p:cNvSpPr>
            <a:spLocks noChangeArrowheads="1"/>
          </p:cNvSpPr>
          <p:nvPr/>
        </p:nvSpPr>
        <p:spPr bwMode="auto">
          <a:xfrm>
            <a:off x="3560763" y="645636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Resource Slide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9221" name="Group 19"/>
          <p:cNvGrpSpPr>
            <a:grpSpLocks/>
          </p:cNvGrpSpPr>
          <p:nvPr/>
        </p:nvGrpSpPr>
        <p:grpSpPr bwMode="auto">
          <a:xfrm>
            <a:off x="7467600" y="6076950"/>
            <a:ext cx="1473200" cy="781050"/>
            <a:chOff x="5356" y="3283"/>
            <a:chExt cx="998" cy="533"/>
          </a:xfrm>
        </p:grpSpPr>
        <p:sp>
          <p:nvSpPr>
            <p:cNvPr id="9222" name="Text Box 31"/>
            <p:cNvSpPr txBox="1">
              <a:spLocks noChangeArrowheads="1"/>
            </p:cNvSpPr>
            <p:nvPr/>
          </p:nvSpPr>
          <p:spPr bwMode="auto">
            <a:xfrm>
              <a:off x="5356" y="3283"/>
              <a:ext cx="998" cy="2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Completion</a:t>
              </a:r>
            </a:p>
          </p:txBody>
        </p:sp>
        <p:sp>
          <p:nvSpPr>
            <p:cNvPr id="9223" name="AutoShape 36"/>
            <p:cNvSpPr>
              <a:spLocks noChangeArrowheads="1"/>
            </p:cNvSpPr>
            <p:nvPr/>
          </p:nvSpPr>
          <p:spPr bwMode="auto">
            <a:xfrm>
              <a:off x="5508" y="3529"/>
              <a:ext cx="233" cy="287"/>
            </a:xfrm>
            <a:prstGeom prst="downArrow">
              <a:avLst>
                <a:gd name="adj1" fmla="val 50000"/>
                <a:gd name="adj2" fmla="val 307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300">
                <a:latin typeface="Times New Roman" pitchFamily="18" charset="0"/>
              </a:endParaRPr>
            </a:p>
          </p:txBody>
        </p:sp>
      </p:grpSp>
      <p:grpSp>
        <p:nvGrpSpPr>
          <p:cNvPr id="9224" name="Group 22"/>
          <p:cNvGrpSpPr>
            <a:grpSpLocks/>
          </p:cNvGrpSpPr>
          <p:nvPr/>
        </p:nvGrpSpPr>
        <p:grpSpPr bwMode="auto">
          <a:xfrm>
            <a:off x="106363" y="2057400"/>
            <a:ext cx="7205662" cy="4535488"/>
            <a:chOff x="207" y="1686"/>
            <a:chExt cx="4539" cy="2185"/>
          </a:xfrm>
        </p:grpSpPr>
        <p:grpSp>
          <p:nvGrpSpPr>
            <p:cNvPr id="9225" name="Group 3"/>
            <p:cNvGrpSpPr>
              <a:grpSpLocks/>
            </p:cNvGrpSpPr>
            <p:nvPr/>
          </p:nvGrpSpPr>
          <p:grpSpPr bwMode="auto">
            <a:xfrm>
              <a:off x="1054" y="1857"/>
              <a:ext cx="646" cy="116"/>
              <a:chOff x="591" y="1373"/>
              <a:chExt cx="673" cy="127"/>
            </a:xfrm>
          </p:grpSpPr>
          <p:cxnSp>
            <p:nvCxnSpPr>
              <p:cNvPr id="9226" name="AutoShape 4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27" name="Oval 5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28" name="AutoShape 6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9229" name="Group 7"/>
            <p:cNvGrpSpPr>
              <a:grpSpLocks/>
            </p:cNvGrpSpPr>
            <p:nvPr/>
          </p:nvGrpSpPr>
          <p:grpSpPr bwMode="auto">
            <a:xfrm>
              <a:off x="1940" y="2397"/>
              <a:ext cx="645" cy="117"/>
              <a:chOff x="591" y="1373"/>
              <a:chExt cx="673" cy="127"/>
            </a:xfrm>
          </p:grpSpPr>
          <p:cxnSp>
            <p:nvCxnSpPr>
              <p:cNvPr id="9230" name="AutoShape 8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31" name="Oval 9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32" name="AutoShape 10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9233" name="Group 11"/>
            <p:cNvGrpSpPr>
              <a:grpSpLocks/>
            </p:cNvGrpSpPr>
            <p:nvPr/>
          </p:nvGrpSpPr>
          <p:grpSpPr bwMode="auto">
            <a:xfrm>
              <a:off x="2371" y="2668"/>
              <a:ext cx="646" cy="117"/>
              <a:chOff x="591" y="1373"/>
              <a:chExt cx="673" cy="127"/>
            </a:xfrm>
          </p:grpSpPr>
          <p:cxnSp>
            <p:nvCxnSpPr>
              <p:cNvPr id="9234" name="AutoShape 12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35" name="Oval 13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36" name="AutoShape 14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9237" name="Group 15"/>
            <p:cNvGrpSpPr>
              <a:grpSpLocks/>
            </p:cNvGrpSpPr>
            <p:nvPr/>
          </p:nvGrpSpPr>
          <p:grpSpPr bwMode="auto">
            <a:xfrm>
              <a:off x="2804" y="2939"/>
              <a:ext cx="646" cy="116"/>
              <a:chOff x="591" y="1373"/>
              <a:chExt cx="673" cy="127"/>
            </a:xfrm>
          </p:grpSpPr>
          <p:cxnSp>
            <p:nvCxnSpPr>
              <p:cNvPr id="9238" name="AutoShape 16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39" name="Oval 17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40" name="AutoShape 18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9241" name="Group 19"/>
            <p:cNvGrpSpPr>
              <a:grpSpLocks/>
            </p:cNvGrpSpPr>
            <p:nvPr/>
          </p:nvGrpSpPr>
          <p:grpSpPr bwMode="auto">
            <a:xfrm>
              <a:off x="3284" y="3209"/>
              <a:ext cx="645" cy="117"/>
              <a:chOff x="591" y="1373"/>
              <a:chExt cx="673" cy="127"/>
            </a:xfrm>
          </p:grpSpPr>
          <p:cxnSp>
            <p:nvCxnSpPr>
              <p:cNvPr id="9242" name="AutoShape 20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43" name="Oval 21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44" name="AutoShape 22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9245" name="Group 23"/>
            <p:cNvGrpSpPr>
              <a:grpSpLocks/>
            </p:cNvGrpSpPr>
            <p:nvPr/>
          </p:nvGrpSpPr>
          <p:grpSpPr bwMode="auto">
            <a:xfrm>
              <a:off x="3764" y="3480"/>
              <a:ext cx="646" cy="116"/>
              <a:chOff x="591" y="1373"/>
              <a:chExt cx="673" cy="127"/>
            </a:xfrm>
          </p:grpSpPr>
          <p:cxnSp>
            <p:nvCxnSpPr>
              <p:cNvPr id="9246" name="AutoShape 24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47" name="Oval 25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48" name="AutoShape 26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grpSp>
          <p:nvGrpSpPr>
            <p:cNvPr id="9249" name="Group 27"/>
            <p:cNvGrpSpPr>
              <a:grpSpLocks/>
            </p:cNvGrpSpPr>
            <p:nvPr/>
          </p:nvGrpSpPr>
          <p:grpSpPr bwMode="auto">
            <a:xfrm>
              <a:off x="4100" y="3744"/>
              <a:ext cx="646" cy="127"/>
              <a:chOff x="591" y="1249"/>
              <a:chExt cx="673" cy="127"/>
            </a:xfrm>
          </p:grpSpPr>
          <p:cxnSp>
            <p:nvCxnSpPr>
              <p:cNvPr id="9250" name="AutoShape 28"/>
              <p:cNvCxnSpPr>
                <a:cxnSpLocks noChangeShapeType="1"/>
              </p:cNvCxnSpPr>
              <p:nvPr/>
            </p:nvCxnSpPr>
            <p:spPr bwMode="auto">
              <a:xfrm>
                <a:off x="636" y="1312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51" name="Oval 29"/>
              <p:cNvSpPr>
                <a:spLocks noChangeArrowheads="1"/>
              </p:cNvSpPr>
              <p:nvPr/>
            </p:nvSpPr>
            <p:spPr bwMode="auto">
              <a:xfrm>
                <a:off x="591" y="1249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52" name="AutoShape 30"/>
              <p:cNvSpPr>
                <a:spLocks noChangeArrowheads="1"/>
              </p:cNvSpPr>
              <p:nvPr/>
            </p:nvSpPr>
            <p:spPr bwMode="auto">
              <a:xfrm>
                <a:off x="1136" y="1249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sp>
          <p:nvSpPr>
            <p:cNvPr id="9253" name="Text Box 40"/>
            <p:cNvSpPr txBox="1">
              <a:spLocks noChangeArrowheads="1"/>
            </p:cNvSpPr>
            <p:nvPr/>
          </p:nvSpPr>
          <p:spPr bwMode="auto">
            <a:xfrm>
              <a:off x="207" y="1686"/>
              <a:ext cx="1343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Preliminary Assessment</a:t>
              </a:r>
            </a:p>
          </p:txBody>
        </p:sp>
        <p:grpSp>
          <p:nvGrpSpPr>
            <p:cNvPr id="9254" name="Group 41"/>
            <p:cNvGrpSpPr>
              <a:grpSpLocks/>
            </p:cNvGrpSpPr>
            <p:nvPr/>
          </p:nvGrpSpPr>
          <p:grpSpPr bwMode="auto">
            <a:xfrm>
              <a:off x="1487" y="2127"/>
              <a:ext cx="645" cy="117"/>
              <a:chOff x="591" y="1373"/>
              <a:chExt cx="673" cy="127"/>
            </a:xfrm>
          </p:grpSpPr>
          <p:cxnSp>
            <p:nvCxnSpPr>
              <p:cNvPr id="9255" name="AutoShape 42"/>
              <p:cNvCxnSpPr>
                <a:cxnSpLocks noChangeShapeType="1"/>
              </p:cNvCxnSpPr>
              <p:nvPr/>
            </p:nvCxnSpPr>
            <p:spPr bwMode="auto">
              <a:xfrm>
                <a:off x="636" y="1436"/>
                <a:ext cx="546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diamond" w="med" len="med"/>
              </a:ln>
            </p:spPr>
          </p:cxnSp>
          <p:sp>
            <p:nvSpPr>
              <p:cNvPr id="9256" name="Oval 43"/>
              <p:cNvSpPr>
                <a:spLocks noChangeArrowheads="1"/>
              </p:cNvSpPr>
              <p:nvPr/>
            </p:nvSpPr>
            <p:spPr bwMode="auto">
              <a:xfrm>
                <a:off x="591" y="1381"/>
                <a:ext cx="118" cy="118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  <p:sp>
            <p:nvSpPr>
              <p:cNvPr id="9257" name="AutoShape 44"/>
              <p:cNvSpPr>
                <a:spLocks noChangeArrowheads="1"/>
              </p:cNvSpPr>
              <p:nvPr/>
            </p:nvSpPr>
            <p:spPr bwMode="auto">
              <a:xfrm>
                <a:off x="1136" y="1373"/>
                <a:ext cx="128" cy="127"/>
              </a:xfrm>
              <a:prstGeom prst="diamond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FontTx/>
                  <a:buChar char="•"/>
                </a:pPr>
                <a:endParaRPr lang="en-US" sz="1300">
                  <a:latin typeface="Times New Roman" pitchFamily="18" charset="0"/>
                </a:endParaRPr>
              </a:p>
            </p:txBody>
          </p:sp>
        </p:grpSp>
        <p:sp>
          <p:nvSpPr>
            <p:cNvPr id="9258" name="Text Box 45"/>
            <p:cNvSpPr txBox="1">
              <a:spLocks noChangeArrowheads="1"/>
            </p:cNvSpPr>
            <p:nvPr/>
          </p:nvSpPr>
          <p:spPr bwMode="auto">
            <a:xfrm>
              <a:off x="1150" y="1956"/>
              <a:ext cx="877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Inspection</a:t>
              </a:r>
            </a:p>
          </p:txBody>
        </p:sp>
        <p:sp>
          <p:nvSpPr>
            <p:cNvPr id="9259" name="Text Box 46"/>
            <p:cNvSpPr txBox="1">
              <a:spLocks noChangeArrowheads="1"/>
            </p:cNvSpPr>
            <p:nvPr/>
          </p:nvSpPr>
          <p:spPr bwMode="auto">
            <a:xfrm>
              <a:off x="1052" y="2237"/>
              <a:ext cx="127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 Investigation</a:t>
              </a:r>
            </a:p>
          </p:txBody>
        </p:sp>
        <p:sp>
          <p:nvSpPr>
            <p:cNvPr id="9260" name="Text Box 47"/>
            <p:cNvSpPr txBox="1">
              <a:spLocks noChangeArrowheads="1"/>
            </p:cNvSpPr>
            <p:nvPr/>
          </p:nvSpPr>
          <p:spPr bwMode="auto">
            <a:xfrm>
              <a:off x="1579" y="2494"/>
              <a:ext cx="96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Feasibility Study</a:t>
              </a:r>
            </a:p>
          </p:txBody>
        </p:sp>
        <p:sp>
          <p:nvSpPr>
            <p:cNvPr id="9261" name="Text Box 48"/>
            <p:cNvSpPr txBox="1">
              <a:spLocks noChangeArrowheads="1"/>
            </p:cNvSpPr>
            <p:nvPr/>
          </p:nvSpPr>
          <p:spPr bwMode="auto">
            <a:xfrm>
              <a:off x="2045" y="2751"/>
              <a:ext cx="97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 Design</a:t>
              </a:r>
            </a:p>
          </p:txBody>
        </p:sp>
        <p:sp>
          <p:nvSpPr>
            <p:cNvPr id="9262" name="Text Box 49"/>
            <p:cNvSpPr txBox="1">
              <a:spLocks noChangeArrowheads="1"/>
            </p:cNvSpPr>
            <p:nvPr/>
          </p:nvSpPr>
          <p:spPr bwMode="auto">
            <a:xfrm>
              <a:off x="2800" y="3038"/>
              <a:ext cx="947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Remedial</a:t>
              </a:r>
              <a:r>
                <a:rPr lang="en-US" sz="1300" b="1"/>
                <a:t> </a:t>
              </a:r>
              <a:r>
                <a:rPr lang="en-US" sz="1300" b="1">
                  <a:solidFill>
                    <a:schemeClr val="bg1"/>
                  </a:solidFill>
                </a:rPr>
                <a:t>Action</a:t>
              </a:r>
            </a:p>
          </p:txBody>
        </p:sp>
        <p:sp>
          <p:nvSpPr>
            <p:cNvPr id="9263" name="Text Box 50"/>
            <p:cNvSpPr txBox="1">
              <a:spLocks noChangeArrowheads="1"/>
            </p:cNvSpPr>
            <p:nvPr/>
          </p:nvSpPr>
          <p:spPr bwMode="auto">
            <a:xfrm>
              <a:off x="3068" y="3301"/>
              <a:ext cx="1106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LTRA</a:t>
              </a:r>
            </a:p>
          </p:txBody>
        </p:sp>
        <p:sp>
          <p:nvSpPr>
            <p:cNvPr id="9264" name="Text Box 51"/>
            <p:cNvSpPr txBox="1">
              <a:spLocks noChangeArrowheads="1"/>
            </p:cNvSpPr>
            <p:nvPr/>
          </p:nvSpPr>
          <p:spPr bwMode="auto">
            <a:xfrm>
              <a:off x="3596" y="3603"/>
              <a:ext cx="900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O&amp;M</a:t>
              </a:r>
            </a:p>
          </p:txBody>
        </p:sp>
      </p:grpSp>
      <p:grpSp>
        <p:nvGrpSpPr>
          <p:cNvPr id="9265" name="Group 63"/>
          <p:cNvGrpSpPr>
            <a:grpSpLocks/>
          </p:cNvGrpSpPr>
          <p:nvPr/>
        </p:nvGrpSpPr>
        <p:grpSpPr bwMode="auto">
          <a:xfrm>
            <a:off x="990600" y="1295400"/>
            <a:ext cx="1300163" cy="866775"/>
            <a:chOff x="462" y="1139"/>
            <a:chExt cx="888" cy="592"/>
          </a:xfrm>
        </p:grpSpPr>
        <p:sp>
          <p:nvSpPr>
            <p:cNvPr id="9266" name="AutoShape 56"/>
            <p:cNvSpPr>
              <a:spLocks noChangeArrowheads="1"/>
            </p:cNvSpPr>
            <p:nvPr/>
          </p:nvSpPr>
          <p:spPr bwMode="auto">
            <a:xfrm>
              <a:off x="772" y="1397"/>
              <a:ext cx="273" cy="334"/>
            </a:xfrm>
            <a:prstGeom prst="downArrow">
              <a:avLst>
                <a:gd name="adj1" fmla="val 50000"/>
                <a:gd name="adj2" fmla="val 30586"/>
              </a:avLst>
            </a:prstGeom>
            <a:solidFill>
              <a:srgbClr val="A7E2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300">
                <a:latin typeface="Times New Roman" pitchFamily="18" charset="0"/>
              </a:endParaRPr>
            </a:p>
          </p:txBody>
        </p:sp>
        <p:sp>
          <p:nvSpPr>
            <p:cNvPr id="9267" name="Text Box 31"/>
            <p:cNvSpPr txBox="1">
              <a:spLocks noChangeArrowheads="1"/>
            </p:cNvSpPr>
            <p:nvPr/>
          </p:nvSpPr>
          <p:spPr bwMode="auto">
            <a:xfrm>
              <a:off x="462" y="1139"/>
              <a:ext cx="888" cy="2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9276" tIns="49638" rIns="99276" bIns="49638">
              <a:spAutoFit/>
            </a:bodyPr>
            <a:lstStyle/>
            <a:p>
              <a:pPr algn="ctr" defTabSz="992188" eaLnBrk="0" hangingPunct="0"/>
              <a:r>
                <a:rPr lang="en-US" sz="1300" b="1">
                  <a:solidFill>
                    <a:schemeClr val="bg1"/>
                  </a:solidFill>
                </a:rPr>
                <a:t>Site Identified</a:t>
              </a:r>
            </a:p>
          </p:txBody>
        </p:sp>
      </p:grpSp>
      <p:sp>
        <p:nvSpPr>
          <p:cNvPr id="9268" name="Line 79"/>
          <p:cNvSpPr>
            <a:spLocks noChangeShapeType="1"/>
          </p:cNvSpPr>
          <p:nvPr/>
        </p:nvSpPr>
        <p:spPr bwMode="auto">
          <a:xfrm rot="202809">
            <a:off x="4551363" y="4121150"/>
            <a:ext cx="2840037" cy="19685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</p:spPr>
        <p:txBody>
          <a:bodyPr wrap="none" lIns="92309" tIns="46154" rIns="92309" bIns="46154" anchor="ctr"/>
          <a:lstStyle/>
          <a:p>
            <a:endParaRPr lang="en-US"/>
          </a:p>
        </p:txBody>
      </p:sp>
      <p:sp>
        <p:nvSpPr>
          <p:cNvPr id="9269" name="Text Box 61"/>
          <p:cNvSpPr txBox="1">
            <a:spLocks noChangeArrowheads="1"/>
          </p:cNvSpPr>
          <p:nvPr/>
        </p:nvSpPr>
        <p:spPr bwMode="auto">
          <a:xfrm rot="2228528">
            <a:off x="3221038" y="4403725"/>
            <a:ext cx="4359275" cy="315913"/>
          </a:xfrm>
          <a:prstGeom prst="rect">
            <a:avLst/>
          </a:prstGeom>
          <a:solidFill>
            <a:srgbClr val="D2D2F4">
              <a:alpha val="94901"/>
            </a:srgbClr>
          </a:solidFill>
          <a:ln w="3175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lIns="99276" tIns="49638" rIns="99276" bIns="49638" anchorCtr="1">
            <a:spAutoFit/>
          </a:bodyPr>
          <a:lstStyle/>
          <a:p>
            <a:pPr algn="ctr" defTabSz="992188" eaLnBrk="0" hangingPunct="0"/>
            <a:r>
              <a:rPr lang="en-US" sz="1400" b="1">
                <a:solidFill>
                  <a:srgbClr val="000000"/>
                </a:solidFill>
              </a:rPr>
              <a:t>Optimization</a:t>
            </a:r>
          </a:p>
        </p:txBody>
      </p: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4114800" y="1066800"/>
            <a:ext cx="5029200" cy="3276600"/>
            <a:chOff x="4047760" y="1007275"/>
            <a:chExt cx="4799671" cy="3183725"/>
          </a:xfrm>
        </p:grpSpPr>
        <p:grpSp>
          <p:nvGrpSpPr>
            <p:cNvPr id="9271" name="Group 64"/>
            <p:cNvGrpSpPr>
              <a:grpSpLocks/>
            </p:cNvGrpSpPr>
            <p:nvPr/>
          </p:nvGrpSpPr>
          <p:grpSpPr bwMode="auto">
            <a:xfrm>
              <a:off x="4047760" y="1007275"/>
              <a:ext cx="4799671" cy="3183725"/>
              <a:chOff x="4047760" y="471859"/>
              <a:chExt cx="4799671" cy="318372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047760" y="471859"/>
                <a:ext cx="4799671" cy="3183725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5543113" y="525847"/>
                <a:ext cx="1665037" cy="837578"/>
              </a:xfrm>
              <a:prstGeom prst="ellipse">
                <a:avLst/>
              </a:prstGeom>
              <a:solidFill>
                <a:srgbClr val="D47312"/>
              </a:solidFill>
              <a:ln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FFFF00"/>
                    </a:solidFill>
                  </a:rPr>
                  <a:t>Data Management</a:t>
                </a: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6952107" y="1226143"/>
                <a:ext cx="1505957" cy="837578"/>
              </a:xfrm>
              <a:prstGeom prst="ellipse">
                <a:avLst/>
              </a:prstGeom>
              <a:solidFill>
                <a:srgbClr val="D47312"/>
              </a:solidFill>
              <a:ln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FFFF00"/>
                    </a:solidFill>
                  </a:rPr>
                  <a:t>Monitoring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6482442" y="2437007"/>
                <a:ext cx="1669583" cy="837579"/>
              </a:xfrm>
              <a:prstGeom prst="ellipse">
                <a:avLst/>
              </a:prstGeom>
              <a:solidFill>
                <a:srgbClr val="D47312"/>
              </a:solidFill>
              <a:ln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FFFF00"/>
                    </a:solidFill>
                  </a:rPr>
                  <a:t>Remedy Components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4340165" y="1226143"/>
                <a:ext cx="1422629" cy="837578"/>
              </a:xfrm>
              <a:prstGeom prst="ellipse">
                <a:avLst/>
              </a:prstGeom>
              <a:solidFill>
                <a:srgbClr val="D47312"/>
              </a:solidFill>
              <a:ln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FFFF00"/>
                    </a:solidFill>
                  </a:rPr>
                  <a:t>Exit Strategy</a:t>
                </a: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4588632" y="2477112"/>
                <a:ext cx="1642312" cy="839121"/>
              </a:xfrm>
              <a:prstGeom prst="ellipse">
                <a:avLst/>
              </a:prstGeom>
              <a:solidFill>
                <a:srgbClr val="D47312"/>
              </a:solidFill>
              <a:ln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rgbClr val="FFFF00"/>
                    </a:solidFill>
                  </a:rPr>
                  <a:t>Green Remediation</a:t>
                </a: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5795215" y="1570088"/>
                <a:ext cx="1133475" cy="1061704"/>
              </a:xfrm>
              <a:prstGeom prst="ellipse">
                <a:avLst/>
              </a:prstGeom>
              <a:solidFill>
                <a:srgbClr val="C00000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93" name="Oval 4"/>
            <p:cNvSpPr/>
            <p:nvPr/>
          </p:nvSpPr>
          <p:spPr bwMode="auto">
            <a:xfrm>
              <a:off x="5848549" y="2133600"/>
              <a:ext cx="1007756" cy="1007727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955" tIns="20955" rIns="20955" bIns="20955" spcCol="1270" anchor="ctr"/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/>
                <a:t>CSM</a:t>
              </a:r>
            </a:p>
          </p:txBody>
        </p:sp>
      </p:grpSp>
      <p:sp>
        <p:nvSpPr>
          <p:cNvPr id="63" name="Title 62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382000" cy="885825"/>
          </a:xfrm>
        </p:spPr>
        <p:txBody>
          <a:bodyPr/>
          <a:lstStyle/>
          <a:p>
            <a:pPr>
              <a:defRPr/>
            </a:pPr>
            <a:r>
              <a:rPr lang="en-US" kern="1200" spc="-150" dirty="0">
                <a:ln w="3175">
                  <a:noFill/>
                </a:ln>
                <a:latin typeface="+mj-lt"/>
                <a:ea typeface="+mn-ea"/>
              </a:rPr>
              <a:t>National Strategy to Expand Superfund Optimization from Remedial Investigation to Site Completion</a:t>
            </a:r>
          </a:p>
        </p:txBody>
      </p:sp>
      <p:sp>
        <p:nvSpPr>
          <p:cNvPr id="9285" name="TextBox 63"/>
          <p:cNvSpPr txBox="1">
            <a:spLocks noChangeArrowheads="1"/>
          </p:cNvSpPr>
          <p:nvPr/>
        </p:nvSpPr>
        <p:spPr bwMode="auto">
          <a:xfrm>
            <a:off x="457200" y="4572000"/>
            <a:ext cx="1676400" cy="6461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Superfund</a:t>
            </a:r>
          </a:p>
          <a:p>
            <a:endParaRPr lang="en-US"/>
          </a:p>
        </p:txBody>
      </p:sp>
      <p:sp>
        <p:nvSpPr>
          <p:cNvPr id="67" name="Slide Number Placeholder 66"/>
          <p:cNvSpPr txBox="1">
            <a:spLocks noGrp="1"/>
          </p:cNvSpPr>
          <p:nvPr/>
        </p:nvSpPr>
        <p:spPr>
          <a:xfrm>
            <a:off x="8382000" y="6511925"/>
            <a:ext cx="685800" cy="34607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1-3</a:t>
            </a:r>
          </a:p>
        </p:txBody>
      </p:sp>
      <p:sp>
        <p:nvSpPr>
          <p:cNvPr id="9287" name="Rectangle 64"/>
          <p:cNvSpPr>
            <a:spLocks noChangeArrowheads="1"/>
          </p:cNvSpPr>
          <p:nvPr/>
        </p:nvSpPr>
        <p:spPr bwMode="auto">
          <a:xfrm>
            <a:off x="3560763" y="645636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Resource Slide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er_and_Partner_Experience_Segoe">
  <a:themeElements>
    <a:clrScheme name="Customer_and_Partner_Experience_Segoe 1">
      <a:dk1>
        <a:srgbClr val="69676D"/>
      </a:dk1>
      <a:lt1>
        <a:srgbClr val="FFFFFF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AAAAAA"/>
      </a:accent3>
      <a:accent4>
        <a:srgbClr val="DADADA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Customer_and_Partner_Experience_Segoe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er_and_Partner_Experience_Segoe 1">
        <a:dk1>
          <a:srgbClr val="69676D"/>
        </a:dk1>
        <a:lt1>
          <a:srgbClr val="FFFFFF"/>
        </a:lt1>
        <a:dk2>
          <a:srgbClr val="000000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AAAAAA"/>
        </a:accent3>
        <a:accent4>
          <a:srgbClr val="DADADA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293</Words>
  <Application>Microsoft Macintosh PowerPoint</Application>
  <PresentationFormat>On-screen Show (4:3)</PresentationFormat>
  <Paragraphs>69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Customer_and_Partner_Experience_Segoe</vt:lpstr>
      <vt:lpstr>National Strategy to Expand Superfund Optimization from Remedial Investigation to Site Completion</vt:lpstr>
      <vt:lpstr>National Strategy to Expand Superfund Optimization from Remedial Investigation to Site Completion</vt:lpstr>
      <vt:lpstr>National Strategy to Expand Superfund Optimization from Remedial Investigation to Site Completion</vt:lpstr>
    </vt:vector>
  </TitlesOfParts>
  <Company>EMS,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Strategy to Expand Superfund Optimization from Remedial Investigation to Site Completion</dc:title>
  <dc:creator>Kevin J. David</dc:creator>
  <cp:lastModifiedBy>Peter Riddle</cp:lastModifiedBy>
  <cp:revision>4</cp:revision>
  <dcterms:created xsi:type="dcterms:W3CDTF">2015-01-27T18:36:44Z</dcterms:created>
  <dcterms:modified xsi:type="dcterms:W3CDTF">2015-01-27T18:37:32Z</dcterms:modified>
</cp:coreProperties>
</file>