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64.xml" ContentType="application/vnd.openxmlformats-officedocument.presentationml.notesSlide+xml"/>
  <Override PartName="/ppt/tags/tag1.xml" ContentType="application/vnd.openxmlformats-officedocument.presentationml.tags+xml"/>
  <Override PartName="/ppt/slideLayouts/slideLayout15.xml" ContentType="application/vnd.openxmlformats-officedocument.presentationml.slideLayout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slideLayouts/slideLayout24.xml" ContentType="application/vnd.openxmlformats-officedocument.presentationml.slideLayout+xml"/>
  <Override PartName="/ppt/tags/tag7.xml" ContentType="application/vnd.openxmlformats-officedocument.presentationml.tags+xml"/>
  <Default Extension="jpeg" ContentType="image/jpeg"/>
  <Override PartName="/ppt/notesSlides/notesSlide11.xml" ContentType="application/vnd.openxmlformats-officedocument.presentationml.notesSlide+xml"/>
  <Override PartName="/ppt/diagrams/layout3.xml" ContentType="application/vnd.openxmlformats-officedocument.drawingml.diagramLayout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42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8.xml" ContentType="application/vnd.openxmlformats-officedocument.presentationml.slide+xml"/>
  <Override PartName="/ppt/diagrams/colors3.xml" ContentType="application/vnd.openxmlformats-officedocument.drawingml.diagramColors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notesSlides/notesSlide65.xml" ContentType="application/vnd.openxmlformats-officedocument.presentationml.notesSlide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slideLayouts/slideLayout25.xml" ContentType="application/vnd.openxmlformats-officedocument.presentationml.slideLayout+xml"/>
  <Override PartName="/ppt/diagrams/data1.xml" ContentType="application/vnd.openxmlformats-officedocument.drawingml.diagramData+xml"/>
  <Override PartName="/docProps/custom.xml" ContentType="application/vnd.openxmlformats-officedocument.custom-properties+xml"/>
  <Default Extension="emf" ContentType="image/x-emf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notesSlides/notesSlide4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s/slide68.xml" ContentType="application/vnd.openxmlformats-officedocument.presentationml.slide+xml"/>
  <Override PartName="/ppt/diagrams/data2.xml" ContentType="application/vnd.openxmlformats-officedocument.drawingml.diagramData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Layouts/slideLayout26.xml" ContentType="application/vnd.openxmlformats-officedocument.presentationml.slideLayout+xml"/>
  <Override PartName="/ppt/diagrams/drawing3.xml" ContentType="application/vnd.ms-office.drawingml.diagramDrawing+xml"/>
  <Override PartName="/ppt/tags/tag9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44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61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59.xml" ContentType="application/vnd.openxmlformats-officedocument.presentationml.slide+xml"/>
  <Override PartName="/ppt/tags/tag4.xml" ContentType="application/vnd.openxmlformats-officedocument.presentationml.tags+xml"/>
  <Override PartName="/ppt/slideLayouts/slideLayout18.xml" ContentType="application/vnd.openxmlformats-officedocument.presentationml.slideLayout+xml"/>
  <Override PartName="/ppt/slides/slide69.xml" ContentType="application/vnd.openxmlformats-officedocument.presentationml.slide+xml"/>
  <Override PartName="/ppt/theme/theme4.xml" ContentType="application/vnd.openxmlformats-officedocument.theme+xml"/>
  <Override PartName="/ppt/diagrams/data3.xml" ContentType="application/vnd.openxmlformats-officedocument.drawingml.diagramData+xml"/>
  <Override PartName="/ppt/notesSlides/notesSlide5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6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notesSlides/notesSlide49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5.xml" ContentType="application/vnd.openxmlformats-officedocument.presentationml.tags+xml"/>
  <Override PartName="/ppt/slideLayouts/slideLayout19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6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23.xml" ContentType="application/vnd.openxmlformats-officedocument.presentationml.slideLayout+xml"/>
  <Override PartName="/ppt/tags/tag6.xml" ContentType="application/vnd.openxmlformats-officedocument.presentationml.tags+xml"/>
  <Override PartName="/ppt/diagrams/layout2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4038" r:id="rId1"/>
    <p:sldMasterId id="2147484072" r:id="rId2"/>
  </p:sldMasterIdLst>
  <p:notesMasterIdLst>
    <p:notesMasterId r:id="rId75"/>
  </p:notesMasterIdLst>
  <p:handoutMasterIdLst>
    <p:handoutMasterId r:id="rId76"/>
  </p:handoutMasterIdLst>
  <p:sldIdLst>
    <p:sldId id="909" r:id="rId3"/>
    <p:sldId id="999" r:id="rId4"/>
    <p:sldId id="915" r:id="rId5"/>
    <p:sldId id="916" r:id="rId6"/>
    <p:sldId id="923" r:id="rId7"/>
    <p:sldId id="924" r:id="rId8"/>
    <p:sldId id="927" r:id="rId9"/>
    <p:sldId id="928" r:id="rId10"/>
    <p:sldId id="929" r:id="rId11"/>
    <p:sldId id="931" r:id="rId12"/>
    <p:sldId id="932" r:id="rId13"/>
    <p:sldId id="933" r:id="rId14"/>
    <p:sldId id="934" r:id="rId15"/>
    <p:sldId id="935" r:id="rId16"/>
    <p:sldId id="937" r:id="rId17"/>
    <p:sldId id="940" r:id="rId18"/>
    <p:sldId id="942" r:id="rId19"/>
    <p:sldId id="943" r:id="rId20"/>
    <p:sldId id="944" r:id="rId21"/>
    <p:sldId id="945" r:id="rId22"/>
    <p:sldId id="946" r:id="rId23"/>
    <p:sldId id="947" r:id="rId24"/>
    <p:sldId id="949" r:id="rId25"/>
    <p:sldId id="950" r:id="rId26"/>
    <p:sldId id="952" r:id="rId27"/>
    <p:sldId id="953" r:id="rId28"/>
    <p:sldId id="957" r:id="rId29"/>
    <p:sldId id="958" r:id="rId30"/>
    <p:sldId id="960" r:id="rId31"/>
    <p:sldId id="963" r:id="rId32"/>
    <p:sldId id="964" r:id="rId33"/>
    <p:sldId id="965" r:id="rId34"/>
    <p:sldId id="966" r:id="rId35"/>
    <p:sldId id="970" r:id="rId36"/>
    <p:sldId id="971" r:id="rId37"/>
    <p:sldId id="962" r:id="rId38"/>
    <p:sldId id="858" r:id="rId39"/>
    <p:sldId id="654" r:id="rId40"/>
    <p:sldId id="655" r:id="rId41"/>
    <p:sldId id="656" r:id="rId42"/>
    <p:sldId id="659" r:id="rId43"/>
    <p:sldId id="661" r:id="rId44"/>
    <p:sldId id="676" r:id="rId45"/>
    <p:sldId id="748" r:id="rId46"/>
    <p:sldId id="749" r:id="rId47"/>
    <p:sldId id="750" r:id="rId48"/>
    <p:sldId id="751" r:id="rId49"/>
    <p:sldId id="752" r:id="rId50"/>
    <p:sldId id="753" r:id="rId51"/>
    <p:sldId id="754" r:id="rId52"/>
    <p:sldId id="755" r:id="rId53"/>
    <p:sldId id="756" r:id="rId54"/>
    <p:sldId id="757" r:id="rId55"/>
    <p:sldId id="758" r:id="rId56"/>
    <p:sldId id="760" r:id="rId57"/>
    <p:sldId id="761" r:id="rId58"/>
    <p:sldId id="762" r:id="rId59"/>
    <p:sldId id="763" r:id="rId60"/>
    <p:sldId id="1000" r:id="rId61"/>
    <p:sldId id="1001" r:id="rId62"/>
    <p:sldId id="1002" r:id="rId63"/>
    <p:sldId id="1003" r:id="rId64"/>
    <p:sldId id="1004" r:id="rId65"/>
    <p:sldId id="1005" r:id="rId66"/>
    <p:sldId id="1006" r:id="rId67"/>
    <p:sldId id="1007" r:id="rId68"/>
    <p:sldId id="1008" r:id="rId69"/>
    <p:sldId id="1009" r:id="rId70"/>
    <p:sldId id="1010" r:id="rId71"/>
    <p:sldId id="1011" r:id="rId72"/>
    <p:sldId id="1012" r:id="rId73"/>
    <p:sldId id="1013" r:id="rId74"/>
  </p:sldIdLst>
  <p:sldSz cx="9144000" cy="6858000" type="screen4x3"/>
  <p:notesSz cx="7010400" cy="9296400"/>
  <p:custDataLst>
    <p:tags r:id="rId7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chris.bachman" initials="" lastIdx="0" clrIdx="0"/>
  <p:cmAuthor id="1" name="Jody Edwards" initials="Je" lastIdx="21" clrIdx="1"/>
  <p:cmAuthor id="2" name="qmungind" initials="q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9E41"/>
    <a:srgbClr val="0000FF"/>
    <a:srgbClr val="00B050"/>
    <a:srgbClr val="00BD4F"/>
    <a:srgbClr val="F5FBEF"/>
    <a:srgbClr val="E5F4D4"/>
    <a:srgbClr val="CCE9AD"/>
    <a:srgbClr val="EDE6D3"/>
    <a:srgbClr val="006D2A"/>
    <a:srgbClr val="FF0000"/>
  </p:clrMru>
  <p:extLst>
    <p:ext uri="{E76CE94A-603C-4142-B9EB-6D1370010A27}">
      <p14:discardImageEditData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3040" autoAdjust="0"/>
    <p:restoredTop sz="52703" autoAdjust="0"/>
  </p:normalViewPr>
  <p:slideViewPr>
    <p:cSldViewPr>
      <p:cViewPr varScale="1">
        <p:scale>
          <a:sx n="72" d="100"/>
          <a:sy n="72" d="100"/>
        </p:scale>
        <p:origin x="-2624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956"/>
    </p:cViewPr>
  </p:sorterViewPr>
  <p:notesViewPr>
    <p:cSldViewPr>
      <p:cViewPr varScale="1">
        <p:scale>
          <a:sx n="61" d="100"/>
          <a:sy n="61" d="100"/>
        </p:scale>
        <p:origin x="-3139" y="-77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tags" Target="tags/tag1.xml"/><Relationship Id="rId79" Type="http://schemas.openxmlformats.org/officeDocument/2006/relationships/commentAuthors" Target="commentAuthor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image" Target="../media/image14.jpeg"/><Relationship Id="rId2" Type="http://schemas.openxmlformats.org/officeDocument/2006/relationships/image" Target="../media/image1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image" Target="../media/image18.jpeg"/><Relationship Id="rId2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image" Target="../media/image14.jpeg"/><Relationship Id="rId2" Type="http://schemas.openxmlformats.org/officeDocument/2006/relationships/image" Target="../media/image1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image" Target="../media/image18.jpeg"/><Relationship Id="rId2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102B62-B9E3-4095-A18C-7D8971AEE682}" type="doc">
      <dgm:prSet loTypeId="urn:microsoft.com/office/officeart/2005/8/layout/vList6" loCatId="process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49F7851-D12F-4095-8117-729F9C825C84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800" b="1" dirty="0" smtClean="0"/>
            <a:t>RAOs</a:t>
          </a:r>
          <a:endParaRPr lang="en-US" b="1" dirty="0"/>
        </a:p>
      </dgm:t>
    </dgm:pt>
    <dgm:pt modelId="{20F4BFC6-5B21-46CA-8A16-B634BC1FBCCC}" type="parTrans" cxnId="{00440E2A-B4AE-453F-9463-35D59CCDAED5}">
      <dgm:prSet/>
      <dgm:spPr/>
      <dgm:t>
        <a:bodyPr/>
        <a:lstStyle/>
        <a:p>
          <a:endParaRPr lang="en-US"/>
        </a:p>
      </dgm:t>
    </dgm:pt>
    <dgm:pt modelId="{04FAB60A-5790-4CA2-8A98-B66A7A92D34A}" type="sibTrans" cxnId="{00440E2A-B4AE-453F-9463-35D59CCDAED5}">
      <dgm:prSet/>
      <dgm:spPr/>
      <dgm:t>
        <a:bodyPr/>
        <a:lstStyle/>
        <a:p>
          <a:endParaRPr lang="en-US"/>
        </a:p>
      </dgm:t>
    </dgm:pt>
    <dgm:pt modelId="{2329A78C-A430-46D8-9FDB-39CBEC7931F7}">
      <dgm:prSet custT="1"/>
      <dgm:spPr>
        <a:solidFill>
          <a:srgbClr val="00B050"/>
        </a:solidFill>
      </dgm:spPr>
      <dgm:t>
        <a:bodyPr/>
        <a:lstStyle/>
        <a:p>
          <a:r>
            <a:rPr lang="en-US" sz="1600" b="1" dirty="0" smtClean="0"/>
            <a:t>CSM</a:t>
          </a:r>
          <a:endParaRPr lang="en-US" sz="1600" b="1" dirty="0"/>
        </a:p>
      </dgm:t>
    </dgm:pt>
    <dgm:pt modelId="{6DB007BC-E61E-42AD-A3FB-34614DC54174}" type="parTrans" cxnId="{5505C691-4B76-4E48-AE66-0A93E27A8A25}">
      <dgm:prSet/>
      <dgm:spPr/>
      <dgm:t>
        <a:bodyPr/>
        <a:lstStyle/>
        <a:p>
          <a:endParaRPr lang="en-US"/>
        </a:p>
      </dgm:t>
    </dgm:pt>
    <dgm:pt modelId="{3BAB90C9-F823-4E1A-8FD0-853338AE8414}" type="sibTrans" cxnId="{5505C691-4B76-4E48-AE66-0A93E27A8A25}">
      <dgm:prSet/>
      <dgm:spPr/>
      <dgm:t>
        <a:bodyPr/>
        <a:lstStyle/>
        <a:p>
          <a:endParaRPr lang="en-US"/>
        </a:p>
      </dgm:t>
    </dgm:pt>
    <dgm:pt modelId="{8BCA3099-8906-4938-94D1-4F1F1EDE9B39}">
      <dgm:prSet/>
      <dgm:spPr>
        <a:solidFill>
          <a:srgbClr val="00B050"/>
        </a:solidFill>
      </dgm:spPr>
      <dgm:t>
        <a:bodyPr/>
        <a:lstStyle/>
        <a:p>
          <a:r>
            <a:rPr lang="en-US" b="1" dirty="0" smtClean="0"/>
            <a:t>Actions to be taken to achieve RAOs</a:t>
          </a:r>
          <a:endParaRPr lang="en-US" b="1" dirty="0"/>
        </a:p>
      </dgm:t>
    </dgm:pt>
    <dgm:pt modelId="{CE45E860-C1E1-46F7-BE4C-B30C3589E98B}" type="parTrans" cxnId="{60BE72F6-3599-4C99-9F7A-B993BAE19BCB}">
      <dgm:prSet/>
      <dgm:spPr/>
      <dgm:t>
        <a:bodyPr/>
        <a:lstStyle/>
        <a:p>
          <a:endParaRPr lang="en-US"/>
        </a:p>
      </dgm:t>
    </dgm:pt>
    <dgm:pt modelId="{5FF21967-44BE-4C4F-ACFE-DC81BB5924A3}" type="sibTrans" cxnId="{60BE72F6-3599-4C99-9F7A-B993BAE19BCB}">
      <dgm:prSet/>
      <dgm:spPr/>
      <dgm:t>
        <a:bodyPr/>
        <a:lstStyle/>
        <a:p>
          <a:endParaRPr lang="en-US"/>
        </a:p>
      </dgm:t>
    </dgm:pt>
    <dgm:pt modelId="{5090C114-924A-4C83-ACC9-B07E03411291}">
      <dgm:prSet/>
      <dgm:spPr>
        <a:solidFill>
          <a:srgbClr val="00B050"/>
        </a:solidFill>
      </dgm:spPr>
      <dgm:t>
        <a:bodyPr/>
        <a:lstStyle/>
        <a:p>
          <a:r>
            <a:rPr lang="en-US" b="1" dirty="0" smtClean="0"/>
            <a:t>Performance metrics and decision logic</a:t>
          </a:r>
          <a:endParaRPr lang="en-US" b="1" dirty="0"/>
        </a:p>
      </dgm:t>
    </dgm:pt>
    <dgm:pt modelId="{A428A5FB-993A-4E3D-969C-3F17EE25B5CD}" type="parTrans" cxnId="{5F364371-80A3-4B32-A976-229E61DEEABF}">
      <dgm:prSet/>
      <dgm:spPr/>
      <dgm:t>
        <a:bodyPr/>
        <a:lstStyle/>
        <a:p>
          <a:endParaRPr lang="en-US"/>
        </a:p>
      </dgm:t>
    </dgm:pt>
    <dgm:pt modelId="{0FB94068-CE95-4956-B797-5D8A5D804ACB}" type="sibTrans" cxnId="{5F364371-80A3-4B32-A976-229E61DEEABF}">
      <dgm:prSet/>
      <dgm:spPr/>
      <dgm:t>
        <a:bodyPr/>
        <a:lstStyle/>
        <a:p>
          <a:endParaRPr lang="en-US"/>
        </a:p>
      </dgm:t>
    </dgm:pt>
    <dgm:pt modelId="{376719C4-B47B-4376-8ACC-A6266A792C73}">
      <dgm:prSet/>
      <dgm:spPr>
        <a:solidFill>
          <a:srgbClr val="00B050"/>
        </a:solidFill>
      </dgm:spPr>
      <dgm:t>
        <a:bodyPr/>
        <a:lstStyle/>
        <a:p>
          <a:r>
            <a:rPr lang="en-US" b="1" dirty="0" smtClean="0"/>
            <a:t>Contingency plans/ Alternative exit strategies</a:t>
          </a:r>
          <a:endParaRPr lang="en-US" b="1" dirty="0"/>
        </a:p>
      </dgm:t>
    </dgm:pt>
    <dgm:pt modelId="{72F3A23F-90DE-4161-AD5A-FCB7319F8C2B}" type="parTrans" cxnId="{826E5784-CFDB-486E-819A-123F82F23752}">
      <dgm:prSet/>
      <dgm:spPr/>
      <dgm:t>
        <a:bodyPr/>
        <a:lstStyle/>
        <a:p>
          <a:endParaRPr lang="en-US"/>
        </a:p>
      </dgm:t>
    </dgm:pt>
    <dgm:pt modelId="{4BCB51EB-E546-443F-B806-6A564B881FF8}" type="sibTrans" cxnId="{826E5784-CFDB-486E-819A-123F82F23752}">
      <dgm:prSet/>
      <dgm:spPr/>
      <dgm:t>
        <a:bodyPr/>
        <a:lstStyle/>
        <a:p>
          <a:endParaRPr lang="en-US"/>
        </a:p>
      </dgm:t>
    </dgm:pt>
    <dgm:pt modelId="{8DE117B3-68E3-4875-A4A5-4D15FE9846F9}">
      <dgm:prSet custT="1"/>
      <dgm:spPr>
        <a:solidFill>
          <a:srgbClr val="CAE8AA">
            <a:alpha val="90000"/>
          </a:srgbClr>
        </a:solidFill>
      </dgm:spPr>
      <dgm:t>
        <a:bodyPr anchor="ctr" anchorCtr="0"/>
        <a:lstStyle/>
        <a:p>
          <a:r>
            <a:rPr lang="en-US" sz="1600" dirty="0" smtClean="0"/>
            <a:t>Sources and release mechanisms - Detailed site hydrogeological model - Contaminant fate and transport - Current and future receptors - Uncertainties</a:t>
          </a:r>
          <a:endParaRPr lang="en-US" sz="1600" dirty="0"/>
        </a:p>
      </dgm:t>
    </dgm:pt>
    <dgm:pt modelId="{0FCD1D8F-32CE-4AFA-B405-3802E0ADAF41}" type="parTrans" cxnId="{3307399E-8A33-443C-835C-ECAF8F9C3332}">
      <dgm:prSet/>
      <dgm:spPr/>
      <dgm:t>
        <a:bodyPr/>
        <a:lstStyle/>
        <a:p>
          <a:endParaRPr lang="en-US"/>
        </a:p>
      </dgm:t>
    </dgm:pt>
    <dgm:pt modelId="{87EBF50D-E268-4593-A254-5845018A2DDE}" type="sibTrans" cxnId="{3307399E-8A33-443C-835C-ECAF8F9C3332}">
      <dgm:prSet/>
      <dgm:spPr/>
      <dgm:t>
        <a:bodyPr/>
        <a:lstStyle/>
        <a:p>
          <a:endParaRPr lang="en-US"/>
        </a:p>
      </dgm:t>
    </dgm:pt>
    <dgm:pt modelId="{1CEE1349-92E5-437A-9B5C-85AEAE32314C}">
      <dgm:prSet custT="1"/>
      <dgm:spPr>
        <a:solidFill>
          <a:srgbClr val="CAE8AA">
            <a:alpha val="90000"/>
          </a:srgbClr>
        </a:solidFill>
      </dgm:spPr>
      <dgm:t>
        <a:bodyPr anchor="ctr" anchorCtr="0"/>
        <a:lstStyle/>
        <a:p>
          <a:r>
            <a:rPr lang="en-US" sz="1600" dirty="0" smtClean="0"/>
            <a:t>Individual components</a:t>
          </a:r>
          <a:endParaRPr lang="en-US" sz="1600" dirty="0"/>
        </a:p>
      </dgm:t>
    </dgm:pt>
    <dgm:pt modelId="{F1DD9CA5-36F8-404C-8B7E-45C76A5A1FA6}" type="parTrans" cxnId="{F9B50AD8-0073-48F0-8B2A-92B130647814}">
      <dgm:prSet/>
      <dgm:spPr/>
      <dgm:t>
        <a:bodyPr/>
        <a:lstStyle/>
        <a:p>
          <a:endParaRPr lang="en-US"/>
        </a:p>
      </dgm:t>
    </dgm:pt>
    <dgm:pt modelId="{361BDD46-69C0-4565-8A44-FF710A0E2768}" type="sibTrans" cxnId="{F9B50AD8-0073-48F0-8B2A-92B130647814}">
      <dgm:prSet/>
      <dgm:spPr/>
      <dgm:t>
        <a:bodyPr/>
        <a:lstStyle/>
        <a:p>
          <a:endParaRPr lang="en-US"/>
        </a:p>
      </dgm:t>
    </dgm:pt>
    <dgm:pt modelId="{62FCD5E6-6053-4230-86F8-55EF1E431866}">
      <dgm:prSet custT="1"/>
      <dgm:spPr>
        <a:solidFill>
          <a:srgbClr val="CAE8AA">
            <a:alpha val="90000"/>
          </a:srgbClr>
        </a:solidFill>
      </dgm:spPr>
      <dgm:t>
        <a:bodyPr anchor="ctr" anchorCtr="0"/>
        <a:lstStyle/>
        <a:p>
          <a:r>
            <a:rPr lang="en-US" sz="1600" dirty="0" smtClean="0"/>
            <a:t>Operation, control, monitoring</a:t>
          </a:r>
          <a:endParaRPr lang="en-US" sz="1600" dirty="0"/>
        </a:p>
      </dgm:t>
    </dgm:pt>
    <dgm:pt modelId="{E86E6890-8BDB-40ED-B5FB-ABCA1BD3BC3F}" type="parTrans" cxnId="{116EEC84-17C0-4496-9EDE-F0C93B1DFAB0}">
      <dgm:prSet/>
      <dgm:spPr/>
      <dgm:t>
        <a:bodyPr/>
        <a:lstStyle/>
        <a:p>
          <a:endParaRPr lang="en-US"/>
        </a:p>
      </dgm:t>
    </dgm:pt>
    <dgm:pt modelId="{3709A04A-6132-4B42-83C8-2E59AC8A739A}" type="sibTrans" cxnId="{116EEC84-17C0-4496-9EDE-F0C93B1DFAB0}">
      <dgm:prSet/>
      <dgm:spPr/>
      <dgm:t>
        <a:bodyPr/>
        <a:lstStyle/>
        <a:p>
          <a:endParaRPr lang="en-US"/>
        </a:p>
      </dgm:t>
    </dgm:pt>
    <dgm:pt modelId="{9B41E3E9-C928-47D8-8C3B-9C5C1968C45A}">
      <dgm:prSet custT="1"/>
      <dgm:spPr>
        <a:solidFill>
          <a:srgbClr val="CAE8AA">
            <a:alpha val="90000"/>
          </a:srgbClr>
        </a:solidFill>
      </dgm:spPr>
      <dgm:t>
        <a:bodyPr anchor="ctr" anchorCtr="0"/>
        <a:lstStyle/>
        <a:p>
          <a:r>
            <a:rPr lang="en-US" sz="1600" dirty="0" smtClean="0"/>
            <a:t>Engineered components - Interim milestones for short-term RAOs - Final completion  through achievement of RAOs</a:t>
          </a:r>
          <a:endParaRPr lang="en-US" sz="1600" dirty="0"/>
        </a:p>
      </dgm:t>
    </dgm:pt>
    <dgm:pt modelId="{E5AC0E76-4DE8-4498-8278-E0E48C61C842}" type="parTrans" cxnId="{1D71178B-BF02-4A25-8231-FE08FB23A28C}">
      <dgm:prSet/>
      <dgm:spPr/>
      <dgm:t>
        <a:bodyPr/>
        <a:lstStyle/>
        <a:p>
          <a:endParaRPr lang="en-US"/>
        </a:p>
      </dgm:t>
    </dgm:pt>
    <dgm:pt modelId="{8449D386-5FA4-485D-A632-272BF9F7719E}" type="sibTrans" cxnId="{1D71178B-BF02-4A25-8231-FE08FB23A28C}">
      <dgm:prSet/>
      <dgm:spPr/>
      <dgm:t>
        <a:bodyPr/>
        <a:lstStyle/>
        <a:p>
          <a:endParaRPr lang="en-US"/>
        </a:p>
      </dgm:t>
    </dgm:pt>
    <dgm:pt modelId="{AF1A1022-557C-4828-85D4-958E8518ADE4}">
      <dgm:prSet custT="1"/>
      <dgm:spPr>
        <a:solidFill>
          <a:srgbClr val="CAE8AA">
            <a:alpha val="90000"/>
          </a:srgbClr>
        </a:solidFill>
      </dgm:spPr>
      <dgm:t>
        <a:bodyPr anchor="ctr" anchorCtr="0"/>
        <a:lstStyle/>
        <a:p>
          <a:r>
            <a:rPr lang="en-US" sz="1600" dirty="0" smtClean="0"/>
            <a:t>Evaluating different approaches</a:t>
          </a:r>
          <a:endParaRPr lang="en-US" sz="1600" dirty="0"/>
        </a:p>
      </dgm:t>
    </dgm:pt>
    <dgm:pt modelId="{E06942A8-E3B9-4C9A-9020-D034E506B802}" type="parTrans" cxnId="{5E11E3C5-CF65-48B4-B589-B46D11FF0462}">
      <dgm:prSet/>
      <dgm:spPr/>
      <dgm:t>
        <a:bodyPr/>
        <a:lstStyle/>
        <a:p>
          <a:endParaRPr lang="en-US"/>
        </a:p>
      </dgm:t>
    </dgm:pt>
    <dgm:pt modelId="{06263FBD-A109-4C8B-97AA-E6A45879A23E}" type="sibTrans" cxnId="{5E11E3C5-CF65-48B4-B589-B46D11FF0462}">
      <dgm:prSet/>
      <dgm:spPr/>
      <dgm:t>
        <a:bodyPr/>
        <a:lstStyle/>
        <a:p>
          <a:endParaRPr lang="en-US"/>
        </a:p>
      </dgm:t>
    </dgm:pt>
    <dgm:pt modelId="{481CF23E-0705-4DB7-AE6A-BEAAA89D4F3A}">
      <dgm:prSet custT="1"/>
      <dgm:spPr>
        <a:solidFill>
          <a:srgbClr val="CAE8AA">
            <a:alpha val="90000"/>
          </a:srgbClr>
        </a:solidFill>
      </dgm:spPr>
      <dgm:t>
        <a:bodyPr anchor="ctr" anchorCtr="0"/>
        <a:lstStyle/>
        <a:p>
          <a:r>
            <a:rPr lang="en-US" sz="1600" dirty="0" smtClean="0"/>
            <a:t>Justifying alternative strategy</a:t>
          </a:r>
          <a:endParaRPr lang="en-US" sz="1600" dirty="0"/>
        </a:p>
      </dgm:t>
    </dgm:pt>
    <dgm:pt modelId="{1A709E34-2D2F-469F-8D6F-31D99AB6CFE4}" type="parTrans" cxnId="{FD1B6C98-DBC7-4265-B070-0D76A2F70CCB}">
      <dgm:prSet/>
      <dgm:spPr/>
      <dgm:t>
        <a:bodyPr/>
        <a:lstStyle/>
        <a:p>
          <a:endParaRPr lang="en-US"/>
        </a:p>
      </dgm:t>
    </dgm:pt>
    <dgm:pt modelId="{6459C269-B91E-45CD-9170-B02E11FEF42C}" type="sibTrans" cxnId="{FD1B6C98-DBC7-4265-B070-0D76A2F70CCB}">
      <dgm:prSet/>
      <dgm:spPr/>
      <dgm:t>
        <a:bodyPr/>
        <a:lstStyle/>
        <a:p>
          <a:endParaRPr lang="en-US"/>
        </a:p>
      </dgm:t>
    </dgm:pt>
    <dgm:pt modelId="{82A85F8B-087C-4F8E-923E-F6BAE4FAFA5D}">
      <dgm:prSet phldrT="[Text]" custT="1"/>
      <dgm:spPr>
        <a:solidFill>
          <a:srgbClr val="CAE8AA">
            <a:alpha val="90000"/>
          </a:srgbClr>
        </a:solidFill>
      </dgm:spPr>
      <dgm:t>
        <a:bodyPr anchor="ctr" anchorCtr="0"/>
        <a:lstStyle/>
        <a:p>
          <a:r>
            <a:rPr lang="en-US" sz="1600" dirty="0" smtClean="0"/>
            <a:t>Short term and long-term</a:t>
          </a:r>
          <a:endParaRPr lang="en-US" sz="1600" dirty="0"/>
        </a:p>
      </dgm:t>
    </dgm:pt>
    <dgm:pt modelId="{D39BEC68-E0B1-470B-94CF-BD5D81EF562D}" type="parTrans" cxnId="{54FEC0BF-7EF0-4F9E-BD20-D630BE34DBD6}">
      <dgm:prSet/>
      <dgm:spPr/>
      <dgm:t>
        <a:bodyPr/>
        <a:lstStyle/>
        <a:p>
          <a:endParaRPr lang="en-US"/>
        </a:p>
      </dgm:t>
    </dgm:pt>
    <dgm:pt modelId="{94315B7D-96B3-4F70-8D8F-DEFC3A1A92F9}" type="sibTrans" cxnId="{54FEC0BF-7EF0-4F9E-BD20-D630BE34DBD6}">
      <dgm:prSet/>
      <dgm:spPr/>
      <dgm:t>
        <a:bodyPr/>
        <a:lstStyle/>
        <a:p>
          <a:endParaRPr lang="en-US"/>
        </a:p>
      </dgm:t>
    </dgm:pt>
    <dgm:pt modelId="{482644B3-4326-418A-8F32-9FE94B664E87}" type="pres">
      <dgm:prSet presAssocID="{2D102B62-B9E3-4095-A18C-7D8971AEE68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5BDCB7D-E509-419E-8379-4246D5A2C2B1}" type="pres">
      <dgm:prSet presAssocID="{249F7851-D12F-4095-8117-729F9C825C84}" presName="linNode" presStyleCnt="0"/>
      <dgm:spPr/>
    </dgm:pt>
    <dgm:pt modelId="{2EF339DB-A0C2-4B02-8635-4D1326E35075}" type="pres">
      <dgm:prSet presAssocID="{249F7851-D12F-4095-8117-729F9C825C84}" presName="parentShp" presStyleLbl="node1" presStyleIdx="0" presStyleCnt="5" custScaleX="545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C14C4D-DA24-494A-AEC5-1187C18C0C45}" type="pres">
      <dgm:prSet presAssocID="{249F7851-D12F-4095-8117-729F9C825C84}" presName="childShp" presStyleLbl="bgAccFollowNode1" presStyleIdx="0" presStyleCnt="5" custScaleX="1303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D129D4-2FC7-4886-A402-B1E722E10DBF}" type="pres">
      <dgm:prSet presAssocID="{04FAB60A-5790-4CA2-8A98-B66A7A92D34A}" presName="spacing" presStyleCnt="0"/>
      <dgm:spPr/>
    </dgm:pt>
    <dgm:pt modelId="{E2511D7E-856C-4893-B07D-5E9B1DACE081}" type="pres">
      <dgm:prSet presAssocID="{2329A78C-A430-46D8-9FDB-39CBEC7931F7}" presName="linNode" presStyleCnt="0"/>
      <dgm:spPr/>
    </dgm:pt>
    <dgm:pt modelId="{9476E414-316E-4F2D-8538-AB59FE3B91A1}" type="pres">
      <dgm:prSet presAssocID="{2329A78C-A430-46D8-9FDB-39CBEC7931F7}" presName="parentShp" presStyleLbl="node1" presStyleIdx="1" presStyleCnt="5" custScaleX="616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086F06-7116-4871-8227-F7530AE89956}" type="pres">
      <dgm:prSet presAssocID="{2329A78C-A430-46D8-9FDB-39CBEC7931F7}" presName="childShp" presStyleLbl="bgAccFollowNode1" presStyleIdx="1" presStyleCnt="5" custScaleX="1436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351807-95B8-4110-A7D3-7C4F5DB65CD2}" type="pres">
      <dgm:prSet presAssocID="{3BAB90C9-F823-4E1A-8FD0-853338AE8414}" presName="spacing" presStyleCnt="0"/>
      <dgm:spPr/>
    </dgm:pt>
    <dgm:pt modelId="{21EF2478-737F-47C8-BE68-2834E95C92DB}" type="pres">
      <dgm:prSet presAssocID="{8BCA3099-8906-4938-94D1-4F1F1EDE9B39}" presName="linNode" presStyleCnt="0"/>
      <dgm:spPr/>
    </dgm:pt>
    <dgm:pt modelId="{F8686ACF-890D-4C1F-B2DA-6CAAA91E770A}" type="pres">
      <dgm:prSet presAssocID="{8BCA3099-8906-4938-94D1-4F1F1EDE9B39}" presName="parentShp" presStyleLbl="node1" presStyleIdx="2" presStyleCnt="5" custScaleX="56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FEB8FD-27FE-4F9E-B13E-2C41436C1405}" type="pres">
      <dgm:prSet presAssocID="{8BCA3099-8906-4938-94D1-4F1F1EDE9B39}" presName="childShp" presStyleLbl="bgAccFollowNode1" presStyleIdx="2" presStyleCnt="5" custScaleX="1289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3AFD2C-86B4-4D81-AF81-C404EF6D5502}" type="pres">
      <dgm:prSet presAssocID="{5FF21967-44BE-4C4F-ACFE-DC81BB5924A3}" presName="spacing" presStyleCnt="0"/>
      <dgm:spPr/>
    </dgm:pt>
    <dgm:pt modelId="{D23CEF76-427A-4D8B-A519-34D69B8AE2F6}" type="pres">
      <dgm:prSet presAssocID="{5090C114-924A-4C83-ACC9-B07E03411291}" presName="linNode" presStyleCnt="0"/>
      <dgm:spPr/>
    </dgm:pt>
    <dgm:pt modelId="{AFF98E88-B5AD-4253-B2A0-EB7AA620CF7B}" type="pres">
      <dgm:prSet presAssocID="{5090C114-924A-4C83-ACC9-B07E03411291}" presName="parentShp" presStyleLbl="node1" presStyleIdx="3" presStyleCnt="5" custScaleX="56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78C7A9-8DBC-4E00-97D4-088FBC8BC54B}" type="pres">
      <dgm:prSet presAssocID="{5090C114-924A-4C83-ACC9-B07E03411291}" presName="childShp" presStyleLbl="bgAccFollowNode1" presStyleIdx="3" presStyleCnt="5" custScaleX="1289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A19E1B-EDFF-4188-83FD-69AD0351CB47}" type="pres">
      <dgm:prSet presAssocID="{0FB94068-CE95-4956-B797-5D8A5D804ACB}" presName="spacing" presStyleCnt="0"/>
      <dgm:spPr/>
    </dgm:pt>
    <dgm:pt modelId="{F7B37789-E10E-4DE3-AC41-918F56D7F25C}" type="pres">
      <dgm:prSet presAssocID="{376719C4-B47B-4376-8ACC-A6266A792C73}" presName="linNode" presStyleCnt="0"/>
      <dgm:spPr/>
    </dgm:pt>
    <dgm:pt modelId="{7388C777-F609-4539-8399-19DBEEEA3187}" type="pres">
      <dgm:prSet presAssocID="{376719C4-B47B-4376-8ACC-A6266A792C73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E41561-8FBF-4F30-B808-907A296E866A}" type="pres">
      <dgm:prSet presAssocID="{376719C4-B47B-4376-8ACC-A6266A792C73}" presName="childShp" presStyleLbl="bgAccFollowNode1" presStyleIdx="4" presStyleCnt="5" custScaleX="2251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09BFDD-12A7-49BA-BD69-280EE68301DE}" type="presOf" srcId="{8BCA3099-8906-4938-94D1-4F1F1EDE9B39}" destId="{F8686ACF-890D-4C1F-B2DA-6CAAA91E770A}" srcOrd="0" destOrd="0" presId="urn:microsoft.com/office/officeart/2005/8/layout/vList6"/>
    <dgm:cxn modelId="{5505C691-4B76-4E48-AE66-0A93E27A8A25}" srcId="{2D102B62-B9E3-4095-A18C-7D8971AEE682}" destId="{2329A78C-A430-46D8-9FDB-39CBEC7931F7}" srcOrd="1" destOrd="0" parTransId="{6DB007BC-E61E-42AD-A3FB-34614DC54174}" sibTransId="{3BAB90C9-F823-4E1A-8FD0-853338AE8414}"/>
    <dgm:cxn modelId="{0B92F102-2156-46B9-9B0B-78FDFF4AED67}" type="presOf" srcId="{5090C114-924A-4C83-ACC9-B07E03411291}" destId="{AFF98E88-B5AD-4253-B2A0-EB7AA620CF7B}" srcOrd="0" destOrd="0" presId="urn:microsoft.com/office/officeart/2005/8/layout/vList6"/>
    <dgm:cxn modelId="{8060F042-98AD-472E-8F2C-ADD7D8698634}" type="presOf" srcId="{8DE117B3-68E3-4875-A4A5-4D15FE9846F9}" destId="{71086F06-7116-4871-8227-F7530AE89956}" srcOrd="0" destOrd="0" presId="urn:microsoft.com/office/officeart/2005/8/layout/vList6"/>
    <dgm:cxn modelId="{A445047B-BD30-4B73-97AC-C3E8A1F2868E}" type="presOf" srcId="{249F7851-D12F-4095-8117-729F9C825C84}" destId="{2EF339DB-A0C2-4B02-8635-4D1326E35075}" srcOrd="0" destOrd="0" presId="urn:microsoft.com/office/officeart/2005/8/layout/vList6"/>
    <dgm:cxn modelId="{00440E2A-B4AE-453F-9463-35D59CCDAED5}" srcId="{2D102B62-B9E3-4095-A18C-7D8971AEE682}" destId="{249F7851-D12F-4095-8117-729F9C825C84}" srcOrd="0" destOrd="0" parTransId="{20F4BFC6-5B21-46CA-8A16-B634BC1FBCCC}" sibTransId="{04FAB60A-5790-4CA2-8A98-B66A7A92D34A}"/>
    <dgm:cxn modelId="{5E11E3C5-CF65-48B4-B589-B46D11FF0462}" srcId="{376719C4-B47B-4376-8ACC-A6266A792C73}" destId="{AF1A1022-557C-4828-85D4-958E8518ADE4}" srcOrd="0" destOrd="0" parTransId="{E06942A8-E3B9-4C9A-9020-D034E506B802}" sibTransId="{06263FBD-A109-4C8B-97AA-E6A45879A23E}"/>
    <dgm:cxn modelId="{F65AA25F-DBAC-477B-A743-0266110CE07F}" type="presOf" srcId="{9B41E3E9-C928-47D8-8C3B-9C5C1968C45A}" destId="{8078C7A9-8DBC-4E00-97D4-088FBC8BC54B}" srcOrd="0" destOrd="0" presId="urn:microsoft.com/office/officeart/2005/8/layout/vList6"/>
    <dgm:cxn modelId="{F9B50AD8-0073-48F0-8B2A-92B130647814}" srcId="{8BCA3099-8906-4938-94D1-4F1F1EDE9B39}" destId="{1CEE1349-92E5-437A-9B5C-85AEAE32314C}" srcOrd="0" destOrd="0" parTransId="{F1DD9CA5-36F8-404C-8B7E-45C76A5A1FA6}" sibTransId="{361BDD46-69C0-4565-8A44-FF710A0E2768}"/>
    <dgm:cxn modelId="{9625FCD4-9B43-4D75-9CFC-2AE16E22D10E}" type="presOf" srcId="{AF1A1022-557C-4828-85D4-958E8518ADE4}" destId="{69E41561-8FBF-4F30-B808-907A296E866A}" srcOrd="0" destOrd="0" presId="urn:microsoft.com/office/officeart/2005/8/layout/vList6"/>
    <dgm:cxn modelId="{826E5784-CFDB-486E-819A-123F82F23752}" srcId="{2D102B62-B9E3-4095-A18C-7D8971AEE682}" destId="{376719C4-B47B-4376-8ACC-A6266A792C73}" srcOrd="4" destOrd="0" parTransId="{72F3A23F-90DE-4161-AD5A-FCB7319F8C2B}" sibTransId="{4BCB51EB-E546-443F-B806-6A564B881FF8}"/>
    <dgm:cxn modelId="{4EE3699A-3CA4-4A75-95E0-261E7179B29C}" type="presOf" srcId="{2329A78C-A430-46D8-9FDB-39CBEC7931F7}" destId="{9476E414-316E-4F2D-8538-AB59FE3B91A1}" srcOrd="0" destOrd="0" presId="urn:microsoft.com/office/officeart/2005/8/layout/vList6"/>
    <dgm:cxn modelId="{9AA567F1-1D2D-4198-A69F-BE2E43580E0D}" type="presOf" srcId="{2D102B62-B9E3-4095-A18C-7D8971AEE682}" destId="{482644B3-4326-418A-8F32-9FE94B664E87}" srcOrd="0" destOrd="0" presId="urn:microsoft.com/office/officeart/2005/8/layout/vList6"/>
    <dgm:cxn modelId="{0533AC0A-AFF4-491D-B706-0EF2BBE7F212}" type="presOf" srcId="{1CEE1349-92E5-437A-9B5C-85AEAE32314C}" destId="{56FEB8FD-27FE-4F9E-B13E-2C41436C1405}" srcOrd="0" destOrd="0" presId="urn:microsoft.com/office/officeart/2005/8/layout/vList6"/>
    <dgm:cxn modelId="{7FB1B31A-0075-4DED-A350-FB41B2F6C256}" type="presOf" srcId="{62FCD5E6-6053-4230-86F8-55EF1E431866}" destId="{56FEB8FD-27FE-4F9E-B13E-2C41436C1405}" srcOrd="0" destOrd="1" presId="urn:microsoft.com/office/officeart/2005/8/layout/vList6"/>
    <dgm:cxn modelId="{FD1B6C98-DBC7-4265-B070-0D76A2F70CCB}" srcId="{376719C4-B47B-4376-8ACC-A6266A792C73}" destId="{481CF23E-0705-4DB7-AE6A-BEAAA89D4F3A}" srcOrd="1" destOrd="0" parTransId="{1A709E34-2D2F-469F-8D6F-31D99AB6CFE4}" sibTransId="{6459C269-B91E-45CD-9170-B02E11FEF42C}"/>
    <dgm:cxn modelId="{A73B633A-AA96-41C8-96B5-CA8B1B3AEA41}" type="presOf" srcId="{481CF23E-0705-4DB7-AE6A-BEAAA89D4F3A}" destId="{69E41561-8FBF-4F30-B808-907A296E866A}" srcOrd="0" destOrd="1" presId="urn:microsoft.com/office/officeart/2005/8/layout/vList6"/>
    <dgm:cxn modelId="{60BE72F6-3599-4C99-9F7A-B993BAE19BCB}" srcId="{2D102B62-B9E3-4095-A18C-7D8971AEE682}" destId="{8BCA3099-8906-4938-94D1-4F1F1EDE9B39}" srcOrd="2" destOrd="0" parTransId="{CE45E860-C1E1-46F7-BE4C-B30C3589E98B}" sibTransId="{5FF21967-44BE-4C4F-ACFE-DC81BB5924A3}"/>
    <dgm:cxn modelId="{116EEC84-17C0-4496-9EDE-F0C93B1DFAB0}" srcId="{8BCA3099-8906-4938-94D1-4F1F1EDE9B39}" destId="{62FCD5E6-6053-4230-86F8-55EF1E431866}" srcOrd="1" destOrd="0" parTransId="{E86E6890-8BDB-40ED-B5FB-ABCA1BD3BC3F}" sibTransId="{3709A04A-6132-4B42-83C8-2E59AC8A739A}"/>
    <dgm:cxn modelId="{3307399E-8A33-443C-835C-ECAF8F9C3332}" srcId="{2329A78C-A430-46D8-9FDB-39CBEC7931F7}" destId="{8DE117B3-68E3-4875-A4A5-4D15FE9846F9}" srcOrd="0" destOrd="0" parTransId="{0FCD1D8F-32CE-4AFA-B405-3802E0ADAF41}" sibTransId="{87EBF50D-E268-4593-A254-5845018A2DDE}"/>
    <dgm:cxn modelId="{54FEC0BF-7EF0-4F9E-BD20-D630BE34DBD6}" srcId="{249F7851-D12F-4095-8117-729F9C825C84}" destId="{82A85F8B-087C-4F8E-923E-F6BAE4FAFA5D}" srcOrd="0" destOrd="0" parTransId="{D39BEC68-E0B1-470B-94CF-BD5D81EF562D}" sibTransId="{94315B7D-96B3-4F70-8D8F-DEFC3A1A92F9}"/>
    <dgm:cxn modelId="{80E9DBAA-A8A6-4D62-9F99-BE128B5ECE35}" type="presOf" srcId="{82A85F8B-087C-4F8E-923E-F6BAE4FAFA5D}" destId="{E3C14C4D-DA24-494A-AEC5-1187C18C0C45}" srcOrd="0" destOrd="0" presId="urn:microsoft.com/office/officeart/2005/8/layout/vList6"/>
    <dgm:cxn modelId="{E77DBB32-92DC-4259-976C-63FFC7A3BDFE}" type="presOf" srcId="{376719C4-B47B-4376-8ACC-A6266A792C73}" destId="{7388C777-F609-4539-8399-19DBEEEA3187}" srcOrd="0" destOrd="0" presId="urn:microsoft.com/office/officeart/2005/8/layout/vList6"/>
    <dgm:cxn modelId="{5F364371-80A3-4B32-A976-229E61DEEABF}" srcId="{2D102B62-B9E3-4095-A18C-7D8971AEE682}" destId="{5090C114-924A-4C83-ACC9-B07E03411291}" srcOrd="3" destOrd="0" parTransId="{A428A5FB-993A-4E3D-969C-3F17EE25B5CD}" sibTransId="{0FB94068-CE95-4956-B797-5D8A5D804ACB}"/>
    <dgm:cxn modelId="{1D71178B-BF02-4A25-8231-FE08FB23A28C}" srcId="{5090C114-924A-4C83-ACC9-B07E03411291}" destId="{9B41E3E9-C928-47D8-8C3B-9C5C1968C45A}" srcOrd="0" destOrd="0" parTransId="{E5AC0E76-4DE8-4498-8278-E0E48C61C842}" sibTransId="{8449D386-5FA4-485D-A632-272BF9F7719E}"/>
    <dgm:cxn modelId="{F338BA48-35A5-43C9-ADA7-22E00578BB53}" type="presParOf" srcId="{482644B3-4326-418A-8F32-9FE94B664E87}" destId="{15BDCB7D-E509-419E-8379-4246D5A2C2B1}" srcOrd="0" destOrd="0" presId="urn:microsoft.com/office/officeart/2005/8/layout/vList6"/>
    <dgm:cxn modelId="{A248816F-F315-4EF2-8398-B61DE3C3A61B}" type="presParOf" srcId="{15BDCB7D-E509-419E-8379-4246D5A2C2B1}" destId="{2EF339DB-A0C2-4B02-8635-4D1326E35075}" srcOrd="0" destOrd="0" presId="urn:microsoft.com/office/officeart/2005/8/layout/vList6"/>
    <dgm:cxn modelId="{30286E9B-52A3-4771-A1E0-D18B4269CD85}" type="presParOf" srcId="{15BDCB7D-E509-419E-8379-4246D5A2C2B1}" destId="{E3C14C4D-DA24-494A-AEC5-1187C18C0C45}" srcOrd="1" destOrd="0" presId="urn:microsoft.com/office/officeart/2005/8/layout/vList6"/>
    <dgm:cxn modelId="{AE5F5AC2-947A-4733-BD1A-E88F25E30F63}" type="presParOf" srcId="{482644B3-4326-418A-8F32-9FE94B664E87}" destId="{BDD129D4-2FC7-4886-A402-B1E722E10DBF}" srcOrd="1" destOrd="0" presId="urn:microsoft.com/office/officeart/2005/8/layout/vList6"/>
    <dgm:cxn modelId="{612721AD-F68E-44CB-A507-614580EA22EC}" type="presParOf" srcId="{482644B3-4326-418A-8F32-9FE94B664E87}" destId="{E2511D7E-856C-4893-B07D-5E9B1DACE081}" srcOrd="2" destOrd="0" presId="urn:microsoft.com/office/officeart/2005/8/layout/vList6"/>
    <dgm:cxn modelId="{3F16B419-6E30-44EE-B5E1-8A1524B89961}" type="presParOf" srcId="{E2511D7E-856C-4893-B07D-5E9B1DACE081}" destId="{9476E414-316E-4F2D-8538-AB59FE3B91A1}" srcOrd="0" destOrd="0" presId="urn:microsoft.com/office/officeart/2005/8/layout/vList6"/>
    <dgm:cxn modelId="{773E246D-84E2-4C02-9424-CFED30C399C4}" type="presParOf" srcId="{E2511D7E-856C-4893-B07D-5E9B1DACE081}" destId="{71086F06-7116-4871-8227-F7530AE89956}" srcOrd="1" destOrd="0" presId="urn:microsoft.com/office/officeart/2005/8/layout/vList6"/>
    <dgm:cxn modelId="{18FA1669-EF66-4154-8155-E7712879BE24}" type="presParOf" srcId="{482644B3-4326-418A-8F32-9FE94B664E87}" destId="{F1351807-95B8-4110-A7D3-7C4F5DB65CD2}" srcOrd="3" destOrd="0" presId="urn:microsoft.com/office/officeart/2005/8/layout/vList6"/>
    <dgm:cxn modelId="{DC69285B-6827-4BFE-B615-E155B0520107}" type="presParOf" srcId="{482644B3-4326-418A-8F32-9FE94B664E87}" destId="{21EF2478-737F-47C8-BE68-2834E95C92DB}" srcOrd="4" destOrd="0" presId="urn:microsoft.com/office/officeart/2005/8/layout/vList6"/>
    <dgm:cxn modelId="{2F5BF4E3-569A-480E-86C6-818A2D42B524}" type="presParOf" srcId="{21EF2478-737F-47C8-BE68-2834E95C92DB}" destId="{F8686ACF-890D-4C1F-B2DA-6CAAA91E770A}" srcOrd="0" destOrd="0" presId="urn:microsoft.com/office/officeart/2005/8/layout/vList6"/>
    <dgm:cxn modelId="{8C1FC203-D0A4-4ADE-8146-BA60765232E0}" type="presParOf" srcId="{21EF2478-737F-47C8-BE68-2834E95C92DB}" destId="{56FEB8FD-27FE-4F9E-B13E-2C41436C1405}" srcOrd="1" destOrd="0" presId="urn:microsoft.com/office/officeart/2005/8/layout/vList6"/>
    <dgm:cxn modelId="{74A234C9-8B3C-4207-9831-4C939A1DD485}" type="presParOf" srcId="{482644B3-4326-418A-8F32-9FE94B664E87}" destId="{EC3AFD2C-86B4-4D81-AF81-C404EF6D5502}" srcOrd="5" destOrd="0" presId="urn:microsoft.com/office/officeart/2005/8/layout/vList6"/>
    <dgm:cxn modelId="{1229610B-CD0B-431A-A45D-3509C3A8E26B}" type="presParOf" srcId="{482644B3-4326-418A-8F32-9FE94B664E87}" destId="{D23CEF76-427A-4D8B-A519-34D69B8AE2F6}" srcOrd="6" destOrd="0" presId="urn:microsoft.com/office/officeart/2005/8/layout/vList6"/>
    <dgm:cxn modelId="{B389B796-6243-4399-8318-1D61F4781F89}" type="presParOf" srcId="{D23CEF76-427A-4D8B-A519-34D69B8AE2F6}" destId="{AFF98E88-B5AD-4253-B2A0-EB7AA620CF7B}" srcOrd="0" destOrd="0" presId="urn:microsoft.com/office/officeart/2005/8/layout/vList6"/>
    <dgm:cxn modelId="{5AF86522-11A9-4A6C-89B0-7B3D3B30593A}" type="presParOf" srcId="{D23CEF76-427A-4D8B-A519-34D69B8AE2F6}" destId="{8078C7A9-8DBC-4E00-97D4-088FBC8BC54B}" srcOrd="1" destOrd="0" presId="urn:microsoft.com/office/officeart/2005/8/layout/vList6"/>
    <dgm:cxn modelId="{DE2F7CFB-C4BE-47EB-B270-8515B0F0C84F}" type="presParOf" srcId="{482644B3-4326-418A-8F32-9FE94B664E87}" destId="{1FA19E1B-EDFF-4188-83FD-69AD0351CB47}" srcOrd="7" destOrd="0" presId="urn:microsoft.com/office/officeart/2005/8/layout/vList6"/>
    <dgm:cxn modelId="{C50A80D0-8F3A-4899-A77D-00E61B827FFD}" type="presParOf" srcId="{482644B3-4326-418A-8F32-9FE94B664E87}" destId="{F7B37789-E10E-4DE3-AC41-918F56D7F25C}" srcOrd="8" destOrd="0" presId="urn:microsoft.com/office/officeart/2005/8/layout/vList6"/>
    <dgm:cxn modelId="{9D6CD406-5692-4591-8CD8-4430CC08323E}" type="presParOf" srcId="{F7B37789-E10E-4DE3-AC41-918F56D7F25C}" destId="{7388C777-F609-4539-8399-19DBEEEA3187}" srcOrd="0" destOrd="0" presId="urn:microsoft.com/office/officeart/2005/8/layout/vList6"/>
    <dgm:cxn modelId="{97EE8F95-4343-45ED-AEE8-6217A6F95DBF}" type="presParOf" srcId="{F7B37789-E10E-4DE3-AC41-918F56D7F25C}" destId="{69E41561-8FBF-4F30-B808-907A296E866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AA1540-9ED6-447B-A96A-41233712768B}" type="doc">
      <dgm:prSet loTypeId="urn:microsoft.com/office/officeart/2005/8/layout/vList4#1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A9ECB4A-74DC-4AD2-9A1A-BD0BB9ADE057}">
      <dgm:prSet phldrT="[Text]" custT="1"/>
      <dgm:spPr>
        <a:solidFill>
          <a:srgbClr val="0FA169"/>
        </a:solidFill>
      </dgm:spPr>
      <dgm:t>
        <a:bodyPr/>
        <a:lstStyle/>
        <a:p>
          <a:r>
            <a:rPr lang="en-US" sz="2400" dirty="0" smtClean="0"/>
            <a:t>Characteristics of soil to be handled</a:t>
          </a:r>
          <a:endParaRPr lang="en-US" sz="2400" dirty="0"/>
        </a:p>
      </dgm:t>
    </dgm:pt>
    <dgm:pt modelId="{394E2276-EA4D-4F71-8012-500C6E9ADE9D}" type="parTrans" cxnId="{CE142C06-07F0-430B-8C80-6E6CBBC5A98B}">
      <dgm:prSet/>
      <dgm:spPr/>
      <dgm:t>
        <a:bodyPr/>
        <a:lstStyle/>
        <a:p>
          <a:endParaRPr lang="en-US"/>
        </a:p>
      </dgm:t>
    </dgm:pt>
    <dgm:pt modelId="{FA75AFDA-FC58-4E87-A06B-DEAA45D1501B}" type="sibTrans" cxnId="{CE142C06-07F0-430B-8C80-6E6CBBC5A98B}">
      <dgm:prSet/>
      <dgm:spPr/>
      <dgm:t>
        <a:bodyPr/>
        <a:lstStyle/>
        <a:p>
          <a:endParaRPr lang="en-US"/>
        </a:p>
      </dgm:t>
    </dgm:pt>
    <dgm:pt modelId="{752760E1-E24D-4F13-A062-37055074DC23}">
      <dgm:prSet phldrT="[Text]"/>
      <dgm:spPr>
        <a:solidFill>
          <a:srgbClr val="0FA169"/>
        </a:solidFill>
      </dgm:spPr>
      <dgm:t>
        <a:bodyPr/>
        <a:lstStyle/>
        <a:p>
          <a:r>
            <a:rPr lang="en-US" sz="1600" dirty="0" smtClean="0"/>
            <a:t>Volume - Moisture content – wet/dry - Soil properties – clay soil will expand after excavation</a:t>
          </a:r>
          <a:endParaRPr lang="en-US" sz="1600" dirty="0"/>
        </a:p>
      </dgm:t>
    </dgm:pt>
    <dgm:pt modelId="{56871E94-1C61-44DF-BE6C-53F47E95609F}" type="parTrans" cxnId="{4B200DCD-696A-4498-ACF0-2CA5F634F552}">
      <dgm:prSet/>
      <dgm:spPr/>
      <dgm:t>
        <a:bodyPr/>
        <a:lstStyle/>
        <a:p>
          <a:endParaRPr lang="en-US"/>
        </a:p>
      </dgm:t>
    </dgm:pt>
    <dgm:pt modelId="{16452266-53F4-4B45-8E42-196A72EB83B7}" type="sibTrans" cxnId="{4B200DCD-696A-4498-ACF0-2CA5F634F552}">
      <dgm:prSet/>
      <dgm:spPr/>
      <dgm:t>
        <a:bodyPr/>
        <a:lstStyle/>
        <a:p>
          <a:endParaRPr lang="en-US"/>
        </a:p>
      </dgm:t>
    </dgm:pt>
    <dgm:pt modelId="{9B4E1DDF-A8DD-4EA4-9928-A3E60FC445CF}">
      <dgm:prSet phldrT="[Text]" custT="1"/>
      <dgm:spPr>
        <a:solidFill>
          <a:srgbClr val="0FA169"/>
        </a:solidFill>
      </dgm:spPr>
      <dgm:t>
        <a:bodyPr/>
        <a:lstStyle/>
        <a:p>
          <a:r>
            <a:rPr lang="en-US" sz="2400" dirty="0" smtClean="0"/>
            <a:t>Location</a:t>
          </a:r>
          <a:endParaRPr lang="en-US" sz="2400" dirty="0"/>
        </a:p>
      </dgm:t>
    </dgm:pt>
    <dgm:pt modelId="{FAB5E3AC-217C-4518-8B8C-68358DFA445B}" type="parTrans" cxnId="{7B81EE77-2DE4-4CD0-AB0E-171A93948FDB}">
      <dgm:prSet/>
      <dgm:spPr/>
      <dgm:t>
        <a:bodyPr/>
        <a:lstStyle/>
        <a:p>
          <a:endParaRPr lang="en-US"/>
        </a:p>
      </dgm:t>
    </dgm:pt>
    <dgm:pt modelId="{9CC92E5E-C7D0-4B31-A272-52BAF053C5B3}" type="sibTrans" cxnId="{7B81EE77-2DE4-4CD0-AB0E-171A93948FDB}">
      <dgm:prSet/>
      <dgm:spPr/>
      <dgm:t>
        <a:bodyPr/>
        <a:lstStyle/>
        <a:p>
          <a:endParaRPr lang="en-US"/>
        </a:p>
      </dgm:t>
    </dgm:pt>
    <dgm:pt modelId="{DEF2EB14-27A0-4C39-ADAD-0F13137191F2}">
      <dgm:prSet phldrT="[Text]"/>
      <dgm:spPr>
        <a:solidFill>
          <a:srgbClr val="0FA169"/>
        </a:solidFill>
      </dgm:spPr>
      <dgm:t>
        <a:bodyPr/>
        <a:lstStyle/>
        <a:p>
          <a:r>
            <a:rPr lang="en-US" sz="1600" dirty="0" smtClean="0"/>
            <a:t>Proximity of buildings – Accessibility with basic excavation equipment - Availability and location of staging areas</a:t>
          </a:r>
          <a:endParaRPr lang="en-US" sz="1600" dirty="0"/>
        </a:p>
      </dgm:t>
    </dgm:pt>
    <dgm:pt modelId="{726A6767-AE43-41FA-9A68-1995D1378980}" type="parTrans" cxnId="{E81018A7-6251-46A0-AEF3-D294D106CFE6}">
      <dgm:prSet/>
      <dgm:spPr/>
      <dgm:t>
        <a:bodyPr/>
        <a:lstStyle/>
        <a:p>
          <a:endParaRPr lang="en-US"/>
        </a:p>
      </dgm:t>
    </dgm:pt>
    <dgm:pt modelId="{1B22A416-2BCC-4024-AF47-90E566531C7F}" type="sibTrans" cxnId="{E81018A7-6251-46A0-AEF3-D294D106CFE6}">
      <dgm:prSet/>
      <dgm:spPr/>
      <dgm:t>
        <a:bodyPr/>
        <a:lstStyle/>
        <a:p>
          <a:endParaRPr lang="en-US"/>
        </a:p>
      </dgm:t>
    </dgm:pt>
    <dgm:pt modelId="{93E75A88-ABB6-471D-BA9A-7125FECC9F6C}">
      <dgm:prSet phldrT="[Text]" custT="1"/>
      <dgm:spPr>
        <a:solidFill>
          <a:srgbClr val="0FA169"/>
        </a:solidFill>
      </dgm:spPr>
      <dgm:t>
        <a:bodyPr/>
        <a:lstStyle/>
        <a:p>
          <a:r>
            <a:rPr lang="en-US" sz="2400" dirty="0" smtClean="0"/>
            <a:t>Type of contamination</a:t>
          </a:r>
          <a:endParaRPr lang="en-US" sz="2400" dirty="0"/>
        </a:p>
      </dgm:t>
    </dgm:pt>
    <dgm:pt modelId="{4DAA4353-0D93-466D-87E6-DE0B8F89D765}" type="parTrans" cxnId="{7FA3F7F5-6C4A-4124-B10B-D3C70C2FB229}">
      <dgm:prSet/>
      <dgm:spPr/>
      <dgm:t>
        <a:bodyPr/>
        <a:lstStyle/>
        <a:p>
          <a:endParaRPr lang="en-US"/>
        </a:p>
      </dgm:t>
    </dgm:pt>
    <dgm:pt modelId="{F15071D0-52E6-41CE-BF81-5E23F33FE0C3}" type="sibTrans" cxnId="{7FA3F7F5-6C4A-4124-B10B-D3C70C2FB229}">
      <dgm:prSet/>
      <dgm:spPr/>
      <dgm:t>
        <a:bodyPr/>
        <a:lstStyle/>
        <a:p>
          <a:endParaRPr lang="en-US"/>
        </a:p>
      </dgm:t>
    </dgm:pt>
    <dgm:pt modelId="{ADC6EEDF-D7C6-4754-A6EE-0F10405D8FAE}">
      <dgm:prSet phldrT="[Text]"/>
      <dgm:spPr>
        <a:solidFill>
          <a:srgbClr val="0FA169"/>
        </a:solidFill>
      </dgm:spPr>
      <dgm:t>
        <a:bodyPr/>
        <a:lstStyle/>
        <a:p>
          <a:r>
            <a:rPr lang="en-US" sz="1600" dirty="0" smtClean="0"/>
            <a:t>Worker protection - Disposal/reuse options - Air/dust generation and monitoring - Transportation regulations</a:t>
          </a:r>
          <a:endParaRPr lang="en-US" sz="1600" dirty="0"/>
        </a:p>
      </dgm:t>
    </dgm:pt>
    <dgm:pt modelId="{0EF895D0-3E5B-45DE-B635-742A0273BE30}" type="parTrans" cxnId="{A34437E4-D081-4C2F-A2F7-FB15727EFCEB}">
      <dgm:prSet/>
      <dgm:spPr/>
      <dgm:t>
        <a:bodyPr/>
        <a:lstStyle/>
        <a:p>
          <a:endParaRPr lang="en-US"/>
        </a:p>
      </dgm:t>
    </dgm:pt>
    <dgm:pt modelId="{2889C786-3648-4E5C-926A-1876F93C790A}" type="sibTrans" cxnId="{A34437E4-D081-4C2F-A2F7-FB15727EFCEB}">
      <dgm:prSet/>
      <dgm:spPr/>
      <dgm:t>
        <a:bodyPr/>
        <a:lstStyle/>
        <a:p>
          <a:endParaRPr lang="en-US"/>
        </a:p>
      </dgm:t>
    </dgm:pt>
    <dgm:pt modelId="{CA6F04C4-CAF8-437A-BFB9-EF0165A0F90A}">
      <dgm:prSet custT="1"/>
      <dgm:spPr>
        <a:solidFill>
          <a:srgbClr val="0FA169"/>
        </a:solidFill>
      </dgm:spPr>
      <dgm:t>
        <a:bodyPr/>
        <a:lstStyle/>
        <a:p>
          <a:r>
            <a:rPr lang="en-US" sz="2400" dirty="0" smtClean="0"/>
            <a:t>Engineering practice</a:t>
          </a:r>
          <a:endParaRPr lang="en-US" sz="2400" dirty="0"/>
        </a:p>
      </dgm:t>
    </dgm:pt>
    <dgm:pt modelId="{8D1244CB-18B3-4745-BD72-0F4EC106FA8C}" type="parTrans" cxnId="{9ADC296E-1E3B-4F60-B2B5-311A4DD1B5DE}">
      <dgm:prSet/>
      <dgm:spPr/>
      <dgm:t>
        <a:bodyPr/>
        <a:lstStyle/>
        <a:p>
          <a:endParaRPr lang="en-US"/>
        </a:p>
      </dgm:t>
    </dgm:pt>
    <dgm:pt modelId="{33D5CBB4-310D-4068-8CC9-FC5C417F2AE9}" type="sibTrans" cxnId="{9ADC296E-1E3B-4F60-B2B5-311A4DD1B5DE}">
      <dgm:prSet/>
      <dgm:spPr/>
      <dgm:t>
        <a:bodyPr/>
        <a:lstStyle/>
        <a:p>
          <a:endParaRPr lang="en-US"/>
        </a:p>
      </dgm:t>
    </dgm:pt>
    <dgm:pt modelId="{ACB5C42A-0A17-4537-9A3C-8C1565229C47}">
      <dgm:prSet/>
      <dgm:spPr>
        <a:solidFill>
          <a:srgbClr val="0FA169"/>
        </a:solidFill>
      </dgm:spPr>
      <dgm:t>
        <a:bodyPr/>
        <a:lstStyle/>
        <a:p>
          <a:r>
            <a:rPr lang="en-US" sz="1600" dirty="0" smtClean="0"/>
            <a:t>Excavation stability – OSHA - Water control - Material segregation - Seasonal variation in handling characteristics</a:t>
          </a:r>
          <a:endParaRPr lang="en-US" sz="1600" dirty="0"/>
        </a:p>
      </dgm:t>
    </dgm:pt>
    <dgm:pt modelId="{633EEDCA-B0FF-4A56-B54D-078E07CD53AA}" type="parTrans" cxnId="{D2EBBE42-9528-429D-9507-015CECA29CE3}">
      <dgm:prSet/>
      <dgm:spPr/>
      <dgm:t>
        <a:bodyPr/>
        <a:lstStyle/>
        <a:p>
          <a:endParaRPr lang="en-US"/>
        </a:p>
      </dgm:t>
    </dgm:pt>
    <dgm:pt modelId="{5EF48BFE-8DD7-4B19-9F1A-E99B912B9E3D}" type="sibTrans" cxnId="{D2EBBE42-9528-429D-9507-015CECA29CE3}">
      <dgm:prSet/>
      <dgm:spPr/>
      <dgm:t>
        <a:bodyPr/>
        <a:lstStyle/>
        <a:p>
          <a:endParaRPr lang="en-US"/>
        </a:p>
      </dgm:t>
    </dgm:pt>
    <dgm:pt modelId="{B8A3D01E-9CF1-4F93-A336-AA0FDE90D220}" type="pres">
      <dgm:prSet presAssocID="{1EAA1540-9ED6-447B-A96A-41233712768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0E3270-9407-4E0C-94AC-DE8D228AB5E0}" type="pres">
      <dgm:prSet presAssocID="{CA9ECB4A-74DC-4AD2-9A1A-BD0BB9ADE057}" presName="comp" presStyleCnt="0"/>
      <dgm:spPr/>
    </dgm:pt>
    <dgm:pt modelId="{ABEB70DE-6963-4683-81FA-CA0695A4EA67}" type="pres">
      <dgm:prSet presAssocID="{CA9ECB4A-74DC-4AD2-9A1A-BD0BB9ADE057}" presName="box" presStyleLbl="node1" presStyleIdx="0" presStyleCnt="4"/>
      <dgm:spPr/>
      <dgm:t>
        <a:bodyPr/>
        <a:lstStyle/>
        <a:p>
          <a:endParaRPr lang="en-US"/>
        </a:p>
      </dgm:t>
    </dgm:pt>
    <dgm:pt modelId="{1F713452-F56B-4AD3-AC52-2DEE031166A0}" type="pres">
      <dgm:prSet presAssocID="{CA9ECB4A-74DC-4AD2-9A1A-BD0BB9ADE057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4E473DF-2538-4F84-99BF-BD82488B0123}" type="pres">
      <dgm:prSet presAssocID="{CA9ECB4A-74DC-4AD2-9A1A-BD0BB9ADE057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DFC9AA-7A10-4190-A99A-CE13A9FEBDBD}" type="pres">
      <dgm:prSet presAssocID="{FA75AFDA-FC58-4E87-A06B-DEAA45D1501B}" presName="spacer" presStyleCnt="0"/>
      <dgm:spPr/>
    </dgm:pt>
    <dgm:pt modelId="{3760B458-76B5-401E-9F29-CD20F47C67A5}" type="pres">
      <dgm:prSet presAssocID="{9B4E1DDF-A8DD-4EA4-9928-A3E60FC445CF}" presName="comp" presStyleCnt="0"/>
      <dgm:spPr/>
    </dgm:pt>
    <dgm:pt modelId="{1248D2C9-368F-4198-9759-7639BF7B2607}" type="pres">
      <dgm:prSet presAssocID="{9B4E1DDF-A8DD-4EA4-9928-A3E60FC445CF}" presName="box" presStyleLbl="node1" presStyleIdx="1" presStyleCnt="4"/>
      <dgm:spPr/>
      <dgm:t>
        <a:bodyPr/>
        <a:lstStyle/>
        <a:p>
          <a:endParaRPr lang="en-US"/>
        </a:p>
      </dgm:t>
    </dgm:pt>
    <dgm:pt modelId="{D88EE466-A1EA-4077-A981-8F1943DBBA18}" type="pres">
      <dgm:prSet presAssocID="{9B4E1DDF-A8DD-4EA4-9928-A3E60FC445CF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AADCD7F-367A-4F77-B090-CD1EC6C55164}" type="pres">
      <dgm:prSet presAssocID="{9B4E1DDF-A8DD-4EA4-9928-A3E60FC445CF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ED6CFE-14A9-416D-AAB9-F4B794C259F9}" type="pres">
      <dgm:prSet presAssocID="{9CC92E5E-C7D0-4B31-A272-52BAF053C5B3}" presName="spacer" presStyleCnt="0"/>
      <dgm:spPr/>
    </dgm:pt>
    <dgm:pt modelId="{0894B8A3-71D0-433E-AE0D-2C8A2985DFB5}" type="pres">
      <dgm:prSet presAssocID="{93E75A88-ABB6-471D-BA9A-7125FECC9F6C}" presName="comp" presStyleCnt="0"/>
      <dgm:spPr/>
    </dgm:pt>
    <dgm:pt modelId="{9236601B-0878-470F-AF67-C7065EA1182B}" type="pres">
      <dgm:prSet presAssocID="{93E75A88-ABB6-471D-BA9A-7125FECC9F6C}" presName="box" presStyleLbl="node1" presStyleIdx="2" presStyleCnt="4"/>
      <dgm:spPr/>
      <dgm:t>
        <a:bodyPr/>
        <a:lstStyle/>
        <a:p>
          <a:endParaRPr lang="en-US"/>
        </a:p>
      </dgm:t>
    </dgm:pt>
    <dgm:pt modelId="{A8EFFDF0-E0EA-489C-8844-DB7D9A51D42C}" type="pres">
      <dgm:prSet presAssocID="{93E75A88-ABB6-471D-BA9A-7125FECC9F6C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D35B349-2D74-4550-BA4B-BC3C8ADF11E0}" type="pres">
      <dgm:prSet presAssocID="{93E75A88-ABB6-471D-BA9A-7125FECC9F6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37185D-6C6B-407B-B39A-143984F37CAB}" type="pres">
      <dgm:prSet presAssocID="{F15071D0-52E6-41CE-BF81-5E23F33FE0C3}" presName="spacer" presStyleCnt="0"/>
      <dgm:spPr/>
    </dgm:pt>
    <dgm:pt modelId="{72286AFE-4153-45B8-85D8-EDC29766776D}" type="pres">
      <dgm:prSet presAssocID="{CA6F04C4-CAF8-437A-BFB9-EF0165A0F90A}" presName="comp" presStyleCnt="0"/>
      <dgm:spPr/>
    </dgm:pt>
    <dgm:pt modelId="{6168A91E-66D3-485C-B3ED-DAF949F28AA3}" type="pres">
      <dgm:prSet presAssocID="{CA6F04C4-CAF8-437A-BFB9-EF0165A0F90A}" presName="box" presStyleLbl="node1" presStyleIdx="3" presStyleCnt="4"/>
      <dgm:spPr/>
      <dgm:t>
        <a:bodyPr/>
        <a:lstStyle/>
        <a:p>
          <a:endParaRPr lang="en-US"/>
        </a:p>
      </dgm:t>
    </dgm:pt>
    <dgm:pt modelId="{DCBC8766-1642-42E8-ADDC-541AE6830F87}" type="pres">
      <dgm:prSet presAssocID="{CA6F04C4-CAF8-437A-BFB9-EF0165A0F90A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993F6D9-BBC5-41AA-B330-0BB1A90865EF}" type="pres">
      <dgm:prSet presAssocID="{CA6F04C4-CAF8-437A-BFB9-EF0165A0F90A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142C06-07F0-430B-8C80-6E6CBBC5A98B}" srcId="{1EAA1540-9ED6-447B-A96A-41233712768B}" destId="{CA9ECB4A-74DC-4AD2-9A1A-BD0BB9ADE057}" srcOrd="0" destOrd="0" parTransId="{394E2276-EA4D-4F71-8012-500C6E9ADE9D}" sibTransId="{FA75AFDA-FC58-4E87-A06B-DEAA45D1501B}"/>
    <dgm:cxn modelId="{B37A8D86-397E-4713-9168-62F2A337D349}" type="presOf" srcId="{DEF2EB14-27A0-4C39-ADAD-0F13137191F2}" destId="{7AADCD7F-367A-4F77-B090-CD1EC6C55164}" srcOrd="1" destOrd="1" presId="urn:microsoft.com/office/officeart/2005/8/layout/vList4#1"/>
    <dgm:cxn modelId="{D2EBBE42-9528-429D-9507-015CECA29CE3}" srcId="{CA6F04C4-CAF8-437A-BFB9-EF0165A0F90A}" destId="{ACB5C42A-0A17-4537-9A3C-8C1565229C47}" srcOrd="0" destOrd="0" parTransId="{633EEDCA-B0FF-4A56-B54D-078E07CD53AA}" sibTransId="{5EF48BFE-8DD7-4B19-9F1A-E99B912B9E3D}"/>
    <dgm:cxn modelId="{84D21BF2-4BFE-4F7A-8C67-660C2C159C8A}" type="presOf" srcId="{ADC6EEDF-D7C6-4754-A6EE-0F10405D8FAE}" destId="{BD35B349-2D74-4550-BA4B-BC3C8ADF11E0}" srcOrd="1" destOrd="1" presId="urn:microsoft.com/office/officeart/2005/8/layout/vList4#1"/>
    <dgm:cxn modelId="{2BB49273-0F70-4F12-A134-4EED63DC319F}" type="presOf" srcId="{DEF2EB14-27A0-4C39-ADAD-0F13137191F2}" destId="{1248D2C9-368F-4198-9759-7639BF7B2607}" srcOrd="0" destOrd="1" presId="urn:microsoft.com/office/officeart/2005/8/layout/vList4#1"/>
    <dgm:cxn modelId="{6DF994DB-AC67-4538-9972-BD30D8BC5CAD}" type="presOf" srcId="{93E75A88-ABB6-471D-BA9A-7125FECC9F6C}" destId="{BD35B349-2D74-4550-BA4B-BC3C8ADF11E0}" srcOrd="1" destOrd="0" presId="urn:microsoft.com/office/officeart/2005/8/layout/vList4#1"/>
    <dgm:cxn modelId="{537209BF-EED4-4F06-9D8E-76960819B578}" type="presOf" srcId="{ADC6EEDF-D7C6-4754-A6EE-0F10405D8FAE}" destId="{9236601B-0878-470F-AF67-C7065EA1182B}" srcOrd="0" destOrd="1" presId="urn:microsoft.com/office/officeart/2005/8/layout/vList4#1"/>
    <dgm:cxn modelId="{7FA3F7F5-6C4A-4124-B10B-D3C70C2FB229}" srcId="{1EAA1540-9ED6-447B-A96A-41233712768B}" destId="{93E75A88-ABB6-471D-BA9A-7125FECC9F6C}" srcOrd="2" destOrd="0" parTransId="{4DAA4353-0D93-466D-87E6-DE0B8F89D765}" sibTransId="{F15071D0-52E6-41CE-BF81-5E23F33FE0C3}"/>
    <dgm:cxn modelId="{9ADC296E-1E3B-4F60-B2B5-311A4DD1B5DE}" srcId="{1EAA1540-9ED6-447B-A96A-41233712768B}" destId="{CA6F04C4-CAF8-437A-BFB9-EF0165A0F90A}" srcOrd="3" destOrd="0" parTransId="{8D1244CB-18B3-4745-BD72-0F4EC106FA8C}" sibTransId="{33D5CBB4-310D-4068-8CC9-FC5C417F2AE9}"/>
    <dgm:cxn modelId="{16030C68-4EBF-4656-B120-52C59E88A562}" type="presOf" srcId="{CA6F04C4-CAF8-437A-BFB9-EF0165A0F90A}" destId="{6168A91E-66D3-485C-B3ED-DAF949F28AA3}" srcOrd="0" destOrd="0" presId="urn:microsoft.com/office/officeart/2005/8/layout/vList4#1"/>
    <dgm:cxn modelId="{A34437E4-D081-4C2F-A2F7-FB15727EFCEB}" srcId="{93E75A88-ABB6-471D-BA9A-7125FECC9F6C}" destId="{ADC6EEDF-D7C6-4754-A6EE-0F10405D8FAE}" srcOrd="0" destOrd="0" parTransId="{0EF895D0-3E5B-45DE-B635-742A0273BE30}" sibTransId="{2889C786-3648-4E5C-926A-1876F93C790A}"/>
    <dgm:cxn modelId="{E81018A7-6251-46A0-AEF3-D294D106CFE6}" srcId="{9B4E1DDF-A8DD-4EA4-9928-A3E60FC445CF}" destId="{DEF2EB14-27A0-4C39-ADAD-0F13137191F2}" srcOrd="0" destOrd="0" parTransId="{726A6767-AE43-41FA-9A68-1995D1378980}" sibTransId="{1B22A416-2BCC-4024-AF47-90E566531C7F}"/>
    <dgm:cxn modelId="{4B200DCD-696A-4498-ACF0-2CA5F634F552}" srcId="{CA9ECB4A-74DC-4AD2-9A1A-BD0BB9ADE057}" destId="{752760E1-E24D-4F13-A062-37055074DC23}" srcOrd="0" destOrd="0" parTransId="{56871E94-1C61-44DF-BE6C-53F47E95609F}" sibTransId="{16452266-53F4-4B45-8E42-196A72EB83B7}"/>
    <dgm:cxn modelId="{FBCA6748-E0FB-4C21-9E67-CADFC3A7525D}" type="presOf" srcId="{CA9ECB4A-74DC-4AD2-9A1A-BD0BB9ADE057}" destId="{ABEB70DE-6963-4683-81FA-CA0695A4EA67}" srcOrd="0" destOrd="0" presId="urn:microsoft.com/office/officeart/2005/8/layout/vList4#1"/>
    <dgm:cxn modelId="{C5E66B93-8CAB-4F4F-A28A-8459B5955977}" type="presOf" srcId="{752760E1-E24D-4F13-A062-37055074DC23}" destId="{74E473DF-2538-4F84-99BF-BD82488B0123}" srcOrd="1" destOrd="1" presId="urn:microsoft.com/office/officeart/2005/8/layout/vList4#1"/>
    <dgm:cxn modelId="{0F548D3B-39CE-4AFA-B728-D7D49E4ACE04}" type="presOf" srcId="{CA6F04C4-CAF8-437A-BFB9-EF0165A0F90A}" destId="{9993F6D9-BBC5-41AA-B330-0BB1A90865EF}" srcOrd="1" destOrd="0" presId="urn:microsoft.com/office/officeart/2005/8/layout/vList4#1"/>
    <dgm:cxn modelId="{7B81EE77-2DE4-4CD0-AB0E-171A93948FDB}" srcId="{1EAA1540-9ED6-447B-A96A-41233712768B}" destId="{9B4E1DDF-A8DD-4EA4-9928-A3E60FC445CF}" srcOrd="1" destOrd="0" parTransId="{FAB5E3AC-217C-4518-8B8C-68358DFA445B}" sibTransId="{9CC92E5E-C7D0-4B31-A272-52BAF053C5B3}"/>
    <dgm:cxn modelId="{6D66477B-16C4-4AC2-A269-84FE0E00DC47}" type="presOf" srcId="{ACB5C42A-0A17-4537-9A3C-8C1565229C47}" destId="{9993F6D9-BBC5-41AA-B330-0BB1A90865EF}" srcOrd="1" destOrd="1" presId="urn:microsoft.com/office/officeart/2005/8/layout/vList4#1"/>
    <dgm:cxn modelId="{F59D11A8-CF41-477E-A33C-48D44FA92E84}" type="presOf" srcId="{ACB5C42A-0A17-4537-9A3C-8C1565229C47}" destId="{6168A91E-66D3-485C-B3ED-DAF949F28AA3}" srcOrd="0" destOrd="1" presId="urn:microsoft.com/office/officeart/2005/8/layout/vList4#1"/>
    <dgm:cxn modelId="{08317F08-28D7-431A-9EB7-06BCCCBB1C39}" type="presOf" srcId="{9B4E1DDF-A8DD-4EA4-9928-A3E60FC445CF}" destId="{1248D2C9-368F-4198-9759-7639BF7B2607}" srcOrd="0" destOrd="0" presId="urn:microsoft.com/office/officeart/2005/8/layout/vList4#1"/>
    <dgm:cxn modelId="{CC5FE7FC-A932-413C-ABF7-D87DF247C66F}" type="presOf" srcId="{93E75A88-ABB6-471D-BA9A-7125FECC9F6C}" destId="{9236601B-0878-470F-AF67-C7065EA1182B}" srcOrd="0" destOrd="0" presId="urn:microsoft.com/office/officeart/2005/8/layout/vList4#1"/>
    <dgm:cxn modelId="{726FF0A7-A767-4255-A405-CF90CDA55FCF}" type="presOf" srcId="{9B4E1DDF-A8DD-4EA4-9928-A3E60FC445CF}" destId="{7AADCD7F-367A-4F77-B090-CD1EC6C55164}" srcOrd="1" destOrd="0" presId="urn:microsoft.com/office/officeart/2005/8/layout/vList4#1"/>
    <dgm:cxn modelId="{45072B39-C43C-49AA-9EC4-E432F0AB4645}" type="presOf" srcId="{752760E1-E24D-4F13-A062-37055074DC23}" destId="{ABEB70DE-6963-4683-81FA-CA0695A4EA67}" srcOrd="0" destOrd="1" presId="urn:microsoft.com/office/officeart/2005/8/layout/vList4#1"/>
    <dgm:cxn modelId="{906DB598-4E17-47A0-BD72-A283B73609EC}" type="presOf" srcId="{CA9ECB4A-74DC-4AD2-9A1A-BD0BB9ADE057}" destId="{74E473DF-2538-4F84-99BF-BD82488B0123}" srcOrd="1" destOrd="0" presId="urn:microsoft.com/office/officeart/2005/8/layout/vList4#1"/>
    <dgm:cxn modelId="{8517D484-9746-4311-800C-EA5B5BA9F371}" type="presOf" srcId="{1EAA1540-9ED6-447B-A96A-41233712768B}" destId="{B8A3D01E-9CF1-4F93-A336-AA0FDE90D220}" srcOrd="0" destOrd="0" presId="urn:microsoft.com/office/officeart/2005/8/layout/vList4#1"/>
    <dgm:cxn modelId="{7B068AEF-9F42-4E37-AAC5-D6A247B003FA}" type="presParOf" srcId="{B8A3D01E-9CF1-4F93-A336-AA0FDE90D220}" destId="{110E3270-9407-4E0C-94AC-DE8D228AB5E0}" srcOrd="0" destOrd="0" presId="urn:microsoft.com/office/officeart/2005/8/layout/vList4#1"/>
    <dgm:cxn modelId="{AF0336BB-CC1B-4BBE-9616-D50D0624F523}" type="presParOf" srcId="{110E3270-9407-4E0C-94AC-DE8D228AB5E0}" destId="{ABEB70DE-6963-4683-81FA-CA0695A4EA67}" srcOrd="0" destOrd="0" presId="urn:microsoft.com/office/officeart/2005/8/layout/vList4#1"/>
    <dgm:cxn modelId="{DDCB9D13-1D41-4E60-B935-BC30728E798D}" type="presParOf" srcId="{110E3270-9407-4E0C-94AC-DE8D228AB5E0}" destId="{1F713452-F56B-4AD3-AC52-2DEE031166A0}" srcOrd="1" destOrd="0" presId="urn:microsoft.com/office/officeart/2005/8/layout/vList4#1"/>
    <dgm:cxn modelId="{92E5C999-CD5B-462F-9A62-DA8B331B857E}" type="presParOf" srcId="{110E3270-9407-4E0C-94AC-DE8D228AB5E0}" destId="{74E473DF-2538-4F84-99BF-BD82488B0123}" srcOrd="2" destOrd="0" presId="urn:microsoft.com/office/officeart/2005/8/layout/vList4#1"/>
    <dgm:cxn modelId="{3024DF73-0947-42DC-8DD0-A3B79B6818ED}" type="presParOf" srcId="{B8A3D01E-9CF1-4F93-A336-AA0FDE90D220}" destId="{1EDFC9AA-7A10-4190-A99A-CE13A9FEBDBD}" srcOrd="1" destOrd="0" presId="urn:microsoft.com/office/officeart/2005/8/layout/vList4#1"/>
    <dgm:cxn modelId="{6823C6D9-8279-4EFF-B180-70E36BD45D77}" type="presParOf" srcId="{B8A3D01E-9CF1-4F93-A336-AA0FDE90D220}" destId="{3760B458-76B5-401E-9F29-CD20F47C67A5}" srcOrd="2" destOrd="0" presId="urn:microsoft.com/office/officeart/2005/8/layout/vList4#1"/>
    <dgm:cxn modelId="{36A92E62-A133-480B-9726-C8EF64AC549B}" type="presParOf" srcId="{3760B458-76B5-401E-9F29-CD20F47C67A5}" destId="{1248D2C9-368F-4198-9759-7639BF7B2607}" srcOrd="0" destOrd="0" presId="urn:microsoft.com/office/officeart/2005/8/layout/vList4#1"/>
    <dgm:cxn modelId="{58B9E5E2-1D05-477D-A909-08A736D207E5}" type="presParOf" srcId="{3760B458-76B5-401E-9F29-CD20F47C67A5}" destId="{D88EE466-A1EA-4077-A981-8F1943DBBA18}" srcOrd="1" destOrd="0" presId="urn:microsoft.com/office/officeart/2005/8/layout/vList4#1"/>
    <dgm:cxn modelId="{C7BDDECE-3111-4149-8474-E1A6111A430C}" type="presParOf" srcId="{3760B458-76B5-401E-9F29-CD20F47C67A5}" destId="{7AADCD7F-367A-4F77-B090-CD1EC6C55164}" srcOrd="2" destOrd="0" presId="urn:microsoft.com/office/officeart/2005/8/layout/vList4#1"/>
    <dgm:cxn modelId="{CEAE82FA-9C84-4D01-8788-E68766C74DD3}" type="presParOf" srcId="{B8A3D01E-9CF1-4F93-A336-AA0FDE90D220}" destId="{C4ED6CFE-14A9-416D-AAB9-F4B794C259F9}" srcOrd="3" destOrd="0" presId="urn:microsoft.com/office/officeart/2005/8/layout/vList4#1"/>
    <dgm:cxn modelId="{B47575C7-6A51-40B6-B4D7-A3A3DB137BCF}" type="presParOf" srcId="{B8A3D01E-9CF1-4F93-A336-AA0FDE90D220}" destId="{0894B8A3-71D0-433E-AE0D-2C8A2985DFB5}" srcOrd="4" destOrd="0" presId="urn:microsoft.com/office/officeart/2005/8/layout/vList4#1"/>
    <dgm:cxn modelId="{BA0ECDDF-D623-4CA7-B379-FC3FF7453DA0}" type="presParOf" srcId="{0894B8A3-71D0-433E-AE0D-2C8A2985DFB5}" destId="{9236601B-0878-470F-AF67-C7065EA1182B}" srcOrd="0" destOrd="0" presId="urn:microsoft.com/office/officeart/2005/8/layout/vList4#1"/>
    <dgm:cxn modelId="{D06A75E9-C88B-42DC-B3F4-E4D729282E66}" type="presParOf" srcId="{0894B8A3-71D0-433E-AE0D-2C8A2985DFB5}" destId="{A8EFFDF0-E0EA-489C-8844-DB7D9A51D42C}" srcOrd="1" destOrd="0" presId="urn:microsoft.com/office/officeart/2005/8/layout/vList4#1"/>
    <dgm:cxn modelId="{796C13CB-B109-4CCF-914C-5B2934E9EF11}" type="presParOf" srcId="{0894B8A3-71D0-433E-AE0D-2C8A2985DFB5}" destId="{BD35B349-2D74-4550-BA4B-BC3C8ADF11E0}" srcOrd="2" destOrd="0" presId="urn:microsoft.com/office/officeart/2005/8/layout/vList4#1"/>
    <dgm:cxn modelId="{427B8FD6-5711-4693-B2F1-4C39F0075F30}" type="presParOf" srcId="{B8A3D01E-9CF1-4F93-A336-AA0FDE90D220}" destId="{7437185D-6C6B-407B-B39A-143984F37CAB}" srcOrd="5" destOrd="0" presId="urn:microsoft.com/office/officeart/2005/8/layout/vList4#1"/>
    <dgm:cxn modelId="{E35E41EE-4BA7-4F14-BBF5-CB59A658FF92}" type="presParOf" srcId="{B8A3D01E-9CF1-4F93-A336-AA0FDE90D220}" destId="{72286AFE-4153-45B8-85D8-EDC29766776D}" srcOrd="6" destOrd="0" presId="urn:microsoft.com/office/officeart/2005/8/layout/vList4#1"/>
    <dgm:cxn modelId="{F165D1DB-6DD8-40EE-8777-DDB596A97C2D}" type="presParOf" srcId="{72286AFE-4153-45B8-85D8-EDC29766776D}" destId="{6168A91E-66D3-485C-B3ED-DAF949F28AA3}" srcOrd="0" destOrd="0" presId="urn:microsoft.com/office/officeart/2005/8/layout/vList4#1"/>
    <dgm:cxn modelId="{7488325B-B462-43BB-B2AA-63C191644788}" type="presParOf" srcId="{72286AFE-4153-45B8-85D8-EDC29766776D}" destId="{DCBC8766-1642-42E8-ADDC-541AE6830F87}" srcOrd="1" destOrd="0" presId="urn:microsoft.com/office/officeart/2005/8/layout/vList4#1"/>
    <dgm:cxn modelId="{709A64BB-9D8D-4FA5-8CDE-DB2E94281295}" type="presParOf" srcId="{72286AFE-4153-45B8-85D8-EDC29766776D}" destId="{9993F6D9-BBC5-41AA-B330-0BB1A90865EF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BD01CB-B72A-4AEA-A1D0-5BEB0C056AE1}" type="doc">
      <dgm:prSet loTypeId="urn:microsoft.com/office/officeart/2005/8/layout/vList4#2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CF44394-A208-46A8-8509-4C6896B822FD}">
      <dgm:prSet phldrT="[Text]" custT="1"/>
      <dgm:spPr>
        <a:solidFill>
          <a:srgbClr val="0FA169"/>
        </a:solidFill>
      </dgm:spPr>
      <dgm:t>
        <a:bodyPr/>
        <a:lstStyle/>
        <a:p>
          <a:r>
            <a:rPr lang="en-US" sz="2800" dirty="0" smtClean="0"/>
            <a:t>Off-site disposal</a:t>
          </a:r>
          <a:endParaRPr lang="en-US" sz="2800" dirty="0"/>
        </a:p>
      </dgm:t>
    </dgm:pt>
    <dgm:pt modelId="{1F10D718-FB0E-4919-A488-D5B18601E3D9}" type="parTrans" cxnId="{8FEF4B69-F2DE-4687-A4DC-F7E3A395F8AB}">
      <dgm:prSet/>
      <dgm:spPr/>
      <dgm:t>
        <a:bodyPr/>
        <a:lstStyle/>
        <a:p>
          <a:endParaRPr lang="en-US"/>
        </a:p>
      </dgm:t>
    </dgm:pt>
    <dgm:pt modelId="{EF8AEA03-D628-4230-B288-F39DCDB1A180}" type="sibTrans" cxnId="{8FEF4B69-F2DE-4687-A4DC-F7E3A395F8AB}">
      <dgm:prSet/>
      <dgm:spPr/>
      <dgm:t>
        <a:bodyPr/>
        <a:lstStyle/>
        <a:p>
          <a:endParaRPr lang="en-US"/>
        </a:p>
      </dgm:t>
    </dgm:pt>
    <dgm:pt modelId="{616184E6-2DB4-4A06-A1F9-A1CC7E8FE7BF}">
      <dgm:prSet phldrT="[Text]" custT="1"/>
      <dgm:spPr>
        <a:solidFill>
          <a:srgbClr val="0FA169"/>
        </a:solidFill>
      </dgm:spPr>
      <dgm:t>
        <a:bodyPr/>
        <a:lstStyle/>
        <a:p>
          <a:r>
            <a:rPr lang="en-US" sz="1800" dirty="0" smtClean="0"/>
            <a:t>Waste classification – transportation – disposal facility permit requirements – manifest tracking</a:t>
          </a:r>
          <a:endParaRPr lang="en-US" sz="1800" dirty="0"/>
        </a:p>
      </dgm:t>
    </dgm:pt>
    <dgm:pt modelId="{5CD910AB-9002-4BB1-8DA8-63E598DF2EA4}" type="parTrans" cxnId="{9058E789-01E6-4CDE-9F12-6C5CCB630C0C}">
      <dgm:prSet/>
      <dgm:spPr/>
      <dgm:t>
        <a:bodyPr/>
        <a:lstStyle/>
        <a:p>
          <a:endParaRPr lang="en-US"/>
        </a:p>
      </dgm:t>
    </dgm:pt>
    <dgm:pt modelId="{307B8E97-8179-404F-8A11-F908D675FF64}" type="sibTrans" cxnId="{9058E789-01E6-4CDE-9F12-6C5CCB630C0C}">
      <dgm:prSet/>
      <dgm:spPr/>
      <dgm:t>
        <a:bodyPr/>
        <a:lstStyle/>
        <a:p>
          <a:endParaRPr lang="en-US"/>
        </a:p>
      </dgm:t>
    </dgm:pt>
    <dgm:pt modelId="{926A4589-F9C8-4559-B434-2BD5E7D28780}">
      <dgm:prSet phldrT="[Text]" custT="1"/>
      <dgm:spPr>
        <a:solidFill>
          <a:srgbClr val="0FA169"/>
        </a:solidFill>
      </dgm:spPr>
      <dgm:t>
        <a:bodyPr/>
        <a:lstStyle/>
        <a:p>
          <a:r>
            <a:rPr lang="en-US" sz="2800" dirty="0" smtClean="0"/>
            <a:t>Soil reuse</a:t>
          </a:r>
          <a:endParaRPr lang="en-US" sz="2800" dirty="0"/>
        </a:p>
      </dgm:t>
    </dgm:pt>
    <dgm:pt modelId="{2BFB4C84-AAAC-4E96-B614-D2A31FB10540}" type="parTrans" cxnId="{41CEE829-5AFE-4FD4-9DA9-239150ABCA62}">
      <dgm:prSet/>
      <dgm:spPr/>
      <dgm:t>
        <a:bodyPr/>
        <a:lstStyle/>
        <a:p>
          <a:endParaRPr lang="en-US"/>
        </a:p>
      </dgm:t>
    </dgm:pt>
    <dgm:pt modelId="{4653F780-9C64-4C39-98F5-1A550A74B2BD}" type="sibTrans" cxnId="{41CEE829-5AFE-4FD4-9DA9-239150ABCA62}">
      <dgm:prSet/>
      <dgm:spPr/>
      <dgm:t>
        <a:bodyPr/>
        <a:lstStyle/>
        <a:p>
          <a:endParaRPr lang="en-US"/>
        </a:p>
      </dgm:t>
    </dgm:pt>
    <dgm:pt modelId="{6AA15117-4651-4F0B-9C8E-CE56F0E2CDC0}">
      <dgm:prSet phldrT="[Text]" custT="1"/>
      <dgm:spPr>
        <a:solidFill>
          <a:srgbClr val="0FA169"/>
        </a:solidFill>
      </dgm:spPr>
      <dgm:t>
        <a:bodyPr/>
        <a:lstStyle/>
        <a:p>
          <a:r>
            <a:rPr lang="en-US" sz="1800" dirty="0" smtClean="0"/>
            <a:t>Reuse options – exposure controls</a:t>
          </a:r>
          <a:endParaRPr lang="en-US" sz="1800" dirty="0"/>
        </a:p>
      </dgm:t>
    </dgm:pt>
    <dgm:pt modelId="{44A1899D-002D-4D05-88FD-796B44E43868}" type="parTrans" cxnId="{08C1F4FB-B136-463C-B8FE-0124825BE920}">
      <dgm:prSet/>
      <dgm:spPr/>
      <dgm:t>
        <a:bodyPr/>
        <a:lstStyle/>
        <a:p>
          <a:endParaRPr lang="en-US"/>
        </a:p>
      </dgm:t>
    </dgm:pt>
    <dgm:pt modelId="{D7E1BE67-E375-4089-AFF2-2715E56F32C7}" type="sibTrans" cxnId="{08C1F4FB-B136-463C-B8FE-0124825BE920}">
      <dgm:prSet/>
      <dgm:spPr/>
      <dgm:t>
        <a:bodyPr/>
        <a:lstStyle/>
        <a:p>
          <a:endParaRPr lang="en-US"/>
        </a:p>
      </dgm:t>
    </dgm:pt>
    <dgm:pt modelId="{C7AD10FC-23B6-49C7-9252-4C5C6232B9C5}">
      <dgm:prSet phldrT="[Text]" custT="1"/>
      <dgm:spPr>
        <a:solidFill>
          <a:srgbClr val="0FA169"/>
        </a:solidFill>
      </dgm:spPr>
      <dgm:t>
        <a:bodyPr/>
        <a:lstStyle/>
        <a:p>
          <a:r>
            <a:rPr lang="en-US" sz="2800" dirty="0" smtClean="0"/>
            <a:t>Backfilling</a:t>
          </a:r>
          <a:endParaRPr lang="en-US" sz="2800" dirty="0"/>
        </a:p>
      </dgm:t>
    </dgm:pt>
    <dgm:pt modelId="{133DE955-37E9-4CBE-89E7-8A425F162380}" type="parTrans" cxnId="{9559EDFD-2544-432A-A354-4BC00A4397FC}">
      <dgm:prSet/>
      <dgm:spPr/>
      <dgm:t>
        <a:bodyPr/>
        <a:lstStyle/>
        <a:p>
          <a:endParaRPr lang="en-US"/>
        </a:p>
      </dgm:t>
    </dgm:pt>
    <dgm:pt modelId="{6F8FDD20-5B07-437D-9531-C629A903243B}" type="sibTrans" cxnId="{9559EDFD-2544-432A-A354-4BC00A4397FC}">
      <dgm:prSet/>
      <dgm:spPr/>
      <dgm:t>
        <a:bodyPr/>
        <a:lstStyle/>
        <a:p>
          <a:endParaRPr lang="en-US"/>
        </a:p>
      </dgm:t>
    </dgm:pt>
    <dgm:pt modelId="{F647D3BD-B357-487C-AF69-72E9040BE153}">
      <dgm:prSet phldrT="[Text]" custT="1"/>
      <dgm:spPr>
        <a:solidFill>
          <a:srgbClr val="0FA169"/>
        </a:solidFill>
      </dgm:spPr>
      <dgm:t>
        <a:bodyPr/>
        <a:lstStyle/>
        <a:p>
          <a:r>
            <a:rPr lang="en-US" sz="1800" dirty="0" smtClean="0"/>
            <a:t>Source for clean backfill material – placement in excavation and geotechnical considerations</a:t>
          </a:r>
          <a:endParaRPr lang="en-US" sz="1800" dirty="0"/>
        </a:p>
      </dgm:t>
    </dgm:pt>
    <dgm:pt modelId="{D1BC65D6-FBA6-4662-99FB-39FA93B314C9}" type="parTrans" cxnId="{49807287-DFAE-4BD1-87A3-21BF2B7F4DD3}">
      <dgm:prSet/>
      <dgm:spPr/>
      <dgm:t>
        <a:bodyPr/>
        <a:lstStyle/>
        <a:p>
          <a:endParaRPr lang="en-US"/>
        </a:p>
      </dgm:t>
    </dgm:pt>
    <dgm:pt modelId="{3F816285-881F-4002-93A2-40E4ED4F4A4A}" type="sibTrans" cxnId="{49807287-DFAE-4BD1-87A3-21BF2B7F4DD3}">
      <dgm:prSet/>
      <dgm:spPr/>
      <dgm:t>
        <a:bodyPr/>
        <a:lstStyle/>
        <a:p>
          <a:endParaRPr lang="en-US"/>
        </a:p>
      </dgm:t>
    </dgm:pt>
    <dgm:pt modelId="{70B8E87A-9627-45C0-ACCA-601571409E96}">
      <dgm:prSet custT="1"/>
      <dgm:spPr>
        <a:solidFill>
          <a:srgbClr val="0FA169"/>
        </a:solidFill>
      </dgm:spPr>
      <dgm:t>
        <a:bodyPr/>
        <a:lstStyle/>
        <a:p>
          <a:r>
            <a:rPr lang="en-US" sz="2800" dirty="0" smtClean="0"/>
            <a:t>Post-excavation performance testing</a:t>
          </a:r>
          <a:endParaRPr lang="en-US" sz="2800" dirty="0"/>
        </a:p>
      </dgm:t>
    </dgm:pt>
    <dgm:pt modelId="{602C6994-E6C0-4F17-91A6-0D8EEE845A80}" type="parTrans" cxnId="{4EABCAFF-5294-4E3E-BBA0-33EB38992973}">
      <dgm:prSet/>
      <dgm:spPr/>
      <dgm:t>
        <a:bodyPr/>
        <a:lstStyle/>
        <a:p>
          <a:endParaRPr lang="en-US"/>
        </a:p>
      </dgm:t>
    </dgm:pt>
    <dgm:pt modelId="{C573D7B6-640F-4896-91F0-CEA5A16E2F30}" type="sibTrans" cxnId="{4EABCAFF-5294-4E3E-BBA0-33EB38992973}">
      <dgm:prSet/>
      <dgm:spPr/>
      <dgm:t>
        <a:bodyPr/>
        <a:lstStyle/>
        <a:p>
          <a:endParaRPr lang="en-US"/>
        </a:p>
      </dgm:t>
    </dgm:pt>
    <dgm:pt modelId="{EE8D8673-B4FF-488C-A1CB-2C7A7BBCF72E}">
      <dgm:prSet custT="1"/>
      <dgm:spPr>
        <a:solidFill>
          <a:srgbClr val="0FA169"/>
        </a:solidFill>
      </dgm:spPr>
      <dgm:t>
        <a:bodyPr/>
        <a:lstStyle/>
        <a:p>
          <a:r>
            <a:rPr lang="en-US" sz="1800" dirty="0" smtClean="0"/>
            <a:t>Bottom and sidewall sampling to verify achievement of cleanup levels</a:t>
          </a:r>
          <a:endParaRPr lang="en-US" sz="1800" dirty="0"/>
        </a:p>
      </dgm:t>
    </dgm:pt>
    <dgm:pt modelId="{923F312D-EE10-452F-A160-41F095725A5E}" type="parTrans" cxnId="{E2251350-0B71-411F-AF21-808B7C441CF0}">
      <dgm:prSet/>
      <dgm:spPr/>
      <dgm:t>
        <a:bodyPr/>
        <a:lstStyle/>
        <a:p>
          <a:endParaRPr lang="en-US"/>
        </a:p>
      </dgm:t>
    </dgm:pt>
    <dgm:pt modelId="{40E19CD9-C4AD-45B3-8246-50A59A062C5D}" type="sibTrans" cxnId="{E2251350-0B71-411F-AF21-808B7C441CF0}">
      <dgm:prSet/>
      <dgm:spPr/>
      <dgm:t>
        <a:bodyPr/>
        <a:lstStyle/>
        <a:p>
          <a:endParaRPr lang="en-US"/>
        </a:p>
      </dgm:t>
    </dgm:pt>
    <dgm:pt modelId="{C64F8A03-4923-4A8A-BB1A-4F8F6C7285F2}" type="pres">
      <dgm:prSet presAssocID="{E1BD01CB-B72A-4AEA-A1D0-5BEB0C056AE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F88399-94F9-4808-B3C1-729FD4C57865}" type="pres">
      <dgm:prSet presAssocID="{ACF44394-A208-46A8-8509-4C6896B822FD}" presName="comp" presStyleCnt="0"/>
      <dgm:spPr/>
    </dgm:pt>
    <dgm:pt modelId="{9C61246E-CE7E-46E6-B5A1-5C1F7F3A31D0}" type="pres">
      <dgm:prSet presAssocID="{ACF44394-A208-46A8-8509-4C6896B822FD}" presName="box" presStyleLbl="node1" presStyleIdx="0" presStyleCnt="4" custLinFactNeighborY="-6422"/>
      <dgm:spPr/>
      <dgm:t>
        <a:bodyPr/>
        <a:lstStyle/>
        <a:p>
          <a:endParaRPr lang="en-US"/>
        </a:p>
      </dgm:t>
    </dgm:pt>
    <dgm:pt modelId="{3C261808-A313-4B48-B750-3EFA8C052470}" type="pres">
      <dgm:prSet presAssocID="{ACF44394-A208-46A8-8509-4C6896B822FD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3067659-9CA3-41B3-9AEA-E85678D928AD}" type="pres">
      <dgm:prSet presAssocID="{ACF44394-A208-46A8-8509-4C6896B822FD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72F13C-0FE4-4FBE-BB43-CCF0889F5DE4}" type="pres">
      <dgm:prSet presAssocID="{EF8AEA03-D628-4230-B288-F39DCDB1A180}" presName="spacer" presStyleCnt="0"/>
      <dgm:spPr/>
    </dgm:pt>
    <dgm:pt modelId="{B41E55AF-2EE6-4E8F-8870-79DA04895D8E}" type="pres">
      <dgm:prSet presAssocID="{926A4589-F9C8-4559-B434-2BD5E7D28780}" presName="comp" presStyleCnt="0"/>
      <dgm:spPr/>
    </dgm:pt>
    <dgm:pt modelId="{CC0DB45B-BEB5-4AB4-94AB-5C8D40BBE4BE}" type="pres">
      <dgm:prSet presAssocID="{926A4589-F9C8-4559-B434-2BD5E7D28780}" presName="box" presStyleLbl="node1" presStyleIdx="1" presStyleCnt="4"/>
      <dgm:spPr/>
      <dgm:t>
        <a:bodyPr/>
        <a:lstStyle/>
        <a:p>
          <a:endParaRPr lang="en-US"/>
        </a:p>
      </dgm:t>
    </dgm:pt>
    <dgm:pt modelId="{333B9F51-F519-486A-9B97-A73F22CF8878}" type="pres">
      <dgm:prSet presAssocID="{926A4589-F9C8-4559-B434-2BD5E7D28780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F74F0D8-4D1D-4227-8036-B0C4A3C8DB93}" type="pres">
      <dgm:prSet presAssocID="{926A4589-F9C8-4559-B434-2BD5E7D28780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DD0330-F420-46A8-AAE5-8A047DAC0AB2}" type="pres">
      <dgm:prSet presAssocID="{4653F780-9C64-4C39-98F5-1A550A74B2BD}" presName="spacer" presStyleCnt="0"/>
      <dgm:spPr/>
    </dgm:pt>
    <dgm:pt modelId="{AE8CD039-8C8B-488E-AE8C-3A94D2A727B8}" type="pres">
      <dgm:prSet presAssocID="{C7AD10FC-23B6-49C7-9252-4C5C6232B9C5}" presName="comp" presStyleCnt="0"/>
      <dgm:spPr/>
    </dgm:pt>
    <dgm:pt modelId="{E00824FB-3F98-450E-A875-F84D35ACC7F7}" type="pres">
      <dgm:prSet presAssocID="{C7AD10FC-23B6-49C7-9252-4C5C6232B9C5}" presName="box" presStyleLbl="node1" presStyleIdx="2" presStyleCnt="4"/>
      <dgm:spPr/>
      <dgm:t>
        <a:bodyPr/>
        <a:lstStyle/>
        <a:p>
          <a:endParaRPr lang="en-US"/>
        </a:p>
      </dgm:t>
    </dgm:pt>
    <dgm:pt modelId="{B9633CE9-75AF-492B-86E9-D4100FA3F6D1}" type="pres">
      <dgm:prSet presAssocID="{C7AD10FC-23B6-49C7-9252-4C5C6232B9C5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19C7EF4-96E1-49C2-842D-759C6202C76E}" type="pres">
      <dgm:prSet presAssocID="{C7AD10FC-23B6-49C7-9252-4C5C6232B9C5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BF28EC-07D0-476D-B8D0-550DC19A71EE}" type="pres">
      <dgm:prSet presAssocID="{6F8FDD20-5B07-437D-9531-C629A903243B}" presName="spacer" presStyleCnt="0"/>
      <dgm:spPr/>
    </dgm:pt>
    <dgm:pt modelId="{A968B16F-DE2F-4487-A2A5-E1A54372686F}" type="pres">
      <dgm:prSet presAssocID="{70B8E87A-9627-45C0-ACCA-601571409E96}" presName="comp" presStyleCnt="0"/>
      <dgm:spPr/>
    </dgm:pt>
    <dgm:pt modelId="{4A0E09EB-1CB1-4A49-80CD-818F46172B4E}" type="pres">
      <dgm:prSet presAssocID="{70B8E87A-9627-45C0-ACCA-601571409E96}" presName="box" presStyleLbl="node1" presStyleIdx="3" presStyleCnt="4"/>
      <dgm:spPr/>
      <dgm:t>
        <a:bodyPr/>
        <a:lstStyle/>
        <a:p>
          <a:endParaRPr lang="en-US"/>
        </a:p>
      </dgm:t>
    </dgm:pt>
    <dgm:pt modelId="{B32EB6A8-5BCD-4644-8F95-3AB08CBBB5E0}" type="pres">
      <dgm:prSet presAssocID="{70B8E87A-9627-45C0-ACCA-601571409E96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B3E6003A-5411-47AE-AB2A-623E668AD450}" type="pres">
      <dgm:prSet presAssocID="{70B8E87A-9627-45C0-ACCA-601571409E9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ABCAFF-5294-4E3E-BBA0-33EB38992973}" srcId="{E1BD01CB-B72A-4AEA-A1D0-5BEB0C056AE1}" destId="{70B8E87A-9627-45C0-ACCA-601571409E96}" srcOrd="3" destOrd="0" parTransId="{602C6994-E6C0-4F17-91A6-0D8EEE845A80}" sibTransId="{C573D7B6-640F-4896-91F0-CEA5A16E2F30}"/>
    <dgm:cxn modelId="{E2251350-0B71-411F-AF21-808B7C441CF0}" srcId="{70B8E87A-9627-45C0-ACCA-601571409E96}" destId="{EE8D8673-B4FF-488C-A1CB-2C7A7BBCF72E}" srcOrd="0" destOrd="0" parTransId="{923F312D-EE10-452F-A160-41F095725A5E}" sibTransId="{40E19CD9-C4AD-45B3-8246-50A59A062C5D}"/>
    <dgm:cxn modelId="{EED32729-BA45-4607-AC10-11214A5C6C57}" type="presOf" srcId="{6AA15117-4651-4F0B-9C8E-CE56F0E2CDC0}" destId="{7F74F0D8-4D1D-4227-8036-B0C4A3C8DB93}" srcOrd="1" destOrd="1" presId="urn:microsoft.com/office/officeart/2005/8/layout/vList4#2"/>
    <dgm:cxn modelId="{9559EDFD-2544-432A-A354-4BC00A4397FC}" srcId="{E1BD01CB-B72A-4AEA-A1D0-5BEB0C056AE1}" destId="{C7AD10FC-23B6-49C7-9252-4C5C6232B9C5}" srcOrd="2" destOrd="0" parTransId="{133DE955-37E9-4CBE-89E7-8A425F162380}" sibTransId="{6F8FDD20-5B07-437D-9531-C629A903243B}"/>
    <dgm:cxn modelId="{4C6A1F65-7D85-45F0-B880-6220BD434446}" type="presOf" srcId="{F647D3BD-B357-487C-AF69-72E9040BE153}" destId="{E00824FB-3F98-450E-A875-F84D35ACC7F7}" srcOrd="0" destOrd="1" presId="urn:microsoft.com/office/officeart/2005/8/layout/vList4#2"/>
    <dgm:cxn modelId="{8EF522F5-64C5-4158-8A16-253027A0AC39}" type="presOf" srcId="{6AA15117-4651-4F0B-9C8E-CE56F0E2CDC0}" destId="{CC0DB45B-BEB5-4AB4-94AB-5C8D40BBE4BE}" srcOrd="0" destOrd="1" presId="urn:microsoft.com/office/officeart/2005/8/layout/vList4#2"/>
    <dgm:cxn modelId="{F1A992B8-1E6F-4B1F-9F8D-0492CD0C8217}" type="presOf" srcId="{70B8E87A-9627-45C0-ACCA-601571409E96}" destId="{B3E6003A-5411-47AE-AB2A-623E668AD450}" srcOrd="1" destOrd="0" presId="urn:microsoft.com/office/officeart/2005/8/layout/vList4#2"/>
    <dgm:cxn modelId="{970E231E-2BA8-4C9F-9E0B-C94E547CFEB0}" type="presOf" srcId="{EE8D8673-B4FF-488C-A1CB-2C7A7BBCF72E}" destId="{B3E6003A-5411-47AE-AB2A-623E668AD450}" srcOrd="1" destOrd="1" presId="urn:microsoft.com/office/officeart/2005/8/layout/vList4#2"/>
    <dgm:cxn modelId="{41CEE829-5AFE-4FD4-9DA9-239150ABCA62}" srcId="{E1BD01CB-B72A-4AEA-A1D0-5BEB0C056AE1}" destId="{926A4589-F9C8-4559-B434-2BD5E7D28780}" srcOrd="1" destOrd="0" parTransId="{2BFB4C84-AAAC-4E96-B614-D2A31FB10540}" sibTransId="{4653F780-9C64-4C39-98F5-1A550A74B2BD}"/>
    <dgm:cxn modelId="{F7760F42-0F2B-4D75-BE0D-3C9D53101101}" type="presOf" srcId="{926A4589-F9C8-4559-B434-2BD5E7D28780}" destId="{CC0DB45B-BEB5-4AB4-94AB-5C8D40BBE4BE}" srcOrd="0" destOrd="0" presId="urn:microsoft.com/office/officeart/2005/8/layout/vList4#2"/>
    <dgm:cxn modelId="{08C1F4FB-B136-463C-B8FE-0124825BE920}" srcId="{926A4589-F9C8-4559-B434-2BD5E7D28780}" destId="{6AA15117-4651-4F0B-9C8E-CE56F0E2CDC0}" srcOrd="0" destOrd="0" parTransId="{44A1899D-002D-4D05-88FD-796B44E43868}" sibTransId="{D7E1BE67-E375-4089-AFF2-2715E56F32C7}"/>
    <dgm:cxn modelId="{9058E789-01E6-4CDE-9F12-6C5CCB630C0C}" srcId="{ACF44394-A208-46A8-8509-4C6896B822FD}" destId="{616184E6-2DB4-4A06-A1F9-A1CC7E8FE7BF}" srcOrd="0" destOrd="0" parTransId="{5CD910AB-9002-4BB1-8DA8-63E598DF2EA4}" sibTransId="{307B8E97-8179-404F-8A11-F908D675FF64}"/>
    <dgm:cxn modelId="{70D5D040-8B37-4617-9618-4987ED5F04D9}" type="presOf" srcId="{E1BD01CB-B72A-4AEA-A1D0-5BEB0C056AE1}" destId="{C64F8A03-4923-4A8A-BB1A-4F8F6C7285F2}" srcOrd="0" destOrd="0" presId="urn:microsoft.com/office/officeart/2005/8/layout/vList4#2"/>
    <dgm:cxn modelId="{F3440E3B-E58C-4C83-90A5-D7C10EFADF64}" type="presOf" srcId="{ACF44394-A208-46A8-8509-4C6896B822FD}" destId="{83067659-9CA3-41B3-9AEA-E85678D928AD}" srcOrd="1" destOrd="0" presId="urn:microsoft.com/office/officeart/2005/8/layout/vList4#2"/>
    <dgm:cxn modelId="{4762FEC7-DF45-4FE6-B762-E35C41CE4DC2}" type="presOf" srcId="{ACF44394-A208-46A8-8509-4C6896B822FD}" destId="{9C61246E-CE7E-46E6-B5A1-5C1F7F3A31D0}" srcOrd="0" destOrd="0" presId="urn:microsoft.com/office/officeart/2005/8/layout/vList4#2"/>
    <dgm:cxn modelId="{8FEF4B69-F2DE-4687-A4DC-F7E3A395F8AB}" srcId="{E1BD01CB-B72A-4AEA-A1D0-5BEB0C056AE1}" destId="{ACF44394-A208-46A8-8509-4C6896B822FD}" srcOrd="0" destOrd="0" parTransId="{1F10D718-FB0E-4919-A488-D5B18601E3D9}" sibTransId="{EF8AEA03-D628-4230-B288-F39DCDB1A180}"/>
    <dgm:cxn modelId="{8026CE47-7010-4599-B3DF-A614216B3183}" type="presOf" srcId="{616184E6-2DB4-4A06-A1F9-A1CC7E8FE7BF}" destId="{9C61246E-CE7E-46E6-B5A1-5C1F7F3A31D0}" srcOrd="0" destOrd="1" presId="urn:microsoft.com/office/officeart/2005/8/layout/vList4#2"/>
    <dgm:cxn modelId="{4A6E9F1F-E6E6-40A4-8C06-5DB987D961CA}" type="presOf" srcId="{EE8D8673-B4FF-488C-A1CB-2C7A7BBCF72E}" destId="{4A0E09EB-1CB1-4A49-80CD-818F46172B4E}" srcOrd="0" destOrd="1" presId="urn:microsoft.com/office/officeart/2005/8/layout/vList4#2"/>
    <dgm:cxn modelId="{6FC07F80-3D55-4910-98F9-09875E0B65CA}" type="presOf" srcId="{C7AD10FC-23B6-49C7-9252-4C5C6232B9C5}" destId="{119C7EF4-96E1-49C2-842D-759C6202C76E}" srcOrd="1" destOrd="0" presId="urn:microsoft.com/office/officeart/2005/8/layout/vList4#2"/>
    <dgm:cxn modelId="{7EFF871C-2316-40C2-B55A-43DF0CC6793A}" type="presOf" srcId="{F647D3BD-B357-487C-AF69-72E9040BE153}" destId="{119C7EF4-96E1-49C2-842D-759C6202C76E}" srcOrd="1" destOrd="1" presId="urn:microsoft.com/office/officeart/2005/8/layout/vList4#2"/>
    <dgm:cxn modelId="{83E9D3F0-6555-4648-BBA9-EC891F0FE6AE}" type="presOf" srcId="{616184E6-2DB4-4A06-A1F9-A1CC7E8FE7BF}" destId="{83067659-9CA3-41B3-9AEA-E85678D928AD}" srcOrd="1" destOrd="1" presId="urn:microsoft.com/office/officeart/2005/8/layout/vList4#2"/>
    <dgm:cxn modelId="{60AE199C-70DF-484E-B3C8-EA459CCC9AA3}" type="presOf" srcId="{C7AD10FC-23B6-49C7-9252-4C5C6232B9C5}" destId="{E00824FB-3F98-450E-A875-F84D35ACC7F7}" srcOrd="0" destOrd="0" presId="urn:microsoft.com/office/officeart/2005/8/layout/vList4#2"/>
    <dgm:cxn modelId="{49807287-DFAE-4BD1-87A3-21BF2B7F4DD3}" srcId="{C7AD10FC-23B6-49C7-9252-4C5C6232B9C5}" destId="{F647D3BD-B357-487C-AF69-72E9040BE153}" srcOrd="0" destOrd="0" parTransId="{D1BC65D6-FBA6-4662-99FB-39FA93B314C9}" sibTransId="{3F816285-881F-4002-93A2-40E4ED4F4A4A}"/>
    <dgm:cxn modelId="{CCE31047-E347-42C9-B485-399DCAE7C1EA}" type="presOf" srcId="{70B8E87A-9627-45C0-ACCA-601571409E96}" destId="{4A0E09EB-1CB1-4A49-80CD-818F46172B4E}" srcOrd="0" destOrd="0" presId="urn:microsoft.com/office/officeart/2005/8/layout/vList4#2"/>
    <dgm:cxn modelId="{24976431-DF15-4E06-998E-DBF6EB36A849}" type="presOf" srcId="{926A4589-F9C8-4559-B434-2BD5E7D28780}" destId="{7F74F0D8-4D1D-4227-8036-B0C4A3C8DB93}" srcOrd="1" destOrd="0" presId="urn:microsoft.com/office/officeart/2005/8/layout/vList4#2"/>
    <dgm:cxn modelId="{4B215DE7-6F94-4BF9-B87F-C74F641B0FB9}" type="presParOf" srcId="{C64F8A03-4923-4A8A-BB1A-4F8F6C7285F2}" destId="{58F88399-94F9-4808-B3C1-729FD4C57865}" srcOrd="0" destOrd="0" presId="urn:microsoft.com/office/officeart/2005/8/layout/vList4#2"/>
    <dgm:cxn modelId="{A518F47A-C9B7-47CC-A313-2298C14A4C9A}" type="presParOf" srcId="{58F88399-94F9-4808-B3C1-729FD4C57865}" destId="{9C61246E-CE7E-46E6-B5A1-5C1F7F3A31D0}" srcOrd="0" destOrd="0" presId="urn:microsoft.com/office/officeart/2005/8/layout/vList4#2"/>
    <dgm:cxn modelId="{099E4366-C4F6-43EA-A950-6541BD90C08C}" type="presParOf" srcId="{58F88399-94F9-4808-B3C1-729FD4C57865}" destId="{3C261808-A313-4B48-B750-3EFA8C052470}" srcOrd="1" destOrd="0" presId="urn:microsoft.com/office/officeart/2005/8/layout/vList4#2"/>
    <dgm:cxn modelId="{828EBC67-E70C-4F37-B8D6-291AAC95268E}" type="presParOf" srcId="{58F88399-94F9-4808-B3C1-729FD4C57865}" destId="{83067659-9CA3-41B3-9AEA-E85678D928AD}" srcOrd="2" destOrd="0" presId="urn:microsoft.com/office/officeart/2005/8/layout/vList4#2"/>
    <dgm:cxn modelId="{29080969-CD80-48D9-A9B1-277028875793}" type="presParOf" srcId="{C64F8A03-4923-4A8A-BB1A-4F8F6C7285F2}" destId="{4672F13C-0FE4-4FBE-BB43-CCF0889F5DE4}" srcOrd="1" destOrd="0" presId="urn:microsoft.com/office/officeart/2005/8/layout/vList4#2"/>
    <dgm:cxn modelId="{15FA9173-72F2-4775-BA50-599209A58D6F}" type="presParOf" srcId="{C64F8A03-4923-4A8A-BB1A-4F8F6C7285F2}" destId="{B41E55AF-2EE6-4E8F-8870-79DA04895D8E}" srcOrd="2" destOrd="0" presId="urn:microsoft.com/office/officeart/2005/8/layout/vList4#2"/>
    <dgm:cxn modelId="{B40A7E7D-B7AA-44CB-8FF9-ABD1C75FCF61}" type="presParOf" srcId="{B41E55AF-2EE6-4E8F-8870-79DA04895D8E}" destId="{CC0DB45B-BEB5-4AB4-94AB-5C8D40BBE4BE}" srcOrd="0" destOrd="0" presId="urn:microsoft.com/office/officeart/2005/8/layout/vList4#2"/>
    <dgm:cxn modelId="{673265C0-0AB2-4511-B96C-C57F8EF4DA06}" type="presParOf" srcId="{B41E55AF-2EE6-4E8F-8870-79DA04895D8E}" destId="{333B9F51-F519-486A-9B97-A73F22CF8878}" srcOrd="1" destOrd="0" presId="urn:microsoft.com/office/officeart/2005/8/layout/vList4#2"/>
    <dgm:cxn modelId="{6F1047AB-CF07-4A32-9E40-3118FA169C9E}" type="presParOf" srcId="{B41E55AF-2EE6-4E8F-8870-79DA04895D8E}" destId="{7F74F0D8-4D1D-4227-8036-B0C4A3C8DB93}" srcOrd="2" destOrd="0" presId="urn:microsoft.com/office/officeart/2005/8/layout/vList4#2"/>
    <dgm:cxn modelId="{4E109083-EF6C-4E9D-9EAA-0D8BBC7C3BE9}" type="presParOf" srcId="{C64F8A03-4923-4A8A-BB1A-4F8F6C7285F2}" destId="{55DD0330-F420-46A8-AAE5-8A047DAC0AB2}" srcOrd="3" destOrd="0" presId="urn:microsoft.com/office/officeart/2005/8/layout/vList4#2"/>
    <dgm:cxn modelId="{F250DD81-8467-4323-BDAE-A606B69BFBC5}" type="presParOf" srcId="{C64F8A03-4923-4A8A-BB1A-4F8F6C7285F2}" destId="{AE8CD039-8C8B-488E-AE8C-3A94D2A727B8}" srcOrd="4" destOrd="0" presId="urn:microsoft.com/office/officeart/2005/8/layout/vList4#2"/>
    <dgm:cxn modelId="{1C1C9AF6-6FB7-4916-922C-1DBFCB393CE9}" type="presParOf" srcId="{AE8CD039-8C8B-488E-AE8C-3A94D2A727B8}" destId="{E00824FB-3F98-450E-A875-F84D35ACC7F7}" srcOrd="0" destOrd="0" presId="urn:microsoft.com/office/officeart/2005/8/layout/vList4#2"/>
    <dgm:cxn modelId="{3DA419D4-8122-49E2-A4AF-5182166747FF}" type="presParOf" srcId="{AE8CD039-8C8B-488E-AE8C-3A94D2A727B8}" destId="{B9633CE9-75AF-492B-86E9-D4100FA3F6D1}" srcOrd="1" destOrd="0" presId="urn:microsoft.com/office/officeart/2005/8/layout/vList4#2"/>
    <dgm:cxn modelId="{2DA9D420-5EB2-437B-A653-3B274267B38E}" type="presParOf" srcId="{AE8CD039-8C8B-488E-AE8C-3A94D2A727B8}" destId="{119C7EF4-96E1-49C2-842D-759C6202C76E}" srcOrd="2" destOrd="0" presId="urn:microsoft.com/office/officeart/2005/8/layout/vList4#2"/>
    <dgm:cxn modelId="{BA650EC1-BCA7-4702-A077-85E21F2EEF8E}" type="presParOf" srcId="{C64F8A03-4923-4A8A-BB1A-4F8F6C7285F2}" destId="{ACBF28EC-07D0-476D-B8D0-550DC19A71EE}" srcOrd="5" destOrd="0" presId="urn:microsoft.com/office/officeart/2005/8/layout/vList4#2"/>
    <dgm:cxn modelId="{7F8B1015-92C7-4166-BE1D-152301FA5D89}" type="presParOf" srcId="{C64F8A03-4923-4A8A-BB1A-4F8F6C7285F2}" destId="{A968B16F-DE2F-4487-A2A5-E1A54372686F}" srcOrd="6" destOrd="0" presId="urn:microsoft.com/office/officeart/2005/8/layout/vList4#2"/>
    <dgm:cxn modelId="{5DA83452-90E0-46FD-8937-688051DDD5A8}" type="presParOf" srcId="{A968B16F-DE2F-4487-A2A5-E1A54372686F}" destId="{4A0E09EB-1CB1-4A49-80CD-818F46172B4E}" srcOrd="0" destOrd="0" presId="urn:microsoft.com/office/officeart/2005/8/layout/vList4#2"/>
    <dgm:cxn modelId="{29666183-2E0F-4342-981C-B014469583BF}" type="presParOf" srcId="{A968B16F-DE2F-4487-A2A5-E1A54372686F}" destId="{B32EB6A8-5BCD-4644-8F95-3AB08CBBB5E0}" srcOrd="1" destOrd="0" presId="urn:microsoft.com/office/officeart/2005/8/layout/vList4#2"/>
    <dgm:cxn modelId="{4B74F161-07B6-4039-8BF1-30540A14064D}" type="presParOf" srcId="{A968B16F-DE2F-4487-A2A5-E1A54372686F}" destId="{B3E6003A-5411-47AE-AB2A-623E668AD450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C14C4D-DA24-494A-AEC5-1187C18C0C45}">
      <dsp:nvSpPr>
        <dsp:cNvPr id="0" name=""/>
        <dsp:cNvSpPr/>
      </dsp:nvSpPr>
      <dsp:spPr>
        <a:xfrm>
          <a:off x="1645913" y="1614"/>
          <a:ext cx="5897878" cy="874290"/>
        </a:xfrm>
        <a:prstGeom prst="rightArrow">
          <a:avLst>
            <a:gd name="adj1" fmla="val 75000"/>
            <a:gd name="adj2" fmla="val 50000"/>
          </a:avLst>
        </a:prstGeom>
        <a:solidFill>
          <a:srgbClr val="CAE8AA">
            <a:alpha val="90000"/>
          </a:srgb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Short term and long-term</a:t>
          </a:r>
          <a:endParaRPr lang="en-US" sz="1600" kern="1200" dirty="0"/>
        </a:p>
      </dsp:txBody>
      <dsp:txXfrm>
        <a:off x="1645913" y="1614"/>
        <a:ext cx="5897878" cy="874290"/>
      </dsp:txXfrm>
    </dsp:sp>
    <dsp:sp modelId="{2EF339DB-A0C2-4B02-8635-4D1326E35075}">
      <dsp:nvSpPr>
        <dsp:cNvPr id="0" name=""/>
        <dsp:cNvSpPr/>
      </dsp:nvSpPr>
      <dsp:spPr>
        <a:xfrm>
          <a:off x="7" y="1614"/>
          <a:ext cx="1645906" cy="874290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RAOs</a:t>
          </a:r>
          <a:endParaRPr lang="en-US" b="1" kern="1200" dirty="0"/>
        </a:p>
      </dsp:txBody>
      <dsp:txXfrm>
        <a:off x="7" y="1614"/>
        <a:ext cx="1645906" cy="874290"/>
      </dsp:txXfrm>
    </dsp:sp>
    <dsp:sp modelId="{71086F06-7116-4871-8227-F7530AE89956}">
      <dsp:nvSpPr>
        <dsp:cNvPr id="0" name=""/>
        <dsp:cNvSpPr/>
      </dsp:nvSpPr>
      <dsp:spPr>
        <a:xfrm>
          <a:off x="1679540" y="963334"/>
          <a:ext cx="5860608" cy="874290"/>
        </a:xfrm>
        <a:prstGeom prst="rightArrow">
          <a:avLst>
            <a:gd name="adj1" fmla="val 75000"/>
            <a:gd name="adj2" fmla="val 50000"/>
          </a:avLst>
        </a:prstGeom>
        <a:solidFill>
          <a:srgbClr val="CAE8AA">
            <a:alpha val="90000"/>
          </a:srgb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Sources and release mechanisms - Detailed site hydrogeological model - Contaminant fate and transport - Current and future receptors - Uncertainties</a:t>
          </a:r>
          <a:endParaRPr lang="en-US" sz="1600" kern="1200" dirty="0"/>
        </a:p>
      </dsp:txBody>
      <dsp:txXfrm>
        <a:off x="1679540" y="963334"/>
        <a:ext cx="5860608" cy="874290"/>
      </dsp:txXfrm>
    </dsp:sp>
    <dsp:sp modelId="{9476E414-316E-4F2D-8538-AB59FE3B91A1}">
      <dsp:nvSpPr>
        <dsp:cNvPr id="0" name=""/>
        <dsp:cNvSpPr/>
      </dsp:nvSpPr>
      <dsp:spPr>
        <a:xfrm>
          <a:off x="3650" y="963334"/>
          <a:ext cx="1675889" cy="874290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CSM</a:t>
          </a:r>
          <a:endParaRPr lang="en-US" sz="1600" b="1" kern="1200" dirty="0"/>
        </a:p>
      </dsp:txBody>
      <dsp:txXfrm>
        <a:off x="3650" y="963334"/>
        <a:ext cx="1675889" cy="874290"/>
      </dsp:txXfrm>
    </dsp:sp>
    <dsp:sp modelId="{56FEB8FD-27FE-4F9E-B13E-2C41436C1405}">
      <dsp:nvSpPr>
        <dsp:cNvPr id="0" name=""/>
        <dsp:cNvSpPr/>
      </dsp:nvSpPr>
      <dsp:spPr>
        <a:xfrm>
          <a:off x="1706890" y="1925054"/>
          <a:ext cx="5836909" cy="874290"/>
        </a:xfrm>
        <a:prstGeom prst="rightArrow">
          <a:avLst>
            <a:gd name="adj1" fmla="val 75000"/>
            <a:gd name="adj2" fmla="val 50000"/>
          </a:avLst>
        </a:prstGeom>
        <a:solidFill>
          <a:srgbClr val="CAE8AA">
            <a:alpha val="90000"/>
          </a:srgb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Individual components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Operation, control, monitoring</a:t>
          </a:r>
          <a:endParaRPr lang="en-US" sz="1600" kern="1200" dirty="0"/>
        </a:p>
      </dsp:txBody>
      <dsp:txXfrm>
        <a:off x="1706890" y="1925054"/>
        <a:ext cx="5836909" cy="874290"/>
      </dsp:txXfrm>
    </dsp:sp>
    <dsp:sp modelId="{F8686ACF-890D-4C1F-B2DA-6CAAA91E770A}">
      <dsp:nvSpPr>
        <dsp:cNvPr id="0" name=""/>
        <dsp:cNvSpPr/>
      </dsp:nvSpPr>
      <dsp:spPr>
        <a:xfrm>
          <a:off x="0" y="1925054"/>
          <a:ext cx="1706890" cy="874290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Actions to be taken to achieve RAOs</a:t>
          </a:r>
          <a:endParaRPr lang="en-US" sz="1500" b="1" kern="1200" dirty="0"/>
        </a:p>
      </dsp:txBody>
      <dsp:txXfrm>
        <a:off x="0" y="1925054"/>
        <a:ext cx="1706890" cy="874290"/>
      </dsp:txXfrm>
    </dsp:sp>
    <dsp:sp modelId="{8078C7A9-8DBC-4E00-97D4-088FBC8BC54B}">
      <dsp:nvSpPr>
        <dsp:cNvPr id="0" name=""/>
        <dsp:cNvSpPr/>
      </dsp:nvSpPr>
      <dsp:spPr>
        <a:xfrm>
          <a:off x="1706890" y="2886774"/>
          <a:ext cx="5836909" cy="874290"/>
        </a:xfrm>
        <a:prstGeom prst="rightArrow">
          <a:avLst>
            <a:gd name="adj1" fmla="val 75000"/>
            <a:gd name="adj2" fmla="val 50000"/>
          </a:avLst>
        </a:prstGeom>
        <a:solidFill>
          <a:srgbClr val="CAE8AA">
            <a:alpha val="90000"/>
          </a:srgb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Engineered components - Interim milestones for short-term RAOs - Final completion  through achievement of RAOs</a:t>
          </a:r>
          <a:endParaRPr lang="en-US" sz="1600" kern="1200" dirty="0"/>
        </a:p>
      </dsp:txBody>
      <dsp:txXfrm>
        <a:off x="1706890" y="2886774"/>
        <a:ext cx="5836909" cy="874290"/>
      </dsp:txXfrm>
    </dsp:sp>
    <dsp:sp modelId="{AFF98E88-B5AD-4253-B2A0-EB7AA620CF7B}">
      <dsp:nvSpPr>
        <dsp:cNvPr id="0" name=""/>
        <dsp:cNvSpPr/>
      </dsp:nvSpPr>
      <dsp:spPr>
        <a:xfrm>
          <a:off x="0" y="2886774"/>
          <a:ext cx="1706890" cy="874290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Performance metrics and decision logic</a:t>
          </a:r>
          <a:endParaRPr lang="en-US" sz="1500" b="1" kern="1200" dirty="0"/>
        </a:p>
      </dsp:txBody>
      <dsp:txXfrm>
        <a:off x="0" y="2886774"/>
        <a:ext cx="1706890" cy="874290"/>
      </dsp:txXfrm>
    </dsp:sp>
    <dsp:sp modelId="{69E41561-8FBF-4F30-B808-907A296E866A}">
      <dsp:nvSpPr>
        <dsp:cNvPr id="0" name=""/>
        <dsp:cNvSpPr/>
      </dsp:nvSpPr>
      <dsp:spPr>
        <a:xfrm>
          <a:off x="1726295" y="3848494"/>
          <a:ext cx="5812137" cy="874290"/>
        </a:xfrm>
        <a:prstGeom prst="rightArrow">
          <a:avLst>
            <a:gd name="adj1" fmla="val 75000"/>
            <a:gd name="adj2" fmla="val 50000"/>
          </a:avLst>
        </a:prstGeom>
        <a:solidFill>
          <a:srgbClr val="CAE8AA">
            <a:alpha val="90000"/>
          </a:srgb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Evaluating different approaches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Justifying alternative strategy</a:t>
          </a:r>
          <a:endParaRPr lang="en-US" sz="1600" kern="1200" dirty="0"/>
        </a:p>
      </dsp:txBody>
      <dsp:txXfrm>
        <a:off x="1726295" y="3848494"/>
        <a:ext cx="5812137" cy="874290"/>
      </dsp:txXfrm>
    </dsp:sp>
    <dsp:sp modelId="{7388C777-F609-4539-8399-19DBEEEA3187}">
      <dsp:nvSpPr>
        <dsp:cNvPr id="0" name=""/>
        <dsp:cNvSpPr/>
      </dsp:nvSpPr>
      <dsp:spPr>
        <a:xfrm>
          <a:off x="5366" y="3848494"/>
          <a:ext cx="1720929" cy="874290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Contingency plans/ Alternative exit strategies</a:t>
          </a:r>
          <a:endParaRPr lang="en-US" sz="1500" b="1" kern="1200" dirty="0"/>
        </a:p>
      </dsp:txBody>
      <dsp:txXfrm>
        <a:off x="5366" y="3848494"/>
        <a:ext cx="1720929" cy="87429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EB70DE-6963-4683-81FA-CA0695A4EA67}">
      <dsp:nvSpPr>
        <dsp:cNvPr id="0" name=""/>
        <dsp:cNvSpPr/>
      </dsp:nvSpPr>
      <dsp:spPr>
        <a:xfrm>
          <a:off x="0" y="0"/>
          <a:ext cx="8382000" cy="1062632"/>
        </a:xfrm>
        <a:prstGeom prst="roundRect">
          <a:avLst>
            <a:gd name="adj" fmla="val 10000"/>
          </a:avLst>
        </a:prstGeom>
        <a:solidFill>
          <a:srgbClr val="0FA169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Characteristics of soil to be handled</a:t>
          </a:r>
          <a:endParaRPr lang="en-US" sz="2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Volume - Moisture content – wet/dry - Soil properties – clay soil will expand after excavation</a:t>
          </a:r>
          <a:endParaRPr lang="en-US" sz="1600" kern="1200" dirty="0"/>
        </a:p>
      </dsp:txBody>
      <dsp:txXfrm>
        <a:off x="1782663" y="0"/>
        <a:ext cx="6599336" cy="1062632"/>
      </dsp:txXfrm>
    </dsp:sp>
    <dsp:sp modelId="{1F713452-F56B-4AD3-AC52-2DEE031166A0}">
      <dsp:nvSpPr>
        <dsp:cNvPr id="0" name=""/>
        <dsp:cNvSpPr/>
      </dsp:nvSpPr>
      <dsp:spPr>
        <a:xfrm>
          <a:off x="106263" y="106263"/>
          <a:ext cx="1676400" cy="8501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48D2C9-368F-4198-9759-7639BF7B2607}">
      <dsp:nvSpPr>
        <dsp:cNvPr id="0" name=""/>
        <dsp:cNvSpPr/>
      </dsp:nvSpPr>
      <dsp:spPr>
        <a:xfrm>
          <a:off x="0" y="1168896"/>
          <a:ext cx="8382000" cy="1062632"/>
        </a:xfrm>
        <a:prstGeom prst="roundRect">
          <a:avLst>
            <a:gd name="adj" fmla="val 10000"/>
          </a:avLst>
        </a:prstGeom>
        <a:solidFill>
          <a:srgbClr val="0FA169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Location</a:t>
          </a:r>
          <a:endParaRPr lang="en-US" sz="2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Proximity of buildings – Accessibility with basic excavation equipment - Availability and location of staging areas</a:t>
          </a:r>
          <a:endParaRPr lang="en-US" sz="1600" kern="1200" dirty="0"/>
        </a:p>
      </dsp:txBody>
      <dsp:txXfrm>
        <a:off x="1782663" y="1168896"/>
        <a:ext cx="6599336" cy="1062632"/>
      </dsp:txXfrm>
    </dsp:sp>
    <dsp:sp modelId="{D88EE466-A1EA-4077-A981-8F1943DBBA18}">
      <dsp:nvSpPr>
        <dsp:cNvPr id="0" name=""/>
        <dsp:cNvSpPr/>
      </dsp:nvSpPr>
      <dsp:spPr>
        <a:xfrm>
          <a:off x="106263" y="1275159"/>
          <a:ext cx="1676400" cy="8501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36601B-0878-470F-AF67-C7065EA1182B}">
      <dsp:nvSpPr>
        <dsp:cNvPr id="0" name=""/>
        <dsp:cNvSpPr/>
      </dsp:nvSpPr>
      <dsp:spPr>
        <a:xfrm>
          <a:off x="0" y="2337792"/>
          <a:ext cx="8382000" cy="1062632"/>
        </a:xfrm>
        <a:prstGeom prst="roundRect">
          <a:avLst>
            <a:gd name="adj" fmla="val 10000"/>
          </a:avLst>
        </a:prstGeom>
        <a:solidFill>
          <a:srgbClr val="0FA169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Type of contamination</a:t>
          </a:r>
          <a:endParaRPr lang="en-US" sz="2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Worker protection - Disposal/reuse options - Air/dust generation and monitoring - Transportation regulations</a:t>
          </a:r>
          <a:endParaRPr lang="en-US" sz="1600" kern="1200" dirty="0"/>
        </a:p>
      </dsp:txBody>
      <dsp:txXfrm>
        <a:off x="1782663" y="2337792"/>
        <a:ext cx="6599336" cy="1062632"/>
      </dsp:txXfrm>
    </dsp:sp>
    <dsp:sp modelId="{A8EFFDF0-E0EA-489C-8844-DB7D9A51D42C}">
      <dsp:nvSpPr>
        <dsp:cNvPr id="0" name=""/>
        <dsp:cNvSpPr/>
      </dsp:nvSpPr>
      <dsp:spPr>
        <a:xfrm>
          <a:off x="106263" y="2444055"/>
          <a:ext cx="1676400" cy="8501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68A91E-66D3-485C-B3ED-DAF949F28AA3}">
      <dsp:nvSpPr>
        <dsp:cNvPr id="0" name=""/>
        <dsp:cNvSpPr/>
      </dsp:nvSpPr>
      <dsp:spPr>
        <a:xfrm>
          <a:off x="0" y="3506688"/>
          <a:ext cx="8382000" cy="1062632"/>
        </a:xfrm>
        <a:prstGeom prst="roundRect">
          <a:avLst>
            <a:gd name="adj" fmla="val 10000"/>
          </a:avLst>
        </a:prstGeom>
        <a:solidFill>
          <a:srgbClr val="0FA169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Engineering practice</a:t>
          </a:r>
          <a:endParaRPr lang="en-US" sz="2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Excavation stability – OSHA - Water control - Material segregation - Seasonal variation in handling characteristics</a:t>
          </a:r>
          <a:endParaRPr lang="en-US" sz="1600" kern="1200" dirty="0"/>
        </a:p>
      </dsp:txBody>
      <dsp:txXfrm>
        <a:off x="1782663" y="3506688"/>
        <a:ext cx="6599336" cy="1062632"/>
      </dsp:txXfrm>
    </dsp:sp>
    <dsp:sp modelId="{DCBC8766-1642-42E8-ADDC-541AE6830F87}">
      <dsp:nvSpPr>
        <dsp:cNvPr id="0" name=""/>
        <dsp:cNvSpPr/>
      </dsp:nvSpPr>
      <dsp:spPr>
        <a:xfrm>
          <a:off x="106263" y="3612951"/>
          <a:ext cx="1676400" cy="8501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61246E-CE7E-46E6-B5A1-5C1F7F3A31D0}">
      <dsp:nvSpPr>
        <dsp:cNvPr id="0" name=""/>
        <dsp:cNvSpPr/>
      </dsp:nvSpPr>
      <dsp:spPr>
        <a:xfrm>
          <a:off x="0" y="0"/>
          <a:ext cx="8382000" cy="1204317"/>
        </a:xfrm>
        <a:prstGeom prst="roundRect">
          <a:avLst>
            <a:gd name="adj" fmla="val 10000"/>
          </a:avLst>
        </a:prstGeom>
        <a:solidFill>
          <a:srgbClr val="0FA169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Off-site disposal</a:t>
          </a:r>
          <a:endParaRPr lang="en-US" sz="2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Waste classification – transportation – disposal facility permit requirements – manifest tracking</a:t>
          </a:r>
          <a:endParaRPr lang="en-US" sz="1800" kern="1200" dirty="0"/>
        </a:p>
      </dsp:txBody>
      <dsp:txXfrm>
        <a:off x="1796831" y="0"/>
        <a:ext cx="6585168" cy="1204317"/>
      </dsp:txXfrm>
    </dsp:sp>
    <dsp:sp modelId="{3C261808-A313-4B48-B750-3EFA8C052470}">
      <dsp:nvSpPr>
        <dsp:cNvPr id="0" name=""/>
        <dsp:cNvSpPr/>
      </dsp:nvSpPr>
      <dsp:spPr>
        <a:xfrm>
          <a:off x="120431" y="120431"/>
          <a:ext cx="1676400" cy="96345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0DB45B-BEB5-4AB4-94AB-5C8D40BBE4BE}">
      <dsp:nvSpPr>
        <dsp:cNvPr id="0" name=""/>
        <dsp:cNvSpPr/>
      </dsp:nvSpPr>
      <dsp:spPr>
        <a:xfrm>
          <a:off x="0" y="1324748"/>
          <a:ext cx="8382000" cy="1204317"/>
        </a:xfrm>
        <a:prstGeom prst="roundRect">
          <a:avLst>
            <a:gd name="adj" fmla="val 10000"/>
          </a:avLst>
        </a:prstGeom>
        <a:solidFill>
          <a:srgbClr val="0FA169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Soil reuse</a:t>
          </a:r>
          <a:endParaRPr lang="en-US" sz="2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Reuse options – exposure controls</a:t>
          </a:r>
          <a:endParaRPr lang="en-US" sz="1800" kern="1200" dirty="0"/>
        </a:p>
      </dsp:txBody>
      <dsp:txXfrm>
        <a:off x="1796831" y="1324748"/>
        <a:ext cx="6585168" cy="1204317"/>
      </dsp:txXfrm>
    </dsp:sp>
    <dsp:sp modelId="{333B9F51-F519-486A-9B97-A73F22CF8878}">
      <dsp:nvSpPr>
        <dsp:cNvPr id="0" name=""/>
        <dsp:cNvSpPr/>
      </dsp:nvSpPr>
      <dsp:spPr>
        <a:xfrm>
          <a:off x="120431" y="1445180"/>
          <a:ext cx="1676400" cy="96345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0824FB-3F98-450E-A875-F84D35ACC7F7}">
      <dsp:nvSpPr>
        <dsp:cNvPr id="0" name=""/>
        <dsp:cNvSpPr/>
      </dsp:nvSpPr>
      <dsp:spPr>
        <a:xfrm>
          <a:off x="0" y="2649497"/>
          <a:ext cx="8382000" cy="1204317"/>
        </a:xfrm>
        <a:prstGeom prst="roundRect">
          <a:avLst>
            <a:gd name="adj" fmla="val 10000"/>
          </a:avLst>
        </a:prstGeom>
        <a:solidFill>
          <a:srgbClr val="0FA169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Backfilling</a:t>
          </a:r>
          <a:endParaRPr lang="en-US" sz="2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Source for clean backfill material – placement in excavation and geotechnical considerations</a:t>
          </a:r>
          <a:endParaRPr lang="en-US" sz="1800" kern="1200" dirty="0"/>
        </a:p>
      </dsp:txBody>
      <dsp:txXfrm>
        <a:off x="1796831" y="2649497"/>
        <a:ext cx="6585168" cy="1204317"/>
      </dsp:txXfrm>
    </dsp:sp>
    <dsp:sp modelId="{B9633CE9-75AF-492B-86E9-D4100FA3F6D1}">
      <dsp:nvSpPr>
        <dsp:cNvPr id="0" name=""/>
        <dsp:cNvSpPr/>
      </dsp:nvSpPr>
      <dsp:spPr>
        <a:xfrm>
          <a:off x="120431" y="2769929"/>
          <a:ext cx="1676400" cy="96345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E09EB-1CB1-4A49-80CD-818F46172B4E}">
      <dsp:nvSpPr>
        <dsp:cNvPr id="0" name=""/>
        <dsp:cNvSpPr/>
      </dsp:nvSpPr>
      <dsp:spPr>
        <a:xfrm>
          <a:off x="0" y="3974246"/>
          <a:ext cx="8382000" cy="1204317"/>
        </a:xfrm>
        <a:prstGeom prst="roundRect">
          <a:avLst>
            <a:gd name="adj" fmla="val 10000"/>
          </a:avLst>
        </a:prstGeom>
        <a:solidFill>
          <a:srgbClr val="0FA169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Post-excavation performance testing</a:t>
          </a:r>
          <a:endParaRPr lang="en-US" sz="2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Bottom and sidewall sampling to verify achievement of cleanup levels</a:t>
          </a:r>
          <a:endParaRPr lang="en-US" sz="1800" kern="1200" dirty="0"/>
        </a:p>
      </dsp:txBody>
      <dsp:txXfrm>
        <a:off x="1796831" y="3974246"/>
        <a:ext cx="6585168" cy="1204317"/>
      </dsp:txXfrm>
    </dsp:sp>
    <dsp:sp modelId="{B32EB6A8-5BCD-4644-8F95-3AB08CBBB5E0}">
      <dsp:nvSpPr>
        <dsp:cNvPr id="0" name=""/>
        <dsp:cNvSpPr/>
      </dsp:nvSpPr>
      <dsp:spPr>
        <a:xfrm>
          <a:off x="120431" y="4094678"/>
          <a:ext cx="1676400" cy="96345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4B040-DA3F-4CFB-8CE9-E2B2E7F67915}" type="datetimeFigureOut">
              <a:rPr lang="en-US" smtClean="0"/>
              <a:pPr/>
              <a:t>2/27/14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15C7F-4A89-4F4D-82B7-9A5E7FFAF3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06511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AE37DE3D-63B3-430C-B6DB-D80EF92FB56C}" type="datetimeFigureOut">
              <a:rPr lang="en-US"/>
              <a:pPr>
                <a:defRPr/>
              </a:pPr>
              <a:t>2/27/14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57200" y="4416425"/>
            <a:ext cx="6096000" cy="4346575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5399"/>
            <a:ext cx="3038475" cy="37941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7812" y="8915399"/>
            <a:ext cx="3038475" cy="37941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04F83D3C-EE73-46F8-B5A9-A8F4D715F7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062067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12713" indent="-112713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♦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38138" indent="-112713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«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76263" indent="-112713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&lt;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801688" indent="-112713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027113" indent="-112713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047757-1FA1-483F-B38D-206E109E7507}" type="slidenum">
              <a:rPr lang="en-US" smtClean="0"/>
              <a:pPr/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83D3C-EE73-46F8-B5A9-A8F4D715F75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89AD6-A92C-41D0-8EF0-0C93122B465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136120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In-situ Treatments</a:t>
            </a:r>
          </a:p>
        </p:txBody>
      </p:sp>
      <p:sp>
        <p:nvSpPr>
          <p:cNvPr id="614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ENVIRONMENTAL REMEDIATION TECHNOLOGIES</a:t>
            </a:r>
          </a:p>
        </p:txBody>
      </p:sp>
      <p:sp>
        <p:nvSpPr>
          <p:cNvPr id="614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3F0CA4-157C-41F5-A247-AE0045729F5E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698703" lvl="1" indent="-232900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C4C798-C1B7-4975-B63C-D085104C7B9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46809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83D3C-EE73-46F8-B5A9-A8F4D715F75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698703" lvl="1" indent="-232900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C4C798-C1B7-4975-B63C-D085104C7B9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152710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C4C798-C1B7-4975-B63C-D085104C7B9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152710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C4C798-C1B7-4975-B63C-D085104C7B9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152710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C4C798-C1B7-4975-B63C-D085104C7B9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152710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83D3C-EE73-46F8-B5A9-A8F4D715F75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C4C798-C1B7-4975-B63C-D085104C7B9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152710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C4C798-C1B7-4975-B63C-D085104C7B9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99158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577765-651E-4BCC-BDB8-78204A6051F1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83D3C-EE73-46F8-B5A9-A8F4D715F75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882769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D44F-23AB-4443-BE08-9E022F1F3C60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D44F-23AB-4443-BE08-9E022F1F3C60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83D3C-EE73-46F8-B5A9-A8F4D715F75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C4C798-C1B7-4975-B63C-D085104C7B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4621661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89AD6-A92C-41D0-8EF0-0C93122B4657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9001545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In-situ Treatments</a:t>
            </a:r>
          </a:p>
        </p:txBody>
      </p:sp>
      <p:sp>
        <p:nvSpPr>
          <p:cNvPr id="931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ENVIRONMENTAL REMEDIATION TECHNOLOGIES</a:t>
            </a:r>
          </a:p>
        </p:txBody>
      </p:sp>
      <p:sp>
        <p:nvSpPr>
          <p:cNvPr id="931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DA03AC-43BA-44A5-AB53-EF15CF1BA110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C4C798-C1B7-4975-B63C-D085104C7B9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8891526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C4C798-C1B7-4975-B63C-D085104C7B9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4167086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Monitored Natural Attenuation</a:t>
            </a:r>
          </a:p>
        </p:txBody>
      </p:sp>
      <p:sp>
        <p:nvSpPr>
          <p:cNvPr id="962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ENVIRONMENTAL REMEDIATION TECHNOLOGIES</a:t>
            </a:r>
          </a:p>
        </p:txBody>
      </p:sp>
      <p:sp>
        <p:nvSpPr>
          <p:cNvPr id="962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4D95C0-AC82-4241-9EDE-97FB010410B0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846263" y="696913"/>
            <a:ext cx="3317875" cy="24876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3645935"/>
            <a:ext cx="5608320" cy="49532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9963" indent="-219963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Monitored Natural Attenuation</a:t>
            </a:r>
          </a:p>
        </p:txBody>
      </p:sp>
      <p:sp>
        <p:nvSpPr>
          <p:cNvPr id="983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ENVIRONMENTAL REMEDIATION TECHNOLOGIES</a:t>
            </a:r>
          </a:p>
        </p:txBody>
      </p:sp>
      <p:sp>
        <p:nvSpPr>
          <p:cNvPr id="983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E05C51-CA42-4B05-8BE9-E5B24D9DC969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8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846263" y="696913"/>
            <a:ext cx="3317875" cy="24876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3645935"/>
            <a:ext cx="5608320" cy="49532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9963" indent="-219963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83D3C-EE73-46F8-B5A9-A8F4D715F754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C4C798-C1B7-4975-B63C-D085104C7B9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1743275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83D3C-EE73-46F8-B5A9-A8F4D715F75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047757-1FA1-483F-B38D-206E109E7507}" type="slidenum">
              <a:rPr lang="en-US" smtClean="0"/>
              <a:pPr/>
              <a:t>37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4F1ED4C-BA91-4FFD-B7D2-04BA249A4980}" type="slidenum">
              <a:rPr lang="en-US" sz="1100">
                <a:solidFill>
                  <a:srgbClr val="000000"/>
                </a:solidFill>
                <a:latin typeface="Comic Sans MS" pitchFamily="66" charset="0"/>
                <a:ea typeface="ＭＳ Ｐゴシック"/>
                <a:cs typeface="ＭＳ Ｐゴシック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100" dirty="0">
              <a:solidFill>
                <a:srgbClr val="000000"/>
              </a:solidFill>
              <a:latin typeface="Comic Sans MS" pitchFamily="66" charset="0"/>
              <a:ea typeface="ＭＳ Ｐゴシック"/>
              <a:cs typeface="ＭＳ Ｐゴシック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1A4177-FAC2-4F7A-B011-A3F00DCC745C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8D64B6-28C5-49BF-BF87-C2FD92DC2C38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CDB95A-4CCB-4F11-8DF0-13579D3DE577}" type="slidenum">
              <a:rPr lang="en-US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1575" y="693738"/>
            <a:ext cx="4630738" cy="34718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9853" y="4396423"/>
            <a:ext cx="5110127" cy="416562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5282B53-9C46-401B-9B91-AF68E4AA1153}" type="slidenum">
              <a:rPr lang="en-US" sz="1100">
                <a:solidFill>
                  <a:srgbClr val="000000"/>
                </a:solidFill>
                <a:latin typeface="Comic Sans MS" pitchFamily="66" charset="0"/>
                <a:ea typeface="ＭＳ Ｐゴシック"/>
                <a:cs typeface="ＭＳ Ｐゴシック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100" dirty="0">
              <a:solidFill>
                <a:srgbClr val="000000"/>
              </a:solidFill>
              <a:latin typeface="Comic Sans MS" pitchFamily="66" charset="0"/>
              <a:ea typeface="ＭＳ Ｐゴシック"/>
              <a:cs typeface="ＭＳ Ｐゴシック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047757-1FA1-483F-B38D-206E109E7507}" type="slidenum">
              <a:rPr lang="en-US" smtClean="0"/>
              <a:pPr/>
              <a:t>44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ECF4C9-F51F-4ADF-9B2D-AA6FC075744B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ED3894-5C2D-4438-A25B-A65136C79D5E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09C133-6828-435C-9C69-DEDB1AB865B8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900EA1-9406-4D10-B527-37DE0FC7063A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CC11A9-C882-4D7A-BE76-AAA4BBCFB254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21A512-758D-4C3A-AB14-35D6ACE2B065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/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/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F1D051-570E-497C-8F5F-EF92A68E04B2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C4C798-C1B7-4975-B63C-D085104C7B94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649429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83D3C-EE73-46F8-B5A9-A8F4D715F75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C4C798-C1B7-4975-B63C-D085104C7B94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545080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C4C798-C1B7-4975-B63C-D085104C7B94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3347693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725595-DFC7-4074-9DB0-CCBA31D38FB3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C76AED-79A5-45C1-B6E0-FD240BE4C252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EE309C-02B6-4492-8770-3EE1B6318B28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6FBEAA-6577-40AE-AA98-5D926AAF779C}" type="slidenum">
              <a:rPr lang="en-US" smtClean="0"/>
              <a:pPr eaLnBrk="1" hangingPunct="1"/>
              <a:t>58</a:t>
            </a:fld>
            <a:endParaRPr lang="en-US" dirty="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047757-1FA1-483F-B38D-206E109E7507}" type="slidenum">
              <a:rPr lang="en-US" smtClean="0"/>
              <a:pPr/>
              <a:t>59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E73303-E812-4A03-ACBE-105FCB52D5DE}" type="slidenum">
              <a:rPr lang="en-US"/>
              <a:pPr/>
              <a:t>60</a:t>
            </a:fld>
            <a:endParaRPr lang="en-US" dirty="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EB848F-D3E9-4F90-B7A1-9AE4EE102D99}" type="slidenum">
              <a:rPr lang="en-US"/>
              <a:pPr/>
              <a:t>61</a:t>
            </a:fld>
            <a:endParaRPr lang="en-US" dirty="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59E028-EC70-4DB7-B149-7A024212C3B6}" type="slidenum">
              <a:rPr lang="en-US"/>
              <a:pPr/>
              <a:t>62</a:t>
            </a:fld>
            <a:endParaRPr lang="en-US" dirty="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In-situ Treatments</a:t>
            </a:r>
          </a:p>
        </p:txBody>
      </p:sp>
      <p:sp>
        <p:nvSpPr>
          <p:cNvPr id="552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ENVIRONMENTAL REMEDIATION TECHNOLOGIES</a:t>
            </a:r>
          </a:p>
        </p:txBody>
      </p:sp>
      <p:sp>
        <p:nvSpPr>
          <p:cNvPr id="552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A65BC5-C5E7-48FC-86EA-61DEB7532E83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98703" lvl="1" indent="-232900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D5D3D-6F55-4665-AA28-C6767398EA36}" type="slidenum">
              <a:rPr lang="en-US"/>
              <a:pPr/>
              <a:t>63</a:t>
            </a:fld>
            <a:endParaRPr lang="en-US" dirty="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A1F0BA-2AA5-475C-8DB7-65487772A4CF}" type="slidenum">
              <a:rPr lang="en-US"/>
              <a:pPr/>
              <a:t>64</a:t>
            </a:fld>
            <a:endParaRPr lang="en-US" dirty="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E02E96-31B3-4910-8D3D-A196B7F7A993}" type="slidenum">
              <a:rPr lang="en-US"/>
              <a:pPr/>
              <a:t>67</a:t>
            </a:fld>
            <a:endParaRPr lang="en-US" dirty="0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835E16-CCBB-4AC7-B656-FA613086B519}" type="slidenum">
              <a:rPr lang="en-US"/>
              <a:pPr/>
              <a:t>68</a:t>
            </a:fld>
            <a:endParaRPr lang="en-US" dirty="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C08CCC-CE8E-40A6-859F-E69290D6927B}" type="slidenum">
              <a:rPr lang="en-US"/>
              <a:pPr/>
              <a:t>69</a:t>
            </a:fld>
            <a:endParaRPr lang="en-US" dirty="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5F9350-3569-4D2D-A957-323A122B67AD}" type="slidenum">
              <a:rPr lang="en-US"/>
              <a:pPr/>
              <a:t>70</a:t>
            </a:fld>
            <a:endParaRPr lang="en-US" dirty="0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In-situ Treatments</a:t>
            </a:r>
          </a:p>
        </p:txBody>
      </p:sp>
      <p:sp>
        <p:nvSpPr>
          <p:cNvPr id="573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ENVIRONMENTAL REMEDIATION TECHNOLOGIES</a:t>
            </a:r>
          </a:p>
        </p:txBody>
      </p:sp>
      <p:sp>
        <p:nvSpPr>
          <p:cNvPr id="573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753B22B-F4E2-48CE-AA50-FD4EB76CB170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98703" lvl="1" indent="-232900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In-situ Treatments</a:t>
            </a:r>
          </a:p>
        </p:txBody>
      </p:sp>
      <p:sp>
        <p:nvSpPr>
          <p:cNvPr id="593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ENVIRONMENTAL REMEDIATION TECHNOLOGIES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D1F65C-B8F5-4D2F-AB77-B0112BC566AE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164505" lvl="2" indent="-232900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89AD6-A92C-41D0-8EF0-0C93122B465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13612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 bwMode="auto">
          <a:xfrm>
            <a:off x="0" y="0"/>
            <a:ext cx="9144000" cy="3429000"/>
          </a:xfrm>
          <a:prstGeom prst="rect">
            <a:avLst/>
          </a:prstGeom>
          <a:gradFill flip="none" rotWithShape="1">
            <a:gsLst>
              <a:gs pos="0">
                <a:srgbClr val="598428">
                  <a:shade val="30000"/>
                  <a:satMod val="115000"/>
                </a:srgbClr>
              </a:gs>
              <a:gs pos="50000">
                <a:srgbClr val="598428">
                  <a:shade val="67500"/>
                  <a:satMod val="115000"/>
                </a:srgbClr>
              </a:gs>
              <a:gs pos="100000">
                <a:srgbClr val="59842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5" name="Rectangle 51"/>
          <p:cNvSpPr/>
          <p:nvPr userDrawn="1"/>
        </p:nvSpPr>
        <p:spPr bwMode="auto">
          <a:xfrm>
            <a:off x="0" y="3429000"/>
            <a:ext cx="9144000" cy="3429000"/>
          </a:xfrm>
          <a:prstGeom prst="rect">
            <a:avLst/>
          </a:prstGeom>
          <a:gradFill flip="none" rotWithShape="1">
            <a:gsLst>
              <a:gs pos="0">
                <a:schemeClr val="dk2">
                  <a:shade val="30000"/>
                  <a:satMod val="115000"/>
                </a:schemeClr>
              </a:gs>
              <a:gs pos="50000">
                <a:schemeClr val="dk2">
                  <a:shade val="67500"/>
                  <a:satMod val="115000"/>
                </a:schemeClr>
              </a:gs>
              <a:gs pos="100000">
                <a:schemeClr val="dk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1001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1" y="533400"/>
            <a:ext cx="8077200" cy="2742695"/>
          </a:xfrm>
        </p:spPr>
        <p:txBody>
          <a:bodyPr>
            <a:noAutofit/>
          </a:bodyPr>
          <a:lstStyle>
            <a:lvl1pPr algn="ctr">
              <a:lnSpc>
                <a:spcPct val="90000"/>
              </a:lnSpc>
              <a:defRPr sz="54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038600"/>
            <a:ext cx="7681913" cy="461665"/>
          </a:xfrm>
        </p:spPr>
        <p:txBody>
          <a:bodyPr>
            <a:noAutofit/>
          </a:bodyPr>
          <a:lstStyle>
            <a:lvl1pPr marL="228600" indent="-2286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05800" y="6511924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81800" y="65119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1C1CDDD-26A6-4238-A94D-3281FBF69C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8382000" cy="4724400"/>
          </a:xfrm>
        </p:spPr>
        <p:txBody>
          <a:bodyPr/>
          <a:lstStyle>
            <a:lvl1pPr marL="287338" indent="-287338">
              <a:lnSpc>
                <a:spcPct val="80000"/>
              </a:lnSpc>
              <a:spcBef>
                <a:spcPts val="1200"/>
              </a:spcBef>
              <a:buSzPct val="90000"/>
              <a:buFont typeface="Arial" pitchFamily="34" charset="0"/>
              <a:buChar char="♦"/>
              <a:defRPr sz="2800"/>
            </a:lvl1pPr>
            <a:lvl2pPr marL="687388" indent="-279400">
              <a:lnSpc>
                <a:spcPct val="80000"/>
              </a:lnSpc>
              <a:buFont typeface="Calibri" pitchFamily="34" charset="0"/>
              <a:buChar char="»"/>
              <a:defRPr sz="2400">
                <a:solidFill>
                  <a:schemeClr val="bg1"/>
                </a:solidFill>
              </a:defRPr>
            </a:lvl2pPr>
            <a:lvl3pPr marL="1028700" indent="-233363">
              <a:lnSpc>
                <a:spcPct val="80000"/>
              </a:lnSpc>
              <a:buFont typeface="Calibri" pitchFamily="34" charset="0"/>
              <a:buChar char="›"/>
              <a:defRPr sz="2400">
                <a:solidFill>
                  <a:schemeClr val="bg1"/>
                </a:solidFill>
              </a:defRPr>
            </a:lvl3pPr>
            <a:lvl4pPr marL="1370013" indent="-230188">
              <a:lnSpc>
                <a:spcPct val="80000"/>
              </a:lnSpc>
              <a:buFont typeface="Calibri" pitchFamily="34" charset="0"/>
              <a:buChar char="–"/>
              <a:defRPr sz="2400">
                <a:solidFill>
                  <a:schemeClr val="bg1"/>
                </a:solidFill>
              </a:defRPr>
            </a:lvl4pPr>
            <a:lvl5pPr marL="1711325" indent="-223838">
              <a:lnSpc>
                <a:spcPct val="80000"/>
              </a:lnSpc>
              <a:buFont typeface="Calibri" pitchFamily="34" charset="0"/>
              <a:buChar char="‐"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891062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319088"/>
            <a:ext cx="8382000" cy="4429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5-</a:t>
            </a:r>
            <a:fld id="{11C1CDDD-26A6-4238-A94D-3281FBF69C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399288" y="1447800"/>
            <a:ext cx="4114800" cy="2209800"/>
          </a:xfrm>
        </p:spPr>
        <p:txBody>
          <a:bodyPr/>
          <a:lstStyle>
            <a:lvl1pPr marL="287338" indent="-287338">
              <a:buFont typeface="Arial" pitchFamily="34" charset="0"/>
              <a:buChar char="♦"/>
              <a:defRPr/>
            </a:lvl1pPr>
            <a:lvl2pPr marL="796925" indent="-279400">
              <a:buFont typeface="Calibri" pitchFamily="34" charset="0"/>
              <a:buChar char="»"/>
              <a:defRPr/>
            </a:lvl2pPr>
            <a:lvl3pPr marL="1147763" indent="-233363">
              <a:buFont typeface="Calibri" pitchFamily="34" charset="0"/>
              <a:buChar char="›"/>
              <a:defRPr/>
            </a:lvl3pPr>
            <a:lvl4pPr marL="1489075" indent="-230188">
              <a:buFont typeface="Calibri" pitchFamily="34" charset="0"/>
              <a:buChar char="–"/>
              <a:defRPr/>
            </a:lvl4pPr>
            <a:lvl5pPr marL="1828800" indent="-223838">
              <a:buFont typeface="Calibri" pitchFamily="34" charset="0"/>
              <a:buChar char="‐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2"/>
          </p:nvPr>
        </p:nvSpPr>
        <p:spPr>
          <a:xfrm>
            <a:off x="4706112" y="1447800"/>
            <a:ext cx="4038600" cy="2209800"/>
          </a:xfrm>
        </p:spPr>
        <p:txBody>
          <a:bodyPr/>
          <a:lstStyle>
            <a:lvl1pPr marL="287338" indent="-287338">
              <a:buFont typeface="Arial" pitchFamily="34" charset="0"/>
              <a:buChar char="♦"/>
              <a:defRPr/>
            </a:lvl1pPr>
            <a:lvl2pPr marL="796925" indent="-279400">
              <a:buFont typeface="Calibri" pitchFamily="34" charset="0"/>
              <a:buChar char="»"/>
              <a:defRPr/>
            </a:lvl2pPr>
            <a:lvl3pPr marL="1147763" indent="-233363">
              <a:buFont typeface="Calibri" pitchFamily="34" charset="0"/>
              <a:buChar char="›"/>
              <a:defRPr/>
            </a:lvl3pPr>
            <a:lvl4pPr marL="1489075" indent="-230188">
              <a:buFont typeface="Calibri" pitchFamily="34" charset="0"/>
              <a:buChar char="–"/>
              <a:defRPr/>
            </a:lvl4pPr>
            <a:lvl5pPr marL="1828800" indent="-223838">
              <a:buFont typeface="Calibri" pitchFamily="34" charset="0"/>
              <a:buChar char="‐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3"/>
          </p:nvPr>
        </p:nvSpPr>
        <p:spPr>
          <a:xfrm>
            <a:off x="399288" y="3886200"/>
            <a:ext cx="4114800" cy="2209800"/>
          </a:xfrm>
        </p:spPr>
        <p:txBody>
          <a:bodyPr/>
          <a:lstStyle>
            <a:lvl1pPr marL="287338" indent="-287338">
              <a:buFont typeface="Arial" pitchFamily="34" charset="0"/>
              <a:buChar char="♦"/>
              <a:defRPr/>
            </a:lvl1pPr>
            <a:lvl2pPr marL="796925" indent="-279400">
              <a:buFont typeface="Calibri" pitchFamily="34" charset="0"/>
              <a:buChar char="»"/>
              <a:defRPr/>
            </a:lvl2pPr>
            <a:lvl3pPr marL="1147763" indent="-233363">
              <a:buFont typeface="Calibri" pitchFamily="34" charset="0"/>
              <a:buChar char="›"/>
              <a:defRPr/>
            </a:lvl3pPr>
            <a:lvl4pPr marL="1489075" indent="-230188">
              <a:buFont typeface="Calibri" pitchFamily="34" charset="0"/>
              <a:buChar char="–"/>
              <a:defRPr/>
            </a:lvl4pPr>
            <a:lvl5pPr marL="1828800" indent="-223838">
              <a:buFont typeface="Calibri" pitchFamily="34" charset="0"/>
              <a:buChar char="‐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706112" y="3886200"/>
            <a:ext cx="4038600" cy="2209800"/>
          </a:xfrm>
        </p:spPr>
        <p:txBody>
          <a:bodyPr/>
          <a:lstStyle>
            <a:lvl1pPr marL="287338" indent="-287338">
              <a:buFont typeface="Arial" pitchFamily="34" charset="0"/>
              <a:buChar char="♦"/>
              <a:defRPr/>
            </a:lvl1pPr>
            <a:lvl2pPr marL="796925" indent="-279400">
              <a:buFont typeface="Calibri" pitchFamily="34" charset="0"/>
              <a:buChar char="»"/>
              <a:defRPr/>
            </a:lvl2pPr>
            <a:lvl3pPr marL="1147763" indent="-233363">
              <a:buFont typeface="Calibri" pitchFamily="34" charset="0"/>
              <a:buChar char="›"/>
              <a:defRPr/>
            </a:lvl3pPr>
            <a:lvl4pPr marL="1489075" indent="-230188">
              <a:buFont typeface="Calibri" pitchFamily="34" charset="0"/>
              <a:buChar char="–"/>
              <a:defRPr/>
            </a:lvl4pPr>
            <a:lvl5pPr marL="1828800" indent="-223838">
              <a:buFont typeface="Calibri" pitchFamily="34" charset="0"/>
              <a:buChar char="‐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541076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447801"/>
            <a:ext cx="8327160" cy="413116"/>
          </a:xfrm>
        </p:spPr>
        <p:txBody>
          <a:bodyPr/>
          <a:lstStyle/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319088"/>
            <a:ext cx="8382000" cy="442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664480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BF1F40E-42B4-4CCB-8AC5-F8885C9B06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924776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 bwMode="auto">
          <a:xfrm>
            <a:off x="0" y="0"/>
            <a:ext cx="9144000" cy="3429000"/>
          </a:xfrm>
          <a:prstGeom prst="rect">
            <a:avLst/>
          </a:prstGeom>
          <a:gradFill flip="none" rotWithShape="1">
            <a:gsLst>
              <a:gs pos="0">
                <a:srgbClr val="598428">
                  <a:shade val="30000"/>
                  <a:satMod val="115000"/>
                </a:srgbClr>
              </a:gs>
              <a:gs pos="50000">
                <a:srgbClr val="598428">
                  <a:shade val="67500"/>
                  <a:satMod val="115000"/>
                </a:srgbClr>
              </a:gs>
              <a:gs pos="100000">
                <a:srgbClr val="59842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5" name="Rectangle 51"/>
          <p:cNvSpPr/>
          <p:nvPr userDrawn="1"/>
        </p:nvSpPr>
        <p:spPr bwMode="auto">
          <a:xfrm>
            <a:off x="0" y="3429000"/>
            <a:ext cx="9144000" cy="3429000"/>
          </a:xfrm>
          <a:prstGeom prst="rect">
            <a:avLst/>
          </a:prstGeom>
          <a:gradFill flip="none" rotWithShape="1">
            <a:gsLst>
              <a:gs pos="0">
                <a:schemeClr val="dk2">
                  <a:shade val="30000"/>
                  <a:satMod val="115000"/>
                </a:schemeClr>
              </a:gs>
              <a:gs pos="50000">
                <a:schemeClr val="dk2">
                  <a:shade val="67500"/>
                  <a:satMod val="115000"/>
                </a:schemeClr>
              </a:gs>
              <a:gs pos="100000">
                <a:schemeClr val="dk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1001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153400" cy="2742695"/>
          </a:xfrm>
        </p:spPr>
        <p:txBody>
          <a:bodyPr>
            <a:noAutofit/>
          </a:bodyPr>
          <a:lstStyle>
            <a:lvl1pPr algn="ctr">
              <a:lnSpc>
                <a:spcPct val="90000"/>
              </a:lnSpc>
              <a:defRPr sz="54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038600"/>
            <a:ext cx="7681913" cy="461665"/>
          </a:xfrm>
        </p:spPr>
        <p:txBody>
          <a:bodyPr>
            <a:noAutofit/>
          </a:bodyPr>
          <a:lstStyle>
            <a:lvl1pPr marL="228600" indent="-2286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3-</a:t>
            </a:r>
            <a:fld id="{11C1CDDD-26A6-4238-A94D-3281FBF69CD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73768034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81800" y="65119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1C1CDDD-26A6-4238-A94D-3281FBF69CD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88758698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443198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3-</a:t>
            </a:r>
            <a:fld id="{11C1CDDD-26A6-4238-A94D-3281FBF69CD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8382000" cy="4724400"/>
          </a:xfrm>
        </p:spPr>
        <p:txBody>
          <a:bodyPr/>
          <a:lstStyle>
            <a:lvl1pPr marL="287338" indent="-287338">
              <a:lnSpc>
                <a:spcPct val="80000"/>
              </a:lnSpc>
              <a:spcBef>
                <a:spcPts val="1200"/>
              </a:spcBef>
              <a:buSzPct val="90000"/>
              <a:buFont typeface="Arial" pitchFamily="34" charset="0"/>
              <a:buChar char="♦"/>
              <a:defRPr sz="2800"/>
            </a:lvl1pPr>
            <a:lvl2pPr marL="687388" indent="-279400">
              <a:lnSpc>
                <a:spcPct val="80000"/>
              </a:lnSpc>
              <a:buFont typeface="Calibri" pitchFamily="34" charset="0"/>
              <a:buChar char="»"/>
              <a:defRPr sz="2400">
                <a:solidFill>
                  <a:schemeClr val="bg1"/>
                </a:solidFill>
              </a:defRPr>
            </a:lvl2pPr>
            <a:lvl3pPr marL="1028700" indent="-233363">
              <a:lnSpc>
                <a:spcPct val="80000"/>
              </a:lnSpc>
              <a:buFont typeface="Calibri" pitchFamily="34" charset="0"/>
              <a:buChar char="›"/>
              <a:defRPr sz="2400">
                <a:solidFill>
                  <a:schemeClr val="bg1"/>
                </a:solidFill>
              </a:defRPr>
            </a:lvl3pPr>
            <a:lvl4pPr marL="1370013" indent="-230188">
              <a:lnSpc>
                <a:spcPct val="80000"/>
              </a:lnSpc>
              <a:buFont typeface="Calibri" pitchFamily="34" charset="0"/>
              <a:buChar char="–"/>
              <a:defRPr sz="2400">
                <a:solidFill>
                  <a:schemeClr val="bg1"/>
                </a:solidFill>
              </a:defRPr>
            </a:lvl4pPr>
            <a:lvl5pPr marL="1711325" indent="-223838">
              <a:lnSpc>
                <a:spcPct val="80000"/>
              </a:lnSpc>
              <a:buFont typeface="Calibri" pitchFamily="34" charset="0"/>
              <a:buChar char="‐"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58684153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3-</a:t>
            </a:r>
            <a:fld id="{11C1CDDD-26A6-4238-A94D-3281FBF69CD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4724400"/>
          </a:xfrm>
        </p:spPr>
        <p:txBody>
          <a:bodyPr/>
          <a:lstStyle>
            <a:lvl1pPr marL="287338" indent="-287338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♦"/>
              <a:defRPr sz="2800"/>
            </a:lvl1pPr>
            <a:lvl2pPr marL="687388" indent="-279400">
              <a:lnSpc>
                <a:spcPct val="80000"/>
              </a:lnSpc>
              <a:spcBef>
                <a:spcPts val="1200"/>
              </a:spcBef>
              <a:buFont typeface="Calibri" pitchFamily="34" charset="0"/>
              <a:buChar char="»"/>
              <a:defRPr sz="2400">
                <a:solidFill>
                  <a:schemeClr val="bg1"/>
                </a:solidFill>
              </a:defRPr>
            </a:lvl2pPr>
            <a:lvl3pPr marL="1028700" indent="-233363">
              <a:lnSpc>
                <a:spcPct val="80000"/>
              </a:lnSpc>
              <a:buFont typeface="Calibri" pitchFamily="34" charset="0"/>
              <a:buChar char="›"/>
              <a:defRPr sz="2400">
                <a:solidFill>
                  <a:schemeClr val="bg1"/>
                </a:solidFill>
              </a:defRPr>
            </a:lvl3pPr>
            <a:lvl4pPr marL="1368425" indent="-225425">
              <a:lnSpc>
                <a:spcPct val="80000"/>
              </a:lnSpc>
              <a:buFont typeface="Calibri" pitchFamily="34" charset="0"/>
              <a:buChar char="–"/>
              <a:defRPr sz="2400">
                <a:solidFill>
                  <a:schemeClr val="bg1"/>
                </a:solidFill>
              </a:defRPr>
            </a:lvl4pPr>
            <a:lvl5pPr marL="1714500" indent="-228600">
              <a:lnSpc>
                <a:spcPct val="80000"/>
              </a:lnSpc>
              <a:buFont typeface="Calibri" pitchFamily="34" charset="0"/>
              <a:buChar char="‐"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84455702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3-</a:t>
            </a:r>
            <a:fld id="{11C1CDDD-26A6-4238-A94D-3281FBF69CD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8262"/>
            <a:ext cx="4114800" cy="4717738"/>
          </a:xfrm>
        </p:spPr>
        <p:txBody>
          <a:bodyPr/>
          <a:lstStyle>
            <a:lvl1pPr marL="284163" indent="-284163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♦"/>
              <a:defRPr sz="2800">
                <a:solidFill>
                  <a:schemeClr val="bg1"/>
                </a:solidFill>
              </a:defRPr>
            </a:lvl1pPr>
            <a:lvl2pPr marL="685800" indent="-271463">
              <a:lnSpc>
                <a:spcPct val="80000"/>
              </a:lnSpc>
              <a:buFont typeface="Calibri" pitchFamily="34" charset="0"/>
              <a:buChar char="»"/>
              <a:defRPr sz="2400">
                <a:solidFill>
                  <a:schemeClr val="bg1"/>
                </a:solidFill>
              </a:defRPr>
            </a:lvl2pPr>
            <a:lvl3pPr marL="1033463" indent="-228600">
              <a:lnSpc>
                <a:spcPct val="80000"/>
              </a:lnSpc>
              <a:buFont typeface="Calibri" pitchFamily="34" charset="0"/>
              <a:buChar char="›"/>
              <a:defRPr sz="2400">
                <a:solidFill>
                  <a:schemeClr val="bg1"/>
                </a:solidFill>
              </a:defRPr>
            </a:lvl3pPr>
            <a:lvl4pPr marL="1227618" indent="-273833">
              <a:lnSpc>
                <a:spcPct val="90000"/>
              </a:lnSpc>
              <a:defRPr sz="1600" baseline="0"/>
            </a:lvl4pPr>
            <a:lvl5pPr marL="1516002" indent="-280447">
              <a:lnSpc>
                <a:spcPct val="90000"/>
              </a:lnSpc>
              <a:defRPr sz="1600">
                <a:solidFill>
                  <a:schemeClr val="bg1"/>
                </a:solidFill>
              </a:defRPr>
            </a:lvl5pPr>
            <a:lvl6pPr marL="1371600" indent="-228600">
              <a:lnSpc>
                <a:spcPct val="80000"/>
              </a:lnSpc>
              <a:spcBef>
                <a:spcPts val="600"/>
              </a:spcBef>
              <a:buFont typeface="Calibri" pitchFamily="34" charset="0"/>
              <a:buChar char="–"/>
              <a:defRPr sz="2400">
                <a:solidFill>
                  <a:schemeClr val="bg1"/>
                </a:solidFill>
              </a:defRPr>
            </a:lvl6pPr>
            <a:lvl7pPr marL="1717675" indent="-227013">
              <a:lnSpc>
                <a:spcPct val="80000"/>
              </a:lnSpc>
              <a:spcBef>
                <a:spcPts val="600"/>
              </a:spcBef>
              <a:buFont typeface="Calibri" pitchFamily="34" charset="0"/>
              <a:buChar char="‐"/>
              <a:defRPr sz="2400">
                <a:solidFill>
                  <a:schemeClr val="bg1"/>
                </a:solidFill>
              </a:defRPr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5"/>
            <a:r>
              <a:rPr lang="en-US" dirty="0" smtClean="0"/>
              <a:t>Fourth level</a:t>
            </a:r>
          </a:p>
          <a:p>
            <a:pPr lvl="6"/>
            <a:r>
              <a:rPr lang="en-US" dirty="0" smtClean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4648200" y="1380744"/>
            <a:ext cx="4114800" cy="4717738"/>
          </a:xfrm>
        </p:spPr>
        <p:txBody>
          <a:bodyPr/>
          <a:lstStyle>
            <a:lvl1pPr marL="284163" indent="-284163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♦"/>
              <a:defRPr sz="2800">
                <a:solidFill>
                  <a:schemeClr val="bg1"/>
                </a:solidFill>
              </a:defRPr>
            </a:lvl1pPr>
            <a:lvl2pPr marL="685800" indent="-271463">
              <a:lnSpc>
                <a:spcPct val="80000"/>
              </a:lnSpc>
              <a:buFont typeface="Calibri" pitchFamily="34" charset="0"/>
              <a:buChar char="»"/>
              <a:defRPr sz="2400">
                <a:solidFill>
                  <a:schemeClr val="bg1"/>
                </a:solidFill>
              </a:defRPr>
            </a:lvl2pPr>
            <a:lvl3pPr marL="1033463" indent="-228600">
              <a:lnSpc>
                <a:spcPct val="80000"/>
              </a:lnSpc>
              <a:buFont typeface="Calibri" pitchFamily="34" charset="0"/>
              <a:buChar char="›"/>
              <a:defRPr sz="2400">
                <a:solidFill>
                  <a:schemeClr val="bg1"/>
                </a:solidFill>
              </a:defRPr>
            </a:lvl3pPr>
            <a:lvl4pPr marL="1227618" indent="-273833">
              <a:lnSpc>
                <a:spcPct val="90000"/>
              </a:lnSpc>
              <a:defRPr sz="1600" baseline="0"/>
            </a:lvl4pPr>
            <a:lvl5pPr marL="1516002" indent="-280447">
              <a:lnSpc>
                <a:spcPct val="90000"/>
              </a:lnSpc>
              <a:defRPr sz="1600">
                <a:solidFill>
                  <a:schemeClr val="bg1"/>
                </a:solidFill>
              </a:defRPr>
            </a:lvl5pPr>
            <a:lvl6pPr marL="1371600" indent="-228600">
              <a:lnSpc>
                <a:spcPct val="80000"/>
              </a:lnSpc>
              <a:spcBef>
                <a:spcPts val="600"/>
              </a:spcBef>
              <a:buFont typeface="Calibri" pitchFamily="34" charset="0"/>
              <a:buChar char="–"/>
              <a:defRPr sz="2400">
                <a:solidFill>
                  <a:schemeClr val="bg1"/>
                </a:solidFill>
              </a:defRPr>
            </a:lvl6pPr>
            <a:lvl7pPr marL="1717675" indent="-227013">
              <a:lnSpc>
                <a:spcPct val="80000"/>
              </a:lnSpc>
              <a:spcBef>
                <a:spcPts val="600"/>
              </a:spcBef>
              <a:buFont typeface="Calibri" pitchFamily="34" charset="0"/>
              <a:buChar char="‐"/>
              <a:defRPr sz="2400">
                <a:solidFill>
                  <a:schemeClr val="bg1"/>
                </a:solidFill>
              </a:defRPr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5"/>
            <a:r>
              <a:rPr lang="en-US" dirty="0" smtClean="0"/>
              <a:t>Fourth level</a:t>
            </a:r>
          </a:p>
          <a:p>
            <a:pPr lvl="6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52929003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81800" y="65119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1C1CDDD-26A6-4238-A94D-3281FBF69C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1803"/>
            <a:ext cx="4114800" cy="775597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281803"/>
            <a:ext cx="4117019" cy="775597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3-</a:t>
            </a:r>
            <a:fld id="{11C1CDDD-26A6-4238-A94D-3281FBF69CD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1"/>
          </p:nvPr>
        </p:nvSpPr>
        <p:spPr>
          <a:xfrm>
            <a:off x="381000" y="2209800"/>
            <a:ext cx="4114800" cy="3886200"/>
          </a:xfrm>
        </p:spPr>
        <p:txBody>
          <a:bodyPr/>
          <a:lstStyle>
            <a:lvl1pPr marL="284163" indent="-284163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♦"/>
              <a:defRPr sz="2400">
                <a:solidFill>
                  <a:schemeClr val="bg1"/>
                </a:solidFill>
              </a:defRPr>
            </a:lvl1pPr>
            <a:lvl2pPr marL="685800" indent="-271463">
              <a:lnSpc>
                <a:spcPct val="80000"/>
              </a:lnSpc>
              <a:buFont typeface="Calibri" pitchFamily="34" charset="0"/>
              <a:buChar char="»"/>
              <a:defRPr sz="2000">
                <a:solidFill>
                  <a:schemeClr val="bg1"/>
                </a:solidFill>
              </a:defRPr>
            </a:lvl2pPr>
            <a:lvl3pPr marL="1033463" indent="-228600">
              <a:lnSpc>
                <a:spcPct val="80000"/>
              </a:lnSpc>
              <a:buFont typeface="Calibri" pitchFamily="34" charset="0"/>
              <a:buChar char="›"/>
              <a:defRPr sz="2000">
                <a:solidFill>
                  <a:schemeClr val="bg1"/>
                </a:solidFill>
              </a:defRPr>
            </a:lvl3pPr>
            <a:lvl4pPr marL="1227618" indent="-273833">
              <a:lnSpc>
                <a:spcPct val="90000"/>
              </a:lnSpc>
              <a:defRPr sz="1600" baseline="0"/>
            </a:lvl4pPr>
            <a:lvl5pPr marL="1516002" indent="-280447">
              <a:lnSpc>
                <a:spcPct val="90000"/>
              </a:lnSpc>
              <a:defRPr sz="1600">
                <a:solidFill>
                  <a:schemeClr val="bg1"/>
                </a:solidFill>
              </a:defRPr>
            </a:lvl5pPr>
            <a:lvl6pPr marL="1371600" indent="-228600">
              <a:lnSpc>
                <a:spcPct val="80000"/>
              </a:lnSpc>
              <a:spcBef>
                <a:spcPts val="600"/>
              </a:spcBef>
              <a:buFont typeface="Calibri" pitchFamily="34" charset="0"/>
              <a:buChar char="–"/>
              <a:defRPr sz="2000">
                <a:solidFill>
                  <a:schemeClr val="bg1"/>
                </a:solidFill>
              </a:defRPr>
            </a:lvl6pPr>
            <a:lvl7pPr marL="1717675" indent="-227013">
              <a:lnSpc>
                <a:spcPct val="80000"/>
              </a:lnSpc>
              <a:spcBef>
                <a:spcPts val="600"/>
              </a:spcBef>
              <a:buFont typeface="Calibri" pitchFamily="34" charset="0"/>
              <a:buChar char="‐"/>
              <a:defRPr sz="2000">
                <a:solidFill>
                  <a:schemeClr val="bg1"/>
                </a:solidFill>
              </a:defRPr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5"/>
            <a:r>
              <a:rPr lang="en-US" dirty="0" smtClean="0"/>
              <a:t>Fourth level</a:t>
            </a:r>
          </a:p>
          <a:p>
            <a:pPr lvl="6"/>
            <a:r>
              <a:rPr lang="en-US" dirty="0" smtClean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2212282"/>
            <a:ext cx="4114800" cy="3886200"/>
          </a:xfrm>
        </p:spPr>
        <p:txBody>
          <a:bodyPr/>
          <a:lstStyle>
            <a:lvl1pPr marL="284163" indent="-284163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♦"/>
              <a:defRPr sz="2400">
                <a:solidFill>
                  <a:schemeClr val="bg1"/>
                </a:solidFill>
              </a:defRPr>
            </a:lvl1pPr>
            <a:lvl2pPr marL="685800" indent="-271463">
              <a:lnSpc>
                <a:spcPct val="80000"/>
              </a:lnSpc>
              <a:buFont typeface="Calibri" pitchFamily="34" charset="0"/>
              <a:buChar char="»"/>
              <a:defRPr sz="2000">
                <a:solidFill>
                  <a:schemeClr val="bg1"/>
                </a:solidFill>
              </a:defRPr>
            </a:lvl2pPr>
            <a:lvl3pPr marL="1033463" indent="-228600">
              <a:lnSpc>
                <a:spcPct val="80000"/>
              </a:lnSpc>
              <a:buFont typeface="Calibri" pitchFamily="34" charset="0"/>
              <a:buChar char="›"/>
              <a:defRPr sz="2000">
                <a:solidFill>
                  <a:schemeClr val="bg1"/>
                </a:solidFill>
              </a:defRPr>
            </a:lvl3pPr>
            <a:lvl4pPr marL="1227618" indent="-273833">
              <a:lnSpc>
                <a:spcPct val="90000"/>
              </a:lnSpc>
              <a:defRPr sz="1600" baseline="0"/>
            </a:lvl4pPr>
            <a:lvl5pPr marL="1516002" indent="-280447">
              <a:lnSpc>
                <a:spcPct val="90000"/>
              </a:lnSpc>
              <a:defRPr sz="1600">
                <a:solidFill>
                  <a:schemeClr val="bg1"/>
                </a:solidFill>
              </a:defRPr>
            </a:lvl5pPr>
            <a:lvl6pPr marL="1371600" indent="-228600">
              <a:lnSpc>
                <a:spcPct val="80000"/>
              </a:lnSpc>
              <a:spcBef>
                <a:spcPts val="600"/>
              </a:spcBef>
              <a:buFont typeface="Calibri" pitchFamily="34" charset="0"/>
              <a:buChar char="–"/>
              <a:defRPr sz="2000">
                <a:solidFill>
                  <a:schemeClr val="bg1"/>
                </a:solidFill>
              </a:defRPr>
            </a:lvl6pPr>
            <a:lvl7pPr marL="1717675" indent="-227013">
              <a:lnSpc>
                <a:spcPct val="80000"/>
              </a:lnSpc>
              <a:spcBef>
                <a:spcPts val="600"/>
              </a:spcBef>
              <a:buFont typeface="Calibri" pitchFamily="34" charset="0"/>
              <a:buChar char="‐"/>
              <a:defRPr sz="2000">
                <a:solidFill>
                  <a:schemeClr val="bg1"/>
                </a:solidFill>
              </a:defRPr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5"/>
            <a:r>
              <a:rPr lang="en-US" dirty="0" smtClean="0"/>
              <a:t>Fourth level</a:t>
            </a:r>
          </a:p>
          <a:p>
            <a:pPr lvl="6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30757142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3-</a:t>
            </a:r>
            <a:fld id="{11C1CDDD-26A6-4238-A94D-3281FBF69CD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64764197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3-</a:t>
            </a:r>
            <a:fld id="{11C1CDDD-26A6-4238-A94D-3281FBF69CD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39671712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81800" y="65119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1C1CDDD-26A6-4238-A94D-3281FBF69CD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94090092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81800" y="65119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1C1CDDD-26A6-4238-A94D-3281FBF69CD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6303459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319088"/>
            <a:ext cx="8382000" cy="4429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3-</a:t>
            </a:r>
            <a:fld id="{11C1CDDD-26A6-4238-A94D-3281FBF69CD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399288" y="1447800"/>
            <a:ext cx="4114800" cy="2209800"/>
          </a:xfrm>
        </p:spPr>
        <p:txBody>
          <a:bodyPr/>
          <a:lstStyle>
            <a:lvl1pPr marL="287338" indent="-287338">
              <a:buFont typeface="Arial" pitchFamily="34" charset="0"/>
              <a:buChar char="♦"/>
              <a:defRPr/>
            </a:lvl1pPr>
            <a:lvl2pPr marL="796925" indent="-279400">
              <a:buFont typeface="Calibri" pitchFamily="34" charset="0"/>
              <a:buChar char="»"/>
              <a:defRPr/>
            </a:lvl2pPr>
            <a:lvl3pPr marL="1147763" indent="-233363">
              <a:buFont typeface="Calibri" pitchFamily="34" charset="0"/>
              <a:buChar char="›"/>
              <a:defRPr/>
            </a:lvl3pPr>
            <a:lvl4pPr marL="1489075" indent="-230188">
              <a:buFont typeface="Calibri" pitchFamily="34" charset="0"/>
              <a:buChar char="–"/>
              <a:defRPr/>
            </a:lvl4pPr>
            <a:lvl5pPr marL="1828800" indent="-223838">
              <a:buFont typeface="Calibri" pitchFamily="34" charset="0"/>
              <a:buChar char="‐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2"/>
          </p:nvPr>
        </p:nvSpPr>
        <p:spPr>
          <a:xfrm>
            <a:off x="4706112" y="1447800"/>
            <a:ext cx="4038600" cy="2209800"/>
          </a:xfrm>
        </p:spPr>
        <p:txBody>
          <a:bodyPr/>
          <a:lstStyle>
            <a:lvl1pPr marL="287338" indent="-287338">
              <a:buFont typeface="Arial" pitchFamily="34" charset="0"/>
              <a:buChar char="♦"/>
              <a:defRPr/>
            </a:lvl1pPr>
            <a:lvl2pPr marL="796925" indent="-279400">
              <a:buFont typeface="Calibri" pitchFamily="34" charset="0"/>
              <a:buChar char="»"/>
              <a:defRPr/>
            </a:lvl2pPr>
            <a:lvl3pPr marL="1147763" indent="-233363">
              <a:buFont typeface="Calibri" pitchFamily="34" charset="0"/>
              <a:buChar char="›"/>
              <a:defRPr/>
            </a:lvl3pPr>
            <a:lvl4pPr marL="1489075" indent="-230188">
              <a:buFont typeface="Calibri" pitchFamily="34" charset="0"/>
              <a:buChar char="–"/>
              <a:defRPr/>
            </a:lvl4pPr>
            <a:lvl5pPr marL="1828800" indent="-223838">
              <a:buFont typeface="Calibri" pitchFamily="34" charset="0"/>
              <a:buChar char="‐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3"/>
          </p:nvPr>
        </p:nvSpPr>
        <p:spPr>
          <a:xfrm>
            <a:off x="399288" y="3886200"/>
            <a:ext cx="4114800" cy="2209800"/>
          </a:xfrm>
        </p:spPr>
        <p:txBody>
          <a:bodyPr/>
          <a:lstStyle>
            <a:lvl1pPr marL="287338" indent="-287338">
              <a:buFont typeface="Arial" pitchFamily="34" charset="0"/>
              <a:buChar char="♦"/>
              <a:defRPr/>
            </a:lvl1pPr>
            <a:lvl2pPr marL="796925" indent="-279400">
              <a:buFont typeface="Calibri" pitchFamily="34" charset="0"/>
              <a:buChar char="»"/>
              <a:defRPr/>
            </a:lvl2pPr>
            <a:lvl3pPr marL="1147763" indent="-233363">
              <a:buFont typeface="Calibri" pitchFamily="34" charset="0"/>
              <a:buChar char="›"/>
              <a:defRPr/>
            </a:lvl3pPr>
            <a:lvl4pPr marL="1489075" indent="-230188">
              <a:buFont typeface="Calibri" pitchFamily="34" charset="0"/>
              <a:buChar char="–"/>
              <a:defRPr/>
            </a:lvl4pPr>
            <a:lvl5pPr marL="1828800" indent="-223838">
              <a:buFont typeface="Calibri" pitchFamily="34" charset="0"/>
              <a:buChar char="‐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706112" y="3886200"/>
            <a:ext cx="4038600" cy="2209800"/>
          </a:xfrm>
        </p:spPr>
        <p:txBody>
          <a:bodyPr/>
          <a:lstStyle>
            <a:lvl1pPr marL="287338" indent="-287338">
              <a:buFont typeface="Arial" pitchFamily="34" charset="0"/>
              <a:buChar char="♦"/>
              <a:defRPr/>
            </a:lvl1pPr>
            <a:lvl2pPr marL="796925" indent="-279400">
              <a:buFont typeface="Calibri" pitchFamily="34" charset="0"/>
              <a:buChar char="»"/>
              <a:defRPr/>
            </a:lvl2pPr>
            <a:lvl3pPr marL="1147763" indent="-233363">
              <a:buFont typeface="Calibri" pitchFamily="34" charset="0"/>
              <a:buChar char="›"/>
              <a:defRPr/>
            </a:lvl3pPr>
            <a:lvl4pPr marL="1489075" indent="-230188">
              <a:buFont typeface="Calibri" pitchFamily="34" charset="0"/>
              <a:buChar char="–"/>
              <a:defRPr/>
            </a:lvl4pPr>
            <a:lvl5pPr marL="1828800" indent="-223838">
              <a:buFont typeface="Calibri" pitchFamily="34" charset="0"/>
              <a:buChar char="‐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836151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8001000" y="64770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r" eaLnBrk="0" hangingPunct="0">
              <a:defRPr/>
            </a:pPr>
            <a:r>
              <a:rPr lang="en-US" sz="1400" dirty="0">
                <a:solidFill>
                  <a:srgbClr val="000000"/>
                </a:solidFill>
              </a:rPr>
              <a:t>3-</a:t>
            </a:r>
            <a:fld id="{A8397DBD-9DEC-40D0-8041-6695F7576C15}" type="slidenum">
              <a:rPr lang="en-US" sz="1400">
                <a:solidFill>
                  <a:srgbClr val="000000"/>
                </a:solidFill>
              </a:rPr>
              <a:pPr algn="r" eaLnBrk="0" hangingPunct="0"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4" name="Picture 8" descr="sea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" y="6096000"/>
            <a:ext cx="6858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17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895600"/>
            <a:ext cx="7772400" cy="10668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198618478"/>
      </p:ext>
    </p:extLst>
  </p:cSld>
  <p:clrMapOvr>
    <a:masterClrMapping/>
  </p:clrMapOvr>
  <p:transition>
    <p:cover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447800"/>
            <a:ext cx="4076700" cy="4648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4478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3-</a:t>
            </a:r>
            <a:fld id="{11C1CDDD-26A6-4238-A94D-3281FBF69CD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319088"/>
            <a:ext cx="8382000" cy="4429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80632966"/>
      </p:ext>
    </p:extLst>
  </p:cSld>
  <p:clrMapOvr>
    <a:masterClrMapping/>
  </p:clrMapOvr>
  <p:transition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443198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8382000" cy="4724400"/>
          </a:xfrm>
        </p:spPr>
        <p:txBody>
          <a:bodyPr/>
          <a:lstStyle>
            <a:lvl1pPr marL="287338" indent="-287338">
              <a:lnSpc>
                <a:spcPct val="80000"/>
              </a:lnSpc>
              <a:spcBef>
                <a:spcPts val="1200"/>
              </a:spcBef>
              <a:buSzPct val="90000"/>
              <a:buFont typeface="Arial" pitchFamily="34" charset="0"/>
              <a:buChar char="♦"/>
              <a:defRPr sz="2800"/>
            </a:lvl1pPr>
            <a:lvl2pPr marL="687388" indent="-279400">
              <a:lnSpc>
                <a:spcPct val="80000"/>
              </a:lnSpc>
              <a:buFont typeface="Calibri" pitchFamily="34" charset="0"/>
              <a:buChar char="»"/>
              <a:defRPr sz="2400">
                <a:solidFill>
                  <a:schemeClr val="bg1"/>
                </a:solidFill>
              </a:defRPr>
            </a:lvl2pPr>
            <a:lvl3pPr marL="1028700" indent="-233363">
              <a:lnSpc>
                <a:spcPct val="80000"/>
              </a:lnSpc>
              <a:buFont typeface="Calibri" pitchFamily="34" charset="0"/>
              <a:buChar char="›"/>
              <a:defRPr sz="2400">
                <a:solidFill>
                  <a:schemeClr val="bg1"/>
                </a:solidFill>
              </a:defRPr>
            </a:lvl3pPr>
            <a:lvl4pPr marL="1370013" indent="-230188">
              <a:lnSpc>
                <a:spcPct val="80000"/>
              </a:lnSpc>
              <a:buFont typeface="Calibri" pitchFamily="34" charset="0"/>
              <a:buChar char="–"/>
              <a:defRPr sz="2400">
                <a:solidFill>
                  <a:schemeClr val="bg1"/>
                </a:solidFill>
              </a:defRPr>
            </a:lvl4pPr>
            <a:lvl5pPr marL="1711325" indent="-223838">
              <a:lnSpc>
                <a:spcPct val="80000"/>
              </a:lnSpc>
              <a:buFont typeface="Calibri" pitchFamily="34" charset="0"/>
              <a:buChar char="‐"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4724400"/>
          </a:xfrm>
        </p:spPr>
        <p:txBody>
          <a:bodyPr/>
          <a:lstStyle>
            <a:lvl1pPr marL="287338" indent="-287338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♦"/>
              <a:defRPr sz="2800"/>
            </a:lvl1pPr>
            <a:lvl2pPr marL="687388" indent="-279400">
              <a:lnSpc>
                <a:spcPct val="80000"/>
              </a:lnSpc>
              <a:spcBef>
                <a:spcPts val="1200"/>
              </a:spcBef>
              <a:buFont typeface="Calibri" pitchFamily="34" charset="0"/>
              <a:buChar char="»"/>
              <a:defRPr sz="2400">
                <a:solidFill>
                  <a:schemeClr val="bg1"/>
                </a:solidFill>
              </a:defRPr>
            </a:lvl2pPr>
            <a:lvl3pPr marL="1028700" indent="-233363">
              <a:lnSpc>
                <a:spcPct val="80000"/>
              </a:lnSpc>
              <a:buFont typeface="Calibri" pitchFamily="34" charset="0"/>
              <a:buChar char="›"/>
              <a:defRPr sz="2400">
                <a:solidFill>
                  <a:schemeClr val="bg1"/>
                </a:solidFill>
              </a:defRPr>
            </a:lvl3pPr>
            <a:lvl4pPr marL="1368425" indent="-225425">
              <a:lnSpc>
                <a:spcPct val="80000"/>
              </a:lnSpc>
              <a:buFont typeface="Calibri" pitchFamily="34" charset="0"/>
              <a:buChar char="–"/>
              <a:defRPr sz="2400">
                <a:solidFill>
                  <a:schemeClr val="bg1"/>
                </a:solidFill>
              </a:defRPr>
            </a:lvl4pPr>
            <a:lvl5pPr marL="1714500" indent="-228600">
              <a:lnSpc>
                <a:spcPct val="80000"/>
              </a:lnSpc>
              <a:buFont typeface="Calibri" pitchFamily="34" charset="0"/>
              <a:buChar char="‐"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8262"/>
            <a:ext cx="4114800" cy="4717738"/>
          </a:xfrm>
        </p:spPr>
        <p:txBody>
          <a:bodyPr/>
          <a:lstStyle>
            <a:lvl1pPr marL="284163" indent="-284163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♦"/>
              <a:defRPr sz="2800">
                <a:solidFill>
                  <a:schemeClr val="bg1"/>
                </a:solidFill>
              </a:defRPr>
            </a:lvl1pPr>
            <a:lvl2pPr marL="685800" indent="-271463">
              <a:lnSpc>
                <a:spcPct val="80000"/>
              </a:lnSpc>
              <a:buFont typeface="Calibri" pitchFamily="34" charset="0"/>
              <a:buChar char="»"/>
              <a:defRPr sz="2400">
                <a:solidFill>
                  <a:schemeClr val="bg1"/>
                </a:solidFill>
              </a:defRPr>
            </a:lvl2pPr>
            <a:lvl3pPr marL="1033463" indent="-228600">
              <a:lnSpc>
                <a:spcPct val="80000"/>
              </a:lnSpc>
              <a:buFont typeface="Calibri" pitchFamily="34" charset="0"/>
              <a:buChar char="›"/>
              <a:defRPr sz="2400">
                <a:solidFill>
                  <a:schemeClr val="bg1"/>
                </a:solidFill>
              </a:defRPr>
            </a:lvl3pPr>
            <a:lvl4pPr marL="1227618" indent="-273833">
              <a:lnSpc>
                <a:spcPct val="90000"/>
              </a:lnSpc>
              <a:defRPr sz="1600" baseline="0"/>
            </a:lvl4pPr>
            <a:lvl5pPr marL="1516002" indent="-280447">
              <a:lnSpc>
                <a:spcPct val="90000"/>
              </a:lnSpc>
              <a:defRPr sz="1600">
                <a:solidFill>
                  <a:schemeClr val="bg1"/>
                </a:solidFill>
              </a:defRPr>
            </a:lvl5pPr>
            <a:lvl6pPr marL="1371600" indent="-228600">
              <a:lnSpc>
                <a:spcPct val="80000"/>
              </a:lnSpc>
              <a:spcBef>
                <a:spcPts val="600"/>
              </a:spcBef>
              <a:buFont typeface="Calibri" pitchFamily="34" charset="0"/>
              <a:buChar char="–"/>
              <a:defRPr sz="2400">
                <a:solidFill>
                  <a:schemeClr val="bg1"/>
                </a:solidFill>
              </a:defRPr>
            </a:lvl6pPr>
            <a:lvl7pPr marL="1717675" indent="-227013">
              <a:lnSpc>
                <a:spcPct val="80000"/>
              </a:lnSpc>
              <a:spcBef>
                <a:spcPts val="600"/>
              </a:spcBef>
              <a:buFont typeface="Calibri" pitchFamily="34" charset="0"/>
              <a:buChar char="‐"/>
              <a:defRPr sz="2400">
                <a:solidFill>
                  <a:schemeClr val="bg1"/>
                </a:solidFill>
              </a:defRPr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5"/>
            <a:r>
              <a:rPr lang="en-US" dirty="0" smtClean="0"/>
              <a:t>Fourth level</a:t>
            </a:r>
          </a:p>
          <a:p>
            <a:pPr lvl="6"/>
            <a:r>
              <a:rPr lang="en-US" dirty="0" smtClean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4648200" y="1380744"/>
            <a:ext cx="4114800" cy="4717738"/>
          </a:xfrm>
        </p:spPr>
        <p:txBody>
          <a:bodyPr/>
          <a:lstStyle>
            <a:lvl1pPr marL="284163" indent="-284163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♦"/>
              <a:defRPr sz="2800">
                <a:solidFill>
                  <a:schemeClr val="bg1"/>
                </a:solidFill>
              </a:defRPr>
            </a:lvl1pPr>
            <a:lvl2pPr marL="685800" indent="-271463">
              <a:lnSpc>
                <a:spcPct val="80000"/>
              </a:lnSpc>
              <a:buFont typeface="Calibri" pitchFamily="34" charset="0"/>
              <a:buChar char="»"/>
              <a:defRPr sz="2400">
                <a:solidFill>
                  <a:schemeClr val="bg1"/>
                </a:solidFill>
              </a:defRPr>
            </a:lvl2pPr>
            <a:lvl3pPr marL="1033463" indent="-228600">
              <a:lnSpc>
                <a:spcPct val="80000"/>
              </a:lnSpc>
              <a:buFont typeface="Calibri" pitchFamily="34" charset="0"/>
              <a:buChar char="›"/>
              <a:defRPr sz="2400">
                <a:solidFill>
                  <a:schemeClr val="bg1"/>
                </a:solidFill>
              </a:defRPr>
            </a:lvl3pPr>
            <a:lvl4pPr marL="1227618" indent="-273833">
              <a:lnSpc>
                <a:spcPct val="90000"/>
              </a:lnSpc>
              <a:defRPr sz="1600" baseline="0"/>
            </a:lvl4pPr>
            <a:lvl5pPr marL="1516002" indent="-280447">
              <a:lnSpc>
                <a:spcPct val="90000"/>
              </a:lnSpc>
              <a:defRPr sz="1600">
                <a:solidFill>
                  <a:schemeClr val="bg1"/>
                </a:solidFill>
              </a:defRPr>
            </a:lvl5pPr>
            <a:lvl6pPr marL="1371600" indent="-228600">
              <a:lnSpc>
                <a:spcPct val="80000"/>
              </a:lnSpc>
              <a:spcBef>
                <a:spcPts val="600"/>
              </a:spcBef>
              <a:buFont typeface="Calibri" pitchFamily="34" charset="0"/>
              <a:buChar char="–"/>
              <a:defRPr sz="2400">
                <a:solidFill>
                  <a:schemeClr val="bg1"/>
                </a:solidFill>
              </a:defRPr>
            </a:lvl6pPr>
            <a:lvl7pPr marL="1717675" indent="-227013">
              <a:lnSpc>
                <a:spcPct val="80000"/>
              </a:lnSpc>
              <a:spcBef>
                <a:spcPts val="600"/>
              </a:spcBef>
              <a:buFont typeface="Calibri" pitchFamily="34" charset="0"/>
              <a:buChar char="‐"/>
              <a:defRPr sz="2400">
                <a:solidFill>
                  <a:schemeClr val="bg1"/>
                </a:solidFill>
              </a:defRPr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5"/>
            <a:r>
              <a:rPr lang="en-US" dirty="0" smtClean="0"/>
              <a:t>Fourth level</a:t>
            </a:r>
          </a:p>
          <a:p>
            <a:pPr lvl="6"/>
            <a:r>
              <a:rPr lang="en-US" dirty="0" smtClean="0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1803"/>
            <a:ext cx="4114800" cy="775597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281803"/>
            <a:ext cx="4117019" cy="775597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1"/>
          </p:nvPr>
        </p:nvSpPr>
        <p:spPr>
          <a:xfrm>
            <a:off x="381000" y="2209800"/>
            <a:ext cx="4114800" cy="3886200"/>
          </a:xfrm>
        </p:spPr>
        <p:txBody>
          <a:bodyPr/>
          <a:lstStyle>
            <a:lvl1pPr marL="284163" indent="-284163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♦"/>
              <a:defRPr sz="2400">
                <a:solidFill>
                  <a:schemeClr val="bg1"/>
                </a:solidFill>
              </a:defRPr>
            </a:lvl1pPr>
            <a:lvl2pPr marL="685800" indent="-271463">
              <a:lnSpc>
                <a:spcPct val="80000"/>
              </a:lnSpc>
              <a:buFont typeface="Calibri" pitchFamily="34" charset="0"/>
              <a:buChar char="»"/>
              <a:defRPr sz="2000">
                <a:solidFill>
                  <a:schemeClr val="bg1"/>
                </a:solidFill>
              </a:defRPr>
            </a:lvl2pPr>
            <a:lvl3pPr marL="1033463" indent="-228600">
              <a:lnSpc>
                <a:spcPct val="80000"/>
              </a:lnSpc>
              <a:buFont typeface="Calibri" pitchFamily="34" charset="0"/>
              <a:buChar char="›"/>
              <a:defRPr sz="2000">
                <a:solidFill>
                  <a:schemeClr val="bg1"/>
                </a:solidFill>
              </a:defRPr>
            </a:lvl3pPr>
            <a:lvl4pPr marL="1227618" indent="-273833">
              <a:lnSpc>
                <a:spcPct val="90000"/>
              </a:lnSpc>
              <a:defRPr sz="1600" baseline="0"/>
            </a:lvl4pPr>
            <a:lvl5pPr marL="1516002" indent="-280447">
              <a:lnSpc>
                <a:spcPct val="90000"/>
              </a:lnSpc>
              <a:defRPr sz="1600">
                <a:solidFill>
                  <a:schemeClr val="bg1"/>
                </a:solidFill>
              </a:defRPr>
            </a:lvl5pPr>
            <a:lvl6pPr marL="1371600" indent="-228600">
              <a:lnSpc>
                <a:spcPct val="80000"/>
              </a:lnSpc>
              <a:spcBef>
                <a:spcPts val="600"/>
              </a:spcBef>
              <a:buFont typeface="Calibri" pitchFamily="34" charset="0"/>
              <a:buChar char="–"/>
              <a:defRPr sz="2000">
                <a:solidFill>
                  <a:schemeClr val="bg1"/>
                </a:solidFill>
              </a:defRPr>
            </a:lvl6pPr>
            <a:lvl7pPr marL="1717675" indent="-227013">
              <a:lnSpc>
                <a:spcPct val="80000"/>
              </a:lnSpc>
              <a:spcBef>
                <a:spcPts val="600"/>
              </a:spcBef>
              <a:buFont typeface="Calibri" pitchFamily="34" charset="0"/>
              <a:buChar char="‐"/>
              <a:defRPr sz="2000">
                <a:solidFill>
                  <a:schemeClr val="bg1"/>
                </a:solidFill>
              </a:defRPr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5"/>
            <a:r>
              <a:rPr lang="en-US" dirty="0" smtClean="0"/>
              <a:t>Fourth level</a:t>
            </a:r>
          </a:p>
          <a:p>
            <a:pPr lvl="6"/>
            <a:r>
              <a:rPr lang="en-US" dirty="0" smtClean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2"/>
          </p:nvPr>
        </p:nvSpPr>
        <p:spPr>
          <a:xfrm>
            <a:off x="4648200" y="2212282"/>
            <a:ext cx="4114800" cy="3886200"/>
          </a:xfrm>
        </p:spPr>
        <p:txBody>
          <a:bodyPr/>
          <a:lstStyle>
            <a:lvl1pPr marL="284163" indent="-284163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♦"/>
              <a:defRPr sz="2400">
                <a:solidFill>
                  <a:schemeClr val="bg1"/>
                </a:solidFill>
              </a:defRPr>
            </a:lvl1pPr>
            <a:lvl2pPr marL="685800" indent="-271463">
              <a:lnSpc>
                <a:spcPct val="80000"/>
              </a:lnSpc>
              <a:buFont typeface="Calibri" pitchFamily="34" charset="0"/>
              <a:buChar char="»"/>
              <a:defRPr sz="2000">
                <a:solidFill>
                  <a:schemeClr val="bg1"/>
                </a:solidFill>
              </a:defRPr>
            </a:lvl2pPr>
            <a:lvl3pPr marL="1033463" indent="-228600">
              <a:lnSpc>
                <a:spcPct val="80000"/>
              </a:lnSpc>
              <a:buFont typeface="Calibri" pitchFamily="34" charset="0"/>
              <a:buChar char="›"/>
              <a:defRPr sz="2000">
                <a:solidFill>
                  <a:schemeClr val="bg1"/>
                </a:solidFill>
              </a:defRPr>
            </a:lvl3pPr>
            <a:lvl4pPr marL="1227618" indent="-273833">
              <a:lnSpc>
                <a:spcPct val="90000"/>
              </a:lnSpc>
              <a:defRPr sz="1600" baseline="0"/>
            </a:lvl4pPr>
            <a:lvl5pPr marL="1516002" indent="-280447">
              <a:lnSpc>
                <a:spcPct val="90000"/>
              </a:lnSpc>
              <a:defRPr sz="1600">
                <a:solidFill>
                  <a:schemeClr val="bg1"/>
                </a:solidFill>
              </a:defRPr>
            </a:lvl5pPr>
            <a:lvl6pPr marL="1371600" indent="-228600">
              <a:lnSpc>
                <a:spcPct val="80000"/>
              </a:lnSpc>
              <a:spcBef>
                <a:spcPts val="600"/>
              </a:spcBef>
              <a:buFont typeface="Calibri" pitchFamily="34" charset="0"/>
              <a:buChar char="–"/>
              <a:defRPr sz="2000">
                <a:solidFill>
                  <a:schemeClr val="bg1"/>
                </a:solidFill>
              </a:defRPr>
            </a:lvl6pPr>
            <a:lvl7pPr marL="1717675" indent="-227013">
              <a:lnSpc>
                <a:spcPct val="80000"/>
              </a:lnSpc>
              <a:spcBef>
                <a:spcPts val="600"/>
              </a:spcBef>
              <a:buFont typeface="Calibri" pitchFamily="34" charset="0"/>
              <a:buChar char="‐"/>
              <a:defRPr sz="2000">
                <a:solidFill>
                  <a:schemeClr val="bg1"/>
                </a:solidFill>
              </a:defRPr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5"/>
            <a:r>
              <a:rPr lang="en-US" dirty="0" smtClean="0"/>
              <a:t>Fourth level</a:t>
            </a:r>
          </a:p>
          <a:p>
            <a:pPr lvl="6"/>
            <a:r>
              <a:rPr lang="en-US" dirty="0" smtClean="0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81800" y="65119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1C1CDDD-26A6-4238-A94D-3281FBF69C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rgbClr val="598428">
                  <a:shade val="30000"/>
                  <a:satMod val="115000"/>
                </a:srgbClr>
              </a:gs>
              <a:gs pos="50000">
                <a:srgbClr val="598428">
                  <a:shade val="67500"/>
                  <a:satMod val="115000"/>
                </a:srgbClr>
              </a:gs>
              <a:gs pos="100000">
                <a:srgbClr val="59842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1001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19088"/>
            <a:ext cx="8382000" cy="442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535113"/>
            <a:ext cx="8382000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30" name="Picture 6" descr="epaLogoWhite.png"/>
          <p:cNvPicPr>
            <a:picLocks noChangeAspect="1"/>
          </p:cNvPicPr>
          <p:nvPr/>
        </p:nvPicPr>
        <p:blipFill>
          <a:blip r:embed="rId16" cstate="print"/>
          <a:srcRect r="56546"/>
          <a:stretch>
            <a:fillRect/>
          </a:stretch>
        </p:blipFill>
        <p:spPr bwMode="auto">
          <a:xfrm>
            <a:off x="41275" y="6553200"/>
            <a:ext cx="86995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6511925"/>
            <a:ext cx="685800" cy="346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50" r:id="rId11"/>
    <p:sldLayoutId id="2147484053" r:id="rId12"/>
    <p:sldLayoutId id="2147484054" r:id="rId13"/>
    <p:sldLayoutId id="2147484086" r:id="rId14"/>
  </p:sldLayoutIdLst>
  <p:transition>
    <p:fade/>
  </p:transition>
  <p:hf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3200" kern="1200" spc="-150" dirty="0">
          <a:ln w="3175">
            <a:noFill/>
          </a:ln>
          <a:solidFill>
            <a:schemeClr val="tx1"/>
          </a:solidFill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cs typeface="Arial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cs typeface="Arial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cs typeface="Arial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287338" indent="-287338" algn="l" defTabSz="912813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Font typeface="Wingdings" pitchFamily="2" charset="2"/>
        <a:buChar char="§"/>
        <a:defRPr sz="2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96925" indent="-279400" algn="l" defTabSz="91281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147763" indent="-233363" algn="l" defTabSz="91281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Calibri" pitchFamily="34" charset="0"/>
        <a:buChar char="—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489075" indent="-230188" algn="l" defTabSz="91281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Calibri" pitchFamily="34" charset="0"/>
        <a:buChar char="‐"/>
        <a:defRPr kern="1200">
          <a:solidFill>
            <a:srgbClr val="595959"/>
          </a:solidFill>
          <a:latin typeface="+mn-lt"/>
          <a:ea typeface="+mn-ea"/>
          <a:cs typeface="+mn-cs"/>
        </a:defRPr>
      </a:lvl4pPr>
      <a:lvl5pPr marL="1828800" indent="-223838" algn="l" defTabSz="91281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Calibri" pitchFamily="34" charset="0"/>
        <a:buChar char="›"/>
        <a:defRPr kern="1200">
          <a:solidFill>
            <a:srgbClr val="595959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rgbClr val="598428">
                  <a:shade val="30000"/>
                  <a:satMod val="115000"/>
                </a:srgbClr>
              </a:gs>
              <a:gs pos="50000">
                <a:srgbClr val="598428">
                  <a:shade val="67500"/>
                  <a:satMod val="115000"/>
                </a:srgbClr>
              </a:gs>
              <a:gs pos="100000">
                <a:srgbClr val="59842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1001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19088"/>
            <a:ext cx="8382000" cy="442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535113"/>
            <a:ext cx="8382000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30" name="Picture 6" descr="epaLogoWhite.png"/>
          <p:cNvPicPr>
            <a:picLocks noChangeAspect="1"/>
          </p:cNvPicPr>
          <p:nvPr userDrawn="1"/>
        </p:nvPicPr>
        <p:blipFill>
          <a:blip r:embed="rId15" cstate="print"/>
          <a:srcRect r="56546"/>
          <a:stretch>
            <a:fillRect/>
          </a:stretch>
        </p:blipFill>
        <p:spPr bwMode="auto">
          <a:xfrm>
            <a:off x="41275" y="6553200"/>
            <a:ext cx="86995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81800" y="65119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1C1CDDD-26A6-4238-A94D-3281FBF69CD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1243462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</p:sldLayoutIdLst>
  <p:transition>
    <p:fade/>
  </p:transition>
  <p:hf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3200" kern="1200" spc="-150" dirty="0">
          <a:ln w="3175">
            <a:noFill/>
          </a:ln>
          <a:solidFill>
            <a:schemeClr val="tx1"/>
          </a:solidFill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cs typeface="Arial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cs typeface="Arial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cs typeface="Arial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287338" indent="-287338" algn="l" defTabSz="912813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Font typeface="Wingdings" pitchFamily="2" charset="2"/>
        <a:buChar char="§"/>
        <a:defRPr sz="2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96925" indent="-279400" algn="l" defTabSz="91281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147763" indent="-233363" algn="l" defTabSz="91281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Calibri" pitchFamily="34" charset="0"/>
        <a:buChar char="—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489075" indent="-230188" algn="l" defTabSz="91281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Calibri" pitchFamily="34" charset="0"/>
        <a:buChar char="‐"/>
        <a:defRPr kern="1200">
          <a:solidFill>
            <a:srgbClr val="595959"/>
          </a:solidFill>
          <a:latin typeface="+mn-lt"/>
          <a:ea typeface="+mn-ea"/>
          <a:cs typeface="+mn-cs"/>
        </a:defRPr>
      </a:lvl4pPr>
      <a:lvl5pPr marL="1828800" indent="-223838" algn="l" defTabSz="91281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Calibri" pitchFamily="34" charset="0"/>
        <a:buChar char="›"/>
        <a:defRPr kern="1200">
          <a:solidFill>
            <a:srgbClr val="595959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uin.org/greenremediation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clu-in.org/characterization/technologies/hrsc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www.epa.gov/ada/csmos/models/remfuel.html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6.xml"/><Relationship Id="rId5" Type="http://schemas.openxmlformats.org/officeDocument/2006/relationships/image" Target="../media/image3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1.xml"/><Relationship Id="rId5" Type="http://schemas.openxmlformats.org/officeDocument/2006/relationships/image" Target="../media/image3.png"/><Relationship Id="rId6" Type="http://schemas.openxmlformats.org/officeDocument/2006/relationships/image" Target="../media/image44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6.xml"/><Relationship Id="rId5" Type="http://schemas.openxmlformats.org/officeDocument/2006/relationships/image" Target="../media/image3.png"/><Relationship Id="rId6" Type="http://schemas.openxmlformats.org/officeDocument/2006/relationships/image" Target="../media/image63.jpeg"/><Relationship Id="rId1" Type="http://schemas.openxmlformats.org/officeDocument/2006/relationships/tags" Target="../tags/tag8.xml"/><Relationship Id="rId2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7" Type="http://schemas.openxmlformats.org/officeDocument/2006/relationships/image" Target="../media/image75.jpeg"/><Relationship Id="rId8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634052"/>
            <a:ext cx="9144000" cy="557624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533400" y="1157104"/>
            <a:ext cx="8077200" cy="1495794"/>
          </a:xfrm>
        </p:spPr>
        <p:txBody>
          <a:bodyPr wrap="square">
            <a:spAutoFit/>
          </a:bodyPr>
          <a:lstStyle/>
          <a:p>
            <a:pPr defTabSz="914363" eaLnBrk="1" fontAlgn="auto" hangingPunct="1">
              <a:spcAft>
                <a:spcPts val="0"/>
              </a:spcAft>
              <a:defRPr/>
            </a:pPr>
            <a:r>
              <a:rPr lang="en-US" dirty="0"/>
              <a:t>Best Management Practices for Site Remediation</a:t>
            </a:r>
            <a:endParaRPr dirty="0" smtClean="0"/>
          </a:p>
        </p:txBody>
      </p:sp>
      <p:pic>
        <p:nvPicPr>
          <p:cNvPr id="4" name="Picture 3" descr="epa_logo_vert_white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038600"/>
            <a:ext cx="428942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1-67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90605949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dirty="0"/>
              <a:t>SVE </a:t>
            </a:r>
            <a:r>
              <a:rPr lang="en-US" dirty="0" smtClean="0"/>
              <a:t>Considerations to Avoid Overdesign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8382000" cy="4830681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dirty="0" smtClean="0"/>
              <a:t>Recognize that majority of mass will be removed in a few months</a:t>
            </a:r>
          </a:p>
          <a:p>
            <a:pPr>
              <a:lnSpc>
                <a:spcPct val="75000"/>
              </a:lnSpc>
            </a:pPr>
            <a:r>
              <a:rPr lang="en-US" dirty="0" smtClean="0"/>
              <a:t>Mass removal after first few months will be diffusion limited</a:t>
            </a:r>
          </a:p>
          <a:p>
            <a:pPr>
              <a:lnSpc>
                <a:spcPct val="75000"/>
              </a:lnSpc>
            </a:pPr>
            <a:r>
              <a:rPr lang="en-US" dirty="0"/>
              <a:t>All wells do not need to come online or be online at the same time</a:t>
            </a:r>
          </a:p>
          <a:p>
            <a:pPr>
              <a:lnSpc>
                <a:spcPct val="75000"/>
              </a:lnSpc>
            </a:pPr>
            <a:r>
              <a:rPr lang="en-US" dirty="0" smtClean="0"/>
              <a:t>Mass contributions after first few months come from more focused source areas rather than broader soil vapor plumes (some wells will no longer need to operate)</a:t>
            </a:r>
          </a:p>
          <a:p>
            <a:pPr>
              <a:lnSpc>
                <a:spcPct val="75000"/>
              </a:lnSpc>
            </a:pPr>
            <a:r>
              <a:rPr lang="en-US" dirty="0" smtClean="0"/>
              <a:t>Wells can be operated on a rotating basis to reduce costs while mass diffuses out of tighter parts of the formation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822109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SVE Considerations to Avoid Overdesign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Off-gas treatment units (such as granular activated carbon [GAC] or thermal oxidizers) can be rented</a:t>
            </a:r>
          </a:p>
          <a:p>
            <a:r>
              <a:rPr lang="en-US" dirty="0" smtClean="0"/>
              <a:t>A system designed for maximum flow and maximum contaminant loading will be oversized (overdesigned in a few months)</a:t>
            </a:r>
          </a:p>
          <a:p>
            <a:r>
              <a:rPr lang="en-US" dirty="0" smtClean="0"/>
              <a:t>Pulsed operation of wells or operation of wells on a rotating schedule can be accomplished during weekly system checks</a:t>
            </a:r>
          </a:p>
          <a:p>
            <a:pPr lvl="1"/>
            <a:r>
              <a:rPr lang="en-US" dirty="0" smtClean="0"/>
              <a:t>Elaborate control systems and automated valves are often not needed</a:t>
            </a:r>
          </a:p>
          <a:p>
            <a:r>
              <a:rPr lang="en-US" dirty="0" smtClean="0"/>
              <a:t>Fracking can increase flow rates, however, note that increased flow will be from preferential paths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7732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SVE Operational Data Considerations for CSM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is the trigger point for shutting down the system and transitioning to monitoring only?</a:t>
            </a:r>
          </a:p>
          <a:p>
            <a:r>
              <a:rPr lang="en-US" dirty="0" smtClean="0"/>
              <a:t>What is the trigger point for changing off-gas treatment?</a:t>
            </a:r>
          </a:p>
          <a:p>
            <a:r>
              <a:rPr lang="en-US" dirty="0" smtClean="0"/>
              <a:t>Based on operating wells and extracted vapors, can you determine the approximate location of previously known source and better target that remaining source material? </a:t>
            </a:r>
          </a:p>
          <a:p>
            <a:r>
              <a:rPr lang="en-US" dirty="0" smtClean="0"/>
              <a:t>Would some existing vapor extraction wells serve as valuable vapor injection wells?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1-78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6707777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8" descr="In-situ 3D scene 5-3 with air sparging moundi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279525" y="3236913"/>
            <a:ext cx="6721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828800" y="2743200"/>
            <a:ext cx="548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042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Air Sparging</a:t>
            </a:r>
          </a:p>
        </p:txBody>
      </p:sp>
      <p:sp>
        <p:nvSpPr>
          <p:cNvPr id="60421" name="Text Box 8"/>
          <p:cNvSpPr txBox="1">
            <a:spLocks noChangeArrowheads="1"/>
          </p:cNvSpPr>
          <p:nvPr/>
        </p:nvSpPr>
        <p:spPr bwMode="auto">
          <a:xfrm>
            <a:off x="608013" y="1598613"/>
            <a:ext cx="7953375" cy="464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ct val="40000"/>
              </a:spcAft>
              <a:buSzPct val="150000"/>
            </a:pPr>
            <a:r>
              <a:rPr lang="en-US" sz="2400" b="1" dirty="0">
                <a:solidFill>
                  <a:prstClr val="white"/>
                </a:solidFill>
              </a:rPr>
              <a:t>Direct injection of air below the water table</a:t>
            </a:r>
            <a:r>
              <a:rPr lang="en-US" b="1" dirty="0">
                <a:solidFill>
                  <a:prstClr val="white"/>
                </a:solidFill>
              </a:rPr>
              <a:t>.</a:t>
            </a:r>
          </a:p>
          <a:p>
            <a:pPr algn="ctr">
              <a:lnSpc>
                <a:spcPct val="90000"/>
              </a:lnSpc>
              <a:spcAft>
                <a:spcPct val="40000"/>
              </a:spcAft>
              <a:buSzPct val="150000"/>
            </a:pPr>
            <a:endParaRPr lang="en-US" dirty="0">
              <a:solidFill>
                <a:prstClr val="black"/>
              </a:solidFill>
            </a:endParaRPr>
          </a:p>
          <a:p>
            <a:pPr algn="ctr">
              <a:lnSpc>
                <a:spcPct val="90000"/>
              </a:lnSpc>
              <a:spcAft>
                <a:spcPct val="40000"/>
              </a:spcAft>
              <a:buSzPct val="150000"/>
            </a:pPr>
            <a:endParaRPr lang="en-US" sz="3400" dirty="0">
              <a:solidFill>
                <a:prstClr val="black"/>
              </a:solidFill>
            </a:endParaRPr>
          </a:p>
          <a:p>
            <a:pPr algn="ctr">
              <a:lnSpc>
                <a:spcPct val="90000"/>
              </a:lnSpc>
              <a:spcAft>
                <a:spcPct val="40000"/>
              </a:spcAft>
              <a:buSzPct val="150000"/>
            </a:pPr>
            <a:endParaRPr lang="en-US" sz="3400" dirty="0">
              <a:solidFill>
                <a:prstClr val="black"/>
              </a:solidFill>
            </a:endParaRPr>
          </a:p>
          <a:p>
            <a:pPr algn="ctr">
              <a:lnSpc>
                <a:spcPct val="90000"/>
              </a:lnSpc>
              <a:spcAft>
                <a:spcPct val="40000"/>
              </a:spcAft>
              <a:buSzPct val="150000"/>
            </a:pPr>
            <a:endParaRPr lang="en-US" sz="3400" dirty="0">
              <a:solidFill>
                <a:prstClr val="black"/>
              </a:solidFill>
            </a:endParaRPr>
          </a:p>
          <a:p>
            <a:pPr algn="ctr">
              <a:lnSpc>
                <a:spcPct val="90000"/>
              </a:lnSpc>
              <a:spcAft>
                <a:spcPct val="40000"/>
              </a:spcAft>
              <a:buSzPct val="150000"/>
            </a:pPr>
            <a:endParaRPr lang="en-US" sz="3400" dirty="0">
              <a:solidFill>
                <a:prstClr val="black"/>
              </a:solidFill>
            </a:endParaRPr>
          </a:p>
          <a:p>
            <a:pPr algn="ctr">
              <a:lnSpc>
                <a:spcPct val="90000"/>
              </a:lnSpc>
              <a:buSzPct val="150000"/>
            </a:pPr>
            <a:endParaRPr lang="en-US" sz="2400" b="1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  <a:buSzPct val="150000"/>
            </a:pPr>
            <a:r>
              <a:rPr lang="en-US" sz="2400" b="1" dirty="0">
                <a:solidFill>
                  <a:prstClr val="white"/>
                </a:solidFill>
              </a:rPr>
              <a:t>Must be operated in conjunction with an</a:t>
            </a:r>
          </a:p>
          <a:p>
            <a:pPr algn="ctr">
              <a:lnSpc>
                <a:spcPct val="90000"/>
              </a:lnSpc>
              <a:buSzPct val="150000"/>
            </a:pPr>
            <a:r>
              <a:rPr lang="en-US" sz="2400" b="1" dirty="0">
                <a:solidFill>
                  <a:prstClr val="white"/>
                </a:solidFill>
              </a:rPr>
              <a:t>SVE system to collect vapors</a:t>
            </a:r>
          </a:p>
        </p:txBody>
      </p:sp>
      <p:sp>
        <p:nvSpPr>
          <p:cNvPr id="60422" name="Line 10"/>
          <p:cNvSpPr>
            <a:spLocks noChangeShapeType="1"/>
          </p:cNvSpPr>
          <p:nvPr/>
        </p:nvSpPr>
        <p:spPr bwMode="auto">
          <a:xfrm flipV="1">
            <a:off x="5648325" y="2209800"/>
            <a:ext cx="0" cy="587375"/>
          </a:xfrm>
          <a:prstGeom prst="line">
            <a:avLst/>
          </a:prstGeom>
          <a:noFill/>
          <a:ln w="25400">
            <a:solidFill>
              <a:srgbClr val="232323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0423" name="Line 11"/>
          <p:cNvSpPr>
            <a:spLocks noChangeShapeType="1"/>
          </p:cNvSpPr>
          <p:nvPr/>
        </p:nvSpPr>
        <p:spPr bwMode="auto">
          <a:xfrm>
            <a:off x="3721100" y="2259013"/>
            <a:ext cx="0" cy="617537"/>
          </a:xfrm>
          <a:prstGeom prst="line">
            <a:avLst/>
          </a:prstGeom>
          <a:noFill/>
          <a:ln w="25400">
            <a:solidFill>
              <a:srgbClr val="F95AB7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0424" name="Text Box 12"/>
          <p:cNvSpPr txBox="1">
            <a:spLocks noChangeArrowheads="1"/>
          </p:cNvSpPr>
          <p:nvPr/>
        </p:nvSpPr>
        <p:spPr bwMode="auto">
          <a:xfrm>
            <a:off x="6881813" y="2836863"/>
            <a:ext cx="13858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prstClr val="white"/>
                </a:solidFill>
                <a:latin typeface="Calibri" pitchFamily="34" charset="0"/>
              </a:rPr>
              <a:t>SVE wells</a:t>
            </a:r>
          </a:p>
        </p:txBody>
      </p:sp>
      <p:sp>
        <p:nvSpPr>
          <p:cNvPr id="60425" name="Line 13"/>
          <p:cNvSpPr>
            <a:spLocks noChangeShapeType="1"/>
          </p:cNvSpPr>
          <p:nvPr/>
        </p:nvSpPr>
        <p:spPr bwMode="auto">
          <a:xfrm flipH="1">
            <a:off x="5605463" y="3022600"/>
            <a:ext cx="1276350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0426" name="Text Box 14"/>
          <p:cNvSpPr txBox="1">
            <a:spLocks noChangeArrowheads="1"/>
          </p:cNvSpPr>
          <p:nvPr/>
        </p:nvSpPr>
        <p:spPr bwMode="auto">
          <a:xfrm>
            <a:off x="952500" y="2798763"/>
            <a:ext cx="1765300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prstClr val="white"/>
                </a:solidFill>
                <a:latin typeface="Calibri" pitchFamily="34" charset="0"/>
              </a:rPr>
              <a:t>Air-injection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prstClr val="white"/>
                </a:solidFill>
                <a:latin typeface="Calibri" pitchFamily="34" charset="0"/>
              </a:rPr>
              <a:t>wells</a:t>
            </a:r>
          </a:p>
        </p:txBody>
      </p:sp>
      <p:sp>
        <p:nvSpPr>
          <p:cNvPr id="60427" name="Line 15"/>
          <p:cNvSpPr>
            <a:spLocks noChangeShapeType="1"/>
          </p:cNvSpPr>
          <p:nvPr/>
        </p:nvSpPr>
        <p:spPr bwMode="auto">
          <a:xfrm flipV="1">
            <a:off x="2687638" y="3136900"/>
            <a:ext cx="8620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0428" name="Text Box 16"/>
          <p:cNvSpPr txBox="1">
            <a:spLocks noChangeArrowheads="1"/>
          </p:cNvSpPr>
          <p:nvPr/>
        </p:nvSpPr>
        <p:spPr bwMode="auto">
          <a:xfrm>
            <a:off x="547688" y="4137025"/>
            <a:ext cx="22352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prstClr val="white"/>
                </a:solidFill>
                <a:latin typeface="Calibri" pitchFamily="34" charset="0"/>
              </a:rPr>
              <a:t>Dissolved phase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prstClr val="white"/>
                </a:solidFill>
                <a:latin typeface="Calibri" pitchFamily="34" charset="0"/>
              </a:rPr>
              <a:t>contamination</a:t>
            </a:r>
          </a:p>
        </p:txBody>
      </p:sp>
      <p:sp>
        <p:nvSpPr>
          <p:cNvPr id="60429" name="Line 17"/>
          <p:cNvSpPr>
            <a:spLocks noChangeShapeType="1"/>
          </p:cNvSpPr>
          <p:nvPr/>
        </p:nvSpPr>
        <p:spPr bwMode="auto">
          <a:xfrm flipV="1">
            <a:off x="2913063" y="3960813"/>
            <a:ext cx="903287" cy="3476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0430" name="Picture 20" descr="water-table symbo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47863" y="3732213"/>
            <a:ext cx="1666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4876800" y="3603625"/>
            <a:ext cx="1066800" cy="1273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432" name="TextBox 2"/>
          <p:cNvSpPr txBox="1">
            <a:spLocks noChangeArrowheads="1"/>
          </p:cNvSpPr>
          <p:nvPr/>
        </p:nvSpPr>
        <p:spPr bwMode="auto">
          <a:xfrm>
            <a:off x="6467475" y="3505200"/>
            <a:ext cx="22240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Calibri" pitchFamily="34" charset="0"/>
              </a:rPr>
              <a:t>Dissolved VOCs</a:t>
            </a:r>
          </a:p>
          <a:p>
            <a:r>
              <a:rPr lang="en-US" sz="2400" b="1" dirty="0">
                <a:solidFill>
                  <a:prstClr val="white"/>
                </a:solidFill>
                <a:latin typeface="Calibri" pitchFamily="34" charset="0"/>
              </a:rPr>
              <a:t>in </a:t>
            </a:r>
            <a:r>
              <a:rPr lang="en-US" sz="2400" b="1" dirty="0" smtClean="0">
                <a:solidFill>
                  <a:prstClr val="white"/>
                </a:solidFill>
                <a:latin typeface="Calibri" pitchFamily="34" charset="0"/>
              </a:rPr>
              <a:t>groundwater </a:t>
            </a:r>
            <a:endParaRPr lang="en-US" sz="2400" b="1" dirty="0">
              <a:solidFill>
                <a:prstClr val="white"/>
              </a:solidFill>
              <a:latin typeface="Calibri" pitchFamily="34" charset="0"/>
            </a:endParaRPr>
          </a:p>
          <a:p>
            <a:r>
              <a:rPr lang="en-US" sz="2400" b="1" dirty="0">
                <a:solidFill>
                  <a:prstClr val="white"/>
                </a:solidFill>
                <a:latin typeface="Calibri" pitchFamily="34" charset="0"/>
              </a:rPr>
              <a:t>transfer</a:t>
            </a:r>
          </a:p>
          <a:p>
            <a:r>
              <a:rPr lang="en-US" sz="2400" b="1" dirty="0">
                <a:solidFill>
                  <a:prstClr val="white"/>
                </a:solidFill>
                <a:latin typeface="Calibri" pitchFamily="34" charset="0"/>
              </a:rPr>
              <a:t>to air bubbles </a:t>
            </a:r>
          </a:p>
        </p:txBody>
      </p:sp>
      <p:cxnSp>
        <p:nvCxnSpPr>
          <p:cNvPr id="5" name="Straight Arrow Connector 4"/>
          <p:cNvCxnSpPr>
            <a:stCxn id="60432" idx="1"/>
          </p:cNvCxnSpPr>
          <p:nvPr/>
        </p:nvCxnSpPr>
        <p:spPr>
          <a:xfrm flipH="1" flipV="1">
            <a:off x="5410200" y="4105275"/>
            <a:ext cx="1057275" cy="1841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112419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3"/>
          <p:cNvSpPr>
            <a:spLocks noGrp="1"/>
          </p:cNvSpPr>
          <p:nvPr>
            <p:ph type="title"/>
          </p:nvPr>
        </p:nvSpPr>
        <p:spPr>
          <a:xfrm>
            <a:off x="304800" y="159258"/>
            <a:ext cx="8839200" cy="886397"/>
          </a:xfrm>
        </p:spPr>
        <p:txBody>
          <a:bodyPr/>
          <a:lstStyle/>
          <a:p>
            <a:r>
              <a:rPr lang="en-US" dirty="0" smtClean="0"/>
              <a:t>AS: Factors Affecting Success - - Performance Considerations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0"/>
          </p:nvPr>
        </p:nvSpPr>
        <p:spPr>
          <a:xfrm>
            <a:off x="0" y="1295400"/>
            <a:ext cx="4495800" cy="5181600"/>
          </a:xfrm>
        </p:spPr>
        <p:txBody>
          <a:bodyPr/>
          <a:lstStyle/>
          <a:p>
            <a:r>
              <a:rPr lang="en-US" dirty="0" smtClean="0"/>
              <a:t>Contaminant characteristics</a:t>
            </a:r>
          </a:p>
          <a:p>
            <a:r>
              <a:rPr lang="en-US" dirty="0" smtClean="0"/>
              <a:t>Soil properties (permeability)</a:t>
            </a:r>
          </a:p>
          <a:p>
            <a:r>
              <a:rPr lang="en-US" dirty="0" smtClean="0"/>
              <a:t>System design, including:</a:t>
            </a:r>
          </a:p>
          <a:p>
            <a:pPr lvl="1"/>
            <a:r>
              <a:rPr lang="en-US" dirty="0" smtClean="0"/>
              <a:t>Air distribution (zone of influence)</a:t>
            </a:r>
          </a:p>
          <a:p>
            <a:pPr lvl="1"/>
            <a:r>
              <a:rPr lang="en-US" dirty="0" smtClean="0"/>
              <a:t>Air injection pressure and flow rates</a:t>
            </a:r>
          </a:p>
          <a:p>
            <a:r>
              <a:rPr lang="en-US" dirty="0" smtClean="0"/>
              <a:t>In general, the ROI for AS wells is between</a:t>
            </a:r>
            <a:br>
              <a:rPr lang="en-US" dirty="0" smtClean="0"/>
            </a:br>
            <a:r>
              <a:rPr lang="en-US" dirty="0" smtClean="0"/>
              <a:t>5 and 10 feet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5029200" y="1295400"/>
            <a:ext cx="4114800" cy="51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287338" marR="0" lvl="0" indent="-287338" algn="l" defTabSz="912813" rtl="0" eaLnBrk="0" fontAlgn="base" latinLnBrk="0" hangingPunct="0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Tx/>
              <a:buSzPct val="90000"/>
              <a:buFont typeface="Arial" pitchFamily="34" charset="0"/>
              <a:buChar char="♦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Channeling</a:t>
            </a:r>
          </a:p>
          <a:p>
            <a:pPr marL="687388" marR="0" lvl="1" indent="-279400" algn="l" defTabSz="912813" rtl="0" eaLnBrk="0" fontAlgn="base" latinLnBrk="0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alibri" pitchFamily="34" charset="0"/>
              <a:buChar char="»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Sparge bubbles will establish preferential pathways and leave some zones untreated</a:t>
            </a:r>
          </a:p>
          <a:p>
            <a:pPr marL="287338" marR="0" lvl="0" indent="-287338" algn="l" defTabSz="912813" rtl="0" eaLnBrk="0" fontAlgn="base" latinLnBrk="0" hangingPunct="0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Tx/>
              <a:buSzPct val="90000"/>
              <a:buFont typeface="Arial" pitchFamily="34" charset="0"/>
              <a:buChar char="♦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Aerobic degradation</a:t>
            </a:r>
          </a:p>
          <a:p>
            <a:pPr marL="687388" marR="0" lvl="1" indent="-279400" algn="l" defTabSz="912813" rtl="0" eaLnBrk="0" fontAlgn="base" latinLnBrk="0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alibri" pitchFamily="34" charset="0"/>
              <a:buChar char="»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Aerobic degradation of contaminants amenable to aerobic degradation may occur but is difficult to quantify</a:t>
            </a:r>
          </a:p>
          <a:p>
            <a:pPr marL="287338" marR="0" lvl="0" indent="-287338" algn="l" defTabSz="912813" rtl="0" eaLnBrk="0" fontAlgn="base" latinLnBrk="0" hangingPunct="0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Tx/>
              <a:buSzPct val="90000"/>
              <a:buFont typeface="Arial" pitchFamily="34" charset="0"/>
              <a:buChar char="♦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Adequate characterization needed to treat entire target volume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830905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Design and Operational Considerations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1143000"/>
            <a:ext cx="8382000" cy="5130635"/>
          </a:xfrm>
        </p:spPr>
        <p:txBody>
          <a:bodyPr/>
          <a:lstStyle/>
          <a:p>
            <a:r>
              <a:rPr lang="en-US" dirty="0" smtClean="0"/>
              <a:t>Recognize potential for:</a:t>
            </a:r>
          </a:p>
          <a:p>
            <a:pPr lvl="1"/>
            <a:r>
              <a:rPr lang="en-US" dirty="0" smtClean="0"/>
              <a:t>Discontinuing operation of some sparge points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dding new sparge points during operation</a:t>
            </a:r>
          </a:p>
          <a:p>
            <a:r>
              <a:rPr lang="en-US" dirty="0" smtClean="0"/>
              <a:t>Pulsed operation is beneficial but can </a:t>
            </a:r>
            <a:r>
              <a:rPr lang="en-US" dirty="0"/>
              <a:t>be accomplished during weekly system </a:t>
            </a:r>
            <a:r>
              <a:rPr lang="en-US" dirty="0" smtClean="0"/>
              <a:t>checks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laborate </a:t>
            </a:r>
            <a:r>
              <a:rPr lang="en-US" dirty="0"/>
              <a:t>control systems and automated valves are often not </a:t>
            </a:r>
            <a:r>
              <a:rPr lang="en-US" dirty="0" smtClean="0"/>
              <a:t>needed</a:t>
            </a:r>
          </a:p>
          <a:p>
            <a:r>
              <a:rPr lang="en-US" dirty="0" smtClean="0"/>
              <a:t>Recognize diminishing returns and reduced risk and transition to monitoring only or another remedial technology</a:t>
            </a:r>
          </a:p>
          <a:p>
            <a:r>
              <a:rPr lang="en-US" dirty="0" smtClean="0"/>
              <a:t>Green considerations </a:t>
            </a:r>
            <a:r>
              <a:rPr lang="en-US" dirty="0" smtClean="0">
                <a:hlinkClick r:id="rId3"/>
              </a:rPr>
              <a:t>www.cluin.org/greenremediation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33750" t="16154" r="34583" b="7885"/>
          <a:stretch/>
        </p:blipFill>
        <p:spPr bwMode="auto">
          <a:xfrm>
            <a:off x="5867400" y="4481764"/>
            <a:ext cx="2057400" cy="237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604428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88" name="Picture 20" descr="In-situ 2 3D scene 3-1 Chemical Oxydation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0399" name="Picture 31" descr="In-situ 2 3D scene 3-1 Chemical Oxydation clean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0373" name="Text Box 5"/>
          <p:cNvSpPr txBox="1">
            <a:spLocks noChangeArrowheads="1"/>
          </p:cNvSpPr>
          <p:nvPr/>
        </p:nvSpPr>
        <p:spPr bwMode="auto">
          <a:xfrm>
            <a:off x="0" y="762000"/>
            <a:ext cx="640080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ct val="40000"/>
              </a:spcAft>
              <a:buSzPct val="150000"/>
            </a:pPr>
            <a:r>
              <a:rPr lang="en-US" sz="2400" b="1" dirty="0">
                <a:solidFill>
                  <a:prstClr val="white"/>
                </a:solidFill>
              </a:rPr>
              <a:t>Treatment process in which </a:t>
            </a:r>
            <a:r>
              <a:rPr lang="en-US" sz="2400" b="1" dirty="0" smtClean="0">
                <a:solidFill>
                  <a:prstClr val="white"/>
                </a:solidFill>
              </a:rPr>
              <a:t>oxidizing </a:t>
            </a:r>
            <a:r>
              <a:rPr lang="en-US" sz="2400" b="1" dirty="0">
                <a:solidFill>
                  <a:prstClr val="white"/>
                </a:solidFill>
              </a:rPr>
              <a:t>chemicals are placed in direct contact with the contaminant, </a:t>
            </a:r>
            <a:r>
              <a:rPr lang="en-US" sz="2400" b="1" dirty="0" smtClean="0">
                <a:solidFill>
                  <a:prstClr val="white"/>
                </a:solidFill>
              </a:rPr>
              <a:t>destroying </a:t>
            </a:r>
            <a:r>
              <a:rPr lang="en-US" sz="2400" b="1" dirty="0">
                <a:solidFill>
                  <a:prstClr val="white"/>
                </a:solidFill>
              </a:rPr>
              <a:t>or </a:t>
            </a:r>
            <a:r>
              <a:rPr lang="en-US" sz="2400" b="1" dirty="0" smtClean="0">
                <a:solidFill>
                  <a:prstClr val="white"/>
                </a:solidFill>
              </a:rPr>
              <a:t>immobilizing </a:t>
            </a:r>
            <a:r>
              <a:rPr lang="en-US" sz="2400" b="1" dirty="0">
                <a:solidFill>
                  <a:prstClr val="white"/>
                </a:solidFill>
              </a:rPr>
              <a:t>the contaminant.</a:t>
            </a:r>
          </a:p>
        </p:txBody>
      </p:sp>
      <p:sp>
        <p:nvSpPr>
          <p:cNvPr id="7680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ISCO</a:t>
            </a:r>
          </a:p>
        </p:txBody>
      </p:sp>
      <p:sp>
        <p:nvSpPr>
          <p:cNvPr id="570389" name="AutoShape 21"/>
          <p:cNvSpPr>
            <a:spLocks noChangeArrowheads="1"/>
          </p:cNvSpPr>
          <p:nvPr/>
        </p:nvSpPr>
        <p:spPr bwMode="auto">
          <a:xfrm rot="-122339">
            <a:off x="1082675" y="3536950"/>
            <a:ext cx="1863725" cy="3175000"/>
          </a:xfrm>
          <a:prstGeom prst="can">
            <a:avLst>
              <a:gd name="adj" fmla="val 4724"/>
            </a:avLst>
          </a:prstGeom>
          <a:solidFill>
            <a:srgbClr val="640064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70390" name="AutoShape 22"/>
          <p:cNvSpPr>
            <a:spLocks noChangeArrowheads="1"/>
          </p:cNvSpPr>
          <p:nvPr/>
        </p:nvSpPr>
        <p:spPr bwMode="auto">
          <a:xfrm>
            <a:off x="2909888" y="3609975"/>
            <a:ext cx="1881187" cy="3175000"/>
          </a:xfrm>
          <a:prstGeom prst="can">
            <a:avLst>
              <a:gd name="adj" fmla="val 4680"/>
            </a:avLst>
          </a:prstGeom>
          <a:solidFill>
            <a:srgbClr val="640064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70391" name="AutoShape 23"/>
          <p:cNvSpPr>
            <a:spLocks noChangeArrowheads="1"/>
          </p:cNvSpPr>
          <p:nvPr/>
        </p:nvSpPr>
        <p:spPr bwMode="auto">
          <a:xfrm>
            <a:off x="4791075" y="3657600"/>
            <a:ext cx="1908175" cy="3175000"/>
          </a:xfrm>
          <a:prstGeom prst="can">
            <a:avLst>
              <a:gd name="adj" fmla="val 4614"/>
            </a:avLst>
          </a:prstGeom>
          <a:solidFill>
            <a:srgbClr val="640064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70392" name="AutoShape 24"/>
          <p:cNvSpPr>
            <a:spLocks noChangeArrowheads="1"/>
          </p:cNvSpPr>
          <p:nvPr/>
        </p:nvSpPr>
        <p:spPr bwMode="auto">
          <a:xfrm>
            <a:off x="5237163" y="3248025"/>
            <a:ext cx="1908175" cy="3175000"/>
          </a:xfrm>
          <a:prstGeom prst="can">
            <a:avLst>
              <a:gd name="adj" fmla="val 4614"/>
            </a:avLst>
          </a:prstGeom>
          <a:solidFill>
            <a:srgbClr val="640064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70393" name="AutoShape 25"/>
          <p:cNvSpPr>
            <a:spLocks noChangeArrowheads="1"/>
          </p:cNvSpPr>
          <p:nvPr/>
        </p:nvSpPr>
        <p:spPr bwMode="auto">
          <a:xfrm>
            <a:off x="5605463" y="2911475"/>
            <a:ext cx="1908175" cy="3175000"/>
          </a:xfrm>
          <a:prstGeom prst="can">
            <a:avLst>
              <a:gd name="adj" fmla="val 4614"/>
            </a:avLst>
          </a:prstGeom>
          <a:solidFill>
            <a:srgbClr val="640064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70394" name="AutoShape 26"/>
          <p:cNvSpPr>
            <a:spLocks noChangeArrowheads="1"/>
          </p:cNvSpPr>
          <p:nvPr/>
        </p:nvSpPr>
        <p:spPr bwMode="auto">
          <a:xfrm>
            <a:off x="3359150" y="3200400"/>
            <a:ext cx="1909763" cy="3175000"/>
          </a:xfrm>
          <a:prstGeom prst="can">
            <a:avLst>
              <a:gd name="adj" fmla="val 4610"/>
            </a:avLst>
          </a:prstGeom>
          <a:solidFill>
            <a:srgbClr val="640064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70395" name="AutoShape 27"/>
          <p:cNvSpPr>
            <a:spLocks noChangeArrowheads="1"/>
          </p:cNvSpPr>
          <p:nvPr/>
        </p:nvSpPr>
        <p:spPr bwMode="auto">
          <a:xfrm>
            <a:off x="1658938" y="3136900"/>
            <a:ext cx="1909762" cy="3175000"/>
          </a:xfrm>
          <a:prstGeom prst="can">
            <a:avLst>
              <a:gd name="adj" fmla="val 4610"/>
            </a:avLst>
          </a:prstGeom>
          <a:solidFill>
            <a:srgbClr val="640064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70396" name="AutoShape 28"/>
          <p:cNvSpPr>
            <a:spLocks noChangeArrowheads="1"/>
          </p:cNvSpPr>
          <p:nvPr/>
        </p:nvSpPr>
        <p:spPr bwMode="auto">
          <a:xfrm>
            <a:off x="4081463" y="2865438"/>
            <a:ext cx="1908175" cy="3175000"/>
          </a:xfrm>
          <a:prstGeom prst="can">
            <a:avLst>
              <a:gd name="adj" fmla="val 4614"/>
            </a:avLst>
          </a:prstGeom>
          <a:solidFill>
            <a:srgbClr val="640064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70397" name="AutoShape 29"/>
          <p:cNvSpPr>
            <a:spLocks noChangeArrowheads="1"/>
          </p:cNvSpPr>
          <p:nvPr/>
        </p:nvSpPr>
        <p:spPr bwMode="auto">
          <a:xfrm>
            <a:off x="1143000" y="2895600"/>
            <a:ext cx="1909763" cy="3175000"/>
          </a:xfrm>
          <a:prstGeom prst="can">
            <a:avLst>
              <a:gd name="adj" fmla="val 4610"/>
            </a:avLst>
          </a:prstGeom>
          <a:solidFill>
            <a:srgbClr val="640064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70398" name="Text Box 30"/>
          <p:cNvSpPr txBox="1">
            <a:spLocks noChangeArrowheads="1"/>
          </p:cNvSpPr>
          <p:nvPr/>
        </p:nvSpPr>
        <p:spPr bwMode="auto">
          <a:xfrm>
            <a:off x="685800" y="4327525"/>
            <a:ext cx="794226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ct val="40000"/>
              </a:spcAft>
              <a:buSzPct val="150000"/>
            </a:pPr>
            <a:r>
              <a:rPr lang="en-US" sz="2400" dirty="0">
                <a:solidFill>
                  <a:prstClr val="white"/>
                </a:solidFill>
              </a:rPr>
              <a:t>Treatment of fuel, solvents, and pesticides in either the saturated or unsaturated zone.</a:t>
            </a:r>
          </a:p>
          <a:p>
            <a:pPr algn="ctr">
              <a:lnSpc>
                <a:spcPct val="90000"/>
              </a:lnSpc>
              <a:spcAft>
                <a:spcPct val="40000"/>
              </a:spcAft>
              <a:buSzPct val="150000"/>
            </a:pPr>
            <a:r>
              <a:rPr lang="en-US" sz="2400" dirty="0">
                <a:solidFill>
                  <a:prstClr val="white"/>
                </a:solidFill>
              </a:rPr>
              <a:t>More effective if </a:t>
            </a:r>
            <a:r>
              <a:rPr lang="en-US" sz="2400" dirty="0" smtClean="0">
                <a:solidFill>
                  <a:prstClr val="white"/>
                </a:solidFill>
              </a:rPr>
              <a:t>design </a:t>
            </a:r>
            <a:r>
              <a:rPr lang="en-US" sz="2400" dirty="0">
                <a:solidFill>
                  <a:prstClr val="white"/>
                </a:solidFill>
              </a:rPr>
              <a:t>is based on </a:t>
            </a:r>
            <a:r>
              <a:rPr lang="en-US" sz="2400" dirty="0" smtClean="0">
                <a:solidFill>
                  <a:prstClr val="white"/>
                </a:solidFill>
              </a:rPr>
              <a:t>high-resolution </a:t>
            </a:r>
            <a:r>
              <a:rPr lang="en-US" sz="2400" dirty="0">
                <a:solidFill>
                  <a:prstClr val="white"/>
                </a:solidFill>
              </a:rPr>
              <a:t>site characterization.</a:t>
            </a:r>
          </a:p>
          <a:p>
            <a:pPr algn="ctr">
              <a:lnSpc>
                <a:spcPct val="90000"/>
              </a:lnSpc>
              <a:spcAft>
                <a:spcPct val="40000"/>
              </a:spcAft>
              <a:buSzPct val="150000"/>
            </a:pPr>
            <a:endParaRPr lang="en-US" sz="2400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  <a:spcAft>
                <a:spcPct val="40000"/>
              </a:spcAft>
              <a:buSzPct val="150000"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0" y="0"/>
            <a:ext cx="2286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Minimal waste generation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Targeted delivery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Minimal surface impact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Fast response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Flexibility</a:t>
            </a:r>
          </a:p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513600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0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70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70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70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70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70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70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70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70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70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70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70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70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70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70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70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70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70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70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570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70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0"/>
                                        <p:tgtEl>
                                          <p:spTgt spid="570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7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0"/>
                                        <p:tgtEl>
                                          <p:spTgt spid="570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7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0"/>
                                        <p:tgtEl>
                                          <p:spTgt spid="570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7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0"/>
                                        <p:tgtEl>
                                          <p:spTgt spid="570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70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0"/>
                                        <p:tgtEl>
                                          <p:spTgt spid="570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7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0"/>
                                        <p:tgtEl>
                                          <p:spTgt spid="570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70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0"/>
                                        <p:tgtEl>
                                          <p:spTgt spid="570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70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0"/>
                                        <p:tgtEl>
                                          <p:spTgt spid="570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7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0"/>
                                        <p:tgtEl>
                                          <p:spTgt spid="570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70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389" grpId="0" animBg="1"/>
      <p:bldP spid="570389" grpId="1" animBg="1"/>
      <p:bldP spid="570390" grpId="0" animBg="1"/>
      <p:bldP spid="570390" grpId="1" animBg="1"/>
      <p:bldP spid="570391" grpId="0" animBg="1"/>
      <p:bldP spid="570391" grpId="1" animBg="1"/>
      <p:bldP spid="570392" grpId="0" animBg="1"/>
      <p:bldP spid="570392" grpId="1" animBg="1"/>
      <p:bldP spid="570393" grpId="0" animBg="1"/>
      <p:bldP spid="570393" grpId="1" animBg="1"/>
      <p:bldP spid="570394" grpId="0" animBg="1"/>
      <p:bldP spid="570394" grpId="1" animBg="1"/>
      <p:bldP spid="570395" grpId="0" animBg="1"/>
      <p:bldP spid="570395" grpId="1" animBg="1"/>
      <p:bldP spid="570396" grpId="0" animBg="1"/>
      <p:bldP spid="570396" grpId="1" animBg="1"/>
      <p:bldP spid="570397" grpId="0" animBg="1"/>
      <p:bldP spid="570397" grpId="1" animBg="1"/>
      <p:bldP spid="57039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ISCO System: Factors Affecting Success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295400"/>
            <a:ext cx="8382000" cy="461049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/>
              <a:t>Optimal matching of oxidant and contaminants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Treatability study may be necessary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Some oxidation products can be purchased “off the shelf”</a:t>
            </a:r>
          </a:p>
          <a:p>
            <a:pPr lvl="2">
              <a:lnSpc>
                <a:spcPct val="70000"/>
              </a:lnSpc>
            </a:pPr>
            <a:r>
              <a:rPr lang="en-US" dirty="0" smtClean="0"/>
              <a:t>Vendors will review site data for low or no cost</a:t>
            </a:r>
          </a:p>
          <a:p>
            <a:pPr>
              <a:lnSpc>
                <a:spcPct val="70000"/>
              </a:lnSpc>
            </a:pPr>
            <a:r>
              <a:rPr lang="en-US" dirty="0" smtClean="0"/>
              <a:t>Level of definition of the contaminated zone</a:t>
            </a:r>
          </a:p>
          <a:p>
            <a:pPr>
              <a:lnSpc>
                <a:spcPct val="70000"/>
              </a:lnSpc>
            </a:pPr>
            <a:r>
              <a:rPr lang="en-US" dirty="0" smtClean="0"/>
              <a:t>Contact between oxidant and contaminant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Inject oxidant directly into contaminated zone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Avoid “daylighting” reaction via multiple, smaller injections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Preferential </a:t>
            </a:r>
            <a:r>
              <a:rPr lang="en-US" dirty="0"/>
              <a:t>flow paths can adversely affect oxidant delivery</a:t>
            </a:r>
            <a:endParaRPr lang="en-US" dirty="0" smtClean="0"/>
          </a:p>
          <a:p>
            <a:pPr>
              <a:lnSpc>
                <a:spcPct val="70000"/>
              </a:lnSpc>
            </a:pPr>
            <a:r>
              <a:rPr lang="en-US" dirty="0" smtClean="0"/>
              <a:t>Ensuring oxidant not affected by natural material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Naturally occurring organic carbon will consume oxidant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Certain metals in soil and groundwater will impair performance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5158562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ISCO Design and Performance Considerations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295400"/>
            <a:ext cx="8382000" cy="800219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000" dirty="0" smtClean="0"/>
              <a:t>Injected reagents will follow preferential paths, including along a direct-push drive rod to the surface or the next most permeable interval</a:t>
            </a:r>
          </a:p>
          <a:p>
            <a:pPr>
              <a:lnSpc>
                <a:spcPct val="70000"/>
              </a:lnSpc>
            </a:pPr>
            <a:r>
              <a:rPr lang="en-US" sz="2000" dirty="0" smtClean="0"/>
              <a:t>Consider pros and cons of different delivery systems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610281282"/>
              </p:ext>
            </p:extLst>
          </p:nvPr>
        </p:nvGraphicFramePr>
        <p:xfrm>
          <a:off x="457200" y="2362200"/>
          <a:ext cx="8229600" cy="372364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219200"/>
                <a:gridCol w="3657600"/>
                <a:gridCol w="33528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Pros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Cons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Permanent Injection Wells</a:t>
                      </a:r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Available </a:t>
                      </a:r>
                      <a:r>
                        <a:rPr lang="en-US" sz="1600" baseline="0" dirty="0" smtClean="0"/>
                        <a:t>for multiple injection events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Can carefully construct to target specific intervals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Allows for recirculation systems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Can be sampled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Well-suited when injection is slow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Fewer refusal issues than direct push</a:t>
                      </a:r>
                      <a:endParaRPr lang="en-US" sz="160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More</a:t>
                      </a:r>
                      <a:r>
                        <a:rPr lang="en-US" sz="1600" baseline="0" dirty="0" smtClean="0"/>
                        <a:t> costly to install each location/interval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Increases site infrastructure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Direct-Push</a:t>
                      </a:r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Flexible</a:t>
                      </a:r>
                      <a:r>
                        <a:rPr lang="en-US" sz="1600" baseline="0" dirty="0" smtClean="0"/>
                        <a:t> with respect to locating new injection points/intervals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Ability to collect data in new locations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Preferential</a:t>
                      </a:r>
                      <a:r>
                        <a:rPr lang="en-US" sz="1600" baseline="0" dirty="0" smtClean="0"/>
                        <a:t> flow along drive rods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Potential false impressive of targeting specific injection intervals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Potential for refusal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Costly when injection is slow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6545713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ISCO Design and Performance Considerations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295400"/>
            <a:ext cx="8382000" cy="517065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400" dirty="0" smtClean="0"/>
              <a:t>Match the oxidant to the contaminant – engage multiple vendors for multiple products during design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55206"/>
            <a:ext cx="7038543" cy="408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5540" y="5953780"/>
            <a:ext cx="7681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Technical and Regulatory Guidance </a:t>
            </a:r>
            <a:r>
              <a:rPr lang="en-US" sz="1400" i="1" dirty="0" smtClean="0">
                <a:solidFill>
                  <a:schemeClr val="bg1"/>
                </a:solidFill>
              </a:rPr>
              <a:t>for In </a:t>
            </a:r>
            <a:r>
              <a:rPr lang="en-US" sz="1400" i="1" dirty="0">
                <a:solidFill>
                  <a:schemeClr val="bg1"/>
                </a:solidFill>
              </a:rPr>
              <a:t>Situ Chemical Oxidation </a:t>
            </a:r>
            <a:r>
              <a:rPr lang="en-US" sz="1400" i="1" dirty="0" smtClean="0">
                <a:solidFill>
                  <a:schemeClr val="bg1"/>
                </a:solidFill>
              </a:rPr>
              <a:t>of Contaminated </a:t>
            </a:r>
            <a:r>
              <a:rPr lang="en-US" sz="1400" i="1" dirty="0">
                <a:solidFill>
                  <a:schemeClr val="bg1"/>
                </a:solidFill>
              </a:rPr>
              <a:t>Soil and </a:t>
            </a:r>
            <a:r>
              <a:rPr lang="en-US" sz="1400" i="1" dirty="0" smtClean="0">
                <a:solidFill>
                  <a:schemeClr val="bg1"/>
                </a:solidFill>
              </a:rPr>
              <a:t>Groundwater Second Edition, ITRC – January 2005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1-85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264654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8302"/>
            <a:ext cx="8915400" cy="886397"/>
          </a:xfrm>
        </p:spPr>
        <p:txBody>
          <a:bodyPr/>
          <a:lstStyle/>
          <a:p>
            <a:r>
              <a:rPr lang="en-US" dirty="0"/>
              <a:t>High-Resolution Site Characterization and </a:t>
            </a:r>
            <a:r>
              <a:rPr lang="en-US" dirty="0" smtClean="0"/>
              <a:t>Remediation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  <a:hlinkClick r:id="rId3"/>
              </a:rPr>
              <a:t>http://www.clu-in.org/characterization/technologies/hrsc/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066800"/>
            <a:ext cx="4343400" cy="537685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buSzPct val="90000"/>
              <a:buFont typeface="Wingdings" pitchFamily="2" charset="2"/>
              <a:buChar char="§"/>
            </a:pPr>
            <a:r>
              <a:rPr lang="en-US" sz="2400" dirty="0"/>
              <a:t>More effective treatment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Higher confidence that site is fully characterized for design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Tighter source identification and delineation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More accurate mass and volume estimates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Targeted vs. shotgun remedy design and implementation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Improved monitoring of remedy performance</a:t>
            </a:r>
          </a:p>
          <a:p>
            <a:pPr>
              <a:buSzPct val="90000"/>
              <a:buFont typeface="Wingdings" pitchFamily="2" charset="2"/>
              <a:buChar char="§"/>
            </a:pPr>
            <a:r>
              <a:rPr lang="en-US" sz="2400" dirty="0"/>
              <a:t>Reduced treatment costs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Treatment focused on the problem area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Reduced residual contamination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Saving in treatment compounds and waste handling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Reduced need for long-term O&amp;M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66800"/>
            <a:ext cx="4953000" cy="5334000"/>
          </a:xfrm>
          <a:prstGeom prst="rect">
            <a:avLst/>
          </a:prstGeom>
        </p:spPr>
        <p:txBody>
          <a:bodyPr/>
          <a:lstStyle/>
          <a:p>
            <a:pPr marL="287338" marR="0" lvl="0" indent="-287338" algn="l" defTabSz="912813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Increases sampling density</a:t>
            </a:r>
          </a:p>
          <a:p>
            <a:pPr marL="796925" marR="0" lvl="1" indent="-279400" algn="l" defTabSz="912813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Delineates hydrogeology; focus on heterogeneity</a:t>
            </a:r>
          </a:p>
          <a:p>
            <a:pPr marL="796925" marR="0" lvl="1" indent="-279400" algn="l" defTabSz="912813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Correlates contaminant mass locations to stratigraphy</a:t>
            </a:r>
          </a:p>
          <a:p>
            <a:pPr marL="287338" marR="0" lvl="0" indent="-287338" algn="l" defTabSz="912813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Delineates zones of contamination (source mass) </a:t>
            </a:r>
          </a:p>
          <a:p>
            <a:pPr marL="796925" marR="0" lvl="1" indent="-279400" algn="l" defTabSz="912813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Targets application of remedies</a:t>
            </a:r>
          </a:p>
          <a:p>
            <a:pPr marL="796925" marR="0" lvl="1" indent="-279400" algn="l" defTabSz="912813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Reduces remedy footprint and cost of operation</a:t>
            </a:r>
          </a:p>
          <a:p>
            <a:pPr marL="287338" marR="0" lvl="0" indent="-287338" algn="l" defTabSz="912813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Uses collaborative data sets to manage uncertainty</a:t>
            </a:r>
          </a:p>
          <a:p>
            <a:pPr marL="796925" marR="0" lvl="1" indent="-279400" algn="l" defTabSz="912813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Verifies screening results  with fixed-based analytical confirmation</a:t>
            </a:r>
          </a:p>
          <a:p>
            <a:pPr marL="796925" marR="0" lvl="1" indent="-279400" algn="l" defTabSz="912813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Improves weight-of-evidence with multiple data types</a:t>
            </a:r>
          </a:p>
          <a:p>
            <a:pPr marL="287338" marR="0" lvl="0" indent="-287338" algn="l" defTabSz="912813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lectronic databases and 3-D visualization of contaminant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1-68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405651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ISCO Design and Performance Considerations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295400"/>
            <a:ext cx="8610600" cy="4388894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/>
              <a:t>Use pilot testing to confirm natural oxidant demand and success of delivering reagents</a:t>
            </a:r>
          </a:p>
          <a:p>
            <a:pPr>
              <a:lnSpc>
                <a:spcPct val="70000"/>
              </a:lnSpc>
            </a:pPr>
            <a:r>
              <a:rPr lang="en-US" dirty="0" smtClean="0"/>
              <a:t>Consider reactivity when selecting oxidant concentrations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High peroxide concentrations will generate gas and backpressure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Other oxidants may cause floc formation and fouling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Some oxidants (such as permanganate) can be added as a slurry for longer-term activity</a:t>
            </a:r>
            <a:endParaRPr lang="en-US" dirty="0"/>
          </a:p>
          <a:p>
            <a:pPr>
              <a:lnSpc>
                <a:spcPct val="70000"/>
              </a:lnSpc>
              <a:spcBef>
                <a:spcPts val="1800"/>
              </a:spcBef>
            </a:pPr>
            <a:r>
              <a:rPr lang="en-US" dirty="0" smtClean="0"/>
              <a:t>Consider oxidant persistence (implications for injection approach)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Fenton’s reagent and ozone are consumed in minutes to hours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Permanganate and persulfate last days to weeks to months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1-86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551668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ISCO Design and Performance Considerations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295400"/>
            <a:ext cx="8610600" cy="4628960"/>
          </a:xfrm>
        </p:spPr>
        <p:txBody>
          <a:bodyPr/>
          <a:lstStyle/>
          <a:p>
            <a:pPr>
              <a:lnSpc>
                <a:spcPct val="70000"/>
              </a:lnSpc>
              <a:spcBef>
                <a:spcPts val="1800"/>
              </a:spcBef>
            </a:pPr>
            <a:r>
              <a:rPr lang="en-US" dirty="0" smtClean="0"/>
              <a:t>Remediation after first one or two events will be diffusion limited (rebound)</a:t>
            </a:r>
          </a:p>
          <a:p>
            <a:pPr>
              <a:lnSpc>
                <a:spcPct val="70000"/>
              </a:lnSpc>
              <a:spcBef>
                <a:spcPts val="1800"/>
              </a:spcBef>
            </a:pPr>
            <a:r>
              <a:rPr lang="en-US" dirty="0" smtClean="0"/>
              <a:t>Measure backpressure during injections and analyze results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More permeable vs. less permeable zones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Fracturing caused by injections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Failure of seals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Confirm reagent goes where you want it to go based on initial characterization</a:t>
            </a:r>
          </a:p>
          <a:p>
            <a:pPr>
              <a:lnSpc>
                <a:spcPct val="70000"/>
              </a:lnSpc>
              <a:spcBef>
                <a:spcPts val="1800"/>
              </a:spcBef>
            </a:pPr>
            <a:r>
              <a:rPr lang="en-US" dirty="0" smtClean="0"/>
              <a:t>Additional safety precautions/procedures when treating LNAPL with ISCO due to heat generation and reactivity, temperatures can rise above flashpoint</a:t>
            </a:r>
          </a:p>
          <a:p>
            <a:pPr>
              <a:lnSpc>
                <a:spcPct val="70000"/>
              </a:lnSpc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1-87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568757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0975" y="1444625"/>
            <a:ext cx="8716963" cy="4803775"/>
            <a:chOff x="180974" y="1444625"/>
            <a:chExt cx="8716964" cy="4803775"/>
          </a:xfrm>
        </p:grpSpPr>
        <p:pic>
          <p:nvPicPr>
            <p:cNvPr id="80897" name="Picture 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14313" y="1444625"/>
              <a:ext cx="8683625" cy="480377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80898" name="TextBox 1"/>
            <p:cNvSpPr txBox="1">
              <a:spLocks noChangeArrowheads="1"/>
            </p:cNvSpPr>
            <p:nvPr/>
          </p:nvSpPr>
          <p:spPr bwMode="auto">
            <a:xfrm>
              <a:off x="180974" y="1535113"/>
              <a:ext cx="3676650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  <a:latin typeface="Calibri" pitchFamily="34" charset="0"/>
                </a:rPr>
                <a:t>Injection Interval Pattern for the </a:t>
              </a:r>
            </a:p>
            <a:p>
              <a:pPr algn="ctr"/>
              <a:r>
                <a:rPr lang="en-US" sz="2000" b="1" dirty="0">
                  <a:solidFill>
                    <a:prstClr val="black"/>
                  </a:solidFill>
                  <a:latin typeface="Calibri" pitchFamily="34" charset="0"/>
                </a:rPr>
                <a:t>Two Plumes</a:t>
              </a:r>
            </a:p>
          </p:txBody>
        </p:sp>
        <p:sp>
          <p:nvSpPr>
            <p:cNvPr id="80899" name="TextBox 3"/>
            <p:cNvSpPr txBox="1">
              <a:spLocks noChangeArrowheads="1"/>
            </p:cNvSpPr>
            <p:nvPr/>
          </p:nvSpPr>
          <p:spPr bwMode="auto">
            <a:xfrm>
              <a:off x="2554288" y="4568825"/>
              <a:ext cx="982662" cy="36988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prstClr val="black"/>
                  </a:solidFill>
                  <a:latin typeface="Calibri" pitchFamily="34" charset="0"/>
                </a:rPr>
                <a:t>Plume A</a:t>
              </a:r>
            </a:p>
          </p:txBody>
        </p:sp>
        <p:sp>
          <p:nvSpPr>
            <p:cNvPr id="6" name="Left Brace 5"/>
            <p:cNvSpPr/>
            <p:nvPr/>
          </p:nvSpPr>
          <p:spPr>
            <a:xfrm>
              <a:off x="1704975" y="4568825"/>
              <a:ext cx="307975" cy="1284288"/>
            </a:xfrm>
            <a:prstGeom prst="leftBrac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0901" name="TextBox 8"/>
            <p:cNvSpPr txBox="1">
              <a:spLocks noChangeArrowheads="1"/>
            </p:cNvSpPr>
            <p:nvPr/>
          </p:nvSpPr>
          <p:spPr bwMode="auto">
            <a:xfrm>
              <a:off x="7572375" y="3074988"/>
              <a:ext cx="973138" cy="36988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prstClr val="black"/>
                  </a:solidFill>
                  <a:latin typeface="Calibri" pitchFamily="34" charset="0"/>
                </a:rPr>
                <a:t>Plume B</a:t>
              </a:r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5916613" y="2511425"/>
              <a:ext cx="525462" cy="2681288"/>
            </a:xfrm>
            <a:prstGeom prst="leftBrac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0903" name="TextBox 11"/>
            <p:cNvSpPr txBox="1">
              <a:spLocks noChangeArrowheads="1"/>
            </p:cNvSpPr>
            <p:nvPr/>
          </p:nvSpPr>
          <p:spPr bwMode="auto">
            <a:xfrm>
              <a:off x="4773613" y="3357563"/>
              <a:ext cx="1616596" cy="95410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  <a:latin typeface="Calibri" pitchFamily="34" charset="0"/>
                </a:rPr>
                <a:t>8 ft injection</a:t>
              </a:r>
            </a:p>
            <a:p>
              <a:pPr algn="ctr"/>
              <a:r>
                <a:rPr lang="en-US" sz="1400" b="1" dirty="0">
                  <a:solidFill>
                    <a:prstClr val="black"/>
                  </a:solidFill>
                  <a:latin typeface="Calibri" pitchFamily="34" charset="0"/>
                </a:rPr>
                <a:t>Interval to</a:t>
              </a:r>
            </a:p>
            <a:p>
              <a:pPr algn="ctr"/>
              <a:r>
                <a:rPr lang="en-US" sz="1400" b="1" dirty="0">
                  <a:solidFill>
                    <a:prstClr val="black"/>
                  </a:solidFill>
                  <a:latin typeface="Calibri" pitchFamily="34" charset="0"/>
                </a:rPr>
                <a:t>Treat deeper</a:t>
              </a:r>
            </a:p>
            <a:p>
              <a:pPr algn="ctr"/>
              <a:r>
                <a:rPr lang="en-US" sz="1400" b="1" dirty="0">
                  <a:solidFill>
                    <a:prstClr val="black"/>
                  </a:solidFill>
                  <a:latin typeface="Calibri" pitchFamily="34" charset="0"/>
                </a:rPr>
                <a:t>PHC </a:t>
              </a:r>
              <a:r>
                <a:rPr lang="en-US" sz="1400" b="1" dirty="0" smtClean="0">
                  <a:solidFill>
                    <a:prstClr val="black"/>
                  </a:solidFill>
                  <a:latin typeface="Calibri" pitchFamily="34" charset="0"/>
                </a:rPr>
                <a:t>contamination</a:t>
              </a:r>
              <a:endParaRPr lang="en-US" sz="14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0904" name="TextBox 4"/>
            <p:cNvSpPr txBox="1">
              <a:spLocks noChangeArrowheads="1"/>
            </p:cNvSpPr>
            <p:nvPr/>
          </p:nvSpPr>
          <p:spPr bwMode="auto">
            <a:xfrm>
              <a:off x="5341938" y="1597025"/>
              <a:ext cx="27051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prstClr val="black"/>
                  </a:solidFill>
                  <a:latin typeface="Calibri" pitchFamily="34" charset="0"/>
                </a:rPr>
                <a:t>Plume B Injection Interval 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4516438" y="1781175"/>
              <a:ext cx="825500" cy="73025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80904" idx="2"/>
            </p:cNvCxnSpPr>
            <p:nvPr/>
          </p:nvCxnSpPr>
          <p:spPr>
            <a:xfrm>
              <a:off x="6694488" y="1966913"/>
              <a:ext cx="115887" cy="54451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8059738" y="1781175"/>
              <a:ext cx="274637" cy="88265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909" name="TextBox 6"/>
            <p:cNvSpPr txBox="1">
              <a:spLocks noChangeArrowheads="1"/>
            </p:cNvSpPr>
            <p:nvPr/>
          </p:nvSpPr>
          <p:spPr bwMode="auto">
            <a:xfrm>
              <a:off x="561975" y="4797425"/>
              <a:ext cx="839788" cy="73818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latin typeface="Calibri" pitchFamily="34" charset="0"/>
                </a:rPr>
                <a:t>4 ft</a:t>
              </a:r>
            </a:p>
            <a:p>
              <a:r>
                <a:rPr lang="en-US" sz="1400" b="1" dirty="0">
                  <a:solidFill>
                    <a:prstClr val="black"/>
                  </a:solidFill>
                  <a:latin typeface="Calibri" pitchFamily="34" charset="0"/>
                </a:rPr>
                <a:t>Injection</a:t>
              </a:r>
            </a:p>
            <a:p>
              <a:r>
                <a:rPr lang="en-US" sz="1400" b="1" dirty="0">
                  <a:solidFill>
                    <a:prstClr val="black"/>
                  </a:solidFill>
                  <a:latin typeface="Calibri" pitchFamily="34" charset="0"/>
                </a:rPr>
                <a:t>Interval</a:t>
              </a:r>
            </a:p>
          </p:txBody>
        </p:sp>
        <p:sp>
          <p:nvSpPr>
            <p:cNvPr id="80910" name="Rectangle 13"/>
            <p:cNvSpPr>
              <a:spLocks noChangeArrowheads="1"/>
            </p:cNvSpPr>
            <p:nvPr/>
          </p:nvSpPr>
          <p:spPr bwMode="auto">
            <a:xfrm>
              <a:off x="1247775" y="2749550"/>
              <a:ext cx="27146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prstClr val="black"/>
                  </a:solidFill>
                  <a:latin typeface="Calibri" pitchFamily="34" charset="0"/>
                </a:rPr>
                <a:t>Plume A Injection Interval </a:t>
              </a:r>
            </a:p>
          </p:txBody>
        </p:sp>
        <p:cxnSp>
          <p:nvCxnSpPr>
            <p:cNvPr id="20" name="Straight Arrow Connector 19"/>
            <p:cNvCxnSpPr>
              <a:stCxn id="80910" idx="2"/>
            </p:cNvCxnSpPr>
            <p:nvPr/>
          </p:nvCxnSpPr>
          <p:spPr>
            <a:xfrm flipH="1">
              <a:off x="1111250" y="3119438"/>
              <a:ext cx="1493838" cy="73342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605088" y="3119438"/>
              <a:ext cx="1357312" cy="61118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304800" y="152400"/>
            <a:ext cx="8763000" cy="886397"/>
          </a:xfrm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dirty="0"/>
              <a:t>ISCO Remediation Designed Using High-Resolution </a:t>
            </a:r>
            <a:br>
              <a:rPr lang="en-US" dirty="0"/>
            </a:br>
            <a:r>
              <a:rPr lang="en-US" dirty="0"/>
              <a:t>Site Characterization and 3-D Visualization</a:t>
            </a:r>
          </a:p>
        </p:txBody>
      </p:sp>
      <p:pic>
        <p:nvPicPr>
          <p:cNvPr id="23" name="Picture 22" descr="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33150"/>
            <a:ext cx="9144000" cy="5348464"/>
          </a:xfrm>
          <a:prstGeom prst="rect">
            <a:avLst/>
          </a:prstGeom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481379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Excavation and Off-Site Disposal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1371600"/>
            <a:ext cx="8534400" cy="5299912"/>
          </a:xfrm>
        </p:spPr>
        <p:txBody>
          <a:bodyPr/>
          <a:lstStyle/>
          <a:p>
            <a:r>
              <a:rPr lang="en-US" dirty="0" smtClean="0"/>
              <a:t>Common refrain - “Just dig it up and get rid of it” </a:t>
            </a:r>
          </a:p>
          <a:p>
            <a:r>
              <a:rPr lang="en-US" dirty="0" smtClean="0"/>
              <a:t>Not that easy - Must ask these questions first:</a:t>
            </a:r>
          </a:p>
          <a:p>
            <a:pPr lvl="1"/>
            <a:r>
              <a:rPr lang="en-US" dirty="0" smtClean="0"/>
              <a:t>Is contaminated area fully delineated? </a:t>
            </a:r>
          </a:p>
          <a:p>
            <a:pPr lvl="1"/>
            <a:r>
              <a:rPr lang="en-US" dirty="0" smtClean="0"/>
              <a:t>Is size and depth of the excavation clearly established?</a:t>
            </a:r>
          </a:p>
          <a:p>
            <a:pPr lvl="1"/>
            <a:r>
              <a:rPr lang="en-US" dirty="0" smtClean="0"/>
              <a:t>What is the depth to groundwater?</a:t>
            </a:r>
          </a:p>
          <a:p>
            <a:pPr lvl="1"/>
            <a:r>
              <a:rPr lang="en-US" dirty="0" smtClean="0"/>
              <a:t>Does remedy require excavation below the water table</a:t>
            </a:r>
          </a:p>
          <a:p>
            <a:pPr lvl="2"/>
            <a:r>
              <a:rPr lang="en-US" dirty="0" smtClean="0"/>
              <a:t>Is dewatering necessary to support redevelopment construction?</a:t>
            </a:r>
          </a:p>
          <a:p>
            <a:pPr lvl="2"/>
            <a:r>
              <a:rPr lang="en-US" dirty="0" smtClean="0"/>
              <a:t>Does UST removal or soil remediation require over-excavation, as is sometimes done in certain State programs?</a:t>
            </a:r>
          </a:p>
          <a:p>
            <a:pPr lvl="1"/>
            <a:r>
              <a:rPr lang="en-US" dirty="0" smtClean="0"/>
              <a:t>What are the consequences of leaving some contamination in place?</a:t>
            </a:r>
          </a:p>
          <a:p>
            <a:pPr lvl="2"/>
            <a:r>
              <a:rPr lang="en-US" dirty="0" smtClean="0"/>
              <a:t>Are the impediments to “getting it all” really that much greater than years of long-term remediation?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60960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(continued)</a:t>
            </a:r>
            <a:endParaRPr lang="en-US" sz="1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308564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Excavation and Off-Site Disposal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219200"/>
            <a:ext cx="8382000" cy="5152180"/>
          </a:xfrm>
        </p:spPr>
        <p:txBody>
          <a:bodyPr/>
          <a:lstStyle/>
          <a:p>
            <a:r>
              <a:rPr lang="en-US" dirty="0" smtClean="0"/>
              <a:t>Not that easy - must ask these questions first: </a:t>
            </a:r>
          </a:p>
          <a:p>
            <a:pPr lvl="1"/>
            <a:r>
              <a:rPr lang="en-US" dirty="0" smtClean="0"/>
              <a:t>Have cleanup standards and RAOs been clearly established? </a:t>
            </a:r>
          </a:p>
          <a:p>
            <a:pPr lvl="1"/>
            <a:r>
              <a:rPr lang="en-US" dirty="0" smtClean="0"/>
              <a:t>Has a method for determining completion been established?</a:t>
            </a:r>
          </a:p>
          <a:p>
            <a:pPr lvl="1"/>
            <a:r>
              <a:rPr lang="en-US" dirty="0" smtClean="0"/>
              <a:t>What are the disposal requirements for the contaminants?</a:t>
            </a:r>
          </a:p>
          <a:p>
            <a:pPr lvl="1"/>
            <a:r>
              <a:rPr lang="en-US" dirty="0" smtClean="0"/>
              <a:t>What are the acceptance criteria for the disposal facility; and how far away it is?</a:t>
            </a:r>
          </a:p>
          <a:p>
            <a:pPr lvl="1"/>
            <a:r>
              <a:rPr lang="en-US" dirty="0" smtClean="0"/>
              <a:t>Have site logistics such as contaminated/clean backfill soil staging and equipment storage been addressed?</a:t>
            </a:r>
          </a:p>
          <a:p>
            <a:r>
              <a:rPr lang="en-US" dirty="0"/>
              <a:t>Disposal of </a:t>
            </a:r>
            <a:r>
              <a:rPr lang="en-US" dirty="0" smtClean="0"/>
              <a:t>PHC soils easier/less </a:t>
            </a:r>
            <a:r>
              <a:rPr lang="en-US" dirty="0"/>
              <a:t>expensive than </a:t>
            </a:r>
            <a:r>
              <a:rPr lang="en-US" dirty="0" smtClean="0"/>
              <a:t>CVOC-contaminated soils disposal</a:t>
            </a:r>
          </a:p>
          <a:p>
            <a:r>
              <a:rPr lang="en-US" dirty="0" smtClean="0"/>
              <a:t>Be cognizant of State guidance to avoid over-excavation</a:t>
            </a:r>
          </a:p>
          <a:p>
            <a:pPr lvl="1"/>
            <a:r>
              <a:rPr lang="en-US" dirty="0" smtClean="0"/>
              <a:t>Accurately estimate soil volumes to limit scale of land-farming or disposal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730538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Pre-Excavation Design Considerations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971813863"/>
              </p:ext>
            </p:extLst>
          </p:nvPr>
        </p:nvGraphicFramePr>
        <p:xfrm>
          <a:off x="381000" y="1447800"/>
          <a:ext cx="8382000" cy="4572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052360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Post-Excavation Design Considerations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876054762"/>
              </p:ext>
            </p:extLst>
          </p:nvPr>
        </p:nvGraphicFramePr>
        <p:xfrm>
          <a:off x="381000" y="1219200"/>
          <a:ext cx="8382000" cy="51816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1143000"/>
            <a:ext cx="9144000" cy="5332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518106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Bioremediation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8534400" cy="4404283"/>
          </a:xfrm>
        </p:spPr>
        <p:txBody>
          <a:bodyPr/>
          <a:lstStyle/>
          <a:p>
            <a:r>
              <a:rPr lang="en-US" sz="2000" dirty="0" smtClean="0"/>
              <a:t>Remediation of contaminants by enhancing microbial activity to degrade (or stabilize) contaminants by oxidation, reduction, or cometabolism…</a:t>
            </a:r>
          </a:p>
          <a:p>
            <a:pPr lvl="1"/>
            <a:r>
              <a:rPr lang="en-US" sz="1800" dirty="0" smtClean="0"/>
              <a:t>Oxidation (aerobic degradation of benzene)</a:t>
            </a:r>
          </a:p>
          <a:p>
            <a:pPr lvl="1"/>
            <a:r>
              <a:rPr lang="en-US" sz="1800" dirty="0" smtClean="0"/>
              <a:t>Reduction (reductive dehalogenation of TCE)</a:t>
            </a:r>
          </a:p>
          <a:p>
            <a:pPr lvl="1"/>
            <a:r>
              <a:rPr lang="en-US" sz="1800" dirty="0" smtClean="0"/>
              <a:t>Cometabolism – degradation of a variety of contaminants by enzymes produced by bacteria using other compounds for energy </a:t>
            </a:r>
          </a:p>
          <a:p>
            <a:r>
              <a:rPr lang="en-US" sz="2000" dirty="0" smtClean="0"/>
              <a:t>Biostimulation – Amendments added to enhance microbial activity</a:t>
            </a:r>
          </a:p>
          <a:p>
            <a:r>
              <a:rPr lang="en-US" sz="2000" dirty="0" smtClean="0"/>
              <a:t>Bioaugmentation – Addition of microbes for remediation</a:t>
            </a:r>
          </a:p>
          <a:p>
            <a:r>
              <a:rPr lang="en-US" sz="2000" dirty="0" smtClean="0"/>
              <a:t>Various approaches</a:t>
            </a:r>
          </a:p>
          <a:p>
            <a:pPr lvl="1"/>
            <a:r>
              <a:rPr lang="en-US" sz="1800" dirty="0" smtClean="0"/>
              <a:t>Direct-push injections</a:t>
            </a:r>
          </a:p>
          <a:p>
            <a:pPr lvl="1"/>
            <a:r>
              <a:rPr lang="en-US" sz="1800" dirty="0" smtClean="0"/>
              <a:t>Discrete injections in permanent injection points</a:t>
            </a:r>
          </a:p>
          <a:p>
            <a:pPr lvl="1"/>
            <a:r>
              <a:rPr lang="en-US" sz="1800" dirty="0" smtClean="0"/>
              <a:t>Recirculation systems</a:t>
            </a:r>
          </a:p>
          <a:p>
            <a:pPr lvl="1"/>
            <a:r>
              <a:rPr lang="en-US" sz="1800" dirty="0" smtClean="0"/>
              <a:t>Source area treatment or biobarriers</a:t>
            </a:r>
          </a:p>
          <a:p>
            <a:r>
              <a:rPr lang="en-US" sz="2000" dirty="0" smtClean="0"/>
              <a:t>Various amendment options</a:t>
            </a:r>
          </a:p>
        </p:txBody>
      </p:sp>
      <p:pic>
        <p:nvPicPr>
          <p:cNvPr id="10" name="Picture 3" descr="bugs-bio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8287" y="4953000"/>
            <a:ext cx="43033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2995634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Bioremediation: Factors Affecting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Contaminated media</a:t>
            </a:r>
          </a:p>
          <a:p>
            <a:r>
              <a:rPr lang="en-US" dirty="0" smtClean="0"/>
              <a:t>Aerobic or anaerobic conditions</a:t>
            </a:r>
          </a:p>
          <a:p>
            <a:r>
              <a:rPr lang="en-US" dirty="0" smtClean="0"/>
              <a:t>Physical parameters</a:t>
            </a:r>
          </a:p>
          <a:p>
            <a:pPr lvl="1"/>
            <a:r>
              <a:rPr lang="en-US" dirty="0" smtClean="0"/>
              <a:t>pH           </a:t>
            </a:r>
          </a:p>
          <a:p>
            <a:pPr lvl="1"/>
            <a:r>
              <a:rPr lang="en-US" dirty="0" smtClean="0"/>
              <a:t>Temperature</a:t>
            </a:r>
          </a:p>
          <a:p>
            <a:pPr lvl="1"/>
            <a:r>
              <a:rPr lang="en-US" dirty="0" smtClean="0"/>
              <a:t>Naturally occurring organic matter (carbon)</a:t>
            </a:r>
          </a:p>
          <a:p>
            <a:pPr lvl="1"/>
            <a:r>
              <a:rPr lang="en-US" dirty="0" smtClean="0"/>
              <a:t>ORP</a:t>
            </a:r>
          </a:p>
          <a:p>
            <a:pPr lvl="1"/>
            <a:r>
              <a:rPr lang="en-US" dirty="0" smtClean="0"/>
              <a:t>DO</a:t>
            </a:r>
          </a:p>
          <a:p>
            <a:r>
              <a:rPr lang="en-US" dirty="0" smtClean="0"/>
              <a:t>Moisture content of unsaturated zone</a:t>
            </a:r>
          </a:p>
          <a:p>
            <a:r>
              <a:rPr lang="en-US" dirty="0" smtClean="0"/>
              <a:t>Existing microbial populations</a:t>
            </a:r>
          </a:p>
          <a:p>
            <a:r>
              <a:rPr lang="en-US" dirty="0" smtClean="0"/>
              <a:t>Mature CSM; impact area well-defined</a:t>
            </a:r>
          </a:p>
        </p:txBody>
      </p:sp>
      <p:pic>
        <p:nvPicPr>
          <p:cNvPr id="87043" name="Content Placeholder 3" descr="images.jpe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38800" y="1447800"/>
            <a:ext cx="326634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5827157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Bioremediation Design and Performance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8382000" cy="5001369"/>
          </a:xfrm>
        </p:spPr>
        <p:txBody>
          <a:bodyPr/>
          <a:lstStyle/>
          <a:p>
            <a:r>
              <a:rPr lang="en-US" sz="2000" dirty="0" smtClean="0"/>
              <a:t>Different schools of thought on “fast-burn” vs. “slow-burn” substrate for treating chlorinated solvents</a:t>
            </a:r>
          </a:p>
          <a:p>
            <a:r>
              <a:rPr lang="en-US" sz="2000" dirty="0" smtClean="0"/>
              <a:t>Different options for delivering oxygen for treating BTEX</a:t>
            </a:r>
          </a:p>
          <a:p>
            <a:pPr lvl="1"/>
            <a:r>
              <a:rPr lang="en-US" sz="1600" dirty="0" smtClean="0"/>
              <a:t>ORC injections</a:t>
            </a:r>
          </a:p>
          <a:p>
            <a:pPr lvl="1"/>
            <a:r>
              <a:rPr lang="en-US" sz="1600" dirty="0" smtClean="0"/>
              <a:t>ORC socks or </a:t>
            </a:r>
            <a:r>
              <a:rPr lang="en-US" sz="1600" i="1" dirty="0" smtClean="0"/>
              <a:t>in situ </a:t>
            </a:r>
            <a:r>
              <a:rPr lang="en-US" sz="1600" dirty="0" smtClean="0"/>
              <a:t>submerged oxygen curtain (iSOCs™)</a:t>
            </a:r>
          </a:p>
          <a:p>
            <a:pPr lvl="1"/>
            <a:r>
              <a:rPr lang="en-US" sz="1600" dirty="0" smtClean="0"/>
              <a:t>Air sparging with or without ozone or oxygen addition</a:t>
            </a:r>
          </a:p>
          <a:p>
            <a:pPr lvl="1"/>
            <a:r>
              <a:rPr lang="en-US" sz="1600" dirty="0" smtClean="0"/>
              <a:t>Nutrient addition may also be needed</a:t>
            </a:r>
          </a:p>
          <a:p>
            <a:r>
              <a:rPr lang="en-US" sz="2000" dirty="0" smtClean="0"/>
              <a:t>Consider injection approaches (see ISCO discussion)</a:t>
            </a:r>
          </a:p>
          <a:p>
            <a:r>
              <a:rPr lang="en-US" sz="2000" dirty="0" smtClean="0"/>
              <a:t>Recirculation help disperse reagents and reduce number of injection points</a:t>
            </a:r>
          </a:p>
          <a:p>
            <a:r>
              <a:rPr lang="en-US" sz="2000" dirty="0" smtClean="0"/>
              <a:t>Design a robust performance monitoring program. Multiple events will likely be needed.  Have the data to optimize the next event</a:t>
            </a:r>
          </a:p>
          <a:p>
            <a:pPr lvl="1"/>
            <a:r>
              <a:rPr lang="en-US" sz="1600" dirty="0" smtClean="0"/>
              <a:t>DO, ORP, Fe+2, NO</a:t>
            </a:r>
            <a:r>
              <a:rPr lang="en-US" sz="1600" baseline="-25000" dirty="0" smtClean="0"/>
              <a:t>3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, SO</a:t>
            </a:r>
            <a:r>
              <a:rPr lang="en-US" sz="1600" baseline="-25000" dirty="0" smtClean="0"/>
              <a:t>4</a:t>
            </a:r>
            <a:r>
              <a:rPr lang="en-US" sz="1600" baseline="30000" dirty="0" smtClean="0"/>
              <a:t>2-</a:t>
            </a:r>
            <a:r>
              <a:rPr lang="en-US" sz="1600" dirty="0" smtClean="0"/>
              <a:t>, VOCs, pH, alkalinity</a:t>
            </a:r>
          </a:p>
          <a:p>
            <a:pPr lvl="1"/>
            <a:r>
              <a:rPr lang="en-US" sz="1600" dirty="0" smtClean="0"/>
              <a:t>Increase frequency of monitoring (such as monthly instead of quarterly), additional performance monitoring events…</a:t>
            </a:r>
          </a:p>
          <a:p>
            <a:pPr lvl="2"/>
            <a:r>
              <a:rPr lang="en-US" sz="1600" dirty="0" smtClean="0"/>
              <a:t>Help confirm results </a:t>
            </a:r>
          </a:p>
          <a:p>
            <a:pPr lvl="2"/>
            <a:r>
              <a:rPr lang="en-US" sz="1600" dirty="0" smtClean="0"/>
              <a:t>Provides additional insight</a:t>
            </a:r>
          </a:p>
          <a:p>
            <a:pPr lvl="2"/>
            <a:r>
              <a:rPr lang="en-US" sz="1600" dirty="0" smtClean="0"/>
              <a:t>Helps  better distinguish between effects/results from consecutive injection events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3405272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19088"/>
            <a:ext cx="8382000" cy="442912"/>
          </a:xfrm>
        </p:spPr>
        <p:txBody>
          <a:bodyPr/>
          <a:lstStyle/>
          <a:p>
            <a:r>
              <a:rPr lang="en-US" dirty="0" smtClean="0"/>
              <a:t>Importance of CSM to Remedial Design</a:t>
            </a:r>
            <a:endParaRPr lang="en-US" dirty="0"/>
          </a:p>
        </p:txBody>
      </p:sp>
      <p:sp>
        <p:nvSpPr>
          <p:cNvPr id="17410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8382000" cy="4604337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/>
              <a:t>Challenge for investigations → advance CSM sufficiently for remedial design with limited available funds</a:t>
            </a:r>
          </a:p>
          <a:p>
            <a:pPr>
              <a:lnSpc>
                <a:spcPct val="70000"/>
              </a:lnSpc>
            </a:pPr>
            <a:r>
              <a:rPr lang="en-US" dirty="0" smtClean="0"/>
              <a:t>CSM evolves and matures as additional data are acquired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Use as a tool for stakeholder consensus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Strike balance between costs of investigation and remedy</a:t>
            </a:r>
          </a:p>
          <a:p>
            <a:pPr>
              <a:lnSpc>
                <a:spcPct val="70000"/>
              </a:lnSpc>
            </a:pPr>
            <a:r>
              <a:rPr lang="en-US" i="1" dirty="0" smtClean="0"/>
              <a:t>In situ</a:t>
            </a:r>
            <a:r>
              <a:rPr lang="en-US" dirty="0" smtClean="0"/>
              <a:t> treatment design and application is most effective when based on a mature CSM</a:t>
            </a:r>
          </a:p>
          <a:p>
            <a:pPr>
              <a:lnSpc>
                <a:spcPct val="70000"/>
              </a:lnSpc>
            </a:pPr>
            <a:r>
              <a:rPr lang="en-US" dirty="0" smtClean="0"/>
              <a:t>Mature CSM gives more confidence in the remedy selection and design</a:t>
            </a:r>
          </a:p>
          <a:p>
            <a:pPr>
              <a:lnSpc>
                <a:spcPct val="70000"/>
              </a:lnSpc>
            </a:pPr>
            <a:r>
              <a:rPr lang="en-US" dirty="0" smtClean="0"/>
              <a:t>CSM can be used to guide design changes during remediation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6511924"/>
            <a:ext cx="609600" cy="346076"/>
          </a:xfrm>
        </p:spPr>
        <p:txBody>
          <a:bodyPr/>
          <a:lstStyle/>
          <a:p>
            <a:r>
              <a:rPr lang="en-US" dirty="0" smtClean="0"/>
              <a:t>  1-69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13498323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36" descr="In-situ 3D scene 1-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838200" y="2743200"/>
            <a:ext cx="6721475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itchFamily="34" charset="0"/>
              </a:rPr>
              <a:t>Relies on: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2000" b="1" dirty="0">
                <a:solidFill>
                  <a:prstClr val="white"/>
                </a:solidFill>
                <a:latin typeface="Calibri" pitchFamily="34" charset="0"/>
              </a:rPr>
              <a:t> Volatilization of contaminant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2000" b="1" dirty="0">
                <a:solidFill>
                  <a:prstClr val="white"/>
                </a:solidFill>
                <a:latin typeface="Calibri" pitchFamily="34" charset="0"/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  <a:latin typeface="Calibri" pitchFamily="34" charset="0"/>
              </a:rPr>
              <a:t>Biological </a:t>
            </a:r>
            <a:r>
              <a:rPr lang="en-US" sz="2000" b="1" dirty="0">
                <a:solidFill>
                  <a:prstClr val="white"/>
                </a:solidFill>
                <a:latin typeface="Calibri" pitchFamily="34" charset="0"/>
              </a:rPr>
              <a:t>processes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2000" b="1" dirty="0">
                <a:solidFill>
                  <a:prstClr val="white"/>
                </a:solidFill>
                <a:latin typeface="Calibri" pitchFamily="34" charset="0"/>
              </a:rPr>
              <a:t> Chemical processes</a:t>
            </a:r>
          </a:p>
        </p:txBody>
      </p:sp>
      <p:sp>
        <p:nvSpPr>
          <p:cNvPr id="92163" name="Rectangle 30"/>
          <p:cNvSpPr>
            <a:spLocks noGrp="1" noChangeArrowheads="1"/>
          </p:cNvSpPr>
          <p:nvPr>
            <p:ph type="title"/>
          </p:nvPr>
        </p:nvSpPr>
        <p:spPr>
          <a:xfrm>
            <a:off x="381000" y="346645"/>
            <a:ext cx="8382000" cy="387798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MNA</a:t>
            </a:r>
            <a:endParaRPr lang="en-US" sz="2800" strike="sngStrike" dirty="0">
              <a:solidFill>
                <a:srgbClr val="FF0000"/>
              </a:solidFill>
            </a:endParaRPr>
          </a:p>
        </p:txBody>
      </p:sp>
      <p:sp>
        <p:nvSpPr>
          <p:cNvPr id="92164" name="Text Box 32"/>
          <p:cNvSpPr txBox="1">
            <a:spLocks noChangeArrowheads="1"/>
          </p:cNvSpPr>
          <p:nvPr/>
        </p:nvSpPr>
        <p:spPr bwMode="auto">
          <a:xfrm>
            <a:off x="838200" y="1219200"/>
            <a:ext cx="7467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SzPct val="150000"/>
            </a:pPr>
            <a:r>
              <a:rPr lang="en-US" sz="2800" b="1" dirty="0" smtClean="0">
                <a:solidFill>
                  <a:prstClr val="white"/>
                </a:solidFill>
              </a:rPr>
              <a:t>Relies </a:t>
            </a:r>
            <a:r>
              <a:rPr lang="en-US" sz="2800" b="1" dirty="0">
                <a:solidFill>
                  <a:prstClr val="white"/>
                </a:solidFill>
              </a:rPr>
              <a:t>on natural processes to remediate contamination.</a:t>
            </a:r>
          </a:p>
        </p:txBody>
      </p:sp>
      <p:sp>
        <p:nvSpPr>
          <p:cNvPr id="92165" name="Rectangle 1"/>
          <p:cNvSpPr>
            <a:spLocks noChangeArrowheads="1"/>
          </p:cNvSpPr>
          <p:nvPr/>
        </p:nvSpPr>
        <p:spPr bwMode="auto">
          <a:xfrm>
            <a:off x="914400" y="4733925"/>
            <a:ext cx="5334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itchFamily="34" charset="0"/>
              </a:rPr>
              <a:t>Success depends on: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2000" b="1" dirty="0">
                <a:solidFill>
                  <a:prstClr val="white"/>
                </a:solidFill>
                <a:latin typeface="Calibri" pitchFamily="34" charset="0"/>
              </a:rPr>
              <a:t> Type and amount of contaminant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2000" b="1" dirty="0">
                <a:solidFill>
                  <a:prstClr val="white"/>
                </a:solidFill>
                <a:latin typeface="Calibri" pitchFamily="34" charset="0"/>
              </a:rPr>
              <a:t> Size and depth of contaminated area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2000" b="1" dirty="0">
                <a:solidFill>
                  <a:prstClr val="white"/>
                </a:solidFill>
                <a:latin typeface="Calibri" pitchFamily="34" charset="0"/>
              </a:rPr>
              <a:t> Favorable soil and </a:t>
            </a:r>
            <a:r>
              <a:rPr lang="en-US" sz="2000" b="1" dirty="0" smtClean="0">
                <a:solidFill>
                  <a:prstClr val="white"/>
                </a:solidFill>
                <a:latin typeface="Calibri" pitchFamily="34" charset="0"/>
              </a:rPr>
              <a:t>groundwater </a:t>
            </a:r>
            <a:r>
              <a:rPr lang="en-US" sz="2000" b="1" dirty="0">
                <a:solidFill>
                  <a:prstClr val="white"/>
                </a:solidFill>
                <a:latin typeface="Calibri" pitchFamily="34" charset="0"/>
              </a:rPr>
              <a:t>conditions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2000" b="1" dirty="0">
                <a:solidFill>
                  <a:prstClr val="white"/>
                </a:solidFill>
                <a:latin typeface="Calibri" pitchFamily="34" charset="0"/>
              </a:rPr>
              <a:t> Sufficient time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32516359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MNA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8382000" cy="4573560"/>
          </a:xfrm>
        </p:spPr>
        <p:txBody>
          <a:bodyPr/>
          <a:lstStyle/>
          <a:p>
            <a:r>
              <a:rPr lang="en-US" dirty="0" smtClean="0"/>
              <a:t>May require ICs</a:t>
            </a:r>
          </a:p>
          <a:p>
            <a:r>
              <a:rPr lang="en-US" dirty="0" smtClean="0"/>
              <a:t>Usually applied to low-level groundwater impacts </a:t>
            </a:r>
          </a:p>
          <a:p>
            <a:r>
              <a:rPr lang="en-US" dirty="0" smtClean="0"/>
              <a:t>1999 OSWER directive 9200.4-17P</a:t>
            </a:r>
          </a:p>
          <a:p>
            <a:pPr lvl="1"/>
            <a:r>
              <a:rPr lang="en-US" dirty="0" smtClean="0"/>
              <a:t>Requires rigorous site characterization </a:t>
            </a:r>
          </a:p>
          <a:p>
            <a:pPr lvl="1"/>
            <a:r>
              <a:rPr lang="en-US" dirty="0" smtClean="0"/>
              <a:t>Evaluate efficacy of MNA using “lines of evidence”</a:t>
            </a:r>
          </a:p>
          <a:p>
            <a:pPr lvl="1"/>
            <a:r>
              <a:rPr lang="en-US" dirty="0" smtClean="0"/>
              <a:t>Performance monitoring</a:t>
            </a:r>
          </a:p>
          <a:p>
            <a:r>
              <a:rPr lang="en-US" dirty="0" smtClean="0"/>
              <a:t>Impose a stewardship obligation on property owner</a:t>
            </a:r>
          </a:p>
          <a:p>
            <a:r>
              <a:rPr lang="en-US" dirty="0" smtClean="0"/>
              <a:t>Requires a groundwater monitoring system</a:t>
            </a:r>
          </a:p>
          <a:p>
            <a:pPr lvl="1"/>
            <a:r>
              <a:rPr lang="en-US" dirty="0" smtClean="0"/>
              <a:t>Upgradient monitoring wells</a:t>
            </a:r>
          </a:p>
          <a:p>
            <a:pPr lvl="1"/>
            <a:r>
              <a:rPr lang="en-US" dirty="0" smtClean="0"/>
              <a:t>In-plume monitoring wells</a:t>
            </a:r>
          </a:p>
          <a:p>
            <a:pPr lvl="1"/>
            <a:r>
              <a:rPr lang="en-US" dirty="0" smtClean="0"/>
              <a:t>Downgradient sentinel wells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706253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Screening of MNA Applicability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type="body" sz="quarter" idx="10"/>
          </p:nvPr>
        </p:nvSpPr>
        <p:spPr>
          <a:xfrm>
            <a:off x="304800" y="1371600"/>
            <a:ext cx="8534400" cy="3942618"/>
          </a:xfrm>
        </p:spPr>
        <p:txBody>
          <a:bodyPr/>
          <a:lstStyle/>
          <a:p>
            <a:r>
              <a:rPr lang="en-US" dirty="0" smtClean="0"/>
              <a:t>Do state regulations allow MNA as a remedial method?</a:t>
            </a:r>
          </a:p>
          <a:p>
            <a:pPr lvl="1"/>
            <a:r>
              <a:rPr lang="en-US" dirty="0" smtClean="0"/>
              <a:t>Many States require majority of source mass be removed</a:t>
            </a:r>
          </a:p>
          <a:p>
            <a:pPr lvl="1"/>
            <a:r>
              <a:rPr lang="en-US" dirty="0" smtClean="0"/>
              <a:t>Presence of mobile LNAPL  may preclude consideration</a:t>
            </a:r>
          </a:p>
          <a:p>
            <a:pPr lvl="1"/>
            <a:r>
              <a:rPr lang="en-US" dirty="0" smtClean="0"/>
              <a:t>May be acceptable for limited non-mobile, residual phase LNAPL</a:t>
            </a:r>
          </a:p>
          <a:p>
            <a:r>
              <a:rPr lang="en-US" dirty="0" smtClean="0"/>
              <a:t>Has the source been removed to the maximum extent practicable?</a:t>
            </a:r>
          </a:p>
          <a:p>
            <a:r>
              <a:rPr lang="en-US" dirty="0" smtClean="0"/>
              <a:t>Is plume size and concentration reducing such that remediation will be achieved within a reasonable time?</a:t>
            </a:r>
          </a:p>
          <a:p>
            <a:r>
              <a:rPr lang="en-US" dirty="0" smtClean="0"/>
              <a:t>Are there any receptors that could be affected?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0335932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18945"/>
            <a:ext cx="8610600" cy="443198"/>
          </a:xfrm>
        </p:spPr>
        <p:txBody>
          <a:bodyPr/>
          <a:lstStyle/>
          <a:p>
            <a:r>
              <a:rPr lang="en-US" dirty="0" smtClean="0"/>
              <a:t>Key Components of Typical MNA CAP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8382000" cy="4721292"/>
          </a:xfrm>
        </p:spPr>
        <p:txBody>
          <a:bodyPr/>
          <a:lstStyle/>
          <a:p>
            <a:r>
              <a:rPr lang="en-US" dirty="0" smtClean="0"/>
              <a:t>Documentation of adequate source control</a:t>
            </a:r>
          </a:p>
          <a:p>
            <a:r>
              <a:rPr lang="en-US" dirty="0" smtClean="0"/>
              <a:t>Comprehensive site characterization</a:t>
            </a:r>
          </a:p>
          <a:p>
            <a:r>
              <a:rPr lang="en-US" dirty="0" smtClean="0"/>
              <a:t>Showing lines of evidence to support MNA</a:t>
            </a:r>
          </a:p>
          <a:p>
            <a:r>
              <a:rPr lang="en-US" dirty="0" smtClean="0"/>
              <a:t>Performance objectives</a:t>
            </a:r>
          </a:p>
          <a:p>
            <a:pPr lvl="1"/>
            <a:r>
              <a:rPr lang="en-US" dirty="0" smtClean="0"/>
              <a:t>Tools are available to support remedy evaluation</a:t>
            </a:r>
          </a:p>
          <a:p>
            <a:pPr lvl="2"/>
            <a:r>
              <a:rPr lang="en-US" dirty="0" smtClean="0"/>
              <a:t>remfuel </a:t>
            </a:r>
            <a:r>
              <a:rPr lang="en-US" dirty="0" smtClean="0">
                <a:hlinkClick r:id="rId3"/>
              </a:rPr>
              <a:t>http://www.epa.gov/ada/csmos/models/remfuel.html</a:t>
            </a:r>
            <a:r>
              <a:rPr lang="en-US" dirty="0" smtClean="0"/>
              <a:t> </a:t>
            </a:r>
          </a:p>
          <a:p>
            <a:r>
              <a:rPr lang="en-US" dirty="0" smtClean="0"/>
              <a:t>Evaluation of timeframe for meeting remediation objectives</a:t>
            </a:r>
          </a:p>
          <a:p>
            <a:r>
              <a:rPr lang="en-US" dirty="0" smtClean="0"/>
              <a:t>Long-term performance monitoring</a:t>
            </a:r>
          </a:p>
          <a:p>
            <a:r>
              <a:rPr lang="en-US" dirty="0" smtClean="0"/>
              <a:t>Contingency plan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4373754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Studies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Before conducting a pilot test, confirm (to the degree possible) that full-scale application is practical and appropriate</a:t>
            </a:r>
          </a:p>
          <a:p>
            <a:pPr lvl="1"/>
            <a:r>
              <a:rPr lang="en-US" dirty="0" smtClean="0"/>
              <a:t>Don’t conduct unnecessary pilots</a:t>
            </a:r>
          </a:p>
          <a:p>
            <a:r>
              <a:rPr lang="en-US" sz="2400" dirty="0" smtClean="0"/>
              <a:t>Collect too much rather than too little data</a:t>
            </a:r>
          </a:p>
          <a:p>
            <a:r>
              <a:rPr lang="en-US" sz="2400" dirty="0" smtClean="0"/>
              <a:t>Several phases of successful pilot studies could actually be a successful full-scale remedy</a:t>
            </a:r>
          </a:p>
          <a:p>
            <a:r>
              <a:rPr lang="en-US" sz="2400" dirty="0" smtClean="0"/>
              <a:t>Evaluate failed pilot study results to confirm implementation issues were not the reason for failure.  Consider the benefit of redoing a pilot study before abandoning a technology</a:t>
            </a:r>
          </a:p>
          <a:p>
            <a:r>
              <a:rPr lang="en-US" sz="2400" dirty="0" smtClean="0"/>
              <a:t>Increase the likelihood of success through sound research and bench-scale studies</a:t>
            </a:r>
          </a:p>
          <a:p>
            <a:r>
              <a:rPr lang="en-US" sz="2400" dirty="0" smtClean="0"/>
              <a:t>Be sure the pilot test addresses the most critical parts of the remedy (such as reagent delivery to the tough locations)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082551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Trains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8382000" cy="5075236"/>
          </a:xfrm>
        </p:spPr>
        <p:txBody>
          <a:bodyPr/>
          <a:lstStyle/>
          <a:p>
            <a:r>
              <a:rPr lang="en-US" dirty="0" smtClean="0"/>
              <a:t>Combination of remediation technologies usually applied in a “treatment train” via flexible record of decision/CAP</a:t>
            </a:r>
          </a:p>
          <a:p>
            <a:pPr lvl="1"/>
            <a:r>
              <a:rPr lang="en-US" dirty="0" smtClean="0"/>
              <a:t>Aggressive ISCO to treat source</a:t>
            </a:r>
          </a:p>
          <a:p>
            <a:pPr lvl="1"/>
            <a:r>
              <a:rPr lang="en-US" dirty="0" smtClean="0"/>
              <a:t>PRB or PRZ to treat plume</a:t>
            </a:r>
          </a:p>
          <a:p>
            <a:pPr lvl="1"/>
            <a:r>
              <a:rPr lang="en-US" dirty="0" smtClean="0"/>
              <a:t>MNA for “tail” of plume with low concentrations</a:t>
            </a:r>
          </a:p>
          <a:p>
            <a:pPr lvl="1"/>
            <a:r>
              <a:rPr lang="en-US" dirty="0" smtClean="0"/>
              <a:t>State requirements-“make every conceivable effort, utilizing every available technology”</a:t>
            </a:r>
          </a:p>
          <a:p>
            <a:r>
              <a:rPr lang="en-US" dirty="0" smtClean="0"/>
              <a:t>Prepare </a:t>
            </a:r>
            <a:r>
              <a:rPr lang="en-US" dirty="0"/>
              <a:t>a </a:t>
            </a:r>
            <a:r>
              <a:rPr lang="en-US" dirty="0" smtClean="0"/>
              <a:t>corrective action </a:t>
            </a:r>
            <a:r>
              <a:rPr lang="en-US" dirty="0"/>
              <a:t>plan to outline the preferred cleanup option for the </a:t>
            </a:r>
            <a:r>
              <a:rPr lang="en-US" dirty="0" smtClean="0"/>
              <a:t>site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ublic </a:t>
            </a:r>
            <a:r>
              <a:rPr lang="en-US" dirty="0"/>
              <a:t>has the opportunity to comment on </a:t>
            </a:r>
            <a:r>
              <a:rPr lang="en-US" dirty="0" smtClean="0"/>
              <a:t>preferred option</a:t>
            </a:r>
          </a:p>
          <a:p>
            <a:pPr lvl="1"/>
            <a:r>
              <a:rPr lang="en-US" dirty="0" smtClean="0"/>
              <a:t>Consider </a:t>
            </a:r>
            <a:r>
              <a:rPr lang="en-US" dirty="0"/>
              <a:t>the comments and may revise </a:t>
            </a:r>
            <a:r>
              <a:rPr lang="en-US" dirty="0" smtClean="0"/>
              <a:t>final cleanup</a:t>
            </a:r>
          </a:p>
          <a:p>
            <a:pPr lvl="1"/>
            <a:r>
              <a:rPr lang="en-US" dirty="0" smtClean="0"/>
              <a:t>Determination </a:t>
            </a:r>
            <a:r>
              <a:rPr lang="en-US" dirty="0"/>
              <a:t>of the final cleanup for a site is documented in its </a:t>
            </a:r>
            <a:r>
              <a:rPr lang="en-US" dirty="0" smtClean="0"/>
              <a:t>final site closure documents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5804174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Green BMPs for Characterization and Remediation 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980232" y="1244800"/>
            <a:ext cx="3935167" cy="5079800"/>
            <a:chOff x="6096" y="912"/>
            <a:chExt cx="2355" cy="3072"/>
          </a:xfrm>
        </p:grpSpPr>
        <p:pic>
          <p:nvPicPr>
            <p:cNvPr id="17415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" y="912"/>
              <a:ext cx="2355" cy="3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Rectangle 10"/>
            <p:cNvSpPr>
              <a:spLocks noChangeArrowheads="1"/>
            </p:cNvSpPr>
            <p:nvPr/>
          </p:nvSpPr>
          <p:spPr bwMode="auto">
            <a:xfrm>
              <a:off x="6096" y="912"/>
              <a:ext cx="2352" cy="30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52400" y="1371600"/>
            <a:ext cx="4648200" cy="1785104"/>
          </a:xfrm>
        </p:spPr>
        <p:txBody>
          <a:bodyPr/>
          <a:lstStyle/>
          <a:p>
            <a:r>
              <a:rPr lang="en-US" sz="2400" dirty="0"/>
              <a:t>For more information on Green BMPS </a:t>
            </a:r>
            <a:r>
              <a:rPr lang="en-US" sz="2400" dirty="0" smtClean="0"/>
              <a:t>for Bioremediation</a:t>
            </a:r>
            <a:r>
              <a:rPr lang="en-US" sz="2400" dirty="0"/>
              <a:t>, refer to this fact </a:t>
            </a:r>
            <a:r>
              <a:rPr lang="en-US" sz="2400" dirty="0" smtClean="0"/>
              <a:t>sheet</a:t>
            </a:r>
          </a:p>
          <a:p>
            <a:r>
              <a:rPr lang="en-US" sz="2400" dirty="0" smtClean="0"/>
              <a:t>www.cluin.org/greenremediation</a:t>
            </a:r>
            <a:endParaRPr lang="en-US" sz="2400" dirty="0"/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0" y="2971800"/>
            <a:ext cx="3124200" cy="3429000"/>
            <a:chOff x="6144" y="912"/>
            <a:chExt cx="2355" cy="3072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4" y="912"/>
              <a:ext cx="2355" cy="3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144" y="912"/>
              <a:ext cx="2352" cy="30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1-102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157604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634052"/>
            <a:ext cx="9144000" cy="557624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533400" y="1157104"/>
            <a:ext cx="8006824" cy="1495794"/>
          </a:xfrm>
        </p:spPr>
        <p:txBody>
          <a:bodyPr wrap="square">
            <a:spAutoFit/>
          </a:bodyPr>
          <a:lstStyle/>
          <a:p>
            <a:pPr defTabSz="914363" eaLnBrk="1" fontAlgn="auto" hangingPunct="1">
              <a:spcAft>
                <a:spcPts val="0"/>
              </a:spcAft>
              <a:defRPr/>
            </a:pPr>
            <a:r>
              <a:rPr lang="en-US" dirty="0"/>
              <a:t>Case Study: </a:t>
            </a:r>
            <a:r>
              <a:rPr lang="en-US" dirty="0" smtClean="0"/>
              <a:t>Fannon</a:t>
            </a:r>
            <a:br>
              <a:rPr lang="en-US" dirty="0" smtClean="0"/>
            </a:br>
            <a:r>
              <a:rPr lang="en-US" dirty="0" smtClean="0"/>
              <a:t>Petroleum </a:t>
            </a:r>
            <a:r>
              <a:rPr lang="en-US" dirty="0"/>
              <a:t>Site, Virginia</a:t>
            </a:r>
            <a:endParaRPr dirty="0" smtClean="0"/>
          </a:p>
        </p:txBody>
      </p:sp>
      <p:pic>
        <p:nvPicPr>
          <p:cNvPr id="4" name="Picture 3" descr="epa_logo_vert_white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038600"/>
            <a:ext cx="428942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37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8247950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 – Fannon Petroleum Site, Virginia</a:t>
            </a:r>
            <a:endParaRPr lang="en-US" dirty="0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body" sz="quarter" idx="10"/>
          </p:nvPr>
        </p:nvSpPr>
        <p:spPr>
          <a:xfrm>
            <a:off x="381000" y="1371600"/>
            <a:ext cx="8382000" cy="2339102"/>
          </a:xfrm>
        </p:spPr>
        <p:txBody>
          <a:bodyPr/>
          <a:lstStyle/>
          <a:p>
            <a:r>
              <a:rPr lang="en-US" dirty="0" smtClean="0"/>
              <a:t>Fuel Depot since late 1800s</a:t>
            </a:r>
          </a:p>
          <a:p>
            <a:r>
              <a:rPr lang="en-US" dirty="0" smtClean="0"/>
              <a:t>Most recent facility since 1962</a:t>
            </a:r>
          </a:p>
          <a:p>
            <a:r>
              <a:rPr lang="en-US" dirty="0" smtClean="0"/>
              <a:t>ASTs and USTs</a:t>
            </a:r>
          </a:p>
          <a:p>
            <a:r>
              <a:rPr lang="en-US" dirty="0" smtClean="0"/>
              <a:t>&gt; 500,000 gallon capacity</a:t>
            </a:r>
          </a:p>
          <a:p>
            <a:r>
              <a:rPr lang="en-US" dirty="0" smtClean="0"/>
              <a:t>Early 1980s release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28800" y="3962400"/>
            <a:ext cx="3200400" cy="2413000"/>
            <a:chOff x="4800600" y="2971800"/>
            <a:chExt cx="3962400" cy="3155950"/>
          </a:xfrm>
        </p:grpSpPr>
        <p:pic>
          <p:nvPicPr>
            <p:cNvPr id="15362" name="Picture 3" descr="fannonimage1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800600" y="2971800"/>
              <a:ext cx="3962400" cy="31559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5363" name="Line 4"/>
            <p:cNvSpPr>
              <a:spLocks noChangeShapeType="1"/>
            </p:cNvSpPr>
            <p:nvPr/>
          </p:nvSpPr>
          <p:spPr bwMode="auto">
            <a:xfrm>
              <a:off x="4953000" y="4038600"/>
              <a:ext cx="2133600" cy="11430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364" name="Line 5"/>
            <p:cNvSpPr>
              <a:spLocks noChangeShapeType="1"/>
            </p:cNvSpPr>
            <p:nvPr/>
          </p:nvSpPr>
          <p:spPr bwMode="auto">
            <a:xfrm flipH="1">
              <a:off x="7086600" y="4495800"/>
              <a:ext cx="685800" cy="6858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365" name="Line 6"/>
            <p:cNvSpPr>
              <a:spLocks noChangeShapeType="1"/>
            </p:cNvSpPr>
            <p:nvPr/>
          </p:nvSpPr>
          <p:spPr bwMode="auto">
            <a:xfrm>
              <a:off x="4953000" y="4038600"/>
              <a:ext cx="15240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366" name="Line 7"/>
            <p:cNvSpPr>
              <a:spLocks noChangeShapeType="1"/>
            </p:cNvSpPr>
            <p:nvPr/>
          </p:nvSpPr>
          <p:spPr bwMode="auto">
            <a:xfrm>
              <a:off x="6477000" y="4038600"/>
              <a:ext cx="1295400" cy="457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419100" y="1665701"/>
            <a:ext cx="3810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itchFamily="2" charset="2"/>
              <a:buChar char="u"/>
              <a:defRPr/>
            </a:pPr>
            <a:endParaRPr lang="en-US" sz="2800" dirty="0">
              <a:latin typeface="+mn-lt"/>
            </a:endParaRPr>
          </a:p>
        </p:txBody>
      </p:sp>
      <p:pic>
        <p:nvPicPr>
          <p:cNvPr id="13" name="Picture 3" descr="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10557"/>
            <a:ext cx="3657600" cy="2459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775046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Planning Considerations</a:t>
            </a:r>
            <a:endParaRPr lang="en-US" dirty="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Unconsolidated geology (relatively uncomplicated)</a:t>
            </a:r>
          </a:p>
          <a:p>
            <a:pPr lvl="1"/>
            <a:r>
              <a:rPr lang="en-US" dirty="0" smtClean="0"/>
              <a:t>MIP with collection of soil samples for laboratory analysis</a:t>
            </a:r>
          </a:p>
          <a:p>
            <a:r>
              <a:rPr lang="en-US" dirty="0" smtClean="0"/>
              <a:t>Developer with plan (residential)</a:t>
            </a:r>
          </a:p>
          <a:p>
            <a:r>
              <a:rPr lang="en-US" dirty="0" smtClean="0"/>
              <a:t>Identify hot spots requiring remediation</a:t>
            </a:r>
          </a:p>
          <a:p>
            <a:r>
              <a:rPr lang="en-US" dirty="0" smtClean="0"/>
              <a:t>Define threshold contamination level above which remediation was necessary</a:t>
            </a:r>
          </a:p>
          <a:p>
            <a:r>
              <a:rPr lang="en-US" dirty="0" smtClean="0"/>
              <a:t>Stakeholder concurrence and acceptance</a:t>
            </a:r>
          </a:p>
          <a:p>
            <a:pPr lvl="1"/>
            <a:r>
              <a:rPr lang="en-US" dirty="0" smtClean="0"/>
              <a:t>City, owners, citizens</a:t>
            </a:r>
          </a:p>
          <a:p>
            <a:r>
              <a:rPr lang="en-US" dirty="0" smtClean="0"/>
              <a:t>Identified receptors</a:t>
            </a:r>
          </a:p>
        </p:txBody>
      </p:sp>
      <p:pic>
        <p:nvPicPr>
          <p:cNvPr id="6" name="Picture 5" descr="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5935006" y="4419599"/>
            <a:ext cx="2827994" cy="1958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6077866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CSMs to Manage Remediation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Reach stakeholder consensus on remedial requirements</a:t>
            </a:r>
          </a:p>
          <a:p>
            <a:r>
              <a:rPr lang="en-US" dirty="0" smtClean="0"/>
              <a:t>Negotiate remedial option with regulatory authorities </a:t>
            </a:r>
          </a:p>
          <a:p>
            <a:r>
              <a:rPr lang="en-US" dirty="0" smtClean="0"/>
              <a:t>Benchmark remediation</a:t>
            </a:r>
          </a:p>
          <a:p>
            <a:pPr lvl="1"/>
            <a:r>
              <a:rPr lang="en-US" dirty="0" smtClean="0"/>
              <a:t>Determine what data are required to achieve each CSM version</a:t>
            </a:r>
          </a:p>
          <a:p>
            <a:r>
              <a:rPr lang="en-US" dirty="0" smtClean="0"/>
              <a:t>Refine understanding of source area dimensions</a:t>
            </a:r>
          </a:p>
          <a:p>
            <a:r>
              <a:rPr lang="en-US" dirty="0" smtClean="0"/>
              <a:t>Demonstrate site no longer poses risk or unacceptable risk</a:t>
            </a:r>
          </a:p>
          <a:p>
            <a:r>
              <a:rPr lang="en-US" dirty="0" smtClean="0"/>
              <a:t>Use updated CSM to document “revised baseline” for future use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66135343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Picture 056"/>
          <p:cNvPicPr>
            <a:picLocks noChangeAspect="1" noChangeArrowheads="1"/>
          </p:cNvPicPr>
          <p:nvPr/>
        </p:nvPicPr>
        <p:blipFill rotWithShape="1">
          <a:blip r:embed="rId3" cstate="email"/>
          <a:srcRect t="28993"/>
          <a:stretch/>
        </p:blipFill>
        <p:spPr bwMode="auto">
          <a:xfrm>
            <a:off x="381000" y="2571749"/>
            <a:ext cx="4114800" cy="3895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58" name="Picture 3" descr="Picture 02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24400" y="1066800"/>
            <a:ext cx="4038600" cy="3028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59" name="Picture 4" descr="Picture 013"/>
          <p:cNvPicPr>
            <a:picLocks noChangeAspect="1" noChangeArrowheads="1"/>
          </p:cNvPicPr>
          <p:nvPr/>
        </p:nvPicPr>
        <p:blipFill rotWithShape="1">
          <a:blip r:embed="rId5" cstate="email"/>
          <a:srcRect t="23333" b="24074"/>
          <a:stretch/>
        </p:blipFill>
        <p:spPr bwMode="auto">
          <a:xfrm>
            <a:off x="762000" y="1085850"/>
            <a:ext cx="3429000" cy="13525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61" name="Picture 6" descr="Picture 029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29200" y="39052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Title 11"/>
          <p:cNvSpPr txBox="1">
            <a:spLocks/>
          </p:cNvSpPr>
          <p:nvPr/>
        </p:nvSpPr>
        <p:spPr>
          <a:xfrm>
            <a:off x="381000" y="319088"/>
            <a:ext cx="8382000" cy="442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vert="horz" wrap="square" lIns="0" tIns="0" rIns="0" bIns="0" rtlCol="0" anchor="ctr" anchorCtr="0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spc="-150" dirty="0">
                <a:ln w="3175"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dirty="0" smtClean="0"/>
              <a:t>MIP Survey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7853688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MIP Results</a:t>
            </a:r>
            <a:endParaRPr lang="en-US" dirty="0"/>
          </a:p>
        </p:txBody>
      </p:sp>
      <p:sp>
        <p:nvSpPr>
          <p:cNvPr id="24577" name="Rectangle 2"/>
          <p:cNvSpPr>
            <a:spLocks noGrp="1" noChangeArrowheads="1"/>
          </p:cNvSpPr>
          <p:nvPr>
            <p:ph type="body" sz="quarter" idx="10"/>
          </p:nvPr>
        </p:nvSpPr>
        <p:spPr>
          <a:xfrm>
            <a:off x="381000" y="1371600"/>
            <a:ext cx="8382000" cy="5096780"/>
          </a:xfrm>
        </p:spPr>
        <p:txBody>
          <a:bodyPr/>
          <a:lstStyle/>
          <a:p>
            <a:r>
              <a:rPr lang="en-US" dirty="0" smtClean="0"/>
              <a:t>Closely correlated with plume</a:t>
            </a:r>
            <a:br>
              <a:rPr lang="en-US" dirty="0" smtClean="0"/>
            </a:br>
            <a:r>
              <a:rPr lang="en-US" dirty="0" smtClean="0"/>
              <a:t>defined by conventional</a:t>
            </a:r>
            <a:br>
              <a:rPr lang="en-US" dirty="0" smtClean="0"/>
            </a:br>
            <a:r>
              <a:rPr lang="en-US" dirty="0" smtClean="0"/>
              <a:t>investigation methods</a:t>
            </a:r>
          </a:p>
          <a:p>
            <a:r>
              <a:rPr lang="en-US" dirty="0" smtClean="0"/>
              <a:t>MIP identified previously</a:t>
            </a:r>
            <a:br>
              <a:rPr lang="en-US" dirty="0" smtClean="0"/>
            </a:br>
            <a:r>
              <a:rPr lang="en-US" dirty="0" smtClean="0"/>
              <a:t>unknown contamination</a:t>
            </a:r>
          </a:p>
          <a:p>
            <a:r>
              <a:rPr lang="en-US" dirty="0" smtClean="0"/>
              <a:t>Plume appeared to intersect </a:t>
            </a:r>
            <a:br>
              <a:rPr lang="en-US" dirty="0" smtClean="0"/>
            </a:br>
            <a:r>
              <a:rPr lang="en-US" dirty="0" smtClean="0"/>
              <a:t>sanitary/storm sewer system</a:t>
            </a:r>
          </a:p>
          <a:p>
            <a:r>
              <a:rPr lang="en-US" dirty="0" smtClean="0"/>
              <a:t>Some adjustments to construction</a:t>
            </a:r>
            <a:br>
              <a:rPr lang="en-US" dirty="0" smtClean="0"/>
            </a:br>
            <a:r>
              <a:rPr lang="en-US" dirty="0" smtClean="0"/>
              <a:t>plan (such as depth of structures)</a:t>
            </a:r>
          </a:p>
          <a:p>
            <a:r>
              <a:rPr lang="en-US" dirty="0" smtClean="0"/>
              <a:t>Negotiated environmental</a:t>
            </a:r>
            <a:br>
              <a:rPr lang="en-US" dirty="0" smtClean="0"/>
            </a:br>
            <a:r>
              <a:rPr lang="en-US" dirty="0" smtClean="0"/>
              <a:t>redevelopment actions which</a:t>
            </a:r>
            <a:br>
              <a:rPr lang="en-US" dirty="0" smtClean="0"/>
            </a:br>
            <a:r>
              <a:rPr lang="en-US" dirty="0" smtClean="0"/>
              <a:t>could be potentially be reimbursed </a:t>
            </a:r>
            <a:br>
              <a:rPr lang="en-US" dirty="0" smtClean="0"/>
            </a:br>
            <a:r>
              <a:rPr lang="en-US" dirty="0" smtClean="0"/>
              <a:t>under state UST fund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/>
          <a:srcRect l="10021" t="12187" r="3328" b="11040"/>
          <a:stretch/>
        </p:blipFill>
        <p:spPr bwMode="auto">
          <a:xfrm>
            <a:off x="5524500" y="1524000"/>
            <a:ext cx="3422650" cy="18135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5791200" y="3816350"/>
            <a:ext cx="3197225" cy="1822450"/>
            <a:chOff x="5314950" y="4368800"/>
            <a:chExt cx="3197225" cy="182245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 cstate="email"/>
            <a:srcRect l="11667" t="17587" r="11592" b="28316"/>
            <a:stretch/>
          </p:blipFill>
          <p:spPr bwMode="auto">
            <a:xfrm>
              <a:off x="5314950" y="4368800"/>
              <a:ext cx="3197225" cy="182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/>
                </a:ext>
              </a:extLst>
            </a:blip>
            <a:srcRect/>
            <a:stretch/>
          </p:blipFill>
          <p:spPr bwMode="auto">
            <a:xfrm>
              <a:off x="7823200" y="4392612"/>
              <a:ext cx="6889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6058857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Remedial Actions</a:t>
            </a:r>
            <a:endParaRPr lang="en-US" dirty="0"/>
          </a:p>
        </p:txBody>
      </p:sp>
      <p:sp>
        <p:nvSpPr>
          <p:cNvPr id="27649" name="Rectangle 2"/>
          <p:cNvSpPr>
            <a:spLocks noGrp="1" noChangeArrowheads="1"/>
          </p:cNvSpPr>
          <p:nvPr>
            <p:ph type="body" sz="quarter" idx="10"/>
          </p:nvPr>
        </p:nvSpPr>
        <p:spPr>
          <a:xfrm>
            <a:off x="381000" y="1371600"/>
            <a:ext cx="8382000" cy="4905958"/>
          </a:xfrm>
        </p:spPr>
        <p:txBody>
          <a:bodyPr/>
          <a:lstStyle/>
          <a:p>
            <a:r>
              <a:rPr lang="en-US" dirty="0" smtClean="0"/>
              <a:t>Excavation and removal of 28 USTs</a:t>
            </a:r>
          </a:p>
          <a:p>
            <a:r>
              <a:rPr lang="en-US" dirty="0" smtClean="0"/>
              <a:t>Excavation and disposal of 35,317</a:t>
            </a:r>
            <a:br>
              <a:rPr lang="en-US" dirty="0" smtClean="0"/>
            </a:br>
            <a:r>
              <a:rPr lang="en-US" dirty="0" smtClean="0"/>
              <a:t>tons of petroleum-impacted soil</a:t>
            </a:r>
          </a:p>
          <a:p>
            <a:r>
              <a:rPr lang="en-US" dirty="0" smtClean="0"/>
              <a:t>Recovery and disposal of 1,000</a:t>
            </a:r>
            <a:br>
              <a:rPr lang="en-US" dirty="0" smtClean="0"/>
            </a:br>
            <a:r>
              <a:rPr lang="en-US" dirty="0" smtClean="0"/>
              <a:t>gallons of free-phase petroleum</a:t>
            </a:r>
          </a:p>
          <a:p>
            <a:r>
              <a:rPr lang="en-US" dirty="0" smtClean="0"/>
              <a:t>Ongoing subsurface remediation </a:t>
            </a:r>
            <a:br>
              <a:rPr lang="en-US" dirty="0" smtClean="0"/>
            </a:br>
            <a:r>
              <a:rPr lang="en-US" dirty="0" smtClean="0"/>
              <a:t>at down-gradient adjacent</a:t>
            </a:r>
            <a:br>
              <a:rPr lang="en-US" dirty="0" smtClean="0"/>
            </a:br>
            <a:r>
              <a:rPr lang="en-US" dirty="0" smtClean="0"/>
              <a:t>property</a:t>
            </a:r>
          </a:p>
          <a:p>
            <a:r>
              <a:rPr lang="en-US" dirty="0" smtClean="0"/>
              <a:t>Continued reduction in amount</a:t>
            </a:r>
            <a:br>
              <a:rPr lang="en-US" dirty="0" smtClean="0"/>
            </a:br>
            <a:r>
              <a:rPr lang="en-US" dirty="0" smtClean="0"/>
              <a:t>of subsurface contamination</a:t>
            </a:r>
          </a:p>
          <a:p>
            <a:r>
              <a:rPr lang="en-US" dirty="0" smtClean="0"/>
              <a:t>Post-CAP monitoring in</a:t>
            </a:r>
            <a:br>
              <a:rPr lang="en-US" dirty="0" smtClean="0"/>
            </a:br>
            <a:r>
              <a:rPr lang="en-US" dirty="0" smtClean="0"/>
              <a:t>near future</a:t>
            </a:r>
          </a:p>
        </p:txBody>
      </p:sp>
      <p:pic>
        <p:nvPicPr>
          <p:cNvPr id="7" name="Picture 4" descr="Picture 02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/>
              </a:ext>
            </a:extLst>
          </a:blip>
          <a:srcRect/>
          <a:stretch/>
        </p:blipFill>
        <p:spPr bwMode="auto">
          <a:xfrm>
            <a:off x="5748866" y="4267200"/>
            <a:ext cx="3242734" cy="209126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6" descr="DSC04251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/>
              </a:ext>
            </a:extLst>
          </a:blip>
          <a:srcRect/>
          <a:stretch/>
        </p:blipFill>
        <p:spPr bwMode="auto">
          <a:xfrm>
            <a:off x="5791200" y="1811867"/>
            <a:ext cx="3107267" cy="222673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2602989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Redevelopment  2008/2009</a:t>
            </a:r>
            <a:endParaRPr lang="en-US" dirty="0"/>
          </a:p>
        </p:txBody>
      </p:sp>
      <p:pic>
        <p:nvPicPr>
          <p:cNvPr id="7" name="Picture 4" descr="SDC102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846263" cy="2667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DC1029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27805" b="20919"/>
          <a:stretch/>
        </p:blipFill>
        <p:spPr bwMode="auto">
          <a:xfrm>
            <a:off x="4556235" y="1066800"/>
            <a:ext cx="4587765" cy="2667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-15765" y="3733800"/>
            <a:ext cx="9144000" cy="2787339"/>
            <a:chOff x="0" y="3003861"/>
            <a:chExt cx="9144000" cy="2787339"/>
          </a:xfrm>
        </p:grpSpPr>
        <p:sp>
          <p:nvSpPr>
            <p:cNvPr id="21" name="Rectangle 20"/>
            <p:cNvSpPr/>
            <p:nvPr/>
          </p:nvSpPr>
          <p:spPr bwMode="auto">
            <a:xfrm>
              <a:off x="0" y="3003861"/>
              <a:ext cx="9144000" cy="2743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02045" y="3137299"/>
              <a:ext cx="4239054" cy="2278208"/>
              <a:chOff x="-570018" y="2597483"/>
              <a:chExt cx="5858939" cy="3046225"/>
            </a:xfrm>
          </p:grpSpPr>
          <p:pic>
            <p:nvPicPr>
              <p:cNvPr id="15" name="Picture 3" descr="fannonimage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    </a:ext>
                </a:extLst>
              </a:blip>
              <a:srcRect l="15884" t="31458" b="17142"/>
              <a:stretch/>
            </p:blipFill>
            <p:spPr bwMode="auto">
              <a:xfrm>
                <a:off x="-570018" y="2597483"/>
                <a:ext cx="5858939" cy="304622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Line 4"/>
              <p:cNvSpPr>
                <a:spLocks noChangeShapeType="1"/>
              </p:cNvSpPr>
              <p:nvPr/>
            </p:nvSpPr>
            <p:spPr bwMode="auto">
              <a:xfrm>
                <a:off x="-440617" y="2773198"/>
                <a:ext cx="3145629" cy="183000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 flipH="1">
                <a:off x="2705012" y="3505200"/>
                <a:ext cx="1011095" cy="109800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>
                <a:off x="-440617" y="2773198"/>
                <a:ext cx="2246878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Line 7"/>
              <p:cNvSpPr>
                <a:spLocks noChangeShapeType="1"/>
              </p:cNvSpPr>
              <p:nvPr/>
            </p:nvSpPr>
            <p:spPr bwMode="auto">
              <a:xfrm>
                <a:off x="1806260" y="2773198"/>
                <a:ext cx="1909846" cy="73200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 l="20128" t="27468" r="2953" b="10213"/>
            <a:stretch/>
          </p:blipFill>
          <p:spPr bwMode="auto">
            <a:xfrm>
              <a:off x="4660077" y="3186488"/>
              <a:ext cx="4241713" cy="21798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itle 1"/>
            <p:cNvSpPr txBox="1">
              <a:spLocks/>
            </p:cNvSpPr>
            <p:nvPr/>
          </p:nvSpPr>
          <p:spPr>
            <a:xfrm>
              <a:off x="1840677" y="5403402"/>
              <a:ext cx="5638800" cy="3877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80000"/>
                </a:prstClr>
              </a:outerShdw>
            </a:effectLst>
          </p:spPr>
          <p:txBody>
            <a:bodyPr vert="horz" wrap="square" lIns="0" tIns="0" rIns="0" bIns="0" rtlCol="0" anchor="ctr" anchorCtr="0">
              <a:spAutoFit/>
            </a:bodyPr>
            <a:lstStyle>
              <a:lvl1pPr algn="l" defTabSz="912813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lang="en-US" sz="3200" kern="1200" spc="-150" dirty="0">
                  <a:ln w="3175">
                    <a:noFill/>
                  </a:ln>
                  <a:solidFill>
                    <a:schemeClr val="tx1"/>
                  </a:solidFill>
                  <a:latin typeface="+mj-lt"/>
                  <a:ea typeface="+mn-ea"/>
                  <a:cs typeface="Arial" charset="0"/>
                </a:defRPr>
              </a:lvl1pPr>
              <a:lvl2pPr algn="l" defTabSz="912813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algn="l" defTabSz="912813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algn="l" defTabSz="912813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algn="l" defTabSz="912813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457200" algn="l" defTabSz="912813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914400" algn="l" defTabSz="912813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1371600" algn="l" defTabSz="912813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1828800" algn="l" defTabSz="912813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en-US" sz="2800" dirty="0" smtClean="0"/>
                <a:t>Before					After</a:t>
              </a:r>
              <a:endParaRPr lang="en-US" sz="2800" dirty="0"/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67180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634052"/>
            <a:ext cx="9144000" cy="557624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533400" y="783156"/>
            <a:ext cx="8006824" cy="2243691"/>
          </a:xfrm>
        </p:spPr>
        <p:txBody>
          <a:bodyPr wrap="square">
            <a:spAutoFit/>
          </a:bodyPr>
          <a:lstStyle/>
          <a:p>
            <a:pPr defTabSz="914363" eaLnBrk="1" fontAlgn="auto" hangingPunct="1">
              <a:spcAft>
                <a:spcPts val="0"/>
              </a:spcAft>
              <a:defRPr/>
            </a:pPr>
            <a:r>
              <a:rPr lang="en-US" dirty="0"/>
              <a:t>Case Study: Excavation of </a:t>
            </a:r>
            <a:br>
              <a:rPr lang="en-US" dirty="0"/>
            </a:br>
            <a:r>
              <a:rPr lang="en-US" dirty="0" smtClean="0"/>
              <a:t>TPH-Contaminated Soil – Removal</a:t>
            </a:r>
            <a:endParaRPr dirty="0" smtClean="0"/>
          </a:p>
        </p:txBody>
      </p:sp>
      <p:pic>
        <p:nvPicPr>
          <p:cNvPr id="4" name="Picture 3" descr="epa_logo_vert_white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038600"/>
            <a:ext cx="428942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705600" y="3674534"/>
            <a:ext cx="1834624" cy="2286000"/>
          </a:xfrm>
          <a:prstGeom prst="ellips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44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55774532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1000" y="1295400"/>
            <a:ext cx="3967032" cy="50292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6084" name="Rectangle 7"/>
          <p:cNvSpPr>
            <a:spLocks noChangeArrowheads="1"/>
          </p:cNvSpPr>
          <p:nvPr/>
        </p:nvSpPr>
        <p:spPr bwMode="auto">
          <a:xfrm>
            <a:off x="228600" y="152400"/>
            <a:ext cx="8763000" cy="6477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81000" y="97346"/>
            <a:ext cx="8382000" cy="886397"/>
          </a:xfrm>
        </p:spPr>
        <p:txBody>
          <a:bodyPr/>
          <a:lstStyle/>
          <a:p>
            <a:r>
              <a:rPr lang="en-US" dirty="0" smtClean="0"/>
              <a:t>Case Example – Delineation of TPH Contamination from UST Release Using Collaborative Data Sets and Imaging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>
          <a:xfrm>
            <a:off x="4648200" y="1219200"/>
            <a:ext cx="4114800" cy="5287601"/>
          </a:xfrm>
        </p:spPr>
        <p:txBody>
          <a:bodyPr/>
          <a:lstStyle/>
          <a:p>
            <a:r>
              <a:rPr lang="en-US" dirty="0" smtClean="0"/>
              <a:t>10,000 gallon heating oil UST leaked released No. 2 fuel oil</a:t>
            </a:r>
          </a:p>
          <a:p>
            <a:r>
              <a:rPr lang="en-US" dirty="0" smtClean="0"/>
              <a:t>Limited site investigation consisted of monitoring wells</a:t>
            </a:r>
          </a:p>
          <a:p>
            <a:r>
              <a:rPr lang="en-US" dirty="0" smtClean="0"/>
              <a:t>Proposed residential development on former school site</a:t>
            </a:r>
          </a:p>
          <a:p>
            <a:r>
              <a:rPr lang="en-US" dirty="0" smtClean="0"/>
              <a:t>Delineate TPH contamination zone and define core impact area for the purposes of remediation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054376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457200"/>
            <a:ext cx="8229600" cy="609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Delineation of PHC Contamination in Soil Caused By UST Release 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PHC in soil delineated using an FFD</a:t>
            </a:r>
          </a:p>
          <a:p>
            <a:pPr lvl="1"/>
            <a:r>
              <a:rPr lang="en-US" dirty="0" smtClean="0"/>
              <a:t>Employs UV light source to locate TPH</a:t>
            </a:r>
          </a:p>
          <a:p>
            <a:r>
              <a:rPr lang="en-US" dirty="0" smtClean="0"/>
              <a:t>Locations of depth-discrete soil and groundwater samples were selected based on FFD Logs</a:t>
            </a:r>
          </a:p>
          <a:p>
            <a:r>
              <a:rPr lang="en-US" dirty="0" smtClean="0"/>
              <a:t>Data sets were imaged using ArcGIS 3-D Imaging Software to depict contaminated zone</a:t>
            </a:r>
          </a:p>
          <a:p>
            <a:r>
              <a:rPr lang="en-US" dirty="0" smtClean="0"/>
              <a:t>To support remedial action design, visualization used to:</a:t>
            </a:r>
          </a:p>
          <a:p>
            <a:pPr lvl="1"/>
            <a:r>
              <a:rPr lang="en-US" dirty="0" smtClean="0"/>
              <a:t>Gain regulatory acceptance regarding completeness of delineation</a:t>
            </a:r>
          </a:p>
          <a:p>
            <a:pPr lvl="1"/>
            <a:r>
              <a:rPr lang="en-US" dirty="0" smtClean="0"/>
              <a:t>Decide on limits of excavation before construction</a:t>
            </a:r>
          </a:p>
          <a:p>
            <a:pPr lvl="1"/>
            <a:r>
              <a:rPr lang="en-US" dirty="0" smtClean="0"/>
              <a:t>Design the excavation project and estimate volumes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327672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3427" y="1295400"/>
            <a:ext cx="4036173" cy="50292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0180" name="Rectangle 7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FFD Pushes Used to Delineate Extent of Contamination</a:t>
            </a:r>
            <a:endParaRPr lang="en-US" dirty="0"/>
          </a:p>
        </p:txBody>
      </p:sp>
      <p:sp>
        <p:nvSpPr>
          <p:cNvPr id="19" name="Text Box 6"/>
          <p:cNvSpPr txBox="1">
            <a:spLocks noGrp="1" noChangeArrowheads="1"/>
          </p:cNvSpPr>
          <p:nvPr>
            <p:ph sz="half" idx="10"/>
          </p:nvPr>
        </p:nvSpPr>
        <p:spPr>
          <a:xfrm>
            <a:off x="4648200" y="1380744"/>
            <a:ext cx="4114800" cy="4168513"/>
          </a:xfrm>
        </p:spPr>
        <p:txBody>
          <a:bodyPr/>
          <a:lstStyle/>
          <a:p>
            <a:r>
              <a:rPr lang="en-US" sz="2400" dirty="0" smtClean="0"/>
              <a:t>Begin at locations of known highest TPH impact or free product in well</a:t>
            </a:r>
          </a:p>
          <a:p>
            <a:r>
              <a:rPr lang="en-US" sz="2400" dirty="0" smtClean="0"/>
              <a:t>Test instrument response</a:t>
            </a:r>
          </a:p>
          <a:p>
            <a:r>
              <a:rPr lang="en-US" sz="2400" dirty="0" smtClean="0"/>
              <a:t>Next “go to” location with little to no TPH impact</a:t>
            </a:r>
          </a:p>
          <a:p>
            <a:r>
              <a:rPr lang="en-US" sz="2400" dirty="0" smtClean="0"/>
              <a:t>Perform dynamic field based “step outs” to instrument “flat line”</a:t>
            </a:r>
          </a:p>
          <a:p>
            <a:r>
              <a:rPr lang="en-US" sz="2400" dirty="0" smtClean="0"/>
              <a:t>When FFD shows no response (“flat Line”) confident TPH below 100 ppm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66641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3399" y="628650"/>
            <a:ext cx="8067675" cy="58483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680150" y="4743450"/>
            <a:ext cx="1995675" cy="1200329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prstClr val="black"/>
                </a:solidFill>
                <a:latin typeface="Calibri" pitchFamily="34" charset="0"/>
              </a:rPr>
              <a:t>Shells </a:t>
            </a:r>
            <a:r>
              <a:rPr lang="en-US" sz="1800" b="1" dirty="0" smtClean="0">
                <a:solidFill>
                  <a:prstClr val="black"/>
                </a:solidFill>
                <a:latin typeface="Calibri" pitchFamily="34" charset="0"/>
              </a:rPr>
              <a:t>represent</a:t>
            </a:r>
            <a:endParaRPr lang="en-US" sz="18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1800" b="1" dirty="0">
                <a:solidFill>
                  <a:prstClr val="black"/>
                </a:solidFill>
                <a:latin typeface="Calibri" pitchFamily="34" charset="0"/>
              </a:rPr>
              <a:t>FFD </a:t>
            </a:r>
            <a:r>
              <a:rPr lang="en-US" sz="1800" b="1" dirty="0" smtClean="0">
                <a:solidFill>
                  <a:prstClr val="black"/>
                </a:solidFill>
                <a:latin typeface="Calibri" pitchFamily="34" charset="0"/>
              </a:rPr>
              <a:t>signal strength</a:t>
            </a:r>
            <a:endParaRPr lang="en-US" sz="18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1800" b="1" dirty="0" smtClean="0">
                <a:solidFill>
                  <a:prstClr val="black"/>
                </a:solidFill>
                <a:latin typeface="Calibri" pitchFamily="34" charset="0"/>
              </a:rPr>
              <a:t>from </a:t>
            </a:r>
            <a:r>
              <a:rPr lang="en-US" sz="1800" b="1" dirty="0">
                <a:solidFill>
                  <a:prstClr val="black"/>
                </a:solidFill>
                <a:latin typeface="Calibri" pitchFamily="34" charset="0"/>
              </a:rPr>
              <a:t>150 mv to </a:t>
            </a:r>
          </a:p>
          <a:p>
            <a:pPr algn="ctr"/>
            <a:r>
              <a:rPr lang="en-US" sz="1800" b="1" dirty="0">
                <a:solidFill>
                  <a:prstClr val="black"/>
                </a:solidFill>
                <a:latin typeface="Calibri" pitchFamily="34" charset="0"/>
              </a:rPr>
              <a:t>1200 mv</a:t>
            </a:r>
          </a:p>
        </p:txBody>
      </p:sp>
      <p:sp>
        <p:nvSpPr>
          <p:cNvPr id="56324" name="Line 7"/>
          <p:cNvSpPr>
            <a:spLocks noChangeShapeType="1"/>
          </p:cNvSpPr>
          <p:nvPr/>
        </p:nvSpPr>
        <p:spPr bwMode="auto">
          <a:xfrm flipV="1">
            <a:off x="2743200" y="3600450"/>
            <a:ext cx="3048000" cy="1676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6325" name="Line 8"/>
          <p:cNvSpPr>
            <a:spLocks noChangeShapeType="1"/>
          </p:cNvSpPr>
          <p:nvPr/>
        </p:nvSpPr>
        <p:spPr bwMode="auto">
          <a:xfrm flipV="1">
            <a:off x="2743200" y="2990850"/>
            <a:ext cx="1600200" cy="2286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6327" name="Text Box 10"/>
          <p:cNvSpPr txBox="1">
            <a:spLocks noChangeArrowheads="1"/>
          </p:cNvSpPr>
          <p:nvPr/>
        </p:nvSpPr>
        <p:spPr bwMode="auto">
          <a:xfrm>
            <a:off x="685800" y="628650"/>
            <a:ext cx="2479012" cy="369332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prstClr val="black"/>
                </a:solidFill>
                <a:latin typeface="Calibri" pitchFamily="34" charset="0"/>
              </a:rPr>
              <a:t>Core </a:t>
            </a:r>
            <a:r>
              <a:rPr lang="en-US" sz="1800" b="1" dirty="0" smtClean="0">
                <a:solidFill>
                  <a:prstClr val="black"/>
                </a:solidFill>
                <a:latin typeface="Calibri" pitchFamily="34" charset="0"/>
              </a:rPr>
              <a:t>contaminated area</a:t>
            </a:r>
            <a:endParaRPr lang="en-US" sz="1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6328" name="Line 11"/>
          <p:cNvSpPr>
            <a:spLocks noChangeShapeType="1"/>
          </p:cNvSpPr>
          <p:nvPr/>
        </p:nvSpPr>
        <p:spPr bwMode="auto">
          <a:xfrm>
            <a:off x="1524000" y="1009650"/>
            <a:ext cx="251460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6329" name="Text Box 12"/>
          <p:cNvSpPr txBox="1">
            <a:spLocks noChangeArrowheads="1"/>
          </p:cNvSpPr>
          <p:nvPr/>
        </p:nvSpPr>
        <p:spPr bwMode="auto">
          <a:xfrm>
            <a:off x="5622925" y="628650"/>
            <a:ext cx="2672911" cy="36933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prstClr val="black"/>
                </a:solidFill>
                <a:latin typeface="Calibri" pitchFamily="34" charset="0"/>
              </a:rPr>
              <a:t>TPH </a:t>
            </a:r>
            <a:r>
              <a:rPr lang="en-US" sz="1800" b="1" dirty="0" smtClean="0">
                <a:solidFill>
                  <a:prstClr val="black"/>
                </a:solidFill>
                <a:latin typeface="Calibri" pitchFamily="34" charset="0"/>
              </a:rPr>
              <a:t>contamination model</a:t>
            </a:r>
            <a:endParaRPr lang="en-US" sz="1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6330" name="Line 13"/>
          <p:cNvSpPr>
            <a:spLocks noChangeShapeType="1"/>
          </p:cNvSpPr>
          <p:nvPr/>
        </p:nvSpPr>
        <p:spPr bwMode="auto">
          <a:xfrm flipH="1">
            <a:off x="5486400" y="1009650"/>
            <a:ext cx="838200" cy="83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152400"/>
            <a:ext cx="8763000" cy="65532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81000" y="152400"/>
            <a:ext cx="8763000" cy="387798"/>
          </a:xfrm>
        </p:spPr>
        <p:txBody>
          <a:bodyPr/>
          <a:lstStyle/>
          <a:p>
            <a:r>
              <a:rPr lang="en-US" sz="2800" dirty="0" smtClean="0"/>
              <a:t>TPH Contamination Area 3-D Visualization Built From FFD Profiles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5819882" y="5105400"/>
            <a:ext cx="2703241" cy="646331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1800" b="1">
                <a:solidFill>
                  <a:prstClr val="black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>
              <a:defRPr>
                <a:solidFill>
                  <a:schemeClr val="tx1"/>
                </a:solidFill>
                <a:latin typeface="Arial" charset="0"/>
              </a:defRPr>
            </a:lvl6pPr>
            <a:lvl7pPr>
              <a:defRPr>
                <a:solidFill>
                  <a:schemeClr val="tx1"/>
                </a:solidFill>
                <a:latin typeface="Arial" charset="0"/>
              </a:defRPr>
            </a:lvl7pPr>
            <a:lvl8pPr>
              <a:defRPr>
                <a:solidFill>
                  <a:schemeClr val="tx1"/>
                </a:solidFill>
                <a:latin typeface="Arial" charset="0"/>
              </a:defRPr>
            </a:lvl8pPr>
            <a:lvl9pPr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FFD </a:t>
            </a:r>
            <a:r>
              <a:rPr lang="en-US" dirty="0" smtClean="0"/>
              <a:t>logs </a:t>
            </a:r>
            <a:r>
              <a:rPr lang="en-US" dirty="0"/>
              <a:t>“hung” from the</a:t>
            </a:r>
          </a:p>
          <a:p>
            <a:r>
              <a:rPr lang="en-US" dirty="0" smtClean="0"/>
              <a:t>land surface raster</a:t>
            </a:r>
            <a:r>
              <a:rPr lang="en-US" dirty="0"/>
              <a:t>.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477000" y="3675530"/>
            <a:ext cx="637768" cy="142987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181600" y="4419600"/>
            <a:ext cx="1933168" cy="66787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12"/>
          <p:cNvSpPr txBox="1">
            <a:spLocks noChangeArrowheads="1"/>
          </p:cNvSpPr>
          <p:nvPr/>
        </p:nvSpPr>
        <p:spPr bwMode="auto">
          <a:xfrm rot="16200000">
            <a:off x="6669133" y="3122096"/>
            <a:ext cx="2833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 pitchFamily="34" charset="0"/>
              </a:rPr>
              <a:t>FFD Electronic </a:t>
            </a: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Signal </a:t>
            </a:r>
            <a:r>
              <a:rPr lang="en-US" sz="1800" dirty="0">
                <a:solidFill>
                  <a:schemeClr val="bg1"/>
                </a:solidFill>
                <a:latin typeface="Calibri" pitchFamily="34" charset="0"/>
              </a:rPr>
              <a:t>Profile</a:t>
            </a:r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2781300" y="1889964"/>
            <a:ext cx="3366884" cy="1920036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6015077" y="1447800"/>
            <a:ext cx="1854675" cy="646331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1800" b="1">
                <a:solidFill>
                  <a:prstClr val="black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Area of </a:t>
            </a:r>
            <a:r>
              <a:rPr lang="en-US" dirty="0" smtClean="0"/>
              <a:t>increased</a:t>
            </a:r>
            <a:endParaRPr lang="en-US" dirty="0"/>
          </a:p>
          <a:p>
            <a:r>
              <a:rPr lang="en-US" dirty="0" smtClean="0"/>
              <a:t>signal response</a:t>
            </a:r>
            <a:endParaRPr lang="en-US" dirty="0"/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 flipH="1">
            <a:off x="6033818" y="2079351"/>
            <a:ext cx="1080950" cy="419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694863" y="1345450"/>
            <a:ext cx="1080424" cy="1077218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“</a:t>
            </a:r>
            <a:r>
              <a:rPr lang="en-US" sz="1600" b="1" dirty="0">
                <a:solidFill>
                  <a:prstClr val="black"/>
                </a:solidFill>
                <a:latin typeface="Calibri" pitchFamily="34" charset="0"/>
              </a:rPr>
              <a:t>Flat l</a:t>
            </a:r>
            <a:r>
              <a:rPr lang="en-US" sz="1600" b="1" dirty="0" smtClean="0">
                <a:solidFill>
                  <a:prstClr val="black"/>
                </a:solidFill>
                <a:latin typeface="Calibri" pitchFamily="34" charset="0"/>
              </a:rPr>
              <a:t>ine</a:t>
            </a:r>
            <a:r>
              <a:rPr lang="en-US" sz="1600" b="1" dirty="0">
                <a:solidFill>
                  <a:prstClr val="black"/>
                </a:solidFill>
                <a:latin typeface="Calibri" pitchFamily="34" charset="0"/>
              </a:rPr>
              <a:t>” </a:t>
            </a:r>
          </a:p>
          <a:p>
            <a:pPr algn="ctr"/>
            <a:r>
              <a:rPr lang="en-US" sz="1600" b="1" dirty="0">
                <a:solidFill>
                  <a:prstClr val="black"/>
                </a:solidFill>
                <a:latin typeface="Calibri" pitchFamily="34" charset="0"/>
              </a:rPr>
              <a:t>FFD </a:t>
            </a:r>
            <a:r>
              <a:rPr lang="en-US" sz="1600" b="1" dirty="0" smtClean="0">
                <a:solidFill>
                  <a:prstClr val="black"/>
                </a:solidFill>
                <a:latin typeface="Calibri" pitchFamily="34" charset="0"/>
              </a:rPr>
              <a:t>log</a:t>
            </a:r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Calibri" pitchFamily="34" charset="0"/>
              </a:rPr>
              <a:t>profiles</a:t>
            </a:r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1600" b="1" dirty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sz="1600" b="1" dirty="0" smtClean="0">
                <a:solidFill>
                  <a:prstClr val="black"/>
                </a:solidFill>
                <a:latin typeface="Calibri" pitchFamily="34" charset="0"/>
              </a:rPr>
              <a:t>t edges</a:t>
            </a:r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>
            <a:off x="1235074" y="2434475"/>
            <a:ext cx="268233" cy="61582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1605923" y="2434475"/>
            <a:ext cx="651502" cy="6532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9008084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2000" y="1295400"/>
            <a:ext cx="7571765" cy="50292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81000" y="318946"/>
            <a:ext cx="8382000" cy="443198"/>
          </a:xfrm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dirty="0"/>
              <a:t>Collaborative Data Sets Demonstrate Delineation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503158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Comprehensive Exit Strategy Design</a:t>
            </a:r>
            <a:endParaRPr lang="en-US" dirty="0"/>
          </a:p>
        </p:txBody>
      </p:sp>
      <p:grpSp>
        <p:nvGrpSpPr>
          <p:cNvPr id="4" name="Content Placeholder 28"/>
          <p:cNvGrpSpPr>
            <a:grpSpLocks noGrp="1"/>
          </p:cNvGrpSpPr>
          <p:nvPr/>
        </p:nvGrpSpPr>
        <p:grpSpPr>
          <a:xfrm>
            <a:off x="381000" y="1676400"/>
            <a:ext cx="8382000" cy="4343400"/>
            <a:chOff x="304799" y="1219200"/>
            <a:chExt cx="8686801" cy="5181600"/>
          </a:xfrm>
        </p:grpSpPr>
        <p:sp>
          <p:nvSpPr>
            <p:cNvPr id="30" name="Oval 29"/>
            <p:cNvSpPr/>
            <p:nvPr/>
          </p:nvSpPr>
          <p:spPr>
            <a:xfrm>
              <a:off x="304799" y="2400968"/>
              <a:ext cx="1981200" cy="1219199"/>
            </a:xfrm>
            <a:prstGeom prst="ellipse">
              <a:avLst/>
            </a:prstGeom>
            <a:solidFill>
              <a:srgbClr val="FFFF00"/>
            </a:solidFill>
            <a:ln w="254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04800" y="4636169"/>
              <a:ext cx="2057400" cy="1219199"/>
            </a:xfrm>
            <a:prstGeom prst="ellipse">
              <a:avLst/>
            </a:prstGeom>
            <a:solidFill>
              <a:srgbClr val="FFFF00"/>
            </a:solidFill>
            <a:ln w="254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5" name="Group 32"/>
            <p:cNvGrpSpPr/>
            <p:nvPr/>
          </p:nvGrpSpPr>
          <p:grpSpPr>
            <a:xfrm>
              <a:off x="533400" y="1219200"/>
              <a:ext cx="8458200" cy="5181600"/>
              <a:chOff x="533400" y="1219200"/>
              <a:chExt cx="8458200" cy="5181600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7086600" y="3429000"/>
                <a:ext cx="1905000" cy="1371600"/>
              </a:xfrm>
              <a:prstGeom prst="roundRect">
                <a:avLst/>
              </a:prstGeom>
              <a:solidFill>
                <a:srgbClr val="92D050"/>
              </a:solidFill>
              <a:ln w="25400" cmpd="sng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33400" y="1219200"/>
                <a:ext cx="1600200" cy="609600"/>
              </a:xfrm>
              <a:prstGeom prst="rect">
                <a:avLst/>
              </a:prstGeom>
              <a:solidFill>
                <a:srgbClr val="C00000"/>
              </a:solidFill>
              <a:ln w="25400" cmpd="sng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667000" y="5715000"/>
                <a:ext cx="2057400" cy="685800"/>
              </a:xfrm>
              <a:prstGeom prst="rect">
                <a:avLst/>
              </a:prstGeom>
              <a:solidFill>
                <a:srgbClr val="CBA9E5"/>
              </a:solidFill>
              <a:ln w="25400" cmpd="sng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667000" y="4724400"/>
                <a:ext cx="2057400" cy="685800"/>
              </a:xfrm>
              <a:prstGeom prst="rect">
                <a:avLst/>
              </a:prstGeom>
              <a:solidFill>
                <a:srgbClr val="CBA9E5"/>
              </a:solidFill>
              <a:ln w="25400" cmpd="sng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667000" y="2895600"/>
                <a:ext cx="2057400" cy="685800"/>
              </a:xfrm>
              <a:prstGeom prst="rect">
                <a:avLst/>
              </a:prstGeom>
              <a:solidFill>
                <a:srgbClr val="CBA9E5"/>
              </a:solidFill>
              <a:ln w="25400" cmpd="sng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667000" y="2057400"/>
                <a:ext cx="2057400" cy="685800"/>
              </a:xfrm>
              <a:prstGeom prst="rect">
                <a:avLst/>
              </a:prstGeom>
              <a:solidFill>
                <a:srgbClr val="CBA9E5"/>
              </a:solidFill>
              <a:ln w="25400" cmpd="sng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971800" y="2209800"/>
                <a:ext cx="1560287" cy="403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Arial" charset="0"/>
                  </a:rPr>
                  <a:t>Organizational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895600" y="3059668"/>
                <a:ext cx="1515433" cy="403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Arial" charset="0"/>
                  </a:rPr>
                  <a:t>Programmatic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819400" y="4876800"/>
                <a:ext cx="1832408" cy="403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Arial" charset="0"/>
                  </a:rPr>
                  <a:t>Technical / Media</a:t>
                </a:r>
                <a:endParaRPr lang="en-US" sz="16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895600" y="5879068"/>
                <a:ext cx="1525401" cy="403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Arial" charset="0"/>
                  </a:rPr>
                  <a:t>Administrative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99653" y="5087858"/>
                <a:ext cx="1311093" cy="403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Arial" charset="0"/>
                  </a:rPr>
                  <a:t>Single Sites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20684" y="1295401"/>
                <a:ext cx="1451440" cy="403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prstClr val="white"/>
                    </a:solidFill>
                    <a:latin typeface="Arial" charset="0"/>
                  </a:rPr>
                  <a:t>Project Type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752898" y="1219200"/>
                <a:ext cx="1742901" cy="609600"/>
              </a:xfrm>
              <a:prstGeom prst="rect">
                <a:avLst/>
              </a:prstGeom>
              <a:solidFill>
                <a:srgbClr val="C00000"/>
              </a:solidFill>
              <a:ln w="25400" cmpd="sng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752898" y="1310105"/>
                <a:ext cx="1762965" cy="403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prstClr val="white"/>
                    </a:solidFill>
                    <a:latin typeface="Arial" charset="0"/>
                  </a:rPr>
                  <a:t>Strategy Levels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181600" y="1219200"/>
                <a:ext cx="1676400" cy="685800"/>
              </a:xfrm>
              <a:prstGeom prst="rect">
                <a:avLst/>
              </a:prstGeom>
              <a:solidFill>
                <a:srgbClr val="C00000"/>
              </a:solidFill>
              <a:ln w="25400" cmpd="sng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270576" y="1219200"/>
                <a:ext cx="1515433" cy="6976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prstClr val="white"/>
                    </a:solidFill>
                    <a:latin typeface="Arial" charset="0"/>
                  </a:rPr>
                  <a:t>Strategy Gap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prstClr val="white"/>
                    </a:solidFill>
                    <a:latin typeface="Arial" charset="0"/>
                  </a:rPr>
                  <a:t>Assessment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486400" y="2362200"/>
                <a:ext cx="1066800" cy="3810000"/>
              </a:xfrm>
              <a:prstGeom prst="rect">
                <a:avLst/>
              </a:prstGeom>
              <a:solidFill>
                <a:srgbClr val="FFC000"/>
              </a:solidFill>
              <a:ln w="25400" cmpd="sng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516880" y="2946400"/>
                <a:ext cx="947651" cy="2166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prstClr val="black"/>
                    </a:solidFill>
                    <a:latin typeface="Arial" charset="0"/>
                  </a:rPr>
                  <a:t>What specific elements are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prstClr val="black"/>
                    </a:solidFill>
                    <a:latin typeface="Arial" charset="0"/>
                  </a:rPr>
                  <a:t> needed from each level?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253082" y="3657600"/>
                <a:ext cx="1678240" cy="991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Arial" charset="0"/>
                  </a:rPr>
                  <a:t>Comprehensive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Arial" charset="0"/>
                  </a:rPr>
                  <a:t>Exit Strategy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Arial" charset="0"/>
                  </a:rPr>
                  <a:t>Plan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629400" y="3886201"/>
                <a:ext cx="440575" cy="6976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prstClr val="black"/>
                    </a:solidFill>
                    <a:latin typeface="Arial" charset="0"/>
                  </a:rPr>
                  <a:t>=</a:t>
                </a:r>
              </a:p>
            </p:txBody>
          </p:sp>
          <p:sp>
            <p:nvSpPr>
              <p:cNvPr id="54" name="Right Brace 53"/>
              <p:cNvSpPr/>
              <p:nvPr/>
            </p:nvSpPr>
            <p:spPr>
              <a:xfrm>
                <a:off x="4800600" y="2438400"/>
                <a:ext cx="609600" cy="3657600"/>
              </a:xfrm>
              <a:prstGeom prst="rightBrace">
                <a:avLst>
                  <a:gd name="adj1" fmla="val 8333"/>
                  <a:gd name="adj2" fmla="val 47426"/>
                </a:avLst>
              </a:prstGeom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2667000" y="3810000"/>
                <a:ext cx="2057400" cy="685800"/>
              </a:xfrm>
              <a:prstGeom prst="rect">
                <a:avLst/>
              </a:prstGeom>
              <a:solidFill>
                <a:srgbClr val="CBA9E5"/>
              </a:solidFill>
              <a:ln w="25400" cmpd="sng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831869" y="3855453"/>
                <a:ext cx="1752600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Arial" charset="0"/>
                  </a:rPr>
                  <a:t>Site-Specific /  Stakeholder</a:t>
                </a:r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83770" y="2582779"/>
              <a:ext cx="1981200" cy="1219199"/>
            </a:xfrm>
            <a:prstGeom prst="ellipse">
              <a:avLst/>
            </a:prstGeom>
            <a:solidFill>
              <a:srgbClr val="FFFF00"/>
            </a:solidFill>
            <a:ln w="254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462741" y="2764589"/>
              <a:ext cx="1981200" cy="1219199"/>
            </a:xfrm>
            <a:prstGeom prst="ellipse">
              <a:avLst/>
            </a:prstGeom>
            <a:solidFill>
              <a:srgbClr val="FFFF00"/>
            </a:solidFill>
            <a:ln w="254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762000" y="3319046"/>
            <a:ext cx="140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Multiple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charset="0"/>
              </a:rPr>
              <a:t>Sites</a:t>
            </a: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420900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Grp="1" noChangeArrowheads="1"/>
          </p:cNvSpPr>
          <p:nvPr>
            <p:ph sz="half" idx="10"/>
          </p:nvPr>
        </p:nvSpPr>
        <p:spPr>
          <a:xfrm>
            <a:off x="4648200" y="1380744"/>
            <a:ext cx="4114800" cy="4078039"/>
          </a:xfrm>
        </p:spPr>
        <p:txBody>
          <a:bodyPr/>
          <a:lstStyle/>
          <a:p>
            <a:r>
              <a:rPr lang="en-US" sz="2400" dirty="0" smtClean="0"/>
              <a:t>Extent of TPH-contamination verified through collaborative data set and visualization</a:t>
            </a:r>
          </a:p>
          <a:p>
            <a:r>
              <a:rPr lang="en-US" sz="2400" dirty="0" smtClean="0"/>
              <a:t>Various cleanup options can be quickly evaluated:</a:t>
            </a:r>
          </a:p>
          <a:p>
            <a:pPr lvl="1"/>
            <a:r>
              <a:rPr lang="en-US" sz="2000" dirty="0" smtClean="0"/>
              <a:t>Total removal to beyond 150 mv shell</a:t>
            </a:r>
          </a:p>
          <a:p>
            <a:pPr lvl="1"/>
            <a:r>
              <a:rPr lang="en-US" sz="2000" dirty="0" smtClean="0"/>
              <a:t>Removal to extent of 500 mv shell which correlates with approximately 5 to 6,000 ppm TPH</a:t>
            </a:r>
          </a:p>
          <a:p>
            <a:pPr lvl="1"/>
            <a:r>
              <a:rPr lang="en-US" sz="2000" dirty="0" smtClean="0"/>
              <a:t>Free product and core contaminated area removal for maximum risk reduction benefit</a:t>
            </a:r>
            <a:endParaRPr lang="en-US" sz="2000" dirty="0"/>
          </a:p>
        </p:txBody>
      </p:sp>
      <p:pic>
        <p:nvPicPr>
          <p:cNvPr id="62465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" y="1295400"/>
            <a:ext cx="3941155" cy="50292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TPH-Contaminated Area Delineated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4065373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381000" y="104203"/>
            <a:ext cx="8763000" cy="886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vert="horz" wrap="square" lIns="0" tIns="0" rIns="0" bIns="0" rtlCol="0" anchor="ctr" anchorCtr="0">
            <a:spAutoFit/>
          </a:bodyPr>
          <a:lstStyle>
            <a:lvl1pPr defTabSz="912813" eaLnBrk="0" hangingPunct="0">
              <a:lnSpc>
                <a:spcPct val="90000"/>
              </a:lnSpc>
              <a:defRPr lang="en-US" sz="3200" spc="-150" dirty="0">
                <a:ln w="3175">
                  <a:noFill/>
                </a:ln>
                <a:latin typeface="+mj-lt"/>
                <a:cs typeface="Arial" charset="0"/>
              </a:defRPr>
            </a:lvl1pPr>
            <a:lvl2pPr defTabSz="912813" eaLnBrk="0" hangingPunct="0">
              <a:lnSpc>
                <a:spcPct val="90000"/>
              </a:lnSpc>
              <a:defRPr sz="3200">
                <a:latin typeface="Calibri" pitchFamily="34" charset="0"/>
                <a:cs typeface="Arial" charset="0"/>
              </a:defRPr>
            </a:lvl2pPr>
            <a:lvl3pPr defTabSz="912813" eaLnBrk="0" hangingPunct="0">
              <a:lnSpc>
                <a:spcPct val="90000"/>
              </a:lnSpc>
              <a:defRPr sz="3200">
                <a:latin typeface="Calibri" pitchFamily="34" charset="0"/>
                <a:cs typeface="Arial" charset="0"/>
              </a:defRPr>
            </a:lvl3pPr>
            <a:lvl4pPr defTabSz="912813" eaLnBrk="0" hangingPunct="0">
              <a:lnSpc>
                <a:spcPct val="90000"/>
              </a:lnSpc>
              <a:defRPr sz="3200">
                <a:latin typeface="Calibri" pitchFamily="34" charset="0"/>
                <a:cs typeface="Arial" charset="0"/>
              </a:defRPr>
            </a:lvl4pPr>
            <a:lvl5pPr defTabSz="912813" eaLnBrk="0" hangingPunct="0">
              <a:lnSpc>
                <a:spcPct val="90000"/>
              </a:lnSpc>
              <a:defRPr sz="3200">
                <a:latin typeface="Calibri" pitchFamily="34" charset="0"/>
                <a:cs typeface="Arial" charset="0"/>
              </a:defRPr>
            </a:lvl5pPr>
            <a:lvl6pPr marL="457200" defTabSz="9128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Calibri" pitchFamily="34" charset="0"/>
                <a:cs typeface="Arial" charset="0"/>
              </a:defRPr>
            </a:lvl6pPr>
            <a:lvl7pPr marL="914400" defTabSz="9128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Calibri" pitchFamily="34" charset="0"/>
                <a:cs typeface="Arial" charset="0"/>
              </a:defRPr>
            </a:lvl7pPr>
            <a:lvl8pPr marL="1371600" defTabSz="9128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Calibri" pitchFamily="34" charset="0"/>
                <a:cs typeface="Arial" charset="0"/>
              </a:defRPr>
            </a:lvl8pPr>
            <a:lvl9pPr marL="1828800" defTabSz="9128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Calibri" pitchFamily="34" charset="0"/>
                <a:cs typeface="Arial" charset="0"/>
              </a:defRPr>
            </a:lvl9pPr>
          </a:lstStyle>
          <a:p>
            <a:r>
              <a:rPr lang="en-US" dirty="0"/>
              <a:t>Engineering Analysis </a:t>
            </a:r>
            <a:r>
              <a:rPr lang="en-US" dirty="0" smtClean="0"/>
              <a:t>– Cross </a:t>
            </a:r>
            <a:r>
              <a:rPr lang="en-US" dirty="0"/>
              <a:t>Sections Showing  Distribution of Fuel </a:t>
            </a:r>
            <a:r>
              <a:rPr lang="en-US" dirty="0" smtClean="0"/>
              <a:t>Contamination and </a:t>
            </a:r>
            <a:r>
              <a:rPr lang="en-US" dirty="0"/>
              <a:t>Location of Excavation</a:t>
            </a:r>
          </a:p>
        </p:txBody>
      </p:sp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10000" y="3733800"/>
            <a:ext cx="5000625" cy="2428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81450" y="1099344"/>
            <a:ext cx="4953000" cy="2438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" y="76200"/>
            <a:ext cx="8839200" cy="647700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0423" y="1886763"/>
            <a:ext cx="3357652" cy="3301961"/>
            <a:chOff x="290423" y="2667000"/>
            <a:chExt cx="3357652" cy="3301961"/>
          </a:xfrm>
        </p:grpSpPr>
        <p:pic>
          <p:nvPicPr>
            <p:cNvPr id="64515" name="Picture 4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290423" y="2825711"/>
              <a:ext cx="3190875" cy="31432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64518" name="TextBox 6"/>
            <p:cNvSpPr txBox="1">
              <a:spLocks noChangeArrowheads="1"/>
            </p:cNvSpPr>
            <p:nvPr/>
          </p:nvSpPr>
          <p:spPr bwMode="auto">
            <a:xfrm>
              <a:off x="1676400" y="2667000"/>
              <a:ext cx="1971675" cy="36988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prstClr val="black"/>
                  </a:solidFill>
                </a:rPr>
                <a:t>Excavation </a:t>
              </a:r>
              <a:r>
                <a:rPr lang="en-US" sz="1800" b="1" dirty="0" smtClean="0">
                  <a:solidFill>
                    <a:prstClr val="black"/>
                  </a:solidFill>
                </a:rPr>
                <a:t>area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64518" idx="2"/>
            </p:cNvCxnSpPr>
            <p:nvPr/>
          </p:nvCxnSpPr>
          <p:spPr>
            <a:xfrm rot="5400000">
              <a:off x="2049463" y="3121025"/>
              <a:ext cx="696912" cy="52863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5344132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Sheet Piling Cutoff Wall Installed Along Edge of Roadway</a:t>
            </a:r>
            <a:endParaRPr lang="en-US" dirty="0" smtClean="0"/>
          </a:p>
        </p:txBody>
      </p:sp>
      <p:sp>
        <p:nvSpPr>
          <p:cNvPr id="68610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8382000" cy="1188018"/>
          </a:xfrm>
        </p:spPr>
        <p:txBody>
          <a:bodyPr/>
          <a:lstStyle/>
          <a:p>
            <a:r>
              <a:rPr lang="en-US" dirty="0" smtClean="0"/>
              <a:t>TPH-contaminated area near a roadway excavated </a:t>
            </a:r>
          </a:p>
          <a:p>
            <a:r>
              <a:rPr lang="en-US" dirty="0" smtClean="0"/>
              <a:t>Sheet piling installed along border between school site and roadway</a:t>
            </a:r>
          </a:p>
        </p:txBody>
      </p:sp>
      <p:pic>
        <p:nvPicPr>
          <p:cNvPr id="5" name="Picture 2" descr="C:\Documents and Settings\Owner\My Documents\NJSCC\Newark Region\Ruggiero Seafood site\urs\TPH removal\sheet pile\DSCN266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3167" y="2819400"/>
            <a:ext cx="4513310" cy="3200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2" descr="C:\Documents and Settings\Owner\My Documents\NJSCC\Newark Region\Ruggiero Seafood site\urs\TPH removal\sheet pile\DSCN269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36477" y="2819400"/>
            <a:ext cx="4431323" cy="3200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188195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 Point Dewatering System</a:t>
            </a:r>
            <a:endParaRPr lang="en-US" dirty="0" smtClean="0"/>
          </a:p>
        </p:txBody>
      </p:sp>
      <p:sp>
        <p:nvSpPr>
          <p:cNvPr id="75778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8382000" cy="1188018"/>
          </a:xfrm>
        </p:spPr>
        <p:txBody>
          <a:bodyPr/>
          <a:lstStyle/>
          <a:p>
            <a:r>
              <a:rPr lang="en-US" dirty="0" smtClean="0"/>
              <a:t>TPH-contaminated soil extended below water table</a:t>
            </a:r>
          </a:p>
          <a:p>
            <a:r>
              <a:rPr lang="en-US" dirty="0" smtClean="0"/>
              <a:t>Well point system installed to depress water table at location where TPH-contaminated soil was excavated</a:t>
            </a:r>
          </a:p>
        </p:txBody>
      </p:sp>
      <p:pic>
        <p:nvPicPr>
          <p:cNvPr id="6" name="Picture 2" descr="C:\Documents and Settings\Owner\My Documents\NJSCC\Newark Region\Ruggiero Seafood site\urs\TPH removal\well points\DSCN269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6959" y="3002280"/>
            <a:ext cx="4334911" cy="301752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06959" y="5304248"/>
            <a:ext cx="2283841" cy="92333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prstClr val="black"/>
                </a:solidFill>
              </a:rPr>
              <a:t>Activated </a:t>
            </a:r>
            <a:r>
              <a:rPr lang="en-US" sz="1800" b="1" dirty="0" smtClean="0">
                <a:solidFill>
                  <a:prstClr val="black"/>
                </a:solidFill>
              </a:rPr>
              <a:t>carbon</a:t>
            </a:r>
            <a:endParaRPr lang="en-US" sz="1800" b="1" dirty="0">
              <a:solidFill>
                <a:prstClr val="black"/>
              </a:solidFill>
            </a:endParaRPr>
          </a:p>
          <a:p>
            <a:pPr algn="ctr"/>
            <a:r>
              <a:rPr lang="en-US" sz="1800" b="1" dirty="0" smtClean="0">
                <a:solidFill>
                  <a:prstClr val="black"/>
                </a:solidFill>
              </a:rPr>
              <a:t>water treatment</a:t>
            </a:r>
            <a:endParaRPr lang="en-US" sz="1800" b="1" dirty="0">
              <a:solidFill>
                <a:prstClr val="black"/>
              </a:solidFill>
            </a:endParaRP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c</a:t>
            </a:r>
            <a:r>
              <a:rPr lang="en-US" sz="1800" b="1" dirty="0" smtClean="0">
                <a:solidFill>
                  <a:prstClr val="black"/>
                </a:solidFill>
              </a:rPr>
              <a:t>anisters</a:t>
            </a:r>
            <a:endParaRPr lang="en-US" sz="1800" b="1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 bwMode="auto">
          <a:xfrm flipV="1">
            <a:off x="1448880" y="4594244"/>
            <a:ext cx="486097" cy="71000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0"/>
          </p:cNvCxnSpPr>
          <p:nvPr/>
        </p:nvCxnSpPr>
        <p:spPr bwMode="auto">
          <a:xfrm flipV="1">
            <a:off x="1448880" y="4594244"/>
            <a:ext cx="1772981" cy="71000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Documents and Settings\Owner\My Documents\NJSCC\Newark Region\Ruggiero Seafood site\urs\TPH removal\well points\DSCN268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16450" y="2999652"/>
            <a:ext cx="4022750" cy="301752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6142742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TPH-Contaminated Soil Removal</a:t>
            </a:r>
          </a:p>
        </p:txBody>
      </p:sp>
      <p:sp>
        <p:nvSpPr>
          <p:cNvPr id="84994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Soil contaminated with PHC from UST Release</a:t>
            </a:r>
          </a:p>
          <a:p>
            <a:r>
              <a:rPr lang="en-US" dirty="0" smtClean="0"/>
              <a:t>Clean backfill staged on site prior to excavation to minimize open excavation time </a:t>
            </a:r>
          </a:p>
          <a:p>
            <a:r>
              <a:rPr lang="en-US" dirty="0" smtClean="0"/>
              <a:t>Excavated with dewatering system support</a:t>
            </a:r>
          </a:p>
          <a:p>
            <a:r>
              <a:rPr lang="en-US" dirty="0" smtClean="0"/>
              <a:t>Oxygen Release Compound spread in with backfill to promote biodegradation of residual TPH compounds</a:t>
            </a:r>
          </a:p>
          <a:p>
            <a:r>
              <a:rPr lang="en-US" dirty="0" smtClean="0"/>
              <a:t>Backfill material spread and compacted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755405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C:\Documents and Settings\Owner\My Documents\NJSCC\Newark Region\Ruggiero Seafood site\urs\TPH removal\TPH removal\DSCN268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31334" y="1295400"/>
            <a:ext cx="7156277" cy="5029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8069" name="TextBox 6"/>
          <p:cNvSpPr txBox="1">
            <a:spLocks noChangeArrowheads="1"/>
          </p:cNvSpPr>
          <p:nvPr/>
        </p:nvSpPr>
        <p:spPr bwMode="auto">
          <a:xfrm>
            <a:off x="3700353" y="5334000"/>
            <a:ext cx="2287807" cy="369332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 smtClean="0">
                <a:solidFill>
                  <a:prstClr val="black"/>
                </a:solidFill>
              </a:rPr>
              <a:t>Dewatering </a:t>
            </a:r>
            <a:r>
              <a:rPr lang="en-US" b="1" dirty="0">
                <a:solidFill>
                  <a:prstClr val="black"/>
                </a:solidFill>
              </a:rPr>
              <a:t>s</a:t>
            </a:r>
            <a:r>
              <a:rPr lang="en-US" sz="1800" b="1" dirty="0" smtClean="0">
                <a:solidFill>
                  <a:prstClr val="black"/>
                </a:solidFill>
              </a:rPr>
              <a:t>ystem</a:t>
            </a:r>
            <a:endParaRPr lang="en-US" sz="1800" b="1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>
            <a:stCxn id="88069" idx="1"/>
          </p:cNvCxnSpPr>
          <p:nvPr/>
        </p:nvCxnSpPr>
        <p:spPr>
          <a:xfrm flipH="1" flipV="1">
            <a:off x="2895601" y="5181600"/>
            <a:ext cx="804752" cy="3370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Excavation of TPH-contaminated Soil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0141887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C:\Documents and Settings\Owner\My Documents\NJSCC\Newark Region\Ruggiero Seafood site\urs\TPH removal\TPH removal\DSCN271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1066800"/>
            <a:ext cx="6000750" cy="541425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163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48250" y="1066800"/>
            <a:ext cx="3714750" cy="355282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164" name="TextBox 4"/>
          <p:cNvSpPr txBox="1">
            <a:spLocks noChangeArrowheads="1"/>
          </p:cNvSpPr>
          <p:nvPr/>
        </p:nvSpPr>
        <p:spPr bwMode="auto">
          <a:xfrm>
            <a:off x="5961898" y="4648200"/>
            <a:ext cx="2881238" cy="646331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b="1">
                <a:solidFill>
                  <a:prstClr val="black"/>
                </a:solidFill>
                <a:latin typeface="Calibri" pitchFamily="34" charset="0"/>
              </a:defRPr>
            </a:lvl1pPr>
          </a:lstStyle>
          <a:p>
            <a:r>
              <a:rPr lang="en-US" sz="1800" dirty="0" smtClean="0"/>
              <a:t>Oxygen Release Compound</a:t>
            </a:r>
            <a:br>
              <a:rPr lang="en-US" sz="1800" dirty="0" smtClean="0"/>
            </a:br>
            <a:r>
              <a:rPr lang="en-US" sz="1800" dirty="0" smtClean="0"/>
              <a:t>spread in backfill </a:t>
            </a:r>
            <a:endParaRPr lang="en-US" sz="1800" dirty="0"/>
          </a:p>
        </p:txBody>
      </p:sp>
      <p:sp>
        <p:nvSpPr>
          <p:cNvPr id="6" name="Oval 5"/>
          <p:cNvSpPr/>
          <p:nvPr/>
        </p:nvSpPr>
        <p:spPr>
          <a:xfrm>
            <a:off x="1238250" y="1447800"/>
            <a:ext cx="2667000" cy="25908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2166" name="TextBox 6"/>
          <p:cNvSpPr txBox="1">
            <a:spLocks noChangeArrowheads="1"/>
          </p:cNvSpPr>
          <p:nvPr/>
        </p:nvSpPr>
        <p:spPr bwMode="auto">
          <a:xfrm>
            <a:off x="436392" y="5410200"/>
            <a:ext cx="2300630" cy="646331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prstClr val="black"/>
                </a:solidFill>
              </a:rPr>
              <a:t>Soil </a:t>
            </a:r>
            <a:r>
              <a:rPr lang="en-US" b="1" dirty="0">
                <a:solidFill>
                  <a:prstClr val="black"/>
                </a:solidFill>
              </a:rPr>
              <a:t>d</a:t>
            </a:r>
            <a:r>
              <a:rPr lang="en-US" sz="1800" b="1" dirty="0" smtClean="0">
                <a:solidFill>
                  <a:prstClr val="black"/>
                </a:solidFill>
              </a:rPr>
              <a:t>ensity testing</a:t>
            </a:r>
            <a:endParaRPr lang="en-US" sz="1800" b="1" dirty="0">
              <a:solidFill>
                <a:prstClr val="black"/>
              </a:solidFill>
            </a:endParaRPr>
          </a:p>
          <a:p>
            <a:pPr algn="ctr"/>
            <a:r>
              <a:rPr lang="en-US" sz="1800" b="1" dirty="0" smtClean="0">
                <a:solidFill>
                  <a:prstClr val="black"/>
                </a:solidFill>
              </a:rPr>
              <a:t>instrument </a:t>
            </a:r>
            <a:endParaRPr lang="en-US" sz="1800" b="1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>
            <a:stCxn id="92166" idx="3"/>
          </p:cNvCxnSpPr>
          <p:nvPr/>
        </p:nvCxnSpPr>
        <p:spPr>
          <a:xfrm flipV="1">
            <a:off x="2737022" y="5105400"/>
            <a:ext cx="1320628" cy="6279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97346"/>
            <a:ext cx="8382000" cy="886397"/>
          </a:xfrm>
        </p:spPr>
        <p:txBody>
          <a:bodyPr/>
          <a:lstStyle/>
          <a:p>
            <a:r>
              <a:rPr lang="en-US" dirty="0" smtClean="0"/>
              <a:t>Oxygen Release Compound Added to Promote Biodegradation of Residual TPH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1879230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C:\Documents and Settings\Owner\My Documents\NJSCC\Newark Region\Ruggiero Seafood site\urs\TPH removal\TPH removal\DSCN272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29200" y="1219200"/>
            <a:ext cx="3419061" cy="27432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381000" y="318945"/>
            <a:ext cx="8382000" cy="443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vert="horz" wrap="square" lIns="0" tIns="0" rIns="0" bIns="0" rtlCol="0" anchor="ctr" anchorCtr="0">
            <a:spAutoFit/>
          </a:bodyPr>
          <a:lstStyle>
            <a:lvl1pPr defTabSz="912813" eaLnBrk="0" hangingPunct="0">
              <a:lnSpc>
                <a:spcPct val="90000"/>
              </a:lnSpc>
              <a:defRPr lang="en-US" sz="3200" spc="-150" dirty="0">
                <a:ln w="3175">
                  <a:noFill/>
                </a:ln>
                <a:latin typeface="+mj-lt"/>
                <a:cs typeface="Arial" charset="0"/>
              </a:defRPr>
            </a:lvl1pPr>
            <a:lvl2pPr defTabSz="912813" eaLnBrk="0" hangingPunct="0">
              <a:lnSpc>
                <a:spcPct val="90000"/>
              </a:lnSpc>
              <a:defRPr sz="3200">
                <a:latin typeface="Calibri" pitchFamily="34" charset="0"/>
                <a:cs typeface="Arial" charset="0"/>
              </a:defRPr>
            </a:lvl2pPr>
            <a:lvl3pPr defTabSz="912813" eaLnBrk="0" hangingPunct="0">
              <a:lnSpc>
                <a:spcPct val="90000"/>
              </a:lnSpc>
              <a:defRPr sz="3200">
                <a:latin typeface="Calibri" pitchFamily="34" charset="0"/>
                <a:cs typeface="Arial" charset="0"/>
              </a:defRPr>
            </a:lvl3pPr>
            <a:lvl4pPr defTabSz="912813" eaLnBrk="0" hangingPunct="0">
              <a:lnSpc>
                <a:spcPct val="90000"/>
              </a:lnSpc>
              <a:defRPr sz="3200">
                <a:latin typeface="Calibri" pitchFamily="34" charset="0"/>
                <a:cs typeface="Arial" charset="0"/>
              </a:defRPr>
            </a:lvl4pPr>
            <a:lvl5pPr defTabSz="912813" eaLnBrk="0" hangingPunct="0">
              <a:lnSpc>
                <a:spcPct val="90000"/>
              </a:lnSpc>
              <a:defRPr sz="3200">
                <a:latin typeface="Calibri" pitchFamily="34" charset="0"/>
                <a:cs typeface="Arial" charset="0"/>
              </a:defRPr>
            </a:lvl5pPr>
            <a:lvl6pPr marL="457200" defTabSz="9128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Calibri" pitchFamily="34" charset="0"/>
                <a:cs typeface="Arial" charset="0"/>
              </a:defRPr>
            </a:lvl6pPr>
            <a:lvl7pPr marL="914400" defTabSz="9128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Calibri" pitchFamily="34" charset="0"/>
                <a:cs typeface="Arial" charset="0"/>
              </a:defRPr>
            </a:lvl7pPr>
            <a:lvl8pPr marL="1371600" defTabSz="9128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Calibri" pitchFamily="34" charset="0"/>
                <a:cs typeface="Arial" charset="0"/>
              </a:defRPr>
            </a:lvl8pPr>
            <a:lvl9pPr marL="1828800" defTabSz="9128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Calibri" pitchFamily="34" charset="0"/>
                <a:cs typeface="Arial" charset="0"/>
              </a:defRPr>
            </a:lvl9pPr>
          </a:lstStyle>
          <a:p>
            <a:r>
              <a:rPr lang="en-US" dirty="0" smtClean="0"/>
              <a:t>Stockpiling, Spreading, and Compacting Cleanup Backfill</a:t>
            </a:r>
            <a:endParaRPr lang="en-US" dirty="0"/>
          </a:p>
        </p:txBody>
      </p:sp>
      <p:pic>
        <p:nvPicPr>
          <p:cNvPr id="6" name="Picture 2" descr="C:\Documents and Settings\Owner\My Documents\NJSCC\Newark Region\Ruggiero Seafood site\urs\TPH removal\TPH removal\DSCN271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0976" y="1219200"/>
            <a:ext cx="3908980" cy="2743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4211" name="Picture 2" descr="C:\Documents and Settings\Owner\My Documents\NJSCC\Newark Region\Ruggiero Seafood site\urs\TPH removal\TPH removal\DSCN272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38400" y="3581400"/>
            <a:ext cx="3656809" cy="2743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2424731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318945"/>
            <a:ext cx="8382000" cy="44319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81000" y="1371600"/>
            <a:ext cx="8382000" cy="4961358"/>
          </a:xfrm>
        </p:spPr>
        <p:txBody>
          <a:bodyPr/>
          <a:lstStyle/>
          <a:p>
            <a:r>
              <a:rPr lang="en-US" sz="2400" dirty="0" smtClean="0"/>
              <a:t>Real-time measurement technologies can provide high-density data sets that can rapidly advance the CSM</a:t>
            </a:r>
          </a:p>
          <a:p>
            <a:r>
              <a:rPr lang="en-US" sz="2400" dirty="0" smtClean="0"/>
              <a:t>Probe electronic signals are compatible with ArcGIS and other imaging software and can be easily visualized in 3-D </a:t>
            </a:r>
          </a:p>
          <a:p>
            <a:r>
              <a:rPr lang="en-US" sz="2400" dirty="0" smtClean="0"/>
              <a:t>Sorting image by signal strength can provide indication of contaminant concentration distribution</a:t>
            </a:r>
          </a:p>
          <a:p>
            <a:r>
              <a:rPr lang="en-US" sz="2400" dirty="0" smtClean="0"/>
              <a:t>Discrete sample soil and groundwater locations can be selected to verify signal strength, concentration correlation and confirm delineation </a:t>
            </a:r>
          </a:p>
          <a:p>
            <a:r>
              <a:rPr lang="en-US" sz="2400" dirty="0" smtClean="0"/>
              <a:t>Image (the CSM) is recreated using collaborative data </a:t>
            </a:r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lectronic signals from probe </a:t>
            </a:r>
          </a:p>
          <a:p>
            <a:pPr lvl="1"/>
            <a:r>
              <a:rPr lang="en-US" sz="2000" dirty="0"/>
              <a:t>D</a:t>
            </a:r>
            <a:r>
              <a:rPr lang="en-US" sz="2000" dirty="0" smtClean="0"/>
              <a:t>iscrete sample analytical results </a:t>
            </a:r>
          </a:p>
          <a:p>
            <a:r>
              <a:rPr lang="en-US" sz="2400" dirty="0" smtClean="0"/>
              <a:t>Mature CSM 3-D visualization can be used for selection and design of remedial action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818228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634052"/>
            <a:ext cx="9144000" cy="557624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533400" y="783155"/>
            <a:ext cx="8077200" cy="2243691"/>
          </a:xfrm>
        </p:spPr>
        <p:txBody>
          <a:bodyPr wrap="square">
            <a:spAutoFit/>
          </a:bodyPr>
          <a:lstStyle/>
          <a:p>
            <a:pPr defTabSz="914363" eaLnBrk="1" fontAlgn="auto" hangingPunct="1">
              <a:spcAft>
                <a:spcPts val="0"/>
              </a:spcAft>
              <a:defRPr/>
            </a:pPr>
            <a:r>
              <a:rPr lang="fr-FR" dirty="0"/>
              <a:t>Cache La Poudre River</a:t>
            </a:r>
            <a:br>
              <a:rPr lang="fr-FR" dirty="0"/>
            </a:br>
            <a:r>
              <a:rPr lang="fr-FR" dirty="0"/>
              <a:t>Fort Collins, Colorado</a:t>
            </a:r>
            <a:br>
              <a:rPr lang="fr-FR" dirty="0"/>
            </a:br>
            <a:r>
              <a:rPr lang="en-US" dirty="0" smtClean="0"/>
              <a:t>Case Study</a:t>
            </a:r>
            <a:endParaRPr dirty="0" smtClean="0"/>
          </a:p>
        </p:txBody>
      </p:sp>
      <p:pic>
        <p:nvPicPr>
          <p:cNvPr id="4" name="Picture 3" descr="epa_logo_vert_white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038600"/>
            <a:ext cx="428942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67100"/>
            <a:ext cx="3657600" cy="2743200"/>
          </a:xfrm>
          <a:prstGeom prst="rect">
            <a:avLst/>
          </a:prstGeom>
          <a:noFill/>
          <a:ln w="412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59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81725888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an Exit Strategy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798284649"/>
              </p:ext>
            </p:extLst>
          </p:nvPr>
        </p:nvGraphicFramePr>
        <p:xfrm>
          <a:off x="838200" y="1371600"/>
          <a:ext cx="7543800" cy="4724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9997467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Site History and Background</a:t>
            </a:r>
            <a:endParaRPr lang="en-US" b="1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80999" y="1371600"/>
            <a:ext cx="8583227" cy="3065455"/>
          </a:xfrm>
          <a:noFill/>
          <a:ln/>
        </p:spPr>
        <p:txBody>
          <a:bodyPr/>
          <a:lstStyle/>
          <a:p>
            <a:r>
              <a:rPr lang="en-US" dirty="0"/>
              <a:t>City of Fort Collins </a:t>
            </a:r>
            <a:r>
              <a:rPr lang="en-US" dirty="0" smtClean="0"/>
              <a:t>awarded </a:t>
            </a:r>
            <a:r>
              <a:rPr lang="en-US" dirty="0"/>
              <a:t>a brownfields grant in </a:t>
            </a:r>
            <a:r>
              <a:rPr lang="en-US" dirty="0" smtClean="0"/>
              <a:t>2001</a:t>
            </a:r>
          </a:p>
          <a:p>
            <a:pPr lvl="1"/>
            <a:r>
              <a:rPr lang="en-US" dirty="0" smtClean="0"/>
              <a:t>Expand existing community</a:t>
            </a:r>
            <a:br>
              <a:rPr lang="en-US" dirty="0" smtClean="0"/>
            </a:br>
            <a:r>
              <a:rPr lang="en-US" dirty="0" smtClean="0"/>
              <a:t>center </a:t>
            </a:r>
            <a:r>
              <a:rPr lang="en-US" dirty="0"/>
              <a:t>over </a:t>
            </a:r>
            <a:r>
              <a:rPr lang="en-US" dirty="0" smtClean="0"/>
              <a:t>old </a:t>
            </a:r>
            <a:r>
              <a:rPr lang="en-US" dirty="0"/>
              <a:t>city </a:t>
            </a:r>
            <a:r>
              <a:rPr lang="en-US" dirty="0" smtClean="0"/>
              <a:t>landfill</a:t>
            </a:r>
          </a:p>
          <a:p>
            <a:pPr lvl="1"/>
            <a:r>
              <a:rPr lang="en-US" dirty="0" smtClean="0"/>
              <a:t>Initiated investigation targeting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potential impacts of </a:t>
            </a:r>
            <a:r>
              <a:rPr lang="en-US" dirty="0" smtClean="0"/>
              <a:t>the</a:t>
            </a:r>
            <a:br>
              <a:rPr lang="en-US" dirty="0" smtClean="0"/>
            </a:br>
            <a:r>
              <a:rPr lang="en-US" dirty="0" smtClean="0"/>
              <a:t>landfill </a:t>
            </a:r>
            <a:r>
              <a:rPr lang="en-US" dirty="0"/>
              <a:t>and the surrounding </a:t>
            </a:r>
            <a:r>
              <a:rPr lang="en-US" dirty="0" smtClean="0"/>
              <a:t>area</a:t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/>
              <a:t>indoor air quality of </a:t>
            </a:r>
            <a:r>
              <a:rPr lang="en-US" dirty="0" smtClean="0"/>
              <a:t>the</a:t>
            </a:r>
            <a:br>
              <a:rPr lang="en-US" dirty="0" smtClean="0"/>
            </a:br>
            <a:r>
              <a:rPr lang="en-US" dirty="0" smtClean="0"/>
              <a:t>proposed building</a:t>
            </a:r>
          </a:p>
          <a:p>
            <a:endParaRPr lang="en-US" dirty="0"/>
          </a:p>
        </p:txBody>
      </p:sp>
      <p:pic>
        <p:nvPicPr>
          <p:cNvPr id="5" name="Picture 2" descr="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20647" t="20833" r="12947" b="3771"/>
          <a:stretch/>
        </p:blipFill>
        <p:spPr bwMode="auto">
          <a:xfrm>
            <a:off x="4991100" y="2438400"/>
            <a:ext cx="3973127" cy="338328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8584882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Brownfields Investigation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81000" y="1371600"/>
            <a:ext cx="8382000" cy="4216539"/>
          </a:xfrm>
          <a:noFill/>
          <a:ln/>
        </p:spPr>
        <p:txBody>
          <a:bodyPr/>
          <a:lstStyle/>
          <a:p>
            <a:r>
              <a:rPr lang="en-US" dirty="0"/>
              <a:t>Landfill operated from </a:t>
            </a:r>
            <a:r>
              <a:rPr lang="en-US" dirty="0" smtClean="0"/>
              <a:t>late 1930s </a:t>
            </a:r>
            <a:r>
              <a:rPr lang="en-US" dirty="0"/>
              <a:t>until 1963</a:t>
            </a:r>
          </a:p>
          <a:p>
            <a:r>
              <a:rPr lang="en-US" dirty="0"/>
              <a:t>A </a:t>
            </a:r>
            <a:r>
              <a:rPr lang="en-US" dirty="0" smtClean="0"/>
              <a:t>MGP operated </a:t>
            </a:r>
            <a:r>
              <a:rPr lang="en-US" dirty="0"/>
              <a:t>from 1904 until 1927 immediately across the street</a:t>
            </a:r>
          </a:p>
          <a:p>
            <a:r>
              <a:rPr lang="en-US" dirty="0"/>
              <a:t>Post </a:t>
            </a:r>
            <a:r>
              <a:rPr lang="en-US" dirty="0" smtClean="0"/>
              <a:t>1927, </a:t>
            </a:r>
            <a:r>
              <a:rPr lang="en-US" dirty="0"/>
              <a:t>a gasoline distribution business (including a gas station) operated on the </a:t>
            </a:r>
            <a:r>
              <a:rPr lang="en-US" dirty="0" smtClean="0"/>
              <a:t>MGP parcel</a:t>
            </a:r>
            <a:endParaRPr lang="en-US" dirty="0"/>
          </a:p>
          <a:p>
            <a:r>
              <a:rPr lang="en-US" dirty="0" smtClean="0"/>
              <a:t>Machine </a:t>
            </a:r>
            <a:r>
              <a:rPr lang="en-US" dirty="0"/>
              <a:t>shop operated to the immediate southwest of the </a:t>
            </a:r>
            <a:r>
              <a:rPr lang="en-US" dirty="0" smtClean="0"/>
              <a:t>landfill</a:t>
            </a:r>
          </a:p>
          <a:p>
            <a:r>
              <a:rPr lang="en-US" dirty="0" smtClean="0"/>
              <a:t>Sites adjacent to major recreational use river</a:t>
            </a:r>
          </a:p>
          <a:p>
            <a:pPr lvl="0"/>
            <a:r>
              <a:rPr lang="en-US" dirty="0"/>
              <a:t>Varying stakeholder views on sources and causes – managed through use of evolving </a:t>
            </a:r>
            <a:r>
              <a:rPr lang="en-US" dirty="0" smtClean="0"/>
              <a:t>CSM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5653075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18945"/>
            <a:ext cx="8382000" cy="443198"/>
          </a:xfrm>
          <a:noFill/>
          <a:ln/>
        </p:spPr>
        <p:txBody>
          <a:bodyPr/>
          <a:lstStyle/>
          <a:p>
            <a:r>
              <a:rPr lang="en-US" dirty="0" smtClean="0"/>
              <a:t>NAPL Discovery</a:t>
            </a:r>
            <a:endParaRPr lang="en-US" dirty="0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2720745"/>
          </a:xfrm>
          <a:noFill/>
          <a:ln/>
        </p:spPr>
        <p:txBody>
          <a:bodyPr/>
          <a:lstStyle/>
          <a:p>
            <a:r>
              <a:rPr lang="en-US" dirty="0" smtClean="0"/>
              <a:t>October 2002, NAPL liquid (previously </a:t>
            </a:r>
            <a:r>
              <a:rPr lang="en-US" dirty="0"/>
              <a:t>not observed on-site) </a:t>
            </a:r>
            <a:r>
              <a:rPr lang="en-US" dirty="0" smtClean="0"/>
              <a:t>discovered </a:t>
            </a:r>
            <a:r>
              <a:rPr lang="en-US" dirty="0"/>
              <a:t>in the river</a:t>
            </a:r>
          </a:p>
          <a:p>
            <a:r>
              <a:rPr lang="en-US" dirty="0"/>
              <a:t>Subsequent </a:t>
            </a:r>
            <a:r>
              <a:rPr lang="en-US" dirty="0" smtClean="0"/>
              <a:t>investigation </a:t>
            </a:r>
            <a:r>
              <a:rPr lang="en-US" dirty="0"/>
              <a:t>by </a:t>
            </a:r>
            <a:r>
              <a:rPr lang="en-US" dirty="0" smtClean="0"/>
              <a:t>Brownfields Program </a:t>
            </a:r>
            <a:r>
              <a:rPr lang="en-US" dirty="0"/>
              <a:t>indicated </a:t>
            </a:r>
            <a:r>
              <a:rPr lang="en-US" dirty="0" smtClean="0"/>
              <a:t>it to be </a:t>
            </a:r>
            <a:r>
              <a:rPr lang="en-US" dirty="0"/>
              <a:t>fairly substantial</a:t>
            </a:r>
          </a:p>
          <a:p>
            <a:r>
              <a:rPr lang="en-US" dirty="0"/>
              <a:t>October </a:t>
            </a:r>
            <a:r>
              <a:rPr lang="en-US" dirty="0" smtClean="0"/>
              <a:t>2003, site referred </a:t>
            </a:r>
            <a:r>
              <a:rPr lang="en-US" dirty="0"/>
              <a:t>to the removal program </a:t>
            </a:r>
            <a:r>
              <a:rPr lang="en-US" dirty="0" smtClean="0"/>
              <a:t>and site assessment performed by the Superfund Technical Assessment and Response Team 2 contract</a:t>
            </a:r>
            <a:endParaRPr lang="en-US" dirty="0"/>
          </a:p>
        </p:txBody>
      </p:sp>
      <p:pic>
        <p:nvPicPr>
          <p:cNvPr id="5" name="Picture 2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34174"/>
            <a:ext cx="2819400" cy="20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5910144" y="4234175"/>
            <a:ext cx="2776656" cy="20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34175"/>
            <a:ext cx="2814637" cy="209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8491046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18945"/>
            <a:ext cx="8382000" cy="443198"/>
          </a:xfrm>
          <a:noFill/>
          <a:ln/>
        </p:spPr>
        <p:txBody>
          <a:bodyPr/>
          <a:lstStyle/>
          <a:p>
            <a:r>
              <a:rPr lang="en-US" dirty="0" smtClean="0"/>
              <a:t>Contaminants</a:t>
            </a:r>
            <a:endParaRPr lang="en-US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4930581"/>
          </a:xfrm>
          <a:noFill/>
          <a:ln/>
        </p:spPr>
        <p:txBody>
          <a:bodyPr/>
          <a:lstStyle/>
          <a:p>
            <a:r>
              <a:rPr lang="en-US" sz="3200" dirty="0" smtClean="0"/>
              <a:t>Groundwater</a:t>
            </a:r>
          </a:p>
          <a:p>
            <a:pPr lvl="1"/>
            <a:r>
              <a:rPr lang="en-US" sz="2800" dirty="0" smtClean="0"/>
              <a:t>BTEX</a:t>
            </a:r>
            <a:r>
              <a:rPr lang="en-US" sz="2800" dirty="0"/>
              <a:t>, MTBE </a:t>
            </a:r>
            <a:r>
              <a:rPr lang="en-US" sz="2800" dirty="0" smtClean="0"/>
              <a:t>plume</a:t>
            </a:r>
            <a:endParaRPr lang="en-US" sz="2800" dirty="0"/>
          </a:p>
          <a:p>
            <a:pPr lvl="1"/>
            <a:r>
              <a:rPr lang="en-US" sz="2800" dirty="0" smtClean="0"/>
              <a:t>PAH plume</a:t>
            </a:r>
          </a:p>
          <a:p>
            <a:pPr lvl="1"/>
            <a:r>
              <a:rPr lang="en-US" sz="2800" dirty="0" smtClean="0"/>
              <a:t>TPH</a:t>
            </a:r>
            <a:endParaRPr lang="en-US" sz="2800" dirty="0"/>
          </a:p>
          <a:p>
            <a:pPr lvl="1"/>
            <a:r>
              <a:rPr lang="en-US" sz="2800" dirty="0" smtClean="0"/>
              <a:t>Chlorinated solvent plume </a:t>
            </a:r>
          </a:p>
          <a:p>
            <a:r>
              <a:rPr lang="en-US" sz="3200" dirty="0" smtClean="0"/>
              <a:t>Subsurface soil and river sediments</a:t>
            </a:r>
          </a:p>
          <a:p>
            <a:pPr lvl="1"/>
            <a:r>
              <a:rPr lang="en-US" sz="2800" dirty="0" smtClean="0"/>
              <a:t>NAPL containing PAHs</a:t>
            </a:r>
          </a:p>
          <a:p>
            <a:pPr lvl="1"/>
            <a:r>
              <a:rPr lang="en-US" sz="2800" dirty="0" smtClean="0"/>
              <a:t>BTEX</a:t>
            </a:r>
          </a:p>
          <a:p>
            <a:pPr lvl="1"/>
            <a:r>
              <a:rPr lang="en-US" sz="2800" dirty="0" smtClean="0"/>
              <a:t>TPH</a:t>
            </a:r>
          </a:p>
          <a:p>
            <a:pPr lvl="1"/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40382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18945"/>
            <a:ext cx="8382000" cy="443198"/>
          </a:xfrm>
          <a:noFill/>
          <a:ln/>
        </p:spPr>
        <p:txBody>
          <a:bodyPr/>
          <a:lstStyle/>
          <a:p>
            <a:r>
              <a:rPr lang="en-US" dirty="0" smtClean="0"/>
              <a:t>Investigation Techniques</a:t>
            </a:r>
            <a:endParaRPr lang="en-US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4567404"/>
          </a:xfrm>
          <a:noFill/>
          <a:ln/>
        </p:spPr>
        <p:txBody>
          <a:bodyPr/>
          <a:lstStyle/>
          <a:p>
            <a:r>
              <a:rPr lang="en-US" dirty="0" smtClean="0"/>
              <a:t>Conventional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Exploratory </a:t>
            </a:r>
            <a:r>
              <a:rPr lang="en-US" dirty="0"/>
              <a:t>t</a:t>
            </a:r>
            <a:r>
              <a:rPr lang="en-US" dirty="0" smtClean="0"/>
              <a:t>renches </a:t>
            </a:r>
            <a:r>
              <a:rPr lang="en-US" dirty="0"/>
              <a:t>in the </a:t>
            </a:r>
            <a:r>
              <a:rPr lang="en-US" dirty="0" smtClean="0"/>
              <a:t>river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Soil </a:t>
            </a:r>
            <a:r>
              <a:rPr lang="en-US" dirty="0" smtClean="0"/>
              <a:t>gas sampling over </a:t>
            </a:r>
            <a:r>
              <a:rPr lang="en-US" dirty="0"/>
              <a:t>the </a:t>
            </a:r>
            <a:r>
              <a:rPr lang="en-US" dirty="0" smtClean="0"/>
              <a:t>entire landfill </a:t>
            </a:r>
            <a:r>
              <a:rPr lang="en-US" dirty="0"/>
              <a:t>and </a:t>
            </a:r>
            <a:r>
              <a:rPr lang="en-US" dirty="0" smtClean="0"/>
              <a:t>river bank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Soil </a:t>
            </a:r>
            <a:r>
              <a:rPr lang="en-US" dirty="0" smtClean="0"/>
              <a:t>borings </a:t>
            </a:r>
            <a:r>
              <a:rPr lang="en-US" dirty="0"/>
              <a:t>and </a:t>
            </a:r>
            <a:r>
              <a:rPr lang="en-US" dirty="0" smtClean="0"/>
              <a:t>groundwater well installation</a:t>
            </a:r>
            <a:endParaRPr lang="en-US" dirty="0"/>
          </a:p>
          <a:p>
            <a:r>
              <a:rPr lang="en-US" dirty="0" smtClean="0"/>
              <a:t>Innovative/Real-Time Measurement 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Direct-push </a:t>
            </a:r>
            <a:r>
              <a:rPr lang="en-US" dirty="0"/>
              <a:t>groundwater sampling methods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Electromagnetic geophysical methods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High-resolution resistivity geophysical methods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On-site </a:t>
            </a:r>
            <a:r>
              <a:rPr lang="en-US" dirty="0" smtClean="0"/>
              <a:t>GC/MS </a:t>
            </a:r>
            <a:r>
              <a:rPr lang="en-US" dirty="0"/>
              <a:t>analysis of VOCs </a:t>
            </a:r>
            <a:r>
              <a:rPr lang="en-US" dirty="0" smtClean="0"/>
              <a:t>in groundwater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Passive soil gas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Passive diffusion bag groundwater sampling methods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Open-path Fourier transform infrared spectroscopy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805337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-88945" y="0"/>
            <a:ext cx="92329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124200" y="304800"/>
            <a:ext cx="28194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Baseline CSM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8887000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9" t="2425" r="1" b="2357"/>
          <a:stretch/>
        </p:blipFill>
        <p:spPr bwMode="auto">
          <a:xfrm>
            <a:off x="1618" y="6824"/>
            <a:ext cx="9216061" cy="685117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 bwMode="auto">
          <a:xfrm>
            <a:off x="3505200" y="159224"/>
            <a:ext cx="3505200" cy="52657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Characterization Stage CSM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7512798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Results of Investigation</a:t>
            </a:r>
            <a:endParaRPr lang="en-US" dirty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5059847"/>
          </a:xfrm>
          <a:noFill/>
          <a:ln/>
        </p:spPr>
        <p:txBody>
          <a:bodyPr/>
          <a:lstStyle/>
          <a:p>
            <a:r>
              <a:rPr lang="en-US" dirty="0" smtClean="0"/>
              <a:t>NAPL = </a:t>
            </a:r>
            <a:r>
              <a:rPr lang="en-US" dirty="0"/>
              <a:t>coal tar, likely mixed with gasoline and diesel components</a:t>
            </a:r>
          </a:p>
          <a:p>
            <a:r>
              <a:rPr lang="en-US" dirty="0"/>
              <a:t>NAPL </a:t>
            </a:r>
            <a:r>
              <a:rPr lang="en-US" dirty="0" smtClean="0"/>
              <a:t>sank </a:t>
            </a:r>
            <a:r>
              <a:rPr lang="en-US" dirty="0"/>
              <a:t>down through the alluvium to the top of area bedrock and traverses toward the river</a:t>
            </a:r>
          </a:p>
          <a:p>
            <a:r>
              <a:rPr lang="en-US" dirty="0"/>
              <a:t>Near the </a:t>
            </a:r>
            <a:r>
              <a:rPr lang="en-US" dirty="0" smtClean="0"/>
              <a:t>landfill, NAPL moved </a:t>
            </a:r>
            <a:r>
              <a:rPr lang="en-US" dirty="0"/>
              <a:t>entirely into fractures in the bedrock, eventually accumulating </a:t>
            </a:r>
            <a:r>
              <a:rPr lang="en-US" dirty="0" smtClean="0"/>
              <a:t>under river</a:t>
            </a:r>
          </a:p>
          <a:p>
            <a:r>
              <a:rPr lang="en-US" dirty="0" smtClean="0"/>
              <a:t>NAPL </a:t>
            </a:r>
            <a:r>
              <a:rPr lang="en-US" dirty="0"/>
              <a:t>in the river sediments over a 300’ stretch</a:t>
            </a:r>
          </a:p>
          <a:p>
            <a:r>
              <a:rPr lang="en-US" dirty="0"/>
              <a:t>Underneath the river in the bedrock over a 600’ stretch</a:t>
            </a:r>
          </a:p>
          <a:p>
            <a:r>
              <a:rPr lang="en-US" dirty="0"/>
              <a:t>NAPL </a:t>
            </a:r>
            <a:r>
              <a:rPr lang="en-US" dirty="0" smtClean="0"/>
              <a:t>migrated </a:t>
            </a:r>
            <a:r>
              <a:rPr lang="en-US" dirty="0"/>
              <a:t>slightly past the river in deep bedrock (20-25’ bgs) fractures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700519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200400" y="228600"/>
            <a:ext cx="27432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Design Stage CSM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446301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After Friendly Negotiations</a:t>
            </a:r>
            <a:endParaRPr lang="en-US" dirty="0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2031325"/>
          </a:xfrm>
          <a:noFill/>
          <a:ln/>
        </p:spPr>
        <p:txBody>
          <a:bodyPr/>
          <a:lstStyle/>
          <a:p>
            <a:r>
              <a:rPr lang="en-US" dirty="0" smtClean="0"/>
              <a:t>Excavated </a:t>
            </a:r>
            <a:r>
              <a:rPr lang="en-US" dirty="0"/>
              <a:t>the contaminated sediments and bedrock in and underneath the river</a:t>
            </a:r>
          </a:p>
          <a:p>
            <a:r>
              <a:rPr lang="en-US" dirty="0" smtClean="0"/>
              <a:t>Installed </a:t>
            </a:r>
            <a:r>
              <a:rPr lang="en-US" dirty="0"/>
              <a:t>a vertical sheet pile barrier with hydraulic controls to intercept the </a:t>
            </a:r>
            <a:r>
              <a:rPr lang="en-US" dirty="0" smtClean="0"/>
              <a:t>NAPL</a:t>
            </a:r>
            <a:endParaRPr lang="en-US" dirty="0"/>
          </a:p>
          <a:p>
            <a:r>
              <a:rPr lang="en-US" dirty="0" smtClean="0"/>
              <a:t>Provided </a:t>
            </a:r>
            <a:r>
              <a:rPr lang="en-US" dirty="0"/>
              <a:t>for long-term water treatment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023970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2" descr="In-situ 3D scene 2-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Soil Vapor Extraction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5126807"/>
            <a:ext cx="8382000" cy="188359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Process applies a subsurface vacuum </a:t>
            </a:r>
            <a:r>
              <a:rPr lang="en-US" dirty="0" smtClean="0">
                <a:solidFill>
                  <a:schemeClr val="tx1"/>
                </a:solidFill>
              </a:rPr>
              <a:t>that: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draws </a:t>
            </a:r>
            <a:r>
              <a:rPr lang="en-US" dirty="0">
                <a:solidFill>
                  <a:schemeClr val="tx1"/>
                </a:solidFill>
              </a:rPr>
              <a:t>fresh air through the unsaturated </a:t>
            </a:r>
            <a:r>
              <a:rPr lang="en-US" dirty="0" smtClean="0">
                <a:solidFill>
                  <a:schemeClr val="tx1"/>
                </a:solidFill>
              </a:rPr>
              <a:t>zone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inducing </a:t>
            </a:r>
            <a:r>
              <a:rPr lang="en-US" dirty="0">
                <a:solidFill>
                  <a:schemeClr val="tx1"/>
                </a:solidFill>
              </a:rPr>
              <a:t>flux, mass transfer, and removal of VOCs in soil above water table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7</a:t>
            </a:fld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910401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990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90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90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2847703" y="3733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0" name="Picture 2" descr="6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33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3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-673100" y="3733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Remediation in a Nutshell</a:t>
            </a:r>
            <a:endParaRPr lang="en-US" dirty="0"/>
          </a:p>
        </p:txBody>
      </p:sp>
      <p:sp>
        <p:nvSpPr>
          <p:cNvPr id="11" name="Up Arrow Callout 10"/>
          <p:cNvSpPr/>
          <p:nvPr/>
        </p:nvSpPr>
        <p:spPr bwMode="auto">
          <a:xfrm>
            <a:off x="6629400" y="5604933"/>
            <a:ext cx="1828800" cy="1295400"/>
          </a:xfrm>
          <a:prstGeom prst="upArrowCallo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Finished Product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147885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7346"/>
            <a:ext cx="8610600" cy="886397"/>
          </a:xfrm>
        </p:spPr>
        <p:txBody>
          <a:bodyPr/>
          <a:lstStyle/>
          <a:p>
            <a:r>
              <a:rPr lang="en-US" dirty="0" smtClean="0"/>
              <a:t>Benefits of Triad BMPs for Characterization / Remediation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5601533"/>
          </a:xfrm>
        </p:spPr>
        <p:txBody>
          <a:bodyPr/>
          <a:lstStyle/>
          <a:p>
            <a:r>
              <a:rPr lang="en-US" dirty="0" smtClean="0"/>
              <a:t>Estimated </a:t>
            </a:r>
            <a:r>
              <a:rPr lang="en-US" dirty="0"/>
              <a:t>cost </a:t>
            </a:r>
            <a:r>
              <a:rPr lang="en-US" dirty="0" smtClean="0"/>
              <a:t>savings of ~30% compared </a:t>
            </a:r>
            <a:r>
              <a:rPr lang="en-US" dirty="0"/>
              <a:t>with </a:t>
            </a:r>
            <a:r>
              <a:rPr lang="en-US" dirty="0" smtClean="0"/>
              <a:t>more </a:t>
            </a:r>
            <a:r>
              <a:rPr lang="en-US" dirty="0"/>
              <a:t>traditional approach </a:t>
            </a:r>
            <a:r>
              <a:rPr lang="en-US" dirty="0" smtClean="0"/>
              <a:t>(multiple mobilizations, fixed-based </a:t>
            </a:r>
            <a:r>
              <a:rPr lang="en-US" dirty="0"/>
              <a:t>analytical </a:t>
            </a:r>
            <a:r>
              <a:rPr lang="en-US" dirty="0" smtClean="0"/>
              <a:t>methods)</a:t>
            </a:r>
          </a:p>
          <a:p>
            <a:r>
              <a:rPr lang="en-US" dirty="0" smtClean="0"/>
              <a:t>Increased size </a:t>
            </a:r>
            <a:r>
              <a:rPr lang="en-US" dirty="0"/>
              <a:t>and quality of </a:t>
            </a:r>
            <a:r>
              <a:rPr lang="en-US" dirty="0" smtClean="0"/>
              <a:t>data </a:t>
            </a:r>
            <a:r>
              <a:rPr lang="en-US" dirty="0"/>
              <a:t>set </a:t>
            </a:r>
            <a:r>
              <a:rPr lang="en-US" dirty="0" smtClean="0"/>
              <a:t>used to </a:t>
            </a:r>
            <a:r>
              <a:rPr lang="en-US" dirty="0"/>
              <a:t>make </a:t>
            </a:r>
            <a:r>
              <a:rPr lang="en-US" dirty="0" smtClean="0"/>
              <a:t>decisions</a:t>
            </a:r>
          </a:p>
          <a:p>
            <a:r>
              <a:rPr lang="en-US" dirty="0" smtClean="0"/>
              <a:t>Adequate </a:t>
            </a:r>
            <a:r>
              <a:rPr lang="en-US" dirty="0"/>
              <a:t>characterization assured </a:t>
            </a:r>
            <a:r>
              <a:rPr lang="en-US" dirty="0" smtClean="0"/>
              <a:t>functional mitigation </a:t>
            </a:r>
            <a:r>
              <a:rPr lang="en-US" dirty="0"/>
              <a:t>strategy was installed appropriately </a:t>
            </a:r>
            <a:r>
              <a:rPr lang="en-US" dirty="0" smtClean="0"/>
              <a:t>in first attempt</a:t>
            </a:r>
          </a:p>
          <a:p>
            <a:r>
              <a:rPr lang="en-US" dirty="0" smtClean="0"/>
              <a:t>Difficult to evaluate cost </a:t>
            </a:r>
            <a:r>
              <a:rPr lang="en-US" dirty="0"/>
              <a:t>savings associated with installation of </a:t>
            </a:r>
            <a:r>
              <a:rPr lang="en-US" dirty="0" smtClean="0"/>
              <a:t>poorly-designed </a:t>
            </a:r>
            <a:r>
              <a:rPr lang="en-US" dirty="0"/>
              <a:t>initial </a:t>
            </a:r>
            <a:r>
              <a:rPr lang="en-US" dirty="0" smtClean="0"/>
              <a:t>remedy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Remedy cost was ~$</a:t>
            </a:r>
            <a:r>
              <a:rPr lang="en-US" dirty="0"/>
              <a:t>13 </a:t>
            </a:r>
            <a:r>
              <a:rPr lang="en-US" dirty="0" smtClean="0"/>
              <a:t>million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Installation </a:t>
            </a:r>
            <a:r>
              <a:rPr lang="en-US" dirty="0"/>
              <a:t>of </a:t>
            </a:r>
            <a:r>
              <a:rPr lang="en-US" dirty="0" smtClean="0"/>
              <a:t>poorly </a:t>
            </a:r>
            <a:r>
              <a:rPr lang="en-US" dirty="0"/>
              <a:t>designed system would have been very expensive in </a:t>
            </a:r>
            <a:r>
              <a:rPr lang="en-US" dirty="0" smtClean="0"/>
              <a:t>long run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2-</a:t>
            </a:r>
            <a:fld id="{11C1CDDD-26A6-4238-A94D-3281FBF69CDD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712283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443198"/>
          </a:xfrm>
        </p:spPr>
        <p:txBody>
          <a:bodyPr/>
          <a:lstStyle/>
          <a:p>
            <a:r>
              <a:rPr lang="en-US" dirty="0"/>
              <a:t>Award-winning site </a:t>
            </a:r>
            <a:r>
              <a:rPr lang="en-US" dirty="0" smtClean="0"/>
              <a:t>Brownfields Redevelopment Effort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8600" y="1981200"/>
            <a:ext cx="3352800" cy="2076851"/>
          </a:xfrm>
        </p:spPr>
        <p:txBody>
          <a:bodyPr/>
          <a:lstStyle/>
          <a:p>
            <a:r>
              <a:rPr lang="en-US" dirty="0" smtClean="0"/>
              <a:t>First community center in the United States certified Leadership </a:t>
            </a:r>
            <a:r>
              <a:rPr lang="en-US" dirty="0"/>
              <a:t>in Energy and Environmental Design (</a:t>
            </a:r>
            <a:r>
              <a:rPr lang="en-US" dirty="0" smtClean="0"/>
              <a:t>LEED</a:t>
            </a:r>
            <a:r>
              <a:rPr lang="en-US" baseline="30000" dirty="0" smtClean="0">
                <a:sym typeface="Symbol"/>
              </a:rPr>
              <a:t></a:t>
            </a:r>
            <a:r>
              <a:rPr lang="en-US" dirty="0" smtClean="0"/>
              <a:t>) </a:t>
            </a:r>
            <a:r>
              <a:rPr lang="en-US" dirty="0"/>
              <a:t>Gold </a:t>
            </a: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0417" t="21538" r="34328" b="19231"/>
          <a:stretch>
            <a:fillRect/>
          </a:stretch>
        </p:blipFill>
        <p:spPr bwMode="auto">
          <a:xfrm>
            <a:off x="3810000" y="1371600"/>
            <a:ext cx="5118100" cy="2971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3810000" y="4343400"/>
            <a:ext cx="51181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North Aztlan Community Center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</a:t>
            </a:r>
            <a:fld id="{11C1CDDD-26A6-4238-A94D-3281FBF69CDD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171778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2"/>
          <p:cNvSpPr txBox="1">
            <a:spLocks noChangeArrowheads="1"/>
          </p:cNvSpPr>
          <p:nvPr/>
        </p:nvSpPr>
        <p:spPr bwMode="auto">
          <a:xfrm>
            <a:off x="1279525" y="3236913"/>
            <a:ext cx="6721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1828800" y="2743200"/>
            <a:ext cx="548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632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SVE System Extraction Wells</a:t>
            </a:r>
          </a:p>
        </p:txBody>
      </p:sp>
      <p:sp>
        <p:nvSpPr>
          <p:cNvPr id="56324" name="Content Placeholder 41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8382000" cy="3219343"/>
          </a:xfrm>
        </p:spPr>
        <p:txBody>
          <a:bodyPr/>
          <a:lstStyle/>
          <a:p>
            <a:r>
              <a:rPr lang="en-US" dirty="0" smtClean="0"/>
              <a:t>Typically 2 to 4 inches in diameter, with a screen length of 10 to 15 feet</a:t>
            </a:r>
          </a:p>
          <a:p>
            <a:r>
              <a:rPr lang="en-US" dirty="0" smtClean="0"/>
              <a:t>Ideally spaced to achieve an overlapping of the ROI and adequate pore volume exchange</a:t>
            </a:r>
          </a:p>
          <a:p>
            <a:r>
              <a:rPr lang="en-US" dirty="0" smtClean="0"/>
              <a:t>Determine well spacing and configuration through pilot test or modeling</a:t>
            </a:r>
          </a:p>
          <a:p>
            <a:r>
              <a:rPr lang="en-US" dirty="0" smtClean="0"/>
              <a:t>May involve air injection in combination with air extraction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743200" y="4343400"/>
            <a:ext cx="5769472" cy="1792287"/>
            <a:chOff x="2014538" y="4608513"/>
            <a:chExt cx="5770199" cy="1792287"/>
          </a:xfrm>
        </p:grpSpPr>
        <p:sp>
          <p:nvSpPr>
            <p:cNvPr id="56328" name="Freeform 29"/>
            <p:cNvSpPr>
              <a:spLocks/>
            </p:cNvSpPr>
            <p:nvPr/>
          </p:nvSpPr>
          <p:spPr bwMode="auto">
            <a:xfrm>
              <a:off x="2557463" y="4894263"/>
              <a:ext cx="1725612" cy="1066800"/>
            </a:xfrm>
            <a:custGeom>
              <a:avLst/>
              <a:gdLst>
                <a:gd name="T0" fmla="*/ 52206 w 1223"/>
                <a:gd name="T1" fmla="*/ 304800 h 672"/>
                <a:gd name="T2" fmla="*/ 126987 w 1223"/>
                <a:gd name="T3" fmla="*/ 254000 h 672"/>
                <a:gd name="T4" fmla="*/ 187659 w 1223"/>
                <a:gd name="T5" fmla="*/ 185737 h 672"/>
                <a:gd name="T6" fmla="*/ 277960 w 1223"/>
                <a:gd name="T7" fmla="*/ 134937 h 672"/>
                <a:gd name="T8" fmla="*/ 472674 w 1223"/>
                <a:gd name="T9" fmla="*/ 185737 h 672"/>
                <a:gd name="T10" fmla="*/ 653277 w 1223"/>
                <a:gd name="T11" fmla="*/ 219075 h 672"/>
                <a:gd name="T12" fmla="*/ 788730 w 1223"/>
                <a:gd name="T13" fmla="*/ 168275 h 672"/>
                <a:gd name="T14" fmla="*/ 879032 w 1223"/>
                <a:gd name="T15" fmla="*/ 134937 h 672"/>
                <a:gd name="T16" fmla="*/ 924183 w 1223"/>
                <a:gd name="T17" fmla="*/ 117475 h 672"/>
                <a:gd name="T18" fmla="*/ 984855 w 1223"/>
                <a:gd name="T19" fmla="*/ 33338 h 672"/>
                <a:gd name="T20" fmla="*/ 1075156 w 1223"/>
                <a:gd name="T21" fmla="*/ 0 h 672"/>
                <a:gd name="T22" fmla="*/ 1240239 w 1223"/>
                <a:gd name="T23" fmla="*/ 101600 h 672"/>
                <a:gd name="T24" fmla="*/ 1346062 w 1223"/>
                <a:gd name="T25" fmla="*/ 287337 h 672"/>
                <a:gd name="T26" fmla="*/ 1420843 w 1223"/>
                <a:gd name="T27" fmla="*/ 422275 h 672"/>
                <a:gd name="T28" fmla="*/ 1529488 w 1223"/>
                <a:gd name="T29" fmla="*/ 676275 h 672"/>
                <a:gd name="T30" fmla="*/ 1694571 w 1223"/>
                <a:gd name="T31" fmla="*/ 744537 h 672"/>
                <a:gd name="T32" fmla="*/ 1649420 w 1223"/>
                <a:gd name="T33" fmla="*/ 930275 h 672"/>
                <a:gd name="T34" fmla="*/ 1346062 w 1223"/>
                <a:gd name="T35" fmla="*/ 1049338 h 672"/>
                <a:gd name="T36" fmla="*/ 1300911 w 1223"/>
                <a:gd name="T37" fmla="*/ 1066800 h 672"/>
                <a:gd name="T38" fmla="*/ 1149938 w 1223"/>
                <a:gd name="T39" fmla="*/ 1049338 h 672"/>
                <a:gd name="T40" fmla="*/ 1059636 w 1223"/>
                <a:gd name="T41" fmla="*/ 1016000 h 672"/>
                <a:gd name="T42" fmla="*/ 1014485 w 1223"/>
                <a:gd name="T43" fmla="*/ 896938 h 672"/>
                <a:gd name="T44" fmla="*/ 759100 w 1223"/>
                <a:gd name="T45" fmla="*/ 981075 h 672"/>
                <a:gd name="T46" fmla="*/ 668798 w 1223"/>
                <a:gd name="T47" fmla="*/ 947738 h 672"/>
                <a:gd name="T48" fmla="*/ 517825 w 1223"/>
                <a:gd name="T49" fmla="*/ 812800 h 672"/>
                <a:gd name="T50" fmla="*/ 397893 w 1223"/>
                <a:gd name="T51" fmla="*/ 914400 h 672"/>
                <a:gd name="T52" fmla="*/ 217289 w 1223"/>
                <a:gd name="T53" fmla="*/ 1049338 h 672"/>
                <a:gd name="T54" fmla="*/ 172138 w 1223"/>
                <a:gd name="T55" fmla="*/ 1031875 h 672"/>
                <a:gd name="T56" fmla="*/ 111466 w 1223"/>
                <a:gd name="T57" fmla="*/ 846138 h 672"/>
                <a:gd name="T58" fmla="*/ 66315 w 1223"/>
                <a:gd name="T59" fmla="*/ 812800 h 672"/>
                <a:gd name="T60" fmla="*/ 36685 w 1223"/>
                <a:gd name="T61" fmla="*/ 711200 h 672"/>
                <a:gd name="T62" fmla="*/ 21164 w 1223"/>
                <a:gd name="T63" fmla="*/ 660400 h 672"/>
                <a:gd name="T64" fmla="*/ 36685 w 1223"/>
                <a:gd name="T65" fmla="*/ 457200 h 672"/>
                <a:gd name="T66" fmla="*/ 66315 w 1223"/>
                <a:gd name="T67" fmla="*/ 355600 h 672"/>
                <a:gd name="T68" fmla="*/ 97357 w 1223"/>
                <a:gd name="T69" fmla="*/ 320675 h 672"/>
                <a:gd name="T70" fmla="*/ 52206 w 1223"/>
                <a:gd name="T71" fmla="*/ 304800 h 6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23"/>
                <a:gd name="T109" fmla="*/ 0 h 672"/>
                <a:gd name="T110" fmla="*/ 1223 w 1223"/>
                <a:gd name="T111" fmla="*/ 672 h 6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23" h="672">
                  <a:moveTo>
                    <a:pt x="37" y="192"/>
                  </a:moveTo>
                  <a:cubicBezTo>
                    <a:pt x="109" y="116"/>
                    <a:pt x="0" y="223"/>
                    <a:pt x="90" y="160"/>
                  </a:cubicBezTo>
                  <a:cubicBezTo>
                    <a:pt x="107" y="148"/>
                    <a:pt x="114" y="124"/>
                    <a:pt x="133" y="117"/>
                  </a:cubicBezTo>
                  <a:cubicBezTo>
                    <a:pt x="177" y="102"/>
                    <a:pt x="156" y="112"/>
                    <a:pt x="197" y="85"/>
                  </a:cubicBezTo>
                  <a:cubicBezTo>
                    <a:pt x="293" y="99"/>
                    <a:pt x="247" y="88"/>
                    <a:pt x="335" y="117"/>
                  </a:cubicBezTo>
                  <a:cubicBezTo>
                    <a:pt x="376" y="130"/>
                    <a:pt x="463" y="138"/>
                    <a:pt x="463" y="138"/>
                  </a:cubicBezTo>
                  <a:cubicBezTo>
                    <a:pt x="608" y="115"/>
                    <a:pt x="468" y="147"/>
                    <a:pt x="559" y="106"/>
                  </a:cubicBezTo>
                  <a:cubicBezTo>
                    <a:pt x="579" y="97"/>
                    <a:pt x="602" y="92"/>
                    <a:pt x="623" y="85"/>
                  </a:cubicBezTo>
                  <a:cubicBezTo>
                    <a:pt x="634" y="81"/>
                    <a:pt x="655" y="74"/>
                    <a:pt x="655" y="74"/>
                  </a:cubicBezTo>
                  <a:cubicBezTo>
                    <a:pt x="671" y="58"/>
                    <a:pt x="679" y="33"/>
                    <a:pt x="698" y="21"/>
                  </a:cubicBezTo>
                  <a:cubicBezTo>
                    <a:pt x="717" y="9"/>
                    <a:pt x="762" y="0"/>
                    <a:pt x="762" y="0"/>
                  </a:cubicBezTo>
                  <a:cubicBezTo>
                    <a:pt x="819" y="37"/>
                    <a:pt x="806" y="49"/>
                    <a:pt x="879" y="64"/>
                  </a:cubicBezTo>
                  <a:cubicBezTo>
                    <a:pt x="918" y="121"/>
                    <a:pt x="896" y="143"/>
                    <a:pt x="954" y="181"/>
                  </a:cubicBezTo>
                  <a:cubicBezTo>
                    <a:pt x="975" y="213"/>
                    <a:pt x="996" y="229"/>
                    <a:pt x="1007" y="266"/>
                  </a:cubicBezTo>
                  <a:cubicBezTo>
                    <a:pt x="1001" y="342"/>
                    <a:pt x="1063" y="350"/>
                    <a:pt x="1084" y="426"/>
                  </a:cubicBezTo>
                  <a:cubicBezTo>
                    <a:pt x="1087" y="438"/>
                    <a:pt x="1223" y="469"/>
                    <a:pt x="1201" y="469"/>
                  </a:cubicBezTo>
                  <a:cubicBezTo>
                    <a:pt x="1210" y="490"/>
                    <a:pt x="1169" y="586"/>
                    <a:pt x="1169" y="586"/>
                  </a:cubicBezTo>
                  <a:cubicBezTo>
                    <a:pt x="1135" y="637"/>
                    <a:pt x="1030" y="636"/>
                    <a:pt x="954" y="661"/>
                  </a:cubicBezTo>
                  <a:cubicBezTo>
                    <a:pt x="943" y="665"/>
                    <a:pt x="922" y="672"/>
                    <a:pt x="922" y="672"/>
                  </a:cubicBezTo>
                  <a:cubicBezTo>
                    <a:pt x="886" y="668"/>
                    <a:pt x="850" y="668"/>
                    <a:pt x="815" y="661"/>
                  </a:cubicBezTo>
                  <a:cubicBezTo>
                    <a:pt x="793" y="657"/>
                    <a:pt x="751" y="640"/>
                    <a:pt x="751" y="640"/>
                  </a:cubicBezTo>
                  <a:cubicBezTo>
                    <a:pt x="768" y="591"/>
                    <a:pt x="770" y="582"/>
                    <a:pt x="719" y="565"/>
                  </a:cubicBezTo>
                  <a:cubicBezTo>
                    <a:pt x="660" y="585"/>
                    <a:pt x="598" y="599"/>
                    <a:pt x="538" y="618"/>
                  </a:cubicBezTo>
                  <a:cubicBezTo>
                    <a:pt x="517" y="611"/>
                    <a:pt x="493" y="609"/>
                    <a:pt x="474" y="597"/>
                  </a:cubicBezTo>
                  <a:cubicBezTo>
                    <a:pt x="435" y="571"/>
                    <a:pt x="406" y="538"/>
                    <a:pt x="367" y="512"/>
                  </a:cubicBezTo>
                  <a:cubicBezTo>
                    <a:pt x="278" y="529"/>
                    <a:pt x="321" y="519"/>
                    <a:pt x="282" y="576"/>
                  </a:cubicBezTo>
                  <a:cubicBezTo>
                    <a:pt x="253" y="619"/>
                    <a:pt x="202" y="645"/>
                    <a:pt x="154" y="661"/>
                  </a:cubicBezTo>
                  <a:cubicBezTo>
                    <a:pt x="143" y="657"/>
                    <a:pt x="131" y="657"/>
                    <a:pt x="122" y="650"/>
                  </a:cubicBezTo>
                  <a:cubicBezTo>
                    <a:pt x="85" y="620"/>
                    <a:pt x="106" y="566"/>
                    <a:pt x="79" y="533"/>
                  </a:cubicBezTo>
                  <a:cubicBezTo>
                    <a:pt x="71" y="523"/>
                    <a:pt x="58" y="519"/>
                    <a:pt x="47" y="512"/>
                  </a:cubicBezTo>
                  <a:cubicBezTo>
                    <a:pt x="40" y="491"/>
                    <a:pt x="33" y="469"/>
                    <a:pt x="26" y="448"/>
                  </a:cubicBezTo>
                  <a:cubicBezTo>
                    <a:pt x="22" y="437"/>
                    <a:pt x="15" y="416"/>
                    <a:pt x="15" y="416"/>
                  </a:cubicBezTo>
                  <a:cubicBezTo>
                    <a:pt x="19" y="373"/>
                    <a:pt x="19" y="330"/>
                    <a:pt x="26" y="288"/>
                  </a:cubicBezTo>
                  <a:cubicBezTo>
                    <a:pt x="30" y="266"/>
                    <a:pt x="31" y="240"/>
                    <a:pt x="47" y="224"/>
                  </a:cubicBezTo>
                  <a:cubicBezTo>
                    <a:pt x="54" y="217"/>
                    <a:pt x="72" y="212"/>
                    <a:pt x="69" y="202"/>
                  </a:cubicBezTo>
                  <a:cubicBezTo>
                    <a:pt x="66" y="191"/>
                    <a:pt x="48" y="195"/>
                    <a:pt x="37" y="192"/>
                  </a:cubicBezTo>
                  <a:close/>
                </a:path>
              </a:pathLst>
            </a:custGeom>
            <a:gradFill rotWithShape="1">
              <a:gsLst>
                <a:gs pos="0">
                  <a:srgbClr val="993300"/>
                </a:gs>
                <a:gs pos="50000">
                  <a:srgbClr val="CC6600"/>
                </a:gs>
                <a:gs pos="100000">
                  <a:srgbClr val="993300"/>
                </a:gs>
              </a:gsLst>
              <a:lin ang="27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" name="Group 36"/>
            <p:cNvGrpSpPr>
              <a:grpSpLocks/>
            </p:cNvGrpSpPr>
            <p:nvPr/>
          </p:nvGrpSpPr>
          <p:grpSpPr bwMode="auto">
            <a:xfrm>
              <a:off x="2320925" y="4929188"/>
              <a:ext cx="1812925" cy="1146175"/>
              <a:chOff x="1645" y="2849"/>
              <a:chExt cx="1284" cy="722"/>
            </a:xfrm>
          </p:grpSpPr>
          <p:sp>
            <p:nvSpPr>
              <p:cNvPr id="56346" name="Oval 7"/>
              <p:cNvSpPr>
                <a:spLocks noChangeArrowheads="1"/>
              </p:cNvSpPr>
              <p:nvPr/>
            </p:nvSpPr>
            <p:spPr bwMode="auto">
              <a:xfrm>
                <a:off x="2499" y="3149"/>
                <a:ext cx="56" cy="56"/>
              </a:xfrm>
              <a:prstGeom prst="ellipse">
                <a:avLst/>
              </a:prstGeom>
              <a:solidFill>
                <a:srgbClr val="FAFD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56347" name="Oval 8"/>
              <p:cNvSpPr>
                <a:spLocks noChangeArrowheads="1"/>
              </p:cNvSpPr>
              <p:nvPr/>
            </p:nvSpPr>
            <p:spPr bwMode="auto">
              <a:xfrm>
                <a:off x="2062" y="3170"/>
                <a:ext cx="56" cy="56"/>
              </a:xfrm>
              <a:prstGeom prst="ellipse">
                <a:avLst/>
              </a:prstGeom>
              <a:solidFill>
                <a:srgbClr val="FAFD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56348" name="Oval 9"/>
              <p:cNvSpPr>
                <a:spLocks noChangeArrowheads="1"/>
              </p:cNvSpPr>
              <p:nvPr/>
            </p:nvSpPr>
            <p:spPr bwMode="auto">
              <a:xfrm>
                <a:off x="2873" y="3160"/>
                <a:ext cx="56" cy="56"/>
              </a:xfrm>
              <a:prstGeom prst="ellipse">
                <a:avLst/>
              </a:prstGeom>
              <a:solidFill>
                <a:srgbClr val="FAFD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56349" name="Oval 10"/>
              <p:cNvSpPr>
                <a:spLocks noChangeArrowheads="1"/>
              </p:cNvSpPr>
              <p:nvPr/>
            </p:nvSpPr>
            <p:spPr bwMode="auto">
              <a:xfrm>
                <a:off x="1645" y="3171"/>
                <a:ext cx="56" cy="56"/>
              </a:xfrm>
              <a:prstGeom prst="ellipse">
                <a:avLst/>
              </a:prstGeom>
              <a:solidFill>
                <a:srgbClr val="FAFD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56350" name="Oval 11"/>
              <p:cNvSpPr>
                <a:spLocks noChangeArrowheads="1"/>
              </p:cNvSpPr>
              <p:nvPr/>
            </p:nvSpPr>
            <p:spPr bwMode="auto">
              <a:xfrm>
                <a:off x="1870" y="2870"/>
                <a:ext cx="56" cy="56"/>
              </a:xfrm>
              <a:prstGeom prst="ellipse">
                <a:avLst/>
              </a:prstGeom>
              <a:solidFill>
                <a:srgbClr val="FAFD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56351" name="Oval 12"/>
              <p:cNvSpPr>
                <a:spLocks noChangeArrowheads="1"/>
              </p:cNvSpPr>
              <p:nvPr/>
            </p:nvSpPr>
            <p:spPr bwMode="auto">
              <a:xfrm>
                <a:off x="2275" y="2870"/>
                <a:ext cx="56" cy="56"/>
              </a:xfrm>
              <a:prstGeom prst="ellipse">
                <a:avLst/>
              </a:prstGeom>
              <a:solidFill>
                <a:srgbClr val="FAFD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56352" name="Oval 13"/>
              <p:cNvSpPr>
                <a:spLocks noChangeArrowheads="1"/>
              </p:cNvSpPr>
              <p:nvPr/>
            </p:nvSpPr>
            <p:spPr bwMode="auto">
              <a:xfrm>
                <a:off x="2712" y="2849"/>
                <a:ext cx="56" cy="56"/>
              </a:xfrm>
              <a:prstGeom prst="ellipse">
                <a:avLst/>
              </a:prstGeom>
              <a:solidFill>
                <a:srgbClr val="FAFD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56353" name="Oval 14"/>
              <p:cNvSpPr>
                <a:spLocks noChangeArrowheads="1"/>
              </p:cNvSpPr>
              <p:nvPr/>
            </p:nvSpPr>
            <p:spPr bwMode="auto">
              <a:xfrm>
                <a:off x="1880" y="3515"/>
                <a:ext cx="56" cy="56"/>
              </a:xfrm>
              <a:prstGeom prst="ellipse">
                <a:avLst/>
              </a:prstGeom>
              <a:solidFill>
                <a:srgbClr val="FAFD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56354" name="Oval 15"/>
              <p:cNvSpPr>
                <a:spLocks noChangeArrowheads="1"/>
              </p:cNvSpPr>
              <p:nvPr/>
            </p:nvSpPr>
            <p:spPr bwMode="auto">
              <a:xfrm>
                <a:off x="2275" y="3505"/>
                <a:ext cx="56" cy="56"/>
              </a:xfrm>
              <a:prstGeom prst="ellipse">
                <a:avLst/>
              </a:prstGeom>
              <a:solidFill>
                <a:srgbClr val="FAFD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56355" name="Oval 16"/>
              <p:cNvSpPr>
                <a:spLocks noChangeArrowheads="1"/>
              </p:cNvSpPr>
              <p:nvPr/>
            </p:nvSpPr>
            <p:spPr bwMode="auto">
              <a:xfrm>
                <a:off x="2702" y="3494"/>
                <a:ext cx="56" cy="56"/>
              </a:xfrm>
              <a:prstGeom prst="ellipse">
                <a:avLst/>
              </a:prstGeom>
              <a:solidFill>
                <a:srgbClr val="FAFD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56330" name="Oval 17"/>
            <p:cNvSpPr>
              <a:spLocks noChangeArrowheads="1"/>
            </p:cNvSpPr>
            <p:nvPr/>
          </p:nvSpPr>
          <p:spPr bwMode="auto">
            <a:xfrm>
              <a:off x="2014538" y="5111750"/>
              <a:ext cx="665162" cy="74771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56331" name="Oval 19"/>
            <p:cNvSpPr>
              <a:spLocks noChangeArrowheads="1"/>
            </p:cNvSpPr>
            <p:nvPr/>
          </p:nvSpPr>
          <p:spPr bwMode="auto">
            <a:xfrm>
              <a:off x="2616200" y="5106988"/>
              <a:ext cx="665163" cy="747712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56332" name="Oval 20"/>
            <p:cNvSpPr>
              <a:spLocks noChangeArrowheads="1"/>
            </p:cNvSpPr>
            <p:nvPr/>
          </p:nvSpPr>
          <p:spPr bwMode="auto">
            <a:xfrm>
              <a:off x="3232150" y="5084763"/>
              <a:ext cx="665163" cy="747712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56333" name="Oval 21"/>
            <p:cNvSpPr>
              <a:spLocks noChangeArrowheads="1"/>
            </p:cNvSpPr>
            <p:nvPr/>
          </p:nvSpPr>
          <p:spPr bwMode="auto">
            <a:xfrm>
              <a:off x="3771900" y="5097463"/>
              <a:ext cx="665163" cy="747712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56334" name="Oval 22"/>
            <p:cNvSpPr>
              <a:spLocks noChangeArrowheads="1"/>
            </p:cNvSpPr>
            <p:nvPr/>
          </p:nvSpPr>
          <p:spPr bwMode="auto">
            <a:xfrm>
              <a:off x="3530600" y="5610225"/>
              <a:ext cx="665163" cy="74771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56335" name="Oval 23"/>
            <p:cNvSpPr>
              <a:spLocks noChangeArrowheads="1"/>
            </p:cNvSpPr>
            <p:nvPr/>
          </p:nvSpPr>
          <p:spPr bwMode="auto">
            <a:xfrm>
              <a:off x="2921000" y="5640388"/>
              <a:ext cx="665163" cy="747712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56336" name="Oval 24"/>
            <p:cNvSpPr>
              <a:spLocks noChangeArrowheads="1"/>
            </p:cNvSpPr>
            <p:nvPr/>
          </p:nvSpPr>
          <p:spPr bwMode="auto">
            <a:xfrm>
              <a:off x="2357438" y="5653088"/>
              <a:ext cx="665162" cy="747712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56337" name="Oval 25"/>
            <p:cNvSpPr>
              <a:spLocks noChangeArrowheads="1"/>
            </p:cNvSpPr>
            <p:nvPr/>
          </p:nvSpPr>
          <p:spPr bwMode="auto">
            <a:xfrm>
              <a:off x="2338388" y="4635500"/>
              <a:ext cx="665162" cy="74771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56338" name="Oval 26"/>
            <p:cNvSpPr>
              <a:spLocks noChangeArrowheads="1"/>
            </p:cNvSpPr>
            <p:nvPr/>
          </p:nvSpPr>
          <p:spPr bwMode="auto">
            <a:xfrm>
              <a:off x="2908300" y="4630738"/>
              <a:ext cx="665163" cy="747712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56339" name="Oval 27"/>
            <p:cNvSpPr>
              <a:spLocks noChangeArrowheads="1"/>
            </p:cNvSpPr>
            <p:nvPr/>
          </p:nvSpPr>
          <p:spPr bwMode="auto">
            <a:xfrm>
              <a:off x="3540125" y="4608513"/>
              <a:ext cx="665163" cy="747712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56340" name="Text Box 30"/>
            <p:cNvSpPr txBox="1">
              <a:spLocks noChangeArrowheads="1"/>
            </p:cNvSpPr>
            <p:nvPr/>
          </p:nvSpPr>
          <p:spPr bwMode="auto">
            <a:xfrm>
              <a:off x="4816933" y="4618038"/>
              <a:ext cx="6289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Calibri" pitchFamily="34" charset="0"/>
                </a:rPr>
                <a:t>ROI</a:t>
              </a:r>
            </a:p>
          </p:txBody>
        </p:sp>
        <p:sp>
          <p:nvSpPr>
            <p:cNvPr id="56341" name="Text Box 31"/>
            <p:cNvSpPr txBox="1">
              <a:spLocks noChangeArrowheads="1"/>
            </p:cNvSpPr>
            <p:nvPr/>
          </p:nvSpPr>
          <p:spPr bwMode="auto">
            <a:xfrm>
              <a:off x="4810583" y="5133975"/>
              <a:ext cx="20283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Calibri" pitchFamily="34" charset="0"/>
                </a:rPr>
                <a:t>Extraction well</a:t>
              </a:r>
            </a:p>
          </p:txBody>
        </p:sp>
        <p:sp>
          <p:nvSpPr>
            <p:cNvPr id="56342" name="Text Box 32"/>
            <p:cNvSpPr txBox="1">
              <a:spLocks noChangeArrowheads="1"/>
            </p:cNvSpPr>
            <p:nvPr/>
          </p:nvSpPr>
          <p:spPr bwMode="auto">
            <a:xfrm>
              <a:off x="4808996" y="5653088"/>
              <a:ext cx="297574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Calibri" pitchFamily="34" charset="0"/>
                </a:rPr>
                <a:t>Area of contamination</a:t>
              </a:r>
            </a:p>
          </p:txBody>
        </p:sp>
        <p:sp>
          <p:nvSpPr>
            <p:cNvPr id="56343" name="Line 33"/>
            <p:cNvSpPr>
              <a:spLocks noChangeShapeType="1"/>
            </p:cNvSpPr>
            <p:nvPr/>
          </p:nvSpPr>
          <p:spPr bwMode="auto">
            <a:xfrm flipH="1">
              <a:off x="4192588" y="4894263"/>
              <a:ext cx="611187" cy="158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6344" name="Line 34"/>
            <p:cNvSpPr>
              <a:spLocks noChangeShapeType="1"/>
            </p:cNvSpPr>
            <p:nvPr/>
          </p:nvSpPr>
          <p:spPr bwMode="auto">
            <a:xfrm flipH="1">
              <a:off x="4130675" y="5384800"/>
              <a:ext cx="673100" cy="7461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6345" name="Line 35"/>
            <p:cNvSpPr>
              <a:spLocks noChangeShapeType="1"/>
            </p:cNvSpPr>
            <p:nvPr/>
          </p:nvSpPr>
          <p:spPr bwMode="auto">
            <a:xfrm flipH="1" flipV="1">
              <a:off x="4176713" y="5689600"/>
              <a:ext cx="627062" cy="2032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7" name="Slide Number Placeholder 3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0359166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2"/>
          <p:cNvSpPr txBox="1">
            <a:spLocks noChangeArrowheads="1"/>
          </p:cNvSpPr>
          <p:nvPr/>
        </p:nvSpPr>
        <p:spPr bwMode="auto">
          <a:xfrm>
            <a:off x="1279525" y="3236913"/>
            <a:ext cx="6721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837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318945"/>
            <a:ext cx="9144000" cy="443198"/>
          </a:xfrm>
        </p:spPr>
        <p:txBody>
          <a:bodyPr/>
          <a:lstStyle/>
          <a:p>
            <a:r>
              <a:rPr lang="en-US" dirty="0" smtClean="0"/>
              <a:t>SVE: Factors Affecting Success - - Performance Considerations   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0" y="3810000"/>
            <a:ext cx="4572000" cy="2388346"/>
          </a:xfrm>
        </p:spPr>
        <p:txBody>
          <a:bodyPr/>
          <a:lstStyle/>
          <a:p>
            <a:r>
              <a:rPr lang="en-US" sz="2400" b="0" dirty="0" smtClean="0"/>
              <a:t>Contaminant characteristics</a:t>
            </a:r>
          </a:p>
          <a:p>
            <a:r>
              <a:rPr lang="en-US" sz="2400" b="0" dirty="0" smtClean="0"/>
              <a:t>Soil properties</a:t>
            </a:r>
          </a:p>
          <a:p>
            <a:r>
              <a:rPr lang="en-US" sz="2400" b="0" dirty="0" smtClean="0"/>
              <a:t>Site conditions</a:t>
            </a:r>
          </a:p>
          <a:p>
            <a:r>
              <a:rPr lang="en-US" sz="2400" b="0" dirty="0" smtClean="0"/>
              <a:t>System design</a:t>
            </a:r>
          </a:p>
          <a:p>
            <a:r>
              <a:rPr lang="en-US" sz="2400" b="0" dirty="0" smtClean="0"/>
              <a:t>Performance affected by several factors</a:t>
            </a:r>
            <a:endParaRPr lang="en-US" sz="2400" b="0" dirty="0"/>
          </a:p>
        </p:txBody>
      </p:sp>
      <p:pic>
        <p:nvPicPr>
          <p:cNvPr id="58374" name="Picture 3" descr="In-situ 3D scene 2-3 close-u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0668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Text Box 5"/>
          <p:cNvSpPr txBox="1">
            <a:spLocks noChangeArrowheads="1"/>
          </p:cNvSpPr>
          <p:nvPr/>
        </p:nvSpPr>
        <p:spPr bwMode="auto">
          <a:xfrm>
            <a:off x="0" y="1066800"/>
            <a:ext cx="12096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Calibri" pitchFamily="34" charset="0"/>
              </a:rPr>
              <a:t>Vapor</a:t>
            </a:r>
          </a:p>
          <a:p>
            <a:pPr algn="ctr"/>
            <a:r>
              <a:rPr lang="en-US" sz="1600" b="1" dirty="0">
                <a:solidFill>
                  <a:prstClr val="white"/>
                </a:solidFill>
                <a:latin typeface="Calibri" pitchFamily="34" charset="0"/>
              </a:rPr>
              <a:t>Treatment</a:t>
            </a:r>
          </a:p>
        </p:txBody>
      </p:sp>
      <p:sp>
        <p:nvSpPr>
          <p:cNvPr id="58376" name="Text Box 6"/>
          <p:cNvSpPr txBox="1">
            <a:spLocks noChangeArrowheads="1"/>
          </p:cNvSpPr>
          <p:nvPr/>
        </p:nvSpPr>
        <p:spPr bwMode="auto">
          <a:xfrm>
            <a:off x="1219200" y="1828800"/>
            <a:ext cx="8921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Calibri" pitchFamily="34" charset="0"/>
              </a:rPr>
              <a:t>Blower</a:t>
            </a:r>
          </a:p>
        </p:txBody>
      </p:sp>
      <p:sp>
        <p:nvSpPr>
          <p:cNvPr id="58377" name="Text Box 7"/>
          <p:cNvSpPr txBox="1">
            <a:spLocks noChangeArrowheads="1"/>
          </p:cNvSpPr>
          <p:nvPr/>
        </p:nvSpPr>
        <p:spPr bwMode="auto">
          <a:xfrm>
            <a:off x="1905000" y="1371600"/>
            <a:ext cx="13493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b="1" dirty="0">
                <a:solidFill>
                  <a:prstClr val="white"/>
                </a:solidFill>
                <a:latin typeface="Calibri" pitchFamily="34" charset="0"/>
              </a:rPr>
              <a:t>Condensate</a:t>
            </a:r>
          </a:p>
          <a:p>
            <a:pPr algn="r"/>
            <a:r>
              <a:rPr lang="en-US" sz="1600" b="1" dirty="0">
                <a:solidFill>
                  <a:prstClr val="white"/>
                </a:solidFill>
                <a:latin typeface="Calibri" pitchFamily="34" charset="0"/>
              </a:rPr>
              <a:t>Collection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48200" y="1143000"/>
            <a:ext cx="4495800" cy="543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284163" marR="0" lvl="0" indent="-284163" algn="l" defTabSz="912813" rtl="0" eaLnBrk="0" fontAlgn="base" latinLnBrk="0" hangingPunct="0">
              <a:lnSpc>
                <a:spcPct val="75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Char char="♦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Preferential flow</a:t>
            </a:r>
          </a:p>
          <a:p>
            <a:pPr marL="685800" marR="0" lvl="1" indent="-271463" algn="l" defTabSz="912813" rtl="0" eaLnBrk="0" fontAlgn="base" latinLnBrk="0" hangingPunct="0">
              <a:lnSpc>
                <a:spcPct val="7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alibri" pitchFamily="34" charset="0"/>
              <a:buChar char="»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Air will preferentially flow through higher permeability zones, providing less remediation to lower permeability zones</a:t>
            </a:r>
          </a:p>
          <a:p>
            <a:pPr marL="284163" marR="0" lvl="0" indent="-284163" algn="l" defTabSz="912813" rtl="0" eaLnBrk="0" fontAlgn="base" latinLnBrk="0" hangingPunct="0">
              <a:lnSpc>
                <a:spcPct val="75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Char char="♦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Asymptotic mass removal</a:t>
            </a:r>
          </a:p>
          <a:p>
            <a:pPr marL="685800" marR="0" lvl="1" indent="-271463" algn="l" defTabSz="912813" rtl="0" eaLnBrk="0" fontAlgn="base" latinLnBrk="0" hangingPunct="0">
              <a:lnSpc>
                <a:spcPct val="7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alibri" pitchFamily="34" charset="0"/>
              <a:buChar char="»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Remediation often limited by contaminant diffusion from lower to higher permeability zones where vapors are extracted</a:t>
            </a:r>
          </a:p>
          <a:p>
            <a:pPr marL="284163" marR="0" lvl="0" indent="-284163" algn="l" defTabSz="912813" rtl="0" eaLnBrk="0" fontAlgn="base" latinLnBrk="0" hangingPunct="0">
              <a:lnSpc>
                <a:spcPct val="75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Char char="♦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Short circuiting</a:t>
            </a:r>
          </a:p>
          <a:p>
            <a:pPr marL="685800" marR="0" lvl="1" indent="-271463" algn="l" defTabSz="912813" rtl="0" eaLnBrk="0" fontAlgn="base" latinLnBrk="0" hangingPunct="0">
              <a:lnSpc>
                <a:spcPct val="7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alibri" pitchFamily="34" charset="0"/>
              <a:buChar char="»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Short circuiting of air flow may occur in shallow or poorly constructed wells, reducing the ROI</a:t>
            </a:r>
          </a:p>
          <a:p>
            <a:pPr marL="284163" marR="0" lvl="0" indent="-284163" algn="l" defTabSz="912813" rtl="0" eaLnBrk="0" fontAlgn="base" latinLnBrk="0" hangingPunct="0">
              <a:lnSpc>
                <a:spcPct val="75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Char char="♦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water table</a:t>
            </a:r>
          </a:p>
          <a:p>
            <a:pPr marL="685800" marR="0" lvl="1" indent="-271463" algn="l" defTabSz="912813" rtl="0" eaLnBrk="0" fontAlgn="base" latinLnBrk="0" hangingPunct="0">
              <a:lnSpc>
                <a:spcPct val="7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alibri" pitchFamily="34" charset="0"/>
              <a:buChar char="»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Rising water levels can blind screen intervals near the water table</a:t>
            </a:r>
          </a:p>
          <a:p>
            <a:pPr marL="284163" marR="0" lvl="0" indent="-284163" algn="l" defTabSz="912813" rtl="0" eaLnBrk="0" fontAlgn="base" latinLnBrk="0" hangingPunct="0">
              <a:lnSpc>
                <a:spcPct val="75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Char char="♦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Off-gas treatment</a:t>
            </a:r>
          </a:p>
          <a:p>
            <a:pPr marL="685800" marR="0" lvl="1" indent="-271463" algn="l" defTabSz="912813" rtl="0" eaLnBrk="0" fontAlgn="base" latinLnBrk="0" hangingPunct="0">
              <a:lnSpc>
                <a:spcPct val="7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alibri" pitchFamily="34" charset="0"/>
              <a:buChar char="»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Optimal method for off-gas treatment may vary over time as mass loading decreases</a:t>
            </a:r>
          </a:p>
          <a:p>
            <a:pPr marL="284163" marR="0" lvl="0" indent="-284163" algn="l" defTabSz="912813" rtl="0" eaLnBrk="0" fontAlgn="base" latinLnBrk="0" hangingPunct="0">
              <a:lnSpc>
                <a:spcPct val="75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Char char="♦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Aerobic degradation</a:t>
            </a:r>
          </a:p>
          <a:p>
            <a:pPr marL="685800" marR="0" lvl="1" indent="-271463" algn="l" defTabSz="912813" rtl="0" eaLnBrk="0" fontAlgn="base" latinLnBrk="0" hangingPunct="0">
              <a:lnSpc>
                <a:spcPct val="7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alibri" pitchFamily="34" charset="0"/>
              <a:buChar char="»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Increased air flow through subsurface can increase biodegradation of contaminants amenable to aerobic degradation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1-75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789687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ARTICULATE_PRESENTATION_ID" val="9010"/>
  <p:tag name="ARTICULATE_PROJECT_CHECK" val="0"/>
  <p:tag name="LMS_COMPLETION_TITLE" val="IA Basic Training for Managers"/>
  <p:tag name="LMS_COMPLETION_ID" val="IA_Basic_Training_for_Managers"/>
  <p:tag name="LMS_COMPLETION_DESC" val="Provides basic information about interagency agreements (IA), types of IAs, IA transactions, policies and guidance, and the Interagency Agreement Shared Service Center (IASSC)"/>
  <p:tag name="LMS_COMPLETION_SUBJECT" val="interagency agreement, interagency acquisition, IASSC, Interagency Agreement shared Service Center"/>
  <p:tag name="LMS_COMPLETION_VERSION" val="1.0"/>
  <p:tag name="LMS_COMPLETION_DURATION" val="01:00:00"/>
  <p:tag name="LMS_COMPLETION_SCO_TITLE" val="IA Basic Training for Managers"/>
  <p:tag name="LMS_COMPLETION_SCO_ID" val="IA_Basic_Training_for_Managers"/>
  <p:tag name="LMS_COMPLETION_EDITION" val="0"/>
  <p:tag name="LMS_COMPLETION_INTERACTION" val="568"/>
  <p:tag name="LMS_COMPLETION_THRESHOLD" val="100"/>
  <p:tag name="LMS_COMPLETION_METHOD" val="QUIZ"/>
  <p:tag name="LMS_COMPLETION_TARGET" val="15971738-8644-49d0-9ebd-9100795ffff4"/>
  <p:tag name="LMS_COMPLETION_TARGET_ID" val="568"/>
  <p:tag name="LMS_COMPLETION_TARGET_INDEX" val="41"/>
  <p:tag name="LMS_QUIZ_INSERT" val="1"/>
  <p:tag name="LMS_REPORTING" val="2"/>
  <p:tag name="LMS_DATA_SCORM" val="Yes"/>
  <p:tag name="PUBLISH_TITLE" val="IA Basic Training for Managers"/>
  <p:tag name="ARTICULATE_PUBLISH_PATH" val="C:\Users\chris.bachman\Desktop"/>
  <p:tag name="ARTICULATE_LOGO" val="epaLogoWhite.png"/>
  <p:tag name="ARTICULATE_PRESENTER" val="(None selected)"/>
  <p:tag name="ARTICULATE_PRESENTER_GUID" val="9869030842"/>
  <p:tag name="ARTICULATE_LMS" val="0"/>
  <p:tag name="ARTICULATE_TEMPLATE" val="iaBasic"/>
  <p:tag name="ARTICULATE_TEMPLATE_GUID" val="f3508353-a8cf-4683-904d-126d7ce20c7a"/>
  <p:tag name="LMS_PUBLISH" val="Yes"/>
  <p:tag name="PRESENTER_PREVIEW_MODE" val="0"/>
  <p:tag name="PRESENTER_PREVIEW_START" val="1"/>
  <p:tag name="LMS_PROTOCOL_METHOD" val="SCORM"/>
  <p:tag name="LMS_PROTOCOL_VERSION" val="1.2"/>
  <p:tag name="PLAYERLOGOHEIGHT" val="45"/>
  <p:tag name="PLAYERLOGOWIDTH" val="320"/>
  <p:tag name="LAUNCHINNEWWINDOW" val="1"/>
  <p:tag name="LASTPUBLISHED" val="C:\Users\chris.bachman\Desktop\IA Basic Training for Managers\player.html"/>
  <p:tag name="ARTICULATE_PROJECT_OPEN" val="1"/>
  <p:tag name="PRESENTATION_PLAYLIST_COUNT" val="0"/>
  <p:tag name="PRESENTATION_PRESENTER_SLIDE_LEVEL" val="0"/>
  <p:tag name="ARTICULATE_REFERENCE_COUNT" val="14"/>
  <p:tag name="ARTICULATE_REFERENCE_TYPE_1" val="1"/>
  <p:tag name="ARTICULATE_REFERENCE_TITLE_1" val="Delegation of Authority 1-11, Interagency Agreements and Memoranda of Understanding"/>
  <p:tag name="ARTICULATE_REFERENCE_1" val="C:\Users\chris.bachman\Desktop\Local LMS courses for export\iaresources\1-11.pdf"/>
  <p:tag name="ARTICULATE_REFERENCE_TYPE_2" val="1"/>
  <p:tag name="ARTICULATE_REFERENCE_TITLE_2" val="EPA Order 1130.2A, Senior Resources Officials and Resource Management Committee"/>
  <p:tag name="ARTICULATE_REFERENCE_2" val="C:\Users\chris.bachman\Desktop\Local LMS courses for export\iaresources\1130_2a.pdf"/>
  <p:tag name="ARTICULATE_REFERENCE_TYPE_3" val="1"/>
  <p:tag name="ARTICULATE_REFERENCE_TITLE_3" val="Final Interim Policy Notice Interagency Acquisitions"/>
  <p:tag name="ARTICULATE_REFERENCE_3" val="C:\Users\chris.bachman\Desktop\Local LMS courses for export\iaresources\FINAL_INTERIM_POLICY_NOTICE_OAM.pdf"/>
  <p:tag name="ARTICULATE_REFERENCE_TYPE_4" val="1"/>
  <p:tag name="ARTICULATE_REFERENCE_TITLE_4" val="Interagency Agreement Shared Service Center Level Agreement"/>
  <p:tag name="ARTICULATE_REFERENCE_4" val="C:\Users\chris.bachman\Desktop\Local LMS courses for export\iaresources\service_level_agreement_final_signed_7_16_09.pdf"/>
  <p:tag name="ARTICULATE_REFERENCE_TYPE_5" val="1"/>
  <p:tag name="ARTICULATE_REFERENCE_TITLE_5" val="Improving the Management and Use of Interagency Acquisitions"/>
  <p:tag name="ARTICULATE_REFERENCE_5" val="C:\Users\chris.bachman\Desktop\Local LMS courses for export\iaresources\iac_revised.pdf"/>
  <p:tag name="ARTICULATE_REFERENCE_TYPE_6" val="1"/>
  <p:tag name="ARTICULATE_REFERENCE_TITLE_6" val="Interagency Agreement Policies, Procedures, and Guidance Manual"/>
  <p:tag name="ARTICULATE_REFERENCE_6" val="C:\Users\chris.bachman\Desktop\Local LMS courses for export\iaresources\DirectivesClearanceVersion.pdf"/>
  <p:tag name="ARTICULATE_REFERENCE_TYPE_7" val="1"/>
  <p:tag name="ARTICULATE_REFERENCE_TITLE_7" val="IPI 08-02"/>
  <p:tag name="ARTICULATE_REFERENCE_7" val="C:\Users\chris.bachman\Desktop\Local LMS courses for export\iaresources\8.0-IAG-08-02.pdf"/>
  <p:tag name="ARTICULATE_REFERENCE_TYPE_8" val="1"/>
  <p:tag name="ARTICULATE_REFERENCE_TITLE_8" val="IPI 11-01"/>
  <p:tag name="ARTICULATE_REFERENCE_8" val="C:\Users\chris.bachman\Desktop\Local LMS courses for export\iaresources\ipi_11_01_12_02_10.pdf"/>
  <p:tag name="ARTICULATE_REFERENCE_TYPE_9" val="1"/>
  <p:tag name="ARTICULATE_REFERENCE_TITLE_9" val="IPI 11-02"/>
  <p:tag name="ARTICULATE_REFERENCE_9" val="C:\Users\chris.bachman\Desktop\Local LMS courses for export\iaresources\ipi_sro_clarification.pdf"/>
  <p:tag name="ARTICULATE_REFERENCE_TYPE_10" val="1"/>
  <p:tag name="ARTICULATE_REFERENCE_TITLE_10" val="IPI 11-03"/>
  <p:tag name="ARTICULATE_REFERENCE_10" val="C:\Users\chris.bachman\Desktop\Local LMS courses for export\iaresources\final_ia_post_award_monitoring_policy_ipi_03_02_01_2011_sec.pdf"/>
  <p:tag name="ARTICULATE_REFERENCE_TYPE_11" val="0"/>
  <p:tag name="ARTICULATE_REFERENCE_TITLE_11" val="List of Environmental Statutes"/>
  <p:tag name="ARTICULATE_REFERENCE_11" val="http://www.epa.gov/history/org/origins/laws.htm"/>
  <p:tag name="ARTICULATE_REFERENCE_TYPE_12" val="1"/>
  <p:tag name="ARTICULATE_REFERENCE_TITLE_12" val="Guidance for Monitoring IAs funded under the Recovery Act"/>
  <p:tag name="ARTICULATE_REFERENCE_12" val="C:\Users\chris.bachman\Desktop\Local LMS courses for export\iaresources\Guidance_for_Monitoring_Recovery_Act_IAs.pdf"/>
  <p:tag name="ARTICULATE_REFERENCE_TYPE_13" val="1"/>
  <p:tag name="ARTICULATE_REFERENCE_TITLE_13" val="Reimbursable IA Indirect Costs Process Guide, Attachment A"/>
  <p:tag name="ARTICULATE_REFERENCE_13" val="C:\Users\chris.bachman\Desktop\Local LMS courses for export\iaresources\Attachment_A_FY_2011_Reimbursable_IA_Indirect_Costs_Process_Guide.pdf"/>
  <p:tag name="ARTICULATE_REFERENCE_TYPE_14" val="1"/>
  <p:tag name="ARTICULATE_REFERENCE_TITLE_14" val="Resource Management Directive Systems 2540-13.1, Chapter 13 - Agency Indirect Cost Allocation System"/>
  <p:tag name="ARTICULATE_REFERENCE_14" val="C:\Users\chris.bachman\Desktop\Local LMS courses for export\iaresources\2540-13-p1_agency_indirect.pdf"/>
  <p:tag name="ARTICULATE_PRESENTER_VERSION" val="6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ARTICULATE_SLIDE_GUID" val="c932c836-25ff-40b2-8b5a-7dce92185ee0"/>
  <p:tag name="ARTICULATE_SLIDE_NAV" val="1"/>
  <p:tag name="ARTICULATE_SLIDE_PAUSE" val="1"/>
  <p:tag name="ARTICULATE_NAV_LEVEL" val="1"/>
  <p:tag name="ARTICULATE_PLAYLIST_ID" val="-1"/>
  <p:tag name="ARTICULATE_LOCK_SLIDE" val="0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ARTICULATE_PUBLISH_MODE" val="2"/>
  <p:tag name="ARTICULATE_SOURCE_IMAGE" val="C:\Users\CHRIS~1.BAC\AppData\Local\Temp\articulate\presenter\imgtemp\XwEDQHNY_files\slide0001_image001.png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ARTICULATE_SLIDE_GUID" val="c932c836-25ff-40b2-8b5a-7dce92185ee0"/>
  <p:tag name="ARTICULATE_SLIDE_NAV" val="1"/>
  <p:tag name="ARTICULATE_SLIDE_PAUSE" val="1"/>
  <p:tag name="ARTICULATE_NAV_LEVEL" val="1"/>
  <p:tag name="ARTICULATE_PLAYLIST_ID" val="-1"/>
  <p:tag name="ARTICULATE_LOCK_SLIDE" val="0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ARTICULATE_PUBLISH_MODE" val="2"/>
  <p:tag name="ARTICULATE_SOURCE_IMAGE" val="C:\Users\CHRIS~1.BAC\AppData\Local\Temp\articulate\presenter\imgtemp\XwEDQHNY_files\slide0001_image001.png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ARTICULATE_SLIDE_GUID" val="c932c836-25ff-40b2-8b5a-7dce92185ee0"/>
  <p:tag name="ARTICULATE_SLIDE_NAV" val="1"/>
  <p:tag name="ARTICULATE_SLIDE_PAUSE" val="1"/>
  <p:tag name="ARTICULATE_NAV_LEVEL" val="1"/>
  <p:tag name="ARTICULATE_PLAYLIST_ID" val="-1"/>
  <p:tag name="ARTICULATE_LOCK_SLIDE" val="0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ARTICULATE_PUBLISH_MODE" val="2"/>
  <p:tag name="ARTICULATE_SOURCE_IMAGE" val="C:\Users\CHRIS~1.BAC\AppData\Local\Temp\articulate\presenter\imgtemp\XwEDQHNY_files\slide0001_image001.png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ARTICULATE_SLIDE_GUID" val="c932c836-25ff-40b2-8b5a-7dce92185ee0"/>
  <p:tag name="ARTICULATE_SLIDE_NAV" val="1"/>
  <p:tag name="ARTICULATE_SLIDE_PAUSE" val="1"/>
  <p:tag name="ARTICULATE_NAV_LEVEL" val="1"/>
  <p:tag name="ARTICULATE_PLAYLIST_ID" val="-1"/>
  <p:tag name="ARTICULATE_LOCK_SLIDE" val="0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ARTICULATE_PUBLISH_MODE" val="2"/>
  <p:tag name="ARTICULATE_SOURCE_IMAGE" val="C:\Users\CHRIS~1.BAC\AppData\Local\Temp\articulate\presenter\imgtemp\XwEDQHNY_files\slide0001_image001.png"/>
</p:tagLst>
</file>

<file path=ppt/theme/theme1.xml><?xml version="1.0" encoding="utf-8"?>
<a:theme xmlns:a="http://schemas.openxmlformats.org/drawingml/2006/main" name="Customer_and_Partner_Experience_Sego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Customer_and_Partner_Experience_Sego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38503</TotalTime>
  <Words>4461</Words>
  <Application>Microsoft Macintosh PowerPoint</Application>
  <PresentationFormat>On-screen Show (4:3)</PresentationFormat>
  <Paragraphs>704</Paragraphs>
  <Slides>72</Slides>
  <Notes>65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Customer_and_Partner_Experience_Segoe</vt:lpstr>
      <vt:lpstr>1_Customer_and_Partner_Experience_Segoe</vt:lpstr>
      <vt:lpstr>Best Management Practices for Site Remediation</vt:lpstr>
      <vt:lpstr>High-Resolution Site Characterization and Remediation http://www.clu-in.org/characterization/technologies/hrsc/ </vt:lpstr>
      <vt:lpstr>Importance of CSM to Remedial Design</vt:lpstr>
      <vt:lpstr>Use CSMs to Manage Remediation</vt:lpstr>
      <vt:lpstr>Comprehensive Exit Strategy Design</vt:lpstr>
      <vt:lpstr>Components of an Exit Strategy</vt:lpstr>
      <vt:lpstr>Soil Vapor Extraction</vt:lpstr>
      <vt:lpstr>SVE System Extraction Wells</vt:lpstr>
      <vt:lpstr>SVE: Factors Affecting Success - - Performance Considerations   </vt:lpstr>
      <vt:lpstr>SVE Considerations to Avoid Overdesign</vt:lpstr>
      <vt:lpstr>SVE Considerations to Avoid Overdesign</vt:lpstr>
      <vt:lpstr>SVE Operational Data Considerations for CSM</vt:lpstr>
      <vt:lpstr>Air Sparging</vt:lpstr>
      <vt:lpstr>AS: Factors Affecting Success - - Performance Considerations </vt:lpstr>
      <vt:lpstr>AS Design and Operational Considerations</vt:lpstr>
      <vt:lpstr>ISCO</vt:lpstr>
      <vt:lpstr>ISCO System: Factors Affecting Success</vt:lpstr>
      <vt:lpstr>ISCO Design and Performance Considerations</vt:lpstr>
      <vt:lpstr>ISCO Design and Performance Considerations</vt:lpstr>
      <vt:lpstr>ISCO Design and Performance Considerations</vt:lpstr>
      <vt:lpstr>ISCO Design and Performance Considerations</vt:lpstr>
      <vt:lpstr>ISCO Remediation Designed Using High-Resolution  Site Characterization and 3-D Visualization</vt:lpstr>
      <vt:lpstr>Soil Excavation and Off-Site Disposal</vt:lpstr>
      <vt:lpstr>Soil Excavation and Off-Site Disposal</vt:lpstr>
      <vt:lpstr>Pre-Excavation Design Considerations</vt:lpstr>
      <vt:lpstr>Post-Excavation Design Considerations</vt:lpstr>
      <vt:lpstr>Bioremediation</vt:lpstr>
      <vt:lpstr>Bioremediation: Factors Affecting Success</vt:lpstr>
      <vt:lpstr>Bioremediation Design and Performance Considerations</vt:lpstr>
      <vt:lpstr>MNA</vt:lpstr>
      <vt:lpstr>General MNA Considerations</vt:lpstr>
      <vt:lpstr>Initial Screening of MNA Applicability</vt:lpstr>
      <vt:lpstr>Key Components of Typical MNA CAP</vt:lpstr>
      <vt:lpstr>Pilot Studies</vt:lpstr>
      <vt:lpstr>Treatment Trains</vt:lpstr>
      <vt:lpstr>Green BMPs for Characterization and Remediation </vt:lpstr>
      <vt:lpstr>Case Study: Fannon Petroleum Site, Virginia</vt:lpstr>
      <vt:lpstr>Case Study – Fannon Petroleum Site, Virginia</vt:lpstr>
      <vt:lpstr>Systematic Planning Considerations</vt:lpstr>
      <vt:lpstr>Slide 40</vt:lpstr>
      <vt:lpstr>MIP Results</vt:lpstr>
      <vt:lpstr>Remedial Actions</vt:lpstr>
      <vt:lpstr>Redevelopment  2008/2009</vt:lpstr>
      <vt:lpstr>Case Study: Excavation of  TPH-Contaminated Soil – Removal</vt:lpstr>
      <vt:lpstr>Case Example – Delineation of TPH Contamination from UST Release Using Collaborative Data Sets and Imaging</vt:lpstr>
      <vt:lpstr>Delineation of PHC Contamination in Soil Caused By UST Release </vt:lpstr>
      <vt:lpstr>FFD Pushes Used to Delineate Extent of Contamination</vt:lpstr>
      <vt:lpstr>TPH Contamination Area 3-D Visualization Built From FFD Profiles</vt:lpstr>
      <vt:lpstr>Collaborative Data Sets Demonstrate Delineation</vt:lpstr>
      <vt:lpstr>TPH-Contaminated Area Delineated</vt:lpstr>
      <vt:lpstr>Slide 51</vt:lpstr>
      <vt:lpstr>Sheet Piling Cutoff Wall Installed Along Edge of Roadway</vt:lpstr>
      <vt:lpstr>Well Point Dewatering System</vt:lpstr>
      <vt:lpstr>TPH-Contaminated Soil Removal</vt:lpstr>
      <vt:lpstr>Excavation of TPH-contaminated Soil </vt:lpstr>
      <vt:lpstr>Oxygen Release Compound Added to Promote Biodegradation of Residual TPH</vt:lpstr>
      <vt:lpstr>Slide 57</vt:lpstr>
      <vt:lpstr>Summary</vt:lpstr>
      <vt:lpstr>Cache La Poudre River Fort Collins, Colorado Case Study</vt:lpstr>
      <vt:lpstr>Site History and Background</vt:lpstr>
      <vt:lpstr>Brownfields Investigation</vt:lpstr>
      <vt:lpstr>NAPL Discovery</vt:lpstr>
      <vt:lpstr>Contaminants</vt:lpstr>
      <vt:lpstr>Investigation Techniques</vt:lpstr>
      <vt:lpstr>Slide 65</vt:lpstr>
      <vt:lpstr>Slide 66</vt:lpstr>
      <vt:lpstr>Results of Investigation</vt:lpstr>
      <vt:lpstr>Slide 68</vt:lpstr>
      <vt:lpstr>After Friendly Negotiations</vt:lpstr>
      <vt:lpstr>Remediation in a Nutshell</vt:lpstr>
      <vt:lpstr>Benefits of Triad BMPs for Characterization / Remediation</vt:lpstr>
      <vt:lpstr>Award-winning site Brownfields Redevelopment Effort</vt:lpstr>
    </vt:vector>
  </TitlesOfParts>
  <Company>US-EPA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Interagency Agreements Training for Managers</dc:title>
  <dc:subject>Interagency Agreements Training for Managers</dc:subject>
  <dc:creator>Alexandria Mincey</dc:creator>
  <dc:description>Interagency Agreements Training for Managers</dc:description>
  <cp:lastModifiedBy>Peter Riddle</cp:lastModifiedBy>
  <cp:revision>1438</cp:revision>
  <cp:lastPrinted>2012-09-20T14:34:23Z</cp:lastPrinted>
  <dcterms:created xsi:type="dcterms:W3CDTF">2014-02-27T19:52:46Z</dcterms:created>
  <dcterms:modified xsi:type="dcterms:W3CDTF">2014-02-27T19:56:44Z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Interagency Agreement Basic Training for Managers _revised 9-1-11</vt:lpwstr>
  </property>
  <property fmtid="{D5CDD505-2E9C-101B-9397-08002B2CF9AE}" pid="4" name="ArticulateGUID">
    <vt:lpwstr>42659C5B-BA4C-4DA2-BC74-DA2618B4E993</vt:lpwstr>
  </property>
  <property fmtid="{D5CDD505-2E9C-101B-9397-08002B2CF9AE}" pid="5" name="ArticulateProjectFull">
    <vt:lpwstr>G:\Contracts\GSA\EPA OGD (2010-2015)\Task 5 - Training &amp; Event Mgmt\Task 05.04 IA Training\IA Basic Course\IABasicManagers _26Oct.ppta</vt:lpwstr>
  </property>
</Properties>
</file>