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6"/>
  </p:notesMasterIdLst>
  <p:handoutMasterIdLst>
    <p:handoutMasterId r:id="rId27"/>
  </p:handoutMasterIdLst>
  <p:sldIdLst>
    <p:sldId id="276" r:id="rId2"/>
    <p:sldId id="294" r:id="rId3"/>
    <p:sldId id="295" r:id="rId4"/>
    <p:sldId id="296" r:id="rId5"/>
    <p:sldId id="310" r:id="rId6"/>
    <p:sldId id="297" r:id="rId7"/>
    <p:sldId id="302" r:id="rId8"/>
    <p:sldId id="304" r:id="rId9"/>
    <p:sldId id="306" r:id="rId10"/>
    <p:sldId id="307" r:id="rId11"/>
    <p:sldId id="299" r:id="rId12"/>
    <p:sldId id="301" r:id="rId13"/>
    <p:sldId id="309" r:id="rId14"/>
    <p:sldId id="300" r:id="rId15"/>
    <p:sldId id="308" r:id="rId16"/>
    <p:sldId id="311" r:id="rId17"/>
    <p:sldId id="313" r:id="rId18"/>
    <p:sldId id="314" r:id="rId19"/>
    <p:sldId id="315" r:id="rId20"/>
    <p:sldId id="316" r:id="rId21"/>
    <p:sldId id="317" r:id="rId22"/>
    <p:sldId id="318" r:id="rId23"/>
    <p:sldId id="319" r:id="rId24"/>
    <p:sldId id="320"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F4F4F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4330" autoAdjust="0"/>
    <p:restoredTop sz="50677" autoAdjust="0"/>
  </p:normalViewPr>
  <p:slideViewPr>
    <p:cSldViewPr>
      <p:cViewPr varScale="1">
        <p:scale>
          <a:sx n="69" d="100"/>
          <a:sy n="69" d="100"/>
        </p:scale>
        <p:origin x="-3184" y="-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804"/>
    </p:cViewPr>
  </p:sorterViewPr>
  <p:notesViewPr>
    <p:cSldViewPr snapToGrid="0" snapToObjects="1" showGuides="1">
      <p:cViewPr>
        <p:scale>
          <a:sx n="90" d="100"/>
          <a:sy n="90" d="100"/>
        </p:scale>
        <p:origin x="-3552" y="-6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F088D93F-86E4-4305-A353-F9181E14B971}"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78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3A9B712-6439-4662-9053-D8EE4CDDC788}"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855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Legacy sites-</a:t>
            </a:r>
            <a:r>
              <a:rPr lang="en-US" baseline="0" dirty="0" smtClean="0"/>
              <a:t> Older sites not effectively moving toward closure, some had been in “assessment” phase for more than 10 years</a:t>
            </a:r>
          </a:p>
          <a:p>
            <a:r>
              <a:rPr lang="en-US" dirty="0" smtClean="0"/>
              <a:t>Sites had been previously assessed, or were known release sites that had not had prior assessment activities preformed.</a:t>
            </a:r>
            <a:endParaRPr lang="en-US" baseline="0" dirty="0" smtClean="0"/>
          </a:p>
          <a:p>
            <a:endParaRPr lang="en-US" baseline="0" dirty="0" smtClean="0"/>
          </a:p>
          <a:p>
            <a:r>
              <a:rPr lang="en-US" dirty="0" smtClean="0"/>
              <a:t>South Dakota Petroleum Release Compensation Fund (PRCF)</a:t>
            </a:r>
          </a:p>
          <a:p>
            <a:r>
              <a:rPr lang="en-US" dirty="0" smtClean="0"/>
              <a:t>Department of Environment and Natural Resources (DENR)</a:t>
            </a:r>
          </a:p>
          <a:p>
            <a:endParaRPr lang="en-US" dirty="0" smtClean="0"/>
          </a:p>
          <a:p>
            <a:r>
              <a:rPr lang="en-US" dirty="0" smtClean="0"/>
              <a:t>rapidly</a:t>
            </a:r>
          </a:p>
          <a:p>
            <a:r>
              <a:rPr lang="en-US" dirty="0" smtClean="0"/>
              <a:t>characterize the sites, develop accurate conceptual site models, establish clear cleanup goals and</a:t>
            </a:r>
          </a:p>
          <a:p>
            <a:r>
              <a:rPr lang="en-US" dirty="0" smtClean="0"/>
              <a:t>move the languishing sites toward regulatory closure as rapidly as possible.</a:t>
            </a:r>
          </a:p>
          <a:p>
            <a:endParaRPr lang="en-US" dirty="0" smtClean="0"/>
          </a:p>
          <a:p>
            <a:r>
              <a:rPr lang="en-US" b="1" dirty="0" smtClean="0"/>
              <a:t>Steve’s Amoco Watertown, SD- </a:t>
            </a:r>
            <a:r>
              <a:rPr lang="en-US" dirty="0" smtClean="0"/>
              <a:t>7 soil samples and 2 groundwater samples were collected</a:t>
            </a:r>
          </a:p>
          <a:p>
            <a:r>
              <a:rPr lang="en-US" b="1" dirty="0" smtClean="0"/>
              <a:t>Former T&amp;T Standard Platte, SD- </a:t>
            </a:r>
            <a:r>
              <a:rPr lang="en-US" dirty="0" smtClean="0"/>
              <a:t>2 soil samples and 4 groundwater samples</a:t>
            </a:r>
          </a:p>
          <a:p>
            <a:r>
              <a:rPr lang="en-US" b="1" dirty="0" smtClean="0"/>
              <a:t>Severson’s Service Platte, SD- </a:t>
            </a:r>
            <a:r>
              <a:rPr lang="en-US" dirty="0" smtClean="0"/>
              <a:t>7 soil samples and 4 groundwater samples</a:t>
            </a:r>
          </a:p>
          <a:p>
            <a:r>
              <a:rPr lang="en-US" b="1" dirty="0" smtClean="0"/>
              <a:t>DM&amp;E Railroad Pierre, SD- </a:t>
            </a:r>
            <a:r>
              <a:rPr lang="en-US" dirty="0" smtClean="0"/>
              <a:t>2 soil samples, 1 groundwater sample, 1 product sample</a:t>
            </a:r>
          </a:p>
          <a:p>
            <a:r>
              <a:rPr lang="en-US" b="1" dirty="0" smtClean="0"/>
              <a:t>Former Husky Oil Pierre, SD-</a:t>
            </a:r>
            <a:r>
              <a:rPr lang="en-US" dirty="0" smtClean="0"/>
              <a:t>7 soil samples and 2 groundwater samples</a:t>
            </a:r>
            <a:endParaRPr lang="en-US" dirty="0"/>
          </a:p>
        </p:txBody>
      </p:sp>
      <p:sp>
        <p:nvSpPr>
          <p:cNvPr id="4" name="Slide Number Placeholder 3"/>
          <p:cNvSpPr>
            <a:spLocks noGrp="1"/>
          </p:cNvSpPr>
          <p:nvPr>
            <p:ph type="sldNum" sz="quarter" idx="10"/>
          </p:nvPr>
        </p:nvSpPr>
        <p:spPr/>
        <p:txBody>
          <a:bodyPr/>
          <a:lstStyle/>
          <a:p>
            <a:fld id="{C8729985-E43F-45FA-A2EA-7807B701A512}"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92983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Absolutely- let me start by saying that agreeing</a:t>
            </a:r>
            <a:r>
              <a:rPr lang="en-US" baseline="0" dirty="0" smtClean="0"/>
              <a:t> on technical uncertainties and the degree to which they need to be resolved can be a significant project challenge.  Fortunately in most cases we either have or can access appropriate expertise to facilitate resolving these.  Non- technical uncertainties can be harder to identify and quantify but can be more significant to manage than technical uncertainties. </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Budget/ Funding</a:t>
            </a:r>
          </a:p>
          <a:p>
            <a:r>
              <a:rPr lang="en-US" sz="1200" b="0" i="0" u="none" strike="noStrike" kern="1200" baseline="0" dirty="0" smtClean="0">
                <a:solidFill>
                  <a:schemeClr val="tx1"/>
                </a:solidFill>
                <a:latin typeface="Arial" charset="0"/>
                <a:ea typeface="ＭＳ Ｐゴシック" pitchFamily="84" charset="-128"/>
                <a:cs typeface="+mn-cs"/>
              </a:rPr>
              <a:t>Schedule</a:t>
            </a:r>
          </a:p>
          <a:p>
            <a:r>
              <a:rPr lang="en-US" sz="1200" b="0" i="0" u="none" strike="noStrike" kern="1200" baseline="0" dirty="0" smtClean="0">
                <a:solidFill>
                  <a:schemeClr val="tx1"/>
                </a:solidFill>
                <a:latin typeface="Arial" charset="0"/>
                <a:ea typeface="ＭＳ Ｐゴシック" pitchFamily="84" charset="-128"/>
                <a:cs typeface="+mn-cs"/>
              </a:rPr>
              <a:t>Stakeholder input/requirements/needs/wants- team participation/changes/agreements/management buy in, development of trust- social capital</a:t>
            </a:r>
          </a:p>
          <a:p>
            <a:r>
              <a:rPr lang="en-US" sz="1200" b="0" i="0" u="none" strike="noStrike" kern="1200" baseline="0" dirty="0" smtClean="0">
                <a:solidFill>
                  <a:schemeClr val="tx1"/>
                </a:solidFill>
                <a:latin typeface="Arial" charset="0"/>
                <a:ea typeface="ＭＳ Ｐゴシック" pitchFamily="84" charset="-128"/>
                <a:cs typeface="+mn-cs"/>
              </a:rPr>
              <a:t>Access, boundaries </a:t>
            </a:r>
          </a:p>
          <a:p>
            <a:r>
              <a:rPr lang="en-US" sz="1200" b="0" i="0" u="none" strike="noStrike" kern="1200" baseline="0" dirty="0" smtClean="0">
                <a:solidFill>
                  <a:schemeClr val="tx1"/>
                </a:solidFill>
                <a:latin typeface="Arial" charset="0"/>
                <a:ea typeface="ＭＳ Ｐゴシック" pitchFamily="84" charset="-128"/>
                <a:cs typeface="+mn-cs"/>
              </a:rPr>
              <a:t>Reuse scenarios/ action levels</a:t>
            </a:r>
          </a:p>
          <a:p>
            <a:r>
              <a:rPr lang="en-US" sz="1200" b="0" i="0" u="none" strike="noStrike" kern="1200" baseline="0" dirty="0" smtClean="0">
                <a:solidFill>
                  <a:schemeClr val="tx1"/>
                </a:solidFill>
                <a:latin typeface="Arial" charset="0"/>
                <a:ea typeface="ＭＳ Ｐゴシック" pitchFamily="84" charset="-128"/>
                <a:cs typeface="+mn-cs"/>
              </a:rPr>
              <a:t>Well survey</a:t>
            </a:r>
          </a:p>
          <a:p>
            <a:r>
              <a:rPr lang="en-US" sz="1200" b="0" i="0" u="none" strike="noStrike" kern="1200" baseline="0" dirty="0" smtClean="0">
                <a:solidFill>
                  <a:schemeClr val="tx1"/>
                </a:solidFill>
                <a:latin typeface="Arial" charset="0"/>
                <a:ea typeface="ＭＳ Ｐゴシック" pitchFamily="84" charset="-128"/>
                <a:cs typeface="+mn-cs"/>
              </a:rPr>
              <a:t>Flow rates, tidal levels/impacts</a:t>
            </a:r>
          </a:p>
          <a:p>
            <a:r>
              <a:rPr lang="en-US" sz="1200" b="0" i="0" u="none" strike="noStrike" kern="1200" baseline="0" dirty="0" smtClean="0">
                <a:solidFill>
                  <a:schemeClr val="tx1"/>
                </a:solidFill>
                <a:latin typeface="Arial" charset="0"/>
                <a:ea typeface="ＭＳ Ｐゴシック" pitchFamily="84" charset="-128"/>
                <a:cs typeface="+mn-cs"/>
              </a:rPr>
              <a:t>Other program data and actions- what were tanks backfilled with, what is extent of cap, </a:t>
            </a:r>
          </a:p>
          <a:p>
            <a:r>
              <a:rPr lang="en-US" sz="1200" b="0" i="0" u="none" strike="noStrike" kern="1200" baseline="0" dirty="0" smtClean="0">
                <a:solidFill>
                  <a:schemeClr val="tx1"/>
                </a:solidFill>
                <a:latin typeface="Arial" charset="0"/>
                <a:ea typeface="ＭＳ Ｐゴシック" pitchFamily="84" charset="-128"/>
                <a:cs typeface="+mn-cs"/>
              </a:rPr>
              <a:t>Ics </a:t>
            </a:r>
          </a:p>
          <a:p>
            <a:endParaRPr lang="en-US" sz="12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22252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428657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US" sz="900" b="0" i="0" u="none" strike="noStrike" kern="1200" baseline="0" dirty="0" smtClean="0">
                <a:solidFill>
                  <a:schemeClr val="tx1"/>
                </a:solidFill>
                <a:latin typeface="Arial" charset="0"/>
                <a:ea typeface="ＭＳ Ｐゴシック" pitchFamily="84" charset="-128"/>
                <a:cs typeface="+mn-cs"/>
              </a:rPr>
              <a:t>I think this has to be asked of each organization some states have low risk closures, varying degrees of removing product the “maximum extent practical”</a:t>
            </a:r>
          </a:p>
          <a:p>
            <a:r>
              <a:rPr lang="en-US" sz="900" b="0" i="0" u="none" strike="noStrike" kern="1200" baseline="0" dirty="0" smtClean="0">
                <a:solidFill>
                  <a:schemeClr val="tx1"/>
                </a:solidFill>
                <a:latin typeface="Arial" charset="0"/>
                <a:ea typeface="ＭＳ Ｐゴシック" pitchFamily="84" charset="-128"/>
                <a:cs typeface="+mn-cs"/>
              </a:rPr>
              <a:t> but also starts with a good CSM- if you don’t have that then it’s difficult to make any confident decisions on the likelihood of success for remediation. </a:t>
            </a:r>
          </a:p>
          <a:p>
            <a:endParaRPr lang="en-US" sz="900" b="0" i="0" u="none" strike="noStrike" kern="1200" baseline="0" dirty="0" smtClean="0">
              <a:solidFill>
                <a:schemeClr val="tx1"/>
              </a:solidFill>
              <a:latin typeface="Arial" charset="0"/>
              <a:ea typeface="ＭＳ Ｐゴシック" pitchFamily="84" charset="-128"/>
              <a:cs typeface="+mn-cs"/>
            </a:endParaRPr>
          </a:p>
          <a:p>
            <a:r>
              <a:rPr lang="en-US" sz="900" b="0" i="0" u="none" strike="noStrike" kern="1200" baseline="0" dirty="0" smtClean="0">
                <a:solidFill>
                  <a:schemeClr val="tx1"/>
                </a:solidFill>
                <a:latin typeface="Arial" charset="0"/>
                <a:ea typeface="ＭＳ Ｐゴシック" pitchFamily="84" charset="-128"/>
                <a:cs typeface="+mn-cs"/>
              </a:rPr>
              <a:t>The ITRC DNAPL strategy team uses the term “SMART” remediation objectives. </a:t>
            </a:r>
          </a:p>
          <a:p>
            <a:endParaRPr lang="en-US" sz="900" b="0" i="0" u="none" strike="noStrike" kern="1200" baseline="0" dirty="0" smtClean="0">
              <a:solidFill>
                <a:schemeClr val="tx1"/>
              </a:solidFill>
              <a:latin typeface="Arial" charset="0"/>
              <a:ea typeface="ＭＳ Ｐゴシック" pitchFamily="84" charset="-128"/>
              <a:cs typeface="+mn-cs"/>
            </a:endParaRPr>
          </a:p>
          <a:p>
            <a:r>
              <a:rPr lang="en-US" sz="900" b="1" i="0" u="none" strike="noStrike" kern="1200" baseline="0" dirty="0" smtClean="0">
                <a:solidFill>
                  <a:schemeClr val="tx1"/>
                </a:solidFill>
                <a:latin typeface="Arial" charset="0"/>
                <a:ea typeface="ＭＳ Ｐゴシック" pitchFamily="84" charset="-128"/>
                <a:cs typeface="+mn-cs"/>
              </a:rPr>
              <a:t>S</a:t>
            </a:r>
            <a:r>
              <a:rPr lang="en-US" sz="900" b="0" i="0" u="none" strike="noStrike" kern="1200" baseline="0" dirty="0" smtClean="0">
                <a:solidFill>
                  <a:schemeClr val="tx1"/>
                </a:solidFill>
                <a:latin typeface="Arial" charset="0"/>
                <a:ea typeface="ＭＳ Ｐゴシック" pitchFamily="84" charset="-128"/>
                <a:cs typeface="+mn-cs"/>
              </a:rPr>
              <a:t>pecific</a:t>
            </a:r>
          </a:p>
          <a:p>
            <a:r>
              <a:rPr lang="en-US" sz="900" b="0" i="0" u="none" strike="noStrike" kern="1200" baseline="0" dirty="0" smtClean="0">
                <a:solidFill>
                  <a:schemeClr val="tx1"/>
                </a:solidFill>
                <a:latin typeface="Arial" charset="0"/>
                <a:ea typeface="ＭＳ Ｐゴシック" pitchFamily="84" charset="-128"/>
                <a:cs typeface="+mn-cs"/>
              </a:rPr>
              <a:t>• e.g., TCE, cis-1,2 DCE</a:t>
            </a:r>
          </a:p>
          <a:p>
            <a:r>
              <a:rPr lang="en-US" sz="900" b="0" i="0" u="none" strike="noStrike" kern="1200" baseline="0" dirty="0" smtClean="0">
                <a:solidFill>
                  <a:schemeClr val="tx1"/>
                </a:solidFill>
                <a:latin typeface="Arial" charset="0"/>
                <a:ea typeface="ＭＳ Ｐゴシック" pitchFamily="84" charset="-128"/>
                <a:cs typeface="+mn-cs"/>
              </a:rPr>
              <a:t>§ </a:t>
            </a:r>
            <a:r>
              <a:rPr lang="en-US" sz="900" b="1" i="0" u="none" strike="noStrike" kern="1200" baseline="0" dirty="0" smtClean="0">
                <a:solidFill>
                  <a:schemeClr val="tx1"/>
                </a:solidFill>
                <a:latin typeface="Arial" charset="0"/>
                <a:ea typeface="ＭＳ Ｐゴシック" pitchFamily="84" charset="-128"/>
                <a:cs typeface="+mn-cs"/>
              </a:rPr>
              <a:t>M</a:t>
            </a:r>
            <a:r>
              <a:rPr lang="en-US" sz="900" b="0" i="0" u="none" strike="noStrike" kern="1200" baseline="0" dirty="0" smtClean="0">
                <a:solidFill>
                  <a:schemeClr val="tx1"/>
                </a:solidFill>
                <a:latin typeface="Arial" charset="0"/>
                <a:ea typeface="ＭＳ Ｐゴシック" pitchFamily="84" charset="-128"/>
                <a:cs typeface="+mn-cs"/>
              </a:rPr>
              <a:t>easureable</a:t>
            </a:r>
          </a:p>
          <a:p>
            <a:r>
              <a:rPr lang="en-US" sz="900" b="0" i="0" u="none" strike="noStrike" kern="1200" baseline="0" dirty="0" smtClean="0">
                <a:solidFill>
                  <a:schemeClr val="tx1"/>
                </a:solidFill>
                <a:latin typeface="Arial" charset="0"/>
                <a:ea typeface="ＭＳ Ｐゴシック" pitchFamily="84" charset="-128"/>
                <a:cs typeface="+mn-cs"/>
              </a:rPr>
              <a:t>• e.g., ppm, mg/kg, </a:t>
            </a:r>
            <a:r>
              <a:rPr lang="el-GR" sz="900" b="0" i="0" u="none" strike="noStrike" kern="1200" baseline="0" dirty="0" smtClean="0">
                <a:solidFill>
                  <a:schemeClr val="tx1"/>
                </a:solidFill>
                <a:latin typeface="Arial" charset="0"/>
                <a:ea typeface="ＭＳ Ｐゴシック" pitchFamily="84" charset="-128"/>
                <a:cs typeface="+mn-cs"/>
              </a:rPr>
              <a:t>μ</a:t>
            </a:r>
            <a:r>
              <a:rPr lang="en-US" sz="900" b="0" i="0" u="none" strike="noStrike" kern="1200" baseline="0" dirty="0" smtClean="0">
                <a:solidFill>
                  <a:schemeClr val="tx1"/>
                </a:solidFill>
                <a:latin typeface="Arial" charset="0"/>
                <a:ea typeface="ＭＳ Ｐゴシック" pitchFamily="84" charset="-128"/>
                <a:cs typeface="+mn-cs"/>
              </a:rPr>
              <a:t>g/kg, </a:t>
            </a:r>
            <a:r>
              <a:rPr lang="el-GR" sz="900" b="0" i="0" u="none" strike="noStrike" kern="1200" baseline="0" dirty="0" smtClean="0">
                <a:solidFill>
                  <a:schemeClr val="tx1"/>
                </a:solidFill>
                <a:latin typeface="Arial" charset="0"/>
                <a:ea typeface="ＭＳ Ｐゴシック" pitchFamily="84" charset="-128"/>
                <a:cs typeface="+mn-cs"/>
              </a:rPr>
              <a:t>μ</a:t>
            </a:r>
            <a:r>
              <a:rPr lang="en-US" sz="900" b="0" i="0" u="none" strike="noStrike" kern="1200" baseline="0" dirty="0" smtClean="0">
                <a:solidFill>
                  <a:schemeClr val="tx1"/>
                </a:solidFill>
                <a:latin typeface="Arial" charset="0"/>
                <a:ea typeface="ＭＳ Ｐゴシック" pitchFamily="84" charset="-128"/>
                <a:cs typeface="+mn-cs"/>
              </a:rPr>
              <a:t>g/l</a:t>
            </a:r>
          </a:p>
          <a:p>
            <a:r>
              <a:rPr lang="en-US" sz="900" b="0" i="0" u="none" strike="noStrike" kern="1200" baseline="0" dirty="0" smtClean="0">
                <a:solidFill>
                  <a:schemeClr val="tx1"/>
                </a:solidFill>
                <a:latin typeface="Arial" charset="0"/>
                <a:ea typeface="ＭＳ Ｐゴシック" pitchFamily="84" charset="-128"/>
                <a:cs typeface="+mn-cs"/>
              </a:rPr>
              <a:t>§ </a:t>
            </a:r>
            <a:r>
              <a:rPr lang="en-US" sz="900" b="1" i="0" u="none" strike="noStrike" kern="1200" baseline="0" dirty="0" smtClean="0">
                <a:solidFill>
                  <a:schemeClr val="tx1"/>
                </a:solidFill>
                <a:latin typeface="Arial" charset="0"/>
                <a:ea typeface="ＭＳ Ｐゴシック" pitchFamily="84" charset="-128"/>
                <a:cs typeface="+mn-cs"/>
              </a:rPr>
              <a:t>A</a:t>
            </a:r>
            <a:r>
              <a:rPr lang="en-US" sz="900" b="0" i="0" u="none" strike="noStrike" kern="1200" baseline="0" dirty="0" smtClean="0">
                <a:solidFill>
                  <a:schemeClr val="tx1"/>
                </a:solidFill>
                <a:latin typeface="Arial" charset="0"/>
                <a:ea typeface="ＭＳ Ｐゴシック" pitchFamily="84" charset="-128"/>
                <a:cs typeface="+mn-cs"/>
              </a:rPr>
              <a:t>ttainable</a:t>
            </a:r>
          </a:p>
          <a:p>
            <a:r>
              <a:rPr lang="en-US" sz="900" b="0" i="0" u="none" strike="noStrike" kern="1200" baseline="0" dirty="0" smtClean="0">
                <a:solidFill>
                  <a:schemeClr val="tx1"/>
                </a:solidFill>
                <a:latin typeface="Arial" charset="0"/>
                <a:ea typeface="ＭＳ Ｐゴシック" pitchFamily="84" charset="-128"/>
                <a:cs typeface="+mn-cs"/>
              </a:rPr>
              <a:t>• e.g., Demonstrated ability to treat to a measureable level</a:t>
            </a:r>
          </a:p>
          <a:p>
            <a:r>
              <a:rPr lang="en-US" sz="900" b="0" i="0" u="none" strike="noStrike" kern="1200" baseline="0" dirty="0" smtClean="0">
                <a:solidFill>
                  <a:schemeClr val="tx1"/>
                </a:solidFill>
                <a:latin typeface="Arial" charset="0"/>
                <a:ea typeface="ＭＳ Ｐゴシック" pitchFamily="84" charset="-128"/>
                <a:cs typeface="+mn-cs"/>
              </a:rPr>
              <a:t>§ </a:t>
            </a:r>
            <a:r>
              <a:rPr lang="en-US" sz="900" b="1" i="0" u="none" strike="noStrike" kern="1200" baseline="0" dirty="0" smtClean="0">
                <a:solidFill>
                  <a:schemeClr val="tx1"/>
                </a:solidFill>
                <a:latin typeface="Arial" charset="0"/>
                <a:ea typeface="ＭＳ Ｐゴシック" pitchFamily="84" charset="-128"/>
                <a:cs typeface="+mn-cs"/>
              </a:rPr>
              <a:t>R</a:t>
            </a:r>
            <a:r>
              <a:rPr lang="en-US" sz="900" b="0" i="0" u="none" strike="noStrike" kern="1200" baseline="0" dirty="0" smtClean="0">
                <a:solidFill>
                  <a:schemeClr val="tx1"/>
                </a:solidFill>
                <a:latin typeface="Arial" charset="0"/>
                <a:ea typeface="ＭＳ Ｐゴシック" pitchFamily="84" charset="-128"/>
                <a:cs typeface="+mn-cs"/>
              </a:rPr>
              <a:t>elevant</a:t>
            </a:r>
          </a:p>
          <a:p>
            <a:r>
              <a:rPr lang="en-US" sz="900" b="0" i="0" u="none" strike="noStrike" kern="1200" baseline="0" dirty="0" smtClean="0">
                <a:solidFill>
                  <a:schemeClr val="tx1"/>
                </a:solidFill>
                <a:latin typeface="Arial" charset="0"/>
                <a:ea typeface="ＭＳ Ｐゴシック" pitchFamily="84" charset="-128"/>
                <a:cs typeface="+mn-cs"/>
              </a:rPr>
              <a:t>• e.g., reduces risk, meets drinking water standards (MCL)</a:t>
            </a:r>
          </a:p>
          <a:p>
            <a:r>
              <a:rPr lang="en-US" sz="900" b="0" i="0" u="none" strike="noStrike" kern="1200" baseline="0" dirty="0" smtClean="0">
                <a:solidFill>
                  <a:schemeClr val="tx1"/>
                </a:solidFill>
                <a:latin typeface="Arial" charset="0"/>
                <a:ea typeface="ＭＳ Ｐゴシック" pitchFamily="84" charset="-128"/>
                <a:cs typeface="+mn-cs"/>
              </a:rPr>
              <a:t>§ </a:t>
            </a:r>
            <a:r>
              <a:rPr lang="en-US" sz="900" b="1" i="0" u="none" strike="noStrike" kern="1200" baseline="0" dirty="0" smtClean="0">
                <a:solidFill>
                  <a:schemeClr val="tx1"/>
                </a:solidFill>
                <a:latin typeface="Arial" charset="0"/>
                <a:ea typeface="ＭＳ Ｐゴシック" pitchFamily="84" charset="-128"/>
                <a:cs typeface="+mn-cs"/>
              </a:rPr>
              <a:t>T</a:t>
            </a:r>
            <a:r>
              <a:rPr lang="en-US" sz="900" b="0" i="0" u="none" strike="noStrike" kern="1200" baseline="0" dirty="0" smtClean="0">
                <a:solidFill>
                  <a:schemeClr val="tx1"/>
                </a:solidFill>
                <a:latin typeface="Arial" charset="0"/>
                <a:ea typeface="ＭＳ Ｐゴシック" pitchFamily="84" charset="-128"/>
                <a:cs typeface="+mn-cs"/>
              </a:rPr>
              <a:t>ime-bound</a:t>
            </a:r>
          </a:p>
          <a:p>
            <a:r>
              <a:rPr lang="en-US" sz="900" b="0" i="0" u="none" strike="noStrike" kern="1200" baseline="0" dirty="0" smtClean="0">
                <a:solidFill>
                  <a:schemeClr val="tx1"/>
                </a:solidFill>
                <a:latin typeface="Arial" charset="0"/>
                <a:ea typeface="ＭＳ Ｐゴシック" pitchFamily="84" charset="-128"/>
                <a:cs typeface="+mn-cs"/>
              </a:rPr>
              <a:t>• e. g., Performance toward objectives is based on days, months or</a:t>
            </a:r>
          </a:p>
          <a:p>
            <a:r>
              <a:rPr lang="en-US" sz="900" b="0" i="0" u="none" strike="noStrike" kern="1200" baseline="0" dirty="0" smtClean="0">
                <a:solidFill>
                  <a:schemeClr val="tx1"/>
                </a:solidFill>
                <a:latin typeface="Arial" charset="0"/>
                <a:ea typeface="ＭＳ Ｐゴシック" pitchFamily="84" charset="-128"/>
                <a:cs typeface="+mn-cs"/>
              </a:rPr>
              <a:t>years (not centuries)</a:t>
            </a:r>
          </a:p>
          <a:p>
            <a:endParaRPr lang="en-US" sz="900" b="0" i="0" u="none" strike="noStrike" kern="1200" baseline="0" dirty="0" smtClean="0">
              <a:solidFill>
                <a:schemeClr val="tx1"/>
              </a:solidFill>
              <a:latin typeface="Arial" charset="0"/>
              <a:ea typeface="ＭＳ Ｐゴシック" pitchFamily="84" charset="-128"/>
              <a:cs typeface="+mn-cs"/>
            </a:endParaRPr>
          </a:p>
          <a:p>
            <a:endParaRPr lang="en-US" sz="900" b="0" i="0" u="none" strike="noStrike" kern="1200" baseline="0" dirty="0" smtClean="0">
              <a:solidFill>
                <a:schemeClr val="tx1"/>
              </a:solidFill>
              <a:latin typeface="Arial" charset="0"/>
              <a:ea typeface="ＭＳ Ｐゴシック" pitchFamily="84" charset="-128"/>
              <a:cs typeface="+mn-cs"/>
            </a:endParaRPr>
          </a:p>
          <a:p>
            <a:r>
              <a:rPr lang="en-US" sz="900" b="0" i="0" u="none" strike="noStrike" kern="1200" baseline="0" dirty="0" smtClean="0">
                <a:solidFill>
                  <a:schemeClr val="tx1"/>
                </a:solidFill>
                <a:latin typeface="Arial" charset="0"/>
                <a:ea typeface="ＭＳ Ｐゴシック" pitchFamily="84" charset="-128"/>
                <a:cs typeface="+mn-cs"/>
              </a:rPr>
              <a:t>In the case of older sites with poorly defined remediation performance metrics, I would start by looking at the annual OM costs for system operation vs. what it might costs to conduct further investigation or address lingering questions.  South Dakota Triad example (not really a remediation costs, really a legacy program cost to no close).  OUST backlog reduction strategy </a:t>
            </a:r>
          </a:p>
          <a:p>
            <a:endParaRPr lang="en-US" sz="900" b="0" i="0" u="none" strike="noStrike" kern="1200" baseline="0" dirty="0" smtClean="0">
              <a:solidFill>
                <a:schemeClr val="tx1"/>
              </a:solidFill>
              <a:latin typeface="Arial" charset="0"/>
              <a:ea typeface="ＭＳ Ｐゴシック" pitchFamily="84" charset="-128"/>
              <a:cs typeface="+mn-cs"/>
            </a:endParaRPr>
          </a:p>
          <a:p>
            <a:r>
              <a:rPr lang="en-US" sz="900" b="0" i="0" u="none" strike="noStrike" kern="1200" baseline="0" dirty="0" smtClean="0">
                <a:solidFill>
                  <a:schemeClr val="tx1"/>
                </a:solidFill>
                <a:latin typeface="Arial" charset="0"/>
                <a:ea typeface="ＭＳ Ｐゴシック" pitchFamily="84" charset="-128"/>
                <a:cs typeface="+mn-cs"/>
              </a:rPr>
              <a:t>Look at OUST backlog study- &gt;50% older than 10 years, &gt;50% with groundwater issues- </a:t>
            </a:r>
          </a:p>
          <a:p>
            <a:r>
              <a:rPr lang="en-US" sz="900" b="0" i="0" u="none" strike="noStrike" kern="1200" baseline="0" dirty="0" smtClean="0">
                <a:solidFill>
                  <a:schemeClr val="tx1"/>
                </a:solidFill>
                <a:latin typeface="Arial" charset="0"/>
                <a:ea typeface="ＭＳ Ｐゴシック" pitchFamily="84" charset="-128"/>
                <a:cs typeface="+mn-cs"/>
              </a:rPr>
              <a:t>State backlog reduction strategy may be a vehicle to begin discussing a path forward for complicated sites with lengthy history. </a:t>
            </a:r>
          </a:p>
          <a:p>
            <a:endParaRPr lang="en-US" sz="900" b="0" i="0" u="none" strike="noStrike" kern="1200" baseline="0" dirty="0" smtClean="0">
              <a:solidFill>
                <a:schemeClr val="tx1"/>
              </a:solidFill>
              <a:latin typeface="Arial" charset="0"/>
              <a:ea typeface="ＭＳ Ｐゴシック" pitchFamily="84" charset="-128"/>
              <a:cs typeface="+mn-cs"/>
            </a:endParaRPr>
          </a:p>
          <a:p>
            <a:endParaRPr lang="en-US" sz="900" b="0" i="0" u="none" strike="noStrike" kern="1200" baseline="0" dirty="0" smtClean="0">
              <a:solidFill>
                <a:schemeClr val="tx1"/>
              </a:solidFill>
              <a:latin typeface="Arial" charset="0"/>
              <a:ea typeface="ＭＳ Ｐゴシック" pitchFamily="84" charset="-128"/>
              <a:cs typeface="+mn-cs"/>
            </a:endParaRPr>
          </a:p>
          <a:p>
            <a:r>
              <a:rPr lang="en-US" sz="900" b="0" i="0" u="none" strike="noStrike" kern="1200" baseline="0" dirty="0" smtClean="0">
                <a:solidFill>
                  <a:schemeClr val="tx1"/>
                </a:solidFill>
                <a:latin typeface="Arial" charset="0"/>
                <a:ea typeface="ＭＳ Ｐゴシック" pitchFamily="84" charset="-128"/>
                <a:cs typeface="+mn-cs"/>
              </a:rPr>
              <a:t> </a:t>
            </a: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386274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endParaRPr lang="en-US" sz="650" b="0" i="0" u="none" strike="noStrike" kern="1200" baseline="0" dirty="0" smtClean="0">
              <a:solidFill>
                <a:schemeClr val="tx1"/>
              </a:solidFill>
              <a:latin typeface="Arial" charset="0"/>
              <a:ea typeface="ＭＳ Ｐゴシック" pitchFamily="84" charset="-128"/>
              <a:cs typeface="+mn-cs"/>
            </a:endParaRPr>
          </a:p>
          <a:p>
            <a:pPr marL="228600" indent="-228600">
              <a:buAutoNum type="arabicParenR"/>
            </a:pPr>
            <a:r>
              <a:rPr lang="en-US" sz="650" b="0" i="0" u="none" strike="noStrike" kern="1200" baseline="0" dirty="0" smtClean="0">
                <a:solidFill>
                  <a:schemeClr val="tx1"/>
                </a:solidFill>
                <a:latin typeface="Arial" charset="0"/>
                <a:ea typeface="ＭＳ Ｐゴシック" pitchFamily="84" charset="-128"/>
                <a:cs typeface="+mn-cs"/>
              </a:rPr>
              <a:t>You should have preliminary performance metrics as a result of design work- you know technology, locations, geology, mass distribution.  I think what your asking is the minimum time required to assess preliminary design performance metrics and finalize system operation metrics?</a:t>
            </a:r>
          </a:p>
          <a:p>
            <a:pPr marL="228600" indent="-228600">
              <a:buAutoNum type="arabicParenR"/>
            </a:pPr>
            <a:endParaRPr lang="en-US" sz="650" b="0" i="0" u="none" strike="noStrike" kern="1200" baseline="0" dirty="0" smtClean="0">
              <a:solidFill>
                <a:schemeClr val="tx1"/>
              </a:solidFill>
              <a:latin typeface="Arial" charset="0"/>
              <a:ea typeface="ＭＳ Ｐゴシック" pitchFamily="84" charset="-128"/>
              <a:cs typeface="+mn-cs"/>
            </a:endParaRPr>
          </a:p>
          <a:p>
            <a:pPr marL="0" indent="0">
              <a:buNone/>
            </a:pPr>
            <a:r>
              <a:rPr lang="en-US" sz="650" b="0" i="0" u="none" strike="noStrike" kern="1200" baseline="0" dirty="0" smtClean="0">
                <a:solidFill>
                  <a:schemeClr val="tx1"/>
                </a:solidFill>
                <a:latin typeface="Arial" charset="0"/>
                <a:ea typeface="ＭＳ Ｐゴシック" pitchFamily="84" charset="-128"/>
                <a:cs typeface="+mn-cs"/>
              </a:rPr>
              <a:t>SVE would have a very different time frame than a pump and treat system for example. SVE in months P&amp;T in years</a:t>
            </a:r>
          </a:p>
          <a:p>
            <a:pPr marL="0" indent="0">
              <a:buNone/>
            </a:pPr>
            <a:endParaRPr lang="en-US" sz="650" b="0" i="0" u="none" strike="noStrike" kern="1200" baseline="0" dirty="0" smtClean="0">
              <a:solidFill>
                <a:schemeClr val="tx1"/>
              </a:solidFill>
              <a:latin typeface="Arial" charset="0"/>
              <a:ea typeface="ＭＳ Ｐゴシック" pitchFamily="84" charset="-128"/>
              <a:cs typeface="+mn-cs"/>
            </a:endParaRPr>
          </a:p>
          <a:p>
            <a:pPr marL="0" indent="0">
              <a:buNone/>
            </a:pPr>
            <a:endParaRPr lang="en-US" sz="650" b="0" i="0" u="none" strike="noStrike" kern="1200" baseline="0" dirty="0" smtClean="0">
              <a:solidFill>
                <a:schemeClr val="tx1"/>
              </a:solidFill>
              <a:latin typeface="Arial" charset="0"/>
              <a:ea typeface="ＭＳ Ｐゴシック" pitchFamily="84" charset="-128"/>
              <a:cs typeface="+mn-cs"/>
            </a:endParaRPr>
          </a:p>
          <a:p>
            <a:r>
              <a:rPr lang="en-US" sz="650" b="0" i="0" u="none" strike="noStrike" kern="1200" baseline="0" dirty="0" smtClean="0">
                <a:solidFill>
                  <a:schemeClr val="tx1"/>
                </a:solidFill>
                <a:latin typeface="Arial" charset="0"/>
                <a:ea typeface="ＭＳ Ｐゴシック" pitchFamily="84" charset="-128"/>
                <a:cs typeface="+mn-cs"/>
              </a:rPr>
              <a:t>2) In general- yes.  For a groundwater remedy for example quarterly sampling for 3 years would be 12 data points which would allow some level of statistical analysis, trend evaluation etc.</a:t>
            </a:r>
          </a:p>
          <a:p>
            <a:endParaRPr lang="en-US" sz="650" b="0" i="0" u="none" strike="noStrike" kern="1200" baseline="0" dirty="0" smtClean="0">
              <a:solidFill>
                <a:schemeClr val="tx1"/>
              </a:solidFill>
              <a:latin typeface="Arial" charset="0"/>
              <a:ea typeface="ＭＳ Ｐゴシック" pitchFamily="84" charset="-128"/>
              <a:cs typeface="+mn-cs"/>
            </a:endParaRPr>
          </a:p>
          <a:p>
            <a:r>
              <a:rPr lang="en-US" sz="650" b="0" i="0" u="none" strike="noStrike" kern="1200" baseline="0" dirty="0" smtClean="0">
                <a:solidFill>
                  <a:schemeClr val="tx1"/>
                </a:solidFill>
                <a:latin typeface="Arial" charset="0"/>
                <a:ea typeface="ＭＳ Ｐゴシック" pitchFamily="84" charset="-128"/>
                <a:cs typeface="+mn-cs"/>
              </a:rPr>
              <a:t>The remediation phase at a monitoring well typically is completed when the data collected and evaluated</a:t>
            </a:r>
          </a:p>
          <a:p>
            <a:r>
              <a:rPr lang="en-US" sz="650" b="0" i="0" u="none" strike="noStrike" kern="1200" baseline="0" dirty="0" smtClean="0">
                <a:solidFill>
                  <a:schemeClr val="tx1"/>
                </a:solidFill>
                <a:latin typeface="Arial" charset="0"/>
                <a:ea typeface="ＭＳ Ｐゴシック" pitchFamily="84" charset="-128"/>
                <a:cs typeface="+mn-cs"/>
              </a:rPr>
              <a:t>demonstrate that the groundwater has reached the cleanup levels for all COCs set forth in the record of</a:t>
            </a:r>
          </a:p>
          <a:p>
            <a:r>
              <a:rPr lang="en-US" sz="650" b="0" i="0" u="none" strike="noStrike" kern="1200" baseline="0" dirty="0" smtClean="0">
                <a:solidFill>
                  <a:schemeClr val="tx1"/>
                </a:solidFill>
                <a:latin typeface="Arial" charset="0"/>
                <a:ea typeface="ＭＳ Ｐゴシック" pitchFamily="84" charset="-128"/>
                <a:cs typeface="+mn-cs"/>
              </a:rPr>
              <a:t>decision (ROD). It is important to note that at any time during the groundwater remediation,</a:t>
            </a:r>
          </a:p>
          <a:p>
            <a:r>
              <a:rPr lang="en-US" sz="650" b="0" i="0" u="none" strike="noStrike" kern="1200" baseline="0" dirty="0" smtClean="0">
                <a:solidFill>
                  <a:schemeClr val="tx1"/>
                </a:solidFill>
                <a:latin typeface="Arial" charset="0"/>
                <a:ea typeface="ＭＳ Ｐゴシック" pitchFamily="84" charset="-128"/>
                <a:cs typeface="+mn-cs"/>
              </a:rPr>
              <a:t>conclusions may be made to remove certain COCs from the monitoring program because the data</a:t>
            </a:r>
          </a:p>
          <a:p>
            <a:r>
              <a:rPr lang="en-US" sz="650" b="0" i="0" u="none" strike="noStrike" kern="1200" baseline="0" dirty="0" smtClean="0">
                <a:solidFill>
                  <a:schemeClr val="tx1"/>
                </a:solidFill>
                <a:latin typeface="Arial" charset="0"/>
                <a:ea typeface="ＭＳ Ｐゴシック" pitchFamily="84" charset="-128"/>
                <a:cs typeface="+mn-cs"/>
              </a:rPr>
              <a:t>indicates that they have met their cleanup level before other, more recalcitrant COCs, in the well. This</a:t>
            </a:r>
          </a:p>
          <a:p>
            <a:r>
              <a:rPr lang="en-US" sz="650" b="0" i="0" u="none" strike="noStrike" kern="1200" baseline="0" dirty="0" smtClean="0">
                <a:solidFill>
                  <a:schemeClr val="tx1"/>
                </a:solidFill>
                <a:latin typeface="Arial" charset="0"/>
                <a:ea typeface="ＭＳ Ｐゴシック" pitchFamily="84" charset="-128"/>
                <a:cs typeface="+mn-cs"/>
              </a:rPr>
              <a:t>conclusion should be documented in a monitoring report and used, in conjunction with the current well</a:t>
            </a:r>
          </a:p>
          <a:p>
            <a:r>
              <a:rPr lang="en-US" sz="650" b="0" i="0" u="none" strike="noStrike" kern="1200" baseline="0" dirty="0" smtClean="0">
                <a:solidFill>
                  <a:schemeClr val="tx1"/>
                </a:solidFill>
                <a:latin typeface="Arial" charset="0"/>
                <a:ea typeface="ＭＳ Ｐゴシック" pitchFamily="84" charset="-128"/>
                <a:cs typeface="+mn-cs"/>
              </a:rPr>
              <a:t>data at the time of remedial action completion, to make the conclusion that all COCs have reached their</a:t>
            </a:r>
          </a:p>
          <a:p>
            <a:r>
              <a:rPr lang="en-US" sz="650" b="0" i="0" u="none" strike="noStrike" kern="1200" baseline="0" dirty="0" smtClean="0">
                <a:solidFill>
                  <a:schemeClr val="tx1"/>
                </a:solidFill>
                <a:latin typeface="Arial" charset="0"/>
                <a:ea typeface="ＭＳ Ｐゴシック" pitchFamily="84" charset="-128"/>
                <a:cs typeface="+mn-cs"/>
              </a:rPr>
              <a:t>cleanup levels in a monitoring well.</a:t>
            </a:r>
          </a:p>
          <a:p>
            <a:r>
              <a:rPr lang="en-US" sz="650" b="0" i="0" u="none" strike="noStrike" kern="1200" baseline="0" dirty="0" smtClean="0">
                <a:solidFill>
                  <a:schemeClr val="tx1"/>
                </a:solidFill>
                <a:latin typeface="Arial" charset="0"/>
                <a:ea typeface="ＭＳ Ｐゴシック" pitchFamily="84" charset="-128"/>
                <a:cs typeface="+mn-cs"/>
              </a:rPr>
              <a:t>The attainment monitoring phase typically occurs after a Region determines that the remediation</a:t>
            </a:r>
          </a:p>
          <a:p>
            <a:r>
              <a:rPr lang="en-US" sz="650" b="0" i="0" u="none" strike="noStrike" kern="1200" baseline="0" dirty="0" smtClean="0">
                <a:solidFill>
                  <a:schemeClr val="tx1"/>
                </a:solidFill>
                <a:latin typeface="Arial" charset="0"/>
                <a:ea typeface="ＭＳ Ｐゴシック" pitchFamily="84" charset="-128"/>
                <a:cs typeface="+mn-cs"/>
              </a:rPr>
              <a:t>monitoring phase is complete. When the attainment monitoring phase begins, data typically are collected</a:t>
            </a:r>
          </a:p>
          <a:p>
            <a:r>
              <a:rPr lang="en-US" sz="650" b="0" i="0" u="none" strike="noStrike" kern="1200" baseline="0" dirty="0" smtClean="0">
                <a:solidFill>
                  <a:schemeClr val="tx1"/>
                </a:solidFill>
                <a:latin typeface="Arial" charset="0"/>
                <a:ea typeface="ＭＳ Ｐゴシック" pitchFamily="84" charset="-128"/>
                <a:cs typeface="+mn-cs"/>
              </a:rPr>
              <a:t>to first evaluate whether the well has reached steady-state conditions where active remediation activities,</a:t>
            </a:r>
          </a:p>
          <a:p>
            <a:r>
              <a:rPr lang="en-US" sz="650" b="0" i="0" u="none" strike="noStrike" kern="1200" baseline="0" dirty="0" smtClean="0">
                <a:solidFill>
                  <a:schemeClr val="tx1"/>
                </a:solidFill>
                <a:latin typeface="Arial" charset="0"/>
                <a:ea typeface="ＭＳ Ｐゴシック" pitchFamily="84" charset="-128"/>
                <a:cs typeface="+mn-cs"/>
              </a:rPr>
              <a:t>if employed, are no longer influencing the groundwater in the well. Once the groundwater is observed to</a:t>
            </a:r>
          </a:p>
          <a:p>
            <a:r>
              <a:rPr lang="en-US" sz="650" b="0" i="0" u="none" strike="noStrike" kern="1200" baseline="0" dirty="0" smtClean="0">
                <a:solidFill>
                  <a:schemeClr val="tx1"/>
                </a:solidFill>
                <a:latin typeface="Arial" charset="0"/>
                <a:ea typeface="ＭＳ Ｐゴシック" pitchFamily="84" charset="-128"/>
                <a:cs typeface="+mn-cs"/>
              </a:rPr>
              <a:t>have reached steady-state conditions, data should be collected and evaluated to confirm the attainment</a:t>
            </a:r>
          </a:p>
          <a:p>
            <a:r>
              <a:rPr lang="en-US" sz="650" b="0" i="0" u="none" strike="noStrike" kern="1200" baseline="0" dirty="0" smtClean="0">
                <a:solidFill>
                  <a:schemeClr val="tx1"/>
                </a:solidFill>
                <a:latin typeface="Arial" charset="0"/>
                <a:ea typeface="ＭＳ Ｐゴシック" pitchFamily="84" charset="-128"/>
                <a:cs typeface="+mn-cs"/>
              </a:rPr>
              <a:t>monitoring phase has been completed.</a:t>
            </a:r>
          </a:p>
          <a:p>
            <a:r>
              <a:rPr lang="en-US" sz="650" b="0" i="0" u="none" strike="noStrike" kern="1200" baseline="0" dirty="0" smtClean="0">
                <a:solidFill>
                  <a:schemeClr val="tx1"/>
                </a:solidFill>
                <a:latin typeface="Arial" charset="0"/>
                <a:ea typeface="ＭＳ Ｐゴシック" pitchFamily="84" charset="-128"/>
                <a:cs typeface="+mn-cs"/>
              </a:rPr>
              <a:t>The attainment monitoring phase at a monitoring well typically is complete when contaminant-specific</a:t>
            </a:r>
          </a:p>
          <a:p>
            <a:r>
              <a:rPr lang="en-US" sz="650" b="0" i="0" u="none" strike="noStrike" kern="1200" baseline="0" dirty="0" smtClean="0">
                <a:solidFill>
                  <a:schemeClr val="tx1"/>
                </a:solidFill>
                <a:latin typeface="Arial" charset="0"/>
                <a:ea typeface="ＭＳ Ｐゴシック" pitchFamily="84" charset="-128"/>
                <a:cs typeface="+mn-cs"/>
              </a:rPr>
              <a:t>data provide a technical and scientific basis that:</a:t>
            </a:r>
          </a:p>
          <a:p>
            <a:r>
              <a:rPr lang="en-US" sz="650" b="0" i="0" u="none" strike="noStrike" kern="1200" baseline="0" dirty="0" smtClean="0">
                <a:solidFill>
                  <a:schemeClr val="tx1"/>
                </a:solidFill>
                <a:latin typeface="Arial" charset="0"/>
                <a:ea typeface="ＭＳ Ｐゴシック" pitchFamily="84" charset="-128"/>
                <a:cs typeface="+mn-cs"/>
              </a:rPr>
              <a:t>(1) The contaminant cleanup level for each COC has been met; and</a:t>
            </a:r>
          </a:p>
          <a:p>
            <a:r>
              <a:rPr lang="en-US" sz="650" b="0" i="0" u="none" strike="noStrike" kern="1200" baseline="0" dirty="0" smtClean="0">
                <a:solidFill>
                  <a:schemeClr val="tx1"/>
                </a:solidFill>
                <a:latin typeface="Arial" charset="0"/>
                <a:ea typeface="ＭＳ Ｐゴシック" pitchFamily="84" charset="-128"/>
                <a:cs typeface="+mn-cs"/>
              </a:rPr>
              <a:t>(2) The groundwater will continue to meet the contaminant cleanup level for each COC in the</a:t>
            </a:r>
          </a:p>
          <a:p>
            <a:r>
              <a:rPr lang="en-US" sz="650" b="0" i="0" u="none" strike="noStrike" kern="1200" baseline="0" dirty="0" smtClean="0">
                <a:solidFill>
                  <a:schemeClr val="tx1"/>
                </a:solidFill>
                <a:latin typeface="Arial" charset="0"/>
                <a:ea typeface="ＭＳ Ｐゴシック" pitchFamily="84" charset="-128"/>
                <a:cs typeface="+mn-cs"/>
              </a:rPr>
              <a:t>future.</a:t>
            </a:r>
          </a:p>
          <a:p>
            <a:r>
              <a:rPr lang="en-US" sz="650" b="0" i="0" u="none" strike="noStrike" kern="1200" baseline="0" dirty="0" smtClean="0">
                <a:solidFill>
                  <a:schemeClr val="tx1"/>
                </a:solidFill>
                <a:latin typeface="Arial" charset="0"/>
                <a:ea typeface="ＭＳ Ｐゴシック" pitchFamily="84" charset="-128"/>
                <a:cs typeface="+mn-cs"/>
              </a:rPr>
              <a:t>Since the Groundwater Remediation Completion guidance recommends that completion of the</a:t>
            </a:r>
          </a:p>
          <a:p>
            <a:r>
              <a:rPr lang="en-US" sz="650" b="0" i="0" u="none" strike="noStrike" kern="1200" baseline="0" dirty="0" smtClean="0">
                <a:solidFill>
                  <a:schemeClr val="tx1"/>
                </a:solidFill>
                <a:latin typeface="Arial" charset="0"/>
                <a:ea typeface="ＭＳ Ｐゴシック" pitchFamily="84" charset="-128"/>
                <a:cs typeface="+mn-cs"/>
              </a:rPr>
              <a:t>attainment monitoring phase be based on two lines of evidence, in general, a more robust data set using</a:t>
            </a:r>
          </a:p>
          <a:p>
            <a:r>
              <a:rPr lang="en-US" sz="650" b="0" i="0" u="none" strike="noStrike" kern="1200" baseline="0" dirty="0" smtClean="0">
                <a:solidFill>
                  <a:schemeClr val="tx1"/>
                </a:solidFill>
                <a:latin typeface="Arial" charset="0"/>
                <a:ea typeface="ＭＳ Ｐゴシック" pitchFamily="84" charset="-128"/>
                <a:cs typeface="+mn-cs"/>
              </a:rPr>
              <a:t>a visual or statistical (trend test and mean test) evaluation is typically used to make the final attainment</a:t>
            </a:r>
          </a:p>
          <a:p>
            <a:r>
              <a:rPr lang="en-US" sz="650" b="0" i="0" u="none" strike="noStrike" kern="1200" baseline="0" dirty="0" smtClean="0">
                <a:solidFill>
                  <a:schemeClr val="tx1"/>
                </a:solidFill>
                <a:latin typeface="Arial" charset="0"/>
                <a:ea typeface="ＭＳ Ｐゴシック" pitchFamily="84" charset="-128"/>
                <a:cs typeface="+mn-cs"/>
              </a:rPr>
              <a:t>determination. Therefore, it is recommended that a minimum of </a:t>
            </a:r>
            <a:r>
              <a:rPr lang="en-US" sz="650" b="0" i="0" u="sng" strike="noStrike" kern="1200" baseline="0" dirty="0" smtClean="0">
                <a:solidFill>
                  <a:srgbClr val="FF0000"/>
                </a:solidFill>
                <a:latin typeface="Arial" charset="0"/>
                <a:ea typeface="ＭＳ Ｐゴシック" pitchFamily="84" charset="-128"/>
                <a:cs typeface="+mn-cs"/>
              </a:rPr>
              <a:t>eight </a:t>
            </a:r>
            <a:r>
              <a:rPr lang="en-US" sz="650" b="0" i="0" u="none" strike="noStrike" kern="1200" baseline="0" dirty="0" smtClean="0">
                <a:solidFill>
                  <a:schemeClr val="tx1"/>
                </a:solidFill>
                <a:latin typeface="Arial" charset="0"/>
                <a:ea typeface="ＭＳ Ｐゴシック" pitchFamily="84" charset="-128"/>
                <a:cs typeface="+mn-cs"/>
              </a:rPr>
              <a:t>data points normally be used for</a:t>
            </a:r>
          </a:p>
          <a:p>
            <a:r>
              <a:rPr lang="en-US" sz="650" b="0" i="0" u="none" strike="noStrike" kern="1200" baseline="0" dirty="0" smtClean="0">
                <a:solidFill>
                  <a:schemeClr val="tx1"/>
                </a:solidFill>
                <a:latin typeface="Arial" charset="0"/>
                <a:ea typeface="ＭＳ Ｐゴシック" pitchFamily="84" charset="-128"/>
                <a:cs typeface="+mn-cs"/>
              </a:rPr>
              <a:t>analysis done during </a:t>
            </a:r>
          </a:p>
          <a:p>
            <a:r>
              <a:rPr lang="en-US" sz="650" b="0" i="0" u="none" strike="noStrike" kern="1200" baseline="0" dirty="0" smtClean="0">
                <a:solidFill>
                  <a:schemeClr val="tx1"/>
                </a:solidFill>
                <a:latin typeface="Arial" charset="0"/>
                <a:ea typeface="ＭＳ Ｐゴシック" pitchFamily="84" charset="-128"/>
                <a:cs typeface="+mn-cs"/>
              </a:rPr>
              <a:t>the attainment monitoring phase. </a:t>
            </a: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840384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US" sz="600" b="0" i="0" u="none" strike="noStrike" kern="1200" baseline="0" dirty="0" smtClean="0">
                <a:solidFill>
                  <a:schemeClr val="tx1"/>
                </a:solidFill>
                <a:latin typeface="Arial" charset="0"/>
                <a:ea typeface="ＭＳ Ｐゴシック" pitchFamily="84" charset="-128"/>
                <a:cs typeface="+mn-cs"/>
              </a:rPr>
              <a:t>I would say certainly it’s a consideration when your removal rates go asymptotic.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r>
              <a:rPr lang="en-US" sz="600" b="1" i="0" u="none" strike="noStrike" kern="1200" baseline="0" dirty="0" smtClean="0">
                <a:solidFill>
                  <a:schemeClr val="tx1"/>
                </a:solidFill>
                <a:latin typeface="Arial" charset="0"/>
                <a:ea typeface="ＭＳ Ｐゴシック" pitchFamily="84" charset="-128"/>
                <a:cs typeface="+mn-cs"/>
              </a:rPr>
              <a:t>Pulsing. </a:t>
            </a:r>
            <a:r>
              <a:rPr lang="en-US" sz="600" b="0" i="0" u="none" strike="noStrike" kern="1200" baseline="0" dirty="0" smtClean="0">
                <a:solidFill>
                  <a:schemeClr val="tx1"/>
                </a:solidFill>
                <a:latin typeface="Arial" charset="0"/>
                <a:ea typeface="ＭＳ Ｐゴシック" pitchFamily="84" charset="-128"/>
                <a:cs typeface="+mn-cs"/>
              </a:rPr>
              <a:t>As the remaining mass becomes more diffusion-limited, SVE operation can be transitioned to a periodic or “pulsed” operation such that active extraction occurs in intervals separated by periods of no extraction during which diffusion allows mass to re-enter permeable pathways. Pulsing can be done on a rotating basis at a large site such that active extraction is occurring at a subset of wells while other wells at the site are inactive. The period of inactivity depends on the rate of diffusion and can be determined based on monitoring of the rebound of concentrations following cessation of extraction. The length of the inactive period may represent the time to a rebound to some percentage (e.g., 60%) of a baseline concentration (USACE 2002).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r>
              <a:rPr lang="en-US" sz="600" b="1" i="0" u="none" strike="noStrike" kern="1200" baseline="0" dirty="0" smtClean="0">
                <a:solidFill>
                  <a:schemeClr val="tx1"/>
                </a:solidFill>
                <a:latin typeface="Arial" charset="0"/>
                <a:ea typeface="ＭＳ Ｐゴシック" pitchFamily="84" charset="-128"/>
                <a:cs typeface="+mn-cs"/>
              </a:rPr>
              <a:t>Addendum to Appendix A Published Approaches to Assessing the Strength of Vadose Zone Sources </a:t>
            </a:r>
          </a:p>
          <a:p>
            <a:endParaRPr lang="en-US" sz="600" b="1" i="0" u="none" strike="noStrike" kern="1200" baseline="0" dirty="0" smtClean="0">
              <a:solidFill>
                <a:schemeClr val="tx1"/>
              </a:solidFill>
              <a:latin typeface="Arial" charset="0"/>
              <a:ea typeface="ＭＳ Ｐゴシック" pitchFamily="84" charset="-128"/>
              <a:cs typeface="+mn-cs"/>
            </a:endParaRPr>
          </a:p>
          <a:p>
            <a:r>
              <a:rPr lang="en-US" sz="600" b="0" i="1" u="none" strike="noStrike" kern="1200" baseline="0" dirty="0" smtClean="0">
                <a:solidFill>
                  <a:schemeClr val="tx1"/>
                </a:solidFill>
                <a:latin typeface="Arial" charset="0"/>
                <a:ea typeface="ＭＳ Ｐゴシック" pitchFamily="84" charset="-128"/>
                <a:cs typeface="+mn-cs"/>
              </a:rPr>
              <a:t>Output from the Approach</a:t>
            </a:r>
            <a:r>
              <a:rPr lang="en-US" sz="600" b="0" i="0" u="none" strike="noStrike" kern="1200" baseline="0" dirty="0" smtClean="0">
                <a:solidFill>
                  <a:schemeClr val="tx1"/>
                </a:solidFill>
                <a:latin typeface="Arial" charset="0"/>
                <a:ea typeface="ＭＳ Ｐゴシック" pitchFamily="84" charset="-128"/>
                <a:cs typeface="+mn-cs"/>
              </a:rPr>
              <a:t>. The primary output is the estimate of mass present in the subsurface. This mass estimate and the mass transfer coefficient may assist in modeling the impacts of the remaining mass on groundwater quality or vapor migration. The analysis also yields an estimate of the time to equilibrium during rebound periods that may assist in planning pulsed operations of the SVE system.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r>
              <a:rPr lang="en-US" sz="600" b="1" i="0" u="none" strike="noStrike" kern="1200" baseline="0" dirty="0" smtClean="0">
                <a:solidFill>
                  <a:schemeClr val="tx1"/>
                </a:solidFill>
                <a:latin typeface="Arial" charset="0"/>
                <a:ea typeface="ＭＳ Ｐゴシック" pitchFamily="84" charset="-128"/>
                <a:cs typeface="+mn-cs"/>
              </a:rPr>
              <a:t>Method of USACE (2002). </a:t>
            </a:r>
            <a:r>
              <a:rPr lang="en-US" sz="600" b="0" i="0" u="none" strike="noStrike" kern="1200" baseline="0" dirty="0" smtClean="0">
                <a:solidFill>
                  <a:schemeClr val="tx1"/>
                </a:solidFill>
                <a:latin typeface="Arial" charset="0"/>
                <a:ea typeface="ＭＳ Ｐゴシック" pitchFamily="84" charset="-128"/>
                <a:cs typeface="+mn-cs"/>
              </a:rPr>
              <a:t>The approach presented in Appendix F of USACE (2002) is summarized below. </a:t>
            </a:r>
          </a:p>
          <a:p>
            <a:r>
              <a:rPr lang="en-US" sz="600" b="0" i="1" u="none" strike="noStrike" kern="1200" baseline="0" dirty="0" smtClean="0">
                <a:solidFill>
                  <a:schemeClr val="tx1"/>
                </a:solidFill>
                <a:latin typeface="Arial" charset="0"/>
                <a:ea typeface="ＭＳ Ｐゴシック" pitchFamily="84" charset="-128"/>
                <a:cs typeface="+mn-cs"/>
              </a:rPr>
              <a:t>Purpose. </a:t>
            </a:r>
            <a:r>
              <a:rPr lang="en-US" sz="600" b="0" i="0" u="none" strike="noStrike" kern="1200" baseline="0" dirty="0" smtClean="0">
                <a:solidFill>
                  <a:schemeClr val="tx1"/>
                </a:solidFill>
                <a:latin typeface="Arial" charset="0"/>
                <a:ea typeface="ＭＳ Ｐゴシック" pitchFamily="84" charset="-128"/>
                <a:cs typeface="+mn-cs"/>
              </a:rPr>
              <a:t>The approach in USACE (2002), Appendix F, is intended to identify the mass remaining in the vadose zone following SVE application for significant duration. In particular, it attempts to quantify the mass remaining in a low permeability “immobile” zone that does not significantly participate in air flow under SVE conditions. Such air flow is concentrated in more permeable “mobile” zones. The approach relies on the behavior observed during rebound testing and provides guidance for conducting rebound testing. </a:t>
            </a:r>
          </a:p>
          <a:p>
            <a:r>
              <a:rPr lang="en-US" sz="600" b="0" i="1" u="none" strike="noStrike" kern="1200" baseline="0" dirty="0" smtClean="0">
                <a:solidFill>
                  <a:schemeClr val="tx1"/>
                </a:solidFill>
                <a:latin typeface="Arial" charset="0"/>
                <a:ea typeface="ＭＳ Ｐゴシック" pitchFamily="84" charset="-128"/>
                <a:cs typeface="+mn-cs"/>
              </a:rPr>
              <a:t>Underlying Assumptions and Conceptual Site Model. </a:t>
            </a:r>
            <a:r>
              <a:rPr lang="en-US" sz="600" b="0" i="0" u="none" strike="noStrike" kern="1200" baseline="0" dirty="0" smtClean="0">
                <a:solidFill>
                  <a:schemeClr val="tx1"/>
                </a:solidFill>
                <a:latin typeface="Arial" charset="0"/>
                <a:ea typeface="ＭＳ Ｐゴシック" pitchFamily="84" charset="-128"/>
                <a:cs typeface="+mn-cs"/>
              </a:rPr>
              <a:t>This approach assumes the following: </a:t>
            </a:r>
          </a:p>
          <a:p>
            <a:r>
              <a:rPr lang="en-US" sz="600" b="0" i="0" u="none" strike="noStrike" kern="1200" baseline="0" dirty="0" smtClean="0">
                <a:solidFill>
                  <a:schemeClr val="tx1"/>
                </a:solidFill>
                <a:latin typeface="Arial" charset="0"/>
                <a:ea typeface="ＭＳ Ｐゴシック" pitchFamily="84" charset="-128"/>
                <a:cs typeface="+mn-cs"/>
              </a:rPr>
              <a:t>The subsurface is heterogeneous with high permeability zones and low permeability zones; most of the contaminant mass resides in the low permeability zones. </a:t>
            </a:r>
          </a:p>
          <a:p>
            <a:r>
              <a:rPr lang="en-US" sz="600" b="0" i="0" u="none" strike="noStrike" kern="1200" baseline="0" dirty="0" smtClean="0">
                <a:solidFill>
                  <a:schemeClr val="tx1"/>
                </a:solidFill>
                <a:latin typeface="Arial" charset="0"/>
                <a:ea typeface="ＭＳ Ｐゴシック" pitchFamily="84" charset="-128"/>
                <a:cs typeface="+mn-cs"/>
              </a:rPr>
              <a:t>There is no NAPL remaining; only vapor-phase, sorbed, and dissolved volatile organics. </a:t>
            </a:r>
          </a:p>
          <a:p>
            <a:r>
              <a:rPr lang="en-US" sz="600" b="0" i="0" u="none" strike="noStrike" kern="1200" baseline="0" dirty="0" smtClean="0">
                <a:solidFill>
                  <a:schemeClr val="tx1"/>
                </a:solidFill>
                <a:latin typeface="Arial" charset="0"/>
                <a:ea typeface="ＭＳ Ｐゴシック" pitchFamily="84" charset="-128"/>
                <a:cs typeface="+mn-cs"/>
              </a:rPr>
              <a:t>The SVE system has been operated long enough to achieve a long-term asymptotic decline in mass removal rates. </a:t>
            </a:r>
          </a:p>
          <a:p>
            <a:r>
              <a:rPr lang="en-US" sz="600" b="0" i="0" u="none" strike="noStrike" kern="1200" baseline="0" dirty="0" smtClean="0">
                <a:solidFill>
                  <a:schemeClr val="tx1"/>
                </a:solidFill>
                <a:latin typeface="Arial" charset="0"/>
                <a:ea typeface="ＭＳ Ｐゴシック" pitchFamily="84" charset="-128"/>
                <a:cs typeface="+mn-cs"/>
              </a:rPr>
              <a:t>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r>
              <a:rPr lang="en-US" sz="600" b="0" i="0" u="none" strike="noStrike" kern="1200" baseline="0" dirty="0" smtClean="0">
                <a:solidFill>
                  <a:schemeClr val="tx1"/>
                </a:solidFill>
                <a:latin typeface="Arial" charset="0"/>
                <a:ea typeface="ＭＳ Ｐゴシック" pitchFamily="84" charset="-128"/>
                <a:cs typeface="+mn-cs"/>
              </a:rPr>
              <a:t>The SVE system has been adequately designed and addresses the full volume of contaminated soil. </a:t>
            </a:r>
          </a:p>
          <a:p>
            <a:r>
              <a:rPr lang="en-US" sz="600" b="0" i="0" u="none" strike="noStrike" kern="1200" baseline="0" dirty="0" smtClean="0">
                <a:solidFill>
                  <a:schemeClr val="tx1"/>
                </a:solidFill>
                <a:latin typeface="Arial" charset="0"/>
                <a:ea typeface="ＭＳ Ｐゴシック" pitchFamily="84" charset="-128"/>
                <a:cs typeface="+mn-cs"/>
              </a:rPr>
              <a:t>Equilibrium linear partitioning relationships apply for partitioning between gas and liquid (Henry’s Law) and between soil solids and dissolved contaminants in soil moisture.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a:p>
            <a:r>
              <a:rPr lang="en-US" sz="600" b="1" i="0" u="none" strike="noStrike" kern="1200" baseline="0" dirty="0" smtClean="0">
                <a:solidFill>
                  <a:schemeClr val="tx1"/>
                </a:solidFill>
                <a:latin typeface="Arial" charset="0"/>
                <a:ea typeface="ＭＳ Ｐゴシック" pitchFamily="84" charset="-128"/>
                <a:cs typeface="+mn-cs"/>
              </a:rPr>
              <a:t>Method of Brusseau et al. (2010). </a:t>
            </a:r>
            <a:r>
              <a:rPr lang="en-US" sz="600" b="0" i="0" u="none" strike="noStrike" kern="1200" baseline="0" dirty="0" smtClean="0">
                <a:solidFill>
                  <a:schemeClr val="tx1"/>
                </a:solidFill>
                <a:latin typeface="Arial" charset="0"/>
                <a:ea typeface="ＭＳ Ｐゴシック" pitchFamily="84" charset="-128"/>
                <a:cs typeface="+mn-cs"/>
              </a:rPr>
              <a:t>This approach—termed mass flux analysis—was published in </a:t>
            </a:r>
            <a:r>
              <a:rPr lang="en-US" sz="600" b="0" i="1" u="none" strike="noStrike" kern="1200" baseline="0" dirty="0" smtClean="0">
                <a:solidFill>
                  <a:schemeClr val="tx1"/>
                </a:solidFill>
                <a:latin typeface="Arial" charset="0"/>
                <a:ea typeface="ＭＳ Ｐゴシック" pitchFamily="84" charset="-128"/>
                <a:cs typeface="+mn-cs"/>
              </a:rPr>
              <a:t>Ground Water Monitoring and Remediation</a:t>
            </a:r>
            <a:r>
              <a:rPr lang="en-US" sz="600" b="0" i="0" u="none" strike="noStrike" kern="1200" baseline="0" dirty="0" smtClean="0">
                <a:solidFill>
                  <a:schemeClr val="tx1"/>
                </a:solidFill>
                <a:latin typeface="Arial" charset="0"/>
                <a:ea typeface="ＭＳ Ｐゴシック" pitchFamily="84" charset="-128"/>
                <a:cs typeface="+mn-cs"/>
              </a:rPr>
              <a:t>. The approach is summarized below. </a:t>
            </a:r>
          </a:p>
          <a:p>
            <a:r>
              <a:rPr lang="en-US" sz="600" b="0" i="1" u="none" strike="noStrike" kern="1200" baseline="0" dirty="0" smtClean="0">
                <a:solidFill>
                  <a:schemeClr val="tx1"/>
                </a:solidFill>
                <a:latin typeface="Arial" charset="0"/>
                <a:ea typeface="ＭＳ Ｐゴシック" pitchFamily="84" charset="-128"/>
                <a:cs typeface="+mn-cs"/>
              </a:rPr>
              <a:t>Purpose</a:t>
            </a:r>
            <a:r>
              <a:rPr lang="en-US" sz="600" b="0" i="0" u="none" strike="noStrike" kern="1200" baseline="0" dirty="0" smtClean="0">
                <a:solidFill>
                  <a:schemeClr val="tx1"/>
                </a:solidFill>
                <a:latin typeface="Arial" charset="0"/>
                <a:ea typeface="ＭＳ Ｐゴシック" pitchFamily="84" charset="-128"/>
                <a:cs typeface="+mn-cs"/>
              </a:rPr>
              <a:t>. The approach is intended to provide an estimate of the magnitudes and time frames for mass flux from remaining vadose zone sources in low permeability zones following an extended history of SVE operational data. The magnitudes of mass flux from low air permeability zones under natural pressure and concentration gradients and under extraction-induced gradients are interpreted to assess SVE performance. </a:t>
            </a:r>
          </a:p>
          <a:p>
            <a:r>
              <a:rPr lang="en-US" sz="600" b="0" i="1" u="none" strike="noStrike" kern="1200" baseline="0" dirty="0" smtClean="0">
                <a:solidFill>
                  <a:schemeClr val="tx1"/>
                </a:solidFill>
                <a:latin typeface="Arial" charset="0"/>
                <a:ea typeface="ＭＳ Ｐゴシック" pitchFamily="84" charset="-128"/>
                <a:cs typeface="+mn-cs"/>
              </a:rPr>
              <a:t>Underlying Assumptions and Conceptual Site Model. </a:t>
            </a:r>
            <a:r>
              <a:rPr lang="en-US" sz="600" b="0" i="0" u="none" strike="noStrike" kern="1200" baseline="0" dirty="0" smtClean="0">
                <a:solidFill>
                  <a:schemeClr val="tx1"/>
                </a:solidFill>
                <a:latin typeface="Arial" charset="0"/>
                <a:ea typeface="ＭＳ Ｐゴシック" pitchFamily="84" charset="-128"/>
                <a:cs typeface="+mn-cs"/>
              </a:rPr>
              <a:t>This approach, like the USACE (2002) method, uses concentration data collected from the extraction system during cyclic operation of the SVE. It is based on a conceptual model where the remaining mass lies within low permeability zones. It assumes the following: </a:t>
            </a:r>
          </a:p>
          <a:p>
            <a:r>
              <a:rPr lang="en-US" sz="600" b="0" i="0" u="none" strike="noStrike" kern="1200" baseline="0" dirty="0" smtClean="0">
                <a:solidFill>
                  <a:schemeClr val="tx1"/>
                </a:solidFill>
                <a:latin typeface="Arial" charset="0"/>
                <a:ea typeface="ＭＳ Ｐゴシック" pitchFamily="84" charset="-128"/>
                <a:cs typeface="+mn-cs"/>
              </a:rPr>
              <a:t>The SVE extraction system encompasses the entire contaminated zone </a:t>
            </a:r>
          </a:p>
          <a:p>
            <a:r>
              <a:rPr lang="en-US" sz="600" b="0" i="0" u="none" strike="noStrike" kern="1200" baseline="0" dirty="0" smtClean="0">
                <a:solidFill>
                  <a:schemeClr val="tx1"/>
                </a:solidFill>
                <a:latin typeface="Arial" charset="0"/>
                <a:ea typeface="ＭＳ Ｐゴシック" pitchFamily="84" charset="-128"/>
                <a:cs typeface="+mn-cs"/>
              </a:rPr>
              <a:t>Vapors extracted during the removal of the first pore volume of gas primarily represent the mass present in the permeable zones </a:t>
            </a:r>
          </a:p>
          <a:p>
            <a:r>
              <a:rPr lang="en-US" sz="600" b="0" i="0" u="none" strike="noStrike" kern="1200" baseline="0" dirty="0" smtClean="0">
                <a:solidFill>
                  <a:schemeClr val="tx1"/>
                </a:solidFill>
                <a:latin typeface="Arial" charset="0"/>
                <a:ea typeface="ＭＳ Ｐゴシック" pitchFamily="84" charset="-128"/>
                <a:cs typeface="+mn-cs"/>
              </a:rPr>
              <a:t>There is minimal contaminant mass present in the permeable zones just before the start of the rebound period </a:t>
            </a:r>
          </a:p>
          <a:p>
            <a:r>
              <a:rPr lang="en-US" sz="600" b="0" i="0" u="none" strike="noStrike" kern="1200" baseline="0" dirty="0" smtClean="0">
                <a:solidFill>
                  <a:schemeClr val="tx1"/>
                </a:solidFill>
                <a:latin typeface="Arial" charset="0"/>
                <a:ea typeface="ＭＳ Ｐゴシック" pitchFamily="84" charset="-128"/>
                <a:cs typeface="+mn-cs"/>
              </a:rPr>
              <a:t>During removal of the first pore volume, vapor removal is ideal (vapors are uniformly swept from the entire permeable domain). </a:t>
            </a:r>
          </a:p>
          <a:p>
            <a:endParaRPr lang="en-US" sz="600" b="0" i="0" u="none" strike="noStrike" kern="1200" baseline="0" dirty="0" smtClean="0">
              <a:solidFill>
                <a:schemeClr val="tx1"/>
              </a:solidFill>
              <a:latin typeface="Arial" charset="0"/>
              <a:ea typeface="ＭＳ Ｐゴシック" pitchFamily="84" charset="-128"/>
              <a:cs typeface="+mn-cs"/>
            </a:endParaRPr>
          </a:p>
          <a:p>
            <a:endParaRPr lang="en-US" sz="6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335217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3444" y="4343400"/>
            <a:ext cx="6674556" cy="4114800"/>
          </a:xfrm>
        </p:spPr>
        <p:txBody>
          <a:bodyPr/>
          <a:lstStyle/>
          <a:p>
            <a:r>
              <a:rPr lang="en-US" sz="1100" b="0" i="0" u="none" strike="noStrike" kern="1200" baseline="0" dirty="0" smtClean="0">
                <a:solidFill>
                  <a:schemeClr val="tx1"/>
                </a:solidFill>
                <a:latin typeface="Arial" charset="0"/>
                <a:ea typeface="ＭＳ Ｐゴシック" pitchFamily="84" charset="-128"/>
                <a:cs typeface="+mn-cs"/>
              </a:rPr>
              <a:t>This question didn’t specify if the technologies they are referring to analytical tools or remediation technologies.  To a certain extent I think the South Dakota Triad case study addresses the cost issue (at least for MIP) but it other direct push technologies are similar in cost 2500-5000/day.  </a:t>
            </a:r>
          </a:p>
          <a:p>
            <a:endParaRPr lang="en-US" sz="1100" b="0" i="0" u="none" strike="noStrike" kern="1200" baseline="0" dirty="0" smtClean="0">
              <a:solidFill>
                <a:schemeClr val="tx1"/>
              </a:solidFill>
              <a:latin typeface="Arial" charset="0"/>
              <a:ea typeface="ＭＳ Ｐゴシック" pitchFamily="84" charset="-128"/>
              <a:cs typeface="+mn-cs"/>
            </a:endParaRPr>
          </a:p>
          <a:p>
            <a:r>
              <a:rPr lang="en-US" sz="1100" b="0" i="0" u="none" strike="noStrike" kern="1200" baseline="0" dirty="0" smtClean="0">
                <a:solidFill>
                  <a:schemeClr val="tx1"/>
                </a:solidFill>
                <a:latin typeface="Arial" charset="0"/>
                <a:ea typeface="ＭＳ Ｐゴシック" pitchFamily="84" charset="-128"/>
                <a:cs typeface="+mn-cs"/>
              </a:rPr>
              <a:t>So let’s focus on remediation costs.   First I would say that- remediation is expensive.   Its not uncommon for remediation costs to exceed characterization costs by an order of magnitude or more (SF experience). </a:t>
            </a:r>
          </a:p>
          <a:p>
            <a:endParaRPr lang="en-US" sz="1100" b="0" i="0" u="none" strike="noStrike" kern="1200" baseline="0" dirty="0" smtClean="0">
              <a:solidFill>
                <a:schemeClr val="tx1"/>
              </a:solidFill>
              <a:latin typeface="Arial" charset="0"/>
              <a:ea typeface="ＭＳ Ｐゴシック" pitchFamily="84" charset="-128"/>
              <a:cs typeface="+mn-cs"/>
            </a:endParaRPr>
          </a:p>
          <a:p>
            <a:r>
              <a:rPr lang="en-US" sz="1100" b="0" i="0" u="none" strike="noStrike" kern="1200" baseline="0" dirty="0" smtClean="0">
                <a:solidFill>
                  <a:schemeClr val="tx1"/>
                </a:solidFill>
                <a:latin typeface="Arial" charset="0"/>
                <a:ea typeface="ＭＳ Ｐゴシック" pitchFamily="84" charset="-128"/>
                <a:cs typeface="+mn-cs"/>
              </a:rPr>
              <a:t>One thing we preach in the HRSC course is that it’s dark down there.  We really don’t know what going on at scales the affect contaminant fate and transport, mass transer/storage, etc.  We’ve found good return on investigation by conducting higher resolution efforts to improve remedy performance.  Source footprint reduction, small targeted aggressive actions in conjunction with passive techniques and attenuation. </a:t>
            </a:r>
          </a:p>
          <a:p>
            <a:endParaRPr lang="en-US" sz="1100" b="0" i="0" u="none" strike="noStrike" kern="1200" baseline="0" dirty="0" smtClean="0">
              <a:solidFill>
                <a:schemeClr val="tx1"/>
              </a:solidFill>
              <a:latin typeface="Arial" charset="0"/>
              <a:ea typeface="ＭＳ Ｐゴシック" pitchFamily="84" charset="-128"/>
              <a:cs typeface="+mn-cs"/>
            </a:endParaRPr>
          </a:p>
          <a:p>
            <a:r>
              <a:rPr lang="en-US" sz="1100" b="0" i="0" u="none" strike="noStrike" kern="1200" baseline="0" dirty="0" smtClean="0">
                <a:solidFill>
                  <a:schemeClr val="tx1"/>
                </a:solidFill>
                <a:latin typeface="Arial" charset="0"/>
                <a:ea typeface="ＭＳ Ｐゴシック" pitchFamily="84" charset="-128"/>
                <a:cs typeface="+mn-cs"/>
              </a:rPr>
              <a:t>SF has detailed cost and performance information for many of these remediation technologies but you also must consider the scale of most UST sites.  ¼ acre to several acres maybe?  If we characterize that multi acre site with 3 wells and assume everything in between is dirty remediation can get expensive quickly.  However if we can define a much smaller source or NAPL zone along with the geologic/hydrogeologic context in which it resides then we may be able to take very surgical actions which will quickly and significantly affect the dissolved phase plume. </a:t>
            </a:r>
          </a:p>
          <a:p>
            <a:endParaRPr lang="en-US" sz="1100" b="0" i="0" u="none" strike="noStrike" kern="1200" baseline="0" dirty="0" smtClean="0">
              <a:solidFill>
                <a:schemeClr val="tx1"/>
              </a:solidFill>
              <a:latin typeface="Arial" charset="0"/>
              <a:ea typeface="ＭＳ Ｐゴシック" pitchFamily="84" charset="-128"/>
              <a:cs typeface="+mn-cs"/>
            </a:endParaRPr>
          </a:p>
          <a:p>
            <a:r>
              <a:rPr lang="en-US" sz="1100" b="0" i="0" u="none" strike="noStrike" kern="1200" baseline="0" dirty="0" smtClean="0">
                <a:solidFill>
                  <a:schemeClr val="tx1"/>
                </a:solidFill>
                <a:latin typeface="Arial" charset="0"/>
                <a:ea typeface="ＭＳ Ｐゴシック" pitchFamily="84" charset="-128"/>
                <a:cs typeface="+mn-cs"/>
              </a:rPr>
              <a:t>Most of the remediation technologies covered in Part 2 are cost effective for UST/LUST cleanup </a:t>
            </a:r>
          </a:p>
          <a:p>
            <a:r>
              <a:rPr lang="en-US" sz="1100" b="0" i="0" u="none" strike="noStrike" kern="1200" baseline="0" dirty="0" smtClean="0">
                <a:solidFill>
                  <a:schemeClr val="tx1"/>
                </a:solidFill>
                <a:latin typeface="Arial" charset="0"/>
                <a:ea typeface="ＭＳ Ｐゴシック" pitchFamily="84" charset="-128"/>
                <a:cs typeface="+mn-cs"/>
              </a:rPr>
              <a:t>Only 1 ERH tank project that I’m aware of. </a:t>
            </a:r>
          </a:p>
          <a:p>
            <a:endParaRPr lang="en-US" sz="11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657275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84" charset="-128"/>
                <a:cs typeface="+mn-cs"/>
              </a:rPr>
              <a:t>Yes.  </a:t>
            </a:r>
          </a:p>
          <a:p>
            <a:endParaRPr lang="en-US" sz="12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602893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84" charset="-128"/>
                <a:cs typeface="+mn-cs"/>
              </a:rPr>
              <a:t>Scale, sequencing, </a:t>
            </a:r>
          </a:p>
          <a:p>
            <a:endParaRPr lang="en-US" sz="12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992705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683368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414747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US" sz="700" b="0" i="0" u="none" strike="noStrike" kern="1200" baseline="0" dirty="0" smtClean="0">
                <a:solidFill>
                  <a:schemeClr val="tx1"/>
                </a:solidFill>
                <a:latin typeface="Arial" charset="0"/>
                <a:ea typeface="ＭＳ Ｐゴシック" pitchFamily="84" charset="-128"/>
                <a:cs typeface="+mn-cs"/>
              </a:rPr>
              <a:t>Great question and one that I get a lot.</a:t>
            </a:r>
          </a:p>
          <a:p>
            <a:endParaRPr lang="en-US" sz="700" b="0" i="0" u="none" strike="noStrike" kern="1200" baseline="0" dirty="0" smtClean="0">
              <a:solidFill>
                <a:schemeClr val="tx1"/>
              </a:solidFill>
              <a:latin typeface="Arial" charset="0"/>
              <a:ea typeface="ＭＳ Ｐゴシック" pitchFamily="84" charset="-128"/>
              <a:cs typeface="+mn-cs"/>
            </a:endParaRPr>
          </a:p>
          <a:p>
            <a:r>
              <a:rPr lang="en-US" sz="700" b="0" i="0" u="none" strike="noStrike" kern="1200" baseline="0" dirty="0" smtClean="0">
                <a:solidFill>
                  <a:schemeClr val="tx1"/>
                </a:solidFill>
                <a:latin typeface="Arial" charset="0"/>
                <a:ea typeface="ＭＳ Ｐゴシック" pitchFamily="84" charset="-128"/>
                <a:cs typeface="+mn-cs"/>
              </a:rPr>
              <a:t>The short answer is no, there has been no effort to specifically codify these BMPs, nor has EPA developed a specific definition for BMPs.  Here is the one we’ve been using.</a:t>
            </a:r>
          </a:p>
          <a:p>
            <a:endParaRPr lang="en-US" sz="700" b="0" i="0" u="none" strike="noStrike" kern="1200" baseline="0" dirty="0" smtClean="0">
              <a:solidFill>
                <a:schemeClr val="tx1"/>
              </a:solidFill>
              <a:latin typeface="Arial" charset="0"/>
              <a:ea typeface="ＭＳ Ｐゴシック" pitchFamily="8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b="0" i="0" u="none" strike="noStrike" kern="1200" baseline="0" dirty="0" smtClean="0">
                <a:solidFill>
                  <a:schemeClr val="tx1"/>
                </a:solidFill>
                <a:latin typeface="Arial" charset="0"/>
                <a:ea typeface="ＭＳ Ｐゴシック" pitchFamily="84" charset="-128"/>
                <a:cs typeface="+mn-cs"/>
              </a:rPr>
              <a:t>The longer answer is that many of these BMPs are mentioned in various EPA guidance.  The CSM for example is specifically mentioned in a number of EPA guidance documents.  The example that comes to mind for me is the Superfund RI/FS guidance.  Unfortunately that guidance also puts an example </a:t>
            </a:r>
          </a:p>
          <a:p>
            <a:endParaRPr lang="en-US" sz="700" b="0" i="0" u="none" strike="noStrike" kern="1200" baseline="0" dirty="0" smtClean="0">
              <a:solidFill>
                <a:schemeClr val="tx1"/>
              </a:solidFill>
              <a:latin typeface="Arial" charset="0"/>
              <a:ea typeface="ＭＳ Ｐゴシック" pitchFamily="84" charset="-128"/>
              <a:cs typeface="+mn-cs"/>
            </a:endParaRPr>
          </a:p>
          <a:p>
            <a:pPr lvl="1">
              <a:lnSpc>
                <a:spcPct val="80000"/>
              </a:lnSpc>
            </a:pPr>
            <a:r>
              <a:rPr lang="en-US" sz="700" i="1" dirty="0" smtClean="0"/>
              <a:t>“Collecting and analyzing existing data to develop a conceptual site model that can be used to </a:t>
            </a:r>
            <a:r>
              <a:rPr lang="en-US" sz="700" i="1" dirty="0" smtClean="0">
                <a:solidFill>
                  <a:srgbClr val="FF3300"/>
                </a:solidFill>
              </a:rPr>
              <a:t>assess both the </a:t>
            </a:r>
            <a:r>
              <a:rPr lang="en-US" sz="700" i="1" dirty="0" smtClean="0">
                <a:solidFill>
                  <a:srgbClr val="FF0000"/>
                </a:solidFill>
              </a:rPr>
              <a:t>nature and the extent </a:t>
            </a:r>
            <a:r>
              <a:rPr lang="en-US" sz="700" i="1" dirty="0" smtClean="0"/>
              <a:t>of contamination and to identify potential exposure pathways and potential human health and/or environmental receptors” </a:t>
            </a:r>
            <a:r>
              <a:rPr lang="en-US" sz="700" dirty="0" smtClean="0"/>
              <a:t>RI/FS guidance 1988</a:t>
            </a:r>
          </a:p>
          <a:p>
            <a:pPr lvl="1">
              <a:lnSpc>
                <a:spcPct val="80000"/>
              </a:lnSpc>
            </a:pPr>
            <a:r>
              <a:rPr lang="en-US" sz="700" i="1" dirty="0" smtClean="0"/>
              <a:t>“The site conceptual model synthesizes data from historical information, site characterization, and </a:t>
            </a:r>
            <a:r>
              <a:rPr lang="en-US" sz="700" i="1" dirty="0" smtClean="0">
                <a:solidFill>
                  <a:srgbClr val="FF3300"/>
                </a:solidFill>
              </a:rPr>
              <a:t>remediation system operation</a:t>
            </a:r>
            <a:r>
              <a:rPr lang="en-US" sz="700" i="1" dirty="0" smtClean="0"/>
              <a:t>……Like any theory or hypothesis it is a dynamic tool that should be tested and </a:t>
            </a:r>
            <a:r>
              <a:rPr lang="en-US" sz="700" i="1" dirty="0" smtClean="0">
                <a:solidFill>
                  <a:srgbClr val="FF3300"/>
                </a:solidFill>
              </a:rPr>
              <a:t>refined throughout the life of the project</a:t>
            </a:r>
            <a:r>
              <a:rPr lang="en-US" sz="700" i="1" dirty="0" smtClean="0"/>
              <a:t>” </a:t>
            </a:r>
            <a:r>
              <a:rPr lang="en-US" sz="700" dirty="0" smtClean="0"/>
              <a:t>Guidance for Evaluation of the Technical Impracticability of Ground-water Restoration. SF 1993</a:t>
            </a:r>
          </a:p>
          <a:p>
            <a:pPr lvl="1">
              <a:lnSpc>
                <a:spcPct val="80000"/>
              </a:lnSpc>
            </a:pPr>
            <a:r>
              <a:rPr lang="en-US" sz="700" i="1" dirty="0" smtClean="0"/>
              <a:t>“</a:t>
            </a:r>
            <a:r>
              <a:rPr lang="en-US" sz="700" i="1" dirty="0" smtClean="0">
                <a:solidFill>
                  <a:srgbClr val="FF3300"/>
                </a:solidFill>
              </a:rPr>
              <a:t>All the important features</a:t>
            </a:r>
            <a:r>
              <a:rPr lang="en-US" sz="700" i="1" dirty="0" smtClean="0"/>
              <a:t> </a:t>
            </a:r>
            <a:r>
              <a:rPr lang="en-US" sz="700" i="1" dirty="0" smtClean="0">
                <a:solidFill>
                  <a:srgbClr val="FF3300"/>
                </a:solidFill>
              </a:rPr>
              <a:t>relevant to characterization</a:t>
            </a:r>
            <a:r>
              <a:rPr lang="en-US" sz="700" i="1" dirty="0" smtClean="0"/>
              <a:t> of a site </a:t>
            </a:r>
            <a:r>
              <a:rPr lang="en-US" sz="700" i="1" dirty="0" smtClean="0">
                <a:solidFill>
                  <a:srgbClr val="FF3300"/>
                </a:solidFill>
              </a:rPr>
              <a:t>should be included in a CSM</a:t>
            </a:r>
            <a:r>
              <a:rPr lang="en-US" sz="700" i="1" dirty="0" smtClean="0"/>
              <a:t>….. essential tool to aid management decisions associated with the site and also serves as a valuable </a:t>
            </a:r>
            <a:r>
              <a:rPr lang="en-US" sz="700" i="1" dirty="0" smtClean="0">
                <a:solidFill>
                  <a:srgbClr val="FF3300"/>
                </a:solidFill>
              </a:rPr>
              <a:t>communication</a:t>
            </a:r>
            <a:r>
              <a:rPr lang="en-US" sz="700" i="1" dirty="0" smtClean="0"/>
              <a:t> </a:t>
            </a:r>
            <a:r>
              <a:rPr lang="en-US" sz="700" i="1" dirty="0" smtClean="0">
                <a:solidFill>
                  <a:srgbClr val="FF3300"/>
                </a:solidFill>
              </a:rPr>
              <a:t>tool</a:t>
            </a:r>
            <a:r>
              <a:rPr lang="en-US" sz="700" i="1" dirty="0" smtClean="0"/>
              <a:t> both internally with the “site team” and externally with the community.” </a:t>
            </a:r>
            <a:r>
              <a:rPr lang="en-US" sz="700" dirty="0" smtClean="0"/>
              <a:t>Guidance for Evaluation of the Technical Impracticability of Ground-water Restoration. SF 1993</a:t>
            </a:r>
          </a:p>
          <a:p>
            <a:pPr lvl="1">
              <a:lnSpc>
                <a:spcPct val="80000"/>
              </a:lnSpc>
            </a:pPr>
            <a:r>
              <a:rPr lang="en-US" sz="700" i="1" dirty="0" smtClean="0"/>
              <a:t>“The CSM </a:t>
            </a:r>
            <a:r>
              <a:rPr lang="en-US" sz="700" i="1" dirty="0" smtClean="0">
                <a:solidFill>
                  <a:srgbClr val="FF3300"/>
                </a:solidFill>
              </a:rPr>
              <a:t>documents current site conditions</a:t>
            </a:r>
            <a:r>
              <a:rPr lang="en-US" sz="700" i="1" dirty="0" smtClean="0"/>
              <a:t>…” </a:t>
            </a:r>
            <a:r>
              <a:rPr lang="en-US" sz="700" dirty="0" smtClean="0"/>
              <a:t>SF Soil screening guidance 1996. </a:t>
            </a:r>
          </a:p>
          <a:p>
            <a:pPr lvl="1">
              <a:lnSpc>
                <a:spcPct val="80000"/>
              </a:lnSpc>
            </a:pPr>
            <a:r>
              <a:rPr lang="en-US" sz="700" i="1" dirty="0" smtClean="0"/>
              <a:t>“…it is important to keep in mind that </a:t>
            </a:r>
            <a:r>
              <a:rPr lang="en-US" sz="700" i="1" dirty="0" smtClean="0">
                <a:solidFill>
                  <a:srgbClr val="FF3300"/>
                </a:solidFill>
              </a:rPr>
              <a:t>remedial action costs are influenced, in general, by the quality of the conceptual site model (CSM),</a:t>
            </a:r>
            <a:r>
              <a:rPr lang="en-US" sz="700" i="1" dirty="0" smtClean="0"/>
              <a:t> which is a three-dimensional “picture” of site conditions that illustrates </a:t>
            </a:r>
            <a:r>
              <a:rPr lang="en-US" sz="700" i="1" dirty="0" smtClean="0">
                <a:solidFill>
                  <a:srgbClr val="FF3300"/>
                </a:solidFill>
              </a:rPr>
              <a:t>contaminant distributions</a:t>
            </a:r>
            <a:r>
              <a:rPr lang="en-US" sz="700" i="1" dirty="0" smtClean="0"/>
              <a:t>, release mechanisms, exposure pathways, migration routes, and potential receptors. The CSM documents current site conditions and is supported by maps, cross sections, and site diagrams…”</a:t>
            </a:r>
            <a:r>
              <a:rPr lang="en-US" sz="700" dirty="0" smtClean="0"/>
              <a:t> The Role of Cost in Superfund Remedy Selection Process, 1996. </a:t>
            </a:r>
            <a:r>
              <a:rPr lang="en-US" sz="700" i="1" dirty="0" smtClean="0"/>
              <a:t> </a:t>
            </a:r>
          </a:p>
          <a:p>
            <a:pPr marL="457200" marR="0" lvl="1" indent="0" algn="l" defTabSz="914400" rtl="0" eaLnBrk="0" fontAlgn="base" latinLnBrk="0" hangingPunct="0">
              <a:lnSpc>
                <a:spcPct val="80000"/>
              </a:lnSpc>
              <a:spcBef>
                <a:spcPct val="30000"/>
              </a:spcBef>
              <a:spcAft>
                <a:spcPct val="0"/>
              </a:spcAft>
              <a:buClrTx/>
              <a:buSzTx/>
              <a:buFontTx/>
              <a:buNone/>
              <a:tabLst/>
              <a:defRPr/>
            </a:pPr>
            <a:endParaRPr lang="en-US" sz="700" b="0" i="1" u="none" strike="noStrike" kern="1200" baseline="0" dirty="0" smtClean="0">
              <a:solidFill>
                <a:schemeClr val="tx1"/>
              </a:solidFill>
              <a:latin typeface="Arial" charset="0"/>
              <a:ea typeface="ＭＳ Ｐゴシック" pitchFamily="84" charset="-128"/>
              <a:cs typeface="+mn-cs"/>
            </a:endParaRPr>
          </a:p>
          <a:p>
            <a:pPr marL="457200" marR="0" lvl="1" indent="0" algn="l" defTabSz="914400" rtl="0" eaLnBrk="0" fontAlgn="base" latinLnBrk="0" hangingPunct="0">
              <a:lnSpc>
                <a:spcPct val="80000"/>
              </a:lnSpc>
              <a:spcBef>
                <a:spcPct val="30000"/>
              </a:spcBef>
              <a:spcAft>
                <a:spcPct val="0"/>
              </a:spcAft>
              <a:buClrTx/>
              <a:buSzTx/>
              <a:buFontTx/>
              <a:buNone/>
              <a:tabLst/>
              <a:defRPr/>
            </a:pPr>
            <a:endParaRPr lang="en-US" sz="700" b="0" i="1" u="none" strike="noStrike" kern="1200" baseline="0" dirty="0" smtClean="0">
              <a:solidFill>
                <a:schemeClr val="tx1"/>
              </a:solidFill>
              <a:latin typeface="Arial" charset="0"/>
              <a:ea typeface="ＭＳ Ｐゴシック" pitchFamily="84" charset="-128"/>
              <a:cs typeface="+mn-cs"/>
            </a:endParaRPr>
          </a:p>
          <a:p>
            <a:pPr marL="457200" marR="0" lvl="1" indent="0" algn="l" defTabSz="914400" rtl="0" eaLnBrk="0" fontAlgn="base" latinLnBrk="0" hangingPunct="0">
              <a:lnSpc>
                <a:spcPct val="80000"/>
              </a:lnSpc>
              <a:spcBef>
                <a:spcPct val="30000"/>
              </a:spcBef>
              <a:spcAft>
                <a:spcPct val="0"/>
              </a:spcAft>
              <a:buClrTx/>
              <a:buSzTx/>
              <a:buFontTx/>
              <a:buNone/>
              <a:tabLst/>
              <a:defRPr/>
            </a:pPr>
            <a:r>
              <a:rPr lang="en-US" sz="700" b="0" i="0" u="none" strike="noStrike" kern="1200" baseline="0" dirty="0" smtClean="0">
                <a:solidFill>
                  <a:schemeClr val="tx1"/>
                </a:solidFill>
                <a:latin typeface="Arial" charset="0"/>
                <a:ea typeface="ＭＳ Ｐゴシック" pitchFamily="84" charset="-128"/>
                <a:cs typeface="+mn-cs"/>
              </a:rPr>
              <a:t>Finally, I would say that you have to remember that in the case of UST/LUST these are delegated programs whereby the states develop the regulatory frameworks to address these sites.  I have been approached by a number of states who are re-vamping various guidances for examples of language to more clearly encourage the use of many of these BMPs.  In particular real-time measurement tools and dynamic work strategies, HRSC, and 3D vis in support of a robust CSM.  My group has done training for UST/LUST programs in a number of states and often as a precursor to conducting the training I will review their relevant guidance.  I would say that in almost all cases if the BMPs are not explicitly stated as a requirement then they are most certainly not explicitly forbidden.  In other words these things are BMPs precisely because they been found to be effective, efficient, and can be utilized in support of all of the programs I’ve worked in including: UST/LUST, brownfields, state voluntary cleanup, Superfund, RCRA, at federal facilities, internationally. </a:t>
            </a:r>
          </a:p>
          <a:p>
            <a:pPr marL="457200" marR="0" lvl="1" indent="0" algn="l" defTabSz="914400" rtl="0" eaLnBrk="0" fontAlgn="base" latinLnBrk="0" hangingPunct="0">
              <a:lnSpc>
                <a:spcPct val="80000"/>
              </a:lnSpc>
              <a:spcBef>
                <a:spcPct val="30000"/>
              </a:spcBef>
              <a:spcAft>
                <a:spcPct val="0"/>
              </a:spcAft>
              <a:buClrTx/>
              <a:buSzTx/>
              <a:buFontTx/>
              <a:buNone/>
              <a:tabLst/>
              <a:defRPr/>
            </a:pPr>
            <a:endParaRPr lang="en-US" sz="700" b="0" i="0" u="none" strike="noStrike" kern="1200" baseline="0" dirty="0" smtClean="0">
              <a:solidFill>
                <a:schemeClr val="tx1"/>
              </a:solidFill>
              <a:latin typeface="Arial" charset="0"/>
              <a:ea typeface="ＭＳ Ｐゴシック" pitchFamily="84" charset="-128"/>
              <a:cs typeface="+mn-cs"/>
            </a:endParaRPr>
          </a:p>
          <a:p>
            <a:pPr marL="457200" marR="0" lvl="1" indent="0" algn="l" defTabSz="914400" rtl="0" eaLnBrk="0" fontAlgn="base" latinLnBrk="0" hangingPunct="0">
              <a:lnSpc>
                <a:spcPct val="80000"/>
              </a:lnSpc>
              <a:spcBef>
                <a:spcPct val="30000"/>
              </a:spcBef>
              <a:spcAft>
                <a:spcPct val="0"/>
              </a:spcAft>
              <a:buClrTx/>
              <a:buSzTx/>
              <a:buFontTx/>
              <a:buNone/>
              <a:tabLst/>
              <a:defRPr/>
            </a:pPr>
            <a:r>
              <a:rPr lang="en-US" sz="700" b="0" i="0" u="none" strike="noStrike" kern="1200" baseline="0" dirty="0" smtClean="0">
                <a:solidFill>
                  <a:schemeClr val="tx1"/>
                </a:solidFill>
                <a:latin typeface="Arial" charset="0"/>
                <a:ea typeface="ＭＳ Ｐゴシック" pitchFamily="84" charset="-128"/>
                <a:cs typeface="+mn-cs"/>
              </a:rPr>
              <a:t>I know that many states and programs have specific analytical method requirements for example.  And that’s great.  We always want to obtain representative samples to meet those requirements.  But that doesn’t mean we can’t use those analyses to develop a robust CSM, it does’t preclude the use of direct sensing tools as collaborative data, it doesn’t negate the need for comprehensive systematic planning, the use of adaptive strategies, or the use of optimization programs.  At the end of the day these are strategies that most programs are either already using or would at least allow the exploration of use.  What I’ve tried to do is bring these BMPs into programs and show practical applications.  Ones that can show immediate benefit but really don’t require major guidance or policy changes.  Those things tend to follow once we can show successful deployment of the BMPs and show tangible benefits like improved remedy performance, cost and time  savings, more robust and statistically defensible and transparent decision making. </a:t>
            </a:r>
          </a:p>
          <a:p>
            <a:pPr marL="457200" marR="0" lvl="1" indent="0" algn="l" defTabSz="914400" rtl="0" eaLnBrk="0" fontAlgn="base" latinLnBrk="0" hangingPunct="0">
              <a:lnSpc>
                <a:spcPct val="80000"/>
              </a:lnSpc>
              <a:spcBef>
                <a:spcPct val="30000"/>
              </a:spcBef>
              <a:spcAft>
                <a:spcPct val="0"/>
              </a:spcAft>
              <a:buClrTx/>
              <a:buSzTx/>
              <a:buFontTx/>
              <a:buNone/>
              <a:tabLst/>
              <a:defRPr/>
            </a:pPr>
            <a:endParaRPr lang="en-US" sz="700" b="0" i="0" u="none" strike="noStrike" kern="1200" baseline="0" dirty="0" smtClean="0">
              <a:solidFill>
                <a:schemeClr val="tx1"/>
              </a:solidFill>
              <a:latin typeface="Arial" charset="0"/>
              <a:ea typeface="ＭＳ Ｐゴシック" pitchFamily="84" charset="-128"/>
              <a:cs typeface="+mn-cs"/>
            </a:endParaRPr>
          </a:p>
          <a:p>
            <a:pPr marL="457200" marR="0" lvl="1" indent="0" algn="l" defTabSz="914400" rtl="0" eaLnBrk="0" fontAlgn="base" latinLnBrk="0" hangingPunct="0">
              <a:lnSpc>
                <a:spcPct val="80000"/>
              </a:lnSpc>
              <a:spcBef>
                <a:spcPct val="30000"/>
              </a:spcBef>
              <a:spcAft>
                <a:spcPct val="0"/>
              </a:spcAft>
              <a:buClrTx/>
              <a:buSzTx/>
              <a:buFontTx/>
              <a:buNone/>
              <a:tabLst/>
              <a:defRPr/>
            </a:pPr>
            <a:r>
              <a:rPr lang="en-US" sz="700" b="0" i="0" u="none" strike="noStrike" kern="1200" baseline="0" dirty="0" smtClean="0">
                <a:solidFill>
                  <a:schemeClr val="tx1"/>
                </a:solidFill>
                <a:latin typeface="Arial" charset="0"/>
                <a:ea typeface="ＭＳ Ｐゴシック" pitchFamily="84" charset="-128"/>
                <a:cs typeface="+mn-cs"/>
              </a:rPr>
              <a:t>Optimization is a great example.  We haven’t necessarily changed guidance (which can be a real challenge for us in the superfund program) but I would say that efforts in optimization have most certainly changed the way we think about characterization and remedy implementation and how we operate the program. </a:t>
            </a:r>
          </a:p>
          <a:p>
            <a:pPr marL="457200" marR="0" lvl="1" indent="0" algn="l" defTabSz="914400" rtl="0" eaLnBrk="0" fontAlgn="base" latinLnBrk="0" hangingPunct="0">
              <a:lnSpc>
                <a:spcPct val="80000"/>
              </a:lnSpc>
              <a:spcBef>
                <a:spcPct val="30000"/>
              </a:spcBef>
              <a:spcAft>
                <a:spcPct val="0"/>
              </a:spcAft>
              <a:buClrTx/>
              <a:buSzTx/>
              <a:buFontTx/>
              <a:buNone/>
              <a:tabLst/>
              <a:defRPr/>
            </a:pPr>
            <a:endParaRPr lang="en-US" sz="700" i="1" dirty="0" smtClean="0"/>
          </a:p>
          <a:p>
            <a:pPr>
              <a:spcBef>
                <a:spcPct val="0"/>
              </a:spcBef>
            </a:pPr>
            <a:endParaRPr lang="en-US" sz="700" dirty="0" smtClean="0"/>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21561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US" sz="800" dirty="0" smtClean="0"/>
              <a:t>Optimization goes</a:t>
            </a:r>
            <a:r>
              <a:rPr lang="en-US" sz="800" baseline="0" dirty="0" smtClean="0"/>
              <a:t> back to late 1990s early 2000s </a:t>
            </a:r>
          </a:p>
          <a:p>
            <a:endParaRPr lang="en-US" sz="800" baseline="0" dirty="0" smtClean="0"/>
          </a:p>
          <a:p>
            <a:r>
              <a:rPr lang="en-US" sz="800" b="0" i="0" u="none" strike="noStrike" kern="1200" baseline="0" dirty="0" smtClean="0">
                <a:solidFill>
                  <a:schemeClr val="tx1"/>
                </a:solidFill>
                <a:latin typeface="Arial" charset="0"/>
                <a:ea typeface="ＭＳ Ｐゴシック" pitchFamily="84" charset="-128"/>
                <a:cs typeface="+mn-cs"/>
              </a:rPr>
              <a:t>This National Strategy (Strategy) 2012 institutes changes to Superfund remedial program business processes to take advantage of newer tools and strategies that promote more effective and efficient cleanups.</a:t>
            </a: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The Strategy identifies several objectives to achieve verifiably protective site cleanups faster, cleaner, greener and cheaper. When applied consistently and systemically to site management, these techniques and the decisions they generate show a significant return on investment. The U.S. Navy reports a return of greater than 6:1.</a:t>
            </a: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2 The Strategy envisions iterative efforts by regions to pursue cost-effective expenditure of Superfund dollars; lower energy use; reduce carbon footprint; improve remedy protectiveness; improve project and site decision making; and accelerate project and site completion. </a:t>
            </a: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This Strategy builds on a long history of successful practices and integrates different optimization technical support efforts. It capitalizes on the benefits of optimization through multiple processes including: work planning, communicating, training, implementing, measuring and cost accounting. As part of this Strategy, the Office of Solid Waste and Emergency Response (OSWER) expects regions to systemically apply optimization concepts throughout all phases of the remedial pipeline as a normal business practice. </a:t>
            </a: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Other programs using or exploring- Air Force, Navy, OUST/LUST, RCRA looking at incorporating optimization and BMPs into LEAN process. </a:t>
            </a:r>
          </a:p>
          <a:p>
            <a:endParaRPr lang="en-US" sz="800" b="0" i="0" u="none" strike="noStrike" kern="1200" baseline="0" dirty="0" smtClean="0">
              <a:solidFill>
                <a:schemeClr val="tx1"/>
              </a:solidFill>
              <a:latin typeface="Arial" charset="0"/>
              <a:ea typeface="ＭＳ Ｐゴシック" pitchFamily="84" charset="-128"/>
              <a:cs typeface="+mn-cs"/>
            </a:endParaRP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What is included/not included- really a matter of scoping.  Some projects allow the freedom to look holistically at the site, the process, milestones, endpoints etc.  Others want very specific review.  Really runs from value engineering (parts, components) to full optimization review (CSM, potential completion, ICs, remedy technology/implementation, sequencing)  leading to adaptive management. </a:t>
            </a:r>
          </a:p>
          <a:p>
            <a:endParaRPr lang="en-US" sz="800" b="0" i="0" u="none" strike="noStrike" kern="1200" baseline="0" dirty="0" smtClean="0">
              <a:solidFill>
                <a:schemeClr val="tx1"/>
              </a:solidFill>
              <a:latin typeface="Arial" charset="0"/>
              <a:ea typeface="ＭＳ Ｐゴシック" pitchFamily="84" charset="-128"/>
              <a:cs typeface="+mn-cs"/>
            </a:endParaRPr>
          </a:p>
          <a:p>
            <a:r>
              <a:rPr lang="en-US" sz="800" b="0" i="0" u="none" strike="noStrike" kern="1200" baseline="0" dirty="0" smtClean="0">
                <a:solidFill>
                  <a:schemeClr val="tx1"/>
                </a:solidFill>
                <a:latin typeface="Arial" charset="0"/>
                <a:ea typeface="ＭＳ Ｐゴシック" pitchFamily="84" charset="-128"/>
                <a:cs typeface="+mn-cs"/>
              </a:rPr>
              <a:t>To the extent we can we prefer the project teams be allowed to explore all aspects of the site.  What our clients get is a series of findings and recommendations.  They are not required to take any specific action, however over the years and particularly with the national strategy we have formalized our tracking and follow up procedures.  Which recommendations have been implemented? Which have not? Why? </a:t>
            </a: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250962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r>
              <a:rPr lang="en-US" sz="1200" b="0" i="0" u="none" strike="noStrike" kern="1200" baseline="0" dirty="0" smtClean="0">
                <a:solidFill>
                  <a:schemeClr val="tx1"/>
                </a:solidFill>
                <a:latin typeface="Arial" charset="0"/>
                <a:ea typeface="ＭＳ Ｐゴシック" pitchFamily="84" charset="-128"/>
                <a:cs typeface="+mn-cs"/>
              </a:rPr>
              <a:t>We should all recognize the dynamic nature of any UST/LUST site.   More importantly we should recognize the dynamic nature of </a:t>
            </a:r>
            <a:r>
              <a:rPr lang="en-US" sz="1200" b="0" i="0" u="sng" strike="noStrike" kern="1200" baseline="0" dirty="0" smtClean="0">
                <a:solidFill>
                  <a:schemeClr val="tx1"/>
                </a:solidFill>
                <a:latin typeface="Arial" charset="0"/>
                <a:ea typeface="ＭＳ Ｐゴシック" pitchFamily="84" charset="-128"/>
                <a:cs typeface="+mn-cs"/>
              </a:rPr>
              <a:t>our understanding </a:t>
            </a:r>
            <a:r>
              <a:rPr lang="en-US" sz="1200" b="0" i="0" u="none" strike="noStrike" kern="1200" baseline="0" dirty="0" smtClean="0">
                <a:solidFill>
                  <a:schemeClr val="tx1"/>
                </a:solidFill>
                <a:latin typeface="Arial" charset="0"/>
                <a:ea typeface="ＭＳ Ｐゴシック" pitchFamily="84" charset="-128"/>
                <a:cs typeface="+mn-cs"/>
              </a:rPr>
              <a:t>of that site.  In other words any data collection effort can impact our understanding (our CSM) of the processes controlling release, migration, attenuation, cleanup etc. </a:t>
            </a:r>
          </a:p>
          <a:p>
            <a:endParaRPr lang="en-US" sz="1200" b="0" i="0" u="none" strike="noStrike" kern="1200" baseline="0" dirty="0" smtClean="0">
              <a:solidFill>
                <a:schemeClr val="tx1"/>
              </a:solidFill>
              <a:latin typeface="Arial" charset="0"/>
              <a:ea typeface="ＭＳ Ｐゴシック" pitchFamily="8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ＭＳ Ｐゴシック" pitchFamily="84" charset="-128"/>
                <a:cs typeface="+mn-cs"/>
              </a:rPr>
              <a:t>Documenting our understanding of the CSM as it relates to data collection both for characterization and to assess remediation performance is in essence documenting the evolving conceptual site model.  Many reports and documents I see present recently collected data but few seek to draw conclusions from that data or illustrate changes in thinking, approaches, or understanding of the site as it relates to the data. Updating or evolving the CSM doesn’t  require special software although 3D visualization tools are increasingly cost effective even at smaller tank sites.   Please do your self a favor and at least consider interpreting data in 3D.  Further consider geology, hydrogeology as much as chemical, biological data.  In my opinion just crudely drawn plume maps with contours based solely on a few monitoring well data points provides limited value.  Most consultants should be able to provide maps, cross sections, actual data interpretation.</a:t>
            </a:r>
          </a:p>
          <a:p>
            <a:endParaRPr lang="en-US" sz="1200" b="0" i="0" u="none" strike="noStrike" kern="1200" baseline="0" dirty="0" smtClean="0">
              <a:solidFill>
                <a:schemeClr val="tx1"/>
              </a:solidFill>
              <a:latin typeface="Arial" charset="0"/>
              <a:ea typeface="ＭＳ Ｐゴシック" pitchFamily="84" charset="-128"/>
              <a:cs typeface="+mn-cs"/>
            </a:endParaRP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We already collect that data as part of our various program guidance, procedures.  The evolving CSM is simply documenting any changes from previous iterations or descriptions of the CSM, noting seasonal/temporal variations, noting changes to fate/transport processes, or cleanup processes (attenuation, active remediation). </a:t>
            </a:r>
          </a:p>
          <a:p>
            <a:endParaRPr lang="en-US" sz="1200" b="0" i="0" u="none" strike="noStrike" kern="1200" baseline="0" dirty="0" smtClean="0">
              <a:solidFill>
                <a:schemeClr val="tx1"/>
              </a:solidFill>
              <a:latin typeface="Arial" charset="0"/>
              <a:ea typeface="ＭＳ Ｐゴシック" pitchFamily="84" charset="-128"/>
              <a:cs typeface="+mn-cs"/>
            </a:endParaRPr>
          </a:p>
          <a:p>
            <a:endParaRPr lang="en-US" sz="1200" b="0" i="0" u="none" strike="noStrike" kern="1200" baseline="0" dirty="0" smtClean="0">
              <a:solidFill>
                <a:schemeClr val="tx1"/>
              </a:solidFill>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98690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84" charset="-128"/>
                <a:cs typeface="+mn-cs"/>
              </a:rPr>
              <a:t>What makes a good CSM, good characterization and actual data interpretation.  What do we know, what are we less certain about, what do we need to know more about.  Do we understand geology, hydrogeology, contaminant distribution, at scales appropriate for site heterogeneity? Where is the mass?  Where is the source/dissolved plume in 3 dimensions etc.  What to these issues mean in terms of risk, the need for remediation, potentially applicable technologies etc. </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Talk to your colleagues.  Do they have an example that was beneficial to them on a site?</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CSM data needs for risk evaluation are likely different from those needed for remediation design. </a:t>
            </a: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894425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3 words- Return on investigation</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The need for higher resolution characterization increases as the aggressiveness and expense of the remediation strategy increases. </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I always find it interesting when one party is spending 100s of thousands of dollars in remediation but balks at spending 10, 20, even 50k to better characterize a site. </a:t>
            </a:r>
          </a:p>
          <a:p>
            <a:endParaRPr lang="en-US" sz="1200" b="0" i="0" u="none" strike="noStrike" kern="1200" baseline="0" dirty="0" smtClean="0">
              <a:solidFill>
                <a:schemeClr val="tx1"/>
              </a:solidFill>
              <a:latin typeface="Arial" charset="0"/>
              <a:ea typeface="ＭＳ Ｐゴシック" pitchFamily="84" charset="-128"/>
              <a:cs typeface="+mn-cs"/>
            </a:endParaRPr>
          </a:p>
          <a:p>
            <a:r>
              <a:rPr lang="en-US" sz="1200" b="0" i="0" u="none" strike="noStrike" kern="1200" baseline="0" dirty="0" smtClean="0">
                <a:solidFill>
                  <a:schemeClr val="tx1"/>
                </a:solidFill>
                <a:latin typeface="Arial" charset="0"/>
                <a:ea typeface="ＭＳ Ｐゴシック" pitchFamily="84" charset="-128"/>
                <a:cs typeface="+mn-cs"/>
              </a:rPr>
              <a:t>In my experience increased resolution (and therefore $$) of the characterization is accompanied by 1 of 3 scenarios</a:t>
            </a:r>
          </a:p>
          <a:p>
            <a:pPr marL="228600" indent="-228600">
              <a:buAutoNum type="arabicParenR"/>
            </a:pPr>
            <a:r>
              <a:rPr lang="en-US" sz="1200" b="0" i="0" u="none" strike="noStrike" kern="1200" baseline="0" dirty="0" smtClean="0">
                <a:solidFill>
                  <a:schemeClr val="tx1"/>
                </a:solidFill>
                <a:latin typeface="Arial" charset="0"/>
                <a:ea typeface="ＭＳ Ｐゴシック" pitchFamily="84" charset="-128"/>
                <a:cs typeface="+mn-cs"/>
              </a:rPr>
              <a:t>a more efficient and targeted remediation (save $) where the previous CSM was accurate</a:t>
            </a:r>
          </a:p>
          <a:p>
            <a:pPr marL="228600" indent="-228600">
              <a:buAutoNum type="arabicParenR"/>
            </a:pPr>
            <a:r>
              <a:rPr lang="en-US" sz="1200" b="0" i="0" u="none" strike="noStrike" kern="1200" baseline="0" dirty="0" smtClean="0">
                <a:solidFill>
                  <a:schemeClr val="tx1"/>
                </a:solidFill>
                <a:latin typeface="Arial" charset="0"/>
                <a:ea typeface="ＭＳ Ｐゴシック" pitchFamily="84" charset="-128"/>
                <a:cs typeface="+mn-cs"/>
              </a:rPr>
              <a:t>an improved CSM resulting in a smaller remediation footprint, </a:t>
            </a:r>
          </a:p>
          <a:p>
            <a:pPr marL="228600" indent="-228600">
              <a:buAutoNum type="arabicParenR"/>
            </a:pPr>
            <a:r>
              <a:rPr lang="en-US" sz="1200" b="0" i="0" u="none" strike="noStrike" kern="1200" baseline="0" dirty="0" smtClean="0">
                <a:solidFill>
                  <a:schemeClr val="tx1"/>
                </a:solidFill>
                <a:latin typeface="Arial" charset="0"/>
                <a:ea typeface="ＭＳ Ｐゴシック" pitchFamily="84" charset="-128"/>
                <a:cs typeface="+mn-cs"/>
              </a:rPr>
              <a:t>or identification of site realities which while more daunting then expected mean that we prevent application of technologies and therefore ($$) that will not address the contamination sufficiently to see a return on investigation. </a:t>
            </a:r>
          </a:p>
        </p:txBody>
      </p:sp>
      <p:sp>
        <p:nvSpPr>
          <p:cNvPr id="4" name="Slide Number Placeholder 3"/>
          <p:cNvSpPr>
            <a:spLocks noGrp="1"/>
          </p:cNvSpPr>
          <p:nvPr>
            <p:ph type="sldNum" sz="quarter" idx="10"/>
          </p:nvPr>
        </p:nvSpPr>
        <p:spPr/>
        <p:txBody>
          <a:bodyPr/>
          <a:lstStyle/>
          <a:p>
            <a:pPr>
              <a:defRPr/>
            </a:pPr>
            <a:fld id="{B3A9B712-6439-4662-9053-D8EE4CDDC788}" type="slidenum">
              <a:rPr lang="en-US" smtClean="0"/>
              <a:pPr>
                <a:defRPr/>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24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DB793044-CABA-4785-8E6E-3D8932105BC1}" type="datetime1">
              <a:rPr lang="en-US"/>
              <a:pPr>
                <a:defRPr/>
              </a:pPr>
              <a:t>3/11/15</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094EB08E-7AE4-4CCA-AE3D-A4699713CA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F2B311C4-0119-46C3-B76F-C07174DBD0C2}" type="datetime1">
              <a:rPr lang="en-US"/>
              <a:pPr>
                <a:defRPr/>
              </a:pPr>
              <a:t>3/11/15</a:t>
            </a:fld>
            <a:endParaRPr lang="en-US" dirty="0"/>
          </a:p>
        </p:txBody>
      </p:sp>
      <p:sp>
        <p:nvSpPr>
          <p:cNvPr id="6" name="Footer Placeholder 4"/>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B7E58BD5-1EBD-4A72-B6BE-DA9C793B606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F5C3CD09-B75B-465B-BB09-817287A33057}" type="datetime1">
              <a:rPr lang="en-US"/>
              <a:pPr>
                <a:defRPr/>
              </a:pPr>
              <a:t>3/11/15</a:t>
            </a:fld>
            <a:endParaRPr lang="en-US" dirty="0"/>
          </a:p>
        </p:txBody>
      </p:sp>
      <p:sp>
        <p:nvSpPr>
          <p:cNvPr id="6" name="Footer Placeholder 4"/>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7030B3A-EEB0-4C21-ADB1-CDDF3E9A66A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BAD77A6F-E595-4488-AC8B-3A0F246A7C86}" type="datetime1">
              <a:rPr lang="en-US"/>
              <a:pPr>
                <a:defRPr/>
              </a:pPr>
              <a:t>3/11/15</a:t>
            </a:fld>
            <a:endParaRPr lang="en-US" dirty="0"/>
          </a:p>
        </p:txBody>
      </p:sp>
      <p:sp>
        <p:nvSpPr>
          <p:cNvPr id="7" name="Footer Placeholder 5"/>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318DAC7-DB3D-4FDE-AF2B-6F77A266A43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smtClean="0"/>
          </a:p>
        </p:txBody>
      </p:sp>
      <p:sp>
        <p:nvSpPr>
          <p:cNvPr id="5" name="Date Placeholder 3"/>
          <p:cNvSpPr>
            <a:spLocks noGrp="1"/>
          </p:cNvSpPr>
          <p:nvPr>
            <p:ph type="dt" sz="half" idx="10"/>
          </p:nvPr>
        </p:nvSpPr>
        <p:spPr/>
        <p:txBody>
          <a:bodyPr/>
          <a:lstStyle>
            <a:lvl1pPr>
              <a:defRPr smtClean="0"/>
            </a:lvl1pPr>
          </a:lstStyle>
          <a:p>
            <a:pPr>
              <a:defRPr/>
            </a:pPr>
            <a:fld id="{D62EE276-5220-4B2D-924E-36C88E0194C6}" type="datetime1">
              <a:rPr lang="en-US"/>
              <a:pPr>
                <a:defRPr/>
              </a:pPr>
              <a:t>3/11/15</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5D5857ED-E567-436B-BA30-C0B0F95FBE9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46A878D6-0FFE-433A-88F5-37D8FDBBF6BF}" type="datetime1">
              <a:rPr lang="en-US"/>
              <a:pPr>
                <a:defRPr/>
              </a:pPr>
              <a:t>3/11/15</a:t>
            </a:fld>
            <a:endParaRPr lang="en-US" dirty="0"/>
          </a:p>
        </p:txBody>
      </p:sp>
      <p:sp>
        <p:nvSpPr>
          <p:cNvPr id="7" name="Footer Placeholder 5"/>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9047A9B5-7FCF-4773-8983-30BAA9413F1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8DD0F764-EE0B-49B8-BACA-17BB27C8E15A}" type="datetime1">
              <a:rPr lang="en-US"/>
              <a:pPr>
                <a:defRPr/>
              </a:pPr>
              <a:t>3/11/15</a:t>
            </a:fld>
            <a:endParaRPr lang="en-US" dirty="0"/>
          </a:p>
        </p:txBody>
      </p:sp>
      <p:sp>
        <p:nvSpPr>
          <p:cNvPr id="5" name="Footer Placeholder 3"/>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72742B62-A4AB-43A0-81BC-08ADD8D2D2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E5732BC2-F781-47D5-91E6-9E74BCD3F46F}" type="datetime1">
              <a:rPr lang="en-US"/>
              <a:pPr>
                <a:defRPr/>
              </a:pPr>
              <a:t>3/11/15</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7772175-189E-4653-A3B2-EFFFC5861F3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6BE7CAD4-F9EE-419D-AEFD-99ECE7D8DE29}" type="datetime1">
              <a:rPr lang="en-US"/>
              <a:pPr>
                <a:defRPr/>
              </a:pPr>
              <a:t>3/11/15</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5C8DF7A6-7F45-4B99-97DD-17174D9F6E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6C8228A0-117D-4EFB-9455-3D5ED7E45DD3}" type="datetime1">
              <a:rPr lang="en-US"/>
              <a:pPr>
                <a:defRPr/>
              </a:pPr>
              <a:t>3/11/15</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C1823ED7-2CD3-4BC9-BBB5-87F3EB52B3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37C83189-5B02-4A56-A6A9-93495198F334}" type="datetime1">
              <a:rPr lang="en-US"/>
              <a:pPr>
                <a:defRPr/>
              </a:pPr>
              <a:t>3/11/15</a:t>
            </a:fld>
            <a:endParaRPr lang="en-US" dirty="0"/>
          </a:p>
        </p:txBody>
      </p:sp>
      <p:sp>
        <p:nvSpPr>
          <p:cNvPr id="9" name="Footer Placeholder 7"/>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2D49B837-F656-40F2-A1A7-71A38826ED0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7E19B567-9A40-41D1-ACE4-2F2189271130}" type="datetime1">
              <a:rPr lang="en-US"/>
              <a:pPr>
                <a:defRPr/>
              </a:pPr>
              <a:t>3/11/15</a:t>
            </a:fld>
            <a:endParaRPr lang="en-US" dirty="0"/>
          </a:p>
        </p:txBody>
      </p:sp>
      <p:sp>
        <p:nvSpPr>
          <p:cNvPr id="5" name="Footer Placeholder 3"/>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821FBBE6-CBED-4E39-B8E8-560196FA4DD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5B951DC1-ADA7-4303-8E57-FA2D9730881B}" type="datetime1">
              <a:rPr lang="en-US"/>
              <a:pPr>
                <a:defRPr/>
              </a:pPr>
              <a:t>3/11/15</a:t>
            </a:fld>
            <a:endParaRPr lang="en-US" dirty="0"/>
          </a:p>
        </p:txBody>
      </p:sp>
      <p:sp>
        <p:nvSpPr>
          <p:cNvPr id="4" name="Footer Placeholder 2"/>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49C777C5-BE9E-468B-8613-FF0797B42F4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CA406C36-DC71-4C9E-B083-B55256AE4AD9}" type="datetime1">
              <a:rPr lang="en-US"/>
              <a:pPr>
                <a:defRPr/>
              </a:pPr>
              <a:t>3/11/15</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06DF211-14EA-4FE6-80F4-2FF60C5D40A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BC11672-F030-4B56-BF4D-F07C807FACF1}" type="datetime1">
              <a:rPr lang="en-US"/>
              <a:pPr>
                <a:defRPr/>
              </a:pPr>
              <a:t>3/11/15</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ADA5213-DD1E-454B-B700-85F1A6965F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5D5C6CA3-B1BD-40CE-99A4-DD9C32E0EF7C}" type="datetime1">
              <a:rPr lang="en-US"/>
              <a:pPr>
                <a:defRPr/>
              </a:pPr>
              <a:t>3/11/15</a:t>
            </a:fld>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03EC833-B230-4F8C-A0EE-6C8A346E3A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www.epa.gov/oust/cat/backlog.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clu-in.org/download/techfocus/sve/PNNL-21843.pdf"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clu-in.org/greenremediation/subtab_d38.cfm" TargetMode="Externa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clu-in.org/conf/tio/bmp/intro.cfm" TargetMode="External"/><Relationship Id="rId4" Type="http://schemas.openxmlformats.org/officeDocument/2006/relationships/hyperlink" Target="http://www.clu-in.org/conf/tio/bmp/archive.cfm"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Mungin-Davis.Queenie@ep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eiwpcc.org/tanksconference/"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neiwpcc.org/ust/caforum/index.php" TargetMode="External"/><Relationship Id="rId4" Type="http://schemas.openxmlformats.org/officeDocument/2006/relationships/hyperlink" Target="mailto:JHarrison@neiwpcc.org" TargetMode="External"/><Relationship Id="rId5" Type="http://schemas.openxmlformats.org/officeDocument/2006/relationships/hyperlink" Target="mailto:mungin-davis.queenie@epa.gov" TargetMode="External"/><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clu-in.org/conf/tio/bios/dyment.htm" TargetMode="External"/><Relationship Id="rId4" Type="http://schemas.openxmlformats.org/officeDocument/2006/relationships/hyperlink" Target="mailto:dyment.stephen@epa.gov" TargetMode="External"/><Relationship Id="rId5" Type="http://schemas.openxmlformats.org/officeDocument/2006/relationships/hyperlink" Target="mailto:mungin-davis.queenie@epa.gov"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file:///C:\Users\sdyment\Desktop\NARPM%202014\3D\4DIMs%20for%203D%20course\arsenic%20integratedREV2.4d" TargetMode="External"/><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Best Management and Technical Practices for Site Assessment and Remediation </a:t>
            </a:r>
            <a:r>
              <a:rPr lang="en-US" sz="2800" dirty="0" smtClean="0"/>
              <a:t/>
            </a:r>
            <a:br>
              <a:rPr lang="en-US" sz="2800" dirty="0" smtClean="0"/>
            </a:br>
            <a:r>
              <a:rPr lang="en-US" dirty="0" smtClean="0"/>
              <a:t/>
            </a:r>
            <a:br>
              <a:rPr lang="en-US" dirty="0" smtClean="0"/>
            </a:br>
            <a:r>
              <a:rPr lang="en-US" sz="2800" dirty="0" smtClean="0"/>
              <a:t>Question and Answer Webinar</a:t>
            </a:r>
            <a:endParaRPr lang="en-US" dirty="0"/>
          </a:p>
        </p:txBody>
      </p:sp>
      <p:sp>
        <p:nvSpPr>
          <p:cNvPr id="3" name="Subtitle 2"/>
          <p:cNvSpPr>
            <a:spLocks noGrp="1"/>
          </p:cNvSpPr>
          <p:nvPr>
            <p:ph type="subTitle" idx="1"/>
          </p:nvPr>
        </p:nvSpPr>
        <p:spPr>
          <a:xfrm>
            <a:off x="1447800" y="4114800"/>
            <a:ext cx="6400800" cy="2133600"/>
          </a:xfrm>
        </p:spPr>
        <p:txBody>
          <a:bodyPr/>
          <a:lstStyle/>
          <a:p>
            <a:r>
              <a:rPr lang="en-US" dirty="0" smtClean="0"/>
              <a:t>CLUIN Studios</a:t>
            </a:r>
          </a:p>
          <a:p>
            <a:r>
              <a:rPr lang="en-US" dirty="0" smtClean="0"/>
              <a:t>3/12/15</a:t>
            </a:r>
          </a:p>
          <a:p>
            <a:r>
              <a:rPr lang="en-US" sz="2000" dirty="0"/>
              <a:t>Stephen Dyment US EPA </a:t>
            </a:r>
          </a:p>
          <a:p>
            <a:r>
              <a:rPr lang="en-US" sz="2000" dirty="0"/>
              <a:t>Technical Support Program Manager</a:t>
            </a:r>
          </a:p>
          <a:p>
            <a:r>
              <a:rPr lang="en-US" sz="2000" dirty="0"/>
              <a:t>OSWER/OSRTI/TIFSD/TIIB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54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716"/>
            <a:ext cx="5715000" cy="1143000"/>
          </a:xfrm>
        </p:spPr>
        <p:txBody>
          <a:bodyPr>
            <a:normAutofit fontScale="90000"/>
          </a:bodyPr>
          <a:lstStyle/>
          <a:p>
            <a:r>
              <a:rPr lang="en-US" sz="3100" dirty="0" smtClean="0"/>
              <a:t>Example BTSC </a:t>
            </a:r>
            <a:br>
              <a:rPr lang="en-US" sz="3100" dirty="0" smtClean="0"/>
            </a:br>
            <a:r>
              <a:rPr lang="en-US" sz="3100" dirty="0" smtClean="0"/>
              <a:t>Technical Support Projects</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South Dakota Triad- 2004/2005</a:t>
            </a:r>
          </a:p>
          <a:p>
            <a:pPr lvl="1"/>
            <a:r>
              <a:rPr lang="en-US" dirty="0" smtClean="0"/>
              <a:t>5 “legacy” UST sites, 3 active gas stations, 1 closed gas station , 1 railroad fueling station</a:t>
            </a:r>
          </a:p>
          <a:p>
            <a:pPr lvl="1"/>
            <a:r>
              <a:rPr lang="en-US" dirty="0" smtClean="0"/>
              <a:t>Stakeholders: South Dakota PRCF, State DENR, property owners/consultants, vendors</a:t>
            </a:r>
          </a:p>
          <a:p>
            <a:pPr lvl="1"/>
            <a:r>
              <a:rPr lang="en-US" dirty="0" smtClean="0"/>
              <a:t>Goals: rapid characterization, accurate CSMs, establish clear cleanup goals, move to closure</a:t>
            </a:r>
          </a:p>
          <a:p>
            <a:r>
              <a:rPr lang="en-US" dirty="0" smtClean="0"/>
              <a:t>Results</a:t>
            </a:r>
          </a:p>
          <a:p>
            <a:pPr lvl="1"/>
            <a:r>
              <a:rPr lang="en-US" dirty="0" smtClean="0"/>
              <a:t>Elevated communication: PRCF and DENR</a:t>
            </a:r>
          </a:p>
          <a:p>
            <a:pPr lvl="1"/>
            <a:r>
              <a:rPr lang="en-US" dirty="0" smtClean="0"/>
              <a:t>1 day systematic planning meeting, 2 week field effort</a:t>
            </a:r>
          </a:p>
          <a:p>
            <a:pPr lvl="1"/>
            <a:r>
              <a:rPr lang="en-US" dirty="0" smtClean="0"/>
              <a:t>Corrective action plans for all 5 sites developed</a:t>
            </a:r>
          </a:p>
          <a:p>
            <a:pPr lvl="1"/>
            <a:r>
              <a:rPr lang="en-US" dirty="0" smtClean="0"/>
              <a:t>3 previously unknown USTs located &amp; removed</a:t>
            </a:r>
          </a:p>
          <a:p>
            <a:pPr lvl="1"/>
            <a:r>
              <a:rPr lang="en-US" dirty="0" smtClean="0"/>
              <a:t>350,000 MIP data points</a:t>
            </a:r>
          </a:p>
          <a:p>
            <a:pPr lvl="1"/>
            <a:r>
              <a:rPr lang="en-US" dirty="0" smtClean="0"/>
              <a:t>25 soil, 13 groundwater, 1 product lab samples analyzed</a:t>
            </a:r>
          </a:p>
          <a:p>
            <a:pPr lvl="1"/>
            <a:r>
              <a:rPr lang="en-US" dirty="0" smtClean="0"/>
              <a:t>1 NFA, 2 additional remediation/vapor mitigation compliance monitoring, 2 MNA </a:t>
            </a:r>
          </a:p>
          <a:p>
            <a:endParaRPr lang="en-US" dirty="0" smtClean="0"/>
          </a:p>
          <a:p>
            <a:pPr lvl="1"/>
            <a:endParaRPr lang="en-US" dirty="0" smtClean="0"/>
          </a:p>
          <a:p>
            <a:pPr lvl="1"/>
            <a:endParaRPr lang="en-US" dirty="0" smtClean="0"/>
          </a:p>
          <a:p>
            <a:endParaRPr lang="en-US" dirty="0"/>
          </a:p>
        </p:txBody>
      </p:sp>
      <p:pic>
        <p:nvPicPr>
          <p:cNvPr id="8" name="Picture 7" descr="7.png"/>
          <p:cNvPicPr>
            <a:picLocks noChangeAspect="1"/>
          </p:cNvPicPr>
          <p:nvPr/>
        </p:nvPicPr>
        <p:blipFill>
          <a:blip r:embed="rId3" cstate="print"/>
          <a:stretch>
            <a:fillRect/>
          </a:stretch>
        </p:blipFill>
        <p:spPr>
          <a:xfrm>
            <a:off x="4267200" y="1524000"/>
            <a:ext cx="4876800" cy="5334000"/>
          </a:xfrm>
          <a:prstGeom prst="rect">
            <a:avLst/>
          </a:prstGeom>
        </p:spPr>
      </p:pic>
      <p:pic>
        <p:nvPicPr>
          <p:cNvPr id="9" name="Picture 8" descr="8.png"/>
          <p:cNvPicPr>
            <a:picLocks noChangeAspect="1"/>
          </p:cNvPicPr>
          <p:nvPr/>
        </p:nvPicPr>
        <p:blipFill>
          <a:blip r:embed="rId4" cstate="print"/>
          <a:stretch>
            <a:fillRect/>
          </a:stretch>
        </p:blipFill>
        <p:spPr>
          <a:xfrm>
            <a:off x="0" y="1524000"/>
            <a:ext cx="4343400" cy="5334000"/>
          </a:xfrm>
          <a:prstGeom prst="rect">
            <a:avLst/>
          </a:prstGeom>
        </p:spPr>
      </p:pic>
      <p:pic>
        <p:nvPicPr>
          <p:cNvPr id="7" name="Picture 6" descr="5.png"/>
          <p:cNvPicPr>
            <a:picLocks noChangeAspect="1"/>
          </p:cNvPicPr>
          <p:nvPr/>
        </p:nvPicPr>
        <p:blipFill>
          <a:blip r:embed="rId5" cstate="print"/>
          <a:stretch>
            <a:fillRect/>
          </a:stretch>
        </p:blipFill>
        <p:spPr>
          <a:xfrm>
            <a:off x="1981200" y="1371600"/>
            <a:ext cx="5486400" cy="5486400"/>
          </a:xfrm>
          <a:prstGeom prst="rect">
            <a:avLst/>
          </a:prstGeom>
        </p:spPr>
      </p:pic>
      <p:sp>
        <p:nvSpPr>
          <p:cNvPr id="10" name="Oval 9"/>
          <p:cNvSpPr/>
          <p:nvPr/>
        </p:nvSpPr>
        <p:spPr>
          <a:xfrm>
            <a:off x="6477000" y="2971800"/>
            <a:ext cx="762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6477000" y="4800600"/>
            <a:ext cx="762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Oval 11"/>
          <p:cNvSpPr/>
          <p:nvPr/>
        </p:nvSpPr>
        <p:spPr>
          <a:xfrm>
            <a:off x="3581400" y="6019800"/>
            <a:ext cx="2514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56883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1000"/>
                                        <p:tgtEl>
                                          <p:spTgt spid="9"/>
                                        </p:tgtEl>
                                        <p:attrNameLst>
                                          <p:attrName>ppt_x</p:attrName>
                                        </p:attrNameLst>
                                      </p:cBhvr>
                                      <p:tavLst>
                                        <p:tav tm="0">
                                          <p:val>
                                            <p:strVal val="ppt_x"/>
                                          </p:val>
                                        </p:tav>
                                        <p:tav tm="100000">
                                          <p:val>
                                            <p:strVal val="0-ppt_w/2"/>
                                          </p:val>
                                        </p:tav>
                                      </p:tavLst>
                                    </p:anim>
                                    <p:anim calcmode="lin" valueType="num">
                                      <p:cBhvr additive="base">
                                        <p:cTn id="17" dur="1000"/>
                                        <p:tgtEl>
                                          <p:spTgt spid="9"/>
                                        </p:tgtEl>
                                        <p:attrNameLst>
                                          <p:attrName>ppt_y</p:attrName>
                                        </p:attrNameLst>
                                      </p:cBhvr>
                                      <p:tavLst>
                                        <p:tav tm="0">
                                          <p:val>
                                            <p:strVal val="ppt_y"/>
                                          </p:val>
                                        </p:tav>
                                        <p:tav tm="100000">
                                          <p:val>
                                            <p:strVal val="ppt_y"/>
                                          </p:val>
                                        </p:tav>
                                      </p:tavLst>
                                    </p:anim>
                                    <p:set>
                                      <p:cBhvr>
                                        <p:cTn id="18" dur="1" fill="hold">
                                          <p:stCondLst>
                                            <p:cond delay="999"/>
                                          </p:stCondLst>
                                        </p:cTn>
                                        <p:tgtEl>
                                          <p:spTgt spid="9"/>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1000"/>
                                        <p:tgtEl>
                                          <p:spTgt spid="8"/>
                                        </p:tgtEl>
                                        <p:attrNameLst>
                                          <p:attrName>ppt_x</p:attrName>
                                        </p:attrNameLst>
                                      </p:cBhvr>
                                      <p:tavLst>
                                        <p:tav tm="0">
                                          <p:val>
                                            <p:strVal val="ppt_x"/>
                                          </p:val>
                                        </p:tav>
                                        <p:tav tm="100000">
                                          <p:val>
                                            <p:strVal val="1+ppt_w/2"/>
                                          </p:val>
                                        </p:tav>
                                      </p:tavLst>
                                    </p:anim>
                                    <p:anim calcmode="lin" valueType="num">
                                      <p:cBhvr additive="base">
                                        <p:cTn id="21" dur="1000"/>
                                        <p:tgtEl>
                                          <p:spTgt spid="8"/>
                                        </p:tgtEl>
                                        <p:attrNameLst>
                                          <p:attrName>ppt_y</p:attrName>
                                        </p:attrNameLst>
                                      </p:cBhvr>
                                      <p:tavLst>
                                        <p:tav tm="0">
                                          <p:val>
                                            <p:strVal val="ppt_y"/>
                                          </p:val>
                                        </p:tav>
                                        <p:tav tm="100000">
                                          <p:val>
                                            <p:strVal val="ppt_y"/>
                                          </p:val>
                                        </p:tav>
                                      </p:tavLst>
                                    </p:anim>
                                    <p:set>
                                      <p:cBhvr>
                                        <p:cTn id="22" dur="1" fill="hold">
                                          <p:stCondLst>
                                            <p:cond delay="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36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000" fill="hold"/>
                                        <p:tgtEl>
                                          <p:spTgt spid="10"/>
                                        </p:tgtEl>
                                        <p:attrNameLst>
                                          <p:attrName>ppt_w</p:attrName>
                                        </p:attrNameLst>
                                      </p:cBhvr>
                                      <p:tavLst>
                                        <p:tav tm="0">
                                          <p:val>
                                            <p:strVal val="#ppt_w*0.70"/>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Effect transition="in" filter="fade">
                                      <p:cBhvr>
                                        <p:cTn id="71" dur="1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0.70"/>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ppt_w</p:attrName>
                                        </p:attrNameLst>
                                      </p:cBhvr>
                                      <p:tavLst>
                                        <p:tav tm="0">
                                          <p:val>
                                            <p:strVal val="#ppt_w*0.70"/>
                                          </p:val>
                                        </p:tav>
                                        <p:tav tm="100000">
                                          <p:val>
                                            <p:strVal val="#ppt_w"/>
                                          </p:val>
                                        </p:tav>
                                      </p:tavLst>
                                    </p:anim>
                                    <p:anim calcmode="lin" valueType="num">
                                      <p:cBhvr>
                                        <p:cTn id="84" dur="1000" fill="hold"/>
                                        <p:tgtEl>
                                          <p:spTgt spid="12"/>
                                        </p:tgtEl>
                                        <p:attrNameLst>
                                          <p:attrName>ppt_h</p:attrName>
                                        </p:attrNameLst>
                                      </p:cBhvr>
                                      <p:tavLst>
                                        <p:tav tm="0">
                                          <p:val>
                                            <p:strVal val="#ppt_h"/>
                                          </p:val>
                                        </p:tav>
                                        <p:tav tm="100000">
                                          <p:val>
                                            <p:strVal val="#ppt_h"/>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172430" y="1731873"/>
            <a:ext cx="3180370" cy="1468527"/>
          </a:xfrm>
        </p:spPr>
        <p:txBody>
          <a:bodyPr/>
          <a:lstStyle/>
          <a:p>
            <a:r>
              <a:rPr lang="en-US" sz="2400" dirty="0"/>
              <a:t>Can you give me examples of "non-technical uncertainties" you run into often when using systematic planning?</a:t>
            </a:r>
            <a:br>
              <a:rPr lang="en-US" sz="2400" dirty="0"/>
            </a:br>
            <a:endParaRPr lang="en-US" sz="2400"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1000" y="1600200"/>
            <a:ext cx="4648200" cy="47743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81022" y="2896105"/>
            <a:ext cx="5447480" cy="3352295"/>
          </a:xfrm>
          <a:prstGeom prst="rect">
            <a:avLst/>
          </a:prstGeom>
        </p:spPr>
      </p:pic>
      <p:pic>
        <p:nvPicPr>
          <p:cNvPr id="10" name="Picture 9"/>
          <p:cNvPicPr>
            <a:picLocks noChangeAspect="1"/>
          </p:cNvPicPr>
          <p:nvPr/>
        </p:nvPicPr>
        <p:blipFill>
          <a:blip r:embed="rId5"/>
          <a:stretch>
            <a:fillRect/>
          </a:stretch>
        </p:blipFill>
        <p:spPr>
          <a:xfrm>
            <a:off x="329617" y="4572000"/>
            <a:ext cx="2901767" cy="147148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41362" y="1600199"/>
            <a:ext cx="5387140" cy="466269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6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620000" cy="1447800"/>
          </a:xfrm>
        </p:spPr>
        <p:txBody>
          <a:bodyPr/>
          <a:lstStyle/>
          <a:p>
            <a:r>
              <a:rPr lang="en-US" dirty="0" smtClean="0"/>
              <a:t>Part 1 </a:t>
            </a:r>
            <a:br>
              <a:rPr lang="en-US" dirty="0" smtClean="0"/>
            </a:br>
            <a:r>
              <a:rPr lang="en-US" dirty="0" smtClean="0"/>
              <a:t>Live Session Questions</a:t>
            </a: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89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94067"/>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138357" y="1984667"/>
            <a:ext cx="4904885" cy="3429000"/>
          </a:xfrm>
        </p:spPr>
        <p:txBody>
          <a:bodyPr/>
          <a:lstStyle/>
          <a:p>
            <a:r>
              <a:rPr lang="en-US" dirty="0"/>
              <a:t>Everyone starts a site with the optimistic goal of cleaning it up… completely. After decades of remediating, we have contaminants that just won’t go away. How do you start the dialog to revisit your site goals to get to closure?</a:t>
            </a:r>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13</a:t>
            </a:fld>
            <a:endParaRPr lang="en-US" dirty="0"/>
          </a:p>
        </p:txBody>
      </p:sp>
      <p:sp>
        <p:nvSpPr>
          <p:cNvPr id="7" name="TextBox 6"/>
          <p:cNvSpPr txBox="1"/>
          <p:nvPr/>
        </p:nvSpPr>
        <p:spPr>
          <a:xfrm>
            <a:off x="7505700" y="2362200"/>
            <a:ext cx="1524000" cy="1569660"/>
          </a:xfrm>
          <a:prstGeom prst="rect">
            <a:avLst/>
          </a:prstGeom>
          <a:noFill/>
        </p:spPr>
        <p:txBody>
          <a:bodyPr wrap="square" rtlCol="0">
            <a:spAutoFit/>
          </a:bodyPr>
          <a:lstStyle/>
          <a:p>
            <a:r>
              <a:rPr lang="en-US" sz="1600" dirty="0" smtClean="0"/>
              <a:t>“Everybody has a plan… ‘till they get punched in the mouth. </a:t>
            </a:r>
          </a:p>
          <a:p>
            <a:r>
              <a:rPr lang="en-US" sz="1600" dirty="0" smtClean="0"/>
              <a:t>-Mike Tyson</a:t>
            </a:r>
            <a:endParaRPr lang="en-US" sz="1600" dirty="0"/>
          </a:p>
        </p:txBody>
      </p:sp>
      <p:pic>
        <p:nvPicPr>
          <p:cNvPr id="8" name="Picture 2" descr="http://t1.gstatic.com/images?q=tbn:ANd9GcRcMnE-AKYHyaadsKLKuUlybk_Z4sTtKPN3SqTJjxFBNdTxDYdyHhCHmEp4pQ"/>
          <p:cNvPicPr>
            <a:picLocks noChangeAspect="1" noChangeArrowheads="1"/>
          </p:cNvPicPr>
          <p:nvPr/>
        </p:nvPicPr>
        <p:blipFill>
          <a:blip r:embed="rId3" cstate="print"/>
          <a:srcRect/>
          <a:stretch>
            <a:fillRect/>
          </a:stretch>
        </p:blipFill>
        <p:spPr bwMode="auto">
          <a:xfrm>
            <a:off x="7509431" y="994067"/>
            <a:ext cx="1398947" cy="1368133"/>
          </a:xfrm>
          <a:prstGeom prst="rect">
            <a:avLst/>
          </a:prstGeom>
          <a:noFill/>
        </p:spPr>
      </p:pic>
      <p:sp>
        <p:nvSpPr>
          <p:cNvPr id="9" name="TextBox 8"/>
          <p:cNvSpPr txBox="1"/>
          <p:nvPr/>
        </p:nvSpPr>
        <p:spPr>
          <a:xfrm>
            <a:off x="5657850" y="4998168"/>
            <a:ext cx="3467100" cy="830997"/>
          </a:xfrm>
          <a:prstGeom prst="rect">
            <a:avLst/>
          </a:prstGeom>
          <a:noFill/>
        </p:spPr>
        <p:txBody>
          <a:bodyPr wrap="square" rtlCol="0">
            <a:spAutoFit/>
          </a:bodyPr>
          <a:lstStyle/>
          <a:p>
            <a:r>
              <a:rPr lang="en-US" dirty="0">
                <a:hlinkClick r:id="rId4"/>
              </a:rPr>
              <a:t>http://</a:t>
            </a:r>
            <a:r>
              <a:rPr lang="en-US" dirty="0" smtClean="0">
                <a:hlinkClick r:id="rId4"/>
              </a:rPr>
              <a:t>www.epa.gov/oust/cat/backlog.html</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026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228600" y="2133600"/>
            <a:ext cx="4088969" cy="2743200"/>
          </a:xfrm>
        </p:spPr>
        <p:txBody>
          <a:bodyPr/>
          <a:lstStyle/>
          <a:p>
            <a:r>
              <a:rPr lang="en-US" sz="2400" dirty="0"/>
              <a:t>What would you say is the minimum time required to prepare </a:t>
            </a:r>
            <a:r>
              <a:rPr lang="en-US" sz="2400" dirty="0" smtClean="0"/>
              <a:t> </a:t>
            </a:r>
            <a:r>
              <a:rPr lang="en-US" sz="2400" dirty="0"/>
              <a:t>reasonable performance metrics for a remediation system? </a:t>
            </a:r>
            <a:endParaRPr lang="en-US" sz="2400" dirty="0" smtClean="0"/>
          </a:p>
          <a:p>
            <a:r>
              <a:rPr lang="en-US" sz="2400" dirty="0"/>
              <a:t>Would a three year clean up average allow for the time needed to make decisions based on performance metrics?</a:t>
            </a:r>
            <a:br>
              <a:rPr lang="en-US" sz="2400" dirty="0"/>
            </a:br>
            <a:r>
              <a:rPr lang="en-US" sz="2400" dirty="0"/>
              <a:t/>
            </a:r>
            <a:br>
              <a:rPr lang="en-US" sz="2400" dirty="0"/>
            </a:br>
            <a:endParaRPr lang="en-US" sz="2400"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14</a:t>
            </a:fld>
            <a:endParaRPr lang="en-US" dirty="0"/>
          </a:p>
        </p:txBody>
      </p:sp>
      <p:sp>
        <p:nvSpPr>
          <p:cNvPr id="7" name="TextBox 6"/>
          <p:cNvSpPr txBox="1"/>
          <p:nvPr/>
        </p:nvSpPr>
        <p:spPr>
          <a:xfrm>
            <a:off x="6248400" y="1164104"/>
            <a:ext cx="2895600" cy="1938992"/>
          </a:xfrm>
          <a:prstGeom prst="rect">
            <a:avLst/>
          </a:prstGeom>
          <a:noFill/>
        </p:spPr>
        <p:txBody>
          <a:bodyPr wrap="square" rtlCol="0">
            <a:spAutoFit/>
          </a:bodyPr>
          <a:lstStyle/>
          <a:p>
            <a:r>
              <a:rPr lang="en-US" dirty="0" smtClean="0"/>
              <a:t>-Technology dependent</a:t>
            </a:r>
          </a:p>
          <a:p>
            <a:r>
              <a:rPr lang="en-US" dirty="0" smtClean="0"/>
              <a:t>-Type and frequency of data </a:t>
            </a:r>
          </a:p>
          <a:p>
            <a:pPr marL="342900" indent="-342900">
              <a:buFontTx/>
              <a:buChar char="-"/>
            </a:pPr>
            <a:endParaRPr lang="en-US" dirty="0"/>
          </a:p>
        </p:txBody>
      </p:sp>
      <p:pic>
        <p:nvPicPr>
          <p:cNvPr id="8" name="Picture 7"/>
          <p:cNvPicPr>
            <a:picLocks noChangeAspect="1"/>
          </p:cNvPicPr>
          <p:nvPr/>
        </p:nvPicPr>
        <p:blipFill>
          <a:blip r:embed="rId3"/>
          <a:stretch>
            <a:fillRect/>
          </a:stretch>
        </p:blipFill>
        <p:spPr>
          <a:xfrm>
            <a:off x="4949381" y="2921977"/>
            <a:ext cx="3207638" cy="39096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292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228600" y="2133600"/>
            <a:ext cx="4088969" cy="2743200"/>
          </a:xfrm>
        </p:spPr>
        <p:txBody>
          <a:bodyPr/>
          <a:lstStyle/>
          <a:p>
            <a:r>
              <a:rPr lang="en-US" sz="2400" dirty="0"/>
              <a:t>When is it time to consider pulsing an SVE system?</a:t>
            </a:r>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15</a:t>
            </a:fld>
            <a:endParaRPr lang="en-US" dirty="0"/>
          </a:p>
        </p:txBody>
      </p:sp>
      <p:sp>
        <p:nvSpPr>
          <p:cNvPr id="7" name="TextBox 6"/>
          <p:cNvSpPr txBox="1"/>
          <p:nvPr/>
        </p:nvSpPr>
        <p:spPr>
          <a:xfrm>
            <a:off x="457200" y="3962400"/>
            <a:ext cx="4572000" cy="1200329"/>
          </a:xfrm>
          <a:prstGeom prst="rect">
            <a:avLst/>
          </a:prstGeom>
          <a:noFill/>
        </p:spPr>
        <p:txBody>
          <a:bodyPr wrap="square" rtlCol="0">
            <a:spAutoFit/>
          </a:bodyPr>
          <a:lstStyle/>
          <a:p>
            <a:r>
              <a:rPr lang="en-US" dirty="0">
                <a:hlinkClick r:id="rId3"/>
              </a:rPr>
              <a:t>http://</a:t>
            </a:r>
            <a:r>
              <a:rPr lang="en-US" dirty="0" smtClean="0">
                <a:hlinkClick r:id="rId3"/>
              </a:rPr>
              <a:t>www.clu-in.org/download/techfocus/sve/PNNL-21843.pdf</a:t>
            </a:r>
            <a:r>
              <a:rPr lang="en-US" dirty="0" smtClean="0"/>
              <a:t>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7784" y="2133600"/>
            <a:ext cx="2975832" cy="4114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32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228601" y="2133600"/>
            <a:ext cx="3352800" cy="2743200"/>
          </a:xfrm>
        </p:spPr>
        <p:txBody>
          <a:bodyPr/>
          <a:lstStyle/>
          <a:p>
            <a:r>
              <a:rPr lang="en-US" sz="2400" dirty="0"/>
              <a:t>These technologies are too expensive for my small UST site. How do I make them work for me?</a:t>
            </a:r>
            <a:br>
              <a:rPr lang="en-US" sz="2400" dirty="0"/>
            </a:br>
            <a:endParaRPr lang="en-US" sz="2400"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16</a:t>
            </a:fld>
            <a:endParaRPr lang="en-US" dirty="0"/>
          </a:p>
        </p:txBody>
      </p:sp>
      <p:sp>
        <p:nvSpPr>
          <p:cNvPr id="7" name="TextBox 6"/>
          <p:cNvSpPr txBox="1"/>
          <p:nvPr/>
        </p:nvSpPr>
        <p:spPr>
          <a:xfrm>
            <a:off x="5181600" y="2133600"/>
            <a:ext cx="3276600" cy="1938992"/>
          </a:xfrm>
          <a:prstGeom prst="rect">
            <a:avLst/>
          </a:prstGeom>
          <a:noFill/>
        </p:spPr>
        <p:txBody>
          <a:bodyPr wrap="square" rtlCol="0">
            <a:spAutoFit/>
          </a:bodyPr>
          <a:lstStyle/>
          <a:p>
            <a:r>
              <a:rPr lang="en-US" dirty="0" smtClean="0"/>
              <a:t>-Good CSM</a:t>
            </a:r>
          </a:p>
          <a:p>
            <a:r>
              <a:rPr lang="en-US" dirty="0"/>
              <a:t>-</a:t>
            </a:r>
            <a:r>
              <a:rPr lang="en-US" dirty="0" smtClean="0"/>
              <a:t>Timely optimization</a:t>
            </a:r>
          </a:p>
          <a:p>
            <a:r>
              <a:rPr lang="en-US" dirty="0" smtClean="0"/>
              <a:t>-Scalability of most cleanup technologies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924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228600" y="2133600"/>
            <a:ext cx="4088969" cy="2743200"/>
          </a:xfrm>
        </p:spPr>
        <p:txBody>
          <a:bodyPr/>
          <a:lstStyle/>
          <a:p>
            <a:r>
              <a:rPr lang="en-US" sz="2400" dirty="0"/>
              <a:t>Have you used Green Remediation at an UST site?</a:t>
            </a:r>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17</a:t>
            </a:fld>
            <a:endParaRPr lang="en-US" dirty="0"/>
          </a:p>
        </p:txBody>
      </p:sp>
      <p:sp>
        <p:nvSpPr>
          <p:cNvPr id="7" name="TextBox 6"/>
          <p:cNvSpPr txBox="1"/>
          <p:nvPr/>
        </p:nvSpPr>
        <p:spPr>
          <a:xfrm>
            <a:off x="228600" y="4091970"/>
            <a:ext cx="4495800" cy="1569660"/>
          </a:xfrm>
          <a:prstGeom prst="rect">
            <a:avLst/>
          </a:prstGeom>
          <a:noFill/>
        </p:spPr>
        <p:txBody>
          <a:bodyPr wrap="square" rtlCol="0">
            <a:spAutoFit/>
          </a:bodyPr>
          <a:lstStyle/>
          <a:p>
            <a:r>
              <a:rPr lang="en-US" u="sng" dirty="0">
                <a:hlinkClick r:id="rId3"/>
              </a:rPr>
              <a:t>http://www.clu-in.org/greenremediation/subtab_d38.cfm</a:t>
            </a:r>
            <a:endParaRPr lang="en-US" dirty="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3660" y="1214457"/>
            <a:ext cx="2984080" cy="44471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47260" y="3062715"/>
            <a:ext cx="3011879" cy="37952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6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2</a:t>
            </a:r>
            <a:endParaRPr lang="en-US" dirty="0"/>
          </a:p>
        </p:txBody>
      </p:sp>
      <p:sp>
        <p:nvSpPr>
          <p:cNvPr id="3" name="Content Placeholder 2"/>
          <p:cNvSpPr>
            <a:spLocks noGrp="1"/>
          </p:cNvSpPr>
          <p:nvPr>
            <p:ph idx="1"/>
          </p:nvPr>
        </p:nvSpPr>
        <p:spPr>
          <a:xfrm>
            <a:off x="228600" y="2133600"/>
            <a:ext cx="4088969" cy="2743200"/>
          </a:xfrm>
        </p:spPr>
        <p:txBody>
          <a:bodyPr/>
          <a:lstStyle/>
          <a:p>
            <a:r>
              <a:rPr lang="en-US" sz="2400" dirty="0"/>
              <a:t>Doesn’t bio take a while to develop the right bug communities? </a:t>
            </a:r>
            <a:br>
              <a:rPr lang="en-US" sz="2400" dirty="0"/>
            </a:br>
            <a:r>
              <a:rPr lang="en-US" sz="2400" dirty="0"/>
              <a:t/>
            </a:r>
            <a:br>
              <a:rPr lang="en-US" sz="2400" dirty="0"/>
            </a:br>
            <a:r>
              <a:rPr lang="en-US" sz="2400" dirty="0"/>
              <a:t>Seems like other technologies could clean up much faster at a small UST site</a:t>
            </a:r>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38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620000" cy="1447800"/>
          </a:xfrm>
        </p:spPr>
        <p:txBody>
          <a:bodyPr/>
          <a:lstStyle/>
          <a:p>
            <a:r>
              <a:rPr lang="en-US" dirty="0" smtClean="0"/>
              <a:t>Part 2 </a:t>
            </a:r>
            <a:br>
              <a:rPr lang="en-US" dirty="0" smtClean="0"/>
            </a:br>
            <a:r>
              <a:rPr lang="en-US" dirty="0" smtClean="0"/>
              <a:t>Live Session Questions</a:t>
            </a: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938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762000"/>
            <a:ext cx="7620000" cy="990600"/>
          </a:xfrm>
        </p:spPr>
        <p:txBody>
          <a:bodyPr/>
          <a:lstStyle/>
          <a:p>
            <a:r>
              <a:rPr lang="en-US" dirty="0" smtClean="0"/>
              <a:t>Q&amp;A Session for Archived Webinars</a:t>
            </a:r>
            <a:endParaRPr lang="en-US" dirty="0"/>
          </a:p>
        </p:txBody>
      </p:sp>
      <p:sp>
        <p:nvSpPr>
          <p:cNvPr id="3" name="Content Placeholder 2"/>
          <p:cNvSpPr>
            <a:spLocks noGrp="1"/>
          </p:cNvSpPr>
          <p:nvPr>
            <p:ph idx="1"/>
          </p:nvPr>
        </p:nvSpPr>
        <p:spPr>
          <a:xfrm>
            <a:off x="111369" y="1497050"/>
            <a:ext cx="5361288" cy="4141749"/>
          </a:xfrm>
        </p:spPr>
        <p:txBody>
          <a:bodyPr/>
          <a:lstStyle/>
          <a:p>
            <a:r>
              <a:rPr lang="en-US" dirty="0"/>
              <a:t>Best Management and Technical Practices for Site Assessment and </a:t>
            </a:r>
            <a:r>
              <a:rPr lang="en-US" dirty="0" smtClean="0"/>
              <a:t>Remediation</a:t>
            </a:r>
          </a:p>
          <a:p>
            <a:pPr lvl="1"/>
            <a:r>
              <a:rPr lang="en-US" dirty="0" smtClean="0"/>
              <a:t>Delivered at 2013 National Tanks Conference </a:t>
            </a:r>
          </a:p>
          <a:p>
            <a:pPr lvl="1"/>
            <a:r>
              <a:rPr lang="en-US" dirty="0" smtClean="0"/>
              <a:t>CLUIN archive sessions in 2014 </a:t>
            </a:r>
          </a:p>
          <a:p>
            <a:pPr lvl="3"/>
            <a:r>
              <a:rPr lang="en-US" dirty="0" smtClean="0"/>
              <a:t>Links  </a:t>
            </a:r>
          </a:p>
          <a:p>
            <a:pPr lvl="3"/>
            <a:r>
              <a:rPr lang="en-US" dirty="0">
                <a:hlinkClick r:id="rId3"/>
              </a:rPr>
              <a:t>http://</a:t>
            </a:r>
            <a:r>
              <a:rPr lang="en-US" dirty="0" smtClean="0">
                <a:hlinkClick r:id="rId3"/>
              </a:rPr>
              <a:t>www.clu-in.org/conf/tio/bmp/intro.cfm</a:t>
            </a:r>
            <a:r>
              <a:rPr lang="en-US" dirty="0" smtClean="0"/>
              <a:t> </a:t>
            </a:r>
          </a:p>
          <a:p>
            <a:pPr lvl="3"/>
            <a:r>
              <a:rPr lang="en-US" dirty="0">
                <a:hlinkClick r:id="rId4"/>
              </a:rPr>
              <a:t>http://</a:t>
            </a:r>
            <a:r>
              <a:rPr lang="en-US" dirty="0" smtClean="0">
                <a:hlinkClick r:id="rId4"/>
              </a:rPr>
              <a:t>www.clu-in.org/conf/tio/bmp/archive.cfm</a:t>
            </a:r>
            <a:r>
              <a:rPr lang="en-US" dirty="0" smtClean="0"/>
              <a:t> </a:t>
            </a:r>
          </a:p>
          <a:p>
            <a:pPr lvl="3"/>
            <a:r>
              <a:rPr lang="en-US" dirty="0">
                <a:hlinkClick r:id="rId4"/>
              </a:rPr>
              <a:t>http://</a:t>
            </a:r>
            <a:r>
              <a:rPr lang="en-US" dirty="0" smtClean="0">
                <a:hlinkClick r:id="rId4"/>
              </a:rPr>
              <a:t>www.clu-in.org/conf/tio/bmp/archive.cfm</a:t>
            </a:r>
            <a:r>
              <a:rPr lang="en-US" dirty="0" smtClean="0"/>
              <a:t> </a:t>
            </a: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2</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72657" y="1752600"/>
            <a:ext cx="3431019" cy="4495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89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620000" cy="990600"/>
          </a:xfrm>
        </p:spPr>
        <p:txBody>
          <a:bodyPr/>
          <a:lstStyle/>
          <a:p>
            <a:r>
              <a:rPr lang="en-US" dirty="0" smtClean="0"/>
              <a:t>Summary &amp; Wrap Up</a:t>
            </a: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461525"/>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 Case </a:t>
            </a:r>
            <a:r>
              <a:rPr lang="en-US" dirty="0"/>
              <a:t>S</a:t>
            </a:r>
            <a:r>
              <a:rPr lang="en-US" dirty="0" smtClean="0"/>
              <a:t>tudies </a:t>
            </a:r>
            <a:r>
              <a:rPr lang="en-US" dirty="0"/>
              <a:t>S</a:t>
            </a:r>
            <a:r>
              <a:rPr lang="en-US" dirty="0" smtClean="0"/>
              <a:t>ought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you have an UST site that can serve as a case study, please share it with us!</a:t>
            </a:r>
          </a:p>
          <a:p>
            <a:pPr lvl="1"/>
            <a:r>
              <a:rPr lang="en-US" dirty="0" smtClean="0"/>
              <a:t>Case studies can range from 1 page to 100+ pages depending on the site and resources</a:t>
            </a:r>
          </a:p>
          <a:p>
            <a:r>
              <a:rPr lang="en-US" dirty="0"/>
              <a:t>Typical elements of a case study include</a:t>
            </a:r>
          </a:p>
          <a:p>
            <a:pPr lvl="1"/>
            <a:r>
              <a:rPr lang="en-US" dirty="0"/>
              <a:t>Site Information</a:t>
            </a:r>
          </a:p>
          <a:p>
            <a:pPr lvl="1"/>
            <a:r>
              <a:rPr lang="en-US" dirty="0"/>
              <a:t>Contaminants and exposure pathways</a:t>
            </a:r>
          </a:p>
          <a:p>
            <a:pPr lvl="1"/>
            <a:r>
              <a:rPr lang="en-US" dirty="0"/>
              <a:t>Performance Data</a:t>
            </a:r>
          </a:p>
          <a:p>
            <a:pPr lvl="1"/>
            <a:r>
              <a:rPr lang="en-US" dirty="0"/>
              <a:t>Cost Data</a:t>
            </a:r>
          </a:p>
          <a:p>
            <a:r>
              <a:rPr lang="en-US" dirty="0" smtClean="0"/>
              <a:t>Contact Queenie </a:t>
            </a:r>
            <a:r>
              <a:rPr lang="en-US" dirty="0"/>
              <a:t>Mungin-Davis </a:t>
            </a:r>
            <a:r>
              <a:rPr lang="en-US" dirty="0" smtClean="0"/>
              <a:t>at </a:t>
            </a:r>
            <a:r>
              <a:rPr lang="en-US" dirty="0" smtClean="0">
                <a:hlinkClick r:id="rId3"/>
              </a:rPr>
              <a:t>Mungin-Davis.Queenie@epa.gov</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3055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686800" cy="990600"/>
          </a:xfrm>
        </p:spPr>
        <p:txBody>
          <a:bodyPr/>
          <a:lstStyle/>
          <a:p>
            <a:r>
              <a:rPr lang="en-US" b="1" dirty="0"/>
              <a:t>25th National Tanks Conference and Expo</a:t>
            </a:r>
            <a:endParaRPr lang="en-US" dirty="0"/>
          </a:p>
        </p:txBody>
      </p:sp>
      <p:sp>
        <p:nvSpPr>
          <p:cNvPr id="3" name="Content Placeholder 2"/>
          <p:cNvSpPr>
            <a:spLocks noGrp="1"/>
          </p:cNvSpPr>
          <p:nvPr>
            <p:ph idx="1"/>
          </p:nvPr>
        </p:nvSpPr>
        <p:spPr/>
        <p:txBody>
          <a:bodyPr/>
          <a:lstStyle/>
          <a:p>
            <a:r>
              <a:rPr lang="en-US" dirty="0"/>
              <a:t>September 14 – 16, </a:t>
            </a:r>
            <a:r>
              <a:rPr lang="en-US" dirty="0" smtClean="0"/>
              <a:t>2015 in Phoenix, AZ</a:t>
            </a:r>
          </a:p>
          <a:p>
            <a:r>
              <a:rPr lang="en-US" dirty="0" smtClean="0"/>
              <a:t>Additional OUST training will be offered </a:t>
            </a:r>
            <a:endParaRPr lang="en-US" dirty="0"/>
          </a:p>
          <a:p>
            <a:r>
              <a:rPr lang="en-US" dirty="0" smtClean="0"/>
              <a:t>Register at </a:t>
            </a:r>
            <a:r>
              <a:rPr lang="en-US" dirty="0" smtClean="0">
                <a:hlinkClick r:id="rId3"/>
              </a:rPr>
              <a:t>http</a:t>
            </a:r>
            <a:r>
              <a:rPr lang="en-US" dirty="0">
                <a:hlinkClick r:id="rId3"/>
              </a:rPr>
              <a:t>://www.neiwpcc.org/tanksconference</a:t>
            </a:r>
            <a:r>
              <a:rPr lang="en-US" dirty="0" smtClean="0">
                <a:hlinkClick r:id="rId3"/>
              </a:rPr>
              <a:t>/</a:t>
            </a:r>
            <a:r>
              <a:rPr lang="en-US" dirty="0" smtClean="0"/>
              <a:t> </a:t>
            </a:r>
            <a:endParaRPr lang="en-US" dirty="0"/>
          </a:p>
        </p:txBody>
      </p:sp>
      <p:pic>
        <p:nvPicPr>
          <p:cNvPr id="4" name="Picture 3"/>
          <p:cNvPicPr>
            <a:picLocks noChangeAspect="1"/>
          </p:cNvPicPr>
          <p:nvPr/>
        </p:nvPicPr>
        <p:blipFill>
          <a:blip r:embed="rId4"/>
          <a:stretch>
            <a:fillRect/>
          </a:stretch>
        </p:blipFill>
        <p:spPr>
          <a:xfrm>
            <a:off x="2286000" y="4953000"/>
            <a:ext cx="4495800" cy="15863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0171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71721"/>
            <a:ext cx="7620000" cy="990600"/>
          </a:xfrm>
        </p:spPr>
        <p:txBody>
          <a:bodyPr/>
          <a:lstStyle/>
          <a:p>
            <a:r>
              <a:rPr lang="en-US" dirty="0" smtClean="0"/>
              <a:t>Online UST Forum Available</a:t>
            </a:r>
            <a:endParaRPr lang="en-US" dirty="0"/>
          </a:p>
        </p:txBody>
      </p:sp>
      <p:sp>
        <p:nvSpPr>
          <p:cNvPr id="3" name="Content Placeholder 2"/>
          <p:cNvSpPr>
            <a:spLocks noGrp="1"/>
          </p:cNvSpPr>
          <p:nvPr>
            <p:ph idx="1"/>
          </p:nvPr>
        </p:nvSpPr>
        <p:spPr>
          <a:xfrm>
            <a:off x="685800" y="2262321"/>
            <a:ext cx="7772400" cy="3429000"/>
          </a:xfrm>
        </p:spPr>
        <p:txBody>
          <a:bodyPr/>
          <a:lstStyle/>
          <a:p>
            <a:r>
              <a:rPr lang="en-US" sz="2400" dirty="0" smtClean="0"/>
              <a:t>NEIWPCC </a:t>
            </a:r>
            <a:r>
              <a:rPr lang="en-US" sz="2400" dirty="0"/>
              <a:t>(OUST Grantee) welcomes LUST/UST stakeholders to participate in the Corrective Action Planning Team and LUST Corrective Action </a:t>
            </a:r>
            <a:r>
              <a:rPr lang="en-US" sz="2400" dirty="0" smtClean="0"/>
              <a:t>Forum</a:t>
            </a:r>
          </a:p>
          <a:p>
            <a:pPr lvl="1"/>
            <a:r>
              <a:rPr lang="en-US" sz="2000" dirty="0">
                <a:hlinkClick r:id="rId3"/>
              </a:rPr>
              <a:t>h</a:t>
            </a:r>
            <a:r>
              <a:rPr lang="en-US" sz="2000" dirty="0" smtClean="0">
                <a:hlinkClick r:id="rId3"/>
              </a:rPr>
              <a:t>ttp</a:t>
            </a:r>
            <a:r>
              <a:rPr lang="en-US" sz="2000" dirty="0">
                <a:hlinkClick r:id="rId3"/>
              </a:rPr>
              <a:t>://</a:t>
            </a:r>
            <a:r>
              <a:rPr lang="en-US" sz="2000" dirty="0" smtClean="0">
                <a:hlinkClick r:id="rId3"/>
              </a:rPr>
              <a:t>www.neiwpcc.org/ust/caforum/index.php</a:t>
            </a:r>
            <a:endParaRPr lang="en-US" sz="2000" dirty="0" smtClean="0"/>
          </a:p>
          <a:p>
            <a:r>
              <a:rPr lang="en-US" sz="2400" dirty="0" smtClean="0"/>
              <a:t>For more info, contact </a:t>
            </a:r>
            <a:r>
              <a:rPr lang="en-US" sz="2400" u="sng" dirty="0">
                <a:hlinkClick r:id="rId4"/>
              </a:rPr>
              <a:t>JHarrison@neiwpcc.org</a:t>
            </a:r>
            <a:r>
              <a:rPr lang="en-US" sz="2400" dirty="0"/>
              <a:t> or Queenie Mungin-Davis, </a:t>
            </a:r>
            <a:r>
              <a:rPr lang="en-US" sz="2400" u="sng" dirty="0">
                <a:hlinkClick r:id="rId5"/>
              </a:rPr>
              <a:t>mungin-davis.queenie@epa.gov</a:t>
            </a:r>
            <a:endParaRPr lang="en-US" sz="2400" dirty="0" smtClean="0"/>
          </a:p>
          <a:p>
            <a:endParaRPr lang="en-US" sz="2400" dirty="0"/>
          </a:p>
        </p:txBody>
      </p:sp>
      <p:pic>
        <p:nvPicPr>
          <p:cNvPr id="4" name="Picture 3"/>
          <p:cNvPicPr>
            <a:picLocks noChangeAspect="1"/>
          </p:cNvPicPr>
          <p:nvPr/>
        </p:nvPicPr>
        <p:blipFill>
          <a:blip r:embed="rId6"/>
          <a:stretch>
            <a:fillRect/>
          </a:stretch>
        </p:blipFill>
        <p:spPr>
          <a:xfrm>
            <a:off x="1905000" y="5210442"/>
            <a:ext cx="4976812" cy="147147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9105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620000" cy="990600"/>
          </a:xfrm>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r>
              <a:rPr lang="en-US" dirty="0">
                <a:hlinkClick r:id="rId3"/>
              </a:rPr>
              <a:t>Steve Dyment</a:t>
            </a:r>
            <a:r>
              <a:rPr lang="en-US" dirty="0"/>
              <a:t>, U.S. EPA Technology Innovation and Field Services </a:t>
            </a:r>
            <a:r>
              <a:rPr lang="en-US" dirty="0" smtClean="0"/>
              <a:t>Division </a:t>
            </a:r>
            <a:r>
              <a:rPr lang="en-US" dirty="0"/>
              <a:t>(</a:t>
            </a:r>
            <a:r>
              <a:rPr lang="en-US" dirty="0">
                <a:hlinkClick r:id="rId4"/>
              </a:rPr>
              <a:t>dyment.stephen@epa.gov</a:t>
            </a:r>
            <a:r>
              <a:rPr lang="en-US" dirty="0" smtClean="0"/>
              <a:t>)</a:t>
            </a:r>
          </a:p>
          <a:p>
            <a:endParaRPr lang="en-US" dirty="0"/>
          </a:p>
          <a:p>
            <a:r>
              <a:rPr lang="en-US" dirty="0"/>
              <a:t>Queenie Mungin-Davis, U.S. EPA OUST Coordinator (</a:t>
            </a:r>
            <a:r>
              <a:rPr lang="en-US" dirty="0">
                <a:hlinkClick r:id="rId5"/>
              </a:rPr>
              <a:t>mungin-davis.queenie@epa.gov</a:t>
            </a:r>
            <a:r>
              <a:rPr lang="en-US" dirty="0"/>
              <a:t>)</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35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04900"/>
            <a:ext cx="7620000" cy="990600"/>
          </a:xfrm>
        </p:spPr>
        <p:txBody>
          <a:bodyPr/>
          <a:lstStyle/>
          <a:p>
            <a:r>
              <a:rPr lang="en-US" dirty="0" smtClean="0"/>
              <a:t>Topic Review </a:t>
            </a:r>
            <a:endParaRPr lang="en-US" dirty="0"/>
          </a:p>
        </p:txBody>
      </p:sp>
      <p:sp>
        <p:nvSpPr>
          <p:cNvPr id="3" name="Content Placeholder 2"/>
          <p:cNvSpPr>
            <a:spLocks noGrp="1"/>
          </p:cNvSpPr>
          <p:nvPr>
            <p:ph idx="1"/>
          </p:nvPr>
        </p:nvSpPr>
        <p:spPr>
          <a:xfrm>
            <a:off x="696097" y="2247900"/>
            <a:ext cx="7772400" cy="4000500"/>
          </a:xfrm>
        </p:spPr>
        <p:txBody>
          <a:bodyPr/>
          <a:lstStyle/>
          <a:p>
            <a:r>
              <a:rPr lang="en-US" dirty="0" smtClean="0"/>
              <a:t>BMPs for Characterization </a:t>
            </a:r>
          </a:p>
          <a:p>
            <a:pPr lvl="1"/>
            <a:r>
              <a:rPr lang="en-US" dirty="0" smtClean="0"/>
              <a:t>Why?</a:t>
            </a:r>
          </a:p>
          <a:p>
            <a:pPr lvl="2"/>
            <a:r>
              <a:rPr lang="en-US" dirty="0" smtClean="0"/>
              <a:t>Optimization history, common findings, pilots</a:t>
            </a:r>
          </a:p>
          <a:p>
            <a:pPr lvl="1"/>
            <a:r>
              <a:rPr lang="en-US" dirty="0" smtClean="0"/>
              <a:t>Identification of BMPs</a:t>
            </a:r>
          </a:p>
          <a:p>
            <a:pPr lvl="2"/>
            <a:r>
              <a:rPr lang="en-US" dirty="0" smtClean="0"/>
              <a:t>Systematic Planning</a:t>
            </a:r>
          </a:p>
          <a:p>
            <a:pPr lvl="3"/>
            <a:r>
              <a:rPr lang="en-US" dirty="0" smtClean="0"/>
              <a:t>CSMs, lifecycle costs and scale for LUST sites </a:t>
            </a:r>
          </a:p>
          <a:p>
            <a:pPr lvl="2"/>
            <a:r>
              <a:rPr lang="en-US" dirty="0" smtClean="0"/>
              <a:t>Collaborative data and high resolution tools</a:t>
            </a:r>
          </a:p>
          <a:p>
            <a:pPr lvl="3"/>
            <a:r>
              <a:rPr lang="en-US" dirty="0" smtClean="0"/>
              <a:t>Geophysical, hydrostratigraphic, direct sensing</a:t>
            </a:r>
          </a:p>
          <a:p>
            <a:pPr lvl="2"/>
            <a:r>
              <a:rPr lang="en-US" dirty="0" smtClean="0"/>
              <a:t>DMAs, monitoring wells, vertical profiling, transects, flux</a:t>
            </a:r>
          </a:p>
          <a:p>
            <a:pPr lvl="1"/>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6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6395" y="990600"/>
            <a:ext cx="7620000" cy="571500"/>
          </a:xfrm>
        </p:spPr>
        <p:txBody>
          <a:bodyPr/>
          <a:lstStyle/>
          <a:p>
            <a:r>
              <a:rPr lang="en-US" dirty="0"/>
              <a:t>Topic Review </a:t>
            </a:r>
          </a:p>
        </p:txBody>
      </p:sp>
      <p:sp>
        <p:nvSpPr>
          <p:cNvPr id="3" name="Content Placeholder 2"/>
          <p:cNvSpPr>
            <a:spLocks noGrp="1"/>
          </p:cNvSpPr>
          <p:nvPr>
            <p:ph idx="1"/>
          </p:nvPr>
        </p:nvSpPr>
        <p:spPr>
          <a:xfrm>
            <a:off x="609600" y="1676400"/>
            <a:ext cx="7772400" cy="3505200"/>
          </a:xfrm>
        </p:spPr>
        <p:txBody>
          <a:bodyPr/>
          <a:lstStyle/>
          <a:p>
            <a:r>
              <a:rPr lang="en-US" sz="2400" dirty="0"/>
              <a:t>BMPs for </a:t>
            </a:r>
            <a:r>
              <a:rPr lang="en-US" sz="2400" dirty="0" smtClean="0"/>
              <a:t>Remediation</a:t>
            </a:r>
            <a:endParaRPr lang="en-US" sz="2400" dirty="0"/>
          </a:p>
          <a:p>
            <a:pPr lvl="1"/>
            <a:r>
              <a:rPr lang="en-US" sz="2000" dirty="0"/>
              <a:t>Why?</a:t>
            </a:r>
          </a:p>
          <a:p>
            <a:pPr lvl="2"/>
            <a:r>
              <a:rPr lang="en-US" sz="1800" dirty="0"/>
              <a:t>Optimization history, common </a:t>
            </a:r>
            <a:r>
              <a:rPr lang="en-US" sz="1800" dirty="0" smtClean="0"/>
              <a:t>findings</a:t>
            </a:r>
          </a:p>
          <a:p>
            <a:pPr lvl="1"/>
            <a:r>
              <a:rPr lang="en-US" sz="2000" dirty="0" smtClean="0"/>
              <a:t>Identification </a:t>
            </a:r>
            <a:r>
              <a:rPr lang="en-US" sz="2000" dirty="0"/>
              <a:t>of BMPs</a:t>
            </a:r>
          </a:p>
          <a:p>
            <a:pPr lvl="2"/>
            <a:r>
              <a:rPr lang="en-US" sz="1800" dirty="0" smtClean="0"/>
              <a:t>CSMs for design</a:t>
            </a:r>
            <a:endParaRPr lang="en-US" sz="1800" dirty="0"/>
          </a:p>
          <a:p>
            <a:pPr lvl="2"/>
            <a:r>
              <a:rPr lang="en-US" dirty="0" smtClean="0"/>
              <a:t>Evolution of remedy implementation</a:t>
            </a:r>
          </a:p>
          <a:p>
            <a:pPr lvl="3"/>
            <a:r>
              <a:rPr lang="en-US" dirty="0" smtClean="0"/>
              <a:t>Single, large scale, presumptive to targeted multi technology approaches</a:t>
            </a:r>
          </a:p>
          <a:p>
            <a:pPr lvl="3"/>
            <a:r>
              <a:rPr lang="en-US" dirty="0" smtClean="0"/>
              <a:t>HRSC and completion strategies</a:t>
            </a:r>
            <a:endParaRPr lang="en-US" dirty="0"/>
          </a:p>
          <a:p>
            <a:pPr lvl="1"/>
            <a:r>
              <a:rPr lang="en-US" sz="2000" dirty="0" smtClean="0"/>
              <a:t>Technologies</a:t>
            </a:r>
          </a:p>
          <a:p>
            <a:pPr lvl="2"/>
            <a:r>
              <a:rPr lang="en-US" sz="1800" dirty="0" smtClean="0"/>
              <a:t>SVE, air sparging, ISCO, excavation, bio/ enhanced bio, MNA</a:t>
            </a:r>
          </a:p>
          <a:p>
            <a:pPr lvl="2"/>
            <a:r>
              <a:rPr lang="en-US" sz="1800" dirty="0" smtClean="0"/>
              <a:t>Green remediation, sustainability considerations</a:t>
            </a:r>
          </a:p>
          <a:p>
            <a:pPr lvl="2"/>
            <a:r>
              <a:rPr lang="en-US" sz="1800" dirty="0" smtClean="0"/>
              <a:t>Case Studies</a:t>
            </a:r>
            <a:endParaRPr lang="en-US" sz="1800"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6404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0" y="2057400"/>
            <a:ext cx="3429000" cy="3429000"/>
          </a:xfrm>
        </p:spPr>
        <p:txBody>
          <a:bodyPr/>
          <a:lstStyle/>
          <a:p>
            <a:r>
              <a:rPr lang="en-US" dirty="0"/>
              <a:t>Are these BMPs codified anywhere? </a:t>
            </a:r>
            <a:br>
              <a:rPr lang="en-US" dirty="0"/>
            </a:br>
            <a:r>
              <a:rPr lang="en-US" dirty="0"/>
              <a:t/>
            </a:r>
            <a:br>
              <a:rPr lang="en-US" dirty="0"/>
            </a:br>
            <a:r>
              <a:rPr lang="en-US" dirty="0"/>
              <a:t>Are they part of EPA or state official guidance?</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5</a:t>
            </a:fld>
            <a:endParaRPr lang="en-US" dirty="0"/>
          </a:p>
        </p:txBody>
      </p:sp>
      <p:sp>
        <p:nvSpPr>
          <p:cNvPr id="9" name="AutoShape 8"/>
          <p:cNvSpPr>
            <a:spLocks noChangeArrowheads="1"/>
          </p:cNvSpPr>
          <p:nvPr/>
        </p:nvSpPr>
        <p:spPr bwMode="auto">
          <a:xfrm>
            <a:off x="3429000" y="1752838"/>
            <a:ext cx="5472112" cy="1371600"/>
          </a:xfrm>
          <a:prstGeom prst="ribbon2">
            <a:avLst>
              <a:gd name="adj1" fmla="val 12500"/>
              <a:gd name="adj2" fmla="val 6213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12700">
            <a:solidFill>
              <a:schemeClr val="bg1"/>
            </a:solidFill>
            <a:round/>
            <a:headEnd type="none" w="sm" len="sm"/>
            <a:tailEnd type="none" w="sm" len="sm"/>
          </a:ln>
          <a:effectLst/>
        </p:spPr>
        <p:txBody>
          <a:bodyPr wrap="square" anchor="ctr"/>
          <a:lstStyle/>
          <a:p>
            <a:pPr algn="ctr">
              <a:lnSpc>
                <a:spcPct val="94000"/>
              </a:lnSpc>
              <a:spcBef>
                <a:spcPct val="25000"/>
              </a:spcBef>
              <a:spcAft>
                <a:spcPct val="10000"/>
              </a:spcAft>
              <a:buClr>
                <a:prstClr val="black"/>
              </a:buClr>
              <a:buSzPct val="90000"/>
              <a:buFont typeface="Wingdings" pitchFamily="2" charset="2"/>
              <a:buNone/>
            </a:pPr>
            <a:r>
              <a:rPr lang="en-US" sz="1800" dirty="0" smtClean="0">
                <a:solidFill>
                  <a:prstClr val="black"/>
                </a:solidFill>
                <a:latin typeface="Calibri" pitchFamily="34" charset="0"/>
              </a:rPr>
              <a:t>A set of methods or techniques found to be the most effective and practical means in achieving an objective while making the optimum use of resources</a:t>
            </a:r>
            <a:endParaRPr lang="en-US" sz="1800" dirty="0">
              <a:solidFill>
                <a:prstClr val="black"/>
              </a:solidFill>
              <a:latin typeface="Calibr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05400" y="3538726"/>
            <a:ext cx="3475800" cy="2342278"/>
          </a:xfrm>
          <a:prstGeom prst="rect">
            <a:avLst/>
          </a:prstGeom>
        </p:spPr>
      </p:pic>
      <p:pic>
        <p:nvPicPr>
          <p:cNvPr id="11" name="Picture 10" descr="a.png"/>
          <p:cNvPicPr>
            <a:picLocks noChangeAspect="1"/>
          </p:cNvPicPr>
          <p:nvPr/>
        </p:nvPicPr>
        <p:blipFill>
          <a:blip r:embed="rId4" cstate="print"/>
          <a:stretch>
            <a:fillRect/>
          </a:stretch>
        </p:blipFill>
        <p:spPr>
          <a:xfrm>
            <a:off x="4108938" y="3283004"/>
            <a:ext cx="4572000" cy="34225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9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172430" y="1731873"/>
            <a:ext cx="4207476" cy="3429000"/>
          </a:xfrm>
        </p:spPr>
        <p:txBody>
          <a:bodyPr/>
          <a:lstStyle/>
          <a:p>
            <a:r>
              <a:rPr lang="en-US" dirty="0"/>
              <a:t>How long ago were you doing 10 sites per year compared to 30 per year now? </a:t>
            </a:r>
            <a:endParaRPr lang="en-US" dirty="0" smtClean="0"/>
          </a:p>
          <a:p>
            <a:r>
              <a:rPr lang="en-US" dirty="0"/>
              <a:t>Is this increase mostly attributed to this optimization? </a:t>
            </a:r>
            <a:endParaRPr lang="en-US" dirty="0" smtClean="0"/>
          </a:p>
          <a:p>
            <a:r>
              <a:rPr lang="en-US" dirty="0"/>
              <a:t>What is not included, specifically in this optimization?</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81600" y="1707292"/>
            <a:ext cx="3675413" cy="4572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5495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172430" y="1731873"/>
            <a:ext cx="4207476" cy="3429000"/>
          </a:xfrm>
        </p:spPr>
        <p:txBody>
          <a:bodyPr/>
          <a:lstStyle/>
          <a:p>
            <a:r>
              <a:rPr lang="en-US" dirty="0"/>
              <a:t>What’s an evolving Conceptual Site Model?</a:t>
            </a:r>
            <a:br>
              <a:rPr lang="en-US" dirty="0"/>
            </a:br>
            <a:r>
              <a:rPr lang="en-US" dirty="0"/>
              <a:t/>
            </a:r>
            <a:br>
              <a:rPr lang="en-US" dirty="0"/>
            </a:br>
            <a:r>
              <a:rPr lang="en-US" dirty="0"/>
              <a:t>Does this mean I need special software? </a:t>
            </a:r>
            <a:br>
              <a:rPr lang="en-US" dirty="0"/>
            </a:br>
            <a:r>
              <a:rPr lang="en-US" dirty="0"/>
              <a:t/>
            </a:r>
            <a:br>
              <a:rPr lang="en-US" dirty="0"/>
            </a:br>
            <a:r>
              <a:rPr lang="en-US" dirty="0"/>
              <a:t>Or need to recreate a CSM every month?</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9106" y="1616313"/>
            <a:ext cx="3364226" cy="4632087"/>
          </a:xfrm>
          <a:prstGeom prst="rect">
            <a:avLst/>
          </a:prstGeom>
        </p:spPr>
      </p:pic>
      <p:pic>
        <p:nvPicPr>
          <p:cNvPr id="9" name="Picture 8" descr="SPP_Crosswalk_Triad301_23Aug2011.jpg"/>
          <p:cNvPicPr>
            <a:picLocks noChangeAspect="1"/>
          </p:cNvPicPr>
          <p:nvPr/>
        </p:nvPicPr>
        <p:blipFill>
          <a:blip r:embed="rId4" cstate="print"/>
          <a:srcRect l="3894" t="5541" r="2855" b="16880"/>
          <a:stretch>
            <a:fillRect/>
          </a:stretch>
        </p:blipFill>
        <p:spPr>
          <a:xfrm>
            <a:off x="1" y="1143000"/>
            <a:ext cx="9137542" cy="562222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9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84"/>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172430" y="1731873"/>
            <a:ext cx="4207476" cy="3429000"/>
          </a:xfrm>
        </p:spPr>
        <p:txBody>
          <a:bodyPr/>
          <a:lstStyle/>
          <a:p>
            <a:r>
              <a:rPr lang="en-US" dirty="0"/>
              <a:t>Do you have examples of CSMs you can share?</a:t>
            </a:r>
            <a:br>
              <a:rPr lang="en-US" dirty="0"/>
            </a:br>
            <a:r>
              <a:rPr lang="en-US" dirty="0"/>
              <a:t/>
            </a:r>
            <a:br>
              <a:rPr lang="en-US" dirty="0"/>
            </a:br>
            <a:r>
              <a:rPr lang="en-US" dirty="0"/>
              <a:t>What makes for a “good” CSM?</a:t>
            </a:r>
            <a:br>
              <a:rPr lang="en-US" dirty="0"/>
            </a:br>
            <a:endParaRPr lang="en-US" dirty="0"/>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95900" y="1456652"/>
            <a:ext cx="3733800" cy="4768302"/>
          </a:xfrm>
          <a:prstGeom prst="rect">
            <a:avLst/>
          </a:prstGeom>
        </p:spPr>
      </p:pic>
      <p:pic>
        <p:nvPicPr>
          <p:cNvPr id="11" name="Content Placeholder 6">
            <a:hlinkClick r:id="rId4" action="ppaction://program"/>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0800" y="4655223"/>
            <a:ext cx="1058191" cy="105819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8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94067"/>
            <a:ext cx="7620000" cy="990600"/>
          </a:xfrm>
        </p:spPr>
        <p:txBody>
          <a:bodyPr/>
          <a:lstStyle/>
          <a:p>
            <a:r>
              <a:rPr lang="en-US" dirty="0" smtClean="0"/>
              <a:t>Submitted Questions Part 1</a:t>
            </a:r>
            <a:endParaRPr lang="en-US" dirty="0"/>
          </a:p>
        </p:txBody>
      </p:sp>
      <p:sp>
        <p:nvSpPr>
          <p:cNvPr id="3" name="Content Placeholder 2"/>
          <p:cNvSpPr>
            <a:spLocks noGrp="1"/>
          </p:cNvSpPr>
          <p:nvPr>
            <p:ph idx="1"/>
          </p:nvPr>
        </p:nvSpPr>
        <p:spPr>
          <a:xfrm>
            <a:off x="733915" y="2262911"/>
            <a:ext cx="7828570" cy="3429000"/>
          </a:xfrm>
        </p:spPr>
        <p:txBody>
          <a:bodyPr/>
          <a:lstStyle/>
          <a:p>
            <a:r>
              <a:rPr lang="en-US" dirty="0"/>
              <a:t>Usually more data for a site means more time and/or more money. </a:t>
            </a:r>
            <a:br>
              <a:rPr lang="en-US" dirty="0"/>
            </a:br>
            <a:r>
              <a:rPr lang="en-US" dirty="0"/>
              <a:t/>
            </a:r>
            <a:br>
              <a:rPr lang="en-US" dirty="0"/>
            </a:br>
            <a:r>
              <a:rPr lang="en-US" dirty="0"/>
              <a:t>How can I balance the increased emphasis on characterization with costs?</a:t>
            </a:r>
          </a:p>
        </p:txBody>
      </p:sp>
      <p:sp>
        <p:nvSpPr>
          <p:cNvPr id="4" name="Date Placeholder 3"/>
          <p:cNvSpPr>
            <a:spLocks noGrp="1"/>
          </p:cNvSpPr>
          <p:nvPr>
            <p:ph type="dt" sz="half" idx="10"/>
          </p:nvPr>
        </p:nvSpPr>
        <p:spPr/>
        <p:txBody>
          <a:bodyPr/>
          <a:lstStyle/>
          <a:p>
            <a:pPr>
              <a:defRPr/>
            </a:pPr>
            <a:fld id="{E5732BC2-F781-47D5-91E6-9E74BCD3F46F}" type="datetime1">
              <a:rPr lang="en-US" smtClean="0"/>
              <a:pPr>
                <a:defRPr/>
              </a:pPr>
              <a:t>3/11/15</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7772175-189E-4653-A3B2-EFFFC5861F3B}" type="slidenum">
              <a:rPr lang="en-US" smtClean="0"/>
              <a:pPr>
                <a:defRPr/>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076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4954</Words>
  <Application>Microsoft Macintosh PowerPoint</Application>
  <PresentationFormat>On-screen Show (4:3)</PresentationFormat>
  <Paragraphs>376</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Blank Presentation</vt:lpstr>
      <vt:lpstr>Best Management and Technical Practices for Site Assessment and Remediation   Question and Answer Webinar</vt:lpstr>
      <vt:lpstr>Q&amp;A Session for Archived Webinars</vt:lpstr>
      <vt:lpstr>Topic Review </vt:lpstr>
      <vt:lpstr>Topic Review </vt:lpstr>
      <vt:lpstr>Submitted Questions Part 1</vt:lpstr>
      <vt:lpstr>Submitted Questions Part 1</vt:lpstr>
      <vt:lpstr>Submitted Questions Part 1</vt:lpstr>
      <vt:lpstr>Submitted Questions Part 1</vt:lpstr>
      <vt:lpstr>Submitted Questions Part 1</vt:lpstr>
      <vt:lpstr>Example BTSC  Technical Support Projects </vt:lpstr>
      <vt:lpstr>Submitted Questions Part 1</vt:lpstr>
      <vt:lpstr>Part 1  Live Session Questions</vt:lpstr>
      <vt:lpstr>Submitted Questions Part 2</vt:lpstr>
      <vt:lpstr>Submitted Questions Part 2</vt:lpstr>
      <vt:lpstr>Submitted Questions Part 2</vt:lpstr>
      <vt:lpstr>Submitted Questions Part 2</vt:lpstr>
      <vt:lpstr>Submitted Questions Part 2</vt:lpstr>
      <vt:lpstr>Submitted Questions Part 2</vt:lpstr>
      <vt:lpstr>Part 2  Live Session Questions</vt:lpstr>
      <vt:lpstr>Summary &amp; Wrap Up</vt:lpstr>
      <vt:lpstr>UST Case Studies Sought</vt:lpstr>
      <vt:lpstr>25th National Tanks Conference and Expo</vt:lpstr>
      <vt:lpstr>Online UST Forum Available</vt:lpstr>
      <vt:lpstr>Thank you!</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Peter Riddle</cp:lastModifiedBy>
  <cp:revision>76</cp:revision>
  <dcterms:created xsi:type="dcterms:W3CDTF">2015-03-11T16:24:09Z</dcterms:created>
  <dcterms:modified xsi:type="dcterms:W3CDTF">2015-03-11T16:27:09Z</dcterms:modified>
</cp:coreProperties>
</file>