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2"/>
  </p:sldMasterIdLst>
  <p:notesMasterIdLst>
    <p:notesMasterId r:id="rId41"/>
  </p:notesMasterIdLst>
  <p:sldIdLst>
    <p:sldId id="256" r:id="rId13"/>
    <p:sldId id="364" r:id="rId14"/>
    <p:sldId id="365" r:id="rId15"/>
    <p:sldId id="343" r:id="rId16"/>
    <p:sldId id="344" r:id="rId17"/>
    <p:sldId id="362" r:id="rId18"/>
    <p:sldId id="322" r:id="rId19"/>
    <p:sldId id="323" r:id="rId20"/>
    <p:sldId id="324" r:id="rId21"/>
    <p:sldId id="345" r:id="rId22"/>
    <p:sldId id="352" r:id="rId23"/>
    <p:sldId id="353" r:id="rId24"/>
    <p:sldId id="328" r:id="rId25"/>
    <p:sldId id="348" r:id="rId26"/>
    <p:sldId id="330" r:id="rId27"/>
    <p:sldId id="331" r:id="rId28"/>
    <p:sldId id="349" r:id="rId29"/>
    <p:sldId id="350" r:id="rId30"/>
    <p:sldId id="356" r:id="rId31"/>
    <p:sldId id="334" r:id="rId32"/>
    <p:sldId id="335" r:id="rId33"/>
    <p:sldId id="336" r:id="rId34"/>
    <p:sldId id="337" r:id="rId35"/>
    <p:sldId id="357" r:id="rId36"/>
    <p:sldId id="339" r:id="rId37"/>
    <p:sldId id="286" r:id="rId38"/>
    <p:sldId id="289" r:id="rId39"/>
    <p:sldId id="307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99"/>
    <a:srgbClr val="FF9966"/>
    <a:srgbClr val="CC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635" autoAdjust="0"/>
  </p:normalViewPr>
  <p:slideViewPr>
    <p:cSldViewPr snapToGrid="0">
      <p:cViewPr>
        <p:scale>
          <a:sx n="100" d="100"/>
          <a:sy n="100" d="100"/>
        </p:scale>
        <p:origin x="852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presProps" Target="presProps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9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viewProps" Target="viewProps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1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20" Type="http://schemas.openxmlformats.org/officeDocument/2006/relationships/slide" Target="slides/slide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B0CD8-2C4A-4E3F-8BD2-25B3B9B6288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D6781-97A3-46DB-A013-105247B5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26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340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75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25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84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725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5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521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56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00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4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aseline="0" dirty="0" smtClean="0">
              <a:latin typeface="Arial" panose="020B0604020202020204" pitchFamily="34" charset="0"/>
            </a:endParaRPr>
          </a:p>
          <a:p>
            <a:endParaRPr lang="en-US" altLang="en-US" dirty="0" smtClean="0">
              <a:latin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098D4B-E00B-4979-9853-E710C70DFC5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6197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47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37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201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D091E-32B0-407B-8638-E37C75B9690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407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269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054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093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74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0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2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D091E-32B0-407B-8638-E37C75B969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0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D091E-32B0-407B-8638-E37C75B969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00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D6781-97A3-46DB-A013-105247B597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90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29CDFC88-D739-4B26-85E3-6796F84E4113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000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29CDFC88-D739-4B26-85E3-6796F84E4113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792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29CDFC88-D739-4B26-85E3-6796F84E4113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607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4085-56E1-47A5-B524-1203450C6203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ABFE-C576-431E-B1EC-073AAE6A88E0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8E123-0EF8-415B-B88F-39E42E5BF80F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E50CE-A68D-4FBD-A5C1-DCBBBD497D0E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0AE89-DE4A-4EF0-98FC-18960FE2F955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0D6F-9F6B-4CD5-8B99-45F09BDAA212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38B7-F84C-46E7-922B-32CDEA3A11B2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3E64-66EE-413C-BDB8-E5819BBE1F81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B57E-E92C-4F93-96D5-4FC33CBABC0A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F31752-D9A1-44B0-AE2B-AD4CBE3785B6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3CC1-5938-4544-891B-DA05811A2479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77FD87-9346-4861-A85D-48CE36D82D39}" type="datetime1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038" y="541867"/>
            <a:ext cx="10409128" cy="266328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ASTM’s Standard Guide for Greener Cleanups: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Show me </a:t>
            </a:r>
            <a:r>
              <a:rPr lang="en-US" sz="4400" dirty="0">
                <a:solidFill>
                  <a:schemeClr val="tx1"/>
                </a:solidFill>
              </a:rPr>
              <a:t>h</a:t>
            </a:r>
            <a:r>
              <a:rPr lang="en-US" sz="4400" dirty="0" smtClean="0">
                <a:solidFill>
                  <a:schemeClr val="tx1"/>
                </a:solidFill>
              </a:rPr>
              <a:t>ow it works!</a:t>
            </a:r>
            <a:r>
              <a:rPr lang="en-US" sz="6600" dirty="0" smtClean="0">
                <a:solidFill>
                  <a:schemeClr val="tx1"/>
                </a:solidFill>
              </a:rPr>
              <a:t/>
            </a:r>
            <a:br>
              <a:rPr lang="en-US" sz="6600" dirty="0" smtClean="0">
                <a:solidFill>
                  <a:schemeClr val="tx1"/>
                </a:solidFill>
              </a:rPr>
            </a:b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4" name="Picture 3" descr="epa_logo_vert_white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7280" y="4837317"/>
            <a:ext cx="2969394" cy="11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495673" y="4837317"/>
            <a:ext cx="3660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Deb Goldblum, Region 3 RCRA</a:t>
            </a:r>
          </a:p>
          <a:p>
            <a:pPr algn="r"/>
            <a:r>
              <a:rPr lang="en-US" dirty="0" err="1" smtClean="0"/>
              <a:t>Clu</a:t>
            </a:r>
            <a:r>
              <a:rPr lang="en-US" dirty="0" smtClean="0"/>
              <a:t>-In Webinar  </a:t>
            </a:r>
          </a:p>
          <a:p>
            <a:pPr algn="r"/>
            <a:r>
              <a:rPr lang="en-US" dirty="0" smtClean="0"/>
              <a:t>November 17, 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19"/>
          <a:stretch/>
        </p:blipFill>
        <p:spPr>
          <a:xfrm>
            <a:off x="7342628" y="1949450"/>
            <a:ext cx="2133361" cy="2255165"/>
          </a:xfrm>
          <a:prstGeom prst="ellipse">
            <a:avLst/>
          </a:prstGeom>
          <a:ln w="12700" cap="rnd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054112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94065" cy="145075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6600"/>
                </a:solidFill>
                <a:latin typeface="Arial" charset="0"/>
                <a:ea typeface="ヒラギノ角ゴ Pro W3" charset="0"/>
              </a:rPr>
              <a:t/>
            </a:r>
            <a:br>
              <a:rPr lang="en-US" b="1" dirty="0" smtClean="0">
                <a:solidFill>
                  <a:srgbClr val="006600"/>
                </a:solidFill>
                <a:latin typeface="Arial" charset="0"/>
                <a:ea typeface="ヒラギノ角ゴ Pro W3" charset="0"/>
              </a:rPr>
            </a:br>
            <a:r>
              <a:rPr lang="en-US" b="1" dirty="0" smtClean="0">
                <a:solidFill>
                  <a:srgbClr val="006600"/>
                </a:solidFill>
                <a:latin typeface="Arial" charset="0"/>
                <a:ea typeface="ヒラギノ角ゴ Pro W3" charset="0"/>
              </a:rPr>
              <a:t/>
            </a:r>
            <a:br>
              <a:rPr lang="en-US" b="1" dirty="0" smtClean="0">
                <a:solidFill>
                  <a:srgbClr val="006600"/>
                </a:solidFill>
                <a:latin typeface="Arial" charset="0"/>
                <a:ea typeface="ヒラギノ角ゴ Pro W3" charset="0"/>
              </a:rPr>
            </a:br>
            <a:r>
              <a:rPr lang="en-US" sz="4400" b="1" dirty="0">
                <a:solidFill>
                  <a:srgbClr val="006600"/>
                </a:solidFill>
                <a:ea typeface="ヒラギノ角ゴ Pro W3" charset="0"/>
              </a:rPr>
              <a:t/>
            </a:r>
            <a:br>
              <a:rPr lang="en-US" sz="4400" b="1" dirty="0">
                <a:solidFill>
                  <a:srgbClr val="006600"/>
                </a:solidFill>
                <a:ea typeface="ヒラギノ角ゴ Pro W3" charset="0"/>
              </a:rPr>
            </a:br>
            <a:r>
              <a:rPr lang="en-US" sz="4900" dirty="0" smtClean="0">
                <a:ea typeface="ヒラギノ角ゴ Pro W3" charset="0"/>
              </a:rPr>
              <a:t>Section </a:t>
            </a:r>
            <a:r>
              <a:rPr lang="en-US" sz="4900" dirty="0">
                <a:ea typeface="ヒラギノ角ゴ Pro W3" charset="0"/>
              </a:rPr>
              <a:t>6:  </a:t>
            </a:r>
            <a:r>
              <a:rPr lang="en-US" sz="4900" dirty="0" smtClean="0">
                <a:ea typeface="ヒラギノ角ゴ Pro W3" charset="0"/>
              </a:rPr>
              <a:t>Best Management Practice </a:t>
            </a:r>
            <a:r>
              <a:rPr lang="en-US" sz="4900" dirty="0">
                <a:ea typeface="ヒラギノ角ゴ Pro W3" charset="0"/>
              </a:rPr>
              <a:t>Process </a:t>
            </a:r>
            <a:endParaRPr lang="en-GB" sz="4900" b="1" dirty="0">
              <a:ea typeface="ヒラギノ角ゴ Pro W3" charset="0"/>
            </a:endParaRPr>
          </a:p>
        </p:txBody>
      </p:sp>
      <p:sp>
        <p:nvSpPr>
          <p:cNvPr id="41987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6576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rgbClr val="006600"/>
                </a:solidFill>
              </a:rPr>
              <a:t>Step 1: </a:t>
            </a:r>
            <a:r>
              <a:rPr lang="en-US" altLang="en-US" sz="2400" dirty="0" smtClean="0"/>
              <a:t>Opportunity Assessment</a:t>
            </a:r>
          </a:p>
          <a:p>
            <a:pPr indent="-36576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rgbClr val="006600"/>
                </a:solidFill>
              </a:rPr>
              <a:t>Step 2: </a:t>
            </a:r>
            <a:r>
              <a:rPr lang="en-US" altLang="en-US" sz="2400" dirty="0" smtClean="0"/>
              <a:t>BMP Prioritization</a:t>
            </a:r>
          </a:p>
          <a:p>
            <a:pPr indent="-36576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rgbClr val="006600"/>
                </a:solidFill>
              </a:rPr>
              <a:t>Step 3: </a:t>
            </a:r>
            <a:r>
              <a:rPr lang="en-US" altLang="en-US" sz="2400" dirty="0" smtClean="0"/>
              <a:t>BMP Selection</a:t>
            </a:r>
          </a:p>
          <a:p>
            <a:pPr indent="-36576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rgbClr val="006600"/>
                </a:solidFill>
              </a:rPr>
              <a:t>Step 4: </a:t>
            </a:r>
            <a:r>
              <a:rPr lang="en-US" altLang="en-US" sz="2400" dirty="0" smtClean="0"/>
              <a:t>BMP Implementation</a:t>
            </a:r>
          </a:p>
          <a:p>
            <a:pPr indent="-36576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rgbClr val="006600"/>
                </a:solidFill>
              </a:rPr>
              <a:t>Step 5: </a:t>
            </a:r>
            <a:r>
              <a:rPr lang="en-US" altLang="en-US" sz="2400" dirty="0" smtClean="0"/>
              <a:t>BMP Documentation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150734" y="2604305"/>
            <a:ext cx="6340611" cy="2843084"/>
            <a:chOff x="3818818" y="1903750"/>
            <a:chExt cx="7904291" cy="3965344"/>
          </a:xfrm>
        </p:grpSpPr>
        <p:sp>
          <p:nvSpPr>
            <p:cNvPr id="5" name="Oval 4"/>
            <p:cNvSpPr/>
            <p:nvPr/>
          </p:nvSpPr>
          <p:spPr>
            <a:xfrm>
              <a:off x="3818818" y="1903750"/>
              <a:ext cx="3048540" cy="2212744"/>
            </a:xfrm>
            <a:prstGeom prst="ellipse">
              <a:avLst/>
            </a:prstGeom>
            <a:solidFill>
              <a:srgbClr val="E3D1F1"/>
            </a:solidFill>
            <a:ln w="25400" cmpd="sng">
              <a:solidFill>
                <a:srgbClr val="AB74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i="1" dirty="0">
                  <a:solidFill>
                    <a:srgbClr val="0D0D0D"/>
                  </a:solidFill>
                  <a:ea typeface="ＭＳ Ｐゴシック" pitchFamily="-84" charset="-128"/>
                </a:rPr>
                <a:t>Particulate emissions may be important for a region in </a:t>
              </a:r>
              <a:r>
                <a:rPr lang="en-US" sz="1400" b="1" i="1" dirty="0" smtClean="0">
                  <a:solidFill>
                    <a:srgbClr val="0D0D0D"/>
                  </a:solidFill>
                  <a:ea typeface="ＭＳ Ｐゴシック" pitchFamily="-84" charset="-128"/>
                </a:rPr>
                <a:t>non-attainment</a:t>
              </a:r>
              <a:endParaRPr lang="en-US" b="1" i="1" dirty="0">
                <a:solidFill>
                  <a:srgbClr val="0D0D0D"/>
                </a:solidFill>
                <a:ea typeface="ＭＳ Ｐゴシック" pitchFamily="-84" charset="-128"/>
              </a:endParaRPr>
            </a:p>
          </p:txBody>
        </p:sp>
        <p:sp>
          <p:nvSpPr>
            <p:cNvPr id="6" name="Cloud 5"/>
            <p:cNvSpPr/>
            <p:nvPr/>
          </p:nvSpPr>
          <p:spPr>
            <a:xfrm>
              <a:off x="4047417" y="3808953"/>
              <a:ext cx="5237235" cy="2060141"/>
            </a:xfrm>
            <a:prstGeom prst="cloud">
              <a:avLst/>
            </a:prstGeom>
            <a:solidFill>
              <a:srgbClr val="FFE699"/>
            </a:solidFill>
            <a:ln w="25400" cmpd="sng">
              <a:solidFill>
                <a:srgbClr val="BF9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i="1" dirty="0">
                  <a:solidFill>
                    <a:srgbClr val="000000"/>
                  </a:solidFill>
                  <a:ea typeface="ＭＳ Ｐゴシック" pitchFamily="-84" charset="-128"/>
                </a:rPr>
                <a:t>GHG emissions may be important to a municipality with GHG reduction </a:t>
              </a:r>
              <a:r>
                <a:rPr lang="en-US" sz="1400" b="1" i="1" dirty="0" smtClean="0">
                  <a:solidFill>
                    <a:srgbClr val="000000"/>
                  </a:solidFill>
                  <a:ea typeface="ＭＳ Ｐゴシック" pitchFamily="-84" charset="-128"/>
                </a:rPr>
                <a:t>goals</a:t>
              </a:r>
              <a:endParaRPr lang="en-US" sz="1400" b="1" i="1" dirty="0">
                <a:solidFill>
                  <a:srgbClr val="000000"/>
                </a:solidFill>
                <a:ea typeface="ＭＳ Ｐゴシック" pitchFamily="-84" charset="-128"/>
              </a:endParaRPr>
            </a:p>
          </p:txBody>
        </p:sp>
        <p:sp>
          <p:nvSpPr>
            <p:cNvPr id="7" name="Can 6"/>
            <p:cNvSpPr/>
            <p:nvPr/>
          </p:nvSpPr>
          <p:spPr>
            <a:xfrm>
              <a:off x="9747812" y="2914094"/>
              <a:ext cx="1975297" cy="2802599"/>
            </a:xfrm>
            <a:prstGeom prst="can">
              <a:avLst/>
            </a:prstGeom>
            <a:solidFill>
              <a:srgbClr val="A6A6A6"/>
            </a:solidFill>
            <a:ln w="25400" cmpd="sng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i="1" dirty="0">
                  <a:solidFill>
                    <a:srgbClr val="0D0D0D"/>
                  </a:solidFill>
                  <a:ea typeface="ＭＳ Ｐゴシック" pitchFamily="-84" charset="-128"/>
                </a:rPr>
                <a:t>Waste generation may be important for a community with concerns regarding landfill </a:t>
              </a:r>
              <a:r>
                <a:rPr lang="en-US" sz="1400" b="1" i="1" dirty="0" smtClean="0">
                  <a:solidFill>
                    <a:srgbClr val="0D0D0D"/>
                  </a:solidFill>
                  <a:ea typeface="ＭＳ Ｐゴシック" pitchFamily="-84" charset="-128"/>
                </a:rPr>
                <a:t>space</a:t>
              </a:r>
              <a:endParaRPr lang="en-US" sz="1400" b="1" i="1" dirty="0">
                <a:solidFill>
                  <a:srgbClr val="0D0D0D"/>
                </a:solidFill>
                <a:ea typeface="ＭＳ Ｐゴシック" pitchFamily="-84" charset="-128"/>
              </a:endParaRPr>
            </a:p>
          </p:txBody>
        </p: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7857418" y="2589814"/>
              <a:ext cx="1970477" cy="2014043"/>
              <a:chOff x="4481863" y="2415958"/>
              <a:chExt cx="1920240" cy="2011680"/>
            </a:xfrm>
          </p:grpSpPr>
          <p:sp>
            <p:nvSpPr>
              <p:cNvPr id="9" name="Teardrop 8"/>
              <p:cNvSpPr/>
              <p:nvPr/>
            </p:nvSpPr>
            <p:spPr>
              <a:xfrm rot="18810863">
                <a:off x="4436143" y="2461678"/>
                <a:ext cx="2011680" cy="1920240"/>
              </a:xfrm>
              <a:prstGeom prst="teardrop">
                <a:avLst>
                  <a:gd name="adj" fmla="val 119010"/>
                </a:avLst>
              </a:prstGeom>
              <a:solidFill>
                <a:srgbClr val="97BAFF"/>
              </a:solidFill>
              <a:ln w="25400" cmpd="sng">
                <a:solidFill>
                  <a:srgbClr val="0042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>
                      <a:lumMod val="50000"/>
                    </a:srgbClr>
                  </a:solidFill>
                </a:endParaRPr>
              </a:p>
            </p:txBody>
          </p:sp>
          <p:sp>
            <p:nvSpPr>
              <p:cNvPr id="10" name="TextBox 15"/>
              <p:cNvSpPr txBox="1">
                <a:spLocks noChangeArrowheads="1"/>
              </p:cNvSpPr>
              <p:nvPr/>
            </p:nvSpPr>
            <p:spPr bwMode="auto">
              <a:xfrm>
                <a:off x="4580123" y="2673211"/>
                <a:ext cx="1675846" cy="140083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1400" b="1" i="1" dirty="0" smtClean="0">
                    <a:solidFill>
                      <a:srgbClr val="000000"/>
                    </a:solidFill>
                    <a:latin typeface="+mn-lt"/>
                    <a:cs typeface="Calibri" pitchFamily="34" charset="0"/>
                  </a:rPr>
                  <a:t>The water footprint may be important in arid lands</a:t>
                </a:r>
              </a:p>
            </p:txBody>
          </p:sp>
        </p:grp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819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cs typeface="Arial" panose="020B0604020202020204" pitchFamily="34" charset="0"/>
              </a:rPr>
              <a:t>Step 1 BMP Opportunity Assessment</a:t>
            </a:r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b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4000" dirty="0" smtClean="0">
                <a:cs typeface="Arial" panose="020B0604020202020204" pitchFamily="34" charset="0"/>
              </a:rPr>
              <a:t>Appendix </a:t>
            </a:r>
            <a:r>
              <a:rPr lang="en-US" altLang="en-US" sz="4000" dirty="0">
                <a:cs typeface="Arial" panose="020B0604020202020204" pitchFamily="34" charset="0"/>
              </a:rPr>
              <a:t>X3 BMP Table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-1" b="833"/>
          <a:stretch/>
        </p:blipFill>
        <p:spPr>
          <a:xfrm>
            <a:off x="1552575" y="1920735"/>
            <a:ext cx="8839457" cy="43194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639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 BMP Opportunity Assessment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0" y="3212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645134"/>
              </p:ext>
            </p:extLst>
          </p:nvPr>
        </p:nvGraphicFramePr>
        <p:xfrm>
          <a:off x="1927166" y="1927169"/>
          <a:ext cx="7898476" cy="4276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65205"/>
                <a:gridCol w="2033271"/>
              </a:tblGrid>
              <a:tr h="6903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Best Management Practice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Applicable</a:t>
                      </a:r>
                    </a:p>
                  </a:txBody>
                  <a:tcPr/>
                </a:tc>
              </a:tr>
              <a:tr h="51778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1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6347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2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6347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3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834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4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6439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5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634757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20240" y="576072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BMP 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63940" y="566928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309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 BMP Prioritization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0" y="3212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192606"/>
              </p:ext>
            </p:extLst>
          </p:nvPr>
        </p:nvGraphicFramePr>
        <p:xfrm>
          <a:off x="1927166" y="1927168"/>
          <a:ext cx="7898476" cy="42045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65205"/>
                <a:gridCol w="2033271"/>
              </a:tblGrid>
              <a:tr h="6961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Best Management Practice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Priority</a:t>
                      </a:r>
                    </a:p>
                  </a:txBody>
                  <a:tcPr/>
                </a:tc>
              </a:tr>
              <a:tr h="5221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1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/>
                </a:tc>
              </a:tr>
              <a:tr h="5917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2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anchor="b"/>
                </a:tc>
              </a:tr>
              <a:tr h="5917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3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 anchor="b"/>
                </a:tc>
              </a:tr>
              <a:tr h="6061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4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/>
                </a:tc>
              </a:tr>
              <a:tr h="5691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5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/>
                </a:tc>
              </a:tr>
              <a:tr h="522127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800" dirty="0" smtClean="0"/>
                        <a:t>BMP 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34400" y="2727960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34400" y="3326844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534400" y="3950016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534400" y="4499372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534400" y="5056108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534400" y="5612844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304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 BMP Prioritization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0" y="3212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748780"/>
              </p:ext>
            </p:extLst>
          </p:nvPr>
        </p:nvGraphicFramePr>
        <p:xfrm>
          <a:off x="1927166" y="1927168"/>
          <a:ext cx="7898476" cy="42297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65205"/>
                <a:gridCol w="2033271"/>
              </a:tblGrid>
              <a:tr h="6961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Best Management Practice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Priority</a:t>
                      </a:r>
                    </a:p>
                  </a:txBody>
                  <a:tcPr/>
                </a:tc>
              </a:tr>
              <a:tr h="5221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1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 anchor="b"/>
                </a:tc>
              </a:tr>
              <a:tr h="5917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3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 anchor="b"/>
                </a:tc>
              </a:tr>
              <a:tr h="5917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2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/>
                </a:tc>
              </a:tr>
              <a:tr h="52212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6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/>
                </a:tc>
              </a:tr>
              <a:tr h="5691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 4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Low</a:t>
                      </a:r>
                      <a:endParaRPr lang="en-US" sz="1800" dirty="0"/>
                    </a:p>
                  </a:txBody>
                  <a:tcPr anchor="b"/>
                </a:tc>
              </a:tr>
              <a:tr h="522127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800" dirty="0" smtClean="0"/>
                        <a:t>BMP 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Low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23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BMP Selection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70491"/>
              </p:ext>
            </p:extLst>
          </p:nvPr>
        </p:nvGraphicFramePr>
        <p:xfrm>
          <a:off x="1834344" y="1916084"/>
          <a:ext cx="8240682" cy="41634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00002"/>
                <a:gridCol w="2420340"/>
                <a:gridCol w="2420340"/>
              </a:tblGrid>
              <a:tr h="7784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Best Management Practice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Select/Rationale</a:t>
                      </a:r>
                    </a:p>
                  </a:txBody>
                  <a:tcPr/>
                </a:tc>
              </a:tr>
              <a:tr h="5567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1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3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High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2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6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4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Low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 – required</a:t>
                      </a:r>
                      <a:r>
                        <a:rPr lang="en-US" sz="1800" baseline="0" dirty="0" smtClean="0"/>
                        <a:t> by law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5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Low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0600" y="344975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0" y="56498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Effectiveness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062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BMP Implementation</a:t>
            </a:r>
            <a:endParaRPr lang="en-US" dirty="0"/>
          </a:p>
        </p:txBody>
      </p:sp>
      <p:pic>
        <p:nvPicPr>
          <p:cNvPr id="3078" name="Picture 6" descr="http://www.saybr.com/Userfiles/Mercer%20Island%20Site%20Remediatio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0" b="27933"/>
          <a:stretch/>
        </p:blipFill>
        <p:spPr bwMode="auto">
          <a:xfrm>
            <a:off x="1874673" y="1961804"/>
            <a:ext cx="8146960" cy="423949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484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BMP Implementation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036111"/>
              </p:ext>
            </p:extLst>
          </p:nvPr>
        </p:nvGraphicFramePr>
        <p:xfrm>
          <a:off x="1834344" y="1916084"/>
          <a:ext cx="8240682" cy="41634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00002"/>
                <a:gridCol w="2420340"/>
                <a:gridCol w="2420340"/>
              </a:tblGrid>
              <a:tr h="7784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Best Management Practice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Select/Rationale</a:t>
                      </a:r>
                    </a:p>
                  </a:txBody>
                  <a:tcPr/>
                </a:tc>
              </a:tr>
              <a:tr h="5567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1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3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High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2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6</a:t>
                      </a:r>
                      <a:endParaRPr lang="en-US" sz="1800" dirty="0" smtClean="0"/>
                    </a:p>
                  </a:txBody>
                  <a:tcPr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>
                    <a:solidFill>
                      <a:srgbClr val="FFCC99"/>
                    </a:solidFill>
                  </a:tcPr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4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Low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 – required</a:t>
                      </a:r>
                      <a:r>
                        <a:rPr lang="en-US" sz="1800" baseline="0" dirty="0" smtClean="0"/>
                        <a:t> by law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5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Low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0600" y="344975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0" y="56498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Effectiveness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32520" y="4555622"/>
            <a:ext cx="59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375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5</a:t>
            </a:r>
            <a:r>
              <a:rPr lang="en-US" dirty="0" smtClean="0"/>
              <a:t> BMP Documentation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305097"/>
              </p:ext>
            </p:extLst>
          </p:nvPr>
        </p:nvGraphicFramePr>
        <p:xfrm>
          <a:off x="1834344" y="1916084"/>
          <a:ext cx="8240682" cy="41634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00002"/>
                <a:gridCol w="2420340"/>
                <a:gridCol w="2420340"/>
              </a:tblGrid>
              <a:tr h="7784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Best Management Practice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Select/Rationale</a:t>
                      </a:r>
                    </a:p>
                  </a:txBody>
                  <a:tcPr/>
                </a:tc>
              </a:tr>
              <a:tr h="5567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1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3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High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2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6</a:t>
                      </a:r>
                      <a:endParaRPr lang="en-US" sz="1800" dirty="0" smtClean="0"/>
                    </a:p>
                  </a:txBody>
                  <a:tcPr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Med</a:t>
                      </a:r>
                      <a:endParaRPr lang="en-US" sz="1800" dirty="0"/>
                    </a:p>
                  </a:txBody>
                  <a:tcPr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>
                    <a:solidFill>
                      <a:srgbClr val="FFCC99"/>
                    </a:solidFill>
                  </a:tcPr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4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Low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 – required</a:t>
                      </a:r>
                      <a:r>
                        <a:rPr lang="en-US" sz="1800" baseline="0" dirty="0" smtClean="0"/>
                        <a:t> by law</a:t>
                      </a:r>
                      <a:endParaRPr lang="en-US" sz="1800" dirty="0"/>
                    </a:p>
                  </a:txBody>
                  <a:tcPr anchor="b"/>
                </a:tc>
              </a:tr>
              <a:tr h="55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BMP</a:t>
                      </a:r>
                      <a:r>
                        <a:rPr lang="en-US" sz="1800" baseline="0" dirty="0" smtClean="0"/>
                        <a:t> 5</a:t>
                      </a:r>
                      <a:endParaRPr lang="en-US" sz="1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Low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0600" y="344975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0" y="56498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Effectiveness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77200" y="450990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Stuff Happens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670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7: Quantitative Evaluation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6576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006600"/>
                </a:solidFill>
              </a:rPr>
              <a:t>Step 1: </a:t>
            </a:r>
            <a:r>
              <a:rPr lang="en-US" altLang="en-US" dirty="0" smtClean="0"/>
              <a:t>Goal and Scope</a:t>
            </a:r>
            <a:endParaRPr lang="en-US" altLang="en-US" dirty="0"/>
          </a:p>
          <a:p>
            <a:pPr indent="-36576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006600"/>
                </a:solidFill>
              </a:rPr>
              <a:t>Step 2: </a:t>
            </a:r>
            <a:r>
              <a:rPr lang="en-US" altLang="en-US" dirty="0" smtClean="0"/>
              <a:t>Boundary Definition</a:t>
            </a:r>
            <a:endParaRPr lang="en-US" altLang="en-US" dirty="0"/>
          </a:p>
          <a:p>
            <a:pPr indent="-36576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006600"/>
                </a:solidFill>
              </a:rPr>
              <a:t>Step 3: </a:t>
            </a:r>
            <a:r>
              <a:rPr lang="en-US" altLang="en-US" dirty="0" smtClean="0"/>
              <a:t>Core Elements and Contributors to the Core Elements</a:t>
            </a:r>
            <a:endParaRPr lang="en-US" altLang="en-US" dirty="0"/>
          </a:p>
          <a:p>
            <a:pPr indent="-36576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006600"/>
                </a:solidFill>
              </a:rPr>
              <a:t>Step 4: </a:t>
            </a:r>
            <a:r>
              <a:rPr lang="en-US" altLang="en-US" dirty="0" smtClean="0"/>
              <a:t>Collection and Organization of Information</a:t>
            </a:r>
            <a:endParaRPr lang="en-US" altLang="en-US" dirty="0"/>
          </a:p>
          <a:p>
            <a:pPr indent="-36576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006600"/>
                </a:solidFill>
              </a:rPr>
              <a:t>Step 5: </a:t>
            </a:r>
            <a:r>
              <a:rPr lang="en-US" altLang="en-US" dirty="0" smtClean="0"/>
              <a:t>Calculations for Quantitative Evaluation</a:t>
            </a:r>
          </a:p>
          <a:p>
            <a:pPr indent="-36576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solidFill>
                  <a:srgbClr val="006600"/>
                </a:solidFill>
              </a:rPr>
              <a:t>Step 6:</a:t>
            </a:r>
            <a:r>
              <a:rPr lang="en-US" altLang="en-US" dirty="0" smtClean="0"/>
              <a:t> Sensitivity and Uncertainty Evaluation</a:t>
            </a:r>
            <a:endParaRPr lang="en-US" altLang="en-US" b="1" dirty="0" smtClean="0">
              <a:solidFill>
                <a:srgbClr val="006600"/>
              </a:solidFill>
            </a:endParaRPr>
          </a:p>
          <a:p>
            <a:pPr indent="-36576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solidFill>
                  <a:srgbClr val="006600"/>
                </a:solidFill>
              </a:rPr>
              <a:t>Step 7:</a:t>
            </a:r>
            <a:r>
              <a:rPr lang="en-US" altLang="en-US" dirty="0" smtClean="0"/>
              <a:t> Documentation</a:t>
            </a:r>
            <a:endParaRPr lang="en-US" altLang="en-US" b="1" dirty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966569" y="1845735"/>
            <a:ext cx="3669807" cy="1266346"/>
            <a:chOff x="4572000" y="1752600"/>
            <a:chExt cx="3669807" cy="1600200"/>
          </a:xfrm>
        </p:grpSpPr>
        <p:sp>
          <p:nvSpPr>
            <p:cNvPr id="7" name="Right Brace 6"/>
            <p:cNvSpPr/>
            <p:nvPr/>
          </p:nvSpPr>
          <p:spPr>
            <a:xfrm>
              <a:off x="4572000" y="1752600"/>
              <a:ext cx="838200" cy="1600200"/>
            </a:xfrm>
            <a:prstGeom prst="rightBrace">
              <a:avLst/>
            </a:prstGeom>
            <a:ln w="76200">
              <a:solidFill>
                <a:srgbClr val="FF9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38800" y="2290439"/>
              <a:ext cx="2603007" cy="5569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Set Up</a:t>
              </a:r>
              <a:endParaRPr lang="en-US" sz="2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969865" y="3194192"/>
            <a:ext cx="3669807" cy="1163319"/>
            <a:chOff x="4572000" y="1752600"/>
            <a:chExt cx="3669807" cy="1600200"/>
          </a:xfrm>
        </p:grpSpPr>
        <p:sp>
          <p:nvSpPr>
            <p:cNvPr id="10" name="Right Brace 9"/>
            <p:cNvSpPr/>
            <p:nvPr/>
          </p:nvSpPr>
          <p:spPr>
            <a:xfrm>
              <a:off x="4572000" y="1752600"/>
              <a:ext cx="838200" cy="1600200"/>
            </a:xfrm>
            <a:prstGeom prst="rightBrace">
              <a:avLst/>
            </a:prstGeom>
            <a:ln w="76200">
              <a:solidFill>
                <a:srgbClr val="FF9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38800" y="2290439"/>
              <a:ext cx="2603007" cy="5569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Numbers Crunch</a:t>
              </a:r>
              <a:endParaRPr lang="en-US" sz="2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554061" y="4559367"/>
            <a:ext cx="3714011" cy="531922"/>
            <a:chOff x="4572000" y="1752600"/>
            <a:chExt cx="3714011" cy="1600200"/>
          </a:xfrm>
        </p:grpSpPr>
        <p:sp>
          <p:nvSpPr>
            <p:cNvPr id="13" name="Right Brace 12"/>
            <p:cNvSpPr/>
            <p:nvPr/>
          </p:nvSpPr>
          <p:spPr>
            <a:xfrm>
              <a:off x="4572000" y="1752600"/>
              <a:ext cx="838200" cy="1600200"/>
            </a:xfrm>
            <a:prstGeom prst="rightBrace">
              <a:avLst/>
            </a:prstGeom>
            <a:ln w="76200">
              <a:solidFill>
                <a:srgbClr val="FF9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83004" y="1963957"/>
              <a:ext cx="2603007" cy="13888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Results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404618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914098" cy="145075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ASTM’s Standard Guide for Greener Cleanups 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79" y="1845734"/>
            <a:ext cx="10457411" cy="4023360"/>
          </a:xfrm>
        </p:spPr>
        <p:txBody>
          <a:bodyPr rtlCol="0">
            <a:normAutofit/>
          </a:bodyPr>
          <a:lstStyle/>
          <a:p>
            <a:pPr marL="342900" lvl="1" indent="-36576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solidFill>
                  <a:srgbClr val="333333"/>
                </a:solidFill>
              </a:rPr>
              <a:t>Supports the tenets of EPA’s </a:t>
            </a:r>
            <a:r>
              <a:rPr lang="en-US" sz="3200" dirty="0">
                <a:solidFill>
                  <a:srgbClr val="333333"/>
                </a:solidFill>
              </a:rPr>
              <a:t>Greener Cleanup </a:t>
            </a:r>
            <a:r>
              <a:rPr lang="en-US" sz="3200" dirty="0" smtClean="0">
                <a:solidFill>
                  <a:srgbClr val="333333"/>
                </a:solidFill>
              </a:rPr>
              <a:t>Principles</a:t>
            </a:r>
          </a:p>
          <a:p>
            <a:pPr marL="342900" lvl="1" indent="-36576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/>
              <a:t>Applicable </a:t>
            </a:r>
            <a:r>
              <a:rPr lang="en-US" sz="3200" dirty="0"/>
              <a:t>to individual or multiple phases of a </a:t>
            </a:r>
            <a:r>
              <a:rPr lang="en-US" sz="3200" dirty="0" smtClean="0"/>
              <a:t>cleanup</a:t>
            </a:r>
          </a:p>
          <a:p>
            <a:pPr marL="342900" lvl="1" indent="-36576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/>
              <a:t>Identifies </a:t>
            </a:r>
            <a:r>
              <a:rPr lang="en-US" sz="3200" dirty="0"/>
              <a:t>and employs best management practices “BMPs” </a:t>
            </a:r>
            <a:endParaRPr lang="en-US" sz="3200" dirty="0" smtClean="0"/>
          </a:p>
          <a:p>
            <a:pPr marL="342900" lvl="1" indent="-36576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/>
              <a:t>Offers </a:t>
            </a:r>
            <a:r>
              <a:rPr lang="en-US" sz="3200" dirty="0"/>
              <a:t>an option for a quantitative </a:t>
            </a:r>
            <a:r>
              <a:rPr lang="en-US" sz="3200" dirty="0" smtClean="0"/>
              <a:t>evaluation</a:t>
            </a:r>
            <a:endParaRPr lang="en-US" sz="3200" dirty="0">
              <a:solidFill>
                <a:srgbClr val="7030A0"/>
              </a:solidFill>
            </a:endParaRPr>
          </a:p>
          <a:p>
            <a:pPr marL="342900" lvl="1" indent="-365760">
              <a:spcAft>
                <a:spcPts val="120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/>
              <a:t>Promotes </a:t>
            </a:r>
            <a:r>
              <a:rPr lang="en-US" sz="3200" dirty="0"/>
              <a:t>transparency through a robust reporting </a:t>
            </a:r>
            <a:r>
              <a:rPr lang="en-US" sz="3200" dirty="0" smtClean="0"/>
              <a:t>structure</a:t>
            </a:r>
          </a:p>
          <a:p>
            <a:pPr marL="342900" lvl="1" indent="-365760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US" sz="2000" dirty="0"/>
          </a:p>
          <a:p>
            <a:pPr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2608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BMP Process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97280" y="2264961"/>
            <a:ext cx="5841507" cy="2362200"/>
          </a:xfrm>
          <a:prstGeom prst="rect">
            <a:avLst/>
          </a:prstGeom>
        </p:spPr>
        <p:txBody>
          <a:bodyPr/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94360" indent="-457200">
              <a:buClr>
                <a:schemeClr val="accent2">
                  <a:lumMod val="75000"/>
                </a:schemeClr>
              </a:buClr>
              <a:buSzPct val="100000"/>
              <a:buAutoNum type="arabicPeriod" startAt="5"/>
            </a:pPr>
            <a:r>
              <a:rPr lang="en-US" sz="3200" dirty="0"/>
              <a:t>Planning and Scoping</a:t>
            </a:r>
          </a:p>
          <a:p>
            <a:pPr marL="594360" indent="-457200">
              <a:buClr>
                <a:schemeClr val="accent2">
                  <a:lumMod val="75000"/>
                </a:schemeClr>
              </a:buClr>
              <a:buSzPct val="100000"/>
              <a:buAutoNum type="arabicPeriod" startAt="5"/>
            </a:pPr>
            <a:r>
              <a:rPr lang="en-US" sz="3200" dirty="0"/>
              <a:t>BMP Process</a:t>
            </a:r>
          </a:p>
          <a:p>
            <a:pPr marL="594360" indent="-457200">
              <a:buClr>
                <a:schemeClr val="accent2">
                  <a:lumMod val="75000"/>
                </a:schemeClr>
              </a:buClr>
              <a:buSzPct val="100000"/>
              <a:buAutoNum type="arabicPeriod" startAt="5"/>
            </a:pPr>
            <a:r>
              <a:rPr lang="en-US" sz="3200" dirty="0" smtClean="0"/>
              <a:t>Quantitative Evaluation</a:t>
            </a:r>
          </a:p>
          <a:p>
            <a:pPr marL="594360" indent="-457200">
              <a:buClr>
                <a:schemeClr val="accent2">
                  <a:lumMod val="75000"/>
                </a:schemeClr>
              </a:buClr>
              <a:buSzPct val="100000"/>
              <a:buAutoNum type="arabicPeriod" startAt="5"/>
            </a:pPr>
            <a:r>
              <a:rPr lang="en-US" sz="3200" dirty="0" smtClean="0"/>
              <a:t>Documentation </a:t>
            </a:r>
            <a:r>
              <a:rPr lang="en-US" sz="3200" dirty="0"/>
              <a:t>and Reporting</a:t>
            </a:r>
          </a:p>
          <a:p>
            <a:pPr marL="651510" indent="-514350">
              <a:buFont typeface="+mj-lt"/>
              <a:buAutoNum type="arabicPeriod"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813270" y="2325147"/>
            <a:ext cx="2743200" cy="2302014"/>
            <a:chOff x="5512293" y="3505200"/>
            <a:chExt cx="3132627" cy="1600200"/>
          </a:xfrm>
        </p:grpSpPr>
        <p:sp>
          <p:nvSpPr>
            <p:cNvPr id="8" name="Right Brace 7"/>
            <p:cNvSpPr/>
            <p:nvPr/>
          </p:nvSpPr>
          <p:spPr>
            <a:xfrm>
              <a:off x="5512293" y="3505200"/>
              <a:ext cx="838200" cy="1600200"/>
            </a:xfrm>
            <a:prstGeom prst="rightBrace">
              <a:avLst/>
            </a:prstGeom>
            <a:ln w="76200">
              <a:solidFill>
                <a:srgbClr val="FF9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25214" y="4129260"/>
              <a:ext cx="2219706" cy="3209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Protocol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99911" y="3465689"/>
            <a:ext cx="6321778" cy="4967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985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ea typeface="ヒラギノ角ゴ Pro W3" pitchFamily="-107" charset="-128"/>
              </a:rPr>
              <a:t>Section 8: Documentation and Reporting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7280" y="173736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ea typeface="ヒラギノ角ゴ Pro W3" pitchFamily="-107" charset="-128"/>
              </a:rPr>
              <a:t>Step 1: Document BMP Tables for each phase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301519"/>
              </p:ext>
            </p:extLst>
          </p:nvPr>
        </p:nvGraphicFramePr>
        <p:xfrm>
          <a:off x="1905000" y="2317023"/>
          <a:ext cx="6355080" cy="299851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2026"/>
                <a:gridCol w="1866527"/>
                <a:gridCol w="1866527"/>
              </a:tblGrid>
              <a:tr h="35648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Remedy Design/Implementation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solidFill>
                      <a:srgbClr val="79463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240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Best Management Practice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Priority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Select/Rationale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1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anchor="b"/>
                </a:tc>
              </a:tr>
              <a:tr h="385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Cost</a:t>
                      </a:r>
                    </a:p>
                  </a:txBody>
                  <a:tcPr anchor="b"/>
                </a:tc>
              </a:tr>
              <a:tr h="3633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2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anchor="b"/>
                </a:tc>
              </a:tr>
              <a:tr h="385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6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implementability</a:t>
                      </a:r>
                      <a:endParaRPr lang="en-US" sz="1400" dirty="0"/>
                    </a:p>
                  </a:txBody>
                  <a:tcPr anchor="b"/>
                </a:tc>
              </a:tr>
              <a:tr h="4018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4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– required</a:t>
                      </a:r>
                      <a:r>
                        <a:rPr lang="en-US" sz="1400" baseline="0" dirty="0" smtClean="0"/>
                        <a:t> by law</a:t>
                      </a:r>
                      <a:endParaRPr lang="en-US" sz="1400" dirty="0"/>
                    </a:p>
                  </a:txBody>
                  <a:tcPr anchor="b"/>
                </a:tc>
              </a:tr>
              <a:tr h="385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5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Effectiveness</a:t>
                      </a:r>
                    </a:p>
                  </a:txBody>
                  <a:tcPr anchor="b"/>
                </a:tc>
              </a:tr>
            </a:tbl>
          </a:graphicData>
        </a:graphic>
      </p:graphicFrame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265323"/>
              </p:ext>
            </p:extLst>
          </p:nvPr>
        </p:nvGraphicFramePr>
        <p:xfrm>
          <a:off x="3863621" y="3310466"/>
          <a:ext cx="6309360" cy="29847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03162"/>
                <a:gridCol w="1853099"/>
                <a:gridCol w="1853099"/>
              </a:tblGrid>
              <a:tr h="3223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Operation Maintenance</a:t>
                      </a:r>
                      <a:r>
                        <a:rPr lang="en-US" sz="1800" baseline="0" dirty="0" smtClean="0"/>
                        <a:t> and Monitoring</a:t>
                      </a:r>
                      <a:endParaRPr lang="en-US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solidFill>
                      <a:srgbClr val="79463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223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Best Management Practice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Priority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Select/Rationale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8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1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anchor="b"/>
                </a:tc>
              </a:tr>
              <a:tr h="3838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High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X</a:t>
                      </a:r>
                    </a:p>
                  </a:txBody>
                  <a:tcPr anchor="b"/>
                </a:tc>
              </a:tr>
              <a:tr h="361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9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 anchor="b"/>
                </a:tc>
              </a:tr>
              <a:tr h="383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8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Cost</a:t>
                      </a:r>
                      <a:endParaRPr lang="en-US" sz="1400" dirty="0"/>
                    </a:p>
                  </a:txBody>
                  <a:tcPr anchor="b"/>
                </a:tc>
              </a:tr>
              <a:tr h="399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7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</a:t>
                      </a:r>
                      <a:endParaRPr lang="en-US" sz="1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Env</a:t>
                      </a:r>
                      <a:r>
                        <a:rPr lang="en-US" sz="1400" dirty="0" smtClean="0"/>
                        <a:t>. trade-offs</a:t>
                      </a:r>
                      <a:endParaRPr lang="en-US" sz="1400" dirty="0"/>
                    </a:p>
                  </a:txBody>
                  <a:tcPr anchor="b"/>
                </a:tc>
              </a:tr>
              <a:tr h="383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BMP</a:t>
                      </a:r>
                      <a:r>
                        <a:rPr lang="en-US" sz="1400" baseline="0" dirty="0" smtClean="0"/>
                        <a:t> 10</a:t>
                      </a:r>
                      <a:endParaRPr lang="en-US" sz="1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X</a:t>
                      </a: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484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ヒラギノ角ゴ Pro W3" pitchFamily="-107" charset="-128"/>
              </a:rPr>
              <a:t>Section 8: Documentation and Reporting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97280" y="173736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ea typeface="ヒラギノ角ゴ Pro W3" pitchFamily="-107" charset="-128"/>
              </a:rPr>
              <a:t>Step 2: Report the information publicly</a:t>
            </a:r>
          </a:p>
        </p:txBody>
      </p:sp>
      <p:pic>
        <p:nvPicPr>
          <p:cNvPr id="1026" name="Picture 2" descr="http://cache2.asset-cache.net/gc/143173963-man-looking-at-computer-screen-gettyimages.jpg?v=1&amp;c=IWSAsset&amp;k=2&amp;d=DHMDvHpaE6Amz0535xq%2FFUt5gf7vEhJhHod0CM3LVU4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2" b="2216"/>
          <a:stretch/>
        </p:blipFill>
        <p:spPr bwMode="auto">
          <a:xfrm rot="198266">
            <a:off x="2351997" y="2236440"/>
            <a:ext cx="7548965" cy="4412721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95328"/>
              </p:ext>
            </p:extLst>
          </p:nvPr>
        </p:nvGraphicFramePr>
        <p:xfrm>
          <a:off x="3840480" y="3230880"/>
          <a:ext cx="3535681" cy="16154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8777"/>
                <a:gridCol w="1038452"/>
                <a:gridCol w="1038452"/>
              </a:tblGrid>
              <a:tr h="23077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Best Management Practice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Select/Rationale</a:t>
                      </a:r>
                    </a:p>
                  </a:txBody>
                  <a:tcPr/>
                </a:tc>
              </a:tr>
              <a:tr h="230777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BMP</a:t>
                      </a:r>
                      <a:r>
                        <a:rPr lang="en-US" sz="800" baseline="0" dirty="0" smtClean="0"/>
                        <a:t> 1</a:t>
                      </a:r>
                      <a:endParaRPr lang="en-US" sz="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High</a:t>
                      </a:r>
                      <a:endParaRPr lang="en-US" sz="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X</a:t>
                      </a:r>
                      <a:endParaRPr lang="en-US" sz="800" dirty="0"/>
                    </a:p>
                  </a:txBody>
                  <a:tcPr anchor="b"/>
                </a:tc>
              </a:tr>
              <a:tr h="230777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BMP</a:t>
                      </a:r>
                      <a:r>
                        <a:rPr lang="en-US" sz="800" baseline="0" dirty="0" smtClean="0"/>
                        <a:t> 3</a:t>
                      </a:r>
                      <a:endParaRPr lang="en-US" sz="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High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Cost</a:t>
                      </a:r>
                    </a:p>
                  </a:txBody>
                  <a:tcPr anchor="b"/>
                </a:tc>
              </a:tr>
              <a:tr h="230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BMP 2</a:t>
                      </a:r>
                      <a:r>
                        <a:rPr lang="en-US" sz="800" baseline="0" dirty="0" smtClean="0"/>
                        <a:t> </a:t>
                      </a:r>
                      <a:endParaRPr lang="en-US" sz="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Med</a:t>
                      </a:r>
                      <a:endParaRPr lang="en-US" sz="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X</a:t>
                      </a:r>
                      <a:endParaRPr lang="en-US" sz="800" dirty="0"/>
                    </a:p>
                  </a:txBody>
                  <a:tcPr anchor="b"/>
                </a:tc>
              </a:tr>
              <a:tr h="230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BMP</a:t>
                      </a:r>
                      <a:r>
                        <a:rPr lang="en-US" sz="800" baseline="0" dirty="0" smtClean="0"/>
                        <a:t> 6</a:t>
                      </a:r>
                      <a:endParaRPr lang="en-US" sz="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Med</a:t>
                      </a:r>
                      <a:endParaRPr lang="en-US" sz="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Stuff</a:t>
                      </a:r>
                      <a:r>
                        <a:rPr lang="en-US" sz="800" baseline="0" dirty="0" smtClean="0"/>
                        <a:t> Happens</a:t>
                      </a:r>
                      <a:endParaRPr lang="en-US" sz="800" dirty="0"/>
                    </a:p>
                  </a:txBody>
                  <a:tcPr anchor="b"/>
                </a:tc>
              </a:tr>
              <a:tr h="230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BMP</a:t>
                      </a:r>
                      <a:r>
                        <a:rPr lang="en-US" sz="800" baseline="0" dirty="0" smtClean="0"/>
                        <a:t> 4</a:t>
                      </a:r>
                      <a:endParaRPr lang="en-US" sz="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Low</a:t>
                      </a:r>
                      <a:endParaRPr lang="en-US" sz="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X – required</a:t>
                      </a:r>
                      <a:r>
                        <a:rPr lang="en-US" sz="800" baseline="0" dirty="0" smtClean="0"/>
                        <a:t> by law</a:t>
                      </a:r>
                      <a:endParaRPr lang="en-US" sz="800" dirty="0"/>
                    </a:p>
                  </a:txBody>
                  <a:tcPr anchor="b"/>
                </a:tc>
              </a:tr>
              <a:tr h="230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BMP</a:t>
                      </a:r>
                      <a:r>
                        <a:rPr lang="en-US" sz="800" baseline="0" dirty="0" smtClean="0"/>
                        <a:t> 5</a:t>
                      </a:r>
                      <a:endParaRPr lang="en-US" sz="8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Low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Effectiveness</a:t>
                      </a: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155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ヒラギノ角ゴ Pro W3" pitchFamily="-107" charset="-128"/>
              </a:rPr>
              <a:t>Section 8: Documentation and </a:t>
            </a:r>
            <a:r>
              <a:rPr lang="en-US" altLang="en-US" dirty="0" smtClean="0">
                <a:ea typeface="ヒラギノ角ゴ Pro W3" pitchFamily="-107" charset="-128"/>
              </a:rPr>
              <a:t>Reporting</a:t>
            </a:r>
            <a:br>
              <a:rPr lang="en-US" altLang="en-US" dirty="0" smtClean="0">
                <a:ea typeface="ヒラギノ角ゴ Pro W3" pitchFamily="-107" charset="-128"/>
              </a:rPr>
            </a:br>
            <a:r>
              <a:rPr lang="en-US" altLang="en-US" sz="3600" dirty="0" smtClean="0">
                <a:ea typeface="ヒラギノ角ゴ Pro W3" pitchFamily="-107" charset="-128"/>
              </a:rPr>
              <a:t>Elements</a:t>
            </a:r>
            <a:endParaRPr lang="en-US" alt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835640" cy="4023360"/>
          </a:xfrm>
        </p:spPr>
        <p:txBody>
          <a:bodyPr/>
          <a:lstStyle/>
          <a:p>
            <a:pPr marL="201168" indent="-45720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800" dirty="0">
                <a:ea typeface="ヒラギノ角ゴ Pro W3" pitchFamily="-107" charset="-128"/>
              </a:rPr>
              <a:t>BMP Summary Tables and Quantitative Evaluation Report, if applicable </a:t>
            </a:r>
            <a:endParaRPr lang="en-US" altLang="en-US" sz="2800" dirty="0" smtClean="0">
              <a:ea typeface="ヒラギノ角ゴ Pro W3" pitchFamily="-107" charset="-128"/>
            </a:endParaRPr>
          </a:p>
          <a:p>
            <a:pPr marL="201168" indent="-45720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800" dirty="0">
                <a:ea typeface="ヒラギノ角ゴ Pro W3" pitchFamily="-107" charset="-128"/>
              </a:rPr>
              <a:t>Technical Summary (Appendix X2 form)</a:t>
            </a:r>
            <a:endParaRPr lang="en-US" altLang="en-US" dirty="0" smtClean="0">
              <a:ea typeface="ヒラギノ角ゴ Pro W3" pitchFamily="-107" charset="-128"/>
            </a:endParaRPr>
          </a:p>
          <a:p>
            <a:pPr marL="914400" lvl="2" indent="-347472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sz="2400" dirty="0">
                <a:ea typeface="ヒラギノ角ゴ Pro W3" pitchFamily="-107" charset="-128"/>
              </a:rPr>
              <a:t>General Information</a:t>
            </a:r>
          </a:p>
          <a:p>
            <a:pPr marL="914400" lvl="2" indent="-347472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sz="2400" dirty="0">
                <a:ea typeface="ヒラギノ角ゴ Pro W3" pitchFamily="-107" charset="-128"/>
              </a:rPr>
              <a:t>Environmental Footprint Reductions</a:t>
            </a:r>
          </a:p>
          <a:p>
            <a:pPr marL="201168" indent="-457200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800" dirty="0">
                <a:ea typeface="ヒラギノ角ゴ Pro W3" pitchFamily="-107" charset="-128"/>
              </a:rPr>
              <a:t>Self-Declaration</a:t>
            </a:r>
            <a:endParaRPr lang="en-US" altLang="en-US" sz="2800" i="1" dirty="0">
              <a:ea typeface="ヒラギノ角ゴ Pro W3" pitchFamily="-107" charset="-128"/>
            </a:endParaRPr>
          </a:p>
          <a:p>
            <a:pPr lvl="1"/>
            <a:endParaRPr lang="en-US" altLang="en-US" dirty="0" smtClean="0">
              <a:ea typeface="ヒラギノ角ゴ Pro W3" pitchFamily="-107" charset="-128"/>
            </a:endParaRPr>
          </a:p>
          <a:p>
            <a:pPr marL="0" indent="0">
              <a:buNone/>
            </a:pPr>
            <a:endParaRPr lang="en-US" altLang="en-US" dirty="0" smtClean="0">
              <a:ea typeface="ヒラギノ角ゴ Pro W3" pitchFamily="-107" charset="-128"/>
            </a:endParaRPr>
          </a:p>
          <a:p>
            <a:pPr marL="0" indent="0">
              <a:buNone/>
            </a:pPr>
            <a:endParaRPr lang="en-US" altLang="en-US" b="1" dirty="0" smtClean="0">
              <a:ea typeface="ヒラギノ角ゴ Pro W3" pitchFamily="-107" charset="-128"/>
            </a:endParaRPr>
          </a:p>
          <a:p>
            <a:pPr marL="0" indent="0"/>
            <a:endParaRPr lang="en-US" altLang="en-US" dirty="0" smtClean="0"/>
          </a:p>
        </p:txBody>
      </p:sp>
      <p:grpSp>
        <p:nvGrpSpPr>
          <p:cNvPr id="15" name="Group 27"/>
          <p:cNvGrpSpPr>
            <a:grpSpLocks/>
          </p:cNvGrpSpPr>
          <p:nvPr/>
        </p:nvGrpSpPr>
        <p:grpSpPr bwMode="auto">
          <a:xfrm>
            <a:off x="7086600" y="3665538"/>
            <a:ext cx="2927350" cy="2354263"/>
            <a:chOff x="1828800" y="1295400"/>
            <a:chExt cx="4860925" cy="4259263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1913" y="1298575"/>
              <a:ext cx="1919287" cy="172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3913" y="1295400"/>
              <a:ext cx="1924050" cy="1722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4938" y="2808288"/>
              <a:ext cx="1474787" cy="2274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2325" y="4286250"/>
              <a:ext cx="2392363" cy="1268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2781300"/>
              <a:ext cx="2106613" cy="227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4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0800" y="2947988"/>
              <a:ext cx="1470025" cy="811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23</a:t>
            </a:fld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1929695" y="4258740"/>
            <a:ext cx="1377245" cy="640498"/>
          </a:xfrm>
          <a:custGeom>
            <a:avLst/>
            <a:gdLst>
              <a:gd name="connsiteX0" fmla="*/ 406400 w 1377245"/>
              <a:gd name="connsiteY0" fmla="*/ 0 h 640498"/>
              <a:gd name="connsiteX1" fmla="*/ 383823 w 1377245"/>
              <a:gd name="connsiteY1" fmla="*/ 112889 h 640498"/>
              <a:gd name="connsiteX2" fmla="*/ 361245 w 1377245"/>
              <a:gd name="connsiteY2" fmla="*/ 180622 h 640498"/>
              <a:gd name="connsiteX3" fmla="*/ 293512 w 1377245"/>
              <a:gd name="connsiteY3" fmla="*/ 248356 h 640498"/>
              <a:gd name="connsiteX4" fmla="*/ 203200 w 1377245"/>
              <a:gd name="connsiteY4" fmla="*/ 327378 h 640498"/>
              <a:gd name="connsiteX5" fmla="*/ 158045 w 1377245"/>
              <a:gd name="connsiteY5" fmla="*/ 406400 h 640498"/>
              <a:gd name="connsiteX6" fmla="*/ 124178 w 1377245"/>
              <a:gd name="connsiteY6" fmla="*/ 428978 h 640498"/>
              <a:gd name="connsiteX7" fmla="*/ 101600 w 1377245"/>
              <a:gd name="connsiteY7" fmla="*/ 462845 h 640498"/>
              <a:gd name="connsiteX8" fmla="*/ 90312 w 1377245"/>
              <a:gd name="connsiteY8" fmla="*/ 496711 h 640498"/>
              <a:gd name="connsiteX9" fmla="*/ 56445 w 1377245"/>
              <a:gd name="connsiteY9" fmla="*/ 519289 h 640498"/>
              <a:gd name="connsiteX10" fmla="*/ 11289 w 1377245"/>
              <a:gd name="connsiteY10" fmla="*/ 406400 h 640498"/>
              <a:gd name="connsiteX11" fmla="*/ 0 w 1377245"/>
              <a:gd name="connsiteY11" fmla="*/ 372533 h 640498"/>
              <a:gd name="connsiteX12" fmla="*/ 11289 w 1377245"/>
              <a:gd name="connsiteY12" fmla="*/ 304800 h 640498"/>
              <a:gd name="connsiteX13" fmla="*/ 45156 w 1377245"/>
              <a:gd name="connsiteY13" fmla="*/ 316089 h 640498"/>
              <a:gd name="connsiteX14" fmla="*/ 56445 w 1377245"/>
              <a:gd name="connsiteY14" fmla="*/ 349956 h 640498"/>
              <a:gd name="connsiteX15" fmla="*/ 124178 w 1377245"/>
              <a:gd name="connsiteY15" fmla="*/ 395111 h 640498"/>
              <a:gd name="connsiteX16" fmla="*/ 158045 w 1377245"/>
              <a:gd name="connsiteY16" fmla="*/ 417689 h 640498"/>
              <a:gd name="connsiteX17" fmla="*/ 225778 w 1377245"/>
              <a:gd name="connsiteY17" fmla="*/ 485422 h 640498"/>
              <a:gd name="connsiteX18" fmla="*/ 259645 w 1377245"/>
              <a:gd name="connsiteY18" fmla="*/ 496711 h 640498"/>
              <a:gd name="connsiteX19" fmla="*/ 338667 w 1377245"/>
              <a:gd name="connsiteY19" fmla="*/ 541867 h 640498"/>
              <a:gd name="connsiteX20" fmla="*/ 406400 w 1377245"/>
              <a:gd name="connsiteY20" fmla="*/ 553156 h 640498"/>
              <a:gd name="connsiteX21" fmla="*/ 440267 w 1377245"/>
              <a:gd name="connsiteY21" fmla="*/ 564445 h 640498"/>
              <a:gd name="connsiteX22" fmla="*/ 575734 w 1377245"/>
              <a:gd name="connsiteY22" fmla="*/ 553156 h 640498"/>
              <a:gd name="connsiteX23" fmla="*/ 609600 w 1377245"/>
              <a:gd name="connsiteY23" fmla="*/ 541867 h 640498"/>
              <a:gd name="connsiteX24" fmla="*/ 677334 w 1377245"/>
              <a:gd name="connsiteY24" fmla="*/ 406400 h 640498"/>
              <a:gd name="connsiteX25" fmla="*/ 688623 w 1377245"/>
              <a:gd name="connsiteY25" fmla="*/ 349956 h 640498"/>
              <a:gd name="connsiteX26" fmla="*/ 654756 w 1377245"/>
              <a:gd name="connsiteY26" fmla="*/ 180622 h 640498"/>
              <a:gd name="connsiteX27" fmla="*/ 587023 w 1377245"/>
              <a:gd name="connsiteY27" fmla="*/ 112889 h 640498"/>
              <a:gd name="connsiteX28" fmla="*/ 519289 w 1377245"/>
              <a:gd name="connsiteY28" fmla="*/ 90311 h 640498"/>
              <a:gd name="connsiteX29" fmla="*/ 485423 w 1377245"/>
              <a:gd name="connsiteY29" fmla="*/ 79022 h 640498"/>
              <a:gd name="connsiteX30" fmla="*/ 451556 w 1377245"/>
              <a:gd name="connsiteY30" fmla="*/ 158045 h 640498"/>
              <a:gd name="connsiteX31" fmla="*/ 485423 w 1377245"/>
              <a:gd name="connsiteY31" fmla="*/ 327378 h 640498"/>
              <a:gd name="connsiteX32" fmla="*/ 519289 w 1377245"/>
              <a:gd name="connsiteY32" fmla="*/ 349956 h 640498"/>
              <a:gd name="connsiteX33" fmla="*/ 541867 w 1377245"/>
              <a:gd name="connsiteY33" fmla="*/ 383822 h 640498"/>
              <a:gd name="connsiteX34" fmla="*/ 609600 w 1377245"/>
              <a:gd name="connsiteY34" fmla="*/ 417689 h 640498"/>
              <a:gd name="connsiteX35" fmla="*/ 620889 w 1377245"/>
              <a:gd name="connsiteY35" fmla="*/ 451556 h 640498"/>
              <a:gd name="connsiteX36" fmla="*/ 654756 w 1377245"/>
              <a:gd name="connsiteY36" fmla="*/ 474133 h 640498"/>
              <a:gd name="connsiteX37" fmla="*/ 711200 w 1377245"/>
              <a:gd name="connsiteY37" fmla="*/ 541867 h 640498"/>
              <a:gd name="connsiteX38" fmla="*/ 778934 w 1377245"/>
              <a:gd name="connsiteY38" fmla="*/ 530578 h 640498"/>
              <a:gd name="connsiteX39" fmla="*/ 824089 w 1377245"/>
              <a:gd name="connsiteY39" fmla="*/ 462845 h 640498"/>
              <a:gd name="connsiteX40" fmla="*/ 812800 w 1377245"/>
              <a:gd name="connsiteY40" fmla="*/ 383822 h 640498"/>
              <a:gd name="connsiteX41" fmla="*/ 801512 w 1377245"/>
              <a:gd name="connsiteY41" fmla="*/ 417689 h 640498"/>
              <a:gd name="connsiteX42" fmla="*/ 767645 w 1377245"/>
              <a:gd name="connsiteY42" fmla="*/ 485422 h 640498"/>
              <a:gd name="connsiteX43" fmla="*/ 790223 w 1377245"/>
              <a:gd name="connsiteY43" fmla="*/ 553156 h 640498"/>
              <a:gd name="connsiteX44" fmla="*/ 857956 w 1377245"/>
              <a:gd name="connsiteY44" fmla="*/ 530578 h 640498"/>
              <a:gd name="connsiteX45" fmla="*/ 903112 w 1377245"/>
              <a:gd name="connsiteY45" fmla="*/ 519289 h 640498"/>
              <a:gd name="connsiteX46" fmla="*/ 936978 w 1377245"/>
              <a:gd name="connsiteY46" fmla="*/ 496711 h 640498"/>
              <a:gd name="connsiteX47" fmla="*/ 1061156 w 1377245"/>
              <a:gd name="connsiteY47" fmla="*/ 462845 h 640498"/>
              <a:gd name="connsiteX48" fmla="*/ 1106312 w 1377245"/>
              <a:gd name="connsiteY48" fmla="*/ 440267 h 640498"/>
              <a:gd name="connsiteX49" fmla="*/ 1140178 w 1377245"/>
              <a:gd name="connsiteY49" fmla="*/ 428978 h 640498"/>
              <a:gd name="connsiteX50" fmla="*/ 1185334 w 1377245"/>
              <a:gd name="connsiteY50" fmla="*/ 395111 h 640498"/>
              <a:gd name="connsiteX51" fmla="*/ 1253067 w 1377245"/>
              <a:gd name="connsiteY51" fmla="*/ 349956 h 640498"/>
              <a:gd name="connsiteX52" fmla="*/ 1253067 w 1377245"/>
              <a:gd name="connsiteY52" fmla="*/ 146756 h 640498"/>
              <a:gd name="connsiteX53" fmla="*/ 1185334 w 1377245"/>
              <a:gd name="connsiteY53" fmla="*/ 169333 h 640498"/>
              <a:gd name="connsiteX54" fmla="*/ 1128889 w 1377245"/>
              <a:gd name="connsiteY54" fmla="*/ 248356 h 640498"/>
              <a:gd name="connsiteX55" fmla="*/ 1106312 w 1377245"/>
              <a:gd name="connsiteY55" fmla="*/ 327378 h 640498"/>
              <a:gd name="connsiteX56" fmla="*/ 1083734 w 1377245"/>
              <a:gd name="connsiteY56" fmla="*/ 451556 h 640498"/>
              <a:gd name="connsiteX57" fmla="*/ 1061156 w 1377245"/>
              <a:gd name="connsiteY57" fmla="*/ 530578 h 640498"/>
              <a:gd name="connsiteX58" fmla="*/ 1072445 w 1377245"/>
              <a:gd name="connsiteY58" fmla="*/ 632178 h 640498"/>
              <a:gd name="connsiteX59" fmla="*/ 1174045 w 1377245"/>
              <a:gd name="connsiteY59" fmla="*/ 620889 h 640498"/>
              <a:gd name="connsiteX60" fmla="*/ 1275645 w 1377245"/>
              <a:gd name="connsiteY60" fmla="*/ 575733 h 640498"/>
              <a:gd name="connsiteX61" fmla="*/ 1286934 w 1377245"/>
              <a:gd name="connsiteY61" fmla="*/ 541867 h 640498"/>
              <a:gd name="connsiteX62" fmla="*/ 1298223 w 1377245"/>
              <a:gd name="connsiteY62" fmla="*/ 474133 h 640498"/>
              <a:gd name="connsiteX63" fmla="*/ 1365956 w 1377245"/>
              <a:gd name="connsiteY63" fmla="*/ 428978 h 640498"/>
              <a:gd name="connsiteX64" fmla="*/ 1377245 w 1377245"/>
              <a:gd name="connsiteY64" fmla="*/ 417689 h 64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377245" h="640498">
                <a:moveTo>
                  <a:pt x="406400" y="0"/>
                </a:moveTo>
                <a:cubicBezTo>
                  <a:pt x="398772" y="45773"/>
                  <a:pt x="396454" y="70786"/>
                  <a:pt x="383823" y="112889"/>
                </a:cubicBezTo>
                <a:cubicBezTo>
                  <a:pt x="376984" y="135684"/>
                  <a:pt x="375524" y="161583"/>
                  <a:pt x="361245" y="180622"/>
                </a:cubicBezTo>
                <a:cubicBezTo>
                  <a:pt x="291771" y="273254"/>
                  <a:pt x="362839" y="188933"/>
                  <a:pt x="293512" y="248356"/>
                </a:cubicBezTo>
                <a:cubicBezTo>
                  <a:pt x="157114" y="365268"/>
                  <a:pt x="334274" y="229073"/>
                  <a:pt x="203200" y="327378"/>
                </a:cubicBezTo>
                <a:cubicBezTo>
                  <a:pt x="194345" y="345088"/>
                  <a:pt x="174002" y="390443"/>
                  <a:pt x="158045" y="406400"/>
                </a:cubicBezTo>
                <a:cubicBezTo>
                  <a:pt x="148451" y="415994"/>
                  <a:pt x="135467" y="421452"/>
                  <a:pt x="124178" y="428978"/>
                </a:cubicBezTo>
                <a:cubicBezTo>
                  <a:pt x="116652" y="440267"/>
                  <a:pt x="107668" y="450710"/>
                  <a:pt x="101600" y="462845"/>
                </a:cubicBezTo>
                <a:cubicBezTo>
                  <a:pt x="96279" y="473488"/>
                  <a:pt x="97745" y="487419"/>
                  <a:pt x="90312" y="496711"/>
                </a:cubicBezTo>
                <a:cubicBezTo>
                  <a:pt x="81836" y="507306"/>
                  <a:pt x="67734" y="511763"/>
                  <a:pt x="56445" y="519289"/>
                </a:cubicBezTo>
                <a:cubicBezTo>
                  <a:pt x="23224" y="452847"/>
                  <a:pt x="39188" y="490097"/>
                  <a:pt x="11289" y="406400"/>
                </a:cubicBezTo>
                <a:lnTo>
                  <a:pt x="0" y="372533"/>
                </a:lnTo>
                <a:cubicBezTo>
                  <a:pt x="3763" y="349955"/>
                  <a:pt x="-3010" y="322673"/>
                  <a:pt x="11289" y="304800"/>
                </a:cubicBezTo>
                <a:cubicBezTo>
                  <a:pt x="18723" y="295508"/>
                  <a:pt x="36742" y="307675"/>
                  <a:pt x="45156" y="316089"/>
                </a:cubicBezTo>
                <a:cubicBezTo>
                  <a:pt x="53570" y="324503"/>
                  <a:pt x="48031" y="341542"/>
                  <a:pt x="56445" y="349956"/>
                </a:cubicBezTo>
                <a:cubicBezTo>
                  <a:pt x="75632" y="369143"/>
                  <a:pt x="101600" y="380059"/>
                  <a:pt x="124178" y="395111"/>
                </a:cubicBezTo>
                <a:lnTo>
                  <a:pt x="158045" y="417689"/>
                </a:lnTo>
                <a:cubicBezTo>
                  <a:pt x="183292" y="455560"/>
                  <a:pt x="180540" y="459572"/>
                  <a:pt x="225778" y="485422"/>
                </a:cubicBezTo>
                <a:cubicBezTo>
                  <a:pt x="236110" y="491326"/>
                  <a:pt x="249002" y="491389"/>
                  <a:pt x="259645" y="496711"/>
                </a:cubicBezTo>
                <a:cubicBezTo>
                  <a:pt x="301214" y="517495"/>
                  <a:pt x="289191" y="527024"/>
                  <a:pt x="338667" y="541867"/>
                </a:cubicBezTo>
                <a:cubicBezTo>
                  <a:pt x="360591" y="548444"/>
                  <a:pt x="384056" y="548191"/>
                  <a:pt x="406400" y="553156"/>
                </a:cubicBezTo>
                <a:cubicBezTo>
                  <a:pt x="418016" y="555737"/>
                  <a:pt x="428978" y="560682"/>
                  <a:pt x="440267" y="564445"/>
                </a:cubicBezTo>
                <a:cubicBezTo>
                  <a:pt x="485423" y="560682"/>
                  <a:pt x="530819" y="559145"/>
                  <a:pt x="575734" y="553156"/>
                </a:cubicBezTo>
                <a:cubicBezTo>
                  <a:pt x="587529" y="551583"/>
                  <a:pt x="601186" y="550281"/>
                  <a:pt x="609600" y="541867"/>
                </a:cubicBezTo>
                <a:cubicBezTo>
                  <a:pt x="642899" y="508568"/>
                  <a:pt x="668152" y="452308"/>
                  <a:pt x="677334" y="406400"/>
                </a:cubicBezTo>
                <a:lnTo>
                  <a:pt x="688623" y="349956"/>
                </a:lnTo>
                <a:cubicBezTo>
                  <a:pt x="681702" y="266905"/>
                  <a:pt x="700823" y="232448"/>
                  <a:pt x="654756" y="180622"/>
                </a:cubicBezTo>
                <a:cubicBezTo>
                  <a:pt x="633543" y="156757"/>
                  <a:pt x="617314" y="122986"/>
                  <a:pt x="587023" y="112889"/>
                </a:cubicBezTo>
                <a:lnTo>
                  <a:pt x="519289" y="90311"/>
                </a:lnTo>
                <a:lnTo>
                  <a:pt x="485423" y="79022"/>
                </a:lnTo>
                <a:cubicBezTo>
                  <a:pt x="481014" y="87839"/>
                  <a:pt x="451556" y="141434"/>
                  <a:pt x="451556" y="158045"/>
                </a:cubicBezTo>
                <a:cubicBezTo>
                  <a:pt x="451556" y="214946"/>
                  <a:pt x="441428" y="283382"/>
                  <a:pt x="485423" y="327378"/>
                </a:cubicBezTo>
                <a:cubicBezTo>
                  <a:pt x="495017" y="336972"/>
                  <a:pt x="508000" y="342430"/>
                  <a:pt x="519289" y="349956"/>
                </a:cubicBezTo>
                <a:cubicBezTo>
                  <a:pt x="526815" y="361245"/>
                  <a:pt x="532273" y="374228"/>
                  <a:pt x="541867" y="383822"/>
                </a:cubicBezTo>
                <a:cubicBezTo>
                  <a:pt x="563751" y="405706"/>
                  <a:pt x="582055" y="408507"/>
                  <a:pt x="609600" y="417689"/>
                </a:cubicBezTo>
                <a:cubicBezTo>
                  <a:pt x="613363" y="428978"/>
                  <a:pt x="613455" y="442264"/>
                  <a:pt x="620889" y="451556"/>
                </a:cubicBezTo>
                <a:cubicBezTo>
                  <a:pt x="629365" y="462150"/>
                  <a:pt x="644333" y="465447"/>
                  <a:pt x="654756" y="474133"/>
                </a:cubicBezTo>
                <a:cubicBezTo>
                  <a:pt x="687352" y="501296"/>
                  <a:pt x="689001" y="508566"/>
                  <a:pt x="711200" y="541867"/>
                </a:cubicBezTo>
                <a:cubicBezTo>
                  <a:pt x="733778" y="538104"/>
                  <a:pt x="760182" y="543704"/>
                  <a:pt x="778934" y="530578"/>
                </a:cubicBezTo>
                <a:cubicBezTo>
                  <a:pt x="801164" y="515017"/>
                  <a:pt x="824089" y="462845"/>
                  <a:pt x="824089" y="462845"/>
                </a:cubicBezTo>
                <a:cubicBezTo>
                  <a:pt x="820326" y="436504"/>
                  <a:pt x="824699" y="407622"/>
                  <a:pt x="812800" y="383822"/>
                </a:cubicBezTo>
                <a:cubicBezTo>
                  <a:pt x="807479" y="373179"/>
                  <a:pt x="806834" y="407046"/>
                  <a:pt x="801512" y="417689"/>
                </a:cubicBezTo>
                <a:cubicBezTo>
                  <a:pt x="757740" y="505235"/>
                  <a:pt x="796023" y="400290"/>
                  <a:pt x="767645" y="485422"/>
                </a:cubicBezTo>
                <a:cubicBezTo>
                  <a:pt x="775171" y="508000"/>
                  <a:pt x="768936" y="542513"/>
                  <a:pt x="790223" y="553156"/>
                </a:cubicBezTo>
                <a:cubicBezTo>
                  <a:pt x="811509" y="563799"/>
                  <a:pt x="834868" y="536350"/>
                  <a:pt x="857956" y="530578"/>
                </a:cubicBezTo>
                <a:lnTo>
                  <a:pt x="903112" y="519289"/>
                </a:lnTo>
                <a:cubicBezTo>
                  <a:pt x="914401" y="511763"/>
                  <a:pt x="924580" y="502221"/>
                  <a:pt x="936978" y="496711"/>
                </a:cubicBezTo>
                <a:cubicBezTo>
                  <a:pt x="983854" y="475877"/>
                  <a:pt x="1012866" y="472502"/>
                  <a:pt x="1061156" y="462845"/>
                </a:cubicBezTo>
                <a:cubicBezTo>
                  <a:pt x="1076208" y="455319"/>
                  <a:pt x="1090844" y="446896"/>
                  <a:pt x="1106312" y="440267"/>
                </a:cubicBezTo>
                <a:cubicBezTo>
                  <a:pt x="1117249" y="435580"/>
                  <a:pt x="1129847" y="434882"/>
                  <a:pt x="1140178" y="428978"/>
                </a:cubicBezTo>
                <a:cubicBezTo>
                  <a:pt x="1156514" y="419643"/>
                  <a:pt x="1169920" y="405901"/>
                  <a:pt x="1185334" y="395111"/>
                </a:cubicBezTo>
                <a:cubicBezTo>
                  <a:pt x="1207564" y="379550"/>
                  <a:pt x="1253067" y="349956"/>
                  <a:pt x="1253067" y="349956"/>
                </a:cubicBezTo>
                <a:cubicBezTo>
                  <a:pt x="1275369" y="283051"/>
                  <a:pt x="1297836" y="229898"/>
                  <a:pt x="1253067" y="146756"/>
                </a:cubicBezTo>
                <a:cubicBezTo>
                  <a:pt x="1241784" y="125802"/>
                  <a:pt x="1185334" y="169333"/>
                  <a:pt x="1185334" y="169333"/>
                </a:cubicBezTo>
                <a:cubicBezTo>
                  <a:pt x="1107378" y="325245"/>
                  <a:pt x="1220418" y="111064"/>
                  <a:pt x="1128889" y="248356"/>
                </a:cubicBezTo>
                <a:cubicBezTo>
                  <a:pt x="1122601" y="257787"/>
                  <a:pt x="1107567" y="321729"/>
                  <a:pt x="1106312" y="327378"/>
                </a:cubicBezTo>
                <a:cubicBezTo>
                  <a:pt x="1082085" y="436402"/>
                  <a:pt x="1108256" y="328946"/>
                  <a:pt x="1083734" y="451556"/>
                </a:cubicBezTo>
                <a:cubicBezTo>
                  <a:pt x="1076647" y="486991"/>
                  <a:pt x="1071915" y="498301"/>
                  <a:pt x="1061156" y="530578"/>
                </a:cubicBezTo>
                <a:cubicBezTo>
                  <a:pt x="1064919" y="564445"/>
                  <a:pt x="1045837" y="610891"/>
                  <a:pt x="1072445" y="632178"/>
                </a:cubicBezTo>
                <a:cubicBezTo>
                  <a:pt x="1099053" y="653465"/>
                  <a:pt x="1140726" y="628029"/>
                  <a:pt x="1174045" y="620889"/>
                </a:cubicBezTo>
                <a:cubicBezTo>
                  <a:pt x="1199268" y="615484"/>
                  <a:pt x="1251269" y="587921"/>
                  <a:pt x="1275645" y="575733"/>
                </a:cubicBezTo>
                <a:cubicBezTo>
                  <a:pt x="1279408" y="564444"/>
                  <a:pt x="1284353" y="553483"/>
                  <a:pt x="1286934" y="541867"/>
                </a:cubicBezTo>
                <a:cubicBezTo>
                  <a:pt x="1291899" y="519523"/>
                  <a:pt x="1285097" y="492885"/>
                  <a:pt x="1298223" y="474133"/>
                </a:cubicBezTo>
                <a:cubicBezTo>
                  <a:pt x="1313784" y="451903"/>
                  <a:pt x="1346769" y="448165"/>
                  <a:pt x="1365956" y="428978"/>
                </a:cubicBezTo>
                <a:lnTo>
                  <a:pt x="1377245" y="417689"/>
                </a:ln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407319" y="4258740"/>
            <a:ext cx="2553214" cy="900282"/>
          </a:xfrm>
          <a:custGeom>
            <a:avLst/>
            <a:gdLst>
              <a:gd name="connsiteX0" fmla="*/ 485422 w 2743200"/>
              <a:gd name="connsiteY0" fmla="*/ 169333 h 993422"/>
              <a:gd name="connsiteX1" fmla="*/ 474133 w 2743200"/>
              <a:gd name="connsiteY1" fmla="*/ 79022 h 993422"/>
              <a:gd name="connsiteX2" fmla="*/ 428978 w 2743200"/>
              <a:gd name="connsiteY2" fmla="*/ 33866 h 993422"/>
              <a:gd name="connsiteX3" fmla="*/ 361244 w 2743200"/>
              <a:gd name="connsiteY3" fmla="*/ 0 h 993422"/>
              <a:gd name="connsiteX4" fmla="*/ 225778 w 2743200"/>
              <a:gd name="connsiteY4" fmla="*/ 11288 h 993422"/>
              <a:gd name="connsiteX5" fmla="*/ 180622 w 2743200"/>
              <a:gd name="connsiteY5" fmla="*/ 22577 h 993422"/>
              <a:gd name="connsiteX6" fmla="*/ 146755 w 2743200"/>
              <a:gd name="connsiteY6" fmla="*/ 56444 h 993422"/>
              <a:gd name="connsiteX7" fmla="*/ 135466 w 2743200"/>
              <a:gd name="connsiteY7" fmla="*/ 304800 h 993422"/>
              <a:gd name="connsiteX8" fmla="*/ 146755 w 2743200"/>
              <a:gd name="connsiteY8" fmla="*/ 338666 h 993422"/>
              <a:gd name="connsiteX9" fmla="*/ 214489 w 2743200"/>
              <a:gd name="connsiteY9" fmla="*/ 372533 h 993422"/>
              <a:gd name="connsiteX10" fmla="*/ 316089 w 2743200"/>
              <a:gd name="connsiteY10" fmla="*/ 361244 h 993422"/>
              <a:gd name="connsiteX11" fmla="*/ 349955 w 2743200"/>
              <a:gd name="connsiteY11" fmla="*/ 349955 h 993422"/>
              <a:gd name="connsiteX12" fmla="*/ 395111 w 2743200"/>
              <a:gd name="connsiteY12" fmla="*/ 338666 h 993422"/>
              <a:gd name="connsiteX13" fmla="*/ 428978 w 2743200"/>
              <a:gd name="connsiteY13" fmla="*/ 316088 h 993422"/>
              <a:gd name="connsiteX14" fmla="*/ 474133 w 2743200"/>
              <a:gd name="connsiteY14" fmla="*/ 237066 h 993422"/>
              <a:gd name="connsiteX15" fmla="*/ 485422 w 2743200"/>
              <a:gd name="connsiteY15" fmla="*/ 191911 h 993422"/>
              <a:gd name="connsiteX16" fmla="*/ 462844 w 2743200"/>
              <a:gd name="connsiteY16" fmla="*/ 282222 h 993422"/>
              <a:gd name="connsiteX17" fmla="*/ 440266 w 2743200"/>
              <a:gd name="connsiteY17" fmla="*/ 349955 h 993422"/>
              <a:gd name="connsiteX18" fmla="*/ 428978 w 2743200"/>
              <a:gd name="connsiteY18" fmla="*/ 462844 h 993422"/>
              <a:gd name="connsiteX19" fmla="*/ 417689 w 2743200"/>
              <a:gd name="connsiteY19" fmla="*/ 496711 h 993422"/>
              <a:gd name="connsiteX20" fmla="*/ 406400 w 2743200"/>
              <a:gd name="connsiteY20" fmla="*/ 869244 h 993422"/>
              <a:gd name="connsiteX21" fmla="*/ 383822 w 2743200"/>
              <a:gd name="connsiteY21" fmla="*/ 948266 h 993422"/>
              <a:gd name="connsiteX22" fmla="*/ 372533 w 2743200"/>
              <a:gd name="connsiteY22" fmla="*/ 982133 h 993422"/>
              <a:gd name="connsiteX23" fmla="*/ 338666 w 2743200"/>
              <a:gd name="connsiteY23" fmla="*/ 993422 h 993422"/>
              <a:gd name="connsiteX24" fmla="*/ 237066 w 2743200"/>
              <a:gd name="connsiteY24" fmla="*/ 959555 h 993422"/>
              <a:gd name="connsiteX25" fmla="*/ 169333 w 2743200"/>
              <a:gd name="connsiteY25" fmla="*/ 891822 h 993422"/>
              <a:gd name="connsiteX26" fmla="*/ 112889 w 2743200"/>
              <a:gd name="connsiteY26" fmla="*/ 812800 h 993422"/>
              <a:gd name="connsiteX27" fmla="*/ 90311 w 2743200"/>
              <a:gd name="connsiteY27" fmla="*/ 745066 h 993422"/>
              <a:gd name="connsiteX28" fmla="*/ 79022 w 2743200"/>
              <a:gd name="connsiteY28" fmla="*/ 711200 h 993422"/>
              <a:gd name="connsiteX29" fmla="*/ 33866 w 2743200"/>
              <a:gd name="connsiteY29" fmla="*/ 632177 h 993422"/>
              <a:gd name="connsiteX30" fmla="*/ 22578 w 2743200"/>
              <a:gd name="connsiteY30" fmla="*/ 587022 h 993422"/>
              <a:gd name="connsiteX31" fmla="*/ 0 w 2743200"/>
              <a:gd name="connsiteY31" fmla="*/ 553155 h 993422"/>
              <a:gd name="connsiteX32" fmla="*/ 22578 w 2743200"/>
              <a:gd name="connsiteY32" fmla="*/ 485422 h 993422"/>
              <a:gd name="connsiteX33" fmla="*/ 56444 w 2743200"/>
              <a:gd name="connsiteY33" fmla="*/ 474133 h 993422"/>
              <a:gd name="connsiteX34" fmla="*/ 248355 w 2743200"/>
              <a:gd name="connsiteY34" fmla="*/ 451555 h 993422"/>
              <a:gd name="connsiteX35" fmla="*/ 293511 w 2743200"/>
              <a:gd name="connsiteY35" fmla="*/ 428977 h 993422"/>
              <a:gd name="connsiteX36" fmla="*/ 383822 w 2743200"/>
              <a:gd name="connsiteY36" fmla="*/ 372533 h 993422"/>
              <a:gd name="connsiteX37" fmla="*/ 462844 w 2743200"/>
              <a:gd name="connsiteY37" fmla="*/ 349955 h 993422"/>
              <a:gd name="connsiteX38" fmla="*/ 541866 w 2743200"/>
              <a:gd name="connsiteY38" fmla="*/ 304800 h 993422"/>
              <a:gd name="connsiteX39" fmla="*/ 508000 w 2743200"/>
              <a:gd name="connsiteY39" fmla="*/ 327377 h 993422"/>
              <a:gd name="connsiteX40" fmla="*/ 485422 w 2743200"/>
              <a:gd name="connsiteY40" fmla="*/ 428977 h 993422"/>
              <a:gd name="connsiteX41" fmla="*/ 496711 w 2743200"/>
              <a:gd name="connsiteY41" fmla="*/ 508000 h 993422"/>
              <a:gd name="connsiteX42" fmla="*/ 541866 w 2743200"/>
              <a:gd name="connsiteY42" fmla="*/ 496711 h 993422"/>
              <a:gd name="connsiteX43" fmla="*/ 564444 w 2743200"/>
              <a:gd name="connsiteY43" fmla="*/ 428977 h 993422"/>
              <a:gd name="connsiteX44" fmla="*/ 587022 w 2743200"/>
              <a:gd name="connsiteY44" fmla="*/ 395111 h 993422"/>
              <a:gd name="connsiteX45" fmla="*/ 598311 w 2743200"/>
              <a:gd name="connsiteY45" fmla="*/ 338666 h 993422"/>
              <a:gd name="connsiteX46" fmla="*/ 688622 w 2743200"/>
              <a:gd name="connsiteY46" fmla="*/ 304800 h 993422"/>
              <a:gd name="connsiteX47" fmla="*/ 722489 w 2743200"/>
              <a:gd name="connsiteY47" fmla="*/ 282222 h 993422"/>
              <a:gd name="connsiteX48" fmla="*/ 778933 w 2743200"/>
              <a:gd name="connsiteY48" fmla="*/ 135466 h 993422"/>
              <a:gd name="connsiteX49" fmla="*/ 790222 w 2743200"/>
              <a:gd name="connsiteY49" fmla="*/ 90311 h 993422"/>
              <a:gd name="connsiteX50" fmla="*/ 812800 w 2743200"/>
              <a:gd name="connsiteY50" fmla="*/ 22577 h 993422"/>
              <a:gd name="connsiteX51" fmla="*/ 767644 w 2743200"/>
              <a:gd name="connsiteY51" fmla="*/ 11288 h 993422"/>
              <a:gd name="connsiteX52" fmla="*/ 733778 w 2743200"/>
              <a:gd name="connsiteY52" fmla="*/ 56444 h 993422"/>
              <a:gd name="connsiteX53" fmla="*/ 699911 w 2743200"/>
              <a:gd name="connsiteY53" fmla="*/ 146755 h 993422"/>
              <a:gd name="connsiteX54" fmla="*/ 688622 w 2743200"/>
              <a:gd name="connsiteY54" fmla="*/ 237066 h 993422"/>
              <a:gd name="connsiteX55" fmla="*/ 688622 w 2743200"/>
              <a:gd name="connsiteY55" fmla="*/ 383822 h 993422"/>
              <a:gd name="connsiteX56" fmla="*/ 733778 w 2743200"/>
              <a:gd name="connsiteY56" fmla="*/ 417688 h 993422"/>
              <a:gd name="connsiteX57" fmla="*/ 812800 w 2743200"/>
              <a:gd name="connsiteY57" fmla="*/ 383822 h 993422"/>
              <a:gd name="connsiteX58" fmla="*/ 903111 w 2743200"/>
              <a:gd name="connsiteY58" fmla="*/ 361244 h 993422"/>
              <a:gd name="connsiteX59" fmla="*/ 948266 w 2743200"/>
              <a:gd name="connsiteY59" fmla="*/ 372533 h 993422"/>
              <a:gd name="connsiteX60" fmla="*/ 914400 w 2743200"/>
              <a:gd name="connsiteY60" fmla="*/ 361244 h 993422"/>
              <a:gd name="connsiteX61" fmla="*/ 801511 w 2743200"/>
              <a:gd name="connsiteY61" fmla="*/ 372533 h 993422"/>
              <a:gd name="connsiteX62" fmla="*/ 778933 w 2743200"/>
              <a:gd name="connsiteY62" fmla="*/ 530577 h 993422"/>
              <a:gd name="connsiteX63" fmla="*/ 903111 w 2743200"/>
              <a:gd name="connsiteY63" fmla="*/ 519288 h 993422"/>
              <a:gd name="connsiteX64" fmla="*/ 948266 w 2743200"/>
              <a:gd name="connsiteY64" fmla="*/ 451555 h 993422"/>
              <a:gd name="connsiteX65" fmla="*/ 959555 w 2743200"/>
              <a:gd name="connsiteY65" fmla="*/ 135466 h 993422"/>
              <a:gd name="connsiteX66" fmla="*/ 970844 w 2743200"/>
              <a:gd name="connsiteY66" fmla="*/ 101600 h 993422"/>
              <a:gd name="connsiteX67" fmla="*/ 993422 w 2743200"/>
              <a:gd name="connsiteY67" fmla="*/ 67733 h 993422"/>
              <a:gd name="connsiteX68" fmla="*/ 970844 w 2743200"/>
              <a:gd name="connsiteY68" fmla="*/ 225777 h 993422"/>
              <a:gd name="connsiteX69" fmla="*/ 993422 w 2743200"/>
              <a:gd name="connsiteY69" fmla="*/ 519288 h 993422"/>
              <a:gd name="connsiteX70" fmla="*/ 1128889 w 2743200"/>
              <a:gd name="connsiteY70" fmla="*/ 496711 h 993422"/>
              <a:gd name="connsiteX71" fmla="*/ 1196622 w 2743200"/>
              <a:gd name="connsiteY71" fmla="*/ 451555 h 993422"/>
              <a:gd name="connsiteX72" fmla="*/ 1241778 w 2743200"/>
              <a:gd name="connsiteY72" fmla="*/ 338666 h 993422"/>
              <a:gd name="connsiteX73" fmla="*/ 1253066 w 2743200"/>
              <a:gd name="connsiteY73" fmla="*/ 304800 h 993422"/>
              <a:gd name="connsiteX74" fmla="*/ 1264355 w 2743200"/>
              <a:gd name="connsiteY74" fmla="*/ 270933 h 993422"/>
              <a:gd name="connsiteX75" fmla="*/ 1253066 w 2743200"/>
              <a:gd name="connsiteY75" fmla="*/ 158044 h 993422"/>
              <a:gd name="connsiteX76" fmla="*/ 1230489 w 2743200"/>
              <a:gd name="connsiteY76" fmla="*/ 90311 h 993422"/>
              <a:gd name="connsiteX77" fmla="*/ 1196622 w 2743200"/>
              <a:gd name="connsiteY77" fmla="*/ 67733 h 993422"/>
              <a:gd name="connsiteX78" fmla="*/ 1162755 w 2743200"/>
              <a:gd name="connsiteY78" fmla="*/ 90311 h 993422"/>
              <a:gd name="connsiteX79" fmla="*/ 1151466 w 2743200"/>
              <a:gd name="connsiteY79" fmla="*/ 135466 h 993422"/>
              <a:gd name="connsiteX80" fmla="*/ 1140178 w 2743200"/>
              <a:gd name="connsiteY80" fmla="*/ 214488 h 993422"/>
              <a:gd name="connsiteX81" fmla="*/ 1151466 w 2743200"/>
              <a:gd name="connsiteY81" fmla="*/ 575733 h 993422"/>
              <a:gd name="connsiteX82" fmla="*/ 1219200 w 2743200"/>
              <a:gd name="connsiteY82" fmla="*/ 575733 h 993422"/>
              <a:gd name="connsiteX83" fmla="*/ 1241778 w 2743200"/>
              <a:gd name="connsiteY83" fmla="*/ 508000 h 993422"/>
              <a:gd name="connsiteX84" fmla="*/ 1354666 w 2743200"/>
              <a:gd name="connsiteY84" fmla="*/ 462844 h 993422"/>
              <a:gd name="connsiteX85" fmla="*/ 1388533 w 2743200"/>
              <a:gd name="connsiteY85" fmla="*/ 440266 h 993422"/>
              <a:gd name="connsiteX86" fmla="*/ 1399822 w 2743200"/>
              <a:gd name="connsiteY86" fmla="*/ 383822 h 993422"/>
              <a:gd name="connsiteX87" fmla="*/ 1422400 w 2743200"/>
              <a:gd name="connsiteY87" fmla="*/ 349955 h 993422"/>
              <a:gd name="connsiteX88" fmla="*/ 1433689 w 2743200"/>
              <a:gd name="connsiteY88" fmla="*/ 270933 h 993422"/>
              <a:gd name="connsiteX89" fmla="*/ 1456266 w 2743200"/>
              <a:gd name="connsiteY89" fmla="*/ 22577 h 993422"/>
              <a:gd name="connsiteX90" fmla="*/ 1422400 w 2743200"/>
              <a:gd name="connsiteY90" fmla="*/ 56444 h 993422"/>
              <a:gd name="connsiteX91" fmla="*/ 1399822 w 2743200"/>
              <a:gd name="connsiteY91" fmla="*/ 124177 h 993422"/>
              <a:gd name="connsiteX92" fmla="*/ 1388533 w 2743200"/>
              <a:gd name="connsiteY92" fmla="*/ 203200 h 993422"/>
              <a:gd name="connsiteX93" fmla="*/ 1399822 w 2743200"/>
              <a:gd name="connsiteY93" fmla="*/ 508000 h 993422"/>
              <a:gd name="connsiteX94" fmla="*/ 1422400 w 2743200"/>
              <a:gd name="connsiteY94" fmla="*/ 609600 h 993422"/>
              <a:gd name="connsiteX95" fmla="*/ 1456266 w 2743200"/>
              <a:gd name="connsiteY95" fmla="*/ 598311 h 993422"/>
              <a:gd name="connsiteX96" fmla="*/ 1524000 w 2743200"/>
              <a:gd name="connsiteY96" fmla="*/ 553155 h 993422"/>
              <a:gd name="connsiteX97" fmla="*/ 1546578 w 2743200"/>
              <a:gd name="connsiteY97" fmla="*/ 519288 h 993422"/>
              <a:gd name="connsiteX98" fmla="*/ 1557866 w 2743200"/>
              <a:gd name="connsiteY98" fmla="*/ 474133 h 993422"/>
              <a:gd name="connsiteX99" fmla="*/ 1569155 w 2743200"/>
              <a:gd name="connsiteY99" fmla="*/ 519288 h 993422"/>
              <a:gd name="connsiteX100" fmla="*/ 1603022 w 2743200"/>
              <a:gd name="connsiteY100" fmla="*/ 587022 h 993422"/>
              <a:gd name="connsiteX101" fmla="*/ 1659466 w 2743200"/>
              <a:gd name="connsiteY101" fmla="*/ 508000 h 993422"/>
              <a:gd name="connsiteX102" fmla="*/ 1682044 w 2743200"/>
              <a:gd name="connsiteY102" fmla="*/ 451555 h 993422"/>
              <a:gd name="connsiteX103" fmla="*/ 1693333 w 2743200"/>
              <a:gd name="connsiteY103" fmla="*/ 417688 h 993422"/>
              <a:gd name="connsiteX104" fmla="*/ 1682044 w 2743200"/>
              <a:gd name="connsiteY104" fmla="*/ 462844 h 993422"/>
              <a:gd name="connsiteX105" fmla="*/ 1704622 w 2743200"/>
              <a:gd name="connsiteY105" fmla="*/ 553155 h 993422"/>
              <a:gd name="connsiteX106" fmla="*/ 1738489 w 2743200"/>
              <a:gd name="connsiteY106" fmla="*/ 564444 h 993422"/>
              <a:gd name="connsiteX107" fmla="*/ 1783644 w 2743200"/>
              <a:gd name="connsiteY107" fmla="*/ 541866 h 993422"/>
              <a:gd name="connsiteX108" fmla="*/ 1817511 w 2743200"/>
              <a:gd name="connsiteY108" fmla="*/ 530577 h 993422"/>
              <a:gd name="connsiteX109" fmla="*/ 1840089 w 2743200"/>
              <a:gd name="connsiteY109" fmla="*/ 564444 h 993422"/>
              <a:gd name="connsiteX110" fmla="*/ 1873955 w 2743200"/>
              <a:gd name="connsiteY110" fmla="*/ 541866 h 993422"/>
              <a:gd name="connsiteX111" fmla="*/ 1964266 w 2743200"/>
              <a:gd name="connsiteY111" fmla="*/ 519288 h 993422"/>
              <a:gd name="connsiteX112" fmla="*/ 2111022 w 2743200"/>
              <a:gd name="connsiteY112" fmla="*/ 462844 h 993422"/>
              <a:gd name="connsiteX113" fmla="*/ 2156178 w 2743200"/>
              <a:gd name="connsiteY113" fmla="*/ 485422 h 993422"/>
              <a:gd name="connsiteX114" fmla="*/ 2201333 w 2743200"/>
              <a:gd name="connsiteY114" fmla="*/ 564444 h 993422"/>
              <a:gd name="connsiteX115" fmla="*/ 2235200 w 2743200"/>
              <a:gd name="connsiteY115" fmla="*/ 575733 h 993422"/>
              <a:gd name="connsiteX116" fmla="*/ 2359378 w 2743200"/>
              <a:gd name="connsiteY116" fmla="*/ 587022 h 993422"/>
              <a:gd name="connsiteX117" fmla="*/ 2743200 w 2743200"/>
              <a:gd name="connsiteY117" fmla="*/ 575733 h 993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743200" h="993422">
                <a:moveTo>
                  <a:pt x="485422" y="169333"/>
                </a:moveTo>
                <a:cubicBezTo>
                  <a:pt x="481659" y="139229"/>
                  <a:pt x="485801" y="107026"/>
                  <a:pt x="474133" y="79022"/>
                </a:cubicBezTo>
                <a:cubicBezTo>
                  <a:pt x="465946" y="59373"/>
                  <a:pt x="445140" y="47719"/>
                  <a:pt x="428978" y="33866"/>
                </a:cubicBezTo>
                <a:cubicBezTo>
                  <a:pt x="401125" y="9992"/>
                  <a:pt x="394024" y="10926"/>
                  <a:pt x="361244" y="0"/>
                </a:cubicBezTo>
                <a:cubicBezTo>
                  <a:pt x="316089" y="3763"/>
                  <a:pt x="270740" y="5668"/>
                  <a:pt x="225778" y="11288"/>
                </a:cubicBezTo>
                <a:cubicBezTo>
                  <a:pt x="210383" y="13212"/>
                  <a:pt x="194093" y="14879"/>
                  <a:pt x="180622" y="22577"/>
                </a:cubicBezTo>
                <a:cubicBezTo>
                  <a:pt x="166760" y="30498"/>
                  <a:pt x="158044" y="45155"/>
                  <a:pt x="146755" y="56444"/>
                </a:cubicBezTo>
                <a:cubicBezTo>
                  <a:pt x="95660" y="158638"/>
                  <a:pt x="115911" y="99465"/>
                  <a:pt x="135466" y="304800"/>
                </a:cubicBezTo>
                <a:cubicBezTo>
                  <a:pt x="136594" y="316646"/>
                  <a:pt x="139321" y="329374"/>
                  <a:pt x="146755" y="338666"/>
                </a:cubicBezTo>
                <a:cubicBezTo>
                  <a:pt x="162671" y="358561"/>
                  <a:pt x="192178" y="365096"/>
                  <a:pt x="214489" y="372533"/>
                </a:cubicBezTo>
                <a:cubicBezTo>
                  <a:pt x="248356" y="368770"/>
                  <a:pt x="282478" y="366846"/>
                  <a:pt x="316089" y="361244"/>
                </a:cubicBezTo>
                <a:cubicBezTo>
                  <a:pt x="327826" y="359288"/>
                  <a:pt x="338514" y="353224"/>
                  <a:pt x="349955" y="349955"/>
                </a:cubicBezTo>
                <a:cubicBezTo>
                  <a:pt x="364873" y="345693"/>
                  <a:pt x="380059" y="342429"/>
                  <a:pt x="395111" y="338666"/>
                </a:cubicBezTo>
                <a:cubicBezTo>
                  <a:pt x="406400" y="331140"/>
                  <a:pt x="419384" y="325682"/>
                  <a:pt x="428978" y="316088"/>
                </a:cubicBezTo>
                <a:cubicBezTo>
                  <a:pt x="448502" y="296564"/>
                  <a:pt x="460853" y="259199"/>
                  <a:pt x="474133" y="237066"/>
                </a:cubicBezTo>
                <a:cubicBezTo>
                  <a:pt x="518034" y="163898"/>
                  <a:pt x="546257" y="151354"/>
                  <a:pt x="485422" y="191911"/>
                </a:cubicBezTo>
                <a:cubicBezTo>
                  <a:pt x="477896" y="222015"/>
                  <a:pt x="472657" y="252784"/>
                  <a:pt x="462844" y="282222"/>
                </a:cubicBezTo>
                <a:lnTo>
                  <a:pt x="440266" y="349955"/>
                </a:lnTo>
                <a:cubicBezTo>
                  <a:pt x="436503" y="387585"/>
                  <a:pt x="434728" y="425466"/>
                  <a:pt x="428978" y="462844"/>
                </a:cubicBezTo>
                <a:cubicBezTo>
                  <a:pt x="427169" y="474605"/>
                  <a:pt x="418349" y="484830"/>
                  <a:pt x="417689" y="496711"/>
                </a:cubicBezTo>
                <a:cubicBezTo>
                  <a:pt x="410798" y="620754"/>
                  <a:pt x="415692" y="745357"/>
                  <a:pt x="406400" y="869244"/>
                </a:cubicBezTo>
                <a:cubicBezTo>
                  <a:pt x="404351" y="896562"/>
                  <a:pt x="391694" y="922027"/>
                  <a:pt x="383822" y="948266"/>
                </a:cubicBezTo>
                <a:cubicBezTo>
                  <a:pt x="380403" y="959664"/>
                  <a:pt x="380947" y="973719"/>
                  <a:pt x="372533" y="982133"/>
                </a:cubicBezTo>
                <a:cubicBezTo>
                  <a:pt x="364119" y="990547"/>
                  <a:pt x="349955" y="989659"/>
                  <a:pt x="338666" y="993422"/>
                </a:cubicBezTo>
                <a:cubicBezTo>
                  <a:pt x="301246" y="985938"/>
                  <a:pt x="268225" y="984482"/>
                  <a:pt x="237066" y="959555"/>
                </a:cubicBezTo>
                <a:cubicBezTo>
                  <a:pt x="212133" y="939609"/>
                  <a:pt x="187044" y="918389"/>
                  <a:pt x="169333" y="891822"/>
                </a:cubicBezTo>
                <a:cubicBezTo>
                  <a:pt x="136319" y="842300"/>
                  <a:pt x="154896" y="868809"/>
                  <a:pt x="112889" y="812800"/>
                </a:cubicBezTo>
                <a:lnTo>
                  <a:pt x="90311" y="745066"/>
                </a:lnTo>
                <a:cubicBezTo>
                  <a:pt x="86548" y="733777"/>
                  <a:pt x="84344" y="721843"/>
                  <a:pt x="79022" y="711200"/>
                </a:cubicBezTo>
                <a:cubicBezTo>
                  <a:pt x="50376" y="653909"/>
                  <a:pt x="65779" y="680046"/>
                  <a:pt x="33866" y="632177"/>
                </a:cubicBezTo>
                <a:cubicBezTo>
                  <a:pt x="30103" y="617125"/>
                  <a:pt x="28690" y="601282"/>
                  <a:pt x="22578" y="587022"/>
                </a:cubicBezTo>
                <a:cubicBezTo>
                  <a:pt x="17234" y="574551"/>
                  <a:pt x="0" y="566723"/>
                  <a:pt x="0" y="553155"/>
                </a:cubicBezTo>
                <a:cubicBezTo>
                  <a:pt x="0" y="529356"/>
                  <a:pt x="8745" y="504788"/>
                  <a:pt x="22578" y="485422"/>
                </a:cubicBezTo>
                <a:cubicBezTo>
                  <a:pt x="29494" y="475739"/>
                  <a:pt x="44828" y="476714"/>
                  <a:pt x="56444" y="474133"/>
                </a:cubicBezTo>
                <a:cubicBezTo>
                  <a:pt x="119172" y="460193"/>
                  <a:pt x="184916" y="457322"/>
                  <a:pt x="248355" y="451555"/>
                </a:cubicBezTo>
                <a:cubicBezTo>
                  <a:pt x="263407" y="444029"/>
                  <a:pt x="278975" y="437456"/>
                  <a:pt x="293511" y="428977"/>
                </a:cubicBezTo>
                <a:cubicBezTo>
                  <a:pt x="324175" y="411090"/>
                  <a:pt x="349382" y="381143"/>
                  <a:pt x="383822" y="372533"/>
                </a:cubicBezTo>
                <a:cubicBezTo>
                  <a:pt x="398291" y="368916"/>
                  <a:pt x="446648" y="358053"/>
                  <a:pt x="462844" y="349955"/>
                </a:cubicBezTo>
                <a:cubicBezTo>
                  <a:pt x="480480" y="341137"/>
                  <a:pt x="522074" y="304800"/>
                  <a:pt x="541866" y="304800"/>
                </a:cubicBezTo>
                <a:cubicBezTo>
                  <a:pt x="555433" y="304800"/>
                  <a:pt x="519289" y="319851"/>
                  <a:pt x="508000" y="327377"/>
                </a:cubicBezTo>
                <a:cubicBezTo>
                  <a:pt x="496359" y="362300"/>
                  <a:pt x="485422" y="389242"/>
                  <a:pt x="485422" y="428977"/>
                </a:cubicBezTo>
                <a:cubicBezTo>
                  <a:pt x="485422" y="455585"/>
                  <a:pt x="492948" y="481659"/>
                  <a:pt x="496711" y="508000"/>
                </a:cubicBezTo>
                <a:cubicBezTo>
                  <a:pt x="511763" y="504237"/>
                  <a:pt x="531769" y="508491"/>
                  <a:pt x="541866" y="496711"/>
                </a:cubicBezTo>
                <a:cubicBezTo>
                  <a:pt x="557354" y="478641"/>
                  <a:pt x="551242" y="448779"/>
                  <a:pt x="564444" y="428977"/>
                </a:cubicBezTo>
                <a:lnTo>
                  <a:pt x="587022" y="395111"/>
                </a:lnTo>
                <a:cubicBezTo>
                  <a:pt x="590785" y="376296"/>
                  <a:pt x="585824" y="353234"/>
                  <a:pt x="598311" y="338666"/>
                </a:cubicBezTo>
                <a:cubicBezTo>
                  <a:pt x="603713" y="332364"/>
                  <a:pt x="671992" y="310343"/>
                  <a:pt x="688622" y="304800"/>
                </a:cubicBezTo>
                <a:cubicBezTo>
                  <a:pt x="699911" y="297274"/>
                  <a:pt x="713803" y="292645"/>
                  <a:pt x="722489" y="282222"/>
                </a:cubicBezTo>
                <a:cubicBezTo>
                  <a:pt x="743420" y="257105"/>
                  <a:pt x="777102" y="142788"/>
                  <a:pt x="778933" y="135466"/>
                </a:cubicBezTo>
                <a:cubicBezTo>
                  <a:pt x="782696" y="120414"/>
                  <a:pt x="785764" y="105172"/>
                  <a:pt x="790222" y="90311"/>
                </a:cubicBezTo>
                <a:cubicBezTo>
                  <a:pt x="797061" y="67515"/>
                  <a:pt x="812800" y="22577"/>
                  <a:pt x="812800" y="22577"/>
                </a:cubicBezTo>
                <a:cubicBezTo>
                  <a:pt x="797748" y="18814"/>
                  <a:pt x="781905" y="5176"/>
                  <a:pt x="767644" y="11288"/>
                </a:cubicBezTo>
                <a:cubicBezTo>
                  <a:pt x="750351" y="18700"/>
                  <a:pt x="742915" y="39997"/>
                  <a:pt x="733778" y="56444"/>
                </a:cubicBezTo>
                <a:cubicBezTo>
                  <a:pt x="722528" y="76694"/>
                  <a:pt x="708361" y="121406"/>
                  <a:pt x="699911" y="146755"/>
                </a:cubicBezTo>
                <a:cubicBezTo>
                  <a:pt x="696148" y="176859"/>
                  <a:pt x="693610" y="207141"/>
                  <a:pt x="688622" y="237066"/>
                </a:cubicBezTo>
                <a:cubicBezTo>
                  <a:pt x="678376" y="298543"/>
                  <a:pt x="655179" y="303560"/>
                  <a:pt x="688622" y="383822"/>
                </a:cubicBezTo>
                <a:cubicBezTo>
                  <a:pt x="695859" y="401189"/>
                  <a:pt x="718726" y="406399"/>
                  <a:pt x="733778" y="417688"/>
                </a:cubicBezTo>
                <a:cubicBezTo>
                  <a:pt x="827750" y="394197"/>
                  <a:pt x="734844" y="422800"/>
                  <a:pt x="812800" y="383822"/>
                </a:cubicBezTo>
                <a:cubicBezTo>
                  <a:pt x="835943" y="372250"/>
                  <a:pt x="881641" y="365538"/>
                  <a:pt x="903111" y="361244"/>
                </a:cubicBezTo>
                <a:cubicBezTo>
                  <a:pt x="918163" y="365007"/>
                  <a:pt x="932751" y="372533"/>
                  <a:pt x="948266" y="372533"/>
                </a:cubicBezTo>
                <a:cubicBezTo>
                  <a:pt x="960165" y="372533"/>
                  <a:pt x="926299" y="361244"/>
                  <a:pt x="914400" y="361244"/>
                </a:cubicBezTo>
                <a:cubicBezTo>
                  <a:pt x="876583" y="361244"/>
                  <a:pt x="839141" y="368770"/>
                  <a:pt x="801511" y="372533"/>
                </a:cubicBezTo>
                <a:cubicBezTo>
                  <a:pt x="765380" y="408664"/>
                  <a:pt x="695581" y="461118"/>
                  <a:pt x="778933" y="530577"/>
                </a:cubicBezTo>
                <a:cubicBezTo>
                  <a:pt x="810863" y="557185"/>
                  <a:pt x="861718" y="523051"/>
                  <a:pt x="903111" y="519288"/>
                </a:cubicBezTo>
                <a:cubicBezTo>
                  <a:pt x="939911" y="494756"/>
                  <a:pt x="945097" y="502268"/>
                  <a:pt x="948266" y="451555"/>
                </a:cubicBezTo>
                <a:cubicBezTo>
                  <a:pt x="954842" y="346330"/>
                  <a:pt x="952767" y="240677"/>
                  <a:pt x="959555" y="135466"/>
                </a:cubicBezTo>
                <a:cubicBezTo>
                  <a:pt x="960321" y="123591"/>
                  <a:pt x="965522" y="112243"/>
                  <a:pt x="970844" y="101600"/>
                </a:cubicBezTo>
                <a:cubicBezTo>
                  <a:pt x="976912" y="89465"/>
                  <a:pt x="985896" y="79022"/>
                  <a:pt x="993422" y="67733"/>
                </a:cubicBezTo>
                <a:cubicBezTo>
                  <a:pt x="985896" y="120414"/>
                  <a:pt x="972506" y="172587"/>
                  <a:pt x="970844" y="225777"/>
                </a:cubicBezTo>
                <a:cubicBezTo>
                  <a:pt x="967601" y="329551"/>
                  <a:pt x="980970" y="419674"/>
                  <a:pt x="993422" y="519288"/>
                </a:cubicBezTo>
                <a:cubicBezTo>
                  <a:pt x="1012076" y="517215"/>
                  <a:pt x="1095792" y="515098"/>
                  <a:pt x="1128889" y="496711"/>
                </a:cubicBezTo>
                <a:cubicBezTo>
                  <a:pt x="1152609" y="483533"/>
                  <a:pt x="1196622" y="451555"/>
                  <a:pt x="1196622" y="451555"/>
                </a:cubicBezTo>
                <a:cubicBezTo>
                  <a:pt x="1229842" y="385116"/>
                  <a:pt x="1213880" y="422361"/>
                  <a:pt x="1241778" y="338666"/>
                </a:cubicBezTo>
                <a:lnTo>
                  <a:pt x="1253066" y="304800"/>
                </a:lnTo>
                <a:lnTo>
                  <a:pt x="1264355" y="270933"/>
                </a:lnTo>
                <a:cubicBezTo>
                  <a:pt x="1260592" y="233303"/>
                  <a:pt x="1260035" y="195214"/>
                  <a:pt x="1253066" y="158044"/>
                </a:cubicBezTo>
                <a:cubicBezTo>
                  <a:pt x="1248680" y="134653"/>
                  <a:pt x="1250291" y="103512"/>
                  <a:pt x="1230489" y="90311"/>
                </a:cubicBezTo>
                <a:lnTo>
                  <a:pt x="1196622" y="67733"/>
                </a:lnTo>
                <a:cubicBezTo>
                  <a:pt x="1185333" y="75259"/>
                  <a:pt x="1170281" y="79022"/>
                  <a:pt x="1162755" y="90311"/>
                </a:cubicBezTo>
                <a:cubicBezTo>
                  <a:pt x="1154149" y="103220"/>
                  <a:pt x="1154241" y="120201"/>
                  <a:pt x="1151466" y="135466"/>
                </a:cubicBezTo>
                <a:cubicBezTo>
                  <a:pt x="1146706" y="161645"/>
                  <a:pt x="1143941" y="188147"/>
                  <a:pt x="1140178" y="214488"/>
                </a:cubicBezTo>
                <a:cubicBezTo>
                  <a:pt x="1143941" y="334903"/>
                  <a:pt x="1137390" y="456084"/>
                  <a:pt x="1151466" y="575733"/>
                </a:cubicBezTo>
                <a:cubicBezTo>
                  <a:pt x="1158034" y="631562"/>
                  <a:pt x="1212632" y="580112"/>
                  <a:pt x="1219200" y="575733"/>
                </a:cubicBezTo>
                <a:lnTo>
                  <a:pt x="1241778" y="508000"/>
                </a:lnTo>
                <a:cubicBezTo>
                  <a:pt x="1263842" y="441806"/>
                  <a:pt x="1241235" y="475448"/>
                  <a:pt x="1354666" y="462844"/>
                </a:cubicBezTo>
                <a:cubicBezTo>
                  <a:pt x="1365955" y="455318"/>
                  <a:pt x="1381801" y="452046"/>
                  <a:pt x="1388533" y="440266"/>
                </a:cubicBezTo>
                <a:cubicBezTo>
                  <a:pt x="1398053" y="423607"/>
                  <a:pt x="1393085" y="401788"/>
                  <a:pt x="1399822" y="383822"/>
                </a:cubicBezTo>
                <a:cubicBezTo>
                  <a:pt x="1404586" y="371118"/>
                  <a:pt x="1414874" y="361244"/>
                  <a:pt x="1422400" y="349955"/>
                </a:cubicBezTo>
                <a:cubicBezTo>
                  <a:pt x="1426163" y="323614"/>
                  <a:pt x="1428471" y="297024"/>
                  <a:pt x="1433689" y="270933"/>
                </a:cubicBezTo>
                <a:cubicBezTo>
                  <a:pt x="1458286" y="147950"/>
                  <a:pt x="1500503" y="376469"/>
                  <a:pt x="1456266" y="22577"/>
                </a:cubicBezTo>
                <a:cubicBezTo>
                  <a:pt x="1454286" y="6735"/>
                  <a:pt x="1433689" y="45155"/>
                  <a:pt x="1422400" y="56444"/>
                </a:cubicBezTo>
                <a:cubicBezTo>
                  <a:pt x="1414874" y="79022"/>
                  <a:pt x="1405173" y="100987"/>
                  <a:pt x="1399822" y="124177"/>
                </a:cubicBezTo>
                <a:cubicBezTo>
                  <a:pt x="1393839" y="150104"/>
                  <a:pt x="1388533" y="176592"/>
                  <a:pt x="1388533" y="203200"/>
                </a:cubicBezTo>
                <a:cubicBezTo>
                  <a:pt x="1388533" y="304870"/>
                  <a:pt x="1393480" y="406528"/>
                  <a:pt x="1399822" y="508000"/>
                </a:cubicBezTo>
                <a:cubicBezTo>
                  <a:pt x="1401016" y="527108"/>
                  <a:pt x="1417081" y="588323"/>
                  <a:pt x="1422400" y="609600"/>
                </a:cubicBezTo>
                <a:cubicBezTo>
                  <a:pt x="1433689" y="605837"/>
                  <a:pt x="1445864" y="604090"/>
                  <a:pt x="1456266" y="598311"/>
                </a:cubicBezTo>
                <a:cubicBezTo>
                  <a:pt x="1479987" y="585133"/>
                  <a:pt x="1524000" y="553155"/>
                  <a:pt x="1524000" y="553155"/>
                </a:cubicBezTo>
                <a:cubicBezTo>
                  <a:pt x="1531526" y="541866"/>
                  <a:pt x="1541234" y="531759"/>
                  <a:pt x="1546578" y="519288"/>
                </a:cubicBezTo>
                <a:cubicBezTo>
                  <a:pt x="1552690" y="505028"/>
                  <a:pt x="1542351" y="474133"/>
                  <a:pt x="1557866" y="474133"/>
                </a:cubicBezTo>
                <a:cubicBezTo>
                  <a:pt x="1573381" y="474133"/>
                  <a:pt x="1564893" y="504370"/>
                  <a:pt x="1569155" y="519288"/>
                </a:cubicBezTo>
                <a:cubicBezTo>
                  <a:pt x="1580840" y="560185"/>
                  <a:pt x="1578284" y="549915"/>
                  <a:pt x="1603022" y="587022"/>
                </a:cubicBezTo>
                <a:cubicBezTo>
                  <a:pt x="1660829" y="567753"/>
                  <a:pt x="1630401" y="587930"/>
                  <a:pt x="1659466" y="508000"/>
                </a:cubicBezTo>
                <a:cubicBezTo>
                  <a:pt x="1666391" y="488956"/>
                  <a:pt x="1674929" y="470529"/>
                  <a:pt x="1682044" y="451555"/>
                </a:cubicBezTo>
                <a:cubicBezTo>
                  <a:pt x="1686222" y="440413"/>
                  <a:pt x="1693333" y="405788"/>
                  <a:pt x="1693333" y="417688"/>
                </a:cubicBezTo>
                <a:cubicBezTo>
                  <a:pt x="1693333" y="433203"/>
                  <a:pt x="1685807" y="447792"/>
                  <a:pt x="1682044" y="462844"/>
                </a:cubicBezTo>
                <a:cubicBezTo>
                  <a:pt x="1689570" y="492948"/>
                  <a:pt x="1689552" y="526030"/>
                  <a:pt x="1704622" y="553155"/>
                </a:cubicBezTo>
                <a:cubicBezTo>
                  <a:pt x="1710401" y="563557"/>
                  <a:pt x="1726709" y="566127"/>
                  <a:pt x="1738489" y="564444"/>
                </a:cubicBezTo>
                <a:cubicBezTo>
                  <a:pt x="1755148" y="562064"/>
                  <a:pt x="1768176" y="548495"/>
                  <a:pt x="1783644" y="541866"/>
                </a:cubicBezTo>
                <a:cubicBezTo>
                  <a:pt x="1794581" y="537178"/>
                  <a:pt x="1806222" y="534340"/>
                  <a:pt x="1817511" y="530577"/>
                </a:cubicBezTo>
                <a:cubicBezTo>
                  <a:pt x="1825037" y="541866"/>
                  <a:pt x="1826785" y="561783"/>
                  <a:pt x="1840089" y="564444"/>
                </a:cubicBezTo>
                <a:cubicBezTo>
                  <a:pt x="1853393" y="567105"/>
                  <a:pt x="1861251" y="546630"/>
                  <a:pt x="1873955" y="541866"/>
                </a:cubicBezTo>
                <a:cubicBezTo>
                  <a:pt x="1963998" y="508099"/>
                  <a:pt x="1898597" y="549137"/>
                  <a:pt x="1964266" y="519288"/>
                </a:cubicBezTo>
                <a:cubicBezTo>
                  <a:pt x="2090929" y="461714"/>
                  <a:pt x="2010635" y="482922"/>
                  <a:pt x="2111022" y="462844"/>
                </a:cubicBezTo>
                <a:cubicBezTo>
                  <a:pt x="2126074" y="470370"/>
                  <a:pt x="2143250" y="474649"/>
                  <a:pt x="2156178" y="485422"/>
                </a:cubicBezTo>
                <a:cubicBezTo>
                  <a:pt x="2199001" y="521108"/>
                  <a:pt x="2159153" y="522264"/>
                  <a:pt x="2201333" y="564444"/>
                </a:cubicBezTo>
                <a:cubicBezTo>
                  <a:pt x="2209747" y="572858"/>
                  <a:pt x="2223420" y="574050"/>
                  <a:pt x="2235200" y="575733"/>
                </a:cubicBezTo>
                <a:cubicBezTo>
                  <a:pt x="2276346" y="581611"/>
                  <a:pt x="2317985" y="583259"/>
                  <a:pt x="2359378" y="587022"/>
                </a:cubicBezTo>
                <a:cubicBezTo>
                  <a:pt x="2705559" y="575085"/>
                  <a:pt x="2577564" y="575733"/>
                  <a:pt x="2743200" y="575733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344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ヒラギノ角ゴ Pro W3" pitchFamily="-107" charset="-128"/>
              </a:rPr>
              <a:t>Section 8: Documentation and </a:t>
            </a:r>
            <a:r>
              <a:rPr lang="en-US" altLang="en-US" dirty="0" smtClean="0">
                <a:ea typeface="ヒラギノ角ゴ Pro W3" pitchFamily="-107" charset="-128"/>
              </a:rPr>
              <a:t>Reporting</a:t>
            </a:r>
            <a:br>
              <a:rPr lang="en-US" altLang="en-US" dirty="0" smtClean="0">
                <a:ea typeface="ヒラギノ角ゴ Pro W3" pitchFamily="-107" charset="-128"/>
              </a:rPr>
            </a:br>
            <a:r>
              <a:rPr lang="en-US" altLang="en-US" sz="3600" dirty="0" smtClean="0">
                <a:ea typeface="ヒラギノ角ゴ Pro W3" pitchFamily="-107" charset="-128"/>
              </a:rPr>
              <a:t>Options </a:t>
            </a:r>
            <a:r>
              <a:rPr lang="en-US" altLang="en-US" sz="3600" dirty="0">
                <a:ea typeface="ヒラギノ角ゴ Pro W3" pitchFamily="-107" charset="-128"/>
              </a:rPr>
              <a:t>for Public Availability</a:t>
            </a:r>
            <a:endParaRPr lang="en-US" altLang="en-US" sz="3600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800" dirty="0">
                <a:ea typeface="ヒラギノ角ゴ Pro W3" pitchFamily="-107" charset="-128"/>
              </a:rPr>
              <a:t>Public repository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800" dirty="0">
                <a:ea typeface="ヒラギノ角ゴ Pro W3" pitchFamily="-107" charset="-128"/>
              </a:rPr>
              <a:t>Post on a website 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800" dirty="0">
                <a:ea typeface="ヒラギノ角ゴ Pro W3" pitchFamily="-107" charset="-128"/>
              </a:rPr>
              <a:t>Submit to a regulatory agency, with prior agency consent</a:t>
            </a:r>
          </a:p>
          <a:p>
            <a:pPr marL="0" lvl="1" indent="0" algn="ctr">
              <a:buClr>
                <a:schemeClr val="bg2"/>
              </a:buClr>
              <a:buSzPct val="75000"/>
              <a:buNone/>
            </a:pPr>
            <a:endParaRPr lang="en-US" altLang="en-US" b="1" dirty="0" smtClean="0">
              <a:ea typeface="ヒラギノ角ゴ Pro W3" pitchFamily="-107" charset="-128"/>
            </a:endParaRPr>
          </a:p>
          <a:p>
            <a:pPr>
              <a:buFont typeface="Wingdings" pitchFamily="2" charset="2"/>
              <a:buNone/>
            </a:pPr>
            <a:endParaRPr lang="en-US" altLang="en-US" dirty="0" smtClean="0">
              <a:ea typeface="ヒラギノ角ゴ Pro W3" pitchFamily="-107" charset="-128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362200" y="4625975"/>
            <a:ext cx="7086600" cy="95410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spcAft>
                <a:spcPts val="30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ヒラギノ角ゴ Pro W3" pitchFamily="-107" charset="-128"/>
              </a:rPr>
              <a:t>ASTM will post on website. Contact Kate 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ヒラギノ角ゴ Pro W3" pitchFamily="-107" charset="-128"/>
              </a:rPr>
              <a:t>Chalfin 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ea typeface="ヒラギノ角ゴ Pro W3" pitchFamily="-107" charset="-128"/>
              </a:rPr>
              <a:t>at: 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kchalfin@astm.org</a:t>
            </a:r>
            <a:endParaRPr lang="en-US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832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ヒラギノ角ゴ Pro W3" pitchFamily="-107" charset="-128"/>
              </a:rPr>
              <a:t>Section 8: Documentation and Reporting</a:t>
            </a:r>
            <a:br>
              <a:rPr lang="en-US" altLang="en-US" dirty="0">
                <a:ea typeface="ヒラギノ角ゴ Pro W3" pitchFamily="-107" charset="-128"/>
              </a:rPr>
            </a:br>
            <a:r>
              <a:rPr lang="en-US" altLang="en-US" sz="3600" dirty="0" smtClean="0">
                <a:cs typeface="Arial" pitchFamily="34" charset="0"/>
              </a:rPr>
              <a:t>Timing </a:t>
            </a:r>
            <a:r>
              <a:rPr lang="en-US" altLang="en-US" sz="3600" dirty="0">
                <a:cs typeface="Arial" pitchFamily="34" charset="0"/>
              </a:rPr>
              <a:t>for Reporting</a:t>
            </a:r>
            <a:endParaRPr lang="en-US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cs typeface="Arial" pitchFamily="34" charset="0"/>
              </a:rPr>
              <a:t>Based on:</a:t>
            </a:r>
          </a:p>
          <a:p>
            <a:pPr marL="914400" lvl="1" indent="-347472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cs typeface="Arial" pitchFamily="34" charset="0"/>
              </a:rPr>
              <a:t>Needs of the user</a:t>
            </a:r>
          </a:p>
          <a:p>
            <a:pPr marL="914400" lvl="1" indent="-347472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cs typeface="Arial" pitchFamily="34" charset="0"/>
              </a:rPr>
              <a:t>Requirements or agreements with a regulatory program</a:t>
            </a:r>
          </a:p>
          <a:p>
            <a:pPr marL="914400" lvl="1" indent="-347472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cs typeface="Arial" pitchFamily="34" charset="0"/>
              </a:rPr>
              <a:t>Commitments through contractual agreements or with stakeholders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cs typeface="Arial" pitchFamily="34" charset="0"/>
              </a:rPr>
              <a:t>Recommends reporting results after implementation of cleanup activities</a:t>
            </a:r>
          </a:p>
          <a:p>
            <a:pPr lvl="1"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altLang="en-US" dirty="0" smtClean="0">
              <a:cs typeface="Arial" pitchFamily="34" charset="0"/>
            </a:endParaRP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822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4854" y="3440369"/>
            <a:ext cx="10623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Protocol					  Tool					   Reference</a:t>
            </a:r>
            <a:endParaRPr lang="en-US" sz="4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89947" y="2502314"/>
            <a:ext cx="12031" cy="2707106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24802" y="2502314"/>
            <a:ext cx="12031" cy="2707106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280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Outcome</a:t>
            </a:r>
            <a:endParaRPr lang="en-US" alt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82453" y="2586789"/>
            <a:ext cx="12031" cy="2707106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780422" y="2586789"/>
            <a:ext cx="12031" cy="2707106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97499" y="3097879"/>
            <a:ext cx="2552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Defines</a:t>
            </a:r>
            <a:r>
              <a:rPr lang="en-US" sz="2400" dirty="0" smtClean="0"/>
              <a:t>       greener cleanup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582026" y="3097879"/>
            <a:ext cx="2653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Provides</a:t>
            </a:r>
            <a:r>
              <a:rPr lang="en-US" sz="2400" dirty="0" smtClean="0"/>
              <a:t>                       a level playing field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186348" y="3097879"/>
            <a:ext cx="283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Promotes</a:t>
            </a:r>
            <a:r>
              <a:rPr lang="en-US" sz="2400" dirty="0" smtClean="0"/>
              <a:t> culture change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0905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658" y="268941"/>
            <a:ext cx="6618678" cy="568878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4755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852055" y="0"/>
            <a:ext cx="11339945" cy="6459785"/>
          </a:xfrm>
          <a:prstGeom prst="irregularSeal1">
            <a:avLst/>
          </a:prstGeom>
          <a:solidFill>
            <a:srgbClr val="63A5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98111" y="2281535"/>
            <a:ext cx="769454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 Works at Any Site</a:t>
            </a: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63321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6710"/>
          </a:xfrm>
        </p:spPr>
        <p:txBody>
          <a:bodyPr>
            <a:normAutofit fontScale="92500" lnSpcReduction="10000"/>
          </a:bodyPr>
          <a:lstStyle/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Scope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Referenced Documents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Terminology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Significance and Use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Planning and Scoping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BMP Process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Quantitative Evaluation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Documentation and Reporting</a:t>
            </a:r>
          </a:p>
          <a:p>
            <a:pPr marL="65151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2600" dirty="0"/>
              <a:t>Keywords</a:t>
            </a:r>
          </a:p>
          <a:p>
            <a:pPr marL="651510" indent="-514350">
              <a:buFont typeface="+mj-lt"/>
              <a:buAutoNum type="arabicPeriod"/>
            </a:pPr>
            <a:endParaRPr lang="en-US" dirty="0" smtClean="0"/>
          </a:p>
          <a:p>
            <a:pPr marL="651510" indent="-514350">
              <a:buFont typeface="+mj-lt"/>
              <a:buAutoNum type="arabicPeriod"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126480" y="2028031"/>
            <a:ext cx="3669807" cy="1600200"/>
            <a:chOff x="4572000" y="1752600"/>
            <a:chExt cx="3669807" cy="1600200"/>
          </a:xfrm>
        </p:grpSpPr>
        <p:sp>
          <p:nvSpPr>
            <p:cNvPr id="4" name="Right Brace 3"/>
            <p:cNvSpPr/>
            <p:nvPr/>
          </p:nvSpPr>
          <p:spPr>
            <a:xfrm>
              <a:off x="4572000" y="1752600"/>
              <a:ext cx="838200" cy="1600200"/>
            </a:xfrm>
            <a:prstGeom prst="rightBrace">
              <a:avLst/>
            </a:prstGeom>
            <a:ln w="76200">
              <a:solidFill>
                <a:srgbClr val="FF9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638800" y="2290439"/>
              <a:ext cx="260300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Administrative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040562" y="3918902"/>
            <a:ext cx="3567714" cy="1600200"/>
            <a:chOff x="5512293" y="3505200"/>
            <a:chExt cx="3567714" cy="1600200"/>
          </a:xfrm>
        </p:grpSpPr>
        <p:sp>
          <p:nvSpPr>
            <p:cNvPr id="6" name="Right Brace 5"/>
            <p:cNvSpPr/>
            <p:nvPr/>
          </p:nvSpPr>
          <p:spPr>
            <a:xfrm>
              <a:off x="5512293" y="3505200"/>
              <a:ext cx="838200" cy="1600200"/>
            </a:xfrm>
            <a:prstGeom prst="rightBrace">
              <a:avLst/>
            </a:prstGeom>
            <a:ln w="76200">
              <a:solidFill>
                <a:srgbClr val="FF9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77000" y="4074467"/>
              <a:ext cx="260300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Protocol</a:t>
              </a: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753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X1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  Supporting Documentation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X2 </a:t>
            </a:r>
            <a:r>
              <a:rPr lang="en-US" sz="2400" dirty="0" smtClean="0"/>
              <a:t>   Technical Summary Form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X3</a:t>
            </a:r>
            <a:r>
              <a:rPr lang="en-US" sz="2400" dirty="0" smtClean="0"/>
              <a:t>    BMP Table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X4</a:t>
            </a:r>
            <a:r>
              <a:rPr lang="en-US" sz="2400" dirty="0" smtClean="0"/>
              <a:t>    Supplemental Information for a Quantitative Evaluation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7125512" y="2245348"/>
            <a:ext cx="3273357" cy="950068"/>
            <a:chOff x="4572000" y="1752600"/>
            <a:chExt cx="3756569" cy="1600200"/>
          </a:xfrm>
        </p:grpSpPr>
        <p:sp>
          <p:nvSpPr>
            <p:cNvPr id="5" name="Right Brace 4"/>
            <p:cNvSpPr/>
            <p:nvPr/>
          </p:nvSpPr>
          <p:spPr>
            <a:xfrm>
              <a:off x="4572000" y="1752600"/>
              <a:ext cx="838200" cy="1600200"/>
            </a:xfrm>
            <a:prstGeom prst="rightBrace">
              <a:avLst/>
            </a:prstGeom>
            <a:ln w="76200">
              <a:solidFill>
                <a:srgbClr val="FF99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25562" y="2163908"/>
              <a:ext cx="2603007" cy="7775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Adjuncts</a:t>
              </a: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198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 5: Planning and Scoping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144693" y="2090015"/>
            <a:ext cx="1108980" cy="73628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1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03591" y="1856785"/>
            <a:ext cx="4937760" cy="1402644"/>
          </a:xfrm>
        </p:spPr>
        <p:txBody>
          <a:bodyPr>
            <a:normAutofit/>
          </a:bodyPr>
          <a:lstStyle/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Select lead environmental professional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Assemble project team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Identify the regulatory program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239910" y="3506767"/>
            <a:ext cx="1093893" cy="73628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2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333803" y="3258664"/>
            <a:ext cx="4937760" cy="1218313"/>
          </a:xfrm>
        </p:spPr>
        <p:txBody>
          <a:bodyPr>
            <a:noAutofit/>
          </a:bodyPr>
          <a:lstStyle/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/>
              <a:t>Compile site data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Identify key stakeholders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Develop </a:t>
            </a:r>
            <a:r>
              <a:rPr lang="en-US" dirty="0"/>
              <a:t>a budget and </a:t>
            </a:r>
            <a:r>
              <a:rPr lang="en-US" dirty="0" smtClean="0"/>
              <a:t>schedule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6274723" y="4120444"/>
            <a:ext cx="4937760" cy="15381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5376337" y="4888248"/>
            <a:ext cx="1073931" cy="73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STEP 3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6450268" y="4629990"/>
            <a:ext cx="4928307" cy="133592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/>
              <a:t>Determine which cleanup phases 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Choose to implement BMP process or QE</a:t>
            </a:r>
          </a:p>
          <a:p>
            <a:pPr indent="-347472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Plan for reporting 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305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  <p:bldP spid="6" grpId="0" build="p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4"/>
          <p:cNvGrpSpPr>
            <a:grpSpLocks/>
          </p:cNvGrpSpPr>
          <p:nvPr/>
        </p:nvGrpSpPr>
        <p:grpSpPr bwMode="auto">
          <a:xfrm>
            <a:off x="5519275" y="964348"/>
            <a:ext cx="1614208" cy="5608253"/>
            <a:chOff x="2576629" y="1619697"/>
            <a:chExt cx="1614371" cy="5608253"/>
          </a:xfrm>
        </p:grpSpPr>
        <p:sp>
          <p:nvSpPr>
            <p:cNvPr id="58" name="Rectangle 3"/>
            <p:cNvSpPr/>
            <p:nvPr/>
          </p:nvSpPr>
          <p:spPr>
            <a:xfrm>
              <a:off x="2581936" y="2514600"/>
              <a:ext cx="1600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  <a:prstDash val="dash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EAEAEA"/>
                  </a:solidFill>
                  <a:cs typeface="Arial" pitchFamily="34" charset="0"/>
                </a:rPr>
                <a:t>Remedy</a:t>
              </a:r>
              <a:r>
                <a:rPr lang="en-US" sz="1200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Selection</a:t>
              </a:r>
            </a:p>
          </p:txBody>
        </p:sp>
        <p:sp>
          <p:nvSpPr>
            <p:cNvPr id="59" name="Rectangle 4"/>
            <p:cNvSpPr/>
            <p:nvPr/>
          </p:nvSpPr>
          <p:spPr>
            <a:xfrm>
              <a:off x="2583705" y="1619697"/>
              <a:ext cx="1600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EAEAEA"/>
                  </a:solidFill>
                  <a:cs typeface="Arial" pitchFamily="34" charset="0"/>
                </a:rPr>
                <a:t>Site</a:t>
              </a:r>
              <a:r>
                <a:rPr lang="en-US" sz="1200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Assessment</a:t>
              </a:r>
            </a:p>
          </p:txBody>
        </p:sp>
        <p:sp>
          <p:nvSpPr>
            <p:cNvPr id="60" name="Rectangle 5"/>
            <p:cNvSpPr/>
            <p:nvPr/>
          </p:nvSpPr>
          <p:spPr>
            <a:xfrm>
              <a:off x="2580167" y="3505200"/>
              <a:ext cx="1600200" cy="6858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Remedy Design/ Implementation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590800" y="6806604"/>
              <a:ext cx="1600200" cy="42134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No Further Cleanup</a:t>
              </a:r>
            </a:p>
          </p:txBody>
        </p:sp>
        <p:sp>
          <p:nvSpPr>
            <p:cNvPr id="62" name="Rectangle 6"/>
            <p:cNvSpPr/>
            <p:nvPr/>
          </p:nvSpPr>
          <p:spPr>
            <a:xfrm>
              <a:off x="2576629" y="4876800"/>
              <a:ext cx="1600200" cy="6858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Operation, Maintenance and Monitoring</a:t>
              </a:r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3386798" y="2098738"/>
              <a:ext cx="0" cy="4111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386798" y="5546788"/>
              <a:ext cx="0" cy="4111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3386798" y="2971863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>
              <a:off x="3377272" y="4191063"/>
              <a:ext cx="3175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2587262" y="5941831"/>
              <a:ext cx="1600200" cy="54864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Remedy Optimization 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3386798" y="6489763"/>
              <a:ext cx="3175" cy="322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11" name="Title 40"/>
          <p:cNvSpPr>
            <a:spLocks noGrp="1"/>
          </p:cNvSpPr>
          <p:nvPr>
            <p:ph type="title"/>
          </p:nvPr>
        </p:nvSpPr>
        <p:spPr>
          <a:xfrm>
            <a:off x="484909" y="946958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5300" dirty="0"/>
              <a:t>Cleanup Phases</a:t>
            </a:r>
            <a:r>
              <a:rPr lang="en-US" altLang="en-US" sz="4400" b="1" dirty="0"/>
              <a:t/>
            </a:r>
            <a:br>
              <a:rPr lang="en-US" altLang="en-US" sz="4400" b="1" dirty="0"/>
            </a:br>
            <a:endParaRPr lang="en-US" altLang="en-US" sz="4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6396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4"/>
          <p:cNvGrpSpPr>
            <a:grpSpLocks/>
          </p:cNvGrpSpPr>
          <p:nvPr/>
        </p:nvGrpSpPr>
        <p:grpSpPr bwMode="auto">
          <a:xfrm>
            <a:off x="2884226" y="964348"/>
            <a:ext cx="6356627" cy="5608253"/>
            <a:chOff x="-58689" y="1619697"/>
            <a:chExt cx="6357270" cy="5608253"/>
          </a:xfrm>
        </p:grpSpPr>
        <p:sp>
          <p:nvSpPr>
            <p:cNvPr id="58" name="Rectangle 3"/>
            <p:cNvSpPr/>
            <p:nvPr/>
          </p:nvSpPr>
          <p:spPr>
            <a:xfrm>
              <a:off x="2581936" y="2514600"/>
              <a:ext cx="1600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  <a:prstDash val="dash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EAEAEA"/>
                  </a:solidFill>
                  <a:cs typeface="Arial" pitchFamily="34" charset="0"/>
                </a:rPr>
                <a:t>Remedy</a:t>
              </a:r>
              <a:r>
                <a:rPr lang="en-US" sz="1200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Selection</a:t>
              </a:r>
            </a:p>
          </p:txBody>
        </p:sp>
        <p:sp>
          <p:nvSpPr>
            <p:cNvPr id="59" name="Rectangle 4"/>
            <p:cNvSpPr/>
            <p:nvPr/>
          </p:nvSpPr>
          <p:spPr>
            <a:xfrm>
              <a:off x="2583705" y="1619697"/>
              <a:ext cx="1600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EAEAEA"/>
                  </a:solidFill>
                  <a:cs typeface="Arial" pitchFamily="34" charset="0"/>
                </a:rPr>
                <a:t>Site</a:t>
              </a:r>
              <a:r>
                <a:rPr lang="en-US" sz="1200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Assessment</a:t>
              </a:r>
            </a:p>
          </p:txBody>
        </p:sp>
        <p:sp>
          <p:nvSpPr>
            <p:cNvPr id="60" name="Rectangle 5"/>
            <p:cNvSpPr/>
            <p:nvPr/>
          </p:nvSpPr>
          <p:spPr>
            <a:xfrm>
              <a:off x="2580167" y="3505200"/>
              <a:ext cx="1600200" cy="6858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Remedy Design/ Implementation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590800" y="6806604"/>
              <a:ext cx="1600200" cy="42134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No Further Cleanup</a:t>
              </a:r>
            </a:p>
          </p:txBody>
        </p:sp>
        <p:sp>
          <p:nvSpPr>
            <p:cNvPr id="62" name="Rectangle 6"/>
            <p:cNvSpPr/>
            <p:nvPr/>
          </p:nvSpPr>
          <p:spPr>
            <a:xfrm>
              <a:off x="2576629" y="4876800"/>
              <a:ext cx="1600200" cy="6858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Operation, Maintenance and Monitoring</a:t>
              </a:r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3386798" y="2098738"/>
              <a:ext cx="0" cy="4111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386798" y="5546788"/>
              <a:ext cx="0" cy="4111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3386798" y="2971863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>
              <a:off x="3377272" y="4191063"/>
              <a:ext cx="3175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409935" y="4072000"/>
              <a:ext cx="213381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V="1">
              <a:off x="6022314" y="2732150"/>
              <a:ext cx="0" cy="34385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41" name="TextBox 77"/>
            <p:cNvSpPr txBox="1">
              <a:spLocks noChangeArrowheads="1"/>
            </p:cNvSpPr>
            <p:nvPr/>
          </p:nvSpPr>
          <p:spPr bwMode="auto">
            <a:xfrm rot="5400000">
              <a:off x="4788468" y="4395387"/>
              <a:ext cx="2743200" cy="277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200" b="1" dirty="0" smtClean="0">
                  <a:cs typeface="Arial" pitchFamily="34" charset="0"/>
                </a:rPr>
                <a:t>Select new cleanup technology </a:t>
              </a:r>
              <a:endParaRPr lang="en-US" altLang="en-US" sz="1200" b="1" dirty="0">
                <a:cs typeface="Arial" pitchFamily="34" charset="0"/>
              </a:endParaRPr>
            </a:p>
          </p:txBody>
        </p:sp>
        <p:sp>
          <p:nvSpPr>
            <p:cNvPr id="17442" name="TextBox 78"/>
            <p:cNvSpPr txBox="1">
              <a:spLocks noChangeArrowheads="1"/>
            </p:cNvSpPr>
            <p:nvPr/>
          </p:nvSpPr>
          <p:spPr bwMode="auto">
            <a:xfrm rot="16200000" flipH="1">
              <a:off x="-894634" y="4973780"/>
              <a:ext cx="2133601" cy="461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200" b="1" dirty="0" smtClean="0">
                  <a:cs typeface="Arial" pitchFamily="34" charset="0"/>
                </a:rPr>
                <a:t>Improve on-going cleanup technology</a:t>
              </a:r>
              <a:endParaRPr lang="en-US" altLang="en-US" sz="1200" b="1" dirty="0">
                <a:cs typeface="Arial" pitchFamily="34" charset="0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V="1">
              <a:off x="381357" y="4057713"/>
              <a:ext cx="0" cy="210343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H="1">
              <a:off x="370244" y="6172263"/>
              <a:ext cx="221319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2587262" y="5941831"/>
              <a:ext cx="1600200" cy="54864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Remedy </a:t>
              </a:r>
              <a:r>
                <a:rPr lang="en-US" sz="1200" b="1" dirty="0" smtClean="0">
                  <a:solidFill>
                    <a:srgbClr val="F8F8F8"/>
                  </a:solidFill>
                  <a:cs typeface="Arial" pitchFamily="34" charset="0"/>
                </a:rPr>
                <a:t>Optimization</a:t>
              </a:r>
              <a:endParaRPr lang="en-US" sz="1200" b="1" dirty="0">
                <a:solidFill>
                  <a:srgbClr val="F8F8F8"/>
                </a:solidFill>
                <a:cs typeface="Arial" pitchFamily="34" charset="0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4207618" y="6172263"/>
              <a:ext cx="182739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4182216" y="2743263"/>
              <a:ext cx="182898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386798" y="6489763"/>
              <a:ext cx="3175" cy="322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11" name="Title 40"/>
          <p:cNvSpPr>
            <a:spLocks noGrp="1"/>
          </p:cNvSpPr>
          <p:nvPr>
            <p:ph type="title"/>
          </p:nvPr>
        </p:nvSpPr>
        <p:spPr>
          <a:xfrm>
            <a:off x="484909" y="7846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400" b="1" dirty="0"/>
              <a:t/>
            </a:r>
            <a:br>
              <a:rPr lang="en-US" altLang="en-US" sz="4400" b="1" dirty="0"/>
            </a:br>
            <a:r>
              <a:rPr lang="en-US" altLang="en-US" sz="5300" dirty="0"/>
              <a:t>Cleanup Phases</a:t>
            </a:r>
            <a:r>
              <a:rPr lang="en-US" altLang="en-US" sz="4400" b="1" dirty="0"/>
              <a:t/>
            </a:r>
            <a:br>
              <a:rPr lang="en-US" altLang="en-US" sz="4400" b="1" dirty="0"/>
            </a:br>
            <a:endParaRPr lang="en-US" altLang="en-US" sz="4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22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4"/>
          <p:cNvGrpSpPr>
            <a:grpSpLocks/>
          </p:cNvGrpSpPr>
          <p:nvPr/>
        </p:nvGrpSpPr>
        <p:grpSpPr bwMode="auto">
          <a:xfrm>
            <a:off x="2884226" y="781400"/>
            <a:ext cx="6356627" cy="5791200"/>
            <a:chOff x="-58689" y="1436750"/>
            <a:chExt cx="6357270" cy="5791200"/>
          </a:xfrm>
        </p:grpSpPr>
        <p:sp>
          <p:nvSpPr>
            <p:cNvPr id="58" name="Rectangle 3"/>
            <p:cNvSpPr/>
            <p:nvPr/>
          </p:nvSpPr>
          <p:spPr>
            <a:xfrm>
              <a:off x="2581936" y="2514600"/>
              <a:ext cx="1600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  <a:prstDash val="dash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EAEAEA"/>
                  </a:solidFill>
                  <a:cs typeface="Arial" pitchFamily="34" charset="0"/>
                </a:rPr>
                <a:t>Remedy</a:t>
              </a:r>
              <a:r>
                <a:rPr lang="en-US" sz="1200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Selection</a:t>
              </a:r>
            </a:p>
          </p:txBody>
        </p:sp>
        <p:sp>
          <p:nvSpPr>
            <p:cNvPr id="59" name="Rectangle 4"/>
            <p:cNvSpPr/>
            <p:nvPr/>
          </p:nvSpPr>
          <p:spPr>
            <a:xfrm>
              <a:off x="2583705" y="1619697"/>
              <a:ext cx="1600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EAEAEA"/>
                  </a:solidFill>
                  <a:cs typeface="Arial" pitchFamily="34" charset="0"/>
                </a:rPr>
                <a:t>Site</a:t>
              </a:r>
              <a:r>
                <a:rPr lang="en-US" sz="1200" b="1" dirty="0">
                  <a:solidFill>
                    <a:schemeClr val="tx1"/>
                  </a:solidFill>
                  <a:cs typeface="Arial" pitchFamily="34" charset="0"/>
                </a:rPr>
                <a:t> </a:t>
              </a: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Assessment</a:t>
              </a:r>
            </a:p>
          </p:txBody>
        </p:sp>
        <p:sp>
          <p:nvSpPr>
            <p:cNvPr id="60" name="Rectangle 5"/>
            <p:cNvSpPr/>
            <p:nvPr/>
          </p:nvSpPr>
          <p:spPr>
            <a:xfrm>
              <a:off x="2580167" y="3505200"/>
              <a:ext cx="1600200" cy="6858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Remedy Design/ Implementation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590800" y="6806604"/>
              <a:ext cx="1600200" cy="42134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No Further Cleanup</a:t>
              </a:r>
            </a:p>
          </p:txBody>
        </p:sp>
        <p:sp>
          <p:nvSpPr>
            <p:cNvPr id="62" name="Rectangle 6"/>
            <p:cNvSpPr/>
            <p:nvPr/>
          </p:nvSpPr>
          <p:spPr>
            <a:xfrm>
              <a:off x="2576629" y="4876800"/>
              <a:ext cx="1600200" cy="6858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476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Operation, Maintenance and Monitoring</a:t>
              </a:r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3386798" y="2098738"/>
              <a:ext cx="0" cy="4111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3386798" y="5546788"/>
              <a:ext cx="0" cy="4111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1857881" y="2743263"/>
              <a:ext cx="68586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433" name="Group 58"/>
            <p:cNvGrpSpPr>
              <a:grpSpLocks/>
            </p:cNvGrpSpPr>
            <p:nvPr/>
          </p:nvGrpSpPr>
          <p:grpSpPr bwMode="auto">
            <a:xfrm>
              <a:off x="4176829" y="1436750"/>
              <a:ext cx="1585594" cy="838353"/>
              <a:chOff x="4176829" y="1319787"/>
              <a:chExt cx="1585594" cy="838353"/>
            </a:xfrm>
          </p:grpSpPr>
          <p:cxnSp>
            <p:nvCxnSpPr>
              <p:cNvPr id="100" name="Straight Arrow Connector 16"/>
              <p:cNvCxnSpPr/>
              <p:nvPr/>
            </p:nvCxnSpPr>
            <p:spPr>
              <a:xfrm flipH="1">
                <a:off x="4177453" y="1718250"/>
                <a:ext cx="776365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/>
              <p:cNvSpPr/>
              <p:nvPr/>
            </p:nvSpPr>
            <p:spPr>
              <a:xfrm>
                <a:off x="4949027" y="1319787"/>
                <a:ext cx="813396" cy="838353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12700">
                <a:solidFill>
                  <a:schemeClr val="bg2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050" b="1" dirty="0">
                    <a:solidFill>
                      <a:schemeClr val="bg1"/>
                    </a:solidFill>
                    <a:cs typeface="Arial" pitchFamily="34" charset="0"/>
                  </a:rPr>
                  <a:t>BMPs</a:t>
                </a:r>
              </a:p>
            </p:txBody>
          </p:sp>
        </p:grpSp>
        <p:sp>
          <p:nvSpPr>
            <p:cNvPr id="73" name="Oval 72"/>
            <p:cNvSpPr/>
            <p:nvPr/>
          </p:nvSpPr>
          <p:spPr>
            <a:xfrm>
              <a:off x="533400" y="2362200"/>
              <a:ext cx="1463040" cy="762000"/>
            </a:xfrm>
            <a:prstGeom prst="ellipse">
              <a:avLst/>
            </a:prstGeom>
            <a:solidFill>
              <a:srgbClr val="7030A0"/>
            </a:solidFill>
            <a:ln w="12700">
              <a:solidFill>
                <a:srgbClr val="7030A0"/>
              </a:solidFill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b="1" dirty="0">
                  <a:solidFill>
                    <a:schemeClr val="bg1"/>
                  </a:solidFill>
                  <a:cs typeface="Arial" pitchFamily="34" charset="0"/>
                </a:rPr>
                <a:t>Quantitative Evaluation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>
              <a:off x="3386798" y="2971863"/>
              <a:ext cx="0" cy="5334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>
              <a:off x="3377272" y="4191063"/>
              <a:ext cx="3175" cy="685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409935" y="4072000"/>
              <a:ext cx="213381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V="1">
              <a:off x="6022314" y="2732150"/>
              <a:ext cx="0" cy="34385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41" name="TextBox 77"/>
            <p:cNvSpPr txBox="1">
              <a:spLocks noChangeArrowheads="1"/>
            </p:cNvSpPr>
            <p:nvPr/>
          </p:nvSpPr>
          <p:spPr bwMode="auto">
            <a:xfrm rot="5400000">
              <a:off x="4788468" y="4395387"/>
              <a:ext cx="2743200" cy="277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200" b="1" dirty="0" smtClean="0">
                  <a:cs typeface="Arial" pitchFamily="34" charset="0"/>
                </a:rPr>
                <a:t>Select new cleanup technology </a:t>
              </a:r>
              <a:endParaRPr lang="en-US" altLang="en-US" sz="1200" b="1" dirty="0">
                <a:cs typeface="Arial" pitchFamily="34" charset="0"/>
              </a:endParaRPr>
            </a:p>
          </p:txBody>
        </p:sp>
        <p:sp>
          <p:nvSpPr>
            <p:cNvPr id="17442" name="TextBox 78"/>
            <p:cNvSpPr txBox="1">
              <a:spLocks noChangeArrowheads="1"/>
            </p:cNvSpPr>
            <p:nvPr/>
          </p:nvSpPr>
          <p:spPr bwMode="auto">
            <a:xfrm rot="16200000" flipH="1">
              <a:off x="-894634" y="4973780"/>
              <a:ext cx="2133601" cy="461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200" b="1" dirty="0" smtClean="0">
                  <a:cs typeface="Arial" pitchFamily="34" charset="0"/>
                </a:rPr>
                <a:t>Improve on-going cleanup technology </a:t>
              </a:r>
              <a:endParaRPr lang="en-US" altLang="en-US" sz="1200" b="1" dirty="0">
                <a:cs typeface="Arial" pitchFamily="34" charset="0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V="1">
              <a:off x="381357" y="4057713"/>
              <a:ext cx="0" cy="210343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H="1">
              <a:off x="370244" y="6172263"/>
              <a:ext cx="221319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1857881" y="3646550"/>
              <a:ext cx="68586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533400" y="3265550"/>
              <a:ext cx="1463040" cy="762000"/>
            </a:xfrm>
            <a:prstGeom prst="ellipse">
              <a:avLst/>
            </a:prstGeom>
            <a:solidFill>
              <a:srgbClr val="7030A0"/>
            </a:solidFill>
            <a:ln w="12700">
              <a:solidFill>
                <a:schemeClr val="bg2"/>
              </a:solidFill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b="1" dirty="0">
                  <a:solidFill>
                    <a:schemeClr val="bg1"/>
                  </a:solidFill>
                  <a:cs typeface="Arial" pitchFamily="34" charset="0"/>
                </a:rPr>
                <a:t>Quantitative Evaluation with BMPs</a:t>
              </a:r>
            </a:p>
          </p:txBody>
        </p:sp>
        <p:grpSp>
          <p:nvGrpSpPr>
            <p:cNvPr id="17449" name="Group 62"/>
            <p:cNvGrpSpPr>
              <a:grpSpLocks/>
            </p:cNvGrpSpPr>
            <p:nvPr/>
          </p:nvGrpSpPr>
          <p:grpSpPr bwMode="auto">
            <a:xfrm>
              <a:off x="545802" y="4841363"/>
              <a:ext cx="1997948" cy="762000"/>
              <a:chOff x="545802" y="4724400"/>
              <a:chExt cx="1997948" cy="762000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>
                <a:off x="1857881" y="5105975"/>
                <a:ext cx="68586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Oval 98"/>
              <p:cNvSpPr/>
              <p:nvPr/>
            </p:nvSpPr>
            <p:spPr>
              <a:xfrm>
                <a:off x="545802" y="4724400"/>
                <a:ext cx="1463040" cy="762000"/>
              </a:xfrm>
              <a:prstGeom prst="ellipse">
                <a:avLst/>
              </a:prstGeom>
              <a:solidFill>
                <a:srgbClr val="7030A0"/>
              </a:solidFill>
              <a:ln w="12700">
                <a:solidFill>
                  <a:schemeClr val="bg2"/>
                </a:solidFill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100" b="1" dirty="0">
                    <a:solidFill>
                      <a:schemeClr val="bg1"/>
                    </a:solidFill>
                    <a:cs typeface="Arial" pitchFamily="34" charset="0"/>
                  </a:rPr>
                  <a:t>Quantitative Evaluation with BMPs</a:t>
                </a:r>
              </a:p>
            </p:txBody>
          </p:sp>
        </p:grpSp>
        <p:sp>
          <p:nvSpPr>
            <p:cNvPr id="89" name="Oval 88"/>
            <p:cNvSpPr/>
            <p:nvPr/>
          </p:nvSpPr>
          <p:spPr>
            <a:xfrm>
              <a:off x="4940598" y="4789550"/>
              <a:ext cx="808070" cy="813813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bg2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50" b="1" dirty="0">
                  <a:solidFill>
                    <a:schemeClr val="bg1"/>
                  </a:solidFill>
                  <a:cs typeface="Arial" pitchFamily="34" charset="0"/>
                </a:rPr>
                <a:t>BMPs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587262" y="5941831"/>
              <a:ext cx="1600200" cy="54864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rgbClr val="F8F8F8"/>
                  </a:solidFill>
                  <a:cs typeface="Arial" pitchFamily="34" charset="0"/>
                </a:rPr>
                <a:t>Remedy Optimization </a:t>
              </a: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4207618" y="6172263"/>
              <a:ext cx="182739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4940598" y="3417950"/>
              <a:ext cx="808070" cy="827984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bg2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50" b="1" dirty="0">
                  <a:solidFill>
                    <a:schemeClr val="bg1"/>
                  </a:solidFill>
                  <a:cs typeface="Arial" pitchFamily="34" charset="0"/>
                </a:rPr>
                <a:t>BMPs</a:t>
              </a: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 flipH="1">
              <a:off x="4191742" y="3865625"/>
              <a:ext cx="74937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4182216" y="2743263"/>
              <a:ext cx="182898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386798" y="6489763"/>
              <a:ext cx="3175" cy="322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4191742" y="5226113"/>
              <a:ext cx="74937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11" name="Title 40"/>
          <p:cNvSpPr>
            <a:spLocks noGrp="1"/>
          </p:cNvSpPr>
          <p:nvPr>
            <p:ph type="title"/>
          </p:nvPr>
        </p:nvSpPr>
        <p:spPr>
          <a:xfrm>
            <a:off x="478024" y="7969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400" b="1" dirty="0"/>
              <a:t/>
            </a:r>
            <a:br>
              <a:rPr lang="en-US" altLang="en-US" sz="4400" b="1" dirty="0"/>
            </a:br>
            <a:r>
              <a:rPr lang="en-US" altLang="en-US" sz="5300" dirty="0"/>
              <a:t>Cleanup Phases</a:t>
            </a:r>
            <a:r>
              <a:rPr lang="en-US" altLang="en-US" sz="4400" b="1" dirty="0"/>
              <a:t/>
            </a:r>
            <a:br>
              <a:rPr lang="en-US" altLang="en-US" sz="4400" b="1" dirty="0"/>
            </a:br>
            <a:endParaRPr lang="en-US" altLang="en-US" sz="4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9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CHRIS~1.BAC\AppData\Local\Temp\articulate\presenter\imgtemp\XwEDQHNY_files\slide0001_image001.png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625D18E6-1BC5-45CE-861C-2DE7356B4DEE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45CCFE1E-5CAD-442A-8FA3-38D010D94C21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97928AAC-1109-43A9-B088-62D6BF158EBA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24542C7E-1315-4CFC-8573-85ABFA90FCB6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13FAB17A-2081-4439-AA58-89BD82B61A70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4FCF93E1-7BA6-4019-802D-EB7EF8E60635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3C8D520D-1BBB-4023-8140-DCEFDC69C7AC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002399D6-FAB7-42FF-8343-C1A4ECEB9B09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D1964F1A-1F15-4AF8-87AE-2D239F5F606C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DC4FEFE4-AFD2-4E21-AC2D-0F12B9AE51F1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774609A6-DA69-4AC6-9E26-3F947196692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5185</TotalTime>
  <Words>876</Words>
  <Application>Microsoft Office PowerPoint</Application>
  <PresentationFormat>Widescreen</PresentationFormat>
  <Paragraphs>371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MS PGothic</vt:lpstr>
      <vt:lpstr>MS PGothic</vt:lpstr>
      <vt:lpstr>Arial</vt:lpstr>
      <vt:lpstr>Calibri</vt:lpstr>
      <vt:lpstr>Courier New</vt:lpstr>
      <vt:lpstr>Wingdings</vt:lpstr>
      <vt:lpstr>Wingdings 2</vt:lpstr>
      <vt:lpstr>ヒラギノ角ゴ Pro W3</vt:lpstr>
      <vt:lpstr>Retrospect</vt:lpstr>
      <vt:lpstr> ASTM’s Standard Guide for Greener Cleanups: Show me how it works! </vt:lpstr>
      <vt:lpstr>ASTM’s Standard Guide for Greener Cleanups </vt:lpstr>
      <vt:lpstr>PowerPoint Presentation</vt:lpstr>
      <vt:lpstr>Standard Structure</vt:lpstr>
      <vt:lpstr>Appendices</vt:lpstr>
      <vt:lpstr>Section  5: Planning and Scoping</vt:lpstr>
      <vt:lpstr> Cleanup Phases </vt:lpstr>
      <vt:lpstr> Cleanup Phases </vt:lpstr>
      <vt:lpstr> Cleanup Phases </vt:lpstr>
      <vt:lpstr>   Section 6:  Best Management Practice Process </vt:lpstr>
      <vt:lpstr>Step 1 BMP Opportunity Assessment  Appendix X3 BMP Table</vt:lpstr>
      <vt:lpstr>Step 1 BMP Opportunity Assessment</vt:lpstr>
      <vt:lpstr>Step 2 BMP Prioritization</vt:lpstr>
      <vt:lpstr>Step 2 BMP Prioritization</vt:lpstr>
      <vt:lpstr>Step 3 BMP Selection</vt:lpstr>
      <vt:lpstr>Step 4 BMP Implementation</vt:lpstr>
      <vt:lpstr>Step 4 BMP Implementation</vt:lpstr>
      <vt:lpstr>Step 5 BMP Documentation</vt:lpstr>
      <vt:lpstr>Section 7: Quantitative Evaluation </vt:lpstr>
      <vt:lpstr>BMP Process</vt:lpstr>
      <vt:lpstr>Section 8: Documentation and Reporting</vt:lpstr>
      <vt:lpstr>Section 8: Documentation and Reporting</vt:lpstr>
      <vt:lpstr>Section 8: Documentation and Reporting Elements</vt:lpstr>
      <vt:lpstr>Section 8: Documentation and Reporting Options for Public Availability</vt:lpstr>
      <vt:lpstr>Section 8: Documentation and Reporting Timing for Reporting</vt:lpstr>
      <vt:lpstr>Uses</vt:lpstr>
      <vt:lpstr>Outcome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Greener Cleanup Past, Present &amp; Future</dc:title>
  <dc:creator>Deb Goldblum</dc:creator>
  <cp:lastModifiedBy>Deb Goldblum</cp:lastModifiedBy>
  <cp:revision>201</cp:revision>
  <dcterms:created xsi:type="dcterms:W3CDTF">2015-02-09T20:38:01Z</dcterms:created>
  <dcterms:modified xsi:type="dcterms:W3CDTF">2015-11-16T14:47:33Z</dcterms:modified>
</cp:coreProperties>
</file>