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18.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notesSlides/notesSlide19.xml" ContentType="application/vnd.openxmlformats-officedocument.presentationml.notesSlide+xml"/>
  <Override PartName="/ppt/theme/themeOverride23.xml" ContentType="application/vnd.openxmlformats-officedocument.themeOverride+xml"/>
  <Override PartName="/ppt/notesSlides/notesSlide20.xml" ContentType="application/vnd.openxmlformats-officedocument.presentationml.notesSlide+xml"/>
  <Override PartName="/ppt/theme/themeOverride24.xml" ContentType="application/vnd.openxmlformats-officedocument.themeOverride+xml"/>
  <Override PartName="/ppt/notesSlides/notesSlide21.xml" ContentType="application/vnd.openxmlformats-officedocument.presentationml.notesSlide+xml"/>
  <Override PartName="/ppt/theme/themeOverride25.xml" ContentType="application/vnd.openxmlformats-officedocument.themeOverride+xml"/>
  <Override PartName="/ppt/notesSlides/notesSlide22.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Lst>
  <p:notesMasterIdLst>
    <p:notesMasterId r:id="rId30"/>
  </p:notesMasterIdLst>
  <p:handoutMasterIdLst>
    <p:handoutMasterId r:id="rId31"/>
  </p:handoutMasterIdLst>
  <p:sldIdLst>
    <p:sldId id="338" r:id="rId2"/>
    <p:sldId id="268" r:id="rId3"/>
    <p:sldId id="272" r:id="rId4"/>
    <p:sldId id="270" r:id="rId5"/>
    <p:sldId id="276" r:id="rId6"/>
    <p:sldId id="273" r:id="rId7"/>
    <p:sldId id="279" r:id="rId8"/>
    <p:sldId id="280" r:id="rId9"/>
    <p:sldId id="282" r:id="rId10"/>
    <p:sldId id="281" r:id="rId11"/>
    <p:sldId id="283" r:id="rId12"/>
    <p:sldId id="285" r:id="rId13"/>
    <p:sldId id="286" r:id="rId14"/>
    <p:sldId id="287" r:id="rId15"/>
    <p:sldId id="290" r:id="rId16"/>
    <p:sldId id="288" r:id="rId17"/>
    <p:sldId id="291" r:id="rId18"/>
    <p:sldId id="293" r:id="rId19"/>
    <p:sldId id="335" r:id="rId20"/>
    <p:sldId id="334" r:id="rId21"/>
    <p:sldId id="337" r:id="rId22"/>
    <p:sldId id="336" r:id="rId23"/>
    <p:sldId id="295" r:id="rId24"/>
    <p:sldId id="322" r:id="rId25"/>
    <p:sldId id="297" r:id="rId26"/>
    <p:sldId id="298" r:id="rId27"/>
    <p:sldId id="263" r:id="rId28"/>
    <p:sldId id="330" r:id="rId29"/>
  </p:sldIdLst>
  <p:sldSz cx="9144000" cy="6858000" type="screen4x3"/>
  <p:notesSz cx="6881813" cy="9296400"/>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Narkisim" panose="020E0502050101010101" pitchFamily="34" charset="-79"/>
      <p:regular r:id="rId40"/>
    </p:embeddedFont>
    <p:embeddedFont>
      <p:font typeface="Agency FB" panose="020B0503020202020204" pitchFamily="34" charset="0"/>
      <p:regular r:id="rId41"/>
      <p:bold r:id="rId4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D8838"/>
    <a:srgbClr val="000000"/>
    <a:srgbClr val="2B236A"/>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1" autoAdjust="0"/>
    <p:restoredTop sz="95307" autoAdjust="0"/>
  </p:normalViewPr>
  <p:slideViewPr>
    <p:cSldViewPr snapToGrid="0">
      <p:cViewPr>
        <p:scale>
          <a:sx n="70" d="100"/>
          <a:sy n="70" d="100"/>
        </p:scale>
        <p:origin x="-470" y="485"/>
      </p:cViewPr>
      <p:guideLst>
        <p:guide orient="horz" pos="2160"/>
        <p:guide pos="2880"/>
      </p:guideLst>
    </p:cSldViewPr>
  </p:slideViewPr>
  <p:outlineViewPr>
    <p:cViewPr>
      <p:scale>
        <a:sx n="33" d="100"/>
        <a:sy n="33" d="100"/>
      </p:scale>
      <p:origin x="0" y="16181"/>
    </p:cViewPr>
  </p:outlineViewPr>
  <p:notesTextViewPr>
    <p:cViewPr>
      <p:scale>
        <a:sx n="1" d="1"/>
        <a:sy n="1" d="1"/>
      </p:scale>
      <p:origin x="0" y="0"/>
    </p:cViewPr>
  </p:notesTextViewPr>
  <p:sorterViewPr>
    <p:cViewPr>
      <p:scale>
        <a:sx n="90" d="100"/>
        <a:sy n="90" d="100"/>
      </p:scale>
      <p:origin x="0" y="3571"/>
    </p:cViewPr>
  </p:sorterViewPr>
  <p:notesViewPr>
    <p:cSldViewPr snapToGrid="0">
      <p:cViewPr varScale="1">
        <p:scale>
          <a:sx n="82" d="100"/>
          <a:sy n="82" d="100"/>
        </p:scale>
        <p:origin x="-1950" y="-102"/>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2913"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97314" y="0"/>
            <a:ext cx="2982912" cy="465138"/>
          </a:xfrm>
          <a:prstGeom prst="rect">
            <a:avLst/>
          </a:prstGeom>
        </p:spPr>
        <p:txBody>
          <a:bodyPr vert="horz" lIns="91440" tIns="45720" rIns="91440" bIns="45720" rtlCol="0"/>
          <a:lstStyle>
            <a:lvl1pPr algn="r">
              <a:defRPr sz="1200"/>
            </a:lvl1pPr>
          </a:lstStyle>
          <a:p>
            <a:fld id="{FFBED527-508C-45B9-8B0E-5AF003B19323}" type="datetimeFigureOut">
              <a:rPr lang="en-US" smtClean="0"/>
              <a:pPr/>
              <a:t>11/16/2015</a:t>
            </a:fld>
            <a:endParaRPr lang="en-US" dirty="0"/>
          </a:p>
        </p:txBody>
      </p:sp>
      <p:sp>
        <p:nvSpPr>
          <p:cNvPr id="4" name="Footer Placeholder 3"/>
          <p:cNvSpPr>
            <a:spLocks noGrp="1"/>
          </p:cNvSpPr>
          <p:nvPr>
            <p:ph type="ftr" sz="quarter" idx="2"/>
          </p:nvPr>
        </p:nvSpPr>
        <p:spPr>
          <a:xfrm>
            <a:off x="3" y="8829675"/>
            <a:ext cx="2982913"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7314" y="8829675"/>
            <a:ext cx="2982912" cy="465138"/>
          </a:xfrm>
          <a:prstGeom prst="rect">
            <a:avLst/>
          </a:prstGeom>
        </p:spPr>
        <p:txBody>
          <a:bodyPr vert="horz" lIns="91440" tIns="45720" rIns="91440" bIns="45720" rtlCol="0" anchor="b"/>
          <a:lstStyle>
            <a:lvl1pPr algn="r">
              <a:defRPr sz="1200"/>
            </a:lvl1pPr>
          </a:lstStyle>
          <a:p>
            <a:fld id="{3026EB8A-2DFC-4C65-863D-869A093DAAB0}" type="slidenum">
              <a:rPr lang="en-US" smtClean="0"/>
              <a:pPr/>
              <a:t>‹#›</a:t>
            </a:fld>
            <a:endParaRPr lang="en-US" dirty="0"/>
          </a:p>
        </p:txBody>
      </p:sp>
    </p:spTree>
    <p:extLst>
      <p:ext uri="{BB962C8B-B14F-4D97-AF65-F5344CB8AC3E}">
        <p14:creationId xmlns:p14="http://schemas.microsoft.com/office/powerpoint/2010/main" val="575147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2119" cy="464820"/>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98102" y="2"/>
            <a:ext cx="2982119" cy="464820"/>
          </a:xfrm>
          <a:prstGeom prst="rect">
            <a:avLst/>
          </a:prstGeom>
        </p:spPr>
        <p:txBody>
          <a:bodyPr vert="horz" lIns="92446" tIns="46223" rIns="92446" bIns="46223" rtlCol="0"/>
          <a:lstStyle>
            <a:lvl1pPr algn="r" fontAlgn="auto">
              <a:spcBef>
                <a:spcPts val="0"/>
              </a:spcBef>
              <a:spcAft>
                <a:spcPts val="0"/>
              </a:spcAft>
              <a:defRPr sz="1200">
                <a:latin typeface="+mn-lt"/>
                <a:cs typeface="+mn-cs"/>
              </a:defRPr>
            </a:lvl1pPr>
          </a:lstStyle>
          <a:p>
            <a:pPr>
              <a:defRPr/>
            </a:pPr>
            <a:fld id="{30810495-5E5B-4390-9CED-25F3ADF46FC9}" type="datetimeFigureOut">
              <a:rPr lang="en-US"/>
              <a:pPr>
                <a:defRPr/>
              </a:pPr>
              <a:t>11/16/2015</a:t>
            </a:fld>
            <a:endParaRPr lang="en-US" dirty="0"/>
          </a:p>
        </p:txBody>
      </p:sp>
      <p:sp>
        <p:nvSpPr>
          <p:cNvPr id="4" name="Slide Image Placeholder 3"/>
          <p:cNvSpPr>
            <a:spLocks noGrp="1" noRot="1" noChangeAspect="1"/>
          </p:cNvSpPr>
          <p:nvPr>
            <p:ph type="sldImg" idx="2"/>
          </p:nvPr>
        </p:nvSpPr>
        <p:spPr>
          <a:xfrm>
            <a:off x="1117600" y="696913"/>
            <a:ext cx="4648200" cy="3487737"/>
          </a:xfrm>
          <a:prstGeom prst="rect">
            <a:avLst/>
          </a:prstGeom>
          <a:noFill/>
          <a:ln w="12700">
            <a:solidFill>
              <a:prstClr val="black"/>
            </a:solidFill>
          </a:ln>
        </p:spPr>
        <p:txBody>
          <a:bodyPr vert="horz" lIns="92446" tIns="46223" rIns="92446" bIns="46223" rtlCol="0" anchor="ctr"/>
          <a:lstStyle/>
          <a:p>
            <a:pPr lvl="0"/>
            <a:endParaRPr lang="en-US" noProof="0"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970"/>
            <a:ext cx="2982119" cy="464820"/>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98102" y="8829970"/>
            <a:ext cx="2982119" cy="464820"/>
          </a:xfrm>
          <a:prstGeom prst="rect">
            <a:avLst/>
          </a:prstGeom>
        </p:spPr>
        <p:txBody>
          <a:bodyPr vert="horz" lIns="92446" tIns="46223" rIns="92446" bIns="46223" rtlCol="0" anchor="b"/>
          <a:lstStyle>
            <a:lvl1pPr algn="r" fontAlgn="auto">
              <a:spcBef>
                <a:spcPts val="0"/>
              </a:spcBef>
              <a:spcAft>
                <a:spcPts val="0"/>
              </a:spcAft>
              <a:defRPr sz="1200">
                <a:latin typeface="+mn-lt"/>
                <a:cs typeface="+mn-cs"/>
              </a:defRPr>
            </a:lvl1pPr>
          </a:lstStyle>
          <a:p>
            <a:pPr>
              <a:defRPr/>
            </a:pPr>
            <a:fld id="{CD8C78F3-DC1C-4C04-B8CD-447E3208BFBF}" type="slidenum">
              <a:rPr lang="en-US"/>
              <a:pPr>
                <a:defRPr/>
              </a:pPr>
              <a:t>‹#›</a:t>
            </a:fld>
            <a:endParaRPr lang="en-US" dirty="0"/>
          </a:p>
        </p:txBody>
      </p:sp>
    </p:spTree>
    <p:extLst>
      <p:ext uri="{BB962C8B-B14F-4D97-AF65-F5344CB8AC3E}">
        <p14:creationId xmlns:p14="http://schemas.microsoft.com/office/powerpoint/2010/main" val="10379616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lu-in.org/greenremediation/methodolog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25000" lnSpcReduction="20000"/>
          </a:bodyPr>
          <a:lstStyle/>
          <a:p>
            <a:pPr eaLnBrk="1" fontAlgn="auto" hangingPunct="1">
              <a:lnSpc>
                <a:spcPct val="120000"/>
              </a:lnSpc>
              <a:spcBef>
                <a:spcPts val="0"/>
              </a:spcBef>
              <a:spcAft>
                <a:spcPts val="1785"/>
              </a:spcAft>
              <a:defRPr/>
            </a:pPr>
            <a:r>
              <a:rPr lang="en-US" sz="1800" baseline="0" dirty="0" smtClean="0"/>
              <a:t>Public Building Commission of Chicago’s capital development program, and 2 sample projects - really speak to the triple bottom line.</a:t>
            </a:r>
          </a:p>
          <a:p>
            <a:pPr eaLnBrk="1" fontAlgn="auto" hangingPunct="1">
              <a:lnSpc>
                <a:spcPct val="120000"/>
              </a:lnSpc>
              <a:spcBef>
                <a:spcPts val="0"/>
              </a:spcBef>
              <a:spcAft>
                <a:spcPts val="1785"/>
              </a:spcAft>
              <a:defRPr/>
            </a:pPr>
            <a:endParaRPr lang="en-US" sz="1800" baseline="0" dirty="0" smtClean="0"/>
          </a:p>
          <a:p>
            <a:pPr eaLnBrk="1" fontAlgn="auto" hangingPunct="1">
              <a:lnSpc>
                <a:spcPct val="120000"/>
              </a:lnSpc>
              <a:spcBef>
                <a:spcPts val="0"/>
              </a:spcBef>
              <a:spcAft>
                <a:spcPts val="1785"/>
              </a:spcAft>
              <a:defRPr/>
            </a:pPr>
            <a:r>
              <a:rPr lang="en-US" sz="1400" dirty="0" smtClean="0"/>
              <a:t>“developer” of public sector projects; ability to finance, acquire property, design  and construct or renovate public facilities</a:t>
            </a:r>
          </a:p>
          <a:p>
            <a:pPr eaLnBrk="1" fontAlgn="auto" hangingPunct="1">
              <a:lnSpc>
                <a:spcPct val="120000"/>
              </a:lnSpc>
              <a:spcBef>
                <a:spcPts val="0"/>
              </a:spcBef>
              <a:spcAft>
                <a:spcPts val="1785"/>
              </a:spcAft>
              <a:defRPr/>
            </a:pPr>
            <a:r>
              <a:rPr lang="en-US" sz="1400" dirty="0" smtClean="0"/>
              <a:t>Established</a:t>
            </a:r>
            <a:r>
              <a:rPr lang="en-US" sz="1400" baseline="0" dirty="0" smtClean="0"/>
              <a:t> </a:t>
            </a:r>
            <a:r>
              <a:rPr lang="en-US" sz="1400" dirty="0" smtClean="0"/>
              <a:t>1956, PBC has been developing municipal projects</a:t>
            </a:r>
            <a:r>
              <a:rPr lang="en-US" sz="1400" baseline="0" dirty="0" smtClean="0"/>
              <a:t> for </a:t>
            </a:r>
            <a:r>
              <a:rPr lang="en-US" sz="1400" dirty="0" smtClean="0"/>
              <a:t>City of</a:t>
            </a:r>
            <a:r>
              <a:rPr lang="en-US" sz="1400" baseline="0" dirty="0" smtClean="0"/>
              <a:t> Chicago and sister agencies, Cook Co., with authority to work throughout state of IL.</a:t>
            </a:r>
          </a:p>
          <a:p>
            <a:pPr eaLnBrk="1" fontAlgn="auto" hangingPunct="1">
              <a:lnSpc>
                <a:spcPct val="120000"/>
              </a:lnSpc>
              <a:spcBef>
                <a:spcPts val="0"/>
              </a:spcBef>
              <a:spcAft>
                <a:spcPts val="1785"/>
              </a:spcAft>
              <a:defRPr/>
            </a:pPr>
            <a:endParaRPr lang="en-US" sz="1400" baseline="0" dirty="0" smtClean="0"/>
          </a:p>
          <a:p>
            <a:pPr eaLnBrk="1" fontAlgn="auto" hangingPunct="1">
              <a:spcBef>
                <a:spcPts val="0"/>
              </a:spcBef>
              <a:spcAft>
                <a:spcPts val="0"/>
              </a:spcAft>
              <a:defRPr/>
            </a:pPr>
            <a:r>
              <a:rPr lang="en-US" sz="1400" dirty="0" smtClean="0"/>
              <a:t>2 main goals for PBC projects – that</a:t>
            </a:r>
            <a:r>
              <a:rPr lang="en-US" sz="1400" baseline="0" dirty="0" smtClean="0"/>
              <a:t> they be</a:t>
            </a:r>
            <a:endParaRPr lang="en-US" sz="1400" dirty="0" smtClean="0"/>
          </a:p>
          <a:p>
            <a:pPr eaLnBrk="1" fontAlgn="auto" hangingPunct="1">
              <a:spcBef>
                <a:spcPts val="0"/>
              </a:spcBef>
              <a:spcAft>
                <a:spcPts val="0"/>
              </a:spcAft>
              <a:defRPr/>
            </a:pPr>
            <a:r>
              <a:rPr lang="en-US" sz="1400" dirty="0" smtClean="0"/>
              <a:t>	-economic sustainability</a:t>
            </a:r>
          </a:p>
          <a:p>
            <a:pPr eaLnBrk="1" fontAlgn="auto" hangingPunct="1">
              <a:spcBef>
                <a:spcPts val="0"/>
              </a:spcBef>
              <a:spcAft>
                <a:spcPts val="0"/>
              </a:spcAft>
              <a:defRPr/>
            </a:pPr>
            <a:r>
              <a:rPr lang="en-US" sz="1400" dirty="0" smtClean="0"/>
              <a:t>	-environmental sustainability</a:t>
            </a:r>
          </a:p>
          <a:p>
            <a:pPr eaLnBrk="1" fontAlgn="auto" hangingPunct="1">
              <a:spcBef>
                <a:spcPts val="0"/>
              </a:spcBef>
              <a:spcAft>
                <a:spcPts val="0"/>
              </a:spcAft>
              <a:defRPr/>
            </a:pPr>
            <a:endParaRPr lang="en-US" sz="1400" dirty="0" smtClean="0"/>
          </a:p>
          <a:p>
            <a:pPr marL="0" marR="0" indent="0" algn="l" defTabSz="914400" rtl="0" eaLnBrk="0" fontAlgn="base" latinLnBrk="0" hangingPunct="0">
              <a:lnSpc>
                <a:spcPct val="100000"/>
              </a:lnSpc>
              <a:spcBef>
                <a:spcPts val="600"/>
              </a:spcBef>
              <a:spcAft>
                <a:spcPts val="600"/>
              </a:spcAft>
              <a:buClrTx/>
              <a:buSzTx/>
              <a:buFont typeface="Arial" charset="0"/>
              <a:buNone/>
              <a:tabLst/>
              <a:defRPr/>
            </a:pPr>
            <a:r>
              <a:rPr lang="en-US" sz="1400" dirty="0" smtClean="0"/>
              <a:t>sustainability critical</a:t>
            </a:r>
            <a:r>
              <a:rPr lang="en-US" sz="1400" baseline="0" dirty="0" smtClean="0"/>
              <a:t> component of work –now built into Mission and Vision for organization</a:t>
            </a:r>
          </a:p>
          <a:p>
            <a:pPr marL="0" indent="0">
              <a:spcBef>
                <a:spcPts val="600"/>
              </a:spcBef>
              <a:spcAft>
                <a:spcPts val="600"/>
              </a:spcAft>
              <a:buFont typeface="Arial" charset="0"/>
              <a:buNone/>
              <a:defRPr/>
            </a:pPr>
            <a:endParaRPr lang="en-US" sz="1400" baseline="0" dirty="0" smtClean="0"/>
          </a:p>
          <a:p>
            <a:pPr marL="0" indent="0">
              <a:spcBef>
                <a:spcPts val="600"/>
              </a:spcBef>
              <a:spcAft>
                <a:spcPts val="600"/>
              </a:spcAft>
              <a:buFont typeface="Arial" charset="0"/>
              <a:buNone/>
              <a:defRPr/>
            </a:pPr>
            <a:r>
              <a:rPr lang="en-US" sz="1400" dirty="0" smtClean="0"/>
              <a:t>In year</a:t>
            </a:r>
            <a:r>
              <a:rPr lang="en-US" sz="1400" baseline="0" dirty="0" smtClean="0"/>
              <a:t> 8 of a </a:t>
            </a:r>
            <a:r>
              <a:rPr lang="en-US" sz="1400" dirty="0" smtClean="0"/>
              <a:t>multi-year capital development program - Over $2.6B in development authority – </a:t>
            </a:r>
          </a:p>
          <a:p>
            <a:pPr marL="0" indent="0">
              <a:spcBef>
                <a:spcPts val="600"/>
              </a:spcBef>
              <a:spcAft>
                <a:spcPts val="600"/>
              </a:spcAft>
              <a:buFont typeface="Arial" charset="0"/>
              <a:buNone/>
              <a:defRPr/>
            </a:pPr>
            <a:r>
              <a:rPr lang="en-US" sz="1400" baseline="0" dirty="0" smtClean="0"/>
              <a:t>Big opportunity to have impact in realm of sustainability in Chicago and region</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151D12D-5B78-47C2-AEF8-D8E005B487DE}" type="slidenum">
              <a:rPr lang="en-US" altLang="en-US" smtClean="0"/>
              <a:pPr eaLnBrk="1" hangingPunct="1"/>
              <a:t>2</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dirty="0" smtClean="0"/>
              <a:t>$ savings in transport and tipping costs for Subtitle C&amp;D Waste Diverted: 5,802 tons</a:t>
            </a:r>
          </a:p>
          <a:p>
            <a:endParaRPr lang="en-US" altLang="en-US" dirty="0" smtClean="0"/>
          </a:p>
          <a:p>
            <a:r>
              <a:rPr lang="en-US" altLang="en-US" dirty="0" smtClean="0"/>
              <a:t>Macetite</a:t>
            </a:r>
            <a:r>
              <a:rPr lang="en-US" altLang="en-US" baseline="0" dirty="0" smtClean="0"/>
              <a:t> </a:t>
            </a:r>
          </a:p>
          <a:p>
            <a:r>
              <a:rPr lang="en-US" altLang="en-US" baseline="0" dirty="0" smtClean="0"/>
              <a:t>Lead stabilization medium.  Binds lead to soil so it cannot leach or move in ground water.</a:t>
            </a:r>
          </a:p>
          <a:p>
            <a:r>
              <a:rPr lang="en-US" altLang="en-US" baseline="0" dirty="0" smtClean="0"/>
              <a:t>Apply in 1 foot lifts; small turn of the material; sits for a day; test it.  Once below 5 mg/ liter, can take off as material with lower environmental burden. </a:t>
            </a:r>
          </a:p>
          <a:p>
            <a:endParaRPr lang="en-US" altLang="en-US" baseline="0" dirty="0" smtClean="0"/>
          </a:p>
          <a:p>
            <a:r>
              <a:rPr lang="en-US" altLang="en-US" baseline="0" dirty="0" smtClean="0"/>
              <a:t>20’ diameter plume – only 1-1/2-2’ depth </a:t>
            </a: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995AE4F6-7DEF-4309-8DAA-149CC51D8355}" type="slidenum">
              <a:rPr lang="en-US" altLang="en-US" smtClean="0"/>
              <a:pPr eaLnBrk="1" hangingPunct="1"/>
              <a:t>11</a:t>
            </a:fld>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extLst/>
        </p:spPr>
        <p:txBody>
          <a:bodyPr wrap="square" numCol="1" anchor="t" anchorCtr="0" compatLnSpc="1">
            <a:prstTxWarp prst="textNoShape">
              <a:avLst/>
            </a:prstTxWarp>
          </a:bodyPr>
          <a:lstStyle/>
          <a:p>
            <a:pPr marL="173327" indent="-173327">
              <a:buFont typeface="Arial" panose="020B0604020202020204" pitchFamily="34" charset="0"/>
              <a:buChar char="•"/>
              <a:defRPr/>
            </a:pPr>
            <a:endParaRPr lang="en-US" alt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C6F123E2-E57A-40FF-A3EC-367346B3FE9F}" type="slidenum">
              <a:rPr lang="en-US" altLang="en-US" smtClean="0"/>
              <a:pPr eaLnBrk="1" hangingPunct="1"/>
              <a:t>12</a:t>
            </a:fld>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n-US" altLang="en-US" dirty="0" smtClean="0"/>
              <a:t>Ancillary benefit – initiator for our Environmental standards</a:t>
            </a:r>
          </a:p>
          <a:p>
            <a:pPr marL="173327" indent="-173327">
              <a:buFont typeface="Arial" panose="020B0604020202020204" pitchFamily="34" charset="0"/>
              <a:buChar char="•"/>
              <a:defRPr/>
            </a:pPr>
            <a:r>
              <a:rPr lang="en-US" altLang="en-US" dirty="0" smtClean="0"/>
              <a:t>Take what we did here and establish Site Remediation Guidelines (this project as an example)</a:t>
            </a:r>
          </a:p>
          <a:p>
            <a:pPr marL="173327" indent="-173327">
              <a:buFont typeface="Arial" panose="020B0604020202020204" pitchFamily="34" charset="0"/>
              <a:buChar char="•"/>
              <a:defRPr/>
            </a:pPr>
            <a:r>
              <a:rPr lang="en-US" altLang="en-US" dirty="0" smtClean="0"/>
              <a:t>Soil Management Plans</a:t>
            </a:r>
          </a:p>
          <a:p>
            <a:pPr marL="173327" indent="-173327">
              <a:buFont typeface="Arial" panose="020B0604020202020204" pitchFamily="34" charset="0"/>
              <a:buChar char="•"/>
              <a:defRPr/>
            </a:pPr>
            <a:r>
              <a:rPr lang="en-US" altLang="en-US" dirty="0" smtClean="0"/>
              <a:t>Reduce waste and reuse on site</a:t>
            </a:r>
          </a:p>
          <a:p>
            <a:pPr marL="173327" indent="-173327">
              <a:buFont typeface="Arial" panose="020B0604020202020204" pitchFamily="34" charset="0"/>
              <a:buChar char="•"/>
              <a:defRPr/>
            </a:pPr>
            <a:endParaRPr lang="en-US" altLang="en-US" dirty="0" smtClean="0"/>
          </a:p>
          <a:p>
            <a:pPr marL="173327" indent="-173327">
              <a:buFont typeface="Arial" panose="020B0604020202020204" pitchFamily="34" charset="0"/>
              <a:buChar char="•"/>
              <a:defRPr/>
            </a:pPr>
            <a:endParaRPr lang="en-US" altLang="en-US" dirty="0"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12031AE6-5DE1-4A50-AEE8-FA945ECD27A6}" type="slidenum">
              <a:rPr lang="en-US" altLang="en-US" smtClean="0"/>
              <a:pPr eaLnBrk="1" hangingPunct="1"/>
              <a:t>13</a:t>
            </a:fld>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459D39F5-B610-4A4D-878A-BF7B8DC2FB48}" type="slidenum">
              <a:rPr lang="en-US" altLang="en-US" smtClean="0"/>
              <a:pPr eaLnBrk="1" hangingPunct="1"/>
              <a:t>14</a:t>
            </a:fld>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Former drycleaners and other</a:t>
            </a:r>
            <a:r>
              <a:rPr lang="en-US" altLang="en-US" baseline="0" dirty="0" smtClean="0"/>
              <a:t> buildings in disrepair </a:t>
            </a:r>
          </a:p>
          <a:p>
            <a:r>
              <a:rPr lang="en-US" altLang="en-US" dirty="0" smtClean="0"/>
              <a:t>Clean site to make way for future development </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05D9415-630E-48C4-8308-1EE9882426A8}" type="slidenum">
              <a:rPr lang="en-US" altLang="en-US" smtClean="0"/>
              <a:pPr eaLnBrk="1" hangingPunct="1"/>
              <a:t>15</a:t>
            </a:fld>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C75FD1FE-9FE6-4FB8-A841-7248D5735C89}" type="slidenum">
              <a:rPr lang="en-US" altLang="en-US" smtClean="0"/>
              <a:pPr eaLnBrk="1" hangingPunct="1"/>
              <a:t>16</a:t>
            </a:fld>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Chlorinated</a:t>
            </a:r>
            <a:r>
              <a:rPr lang="en-US" altLang="en-US" baseline="0" dirty="0" smtClean="0"/>
              <a:t> solvent combined with an oxidizer – byproduct of the reaction is water + magnesium salt(?)</a:t>
            </a:r>
          </a:p>
          <a:p>
            <a:endParaRPr lang="en-US" altLang="en-US" baseline="0" dirty="0" smtClean="0"/>
          </a:p>
          <a:p>
            <a:r>
              <a:rPr lang="en-US" altLang="en-US" baseline="0" dirty="0" smtClean="0"/>
              <a:t>Cost savings determined by comparing cost for standard process – cut with 10’ across the site overall with 19’ in pockets; sheet piling – to other strategies</a:t>
            </a:r>
          </a:p>
          <a:p>
            <a:endParaRPr lang="en-US" altLang="en-US" baseline="0" dirty="0" smtClean="0"/>
          </a:p>
          <a:p>
            <a:r>
              <a:rPr lang="en-US" altLang="en-US" baseline="0" dirty="0" smtClean="0"/>
              <a:t>Engineering firm secured to come up with the ideas</a:t>
            </a:r>
          </a:p>
          <a:p>
            <a:endParaRPr lang="en-US" altLang="en-US" baseline="0" dirty="0" smtClean="0"/>
          </a:p>
          <a:p>
            <a:r>
              <a:rPr lang="en-US" altLang="en-US" baseline="0" dirty="0" smtClean="0"/>
              <a:t>First time this particular in in situ strategy approved in IL EPA and in US EPA Region 5 – and got funding – Fed Brownfield grants and IL EPA revolving loan fund</a:t>
            </a:r>
          </a:p>
          <a:p>
            <a:endParaRPr lang="en-US" altLang="en-US" baseline="0" dirty="0" smtClean="0"/>
          </a:p>
          <a:p>
            <a:endParaRPr lang="en-US" altLang="en-US" dirty="0"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639EC3F-D6E1-4BAE-8FC7-A13463A48D4D}" type="slidenum">
              <a:rPr lang="en-US" altLang="en-US" smtClean="0"/>
              <a:pPr eaLnBrk="1" hangingPunct="1"/>
              <a:t>17</a:t>
            </a:fld>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extLst/>
        </p:spPr>
        <p:txBody>
          <a:bodyPr wrap="square" numCol="1" anchor="t" anchorCtr="0" compatLnSpc="1">
            <a:prstTxWarp prst="textNoShape">
              <a:avLst/>
            </a:prstTxWarp>
            <a:normAutofit fontScale="47500" lnSpcReduction="20000"/>
          </a:bodyPr>
          <a:lstStyle/>
          <a:p>
            <a:pPr>
              <a:defRPr/>
            </a:pPr>
            <a:r>
              <a:rPr lang="en-US" b="1" dirty="0"/>
              <a:t>Total Energy Use</a:t>
            </a:r>
          </a:p>
          <a:p>
            <a:pPr marL="170095" indent="-170095">
              <a:buFont typeface="Arial" panose="020B0604020202020204" pitchFamily="34" charset="0"/>
              <a:buChar char="•"/>
              <a:defRPr/>
            </a:pPr>
            <a:r>
              <a:rPr lang="en-US" dirty="0"/>
              <a:t>Total energy use </a:t>
            </a:r>
            <a:r>
              <a:rPr lang="en-US" dirty="0" smtClean="0"/>
              <a:t>reduced </a:t>
            </a:r>
            <a:r>
              <a:rPr lang="en-US" dirty="0"/>
              <a:t>by linking remediation to </a:t>
            </a:r>
            <a:r>
              <a:rPr lang="en-US" dirty="0" smtClean="0"/>
              <a:t>site development</a:t>
            </a:r>
            <a:r>
              <a:rPr lang="en-US" dirty="0"/>
              <a:t>, </a:t>
            </a:r>
            <a:r>
              <a:rPr lang="en-US" dirty="0" smtClean="0"/>
              <a:t>recycling concrete foundations, </a:t>
            </a:r>
            <a:r>
              <a:rPr lang="en-US" dirty="0"/>
              <a:t>remediation of a </a:t>
            </a:r>
            <a:r>
              <a:rPr lang="en-US" dirty="0" smtClean="0"/>
              <a:t>TTZ</a:t>
            </a:r>
          </a:p>
          <a:p>
            <a:pPr marL="170095" indent="-170095">
              <a:buFont typeface="Arial" panose="020B0604020202020204" pitchFamily="34" charset="0"/>
              <a:buChar char="•"/>
              <a:defRPr/>
            </a:pPr>
            <a:r>
              <a:rPr lang="en-US" dirty="0" smtClean="0"/>
              <a:t>using </a:t>
            </a:r>
            <a:r>
              <a:rPr lang="en-US" dirty="0"/>
              <a:t>direct push </a:t>
            </a:r>
            <a:r>
              <a:rPr lang="en-US" dirty="0" smtClean="0"/>
              <a:t>technologies</a:t>
            </a:r>
          </a:p>
          <a:p>
            <a:pPr marL="170095" indent="-170095">
              <a:buFont typeface="Arial" panose="020B0604020202020204" pitchFamily="34" charset="0"/>
              <a:buChar char="•"/>
              <a:defRPr/>
            </a:pPr>
            <a:r>
              <a:rPr lang="en-US" dirty="0" smtClean="0"/>
              <a:t>using </a:t>
            </a:r>
            <a:r>
              <a:rPr lang="en-US" dirty="0"/>
              <a:t>local staff and </a:t>
            </a:r>
            <a:r>
              <a:rPr lang="en-US" dirty="0" smtClean="0"/>
              <a:t>laboratory</a:t>
            </a:r>
          </a:p>
          <a:p>
            <a:pPr marL="170095" indent="-170095">
              <a:buFont typeface="Arial" panose="020B0604020202020204" pitchFamily="34" charset="0"/>
              <a:buChar char="•"/>
              <a:defRPr/>
            </a:pPr>
            <a:r>
              <a:rPr lang="en-US" dirty="0" smtClean="0"/>
              <a:t>Greatest energy savings</a:t>
            </a:r>
            <a:r>
              <a:rPr lang="en-US" baseline="0" dirty="0" smtClean="0"/>
              <a:t> </a:t>
            </a:r>
            <a:r>
              <a:rPr lang="en-US" dirty="0" smtClean="0"/>
              <a:t>from </a:t>
            </a:r>
            <a:r>
              <a:rPr lang="en-US" dirty="0"/>
              <a:t>minimizing energy required for excavation of soil </a:t>
            </a:r>
            <a:r>
              <a:rPr lang="en-US" dirty="0" smtClean="0"/>
              <a:t>off site </a:t>
            </a:r>
            <a:r>
              <a:rPr lang="en-US" dirty="0"/>
              <a:t>with use of a TTZ, and minimizing future need to replace unsuitable </a:t>
            </a:r>
            <a:r>
              <a:rPr lang="en-US" dirty="0" smtClean="0"/>
              <a:t>backfill during </a:t>
            </a:r>
            <a:r>
              <a:rPr lang="en-US" dirty="0"/>
              <a:t>construction of parking lot by using suitable construction backfill </a:t>
            </a:r>
            <a:r>
              <a:rPr lang="en-US" dirty="0" smtClean="0"/>
              <a:t>during</a:t>
            </a:r>
            <a:r>
              <a:rPr lang="en-US" baseline="0" dirty="0" smtClean="0"/>
              <a:t> r</a:t>
            </a:r>
            <a:r>
              <a:rPr lang="en-US" dirty="0" smtClean="0"/>
              <a:t>emediation</a:t>
            </a:r>
            <a:r>
              <a:rPr lang="en-US" dirty="0"/>
              <a:t>.</a:t>
            </a:r>
          </a:p>
          <a:p>
            <a:pPr>
              <a:defRPr/>
            </a:pPr>
            <a:endParaRPr lang="en-US" altLang="en-US" dirty="0"/>
          </a:p>
          <a:p>
            <a:pPr>
              <a:defRPr/>
            </a:pPr>
            <a:r>
              <a:rPr lang="en-US" b="1" dirty="0" smtClean="0"/>
              <a:t>Air </a:t>
            </a:r>
            <a:r>
              <a:rPr lang="en-US" b="1" dirty="0"/>
              <a:t>Pollutants and Greenhouse Gas Emissions</a:t>
            </a:r>
          </a:p>
          <a:p>
            <a:pPr marL="170095" indent="-170095">
              <a:buFont typeface="Arial" panose="020B0604020202020204" pitchFamily="34" charset="0"/>
              <a:buChar char="•"/>
              <a:defRPr/>
            </a:pPr>
            <a:r>
              <a:rPr lang="en-US" dirty="0"/>
              <a:t>Air emissions will be reduced by </a:t>
            </a:r>
            <a:endParaRPr lang="en-US" dirty="0" smtClean="0"/>
          </a:p>
          <a:p>
            <a:pPr marL="623680" lvl="1" indent="-170095">
              <a:buFont typeface="Arial" panose="020B0604020202020204" pitchFamily="34" charset="0"/>
              <a:buChar char="•"/>
              <a:defRPr/>
            </a:pPr>
            <a:r>
              <a:rPr lang="en-US" dirty="0" smtClean="0"/>
              <a:t>(see Total</a:t>
            </a:r>
            <a:r>
              <a:rPr lang="en-US" baseline="0" dirty="0" smtClean="0"/>
              <a:t> Energy Use)</a:t>
            </a:r>
          </a:p>
          <a:p>
            <a:pPr marL="623680" lvl="1" indent="-170095">
              <a:buFont typeface="Arial" panose="020B0604020202020204" pitchFamily="34" charset="0"/>
              <a:buChar char="•"/>
              <a:defRPr/>
            </a:pPr>
            <a:r>
              <a:rPr lang="en-US" dirty="0" smtClean="0"/>
              <a:t>Mixing amendments in-situ</a:t>
            </a:r>
          </a:p>
          <a:p>
            <a:pPr marL="623680" lvl="1" indent="-170095">
              <a:buFont typeface="Arial" panose="020B0604020202020204" pitchFamily="34" charset="0"/>
              <a:buChar char="•"/>
              <a:defRPr/>
            </a:pPr>
            <a:r>
              <a:rPr lang="en-US" dirty="0" smtClean="0"/>
              <a:t>using </a:t>
            </a:r>
            <a:r>
              <a:rPr lang="en-US" dirty="0"/>
              <a:t>direct push </a:t>
            </a:r>
            <a:r>
              <a:rPr lang="en-US" dirty="0" smtClean="0"/>
              <a:t>technologies</a:t>
            </a:r>
          </a:p>
          <a:p>
            <a:pPr marL="623680" lvl="1" indent="-170095">
              <a:buFont typeface="Arial" panose="020B0604020202020204" pitchFamily="34" charset="0"/>
              <a:buChar char="•"/>
              <a:defRPr/>
            </a:pPr>
            <a:r>
              <a:rPr lang="en-US" dirty="0" smtClean="0"/>
              <a:t>using an idle </a:t>
            </a:r>
            <a:r>
              <a:rPr lang="en-US" dirty="0"/>
              <a:t>reduction plan to reduce truck diesel emissions, and </a:t>
            </a:r>
            <a:r>
              <a:rPr lang="en-US" dirty="0" smtClean="0"/>
              <a:t>minimizing </a:t>
            </a:r>
            <a:r>
              <a:rPr lang="en-US" dirty="0"/>
              <a:t>emissions </a:t>
            </a:r>
            <a:r>
              <a:rPr lang="en-US" dirty="0" smtClean="0"/>
              <a:t>from travel </a:t>
            </a:r>
            <a:r>
              <a:rPr lang="en-US" dirty="0"/>
              <a:t>through use of local staff, local </a:t>
            </a:r>
            <a:r>
              <a:rPr lang="en-US" dirty="0" smtClean="0"/>
              <a:t>laboratory</a:t>
            </a:r>
          </a:p>
          <a:p>
            <a:pPr marL="170095" indent="-170095">
              <a:buFont typeface="Arial" panose="020B0604020202020204" pitchFamily="34" charset="0"/>
              <a:buChar char="•"/>
              <a:defRPr/>
            </a:pPr>
            <a:r>
              <a:rPr lang="en-US" dirty="0" smtClean="0"/>
              <a:t>Biggest CO2 / GHG reduction from:</a:t>
            </a:r>
          </a:p>
          <a:p>
            <a:pPr marL="623680" lvl="1" indent="-170095">
              <a:buFont typeface="Arial" panose="020B0604020202020204" pitchFamily="34" charset="0"/>
              <a:buChar char="•"/>
              <a:defRPr/>
            </a:pPr>
            <a:r>
              <a:rPr lang="en-US" dirty="0" smtClean="0"/>
              <a:t>reducing </a:t>
            </a:r>
            <a:r>
              <a:rPr lang="en-US" dirty="0"/>
              <a:t>total diesel engine truck / excavator run time by </a:t>
            </a:r>
            <a:r>
              <a:rPr lang="en-US" dirty="0" smtClean="0"/>
              <a:t>minimizing excavation </a:t>
            </a:r>
            <a:r>
              <a:rPr lang="en-US" dirty="0"/>
              <a:t>of soil off site with TTZ, </a:t>
            </a:r>
            <a:endParaRPr lang="en-US" dirty="0" smtClean="0"/>
          </a:p>
          <a:p>
            <a:pPr marL="623680" lvl="1" indent="-170095">
              <a:buFont typeface="Arial" panose="020B0604020202020204" pitchFamily="34" charset="0"/>
              <a:buChar char="•"/>
              <a:defRPr/>
            </a:pPr>
            <a:r>
              <a:rPr lang="en-US" dirty="0" smtClean="0"/>
              <a:t>minimizing </a:t>
            </a:r>
            <a:r>
              <a:rPr lang="en-US" dirty="0"/>
              <a:t>future need to replace </a:t>
            </a:r>
            <a:r>
              <a:rPr lang="en-US" dirty="0" smtClean="0"/>
              <a:t>unsuitable backfill </a:t>
            </a:r>
            <a:r>
              <a:rPr lang="en-US" dirty="0"/>
              <a:t>during construction of parking lot, and </a:t>
            </a:r>
            <a:endParaRPr lang="en-US" dirty="0" smtClean="0"/>
          </a:p>
          <a:p>
            <a:pPr marL="623680" lvl="1" indent="-170095">
              <a:buFont typeface="Arial" panose="020B0604020202020204" pitchFamily="34" charset="0"/>
              <a:buChar char="•"/>
              <a:defRPr/>
            </a:pPr>
            <a:r>
              <a:rPr lang="en-US" dirty="0" smtClean="0"/>
              <a:t>use </a:t>
            </a:r>
            <a:r>
              <a:rPr lang="en-US" dirty="0"/>
              <a:t>of an idle reduction program.</a:t>
            </a:r>
          </a:p>
          <a:p>
            <a:pPr>
              <a:defRPr/>
            </a:pPr>
            <a:r>
              <a:rPr lang="en-US" b="1" dirty="0" smtClean="0"/>
              <a:t>Water </a:t>
            </a:r>
            <a:r>
              <a:rPr lang="en-US" b="1" dirty="0"/>
              <a:t>Resource Impacts</a:t>
            </a:r>
          </a:p>
          <a:p>
            <a:pPr marL="171450" indent="-171450">
              <a:buFont typeface="Arial" panose="020B0604020202020204" pitchFamily="34" charset="0"/>
              <a:buChar char="•"/>
              <a:defRPr/>
            </a:pPr>
            <a:r>
              <a:rPr lang="en-US" dirty="0" smtClean="0"/>
              <a:t>Install stormwater management</a:t>
            </a:r>
            <a:r>
              <a:rPr lang="en-US" baseline="0" dirty="0" smtClean="0"/>
              <a:t> / storage system as part of the work. </a:t>
            </a:r>
            <a:endParaRPr lang="en-US" dirty="0"/>
          </a:p>
          <a:p>
            <a:pPr>
              <a:defRPr/>
            </a:pPr>
            <a:endParaRPr lang="en-US" b="1" dirty="0" smtClean="0"/>
          </a:p>
          <a:p>
            <a:pPr>
              <a:defRPr/>
            </a:pPr>
            <a:r>
              <a:rPr lang="en-US" b="1" dirty="0" smtClean="0"/>
              <a:t>Waste/Materials </a:t>
            </a:r>
            <a:r>
              <a:rPr lang="en-US" b="1" dirty="0"/>
              <a:t>Management</a:t>
            </a:r>
          </a:p>
          <a:p>
            <a:pPr marL="170095" indent="-170095">
              <a:buFont typeface="Arial" panose="020B0604020202020204" pitchFamily="34" charset="0"/>
              <a:buChar char="•"/>
              <a:defRPr/>
            </a:pPr>
            <a:r>
              <a:rPr lang="en-US" dirty="0"/>
              <a:t>Waste </a:t>
            </a:r>
            <a:r>
              <a:rPr lang="en-US" dirty="0" smtClean="0"/>
              <a:t>reduced by:</a:t>
            </a:r>
          </a:p>
          <a:p>
            <a:pPr marL="623680" marR="0" lvl="1" indent="-17009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linking </a:t>
            </a:r>
            <a:r>
              <a:rPr lang="en-US" dirty="0"/>
              <a:t>remediation to site </a:t>
            </a:r>
            <a:r>
              <a:rPr lang="en-US" dirty="0" smtClean="0"/>
              <a:t>development</a:t>
            </a:r>
            <a:r>
              <a:rPr lang="en-US" baseline="0" dirty="0" smtClean="0"/>
              <a:t> - </a:t>
            </a:r>
            <a:r>
              <a:rPr lang="en-US" dirty="0" smtClean="0"/>
              <a:t>minimizing future need to replace unsuitable backfill during construction of parking lot, and</a:t>
            </a:r>
          </a:p>
          <a:p>
            <a:pPr marL="623680" lvl="1" indent="-170095">
              <a:buFont typeface="Arial" panose="020B0604020202020204" pitchFamily="34" charset="0"/>
              <a:buChar char="•"/>
              <a:defRPr/>
            </a:pPr>
            <a:r>
              <a:rPr lang="en-US" dirty="0" smtClean="0"/>
              <a:t>Minimizing excavation </a:t>
            </a:r>
            <a:r>
              <a:rPr lang="en-US" dirty="0"/>
              <a:t>of soil off site with TTZ, </a:t>
            </a:r>
            <a:endParaRPr lang="en-US" dirty="0" smtClean="0"/>
          </a:p>
          <a:p>
            <a:pPr marL="623680" lvl="1" indent="-170095">
              <a:buFont typeface="Arial" panose="020B0604020202020204" pitchFamily="34" charset="0"/>
              <a:buChar char="•"/>
              <a:defRPr/>
            </a:pPr>
            <a:r>
              <a:rPr lang="en-US" dirty="0" smtClean="0"/>
              <a:t>Recycling </a:t>
            </a:r>
            <a:r>
              <a:rPr lang="en-US" dirty="0"/>
              <a:t>concrete foundations </a:t>
            </a:r>
            <a:r>
              <a:rPr lang="en-US" dirty="0" smtClean="0"/>
              <a:t>instead of </a:t>
            </a:r>
            <a:r>
              <a:rPr lang="en-US" dirty="0"/>
              <a:t>landfill disposal.</a:t>
            </a:r>
          </a:p>
          <a:p>
            <a:pPr>
              <a:defRPr/>
            </a:pPr>
            <a:endParaRPr lang="en-US" b="1" dirty="0" smtClean="0"/>
          </a:p>
          <a:p>
            <a:pPr>
              <a:defRPr/>
            </a:pPr>
            <a:r>
              <a:rPr lang="en-US" b="1" dirty="0" smtClean="0"/>
              <a:t>Land/Ecosystem </a:t>
            </a:r>
            <a:r>
              <a:rPr lang="en-US" b="1" dirty="0"/>
              <a:t>Management</a:t>
            </a:r>
          </a:p>
          <a:p>
            <a:pPr>
              <a:buFont typeface="Arial" panose="020B0604020202020204" pitchFamily="34" charset="0"/>
              <a:buNone/>
              <a:defRPr/>
            </a:pPr>
            <a:r>
              <a:rPr lang="en-US" dirty="0"/>
              <a:t>Because the site is located in a highly urbanized area, impacts to local land </a:t>
            </a:r>
            <a:r>
              <a:rPr lang="en-US" dirty="0" smtClean="0"/>
              <a:t>and ecosystems </a:t>
            </a:r>
            <a:r>
              <a:rPr lang="en-US" dirty="0"/>
              <a:t>are of less significance as compared to a site in a rural </a:t>
            </a:r>
            <a:r>
              <a:rPr lang="en-US" dirty="0" smtClean="0"/>
              <a:t>setting. However</a:t>
            </a:r>
            <a:r>
              <a:rPr lang="en-US" dirty="0"/>
              <a:t>, the BMPs identified above that would mitigate air emissions </a:t>
            </a:r>
            <a:r>
              <a:rPr lang="en-US" dirty="0" smtClean="0"/>
              <a:t>and stormwater </a:t>
            </a:r>
            <a:r>
              <a:rPr lang="en-US" dirty="0"/>
              <a:t>runoff would also help mitigate impacts to offsite land and ecosystems.</a:t>
            </a:r>
          </a:p>
          <a:p>
            <a:pPr marL="170095" indent="-170095">
              <a:buFont typeface="Arial" panose="020B0604020202020204" pitchFamily="34" charset="0"/>
              <a:buChar char="•"/>
              <a:defRPr/>
            </a:pPr>
            <a:r>
              <a:rPr lang="en-US" dirty="0"/>
              <a:t>Additionally, future plans for the currently-vacant site include the addition </a:t>
            </a:r>
            <a:r>
              <a:rPr lang="en-US" dirty="0" smtClean="0"/>
              <a:t>of landscaping </a:t>
            </a:r>
            <a:r>
              <a:rPr lang="en-US" dirty="0"/>
              <a:t>and trees, enhancing the urban ecosystem.</a:t>
            </a:r>
          </a:p>
          <a:p>
            <a:pPr>
              <a:defRPr/>
            </a:pPr>
            <a:endParaRPr lang="en-US" altLang="en-US"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FE917C7F-7246-49C2-AA70-8A2583659BB1}" type="slidenum">
              <a:rPr lang="en-US" altLang="en-US" smtClean="0"/>
              <a:pPr eaLnBrk="1" hangingPunct="1"/>
              <a:t>18</a:t>
            </a:fld>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USEPA Spreadsheet</a:t>
            </a:r>
            <a:r>
              <a:rPr lang="en-US" baseline="0" dirty="0" smtClean="0"/>
              <a:t> for Environmental Footprint Analysis. (SE</a:t>
            </a:r>
            <a:r>
              <a:rPr lang="en-US" dirty="0" smtClean="0"/>
              <a:t>FA) tool to conduct analysis</a:t>
            </a:r>
            <a:r>
              <a:rPr lang="en-US" baseline="0" dirty="0" smtClean="0"/>
              <a:t> of impact</a:t>
            </a:r>
            <a:endParaRPr lang="en-US" dirty="0" smtClean="0"/>
          </a:p>
          <a:p>
            <a:endParaRPr lang="en-US" dirty="0" smtClean="0"/>
          </a:p>
          <a:p>
            <a:endParaRPr lang="en-US" dirty="0" smtClean="0"/>
          </a:p>
          <a:p>
            <a:r>
              <a:rPr lang="en-US" dirty="0" smtClean="0"/>
              <a:t>http://www.epa.gov/superfund/remedytech/tsp/download/2012_spring_meeting/eng_wed/1_footprint_methodology_042312.pdf</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hlinkClick r:id="rId3"/>
              </a:rPr>
              <a:t>https://clu-in.org/greenremediation/methodology/</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a:defRPr/>
            </a:pPr>
            <a:fld id="{CD8C78F3-DC1C-4C04-B8CD-447E3208BFBF}" type="slidenum">
              <a:rPr lang="en-US" smtClean="0"/>
              <a:pPr>
                <a:defRPr/>
              </a:pPr>
              <a:t>21</a:t>
            </a:fld>
            <a:endParaRPr lang="en-US" dirty="0"/>
          </a:p>
        </p:txBody>
      </p:sp>
    </p:spTree>
    <p:extLst>
      <p:ext uri="{BB962C8B-B14F-4D97-AF65-F5344CB8AC3E}">
        <p14:creationId xmlns:p14="http://schemas.microsoft.com/office/powerpoint/2010/main" val="2231077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dirty="0" smtClean="0"/>
              <a:t>PBC next steps –</a:t>
            </a:r>
          </a:p>
          <a:p>
            <a:pPr lvl="1"/>
            <a:r>
              <a:rPr lang="en-US" altLang="en-US" dirty="0" smtClean="0"/>
              <a:t>Follow IEPA guidelines – </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IL EPA Goals include outreach to other municipalities: let them know they can also do this, save money, meet their green agenda - and here's how</a:t>
            </a:r>
          </a:p>
          <a:p>
            <a:pPr lvl="1"/>
            <a:endParaRPr lang="en-US" altLang="en-US" dirty="0" smtClean="0"/>
          </a:p>
          <a:p>
            <a:pPr lvl="1"/>
            <a:r>
              <a:rPr lang="en-US" altLang="en-US" dirty="0" smtClean="0"/>
              <a:t>For item 2., ie: Leaking underground storage tanks (LUST) are cookie cutter, but usually one-off for an individual owner. </a:t>
            </a:r>
            <a:endParaRPr lang="en-US" altLang="en-US" sz="2400" dirty="0"/>
          </a:p>
          <a:p>
            <a:pPr lvl="2"/>
            <a:r>
              <a:rPr lang="en-US" altLang="en-US" dirty="0" smtClean="0"/>
              <a:t>LUST cleanup is reimbursable from State fund,</a:t>
            </a:r>
            <a:endParaRPr lang="en-US" altLang="en-US" sz="2000" dirty="0"/>
          </a:p>
          <a:p>
            <a:pPr lvl="2"/>
            <a:r>
              <a:rPr lang="en-US" altLang="en-US" dirty="0" smtClean="0"/>
              <a:t>$ savings will mean savings to state funding pool.</a:t>
            </a:r>
            <a:endParaRPr lang="en-US" altLang="en-US" sz="2000" dirty="0"/>
          </a:p>
          <a:p>
            <a:pPr lvl="2"/>
            <a:r>
              <a:rPr lang="en-US" altLang="en-US" dirty="0" smtClean="0"/>
              <a:t>looking for ways to engage and encourage individual Owners to make the small changes they can to collectively reduce impact on state fund. </a:t>
            </a:r>
            <a:endParaRPr lang="en-US" altLang="en-US" sz="2000" dirty="0"/>
          </a:p>
          <a:p>
            <a:pPr lvl="2"/>
            <a:r>
              <a:rPr lang="en-US" altLang="en-US" dirty="0" smtClean="0"/>
              <a:t>List of tried and true LUST BMP's might help. </a:t>
            </a:r>
            <a:endParaRPr lang="en-US" altLang="en-US" sz="2000" dirty="0"/>
          </a:p>
          <a:p>
            <a:endParaRPr lang="en-US" altLang="en-US"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CCDFECC0-7B5C-427E-ADB9-7DE4B02506C0}" type="slidenum">
              <a:rPr lang="en-US" altLang="en-US" smtClean="0"/>
              <a:pPr eaLnBrk="1" hangingPunct="1"/>
              <a:t>23</a:t>
            </a:fld>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p:txBody>
          <a:bodyPr wrap="square" numCol="1" anchor="t" anchorCtr="0" compatLnSpc="1">
            <a:prstTxWarp prst="textNoShape">
              <a:avLst/>
            </a:prstTxWarp>
            <a:normAutofit/>
          </a:bodyPr>
          <a:lstStyle/>
          <a:p>
            <a:pPr marL="0" lvl="1" indent="0" eaLnBrk="1" hangingPunct="1">
              <a:buFontTx/>
              <a:buNone/>
              <a:defRPr/>
            </a:pPr>
            <a:r>
              <a:rPr lang="en-US" altLang="en-US" sz="1800" baseline="0" dirty="0" smtClean="0">
                <a:solidFill>
                  <a:srgbClr val="000000"/>
                </a:solidFill>
              </a:rPr>
              <a:t>PBC sustainability program developed in context of established culture in Chicago, of green development/ </a:t>
            </a:r>
          </a:p>
          <a:p>
            <a:pPr marL="0" lvl="1" indent="0" eaLnBrk="1" hangingPunct="1">
              <a:buFontTx/>
              <a:buNone/>
              <a:defRPr/>
            </a:pPr>
            <a:r>
              <a:rPr lang="en-US" altLang="en-US" sz="1800" dirty="0" smtClean="0">
                <a:solidFill>
                  <a:srgbClr val="000000"/>
                </a:solidFill>
              </a:rPr>
              <a:t>Aligned </a:t>
            </a:r>
            <a:r>
              <a:rPr lang="en-US" altLang="en-US" sz="1800" dirty="0">
                <a:solidFill>
                  <a:srgbClr val="000000"/>
                </a:solidFill>
              </a:rPr>
              <a:t>Goals / Shared Commitment</a:t>
            </a:r>
          </a:p>
          <a:p>
            <a:pPr eaLnBrk="1" hangingPunct="1">
              <a:defRPr/>
            </a:pPr>
            <a:endParaRPr lang="en-US" altLang="en-US" sz="1800" dirty="0" smtClean="0">
              <a:solidFill>
                <a:srgbClr val="000000"/>
              </a:solidFill>
            </a:endParaRPr>
          </a:p>
          <a:p>
            <a:pPr eaLnBrk="1" hangingPunct="1">
              <a:defRPr/>
            </a:pPr>
            <a:r>
              <a:rPr lang="en-US" altLang="en-US" sz="1200" dirty="0" smtClean="0">
                <a:solidFill>
                  <a:srgbClr val="000000"/>
                </a:solidFill>
              </a:rPr>
              <a:t>Green Remediation seemed natural</a:t>
            </a:r>
            <a:r>
              <a:rPr lang="en-US" altLang="en-US" sz="1200" baseline="0" dirty="0" smtClean="0">
                <a:solidFill>
                  <a:srgbClr val="000000"/>
                </a:solidFill>
              </a:rPr>
              <a:t> “next step”, and a place we were already heading, driven by budget and logistical concerns as well as stringent regulatory environment – more than half of our projects are schools.</a:t>
            </a:r>
            <a:endParaRPr lang="en-US" alt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64310A6E-3E62-4073-A6E7-77E104E4A406}" type="slidenum">
              <a:rPr lang="en-US" altLang="en-US" smtClean="0"/>
              <a:pPr eaLnBrk="1" hangingPunct="1"/>
              <a:t>3</a:t>
            </a:fld>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You wont be the first on your block – lots of precedent out there.</a:t>
            </a:r>
          </a:p>
          <a:p>
            <a:r>
              <a:rPr lang="en-US" altLang="en-US" dirty="0" smtClean="0"/>
              <a:t>Can</a:t>
            </a:r>
            <a:r>
              <a:rPr lang="en-US" altLang="en-US" baseline="0" dirty="0" smtClean="0"/>
              <a:t> align with your client’s sustainability goals,</a:t>
            </a:r>
          </a:p>
          <a:p>
            <a:r>
              <a:rPr lang="en-US" altLang="en-US" baseline="0" dirty="0" smtClean="0"/>
              <a:t>And there may even be some project savings and EPA funds that you can access.</a:t>
            </a:r>
            <a:endParaRPr lang="en-US" altLang="en-US" dirty="0"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6001498A-FF55-48DB-A1C8-C14418685D1A}" type="slidenum">
              <a:rPr lang="en-US" altLang="en-US" smtClean="0"/>
              <a:pPr eaLnBrk="1" hangingPunct="1"/>
              <a:t>24</a:t>
            </a:fld>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9D456924-131C-42B1-9DA8-F6709548181C}" type="slidenum">
              <a:rPr lang="en-US" altLang="en-US" smtClean="0"/>
              <a:pPr eaLnBrk="1" hangingPunct="1"/>
              <a:t>25</a:t>
            </a:fld>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5B2898CA-81D4-4658-8865-815A9DD93A12}" type="slidenum">
              <a:rPr lang="en-US" altLang="en-US" smtClean="0"/>
              <a:pPr eaLnBrk="1" hangingPunct="1"/>
              <a:t>26</a:t>
            </a:fld>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5046" eaLnBrk="1" hangingPunct="1">
              <a:spcBef>
                <a:spcPct val="0"/>
              </a:spcBef>
            </a:pPr>
            <a:r>
              <a:rPr lang="en-US" altLang="en-US" b="0" dirty="0" smtClean="0"/>
              <a:t>Economic Sustainability+ environmental</a:t>
            </a:r>
            <a:r>
              <a:rPr lang="en-US" altLang="en-US" b="0" baseline="0" dirty="0" smtClean="0"/>
              <a:t> sustainability = </a:t>
            </a:r>
            <a:r>
              <a:rPr lang="en-US" altLang="en-US" b="0" dirty="0" smtClean="0"/>
              <a:t>Responsible Development (positive impact on people.</a:t>
            </a:r>
          </a:p>
          <a:p>
            <a:pPr defTabSz="915046" eaLnBrk="1" hangingPunct="1">
              <a:spcBef>
                <a:spcPct val="0"/>
              </a:spcBef>
            </a:pPr>
            <a:endParaRPr lang="en-US" altLang="en-US" b="0" dirty="0" smtClean="0"/>
          </a:p>
          <a:p>
            <a:pPr defTabSz="915046" eaLnBrk="1" hangingPunct="1">
              <a:spcBef>
                <a:spcPct val="0"/>
              </a:spcBef>
            </a:pPr>
            <a:r>
              <a:rPr lang="en-US" altLang="en-US" b="0" dirty="0" smtClean="0"/>
              <a:t>As a SNAPSHOT –2013 (above metrics) - impact of the program even without considering environmental remediation as a separate component.</a:t>
            </a:r>
          </a:p>
          <a:p>
            <a:pPr defTabSz="915046" eaLnBrk="1" hangingPunct="1">
              <a:spcBef>
                <a:spcPct val="0"/>
              </a:spcBef>
            </a:pPr>
            <a:endParaRPr lang="en-US" altLang="en-US" dirty="0" smtClean="0"/>
          </a:p>
          <a:p>
            <a:pPr defTabSz="915046" eaLnBrk="1" hangingPunct="1">
              <a:spcBef>
                <a:spcPct val="0"/>
              </a:spcBef>
            </a:pPr>
            <a:r>
              <a:rPr lang="en-US" altLang="en-US" dirty="0" smtClean="0"/>
              <a:t>Sustainable goals enhanced and aligned with economic goals.</a:t>
            </a:r>
          </a:p>
          <a:p>
            <a:pPr defTabSz="915046" eaLnBrk="1" hangingPunct="1">
              <a:spcBef>
                <a:spcPct val="0"/>
              </a:spcBef>
            </a:pPr>
            <a:endParaRPr lang="en-US" altLang="en-US" dirty="0" smtClean="0"/>
          </a:p>
          <a:p>
            <a:pPr defTabSz="915046" eaLnBrk="1" hangingPunct="1">
              <a:spcBef>
                <a:spcPct val="0"/>
              </a:spcBef>
            </a:pPr>
            <a:r>
              <a:rPr lang="en-US" altLang="en-US" dirty="0" smtClean="0"/>
              <a:t>Goals – </a:t>
            </a:r>
          </a:p>
          <a:p>
            <a:pPr marL="171450" indent="-171450" defTabSz="915046" eaLnBrk="1" hangingPunct="1">
              <a:spcBef>
                <a:spcPct val="0"/>
              </a:spcBef>
              <a:buFont typeface="Arial" panose="020B0604020202020204" pitchFamily="34" charset="0"/>
              <a:buChar char="•"/>
            </a:pPr>
            <a:r>
              <a:rPr lang="en-US" altLang="en-US" sz="1400" dirty="0" smtClean="0"/>
              <a:t>durable</a:t>
            </a:r>
            <a:r>
              <a:rPr lang="en-US" altLang="en-US" dirty="0" smtClean="0"/>
              <a:t> as well as sustainable. We find that sustainability doesn’t add to costs since we are already looking at durable energy saving buildings.  </a:t>
            </a:r>
          </a:p>
          <a:p>
            <a:pPr marL="171450" indent="-171450" defTabSz="915046" eaLnBrk="1" hangingPunct="1">
              <a:spcBef>
                <a:spcPct val="0"/>
              </a:spcBef>
              <a:buFont typeface="Arial" panose="020B0604020202020204" pitchFamily="34" charset="0"/>
              <a:buChar char="•"/>
            </a:pPr>
            <a:r>
              <a:rPr lang="en-US" altLang="en-US" sz="1400" dirty="0" smtClean="0"/>
              <a:t>long term benefit related to operations costs (energy savings). And benefits to the region</a:t>
            </a:r>
            <a:r>
              <a:rPr lang="en-US" altLang="en-US" sz="1400" baseline="0" dirty="0" smtClean="0"/>
              <a:t> and community</a:t>
            </a:r>
            <a:endParaRPr lang="en-US" altLang="en-US" sz="1400"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683C7FB1-7558-44DF-9399-CB33B2E07756}" type="slidenum">
              <a:rPr lang="en-US" altLang="en-US" smtClean="0"/>
              <a:pPr eaLnBrk="1" hangingPunct="1"/>
              <a:t>4</a:t>
            </a:fld>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MANY</a:t>
            </a:r>
            <a:r>
              <a:rPr lang="en-US" altLang="en-US" baseline="0" dirty="0" smtClean="0"/>
              <a:t> </a:t>
            </a:r>
            <a:r>
              <a:rPr lang="en-US" altLang="en-US" dirty="0" smtClean="0"/>
              <a:t>OF</a:t>
            </a:r>
            <a:r>
              <a:rPr lang="en-US" altLang="en-US" baseline="0" dirty="0" smtClean="0"/>
              <a:t> OUR SITES ARE ENVIRONMENTALLY IMPACTED – SO </a:t>
            </a:r>
            <a:r>
              <a:rPr lang="en-US" altLang="en-US" dirty="0" smtClean="0"/>
              <a:t>ONE OF OUR PROGRAM GOALS is to REPURPOSE</a:t>
            </a:r>
            <a:r>
              <a:rPr lang="en-US" altLang="en-US" baseline="0" dirty="0" smtClean="0"/>
              <a:t> IMPACTED SITES TO NEW CIVIC ANCHORS  - (Grave to Cradle) </a:t>
            </a:r>
          </a:p>
          <a:p>
            <a:pPr eaLnBrk="1" hangingPunct="1"/>
            <a:endParaRPr lang="en-US" altLang="en-US" baseline="0" dirty="0" smtClean="0"/>
          </a:p>
          <a:p>
            <a:pPr eaLnBrk="1" hangingPunct="1"/>
            <a:r>
              <a:rPr lang="en-US" altLang="en-US" baseline="0" dirty="0" smtClean="0"/>
              <a:t>To do this, and also save resources, really requires integrative thought process.</a:t>
            </a:r>
          </a:p>
          <a:p>
            <a:pPr eaLnBrk="1" hangingPunct="1"/>
            <a:endParaRPr lang="en-US" altLang="en-US" dirty="0" smtClean="0"/>
          </a:p>
          <a:p>
            <a:pPr eaLnBrk="1" hangingPunct="1"/>
            <a:r>
              <a:rPr lang="en-US" altLang="en-US" dirty="0" smtClean="0"/>
              <a:t>Planning process – work together collaboratively – look at full life of a project; think in 3D</a:t>
            </a:r>
          </a:p>
          <a:p>
            <a:pPr eaLnBrk="1" hangingPunct="1"/>
            <a:r>
              <a:rPr lang="en-US" altLang="en-US" dirty="0" smtClean="0"/>
              <a:t>Resource savings as critical as effective remediation</a:t>
            </a:r>
          </a:p>
          <a:p>
            <a:pPr eaLnBrk="1" hangingPunct="1"/>
            <a:endParaRPr lang="en-US" altLang="en-US" dirty="0" smtClean="0"/>
          </a:p>
          <a:p>
            <a:pPr eaLnBrk="1" hangingPunct="1"/>
            <a:r>
              <a:rPr lang="en-US" altLang="en-US" dirty="0" smtClean="0"/>
              <a:t>Good sustainable design</a:t>
            </a:r>
            <a:r>
              <a:rPr lang="en-US" altLang="en-US" baseline="0" dirty="0" smtClean="0"/>
              <a:t> + remediation requirements + regulatory requirements + integrative process = &gt; high performing building, cost savings</a:t>
            </a:r>
            <a:endParaRPr lang="en-US" alt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E9E73AE1-B383-4F7F-9BB8-4F7A6F2ED3D0}" type="slidenum">
              <a:rPr lang="en-US" altLang="en-US" smtClean="0"/>
              <a:pPr eaLnBrk="1" hangingPunct="1"/>
              <a:t>5</a:t>
            </a:fld>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09538" lvl="1" indent="0">
              <a:buFont typeface="Arial" pitchFamily="34" charset="0"/>
              <a:buNone/>
              <a:defRPr/>
            </a:pPr>
            <a:r>
              <a:rPr lang="en-US" sz="1400" dirty="0" smtClean="0">
                <a:solidFill>
                  <a:srgbClr val="000000"/>
                </a:solidFill>
                <a:latin typeface="+mn-lt"/>
              </a:rPr>
              <a:t>Program level standards were initially</a:t>
            </a:r>
            <a:r>
              <a:rPr lang="en-US" sz="1400" baseline="0" dirty="0" smtClean="0">
                <a:solidFill>
                  <a:srgbClr val="000000"/>
                </a:solidFill>
                <a:latin typeface="+mn-lt"/>
              </a:rPr>
              <a:t> conceived separately for remediation and sustainable design, but quickly realized there were common threads:</a:t>
            </a:r>
          </a:p>
          <a:p>
            <a:pPr marL="452438" lvl="1" indent="-342900">
              <a:buFont typeface="Arial" pitchFamily="34" charset="0"/>
              <a:buChar char="•"/>
              <a:defRPr/>
            </a:pPr>
            <a:r>
              <a:rPr lang="en-US" sz="1400" baseline="0" dirty="0" smtClean="0">
                <a:solidFill>
                  <a:srgbClr val="000000"/>
                </a:solidFill>
                <a:latin typeface="+mn-lt"/>
              </a:rPr>
              <a:t>Develop program level expectations and tools to meet the expectations. </a:t>
            </a:r>
          </a:p>
          <a:p>
            <a:pPr marL="452438" lvl="1" indent="-342900">
              <a:buFont typeface="Arial" pitchFamily="34" charset="0"/>
              <a:buChar char="•"/>
              <a:defRPr/>
            </a:pPr>
            <a:endParaRPr lang="en-US" sz="1400" baseline="0" dirty="0" smtClean="0">
              <a:solidFill>
                <a:srgbClr val="000000"/>
              </a:solidFill>
              <a:latin typeface="+mn-lt"/>
            </a:endParaRPr>
          </a:p>
          <a:p>
            <a:pPr marL="452438" lvl="1" indent="-342900">
              <a:buFont typeface="Arial" pitchFamily="34" charset="0"/>
              <a:buChar char="•"/>
              <a:defRPr/>
            </a:pPr>
            <a:r>
              <a:rPr lang="en-US" sz="1400" baseline="0" dirty="0" smtClean="0">
                <a:solidFill>
                  <a:srgbClr val="000000"/>
                </a:solidFill>
                <a:latin typeface="+mn-lt"/>
              </a:rPr>
              <a:t>Similar goals – internally and with client agencies: </a:t>
            </a:r>
          </a:p>
          <a:p>
            <a:pPr marL="909638" marR="0" lvl="2" indent="-3429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400" baseline="0" dirty="0" smtClean="0">
                <a:solidFill>
                  <a:srgbClr val="000000"/>
                </a:solidFill>
                <a:latin typeface="+mn-lt"/>
              </a:rPr>
              <a:t>energy and cost savings, quality of life and health benefits, clean (NFR, SRP) and “green” (LEED or sustainable) result. Meet or exceed quality, schedule and budget goals. </a:t>
            </a:r>
          </a:p>
          <a:p>
            <a:pPr marL="452438" lvl="1" indent="-342900">
              <a:buFont typeface="Arial" pitchFamily="34" charset="0"/>
              <a:buChar char="•"/>
              <a:defRPr/>
            </a:pPr>
            <a:endParaRPr lang="en-US" sz="1400" dirty="0" smtClean="0">
              <a:solidFill>
                <a:srgbClr val="000000"/>
              </a:solidFill>
              <a:latin typeface="+mn-lt"/>
            </a:endParaRPr>
          </a:p>
          <a:p>
            <a:pPr marL="395288" lvl="1" indent="-285750">
              <a:buFont typeface="Arial" pitchFamily="34" charset="0"/>
              <a:buChar char="•"/>
              <a:defRPr/>
            </a:pPr>
            <a:r>
              <a:rPr lang="en-US" sz="1400" dirty="0" smtClean="0">
                <a:solidFill>
                  <a:srgbClr val="000000"/>
                </a:solidFill>
                <a:latin typeface="+mn-lt"/>
              </a:rPr>
              <a:t>Health and Quality of Life ( for workers,</a:t>
            </a:r>
            <a:r>
              <a:rPr lang="en-US" sz="1400" baseline="0" dirty="0" smtClean="0">
                <a:solidFill>
                  <a:srgbClr val="000000"/>
                </a:solidFill>
                <a:latin typeface="+mn-lt"/>
              </a:rPr>
              <a:t> the broader community, </a:t>
            </a:r>
            <a:r>
              <a:rPr lang="en-US" sz="1400" dirty="0" smtClean="0">
                <a:solidFill>
                  <a:srgbClr val="000000"/>
                </a:solidFill>
                <a:latin typeface="+mn-lt"/>
              </a:rPr>
              <a:t>during the work,  and after construction with finished product)</a:t>
            </a:r>
          </a:p>
          <a:p>
            <a:pPr marL="395288" lvl="1" indent="-285750">
              <a:buFont typeface="Arial" pitchFamily="34" charset="0"/>
              <a:buChar char="•"/>
              <a:defRPr/>
            </a:pPr>
            <a:r>
              <a:rPr lang="en-US" sz="1400" dirty="0" smtClean="0">
                <a:solidFill>
                  <a:srgbClr val="000000"/>
                </a:solidFill>
                <a:latin typeface="+mn-lt"/>
              </a:rPr>
              <a:t>Track Metrics (LEED; starting to track for environmental</a:t>
            </a:r>
            <a:r>
              <a:rPr lang="en-US" sz="1400" baseline="0" dirty="0" smtClean="0">
                <a:solidFill>
                  <a:srgbClr val="000000"/>
                </a:solidFill>
                <a:latin typeface="+mn-lt"/>
              </a:rPr>
              <a:t> remediation</a:t>
            </a:r>
            <a:endParaRPr lang="en-US" sz="1400" dirty="0" smtClean="0">
              <a:solidFill>
                <a:srgbClr val="000000"/>
              </a:solidFill>
              <a:latin typeface="+mn-lt"/>
            </a:endParaRPr>
          </a:p>
          <a:p>
            <a:pPr marL="395288" lvl="1" indent="-285750">
              <a:buFont typeface="Arial" pitchFamily="34" charset="0"/>
              <a:buChar char="•"/>
              <a:defRPr/>
            </a:pPr>
            <a:r>
              <a:rPr lang="en-US" altLang="en-US" sz="1400" dirty="0" smtClean="0">
                <a:latin typeface="+mn-lt"/>
              </a:rPr>
              <a:t>Generate Positive Messaging – not wag the dog</a:t>
            </a:r>
            <a:r>
              <a:rPr lang="en-US" altLang="en-US" sz="1400" baseline="0" dirty="0" smtClean="0">
                <a:latin typeface="+mn-lt"/>
              </a:rPr>
              <a:t> style, but we are cleaning sites and developing long term higher performing buildings and places to serve the community, and people should know.  </a:t>
            </a:r>
          </a:p>
          <a:p>
            <a:pPr marL="395288" lvl="1" indent="-285750">
              <a:buFont typeface="Arial" pitchFamily="34" charset="0"/>
              <a:buChar char="•"/>
              <a:defRPr/>
            </a:pPr>
            <a:r>
              <a:rPr lang="en-US" altLang="en-US" sz="1400" baseline="0" dirty="0" smtClean="0">
                <a:latin typeface="+mn-lt"/>
              </a:rPr>
              <a:t>Sometimes there is stigma associated with a site; we want community with us every step of the way through transformation of impacted site that noone wants to take on, to a green building or park or other </a:t>
            </a:r>
            <a:endParaRPr lang="en-US" altLang="en-US" sz="1400" dirty="0" smtClean="0">
              <a:latin typeface="+mn-lt"/>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DB63055C-9EED-4A86-8101-6883D7F53173}" type="slidenum">
              <a:rPr lang="en-US" altLang="en-US" smtClean="0"/>
              <a:pPr eaLnBrk="1" hangingPunct="1"/>
              <a:t>6</a:t>
            </a:fld>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 case study projects – both use green remediation principles.</a:t>
            </a:r>
            <a:r>
              <a:rPr lang="en-US" altLang="en-US" baseline="0" dirty="0" smtClean="0"/>
              <a:t>  1</a:t>
            </a:r>
            <a:r>
              <a:rPr lang="en-US" altLang="en-US" baseline="30000" dirty="0" smtClean="0"/>
              <a:t>st</a:t>
            </a:r>
            <a:r>
              <a:rPr lang="en-US" altLang="en-US" baseline="0" dirty="0" smtClean="0"/>
              <a:t> was done without knowledge of ASTM Guide, and the 2</a:t>
            </a:r>
            <a:r>
              <a:rPr lang="en-US" altLang="en-US" baseline="30000" dirty="0" smtClean="0"/>
              <a:t>nd</a:t>
            </a:r>
            <a:r>
              <a:rPr lang="en-US" altLang="en-US" baseline="0" dirty="0" smtClean="0"/>
              <a:t> became ASTM Guide case study for IL EPA. </a:t>
            </a:r>
            <a:endParaRPr lang="en-US" altLang="en-US" dirty="0" smtClean="0"/>
          </a:p>
          <a:p>
            <a:endParaRPr lang="en-US" altLang="en-US" dirty="0" smtClean="0"/>
          </a:p>
          <a:p>
            <a:r>
              <a:rPr lang="en-US" altLang="en-US" dirty="0" smtClean="0"/>
              <a:t>BOTY– massive env impact due to massiveness of the site –  our first in situ that went through SRP; worked with IL EPA to do something innovative </a:t>
            </a:r>
          </a:p>
          <a:p>
            <a:endParaRPr lang="en-US" altLang="en-US" dirty="0" smtClean="0"/>
          </a:p>
          <a:p>
            <a:r>
              <a:rPr lang="en-US" altLang="en-US" dirty="0" smtClean="0"/>
              <a:t>WYBL–</a:t>
            </a:r>
            <a:r>
              <a:rPr lang="en-US" altLang="en-US" baseline="0" dirty="0" smtClean="0"/>
              <a:t>  </a:t>
            </a:r>
            <a:r>
              <a:rPr lang="en-US" altLang="en-US" dirty="0" smtClean="0"/>
              <a:t>developed @ same time as IL EPA Greener Cleanup guidelines.  </a:t>
            </a:r>
          </a:p>
          <a:p>
            <a:r>
              <a:rPr lang="en-US" altLang="en-US" dirty="0" smtClean="0"/>
              <a:t>Opportunity to partner with IEPA in use of guide and to ACCESS FUNDING made available in support of Greener cleanups.</a:t>
            </a:r>
          </a:p>
          <a:p>
            <a:endParaRPr lang="en-US" altLang="en-US" dirty="0" smtClean="0"/>
          </a:p>
          <a:p>
            <a:r>
              <a:rPr lang="en-US" altLang="en-US" dirty="0" smtClean="0"/>
              <a:t>Subsequent project have been much smoother because of our earlier experiences in working together on a project all the way to the end, and PROUD to</a:t>
            </a:r>
            <a:r>
              <a:rPr lang="en-US" altLang="en-US" baseline="0" dirty="0" smtClean="0"/>
              <a:t> have helped </a:t>
            </a:r>
            <a:r>
              <a:rPr lang="en-US" altLang="en-US" dirty="0" smtClean="0"/>
              <a:t>formalize manual IEPA Greener Cleanup, and contribute to ASTM guide,</a:t>
            </a:r>
            <a:r>
              <a:rPr lang="en-US" altLang="en-US" baseline="0" dirty="0" smtClean="0"/>
              <a:t> which is now </a:t>
            </a:r>
            <a:r>
              <a:rPr lang="en-US" altLang="en-US" dirty="0" smtClean="0"/>
              <a:t>available “out of the gate” in planning phase. </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4632C90B-DD65-4B89-A8E3-1D7EF94B95F7}" type="slidenum">
              <a:rPr lang="en-US" altLang="en-US" smtClean="0"/>
              <a:pPr eaLnBrk="1" hangingPunct="1"/>
              <a:t>7</a:t>
            </a:fld>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National Association</a:t>
            </a:r>
            <a:r>
              <a:rPr lang="en-US" altLang="en-US" baseline="0" dirty="0" smtClean="0"/>
              <a:t> of Environmental Professionals </a:t>
            </a: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CA9A39BD-E5C6-4308-ADAC-6A00930D50EF}" type="slidenum">
              <a:rPr lang="en-US" altLang="en-US" smtClean="0"/>
              <a:pPr eaLnBrk="1" hangingPunct="1"/>
              <a:t>8</a:t>
            </a:fld>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Auto salvage yard</a:t>
            </a:r>
            <a:r>
              <a:rPr lang="en-US" altLang="en-US" baseline="0" dirty="0" smtClean="0"/>
              <a:t> with earth floor.</a:t>
            </a:r>
          </a:p>
          <a:p>
            <a:r>
              <a:rPr lang="en-US" altLang="en-US" baseline="0" dirty="0" smtClean="0"/>
              <a:t>13 tanks, several leaking</a:t>
            </a:r>
          </a:p>
          <a:p>
            <a:r>
              <a:rPr lang="en-US" altLang="en-US" baseline="0" dirty="0" smtClean="0"/>
              <a:t>Buried auto parts; </a:t>
            </a:r>
          </a:p>
          <a:p>
            <a:r>
              <a:rPr lang="en-US" altLang="en-US" baseline="0" dirty="0" smtClean="0"/>
              <a:t>PNA impacts including Vinyl Chloride to 10 ft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Hazardous Lead waste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Initially used BMP’s as cost saving strategy.   Green in retrospect thru lens of ASTM standard.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In bid docs, gave GC leeway in the remediation design, including allowing reuse of materials on site, subject to PBC and regulatory body approval.  (No lesser remedy)</a:t>
            </a:r>
          </a:p>
          <a:p>
            <a:endParaRPr lang="en-US" altLang="en-US" baseline="0" dirty="0" smtClean="0"/>
          </a:p>
          <a:p>
            <a:r>
              <a:rPr lang="en-US" altLang="en-US" baseline="0" dirty="0" smtClean="0"/>
              <a:t>Clean clay 14-20’ depth cut for pool used to cap the entire site ((except paved areas) And create landscape features</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35239CEA-61CA-4B29-B15E-D034CA7CFDD7}" type="slidenum">
              <a:rPr lang="en-US" altLang="en-US" smtClean="0"/>
              <a:pPr eaLnBrk="1" hangingPunct="1"/>
              <a:t>9</a:t>
            </a:fld>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Clay cap except where paving or building provides its own engineered barrier.</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37077" indent="-283490" eaLnBrk="0" hangingPunct="0">
              <a:defRPr>
                <a:solidFill>
                  <a:schemeClr val="tx1"/>
                </a:solidFill>
                <a:latin typeface="Calibri" pitchFamily="34" charset="0"/>
                <a:cs typeface="Arial" pitchFamily="34" charset="0"/>
              </a:defRPr>
            </a:lvl2pPr>
            <a:lvl3pPr marL="1133964" indent="-226793" eaLnBrk="0" hangingPunct="0">
              <a:defRPr>
                <a:solidFill>
                  <a:schemeClr val="tx1"/>
                </a:solidFill>
                <a:latin typeface="Calibri" pitchFamily="34" charset="0"/>
                <a:cs typeface="Arial" pitchFamily="34" charset="0"/>
              </a:defRPr>
            </a:lvl3pPr>
            <a:lvl4pPr marL="1587549" indent="-226793" eaLnBrk="0" hangingPunct="0">
              <a:defRPr>
                <a:solidFill>
                  <a:schemeClr val="tx1"/>
                </a:solidFill>
                <a:latin typeface="Calibri" pitchFamily="34" charset="0"/>
                <a:cs typeface="Arial" pitchFamily="34" charset="0"/>
              </a:defRPr>
            </a:lvl4pPr>
            <a:lvl5pPr marL="2041135" indent="-226793" eaLnBrk="0" hangingPunct="0">
              <a:defRPr>
                <a:solidFill>
                  <a:schemeClr val="tx1"/>
                </a:solidFill>
                <a:latin typeface="Calibri" pitchFamily="34" charset="0"/>
                <a:cs typeface="Arial" pitchFamily="34" charset="0"/>
              </a:defRPr>
            </a:lvl5pPr>
            <a:lvl6pPr marL="2494720" indent="-226793" eaLnBrk="0" fontAlgn="base" hangingPunct="0">
              <a:spcBef>
                <a:spcPct val="0"/>
              </a:spcBef>
              <a:spcAft>
                <a:spcPct val="0"/>
              </a:spcAft>
              <a:defRPr>
                <a:solidFill>
                  <a:schemeClr val="tx1"/>
                </a:solidFill>
                <a:latin typeface="Calibri" pitchFamily="34" charset="0"/>
                <a:cs typeface="Arial" pitchFamily="34" charset="0"/>
              </a:defRPr>
            </a:lvl6pPr>
            <a:lvl7pPr marL="2948305" indent="-226793" eaLnBrk="0" fontAlgn="base" hangingPunct="0">
              <a:spcBef>
                <a:spcPct val="0"/>
              </a:spcBef>
              <a:spcAft>
                <a:spcPct val="0"/>
              </a:spcAft>
              <a:defRPr>
                <a:solidFill>
                  <a:schemeClr val="tx1"/>
                </a:solidFill>
                <a:latin typeface="Calibri" pitchFamily="34" charset="0"/>
                <a:cs typeface="Arial" pitchFamily="34" charset="0"/>
              </a:defRPr>
            </a:lvl7pPr>
            <a:lvl8pPr marL="3401892" indent="-226793" eaLnBrk="0" fontAlgn="base" hangingPunct="0">
              <a:spcBef>
                <a:spcPct val="0"/>
              </a:spcBef>
              <a:spcAft>
                <a:spcPct val="0"/>
              </a:spcAft>
              <a:defRPr>
                <a:solidFill>
                  <a:schemeClr val="tx1"/>
                </a:solidFill>
                <a:latin typeface="Calibri" pitchFamily="34" charset="0"/>
                <a:cs typeface="Arial" pitchFamily="34" charset="0"/>
              </a:defRPr>
            </a:lvl8pPr>
            <a:lvl9pPr marL="3855477" indent="-22679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8E6C3985-C412-4348-8F46-77049FD9E71F}" type="slidenum">
              <a:rPr lang="en-US" altLang="en-US" smtClean="0"/>
              <a:pPr eaLnBrk="1" hangingPunct="1"/>
              <a:t>10</a:t>
            </a:fld>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43C4085-56E1-47A5-B524-1203450C6203}" type="datetime1">
              <a:rPr lang="en-US" smtClean="0"/>
              <a:t>11/16/2015</a:t>
            </a:fld>
            <a:endParaRPr lang="en-US" dirty="0"/>
          </a:p>
        </p:txBody>
      </p:sp>
      <p:sp>
        <p:nvSpPr>
          <p:cNvPr id="5" name="Footer Placeholder 4"/>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6B0ABFE-C576-431E-B1EC-073AAE6A88E0}" type="datetime1">
              <a:rPr lang="en-US" smtClean="0"/>
              <a:t>11/16/2015</a:t>
            </a:fld>
            <a:endParaRPr lang="en-US" dirty="0"/>
          </a:p>
        </p:txBody>
      </p:sp>
      <p:sp>
        <p:nvSpPr>
          <p:cNvPr id="5" name="Footer Placeholder 4"/>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18E123-0EF8-415B-B88F-39E42E5BF80F}" type="datetime1">
              <a:rPr lang="en-US" smtClean="0"/>
              <a:t>11/16/2015</a:t>
            </a:fld>
            <a:endParaRPr lang="en-US" dirty="0"/>
          </a:p>
        </p:txBody>
      </p:sp>
      <p:sp>
        <p:nvSpPr>
          <p:cNvPr id="5" name="Footer Placeholder 4"/>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AE50CE-A68D-4FBD-A5C1-DCBBBD497D0E}" type="datetime1">
              <a:rPr lang="en-US" smtClean="0"/>
              <a:t>11/16/2015</a:t>
            </a:fld>
            <a:endParaRPr lang="en-US" dirty="0"/>
          </a:p>
        </p:txBody>
      </p:sp>
      <p:sp>
        <p:nvSpPr>
          <p:cNvPr id="5" name="Footer Placeholder 4"/>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0AE89-DE4A-4EF0-98FC-18960FE2F955}" type="datetime1">
              <a:rPr lang="en-US" smtClean="0"/>
              <a:t>11/16/2015</a:t>
            </a:fld>
            <a:endParaRPr lang="en-US" dirty="0"/>
          </a:p>
        </p:txBody>
      </p:sp>
      <p:sp>
        <p:nvSpPr>
          <p:cNvPr id="5" name="Footer Placeholder 4"/>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9B0D6F-9F6B-4CD5-8B99-45F09BDAA212}" type="datetime1">
              <a:rPr lang="en-US" smtClean="0"/>
              <a:t>11/16/2015</a:t>
            </a:fld>
            <a:endParaRPr lang="en-US" dirty="0"/>
          </a:p>
        </p:txBody>
      </p:sp>
      <p:sp>
        <p:nvSpPr>
          <p:cNvPr id="6" name="Footer Placeholder 5"/>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3138B7-F84C-46E7-922B-32CDEA3A11B2}" type="datetime1">
              <a:rPr lang="en-US" smtClean="0"/>
              <a:t>11/16/2015</a:t>
            </a:fld>
            <a:endParaRPr lang="en-US" dirty="0"/>
          </a:p>
        </p:txBody>
      </p:sp>
      <p:sp>
        <p:nvSpPr>
          <p:cNvPr id="8" name="Footer Placeholder 7"/>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703E64-66EE-413C-BDB8-E5819BBE1F81}" type="datetime1">
              <a:rPr lang="en-US" smtClean="0"/>
              <a:t>11/16/2015</a:t>
            </a:fld>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7D9B57E-E92C-4F93-96D5-4FC33CBABC0A}" type="datetime1">
              <a:rPr lang="en-US" smtClean="0"/>
              <a:t>11/16/2015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4F31752-D9A1-44B0-AE2B-AD4CBE3785B6}" type="datetime1">
              <a:rPr lang="en-US" smtClean="0"/>
              <a:t>11/16/2015</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1E3CC1-5938-4544-891B-DA05811A2479}" type="datetime1">
              <a:rPr lang="en-US" smtClean="0"/>
              <a:t>11/16/2015</a:t>
            </a:fld>
            <a:endParaRPr lang="en-US" dirty="0"/>
          </a:p>
        </p:txBody>
      </p:sp>
      <p:sp>
        <p:nvSpPr>
          <p:cNvPr id="6" name="Footer Placeholder 5"/>
          <p:cNvSpPr>
            <a:spLocks noGrp="1"/>
          </p:cNvSpPr>
          <p:nvPr>
            <p:ph type="ftr" sz="quarter" idx="11"/>
          </p:nvPr>
        </p:nvSpPr>
        <p:spPr/>
        <p:txBody>
          <a:body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477FD87-9346-4861-A85D-48CE36D82D39}" type="datetime1">
              <a:rPr lang="en-US" smtClean="0"/>
              <a:t>11/16/2015</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0" y="6229350"/>
            <a:ext cx="2057400" cy="647700"/>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userDrawn="1"/>
        </p:nvSpPr>
        <p:spPr>
          <a:xfrm>
            <a:off x="2057400" y="6229350"/>
            <a:ext cx="7086600" cy="628650"/>
          </a:xfrm>
          <a:prstGeom prst="rect">
            <a:avLst/>
          </a:prstGeom>
          <a:solidFill>
            <a:schemeClr val="tx2">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dir="r"/>
  </p:transition>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emf"/><Relationship Id="rId2" Type="http://schemas.openxmlformats.org/officeDocument/2006/relationships/vmlDrawing" Target="../drawings/vmlDrawing3.vml"/><Relationship Id="rId1" Type="http://schemas.openxmlformats.org/officeDocument/2006/relationships/themeOverride" Target="../theme/themeOverride15.xml"/><Relationship Id="rId6" Type="http://schemas.openxmlformats.org/officeDocument/2006/relationships/oleObject" Target="../embeddings/oleObject3.bin"/><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mailto:Linda.yang@terracon.com" TargetMode="Externa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28.xml.rels><?xml version="1.0" encoding="UTF-8" standalone="yes"?>
<Relationships xmlns="http://schemas.openxmlformats.org/package/2006/relationships"><Relationship Id="rId3" Type="http://schemas.openxmlformats.org/officeDocument/2006/relationships/hyperlink" Target="http://www.sustainableremediation.org/" TargetMode="External"/><Relationship Id="rId2" Type="http://schemas.openxmlformats.org/officeDocument/2006/relationships/slideLayout" Target="../slideLayouts/slideLayout2.xml"/><Relationship Id="rId1" Type="http://schemas.openxmlformats.org/officeDocument/2006/relationships/themeOverride" Target="../theme/themeOverride27.xml"/><Relationship Id="rId5" Type="http://schemas.openxmlformats.org/officeDocument/2006/relationships/hyperlink" Target="http://www.epa.gov/superfund/remedytech/tsp/download/2012_spring_meeting/eng_wed/1_footprint_methodology_042312.pdf" TargetMode="External"/><Relationship Id="rId4" Type="http://schemas.openxmlformats.org/officeDocument/2006/relationships/hyperlink" Target="https://clu-in.org/greenremediation/methodolog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6.jpeg"/><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vmlDrawing" Target="../drawings/vmlDrawing1.vml"/><Relationship Id="rId16" Type="http://schemas.openxmlformats.org/officeDocument/2006/relationships/image" Target="../media/image13.png"/><Relationship Id="rId1" Type="http://schemas.openxmlformats.org/officeDocument/2006/relationships/themeOverride" Target="../theme/themeOverride2.xml"/><Relationship Id="rId6" Type="http://schemas.openxmlformats.org/officeDocument/2006/relationships/image" Target="../media/image5.jpeg"/><Relationship Id="rId11" Type="http://schemas.openxmlformats.org/officeDocument/2006/relationships/image" Target="../media/image3.emf"/><Relationship Id="rId5" Type="http://schemas.openxmlformats.org/officeDocument/2006/relationships/image" Target="../media/image4.png"/><Relationship Id="rId15" Type="http://schemas.openxmlformats.org/officeDocument/2006/relationships/image" Target="../media/image12.jpeg"/><Relationship Id="rId10" Type="http://schemas.openxmlformats.org/officeDocument/2006/relationships/oleObject" Target="../embeddings/oleObject1.bin"/><Relationship Id="rId4" Type="http://schemas.openxmlformats.org/officeDocument/2006/relationships/notesSlide" Target="../notesSlides/notesSlide2.xml"/><Relationship Id="rId9" Type="http://schemas.openxmlformats.org/officeDocument/2006/relationships/image" Target="../media/image8.jpeg"/><Relationship Id="rId1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emf"/><Relationship Id="rId2" Type="http://schemas.openxmlformats.org/officeDocument/2006/relationships/vmlDrawing" Target="../drawings/vmlDrawing2.vml"/><Relationship Id="rId1" Type="http://schemas.openxmlformats.org/officeDocument/2006/relationships/themeOverride" Target="../theme/themeOverride6.xml"/><Relationship Id="rId6" Type="http://schemas.openxmlformats.org/officeDocument/2006/relationships/package" Target="../embeddings/Microsoft_Word_Document1.docx"/><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Public Building Commission of Chicago Case Studies-</a:t>
            </a:r>
            <a:br>
              <a:rPr lang="en-US" sz="4400" dirty="0" smtClean="0"/>
            </a:br>
            <a:r>
              <a:rPr lang="en-US" sz="4400" dirty="0" smtClean="0"/>
              <a:t>Green Remediation</a:t>
            </a:r>
            <a:endParaRPr lang="en-US" sz="4400" dirty="0"/>
          </a:p>
        </p:txBody>
      </p:sp>
      <p:sp>
        <p:nvSpPr>
          <p:cNvPr id="3" name="Content Placeholder 2"/>
          <p:cNvSpPr>
            <a:spLocks noGrp="1"/>
          </p:cNvSpPr>
          <p:nvPr>
            <p:ph idx="1"/>
          </p:nvPr>
        </p:nvSpPr>
        <p:spPr/>
        <p:txBody>
          <a:bodyPr>
            <a:normAutofit/>
          </a:bodyPr>
          <a:lstStyle/>
          <a:p>
            <a:endParaRPr lang="en-US" sz="2800" dirty="0" smtClean="0">
              <a:latin typeface="Arial Narrow" panose="020B0606020202030204" pitchFamily="34" charset="0"/>
            </a:endParaRPr>
          </a:p>
          <a:p>
            <a:r>
              <a:rPr lang="en-US" sz="2800" dirty="0" smtClean="0">
                <a:solidFill>
                  <a:schemeClr val="tx1"/>
                </a:solidFill>
                <a:latin typeface="Arial Narrow" panose="020B0606020202030204" pitchFamily="34" charset="0"/>
              </a:rPr>
              <a:t>Implementing </a:t>
            </a:r>
            <a:r>
              <a:rPr lang="en-US" sz="2800" dirty="0">
                <a:solidFill>
                  <a:schemeClr val="tx1"/>
                </a:solidFill>
                <a:latin typeface="Arial Narrow" panose="020B0606020202030204" pitchFamily="34" charset="0"/>
              </a:rPr>
              <a:t>Greener Cleanups through ASTM's Standard Guide (E2893-13) Sponsored by: U.S. EPA Technology Innovation and Field Services Division</a:t>
            </a:r>
          </a:p>
        </p:txBody>
      </p:sp>
      <p:sp>
        <p:nvSpPr>
          <p:cNvPr id="4" name="Footer Placeholder 3"/>
          <p:cNvSpPr>
            <a:spLocks noGrp="1"/>
          </p:cNvSpPr>
          <p:nvPr>
            <p:ph type="ftr" sz="quarter" idx="11"/>
          </p:nvPr>
        </p:nvSpPr>
        <p:spPr/>
        <p:txBody>
          <a:bodyPr/>
          <a:lstStyle/>
          <a:p>
            <a:pPr>
              <a:defRPr/>
            </a:pPr>
            <a:r>
              <a:rPr lang="en-US" dirty="0" smtClean="0">
                <a:solidFill>
                  <a:prstClr val="white">
                    <a:lumMod val="95000"/>
                  </a:prstClr>
                </a:solidFill>
              </a:rPr>
              <a:t>Presented by: Leeann </a:t>
            </a:r>
            <a:r>
              <a:rPr lang="en-US" dirty="0" err="1" smtClean="0">
                <a:solidFill>
                  <a:prstClr val="white">
                    <a:lumMod val="95000"/>
                  </a:prstClr>
                </a:solidFill>
              </a:rPr>
              <a:t>tomas-foster</a:t>
            </a:r>
            <a:r>
              <a:rPr lang="en-US" dirty="0" smtClean="0">
                <a:solidFill>
                  <a:prstClr val="white">
                    <a:lumMod val="95000"/>
                  </a:prstClr>
                </a:solidFill>
              </a:rPr>
              <a:t>, public building commission of </a:t>
            </a:r>
            <a:r>
              <a:rPr lang="en-US" dirty="0" err="1" smtClean="0">
                <a:solidFill>
                  <a:prstClr val="white">
                    <a:lumMod val="95000"/>
                  </a:prstClr>
                </a:solidFill>
              </a:rPr>
              <a:t>chicago</a:t>
            </a:r>
            <a:endParaRPr lang="en-US" dirty="0">
              <a:solidFill>
                <a:prstClr val="white">
                  <a:lumMod val="95000"/>
                </a:prstClr>
              </a:solidFill>
            </a:endParaRPr>
          </a:p>
        </p:txBody>
      </p:sp>
      <p:pic>
        <p:nvPicPr>
          <p:cNvPr id="5" name="Picture 4" descr="epa_logo_vert_white.png"/>
          <p:cNvPicPr>
            <a:picLocks noChangeAspect="1"/>
          </p:cNvPicPr>
          <p:nvPr>
            <p:custDataLst>
              <p:tags r:id="rId1"/>
            </p:custDataLst>
          </p:nvPr>
        </p:nvPicPr>
        <p:blipFill>
          <a:blip r:embed="rId3" cstate="print"/>
          <a:srcRect/>
          <a:stretch>
            <a:fillRect/>
          </a:stretch>
        </p:blipFill>
        <p:spPr bwMode="auto">
          <a:xfrm>
            <a:off x="195943" y="4904013"/>
            <a:ext cx="2969394" cy="1230085"/>
          </a:xfrm>
          <a:prstGeom prst="rect">
            <a:avLst/>
          </a:prstGeom>
          <a:noFill/>
          <a:ln w="9525">
            <a:noFill/>
            <a:miter lim="800000"/>
            <a:headEnd/>
            <a:tailEnd/>
          </a:ln>
        </p:spPr>
      </p:pic>
    </p:spTree>
    <p:extLst>
      <p:ext uri="{BB962C8B-B14F-4D97-AF65-F5344CB8AC3E}">
        <p14:creationId xmlns:p14="http://schemas.microsoft.com/office/powerpoint/2010/main" val="3406216107"/>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2" name="Title 1"/>
          <p:cNvSpPr>
            <a:spLocks noGrp="1"/>
          </p:cNvSpPr>
          <p:nvPr>
            <p:ph type="title"/>
          </p:nvPr>
        </p:nvSpPr>
        <p:spPr>
          <a:xfrm>
            <a:off x="489857" y="-250371"/>
            <a:ext cx="8196943" cy="1850571"/>
          </a:xfrm>
        </p:spPr>
        <p:txBody>
          <a:bodyPr>
            <a:normAutofit/>
          </a:bodyPr>
          <a:lstStyle/>
          <a:p>
            <a:r>
              <a:rPr lang="en-US" altLang="en-US" sz="4000" b="1" dirty="0" smtClean="0">
                <a:latin typeface="Arial Narrow" panose="020B0606020202030204" pitchFamily="34" charset="0"/>
              </a:rPr>
              <a:t>Case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Back of the Yards High School</a:t>
            </a:r>
          </a:p>
        </p:txBody>
      </p:sp>
      <p:pic>
        <p:nvPicPr>
          <p:cNvPr id="35843" name="Picture 14" descr="PD DIMENS SITE PLAN"/>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74171" y="1600192"/>
            <a:ext cx="8752120" cy="4637322"/>
          </a:xfrm>
          <a:solidFill>
            <a:schemeClr val="bg1"/>
          </a:solidFill>
        </p:spPr>
      </p:pic>
    </p:spTree>
    <p:extLst>
      <p:ext uri="{BB962C8B-B14F-4D97-AF65-F5344CB8AC3E}">
        <p14:creationId xmlns:p14="http://schemas.microsoft.com/office/powerpoint/2010/main" val="855011957"/>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1"/>
          <p:cNvSpPr>
            <a:spLocks noGrp="1"/>
          </p:cNvSpPr>
          <p:nvPr>
            <p:ph type="title"/>
          </p:nvPr>
        </p:nvSpPr>
        <p:spPr>
          <a:xfrm>
            <a:off x="435429" y="522513"/>
            <a:ext cx="8633755" cy="1197429"/>
          </a:xfrm>
        </p:spPr>
        <p:txBody>
          <a:bodyPr>
            <a:noAutofit/>
          </a:bodyPr>
          <a:lstStyle/>
          <a:p>
            <a:r>
              <a:rPr lang="en-US" altLang="en-US" sz="4000" b="1" dirty="0" smtClean="0">
                <a:latin typeface="Arial Narrow" panose="020B0606020202030204" pitchFamily="34" charset="0"/>
              </a:rPr>
              <a:t>Case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Back of the Yards College Preparatory High School</a:t>
            </a:r>
          </a:p>
        </p:txBody>
      </p:sp>
      <p:sp>
        <p:nvSpPr>
          <p:cNvPr id="3" name="Content Placeholder 2"/>
          <p:cNvSpPr>
            <a:spLocks noGrp="1"/>
          </p:cNvSpPr>
          <p:nvPr>
            <p:ph idx="1"/>
          </p:nvPr>
        </p:nvSpPr>
        <p:spPr>
          <a:xfrm>
            <a:off x="402768" y="1872343"/>
            <a:ext cx="7957458" cy="4330020"/>
          </a:xfrm>
        </p:spPr>
        <p:txBody>
          <a:bodyPr lIns="274320" tIns="0" rIns="274320" bIns="0">
            <a:normAutofit lnSpcReduction="10000"/>
          </a:bodyPr>
          <a:lstStyle/>
          <a:p>
            <a:pPr marL="0" indent="0">
              <a:buNone/>
              <a:defRPr/>
            </a:pPr>
            <a:r>
              <a:rPr lang="en-US" altLang="en-US" sz="2000" b="1" dirty="0">
                <a:latin typeface="Arial Narrow" panose="020B0606020202030204" pitchFamily="34" charset="0"/>
              </a:rPr>
              <a:t>Green Remediation </a:t>
            </a:r>
            <a:r>
              <a:rPr lang="en-US" altLang="en-US" sz="2000" b="1" dirty="0" smtClean="0">
                <a:latin typeface="Arial Narrow" panose="020B0606020202030204" pitchFamily="34" charset="0"/>
              </a:rPr>
              <a:t>Strategies:</a:t>
            </a:r>
            <a:endParaRPr lang="en-US" altLang="en-US" sz="2000" b="1" dirty="0">
              <a:latin typeface="Arial Narrow" panose="020B0606020202030204" pitchFamily="34" charset="0"/>
            </a:endParaRPr>
          </a:p>
          <a:p>
            <a:pPr>
              <a:spcBef>
                <a:spcPts val="600"/>
              </a:spcBef>
              <a:buFont typeface="Arial" panose="020B0604020202020204" pitchFamily="34" charset="0"/>
              <a:buChar char="•"/>
              <a:defRPr/>
            </a:pPr>
            <a:r>
              <a:rPr lang="en-US" sz="1800" b="1" dirty="0" smtClean="0">
                <a:latin typeface="Arial Narrow" panose="020B0606020202030204" pitchFamily="34" charset="0"/>
              </a:rPr>
              <a:t>In-Situ Treatment of Hazardous Waste Lead</a:t>
            </a:r>
          </a:p>
          <a:p>
            <a:pPr lvl="1">
              <a:spcBef>
                <a:spcPts val="300"/>
              </a:spcBef>
              <a:buFont typeface="Arial" panose="020B0604020202020204" pitchFamily="34" charset="0"/>
              <a:buChar char="•"/>
              <a:defRPr/>
            </a:pPr>
            <a:r>
              <a:rPr lang="en-US" sz="1800" b="1" dirty="0" smtClean="0">
                <a:latin typeface="Arial Narrow" panose="020B0606020202030204" pitchFamily="34" charset="0"/>
              </a:rPr>
              <a:t>Cost </a:t>
            </a:r>
            <a:r>
              <a:rPr lang="en-US" sz="1800" b="1" dirty="0">
                <a:latin typeface="Arial Narrow" panose="020B0606020202030204" pitchFamily="34" charset="0"/>
              </a:rPr>
              <a:t>Savings:</a:t>
            </a:r>
            <a:r>
              <a:rPr lang="en-US" sz="1800" dirty="0">
                <a:latin typeface="Arial Narrow" panose="020B0606020202030204" pitchFamily="34" charset="0"/>
              </a:rPr>
              <a:t> $ </a:t>
            </a:r>
            <a:r>
              <a:rPr lang="en-US" sz="1800" dirty="0" smtClean="0">
                <a:latin typeface="Arial Narrow" panose="020B0606020202030204" pitchFamily="34" charset="0"/>
              </a:rPr>
              <a:t>33K</a:t>
            </a:r>
          </a:p>
          <a:p>
            <a:pPr lvl="1">
              <a:spcBef>
                <a:spcPts val="300"/>
              </a:spcBef>
              <a:buFont typeface="Arial" panose="020B0604020202020204" pitchFamily="34" charset="0"/>
              <a:buChar char="•"/>
              <a:defRPr/>
            </a:pPr>
            <a:r>
              <a:rPr lang="en-US" sz="1800" b="1" dirty="0" smtClean="0">
                <a:latin typeface="Arial Narrow" panose="020B0606020202030204" pitchFamily="34" charset="0"/>
              </a:rPr>
              <a:t>Material Diverted from Hazardous Waste </a:t>
            </a:r>
            <a:r>
              <a:rPr lang="en-US" sz="1800" b="1" dirty="0">
                <a:latin typeface="Arial Narrow" panose="020B0606020202030204" pitchFamily="34" charset="0"/>
              </a:rPr>
              <a:t>Landfill: </a:t>
            </a:r>
            <a:r>
              <a:rPr lang="en-US" sz="1800" b="1" dirty="0" smtClean="0">
                <a:latin typeface="Arial Narrow" panose="020B0606020202030204" pitchFamily="34" charset="0"/>
              </a:rPr>
              <a:t> </a:t>
            </a:r>
            <a:r>
              <a:rPr lang="en-US" sz="1800" dirty="0" smtClean="0">
                <a:latin typeface="Arial Narrow" panose="020B0606020202030204" pitchFamily="34" charset="0"/>
              </a:rPr>
              <a:t>~355 </a:t>
            </a:r>
            <a:r>
              <a:rPr lang="en-US" sz="1800" dirty="0">
                <a:latin typeface="Arial Narrow" panose="020B0606020202030204" pitchFamily="34" charset="0"/>
              </a:rPr>
              <a:t>cubic </a:t>
            </a:r>
            <a:r>
              <a:rPr lang="en-US" sz="1800" dirty="0" smtClean="0">
                <a:latin typeface="Arial Narrow" panose="020B0606020202030204" pitchFamily="34" charset="0"/>
              </a:rPr>
              <a:t>yards</a:t>
            </a:r>
          </a:p>
          <a:p>
            <a:pPr lvl="1">
              <a:spcBef>
                <a:spcPts val="300"/>
              </a:spcBef>
              <a:buFont typeface="Arial" panose="020B0604020202020204" pitchFamily="34" charset="0"/>
              <a:buChar char="•"/>
              <a:defRPr/>
            </a:pPr>
            <a:r>
              <a:rPr lang="en-US" sz="1800" b="1" dirty="0" smtClean="0">
                <a:latin typeface="Arial Narrow" panose="020B0606020202030204" pitchFamily="34" charset="0"/>
              </a:rPr>
              <a:t>Strategies: </a:t>
            </a:r>
          </a:p>
          <a:p>
            <a:pPr lvl="2">
              <a:spcBef>
                <a:spcPts val="0"/>
              </a:spcBef>
              <a:buFont typeface="Arial" panose="020B0604020202020204" pitchFamily="34" charset="0"/>
              <a:buChar char="•"/>
              <a:defRPr/>
            </a:pPr>
            <a:r>
              <a:rPr lang="en-US" sz="1800" dirty="0" smtClean="0">
                <a:latin typeface="Arial Narrow" panose="020B0606020202030204" pitchFamily="34" charset="0"/>
              </a:rPr>
              <a:t>In </a:t>
            </a:r>
            <a:r>
              <a:rPr lang="en-US" sz="1800" dirty="0">
                <a:latin typeface="Arial Narrow" panose="020B0606020202030204" pitchFamily="34" charset="0"/>
              </a:rPr>
              <a:t>Situ treatment rendered material inert - </a:t>
            </a:r>
            <a:r>
              <a:rPr lang="en-US" sz="1800" dirty="0" smtClean="0">
                <a:latin typeface="Arial Narrow" panose="020B0606020202030204" pitchFamily="34" charset="0"/>
              </a:rPr>
              <a:t>lowered </a:t>
            </a:r>
            <a:r>
              <a:rPr lang="en-US" sz="1800" dirty="0">
                <a:latin typeface="Arial Narrow" panose="020B0606020202030204" pitchFamily="34" charset="0"/>
              </a:rPr>
              <a:t>environmental burden </a:t>
            </a:r>
            <a:r>
              <a:rPr lang="en-US" sz="1800" dirty="0" smtClean="0">
                <a:latin typeface="Arial Narrow" panose="020B0606020202030204" pitchFamily="34" charset="0"/>
              </a:rPr>
              <a:t>and eliminated need to move </a:t>
            </a:r>
            <a:r>
              <a:rPr lang="en-US" sz="1800" dirty="0">
                <a:latin typeface="Arial Narrow" panose="020B0606020202030204" pitchFamily="34" charset="0"/>
              </a:rPr>
              <a:t>hazardous </a:t>
            </a:r>
            <a:r>
              <a:rPr lang="en-US" sz="1800" dirty="0" smtClean="0">
                <a:latin typeface="Arial Narrow" panose="020B0606020202030204" pitchFamily="34" charset="0"/>
              </a:rPr>
              <a:t>materials</a:t>
            </a:r>
          </a:p>
          <a:p>
            <a:pPr lvl="2">
              <a:spcBef>
                <a:spcPts val="0"/>
              </a:spcBef>
              <a:buFont typeface="Arial" panose="020B0604020202020204" pitchFamily="34" charset="0"/>
              <a:buChar char="•"/>
              <a:defRPr/>
            </a:pPr>
            <a:r>
              <a:rPr lang="en-US" sz="1800" dirty="0" smtClean="0">
                <a:latin typeface="Arial Narrow" panose="020B0606020202030204" pitchFamily="34" charset="0"/>
              </a:rPr>
              <a:t>Allowed </a:t>
            </a:r>
            <a:r>
              <a:rPr lang="en-US" sz="1800" dirty="0">
                <a:latin typeface="Arial Narrow" panose="020B0606020202030204" pitchFamily="34" charset="0"/>
              </a:rPr>
              <a:t>use of local landfill (local Subtitle D </a:t>
            </a:r>
            <a:r>
              <a:rPr lang="en-US" sz="1800" dirty="0" smtClean="0">
                <a:latin typeface="Arial Narrow" panose="020B0606020202030204" pitchFamily="34" charset="0"/>
              </a:rPr>
              <a:t>vs. </a:t>
            </a:r>
            <a:r>
              <a:rPr lang="en-US" sz="1800" dirty="0">
                <a:latin typeface="Arial Narrow" panose="020B0606020202030204" pitchFamily="34" charset="0"/>
              </a:rPr>
              <a:t>Subtitle C across country</a:t>
            </a:r>
            <a:r>
              <a:rPr lang="en-US" sz="1800" dirty="0" smtClean="0">
                <a:latin typeface="Arial Narrow" panose="020B0606020202030204" pitchFamily="34" charset="0"/>
              </a:rPr>
              <a:t>)</a:t>
            </a:r>
          </a:p>
          <a:p>
            <a:pPr>
              <a:spcBef>
                <a:spcPts val="300"/>
              </a:spcBef>
              <a:buFont typeface="Arial" panose="020B0604020202020204" pitchFamily="34" charset="0"/>
              <a:buChar char="•"/>
              <a:defRPr/>
            </a:pPr>
            <a:r>
              <a:rPr lang="en-US" sz="1800" b="1" dirty="0" smtClean="0">
                <a:latin typeface="Arial Narrow" panose="020B0606020202030204" pitchFamily="34" charset="0"/>
              </a:rPr>
              <a:t>Reuse of Clay Spoils</a:t>
            </a:r>
          </a:p>
          <a:p>
            <a:pPr lvl="1">
              <a:spcBef>
                <a:spcPts val="300"/>
              </a:spcBef>
              <a:buFont typeface="Arial" panose="020B0604020202020204" pitchFamily="34" charset="0"/>
              <a:buChar char="•"/>
              <a:defRPr/>
            </a:pPr>
            <a:r>
              <a:rPr lang="en-US" sz="1800" b="1" dirty="0" smtClean="0">
                <a:latin typeface="Arial Narrow" panose="020B0606020202030204" pitchFamily="34" charset="0"/>
              </a:rPr>
              <a:t>Cost Savings:</a:t>
            </a:r>
            <a:r>
              <a:rPr lang="en-US" sz="1800" dirty="0" smtClean="0">
                <a:latin typeface="Arial Narrow" panose="020B0606020202030204" pitchFamily="34" charset="0"/>
              </a:rPr>
              <a:t> $ 1.1M</a:t>
            </a:r>
          </a:p>
          <a:p>
            <a:pPr lvl="1">
              <a:spcBef>
                <a:spcPts val="300"/>
              </a:spcBef>
              <a:buFont typeface="Arial" panose="020B0604020202020204" pitchFamily="34" charset="0"/>
              <a:buChar char="•"/>
              <a:defRPr/>
            </a:pPr>
            <a:r>
              <a:rPr lang="en-US" sz="1800" b="1" dirty="0" smtClean="0">
                <a:latin typeface="Arial Narrow" panose="020B0606020202030204" pitchFamily="34" charset="0"/>
              </a:rPr>
              <a:t>Material </a:t>
            </a:r>
            <a:r>
              <a:rPr lang="en-US" sz="1800" b="1" dirty="0">
                <a:latin typeface="Arial Narrow" panose="020B0606020202030204" pitchFamily="34" charset="0"/>
              </a:rPr>
              <a:t>Diverted from </a:t>
            </a:r>
            <a:r>
              <a:rPr lang="en-US" sz="1800" b="1" dirty="0" smtClean="0">
                <a:latin typeface="Arial Narrow" panose="020B0606020202030204" pitchFamily="34" charset="0"/>
              </a:rPr>
              <a:t>Landfill</a:t>
            </a:r>
            <a:r>
              <a:rPr lang="en-US" sz="1800" b="1" dirty="0">
                <a:latin typeface="Arial Narrow" panose="020B0606020202030204" pitchFamily="34" charset="0"/>
              </a:rPr>
              <a:t>:  </a:t>
            </a:r>
            <a:r>
              <a:rPr lang="en-US" sz="1800" dirty="0" smtClean="0">
                <a:latin typeface="Arial Narrow" panose="020B0606020202030204" pitchFamily="34" charset="0"/>
              </a:rPr>
              <a:t>~20,000 </a:t>
            </a:r>
            <a:r>
              <a:rPr lang="en-US" sz="1800" dirty="0">
                <a:latin typeface="Arial Narrow" panose="020B0606020202030204" pitchFamily="34" charset="0"/>
              </a:rPr>
              <a:t>cubic yards</a:t>
            </a:r>
          </a:p>
          <a:p>
            <a:pPr lvl="1">
              <a:spcBef>
                <a:spcPts val="300"/>
              </a:spcBef>
              <a:buFont typeface="Arial" panose="020B0604020202020204" pitchFamily="34" charset="0"/>
              <a:buChar char="•"/>
              <a:defRPr/>
            </a:pPr>
            <a:r>
              <a:rPr lang="en-US" sz="1800" b="1" dirty="0">
                <a:latin typeface="Arial Narrow" panose="020B0606020202030204" pitchFamily="34" charset="0"/>
              </a:rPr>
              <a:t>Strategies </a:t>
            </a:r>
            <a:r>
              <a:rPr lang="en-US" sz="1800" b="1" dirty="0" smtClean="0">
                <a:latin typeface="Arial Narrow" panose="020B0606020202030204" pitchFamily="34" charset="0"/>
              </a:rPr>
              <a:t>: </a:t>
            </a:r>
            <a:endParaRPr lang="en-US" sz="1800" b="1" dirty="0">
              <a:latin typeface="Arial Narrow" panose="020B0606020202030204" pitchFamily="34" charset="0"/>
            </a:endParaRPr>
          </a:p>
          <a:p>
            <a:pPr lvl="2">
              <a:spcBef>
                <a:spcPts val="0"/>
              </a:spcBef>
              <a:buFont typeface="Arial" panose="020B0604020202020204" pitchFamily="34" charset="0"/>
              <a:buChar char="•"/>
              <a:defRPr/>
            </a:pPr>
            <a:r>
              <a:rPr lang="en-US" sz="1800" dirty="0" smtClean="0">
                <a:latin typeface="Arial Narrow" panose="020B0606020202030204" pitchFamily="34" charset="0"/>
              </a:rPr>
              <a:t>Materials and site / soil management reduced costs for disposal and importing of clean fill - </a:t>
            </a:r>
            <a:r>
              <a:rPr lang="en-US" altLang="en-US" sz="1800" dirty="0" smtClean="0">
                <a:latin typeface="Arial Narrow" panose="020B0606020202030204" pitchFamily="34" charset="0"/>
              </a:rPr>
              <a:t>3,676 </a:t>
            </a:r>
            <a:r>
              <a:rPr lang="en-US" altLang="en-US" sz="1800" dirty="0">
                <a:latin typeface="Arial Narrow" panose="020B0606020202030204" pitchFamily="34" charset="0"/>
              </a:rPr>
              <a:t>trucks </a:t>
            </a:r>
            <a:r>
              <a:rPr lang="en-US" altLang="en-US" sz="1800" dirty="0" smtClean="0">
                <a:latin typeface="Arial Narrow" panose="020B0606020202030204" pitchFamily="34" charset="0"/>
              </a:rPr>
              <a:t>eliminated</a:t>
            </a:r>
            <a:endParaRPr lang="en-US" altLang="en-US" sz="1800" dirty="0">
              <a:latin typeface="Arial Narrow" panose="020B0606020202030204" pitchFamily="34" charset="0"/>
            </a:endParaRPr>
          </a:p>
          <a:p>
            <a:pPr>
              <a:defRPr/>
            </a:pPr>
            <a:endParaRPr lang="en-US" sz="2000" dirty="0">
              <a:latin typeface="Arial Narrow" panose="020B0606020202030204" pitchFamily="34" charset="0"/>
            </a:endParaRPr>
          </a:p>
          <a:p>
            <a:pPr lvl="1">
              <a:defRPr/>
            </a:pPr>
            <a:endParaRPr lang="en-US" sz="2000" dirty="0"/>
          </a:p>
          <a:p>
            <a:pPr>
              <a:defRPr/>
            </a:pPr>
            <a:endParaRPr lang="en-US" sz="2000" dirty="0"/>
          </a:p>
        </p:txBody>
      </p:sp>
    </p:spTree>
    <p:extLst>
      <p:ext uri="{BB962C8B-B14F-4D97-AF65-F5344CB8AC3E}">
        <p14:creationId xmlns:p14="http://schemas.microsoft.com/office/powerpoint/2010/main" val="193653741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938" name="Title 1"/>
          <p:cNvSpPr>
            <a:spLocks noGrp="1"/>
          </p:cNvSpPr>
          <p:nvPr>
            <p:ph type="title"/>
          </p:nvPr>
        </p:nvSpPr>
        <p:spPr>
          <a:xfrm>
            <a:off x="359229" y="304799"/>
            <a:ext cx="8327571" cy="1328057"/>
          </a:xfrm>
        </p:spPr>
        <p:txBody>
          <a:bodyPr>
            <a:noAutofit/>
          </a:bodyPr>
          <a:lstStyle/>
          <a:p>
            <a:r>
              <a:rPr lang="en-US" altLang="en-US" sz="4000" b="1" dirty="0">
                <a:latin typeface="Arial Narrow" panose="020B0606020202030204" pitchFamily="34" charset="0"/>
              </a:rPr>
              <a:t>Case Study:</a:t>
            </a:r>
            <a:br>
              <a:rPr lang="en-US" altLang="en-US" sz="4000" b="1" dirty="0">
                <a:latin typeface="Arial Narrow" panose="020B0606020202030204" pitchFamily="34" charset="0"/>
              </a:rPr>
            </a:br>
            <a:r>
              <a:rPr lang="en-US" altLang="en-US" sz="4000" b="1" dirty="0">
                <a:latin typeface="Arial Narrow" panose="020B0606020202030204" pitchFamily="34" charset="0"/>
              </a:rPr>
              <a:t>Back of the Yards College Preparatory High School</a:t>
            </a:r>
          </a:p>
        </p:txBody>
      </p:sp>
      <p:sp>
        <p:nvSpPr>
          <p:cNvPr id="34819" name="Content Placeholder 2"/>
          <p:cNvSpPr>
            <a:spLocks noGrp="1"/>
          </p:cNvSpPr>
          <p:nvPr>
            <p:ph idx="1"/>
          </p:nvPr>
        </p:nvSpPr>
        <p:spPr>
          <a:xfrm>
            <a:off x="598714" y="1861457"/>
            <a:ext cx="8175172" cy="4068763"/>
          </a:xfrm>
        </p:spPr>
        <p:txBody>
          <a:bodyPr>
            <a:normAutofit fontScale="92500" lnSpcReduction="20000"/>
          </a:bodyPr>
          <a:lstStyle/>
          <a:p>
            <a:pPr>
              <a:defRPr/>
            </a:pPr>
            <a:endParaRPr lang="en-US" sz="800" b="1" dirty="0" smtClean="0"/>
          </a:p>
          <a:p>
            <a:pPr marL="0" indent="0">
              <a:spcBef>
                <a:spcPts val="0"/>
              </a:spcBef>
              <a:buNone/>
              <a:defRPr/>
            </a:pPr>
            <a:r>
              <a:rPr lang="en-US" sz="1800" b="1" dirty="0" smtClean="0">
                <a:latin typeface="Arial Narrow" panose="020B0606020202030204" pitchFamily="34" charset="0"/>
              </a:rPr>
              <a:t>Benefits: </a:t>
            </a:r>
          </a:p>
          <a:p>
            <a:pPr marL="684213">
              <a:spcBef>
                <a:spcPts val="400"/>
              </a:spcBef>
              <a:buFont typeface="Arial" pitchFamily="34" charset="0"/>
              <a:buChar char="•"/>
              <a:defRPr/>
            </a:pPr>
            <a:r>
              <a:rPr lang="en-US" sz="1800" dirty="0" smtClean="0">
                <a:solidFill>
                  <a:schemeClr val="tx1">
                    <a:lumMod val="85000"/>
                    <a:lumOff val="15000"/>
                  </a:schemeClr>
                </a:solidFill>
                <a:latin typeface="Arial Narrow" panose="020B0606020202030204" pitchFamily="34" charset="0"/>
              </a:rPr>
              <a:t>Cost savings – </a:t>
            </a:r>
            <a:r>
              <a:rPr lang="en-US" sz="1600" dirty="0">
                <a:solidFill>
                  <a:schemeClr val="tx1">
                    <a:lumMod val="85000"/>
                    <a:lumOff val="15000"/>
                  </a:schemeClr>
                </a:solidFill>
                <a:latin typeface="Arial Narrow" panose="020B0606020202030204" pitchFamily="34" charset="0"/>
              </a:rPr>
              <a:t>reduced and no hazardous material </a:t>
            </a:r>
            <a:r>
              <a:rPr lang="en-US" sz="1600" dirty="0" smtClean="0">
                <a:solidFill>
                  <a:schemeClr val="tx1">
                    <a:lumMod val="85000"/>
                    <a:lumOff val="15000"/>
                  </a:schemeClr>
                </a:solidFill>
                <a:latin typeface="Arial Narrow" panose="020B0606020202030204" pitchFamily="34" charset="0"/>
              </a:rPr>
              <a:t>landfill; reduced new materials </a:t>
            </a:r>
          </a:p>
          <a:p>
            <a:pPr marL="682625" indent="-287338">
              <a:spcBef>
                <a:spcPts val="400"/>
              </a:spcBef>
              <a:buFont typeface="Arial" pitchFamily="34" charset="0"/>
              <a:buChar char="•"/>
              <a:defRPr/>
            </a:pPr>
            <a:r>
              <a:rPr lang="en-US" sz="1800" dirty="0">
                <a:solidFill>
                  <a:schemeClr val="tx1">
                    <a:lumMod val="85000"/>
                    <a:lumOff val="15000"/>
                  </a:schemeClr>
                </a:solidFill>
                <a:latin typeface="Arial Narrow" panose="020B0606020202030204" pitchFamily="34" charset="0"/>
              </a:rPr>
              <a:t>Community benefits</a:t>
            </a:r>
          </a:p>
          <a:p>
            <a:pPr marL="1254125" lvl="1" indent="-287338">
              <a:spcBef>
                <a:spcPts val="0"/>
              </a:spcBef>
              <a:buFont typeface="Arial" pitchFamily="34" charset="0"/>
              <a:buChar char="•"/>
              <a:defRPr/>
            </a:pPr>
            <a:r>
              <a:rPr lang="en-US" sz="1600" dirty="0">
                <a:solidFill>
                  <a:schemeClr val="tx1">
                    <a:lumMod val="85000"/>
                    <a:lumOff val="15000"/>
                  </a:schemeClr>
                </a:solidFill>
                <a:latin typeface="Arial Narrow" panose="020B0606020202030204" pitchFamily="34" charset="0"/>
              </a:rPr>
              <a:t>Eliminated risks associated with moving hazardous materials</a:t>
            </a:r>
          </a:p>
          <a:p>
            <a:pPr marL="1254125" lvl="1" indent="-287338">
              <a:spcBef>
                <a:spcPts val="0"/>
              </a:spcBef>
              <a:buFont typeface="Arial" pitchFamily="34" charset="0"/>
              <a:buChar char="•"/>
              <a:defRPr/>
            </a:pPr>
            <a:r>
              <a:rPr lang="en-US" sz="1600" dirty="0">
                <a:solidFill>
                  <a:schemeClr val="tx1">
                    <a:lumMod val="85000"/>
                    <a:lumOff val="15000"/>
                  </a:schemeClr>
                </a:solidFill>
                <a:latin typeface="Arial Narrow" panose="020B0606020202030204" pitchFamily="34" charset="0"/>
              </a:rPr>
              <a:t>Minimized traffic congestion, and community disruption</a:t>
            </a:r>
          </a:p>
          <a:p>
            <a:pPr marL="1254125" lvl="1" indent="-287338">
              <a:spcBef>
                <a:spcPts val="0"/>
              </a:spcBef>
              <a:buFont typeface="Arial" pitchFamily="34" charset="0"/>
              <a:buChar char="•"/>
              <a:defRPr/>
            </a:pPr>
            <a:r>
              <a:rPr lang="en-US" sz="1600" dirty="0">
                <a:solidFill>
                  <a:schemeClr val="tx1">
                    <a:lumMod val="85000"/>
                    <a:lumOff val="15000"/>
                  </a:schemeClr>
                </a:solidFill>
                <a:latin typeface="Arial Narrow" panose="020B0606020202030204" pitchFamily="34" charset="0"/>
              </a:rPr>
              <a:t>New high performing school with co-located branch library</a:t>
            </a:r>
          </a:p>
          <a:p>
            <a:pPr marL="684213">
              <a:spcBef>
                <a:spcPts val="400"/>
              </a:spcBef>
              <a:buFont typeface="Arial" pitchFamily="34" charset="0"/>
              <a:buChar char="•"/>
              <a:defRPr/>
            </a:pPr>
            <a:r>
              <a:rPr lang="en-US" sz="1800" dirty="0" smtClean="0">
                <a:solidFill>
                  <a:schemeClr val="tx1">
                    <a:lumMod val="85000"/>
                    <a:lumOff val="15000"/>
                  </a:schemeClr>
                </a:solidFill>
                <a:latin typeface="Arial Narrow" panose="020B0606020202030204" pitchFamily="34" charset="0"/>
              </a:rPr>
              <a:t>Reduced Energy Use and associated air pollutants, GHG’s from trucks</a:t>
            </a:r>
          </a:p>
          <a:p>
            <a:pPr marL="1200150" lvl="4" indent="-285750">
              <a:spcBef>
                <a:spcPts val="0"/>
              </a:spcBef>
              <a:buSzPct val="95000"/>
              <a:buFont typeface="Arial" panose="020B0604020202020204" pitchFamily="34" charset="0"/>
              <a:buChar char="•"/>
              <a:defRPr/>
            </a:pPr>
            <a:r>
              <a:rPr lang="en-US" sz="1600" dirty="0" smtClean="0">
                <a:solidFill>
                  <a:schemeClr val="tx1">
                    <a:lumMod val="85000"/>
                    <a:lumOff val="15000"/>
                  </a:schemeClr>
                </a:solidFill>
                <a:latin typeface="Arial Narrow" panose="020B0606020202030204" pitchFamily="34" charset="0"/>
              </a:rPr>
              <a:t>Used </a:t>
            </a:r>
            <a:r>
              <a:rPr lang="en-US" sz="1600" dirty="0">
                <a:solidFill>
                  <a:schemeClr val="tx1">
                    <a:lumMod val="85000"/>
                    <a:lumOff val="15000"/>
                  </a:schemeClr>
                </a:solidFill>
                <a:latin typeface="Arial Narrow" panose="020B0606020202030204" pitchFamily="34" charset="0"/>
              </a:rPr>
              <a:t>local landfill (local Subtitle D </a:t>
            </a:r>
            <a:r>
              <a:rPr lang="en-US" sz="1600" dirty="0" smtClean="0">
                <a:solidFill>
                  <a:schemeClr val="tx1">
                    <a:lumMod val="85000"/>
                    <a:lumOff val="15000"/>
                  </a:schemeClr>
                </a:solidFill>
                <a:latin typeface="Arial Narrow" panose="020B0606020202030204" pitchFamily="34" charset="0"/>
              </a:rPr>
              <a:t>vs. </a:t>
            </a:r>
            <a:r>
              <a:rPr lang="en-US" sz="1600" dirty="0">
                <a:solidFill>
                  <a:schemeClr val="tx1">
                    <a:lumMod val="85000"/>
                    <a:lumOff val="15000"/>
                  </a:schemeClr>
                </a:solidFill>
                <a:latin typeface="Arial Narrow" panose="020B0606020202030204" pitchFamily="34" charset="0"/>
              </a:rPr>
              <a:t>Subtitle C across </a:t>
            </a:r>
            <a:r>
              <a:rPr lang="en-US" sz="1600" dirty="0" smtClean="0">
                <a:solidFill>
                  <a:schemeClr val="tx1">
                    <a:lumMod val="85000"/>
                    <a:lumOff val="15000"/>
                  </a:schemeClr>
                </a:solidFill>
                <a:latin typeface="Arial Narrow" panose="020B0606020202030204" pitchFamily="34" charset="0"/>
              </a:rPr>
              <a:t>country)</a:t>
            </a:r>
            <a:endParaRPr lang="en-US" sz="1600" dirty="0">
              <a:solidFill>
                <a:schemeClr val="tx1">
                  <a:lumMod val="85000"/>
                  <a:lumOff val="15000"/>
                </a:schemeClr>
              </a:solidFill>
              <a:latin typeface="Arial Narrow" panose="020B0606020202030204" pitchFamily="34" charset="0"/>
            </a:endParaRPr>
          </a:p>
          <a:p>
            <a:pPr marL="1200150" lvl="4" indent="-285750">
              <a:spcBef>
                <a:spcPts val="0"/>
              </a:spcBef>
              <a:buSzPct val="95000"/>
              <a:buFont typeface="Arial" panose="020B0604020202020204" pitchFamily="34" charset="0"/>
              <a:buChar char="•"/>
              <a:defRPr/>
            </a:pPr>
            <a:r>
              <a:rPr lang="en-US" sz="1600" dirty="0">
                <a:solidFill>
                  <a:schemeClr val="tx1">
                    <a:lumMod val="85000"/>
                    <a:lumOff val="15000"/>
                  </a:schemeClr>
                </a:solidFill>
                <a:latin typeface="Arial Narrow" panose="020B0606020202030204" pitchFamily="34" charset="0"/>
              </a:rPr>
              <a:t>Reduced haul-off </a:t>
            </a:r>
            <a:r>
              <a:rPr lang="en-US" sz="1600" dirty="0" smtClean="0">
                <a:solidFill>
                  <a:schemeClr val="tx1">
                    <a:lumMod val="85000"/>
                    <a:lumOff val="15000"/>
                  </a:schemeClr>
                </a:solidFill>
                <a:latin typeface="Arial Narrow" panose="020B0606020202030204" pitchFamily="34" charset="0"/>
              </a:rPr>
              <a:t>and imported and virgin </a:t>
            </a:r>
            <a:r>
              <a:rPr lang="en-US" sz="1600" dirty="0">
                <a:solidFill>
                  <a:schemeClr val="tx1">
                    <a:lumMod val="85000"/>
                    <a:lumOff val="15000"/>
                  </a:schemeClr>
                </a:solidFill>
                <a:latin typeface="Arial Narrow" panose="020B0606020202030204" pitchFamily="34" charset="0"/>
              </a:rPr>
              <a:t>material use</a:t>
            </a:r>
          </a:p>
          <a:p>
            <a:pPr marL="1200150" lvl="4" indent="-285750">
              <a:spcBef>
                <a:spcPts val="0"/>
              </a:spcBef>
              <a:buSzPct val="95000"/>
              <a:buFont typeface="Arial" panose="020B0604020202020204" pitchFamily="34" charset="0"/>
              <a:buChar char="•"/>
              <a:defRPr/>
            </a:pPr>
            <a:r>
              <a:rPr lang="en-US" sz="1600" dirty="0" smtClean="0">
                <a:solidFill>
                  <a:schemeClr val="tx1">
                    <a:lumMod val="85000"/>
                    <a:lumOff val="15000"/>
                  </a:schemeClr>
                </a:solidFill>
                <a:latin typeface="Arial Narrow" panose="020B0606020202030204" pitchFamily="34" charset="0"/>
              </a:rPr>
              <a:t>Used </a:t>
            </a:r>
            <a:r>
              <a:rPr lang="en-US" sz="1600" dirty="0">
                <a:solidFill>
                  <a:schemeClr val="tx1">
                    <a:lumMod val="85000"/>
                    <a:lumOff val="15000"/>
                  </a:schemeClr>
                </a:solidFill>
                <a:latin typeface="Arial Narrow" panose="020B0606020202030204" pitchFamily="34" charset="0"/>
              </a:rPr>
              <a:t>local laboratory for the frequent confirmation </a:t>
            </a:r>
            <a:r>
              <a:rPr lang="en-US" sz="1600" dirty="0" smtClean="0">
                <a:solidFill>
                  <a:schemeClr val="tx1">
                    <a:lumMod val="85000"/>
                    <a:lumOff val="15000"/>
                  </a:schemeClr>
                </a:solidFill>
                <a:latin typeface="Arial Narrow" panose="020B0606020202030204" pitchFamily="34" charset="0"/>
              </a:rPr>
              <a:t>samples; </a:t>
            </a:r>
            <a:r>
              <a:rPr lang="en-US" sz="1600" dirty="0">
                <a:solidFill>
                  <a:schemeClr val="tx1">
                    <a:lumMod val="85000"/>
                    <a:lumOff val="15000"/>
                  </a:schemeClr>
                </a:solidFill>
                <a:latin typeface="Arial Narrow" panose="020B0606020202030204" pitchFamily="34" charset="0"/>
              </a:rPr>
              <a:t>local labor </a:t>
            </a:r>
            <a:r>
              <a:rPr lang="en-US" sz="1600" dirty="0" smtClean="0">
                <a:solidFill>
                  <a:schemeClr val="tx1">
                    <a:lumMod val="85000"/>
                    <a:lumOff val="15000"/>
                  </a:schemeClr>
                </a:solidFill>
                <a:latin typeface="Arial Narrow" panose="020B0606020202030204" pitchFamily="34" charset="0"/>
              </a:rPr>
              <a:t>pool</a:t>
            </a:r>
          </a:p>
          <a:p>
            <a:pPr marL="682625" indent="-287338">
              <a:spcBef>
                <a:spcPts val="400"/>
              </a:spcBef>
              <a:buFont typeface="Arial" pitchFamily="34" charset="0"/>
              <a:buChar char="•"/>
              <a:defRPr/>
            </a:pPr>
            <a:r>
              <a:rPr lang="en-US" sz="1800" dirty="0" smtClean="0">
                <a:solidFill>
                  <a:schemeClr val="tx1">
                    <a:lumMod val="85000"/>
                    <a:lumOff val="15000"/>
                  </a:schemeClr>
                </a:solidFill>
                <a:latin typeface="Arial Narrow" panose="020B0606020202030204" pitchFamily="34" charset="0"/>
              </a:rPr>
              <a:t>Water – </a:t>
            </a:r>
            <a:r>
              <a:rPr lang="en-US" sz="1600" dirty="0" smtClean="0">
                <a:solidFill>
                  <a:schemeClr val="tx1">
                    <a:lumMod val="85000"/>
                    <a:lumOff val="15000"/>
                  </a:schemeClr>
                </a:solidFill>
                <a:latin typeface="Arial Narrow" panose="020B0606020202030204" pitchFamily="34" charset="0"/>
              </a:rPr>
              <a:t>On site stormwater management; 1.4M g/yr </a:t>
            </a:r>
            <a:endParaRPr lang="en-US" sz="1600" dirty="0">
              <a:solidFill>
                <a:schemeClr val="tx1">
                  <a:lumMod val="85000"/>
                  <a:lumOff val="15000"/>
                </a:schemeClr>
              </a:solidFill>
              <a:latin typeface="Arial Narrow" panose="020B0606020202030204" pitchFamily="34" charset="0"/>
            </a:endParaRPr>
          </a:p>
          <a:p>
            <a:pPr marL="682625" indent="-287338">
              <a:spcBef>
                <a:spcPts val="400"/>
              </a:spcBef>
              <a:buFont typeface="Arial" pitchFamily="34" charset="0"/>
              <a:buChar char="•"/>
              <a:defRPr/>
            </a:pPr>
            <a:r>
              <a:rPr lang="en-US" sz="1800" dirty="0" smtClean="0">
                <a:solidFill>
                  <a:schemeClr val="tx1">
                    <a:lumMod val="85000"/>
                    <a:lumOff val="15000"/>
                  </a:schemeClr>
                </a:solidFill>
                <a:latin typeface="Arial Narrow" panose="020B0606020202030204" pitchFamily="34" charset="0"/>
              </a:rPr>
              <a:t>Waste/Materials Management</a:t>
            </a:r>
          </a:p>
          <a:p>
            <a:pPr marL="1252728" lvl="1" indent="-283464">
              <a:spcBef>
                <a:spcPts val="0"/>
              </a:spcBef>
              <a:buFont typeface="Arial" pitchFamily="34" charset="0"/>
              <a:buChar char="•"/>
              <a:defRPr/>
            </a:pPr>
            <a:r>
              <a:rPr lang="en-US" sz="1600" dirty="0" smtClean="0">
                <a:solidFill>
                  <a:schemeClr val="tx1">
                    <a:lumMod val="85000"/>
                    <a:lumOff val="15000"/>
                  </a:schemeClr>
                </a:solidFill>
                <a:latin typeface="Arial Narrow" panose="020B0606020202030204" pitchFamily="34" charset="0"/>
              </a:rPr>
              <a:t>Minimized imported </a:t>
            </a:r>
            <a:r>
              <a:rPr lang="en-US" sz="1600" dirty="0">
                <a:solidFill>
                  <a:schemeClr val="tx1">
                    <a:lumMod val="85000"/>
                    <a:lumOff val="15000"/>
                  </a:schemeClr>
                </a:solidFill>
                <a:latin typeface="Arial Narrow" panose="020B0606020202030204" pitchFamily="34" charset="0"/>
              </a:rPr>
              <a:t>and virgin material </a:t>
            </a:r>
            <a:r>
              <a:rPr lang="en-US" sz="1600" dirty="0" smtClean="0">
                <a:solidFill>
                  <a:schemeClr val="tx1">
                    <a:lumMod val="85000"/>
                    <a:lumOff val="15000"/>
                  </a:schemeClr>
                </a:solidFill>
                <a:latin typeface="Arial Narrow" panose="020B0606020202030204" pitchFamily="34" charset="0"/>
              </a:rPr>
              <a:t>use</a:t>
            </a:r>
          </a:p>
          <a:p>
            <a:pPr marL="1252728" lvl="1" indent="-283464">
              <a:spcBef>
                <a:spcPts val="0"/>
              </a:spcBef>
              <a:buFont typeface="Arial" pitchFamily="34" charset="0"/>
              <a:buChar char="•"/>
              <a:defRPr/>
            </a:pPr>
            <a:r>
              <a:rPr lang="en-US" sz="1600" dirty="0" smtClean="0">
                <a:solidFill>
                  <a:schemeClr val="tx1">
                    <a:lumMod val="85000"/>
                    <a:lumOff val="15000"/>
                  </a:schemeClr>
                </a:solidFill>
                <a:latin typeface="Arial Narrow" panose="020B0606020202030204" pitchFamily="34" charset="0"/>
              </a:rPr>
              <a:t>Reduced landfill impact</a:t>
            </a:r>
            <a:endParaRPr lang="en-US" sz="1600" dirty="0">
              <a:solidFill>
                <a:schemeClr val="tx1">
                  <a:lumMod val="85000"/>
                  <a:lumOff val="15000"/>
                </a:schemeClr>
              </a:solidFill>
              <a:latin typeface="Arial Narrow" panose="020B0606020202030204" pitchFamily="34" charset="0"/>
            </a:endParaRPr>
          </a:p>
          <a:p>
            <a:pPr marL="685800" indent="-347663">
              <a:spcBef>
                <a:spcPts val="400"/>
              </a:spcBef>
              <a:buFont typeface="Arial" pitchFamily="34" charset="0"/>
              <a:buChar char="•"/>
              <a:defRPr/>
            </a:pPr>
            <a:r>
              <a:rPr lang="en-US" sz="1800" dirty="0" smtClean="0">
                <a:solidFill>
                  <a:schemeClr val="tx1">
                    <a:lumMod val="85000"/>
                    <a:lumOff val="15000"/>
                  </a:schemeClr>
                </a:solidFill>
                <a:latin typeface="Arial Narrow" panose="020B0606020202030204" pitchFamily="34" charset="0"/>
              </a:rPr>
              <a:t>Land/Ecosystem Management</a:t>
            </a:r>
          </a:p>
          <a:p>
            <a:pPr marL="1252728" lvl="1" indent="-283464">
              <a:spcBef>
                <a:spcPts val="0"/>
              </a:spcBef>
              <a:buFont typeface="Arial" pitchFamily="34" charset="0"/>
              <a:buChar char="•"/>
              <a:defRPr/>
            </a:pPr>
            <a:r>
              <a:rPr lang="en-US" sz="1600" dirty="0" smtClean="0">
                <a:solidFill>
                  <a:schemeClr val="tx1">
                    <a:lumMod val="85000"/>
                    <a:lumOff val="15000"/>
                  </a:schemeClr>
                </a:solidFill>
                <a:latin typeface="Arial Narrow" panose="020B0606020202030204" pitchFamily="34" charset="0"/>
              </a:rPr>
              <a:t>Lowered environmental </a:t>
            </a:r>
            <a:r>
              <a:rPr lang="en-US" sz="1600" dirty="0">
                <a:solidFill>
                  <a:schemeClr val="tx1">
                    <a:lumMod val="85000"/>
                    <a:lumOff val="15000"/>
                  </a:schemeClr>
                </a:solidFill>
                <a:latin typeface="Arial Narrow" panose="020B0606020202030204" pitchFamily="34" charset="0"/>
              </a:rPr>
              <a:t>burden </a:t>
            </a:r>
            <a:r>
              <a:rPr lang="en-US" sz="1600" dirty="0" smtClean="0">
                <a:solidFill>
                  <a:schemeClr val="tx1">
                    <a:lumMod val="85000"/>
                    <a:lumOff val="15000"/>
                  </a:schemeClr>
                </a:solidFill>
                <a:latin typeface="Arial Narrow" panose="020B0606020202030204" pitchFamily="34" charset="0"/>
              </a:rPr>
              <a:t>– treatment rendered lead inert</a:t>
            </a:r>
            <a:endParaRPr lang="en-US" sz="1600" dirty="0">
              <a:solidFill>
                <a:schemeClr val="tx1">
                  <a:lumMod val="85000"/>
                  <a:lumOff val="15000"/>
                </a:schemeClr>
              </a:solidFill>
              <a:latin typeface="Arial Narrow" panose="020B0606020202030204" pitchFamily="34" charset="0"/>
            </a:endParaRPr>
          </a:p>
          <a:p>
            <a:pPr marL="1252728" lvl="1" indent="-283464">
              <a:spcBef>
                <a:spcPts val="0"/>
              </a:spcBef>
              <a:buFont typeface="Arial" pitchFamily="34" charset="0"/>
              <a:buChar char="•"/>
              <a:defRPr/>
            </a:pPr>
            <a:r>
              <a:rPr lang="en-US" sz="1600" dirty="0" smtClean="0">
                <a:solidFill>
                  <a:schemeClr val="tx1">
                    <a:lumMod val="85000"/>
                    <a:lumOff val="15000"/>
                  </a:schemeClr>
                </a:solidFill>
                <a:latin typeface="Arial Narrow" panose="020B0606020202030204" pitchFamily="34" charset="0"/>
              </a:rPr>
              <a:t>Soil management through reuse of clay and stone </a:t>
            </a:r>
          </a:p>
          <a:p>
            <a:pPr marL="1030288" lvl="1">
              <a:buFont typeface="Arial" pitchFamily="34" charset="0"/>
              <a:buChar char="•"/>
              <a:defRPr/>
            </a:pPr>
            <a:endParaRPr lang="en-US" sz="1600" dirty="0" smtClean="0">
              <a:solidFill>
                <a:srgbClr val="000000"/>
              </a:solidFill>
              <a:latin typeface="Arial Narrow" panose="020B0606020202030204" pitchFamily="34" charset="0"/>
            </a:endParaRPr>
          </a:p>
          <a:p>
            <a:pPr>
              <a:defRPr/>
            </a:pPr>
            <a:endParaRPr lang="en-US" dirty="0" smtClean="0">
              <a:latin typeface="Arial Narrow" panose="020B0606020202030204" pitchFamily="34" charset="0"/>
            </a:endParaRPr>
          </a:p>
        </p:txBody>
      </p:sp>
    </p:spTree>
    <p:extLst>
      <p:ext uri="{BB962C8B-B14F-4D97-AF65-F5344CB8AC3E}">
        <p14:creationId xmlns:p14="http://schemas.microsoft.com/office/powerpoint/2010/main" val="64193537"/>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2" name="Title 1"/>
          <p:cNvSpPr>
            <a:spLocks noGrp="1"/>
          </p:cNvSpPr>
          <p:nvPr>
            <p:ph type="title"/>
          </p:nvPr>
        </p:nvSpPr>
        <p:spPr>
          <a:xfrm>
            <a:off x="359229" y="304799"/>
            <a:ext cx="8327571" cy="1328057"/>
          </a:xfrm>
        </p:spPr>
        <p:txBody>
          <a:bodyPr>
            <a:noAutofit/>
          </a:bodyPr>
          <a:lstStyle/>
          <a:p>
            <a:r>
              <a:rPr lang="en-US" altLang="en-US" sz="4000" b="1" dirty="0">
                <a:latin typeface="Arial Narrow" panose="020B0606020202030204" pitchFamily="34" charset="0"/>
              </a:rPr>
              <a:t>Case Study:</a:t>
            </a:r>
            <a:br>
              <a:rPr lang="en-US" altLang="en-US" sz="4000" b="1" dirty="0">
                <a:latin typeface="Arial Narrow" panose="020B0606020202030204" pitchFamily="34" charset="0"/>
              </a:rPr>
            </a:br>
            <a:r>
              <a:rPr lang="en-US" altLang="en-US" sz="4000" b="1" dirty="0">
                <a:latin typeface="Arial Narrow" panose="020B0606020202030204" pitchFamily="34" charset="0"/>
              </a:rPr>
              <a:t>Back of the Yards College Preparatory High School</a:t>
            </a:r>
          </a:p>
        </p:txBody>
      </p:sp>
      <p:sp>
        <p:nvSpPr>
          <p:cNvPr id="34819" name="Content Placeholder 2"/>
          <p:cNvSpPr>
            <a:spLocks noGrp="1"/>
          </p:cNvSpPr>
          <p:nvPr>
            <p:ph idx="1"/>
          </p:nvPr>
        </p:nvSpPr>
        <p:spPr>
          <a:xfrm>
            <a:off x="729343" y="1447800"/>
            <a:ext cx="7957457" cy="4525963"/>
          </a:xfrm>
        </p:spPr>
        <p:txBody>
          <a:bodyPr/>
          <a:lstStyle/>
          <a:p>
            <a:pPr>
              <a:defRPr/>
            </a:pPr>
            <a:endParaRPr lang="en-US" sz="2000" b="1" dirty="0" smtClean="0">
              <a:solidFill>
                <a:srgbClr val="000000"/>
              </a:solidFill>
              <a:latin typeface="Arial Narrow" panose="020B0606020202030204" pitchFamily="34" charset="0"/>
            </a:endParaRPr>
          </a:p>
          <a:p>
            <a:pPr>
              <a:buFont typeface="Arial" panose="020B0604020202020204" pitchFamily="34" charset="0"/>
              <a:buChar char="•"/>
              <a:defRPr/>
            </a:pPr>
            <a:r>
              <a:rPr lang="en-US" sz="2000" b="1" dirty="0" smtClean="0">
                <a:latin typeface="Arial Narrow" panose="020B0606020202030204" pitchFamily="34" charset="0"/>
              </a:rPr>
              <a:t>Ancillary Benefits: </a:t>
            </a:r>
          </a:p>
          <a:p>
            <a:pPr marL="684213">
              <a:buFont typeface="Arial" pitchFamily="34" charset="0"/>
              <a:buChar char="•"/>
              <a:defRPr/>
            </a:pPr>
            <a:r>
              <a:rPr lang="en-US" sz="2000" dirty="0" smtClean="0">
                <a:latin typeface="Arial Narrow" panose="020B0606020202030204" pitchFamily="34" charset="0"/>
              </a:rPr>
              <a:t>Informed / Helped Establish PBC’s Program Level Guidelines and BMP’s</a:t>
            </a:r>
          </a:p>
          <a:p>
            <a:pPr marL="1255713" lvl="1">
              <a:buFont typeface="Arial" pitchFamily="34" charset="0"/>
              <a:buChar char="•"/>
              <a:defRPr/>
            </a:pPr>
            <a:r>
              <a:rPr lang="en-US" sz="1800" dirty="0" smtClean="0">
                <a:latin typeface="Arial Narrow" panose="020B0606020202030204" pitchFamily="34" charset="0"/>
              </a:rPr>
              <a:t>Environmental Design Guidelines</a:t>
            </a:r>
          </a:p>
          <a:p>
            <a:pPr marL="1255713" lvl="1">
              <a:buFont typeface="Arial" pitchFamily="34" charset="0"/>
              <a:buChar char="•"/>
              <a:defRPr/>
            </a:pPr>
            <a:r>
              <a:rPr lang="en-US" sz="1800" dirty="0" smtClean="0">
                <a:latin typeface="Arial Narrow" panose="020B0606020202030204" pitchFamily="34" charset="0"/>
              </a:rPr>
              <a:t>Soil Management Plans</a:t>
            </a:r>
          </a:p>
          <a:p>
            <a:pPr marL="1255713" lvl="1">
              <a:buFont typeface="Arial" pitchFamily="34" charset="0"/>
              <a:buChar char="•"/>
              <a:defRPr/>
            </a:pPr>
            <a:r>
              <a:rPr lang="en-US" sz="1800" dirty="0" smtClean="0">
                <a:latin typeface="Arial Narrow" panose="020B0606020202030204" pitchFamily="34" charset="0"/>
              </a:rPr>
              <a:t>Specifications</a:t>
            </a:r>
          </a:p>
          <a:p>
            <a:pPr marL="684213">
              <a:buFont typeface="Arial" pitchFamily="34" charset="0"/>
              <a:buChar char="•"/>
              <a:defRPr/>
            </a:pPr>
            <a:r>
              <a:rPr lang="en-US" sz="2000" dirty="0" smtClean="0">
                <a:latin typeface="Arial Narrow" panose="020B0606020202030204" pitchFamily="34" charset="0"/>
              </a:rPr>
              <a:t>Integrative / Sitting Team Approach</a:t>
            </a:r>
          </a:p>
          <a:p>
            <a:pPr marL="1255713" lvl="1">
              <a:buFont typeface="Arial" pitchFamily="34" charset="0"/>
              <a:buChar char="•"/>
              <a:defRPr/>
            </a:pPr>
            <a:r>
              <a:rPr lang="en-US" sz="1800" dirty="0" smtClean="0">
                <a:latin typeface="Arial Narrow" panose="020B0606020202030204" pitchFamily="34" charset="0"/>
              </a:rPr>
              <a:t>Bring on Environmental Design Team, engage stakeholders early</a:t>
            </a:r>
          </a:p>
          <a:p>
            <a:pPr marL="1255713" lvl="1">
              <a:buFont typeface="Arial" pitchFamily="34" charset="0"/>
              <a:buChar char="•"/>
              <a:defRPr/>
            </a:pPr>
            <a:r>
              <a:rPr lang="en-US" sz="1800" dirty="0" smtClean="0">
                <a:latin typeface="Arial Narrow" panose="020B0606020202030204" pitchFamily="34" charset="0"/>
              </a:rPr>
              <a:t>Start thinking in 3D early</a:t>
            </a:r>
          </a:p>
          <a:p>
            <a:pPr marL="1084263" lvl="2" indent="-342900">
              <a:buFont typeface="Arial" pitchFamily="34" charset="0"/>
              <a:buNone/>
              <a:defRPr/>
            </a:pPr>
            <a:endParaRPr lang="en-US" sz="800" dirty="0" smtClean="0">
              <a:latin typeface="Arial Narrow" panose="020B0606020202030204" pitchFamily="34" charset="0"/>
            </a:endParaRPr>
          </a:p>
          <a:p>
            <a:pPr>
              <a:buFont typeface="Arial" panose="020B0604020202020204" pitchFamily="34" charset="0"/>
              <a:buChar char="•"/>
              <a:defRPr/>
            </a:pPr>
            <a:r>
              <a:rPr lang="en-US" sz="2000" b="1" dirty="0" smtClean="0">
                <a:latin typeface="Arial Narrow" panose="020B0606020202030204" pitchFamily="34" charset="0"/>
              </a:rPr>
              <a:t>Alignment with IEPA Green Remediation Guideline </a:t>
            </a:r>
          </a:p>
          <a:p>
            <a:pPr>
              <a:defRPr/>
            </a:pPr>
            <a:endParaRPr lang="en-US" dirty="0" smtClean="0">
              <a:latin typeface="Arial Narrow" panose="020B0606020202030204" pitchFamily="34" charset="0"/>
            </a:endParaRPr>
          </a:p>
        </p:txBody>
      </p:sp>
    </p:spTree>
    <p:extLst>
      <p:ext uri="{BB962C8B-B14F-4D97-AF65-F5344CB8AC3E}">
        <p14:creationId xmlns:p14="http://schemas.microsoft.com/office/powerpoint/2010/main" val="114313615"/>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Title 1"/>
          <p:cNvSpPr>
            <a:spLocks noGrp="1"/>
          </p:cNvSpPr>
          <p:nvPr>
            <p:ph type="title"/>
          </p:nvPr>
        </p:nvSpPr>
        <p:spPr>
          <a:xfrm>
            <a:off x="598714" y="304800"/>
            <a:ext cx="8067449" cy="1143000"/>
          </a:xfrm>
        </p:spPr>
        <p:txBody>
          <a:bodyPr>
            <a:normAutofit/>
          </a:bodyPr>
          <a:lstStyle/>
          <a:p>
            <a:r>
              <a:rPr lang="en-US" altLang="en-US" sz="4000" b="1" dirty="0" smtClean="0">
                <a:latin typeface="Arial Narrow" panose="020B0606020202030204" pitchFamily="34" charset="0"/>
              </a:rPr>
              <a:t>Case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Whitney Young Branch Library</a:t>
            </a:r>
          </a:p>
        </p:txBody>
      </p:sp>
      <p:sp>
        <p:nvSpPr>
          <p:cNvPr id="35843" name="Content Placeholder 2"/>
          <p:cNvSpPr>
            <a:spLocks noGrp="1"/>
          </p:cNvSpPr>
          <p:nvPr>
            <p:ph idx="1"/>
          </p:nvPr>
        </p:nvSpPr>
        <p:spPr>
          <a:xfrm>
            <a:off x="739833" y="1904999"/>
            <a:ext cx="7783682" cy="3789219"/>
          </a:xfrm>
        </p:spPr>
        <p:txBody>
          <a:bodyPr/>
          <a:lstStyle/>
          <a:p>
            <a:pPr indent="-365760">
              <a:spcBef>
                <a:spcPts val="380"/>
              </a:spcBef>
              <a:buFont typeface="Arial" panose="020B0604020202020204" pitchFamily="34" charset="0"/>
              <a:buChar char="•"/>
              <a:tabLst>
                <a:tab pos="1487488" algn="l"/>
              </a:tabLst>
              <a:defRPr/>
            </a:pPr>
            <a:r>
              <a:rPr lang="en-US" altLang="en-US" sz="1600" b="1" dirty="0">
                <a:latin typeface="Arial Narrow" panose="020B0606020202030204" pitchFamily="34" charset="0"/>
              </a:rPr>
              <a:t>Location: 		 415-423 E. 79</a:t>
            </a:r>
            <a:r>
              <a:rPr lang="en-US" altLang="en-US" sz="1600" b="1" baseline="30000" dirty="0">
                <a:latin typeface="Arial Narrow" panose="020B0606020202030204" pitchFamily="34" charset="0"/>
              </a:rPr>
              <a:t>th</a:t>
            </a:r>
            <a:r>
              <a:rPr lang="en-US" altLang="en-US" sz="1600" b="1" dirty="0">
                <a:latin typeface="Arial Narrow" panose="020B0606020202030204" pitchFamily="34" charset="0"/>
              </a:rPr>
              <a:t> Street, Chicago</a:t>
            </a:r>
          </a:p>
          <a:p>
            <a:pPr indent="-365760">
              <a:spcBef>
                <a:spcPts val="380"/>
              </a:spcBef>
              <a:buFont typeface="Arial" panose="020B0604020202020204" pitchFamily="34" charset="0"/>
              <a:buChar char="•"/>
              <a:tabLst>
                <a:tab pos="1487488" algn="l"/>
              </a:tabLst>
              <a:defRPr/>
            </a:pPr>
            <a:r>
              <a:rPr lang="en-US" altLang="en-US" sz="1600" b="1" dirty="0">
                <a:latin typeface="Arial Narrow" panose="020B0606020202030204" pitchFamily="34" charset="0"/>
              </a:rPr>
              <a:t>Completion: 		Summer </a:t>
            </a:r>
            <a:r>
              <a:rPr lang="en-US" altLang="en-US" sz="1600" b="1" dirty="0" smtClean="0">
                <a:latin typeface="Arial Narrow" panose="020B0606020202030204" pitchFamily="34" charset="0"/>
              </a:rPr>
              <a:t>2014 </a:t>
            </a:r>
          </a:p>
          <a:p>
            <a:pPr indent="-365760">
              <a:spcBef>
                <a:spcPts val="380"/>
              </a:spcBef>
              <a:buFont typeface="Arial" panose="020B0604020202020204" pitchFamily="34" charset="0"/>
              <a:buChar char="•"/>
              <a:tabLst>
                <a:tab pos="1487488" algn="l"/>
              </a:tabLst>
              <a:defRPr/>
            </a:pPr>
            <a:r>
              <a:rPr lang="en-US" altLang="en-US" sz="1600" b="1" dirty="0">
                <a:latin typeface="Arial Narrow" panose="020B0606020202030204" pitchFamily="34" charset="0"/>
              </a:rPr>
              <a:t>Description:		</a:t>
            </a:r>
            <a:r>
              <a:rPr lang="en-US" altLang="en-US" sz="1600" b="1" dirty="0" smtClean="0">
                <a:latin typeface="Arial Narrow" panose="020B0606020202030204" pitchFamily="34" charset="0"/>
              </a:rPr>
              <a:t>Site clean-up of former drycleaners in preparation for future 			 </a:t>
            </a:r>
            <a:r>
              <a:rPr lang="en-US" altLang="en-US" sz="1600" b="1" dirty="0" smtClean="0">
                <a:latin typeface="Arial Narrow" panose="020B0606020202030204" pitchFamily="34" charset="0"/>
              </a:rPr>
              <a:t>development</a:t>
            </a:r>
            <a:endParaRPr lang="en-US" altLang="en-US" sz="1600" b="1" dirty="0">
              <a:latin typeface="Arial Narrow" panose="020B0606020202030204" pitchFamily="34" charset="0"/>
            </a:endParaRPr>
          </a:p>
          <a:p>
            <a:pPr indent="-365760">
              <a:spcBef>
                <a:spcPts val="380"/>
              </a:spcBef>
              <a:buFont typeface="Arial" panose="020B0604020202020204" pitchFamily="34" charset="0"/>
              <a:buChar char="•"/>
              <a:tabLst>
                <a:tab pos="1487488" algn="l"/>
              </a:tabLst>
              <a:defRPr/>
            </a:pPr>
            <a:r>
              <a:rPr lang="en-US" altLang="en-US" sz="1600" b="1" dirty="0" smtClean="0">
                <a:latin typeface="Arial Narrow" panose="020B0606020202030204" pitchFamily="34" charset="0"/>
              </a:rPr>
              <a:t>Property </a:t>
            </a:r>
            <a:r>
              <a:rPr lang="en-US" altLang="en-US" sz="1600" b="1" dirty="0">
                <a:latin typeface="Arial Narrow" panose="020B0606020202030204" pitchFamily="34" charset="0"/>
              </a:rPr>
              <a:t>Size: 	0.80 acres</a:t>
            </a:r>
          </a:p>
          <a:p>
            <a:pPr>
              <a:buFont typeface="Arial" panose="020B0604020202020204" pitchFamily="34" charset="0"/>
              <a:buChar char="•"/>
              <a:defRPr/>
            </a:pPr>
            <a:r>
              <a:rPr lang="en-US" altLang="en-US" sz="1600" b="1" dirty="0" smtClean="0">
                <a:latin typeface="Arial Narrow" panose="020B0606020202030204" pitchFamily="34" charset="0"/>
              </a:rPr>
              <a:t>      Awards:	2014 NAEP Environmental Excellence Award - Environmental 			Stewardship</a:t>
            </a:r>
          </a:p>
          <a:p>
            <a:pPr>
              <a:buFont typeface="Arial" panose="020B0604020202020204" pitchFamily="34" charset="0"/>
              <a:buChar char="•"/>
              <a:defRPr/>
            </a:pPr>
            <a:endParaRPr lang="en-US" altLang="en-US" dirty="0" smtClean="0">
              <a:latin typeface="Arial Narrow" panose="020B0606020202030204" pitchFamily="34" charset="0"/>
            </a:endParaRPr>
          </a:p>
        </p:txBody>
      </p:sp>
      <p:pic>
        <p:nvPicPr>
          <p:cNvPr id="41988" name="Content Placeholder 1"/>
          <p:cNvPicPr>
            <a:picLocks noGrp="1"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159" y="4149667"/>
            <a:ext cx="4152441" cy="2491978"/>
          </a:xfrm>
          <a:prstGeom prst="rect">
            <a:avLst/>
          </a:prstGeom>
          <a:noFill/>
          <a:ln w="9525">
            <a:solidFill>
              <a:srgbClr val="000000"/>
            </a:solidFill>
            <a:miter lim="800000"/>
            <a:headEnd/>
            <a:tailEnd/>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19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1213" y="-82280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1" y="4149667"/>
            <a:ext cx="4631876" cy="2491978"/>
          </a:xfrm>
          <a:prstGeom prst="rect">
            <a:avLst/>
          </a:prstGeom>
          <a:noFill/>
          <a:ln w="9525">
            <a:solidFill>
              <a:srgbClr val="000000"/>
            </a:solidFill>
            <a:miter lim="800000"/>
            <a:headEnd/>
            <a:tailEnd/>
          </a:ln>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881401"/>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1"/>
          <p:cNvSpPr>
            <a:spLocks noGrp="1"/>
          </p:cNvSpPr>
          <p:nvPr>
            <p:ph type="title"/>
          </p:nvPr>
        </p:nvSpPr>
        <p:spPr>
          <a:xfrm>
            <a:off x="348343" y="424542"/>
            <a:ext cx="8338457" cy="1143000"/>
          </a:xfrm>
        </p:spPr>
        <p:txBody>
          <a:bodyPr>
            <a:normAutofit/>
          </a:bodyPr>
          <a:lstStyle/>
          <a:p>
            <a:r>
              <a:rPr lang="en-US" altLang="en-US" sz="4000" b="1" dirty="0" smtClean="0">
                <a:latin typeface="Arial Narrow" panose="020B0606020202030204" pitchFamily="34" charset="0"/>
              </a:rPr>
              <a:t>Case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Whitney Young Library</a:t>
            </a:r>
          </a:p>
        </p:txBody>
      </p:sp>
      <p:sp>
        <p:nvSpPr>
          <p:cNvPr id="3" name="Content Placeholder 2"/>
          <p:cNvSpPr>
            <a:spLocks noGrp="1"/>
          </p:cNvSpPr>
          <p:nvPr>
            <p:ph idx="1"/>
          </p:nvPr>
        </p:nvSpPr>
        <p:spPr>
          <a:xfrm>
            <a:off x="1055914" y="1755092"/>
            <a:ext cx="7630886" cy="4525962"/>
          </a:xfrm>
        </p:spPr>
        <p:txBody>
          <a:bodyPr/>
          <a:lstStyle/>
          <a:p>
            <a:pPr>
              <a:buFont typeface="Arial" panose="020B0604020202020204" pitchFamily="34" charset="0"/>
              <a:buChar char="•"/>
              <a:defRPr/>
            </a:pPr>
            <a:r>
              <a:rPr lang="en-US" altLang="en-US" sz="2000" dirty="0">
                <a:latin typeface="Arial Narrow" panose="020B0606020202030204" pitchFamily="34" charset="0"/>
              </a:rPr>
              <a:t>History</a:t>
            </a:r>
          </a:p>
          <a:p>
            <a:pPr>
              <a:spcBef>
                <a:spcPts val="1200"/>
              </a:spcBef>
              <a:buFont typeface="Arial" panose="020B0604020202020204" pitchFamily="34" charset="0"/>
              <a:buChar char="•"/>
              <a:defRPr/>
            </a:pPr>
            <a:r>
              <a:rPr lang="en-US" altLang="en-US" sz="2000" dirty="0" smtClean="0">
                <a:latin typeface="Arial Narrow" panose="020B0606020202030204" pitchFamily="34" charset="0"/>
              </a:rPr>
              <a:t>Funding </a:t>
            </a:r>
            <a:endParaRPr lang="en-US" altLang="en-US" sz="2000" dirty="0">
              <a:latin typeface="Arial Narrow" panose="020B0606020202030204" pitchFamily="34" charset="0"/>
            </a:endParaRPr>
          </a:p>
          <a:p>
            <a:pPr marL="640080" indent="-231775">
              <a:buFont typeface="Arial" pitchFamily="34" charset="0"/>
              <a:buChar char="•"/>
              <a:defRPr/>
            </a:pPr>
            <a:r>
              <a:rPr lang="en-US" sz="2000" dirty="0" smtClean="0">
                <a:latin typeface="Arial Narrow" panose="020B0606020202030204" pitchFamily="34" charset="0"/>
              </a:rPr>
              <a:t>IEPA Revolving Loan Funding-$ 436,000</a:t>
            </a:r>
          </a:p>
          <a:p>
            <a:pPr marL="1234440" lvl="2" indent="-274320">
              <a:spcBef>
                <a:spcPts val="300"/>
              </a:spcBef>
              <a:buFont typeface="Arial" pitchFamily="34" charset="0"/>
              <a:buChar char="•"/>
              <a:defRPr/>
            </a:pPr>
            <a:r>
              <a:rPr lang="en-US" sz="1800" dirty="0" smtClean="0">
                <a:latin typeface="Arial Narrow" panose="020B0606020202030204" pitchFamily="34" charset="0"/>
              </a:rPr>
              <a:t>IEPA Green Remediation Evaluation (Study)</a:t>
            </a:r>
          </a:p>
          <a:p>
            <a:pPr marL="1234440" lvl="2" indent="-274320">
              <a:spcBef>
                <a:spcPts val="300"/>
              </a:spcBef>
              <a:buFont typeface="Arial" pitchFamily="34" charset="0"/>
              <a:buChar char="•"/>
              <a:defRPr/>
            </a:pPr>
            <a:r>
              <a:rPr lang="en-US" sz="1800" dirty="0" smtClean="0">
                <a:latin typeface="Arial Narrow" panose="020B0606020202030204" pitchFamily="34" charset="0"/>
              </a:rPr>
              <a:t>In Situ Remediation +</a:t>
            </a:r>
          </a:p>
          <a:p>
            <a:pPr marL="640080" lvl="1" indent="-231775">
              <a:spcBef>
                <a:spcPts val="600"/>
              </a:spcBef>
              <a:buFont typeface="Arial" pitchFamily="34" charset="0"/>
              <a:buChar char="•"/>
              <a:defRPr/>
            </a:pPr>
            <a:r>
              <a:rPr lang="en-US" sz="2000" dirty="0" smtClean="0">
                <a:latin typeface="Arial Narrow" panose="020B0606020202030204" pitchFamily="34" charset="0"/>
              </a:rPr>
              <a:t>US EPA Brownfield Grant Funding - $600,000</a:t>
            </a:r>
          </a:p>
          <a:p>
            <a:pPr marL="1234440" lvl="2" indent="-274320">
              <a:spcBef>
                <a:spcPts val="300"/>
              </a:spcBef>
              <a:buFont typeface="Arial" pitchFamily="34" charset="0"/>
              <a:buChar char="•"/>
              <a:defRPr/>
            </a:pPr>
            <a:r>
              <a:rPr lang="en-US" sz="1800" dirty="0" smtClean="0">
                <a:latin typeface="Arial Narrow" panose="020B0606020202030204" pitchFamily="34" charset="0"/>
              </a:rPr>
              <a:t>Pilot for In Situ +</a:t>
            </a:r>
          </a:p>
          <a:p>
            <a:pPr marL="457200" indent="-457200">
              <a:defRPr/>
            </a:pPr>
            <a:endParaRPr lang="en-US" dirty="0"/>
          </a:p>
        </p:txBody>
      </p:sp>
    </p:spTree>
    <p:extLst>
      <p:ext uri="{BB962C8B-B14F-4D97-AF65-F5344CB8AC3E}">
        <p14:creationId xmlns:p14="http://schemas.microsoft.com/office/powerpoint/2010/main" val="2518366081"/>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3" name="Title 1"/>
          <p:cNvSpPr>
            <a:spLocks noGrp="1"/>
          </p:cNvSpPr>
          <p:nvPr>
            <p:ph type="title"/>
          </p:nvPr>
        </p:nvSpPr>
        <p:spPr>
          <a:xfrm>
            <a:off x="413655" y="304796"/>
            <a:ext cx="8186057" cy="1143000"/>
          </a:xfrm>
        </p:spPr>
        <p:txBody>
          <a:bodyPr>
            <a:normAutofit/>
          </a:bodyPr>
          <a:lstStyle/>
          <a:p>
            <a:r>
              <a:rPr lang="en-US" altLang="en-US" sz="4000" b="1" dirty="0" smtClean="0">
                <a:latin typeface="Arial Narrow" panose="020B0606020202030204" pitchFamily="34" charset="0"/>
              </a:rPr>
              <a:t>Case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Whitney Young Library</a:t>
            </a: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1213" y="-82280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5"/>
          <p:cNvGraphicFramePr>
            <a:graphicFrameLocks noChangeAspect="1"/>
          </p:cNvGraphicFramePr>
          <p:nvPr>
            <p:extLst>
              <p:ext uri="{D42A27DB-BD31-4B8C-83A1-F6EECF244321}">
                <p14:modId xmlns:p14="http://schemas.microsoft.com/office/powerpoint/2010/main" val="2691239037"/>
              </p:ext>
            </p:extLst>
          </p:nvPr>
        </p:nvGraphicFramePr>
        <p:xfrm>
          <a:off x="1491343" y="1978336"/>
          <a:ext cx="5839000" cy="4099388"/>
        </p:xfrm>
        <a:graphic>
          <a:graphicData uri="http://schemas.openxmlformats.org/presentationml/2006/ole">
            <mc:AlternateContent xmlns:mc="http://schemas.openxmlformats.org/markup-compatibility/2006">
              <mc:Choice xmlns:v="urn:schemas-microsoft-com:vml" Requires="v">
                <p:oleObj spid="_x0000_s3148" name="Acrobat Document" r:id="rId6" imgW="12909240" imgH="8353080" progId="AcroExch.Document.11">
                  <p:embed/>
                </p:oleObj>
              </mc:Choice>
              <mc:Fallback>
                <p:oleObj name="Acrobat Document" r:id="rId6" imgW="12909240" imgH="8353080" progId="AcroExch.Document.11">
                  <p:embed/>
                  <p:pic>
                    <p:nvPicPr>
                      <p:cNvPr id="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1343" y="1978336"/>
                        <a:ext cx="5839000" cy="4099388"/>
                      </a:xfrm>
                      <a:prstGeom prst="rect">
                        <a:avLst/>
                      </a:prstGeom>
                      <a:noFill/>
                      <a:extLst/>
                    </p:spPr>
                  </p:pic>
                </p:oleObj>
              </mc:Fallback>
            </mc:AlternateContent>
          </a:graphicData>
        </a:graphic>
      </p:graphicFrame>
    </p:spTree>
    <p:extLst>
      <p:ext uri="{BB962C8B-B14F-4D97-AF65-F5344CB8AC3E}">
        <p14:creationId xmlns:p14="http://schemas.microsoft.com/office/powerpoint/2010/main" val="2603938251"/>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4" name="Title 1"/>
          <p:cNvSpPr>
            <a:spLocks noGrp="1"/>
          </p:cNvSpPr>
          <p:nvPr>
            <p:ph type="title"/>
          </p:nvPr>
        </p:nvSpPr>
        <p:spPr>
          <a:xfrm>
            <a:off x="533400" y="457200"/>
            <a:ext cx="8153400" cy="1143000"/>
          </a:xfrm>
        </p:spPr>
        <p:txBody>
          <a:bodyPr>
            <a:normAutofit/>
          </a:bodyPr>
          <a:lstStyle/>
          <a:p>
            <a:r>
              <a:rPr lang="en-US" altLang="en-US" sz="4000" b="1" dirty="0">
                <a:latin typeface="Arial Narrow" panose="020B0606020202030204" pitchFamily="34" charset="0"/>
              </a:rPr>
              <a:t>Case</a:t>
            </a:r>
            <a:r>
              <a:rPr lang="en-US" altLang="en-US" sz="4000" b="1" dirty="0" smtClean="0">
                <a:latin typeface="Arial Narrow" panose="020B0606020202030204" pitchFamily="34" charset="0"/>
              </a:rPr>
              <a:t>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Whitney Young Library</a:t>
            </a:r>
          </a:p>
        </p:txBody>
      </p:sp>
      <p:sp>
        <p:nvSpPr>
          <p:cNvPr id="35843" name="Content Placeholder 2"/>
          <p:cNvSpPr>
            <a:spLocks noGrp="1"/>
          </p:cNvSpPr>
          <p:nvPr>
            <p:ph idx="1"/>
          </p:nvPr>
        </p:nvSpPr>
        <p:spPr/>
        <p:txBody>
          <a:bodyPr>
            <a:normAutofit fontScale="92500" lnSpcReduction="10000"/>
          </a:bodyPr>
          <a:lstStyle/>
          <a:p>
            <a:pPr marL="0" indent="0">
              <a:buNone/>
              <a:defRPr/>
            </a:pPr>
            <a:r>
              <a:rPr lang="en-US" altLang="en-US" sz="1900" dirty="0" smtClean="0">
                <a:latin typeface="Arial Narrow" panose="020B0606020202030204" pitchFamily="34" charset="0"/>
              </a:rPr>
              <a:t>Green </a:t>
            </a:r>
            <a:r>
              <a:rPr lang="en-US" altLang="en-US" sz="1900" dirty="0">
                <a:latin typeface="Arial Narrow" panose="020B0606020202030204" pitchFamily="34" charset="0"/>
              </a:rPr>
              <a:t>Remediation Strategies:</a:t>
            </a:r>
          </a:p>
          <a:p>
            <a:pPr>
              <a:buFont typeface="Arial" panose="020B0604020202020204" pitchFamily="34" charset="0"/>
              <a:buChar char="•"/>
              <a:defRPr/>
            </a:pPr>
            <a:r>
              <a:rPr lang="en-US" altLang="en-US" sz="1900" b="1" dirty="0">
                <a:latin typeface="Arial Narrow" panose="020B0606020202030204" pitchFamily="34" charset="0"/>
              </a:rPr>
              <a:t>Green Remediation </a:t>
            </a:r>
            <a:r>
              <a:rPr lang="en-US" altLang="en-US" sz="1900" b="1" dirty="0" smtClean="0">
                <a:latin typeface="Arial Narrow" panose="020B0606020202030204" pitchFamily="34" charset="0"/>
              </a:rPr>
              <a:t>Evaluation</a:t>
            </a:r>
            <a:endParaRPr lang="en-US" altLang="en-US" sz="1900" b="1" dirty="0">
              <a:latin typeface="Arial Narrow" panose="020B0606020202030204" pitchFamily="34" charset="0"/>
            </a:endParaRPr>
          </a:p>
          <a:p>
            <a:pPr marL="777240" lvl="2" indent="-274320">
              <a:spcBef>
                <a:spcPts val="0"/>
              </a:spcBef>
              <a:buFont typeface="Arial" panose="020B0604020202020204" pitchFamily="34" charset="0"/>
              <a:buChar char="•"/>
              <a:defRPr/>
            </a:pPr>
            <a:r>
              <a:rPr lang="en-US" sz="1900" dirty="0" smtClean="0">
                <a:latin typeface="Arial Narrow" panose="020B0606020202030204" pitchFamily="34" charset="0"/>
              </a:rPr>
              <a:t>Funding from EPA</a:t>
            </a:r>
          </a:p>
          <a:p>
            <a:pPr marL="1234440" lvl="3" indent="-274320">
              <a:spcBef>
                <a:spcPts val="0"/>
              </a:spcBef>
              <a:buFont typeface="Arial" panose="020B0604020202020204" pitchFamily="34" charset="0"/>
              <a:buChar char="•"/>
              <a:defRPr/>
            </a:pPr>
            <a:r>
              <a:rPr lang="en-US" sz="1900" dirty="0" smtClean="0">
                <a:latin typeface="Arial Narrow" panose="020B0606020202030204" pitchFamily="34" charset="0"/>
              </a:rPr>
              <a:t>Followed </a:t>
            </a:r>
            <a:r>
              <a:rPr lang="en-US" sz="1900" dirty="0">
                <a:latin typeface="Arial Narrow" panose="020B0606020202030204" pitchFamily="34" charset="0"/>
              </a:rPr>
              <a:t>new ASTM Guidance for Greener Cleanups </a:t>
            </a:r>
            <a:endParaRPr lang="en-US" sz="1900" dirty="0" smtClean="0">
              <a:latin typeface="Arial Narrow" panose="020B0606020202030204" pitchFamily="34" charset="0"/>
            </a:endParaRPr>
          </a:p>
          <a:p>
            <a:pPr marL="1234440" lvl="3" indent="-274320">
              <a:spcBef>
                <a:spcPts val="0"/>
              </a:spcBef>
              <a:buFont typeface="Arial" panose="020B0604020202020204" pitchFamily="34" charset="0"/>
              <a:buChar char="•"/>
              <a:defRPr/>
            </a:pPr>
            <a:r>
              <a:rPr lang="en-US" sz="1900" dirty="0" smtClean="0">
                <a:latin typeface="Arial Narrow" panose="020B0606020202030204" pitchFamily="34" charset="0"/>
              </a:rPr>
              <a:t>IEPA </a:t>
            </a:r>
            <a:r>
              <a:rPr lang="en-US" sz="1900" dirty="0">
                <a:latin typeface="Arial Narrow" panose="020B0606020202030204" pitchFamily="34" charset="0"/>
              </a:rPr>
              <a:t>uses results as case study </a:t>
            </a:r>
          </a:p>
          <a:p>
            <a:pPr>
              <a:spcBef>
                <a:spcPts val="600"/>
              </a:spcBef>
              <a:buFont typeface="Arial" panose="020B0604020202020204" pitchFamily="34" charset="0"/>
              <a:buChar char="•"/>
              <a:defRPr/>
            </a:pPr>
            <a:r>
              <a:rPr lang="en-US" sz="1900" b="1" dirty="0" smtClean="0">
                <a:latin typeface="Arial Narrow" panose="020B0606020202030204" pitchFamily="34" charset="0"/>
              </a:rPr>
              <a:t>In-Situ </a:t>
            </a:r>
            <a:r>
              <a:rPr lang="en-US" sz="1900" b="1" dirty="0">
                <a:latin typeface="Arial Narrow" panose="020B0606020202030204" pitchFamily="34" charset="0"/>
              </a:rPr>
              <a:t>Treatment of </a:t>
            </a:r>
            <a:r>
              <a:rPr lang="en-US" sz="1900" b="1" dirty="0" smtClean="0">
                <a:latin typeface="Arial Narrow" panose="020B0606020202030204" pitchFamily="34" charset="0"/>
              </a:rPr>
              <a:t>Tetrachloroethene with Sodium Permanganate</a:t>
            </a:r>
          </a:p>
          <a:p>
            <a:pPr marL="777240" lvl="1" indent="-274320">
              <a:spcBef>
                <a:spcPts val="600"/>
              </a:spcBef>
              <a:buFont typeface="Arial" panose="020B0604020202020204" pitchFamily="34" charset="0"/>
              <a:buChar char="•"/>
              <a:defRPr/>
            </a:pPr>
            <a:r>
              <a:rPr lang="en-US" sz="1900" b="1" dirty="0" smtClean="0">
                <a:latin typeface="Arial Narrow" panose="020B0606020202030204" pitchFamily="34" charset="0"/>
              </a:rPr>
              <a:t>Cost </a:t>
            </a:r>
            <a:r>
              <a:rPr lang="en-US" sz="1900" b="1" dirty="0">
                <a:latin typeface="Arial Narrow" panose="020B0606020202030204" pitchFamily="34" charset="0"/>
              </a:rPr>
              <a:t>Savings: </a:t>
            </a:r>
            <a:r>
              <a:rPr lang="en-US" sz="1900" dirty="0">
                <a:latin typeface="Arial Narrow" panose="020B0606020202030204" pitchFamily="34" charset="0"/>
              </a:rPr>
              <a:t>$ </a:t>
            </a:r>
            <a:r>
              <a:rPr lang="en-US" sz="1900" dirty="0" smtClean="0">
                <a:latin typeface="Arial Narrow" panose="020B0606020202030204" pitchFamily="34" charset="0"/>
              </a:rPr>
              <a:t>1.25 M</a:t>
            </a:r>
          </a:p>
          <a:p>
            <a:pPr marL="777240" lvl="1" indent="-274320">
              <a:spcBef>
                <a:spcPts val="600"/>
              </a:spcBef>
              <a:buFont typeface="Arial" panose="020B0604020202020204" pitchFamily="34" charset="0"/>
              <a:buChar char="•"/>
              <a:defRPr/>
            </a:pPr>
            <a:r>
              <a:rPr lang="en-US" sz="1900" b="1" dirty="0" smtClean="0">
                <a:latin typeface="Arial Narrow" panose="020B0606020202030204" pitchFamily="34" charset="0"/>
              </a:rPr>
              <a:t>Material Diverted from Subtitle D </a:t>
            </a:r>
            <a:r>
              <a:rPr lang="en-US" sz="1900" b="1" dirty="0">
                <a:latin typeface="Arial Narrow" panose="020B0606020202030204" pitchFamily="34" charset="0"/>
              </a:rPr>
              <a:t>Landfill: </a:t>
            </a:r>
            <a:r>
              <a:rPr lang="en-US" sz="1900" dirty="0" smtClean="0">
                <a:latin typeface="Arial Narrow" panose="020B0606020202030204" pitchFamily="34" charset="0"/>
              </a:rPr>
              <a:t>~22,000 </a:t>
            </a:r>
            <a:r>
              <a:rPr lang="en-US" sz="1900" dirty="0">
                <a:latin typeface="Arial Narrow" panose="020B0606020202030204" pitchFamily="34" charset="0"/>
              </a:rPr>
              <a:t>cubic </a:t>
            </a:r>
            <a:r>
              <a:rPr lang="en-US" sz="1900" dirty="0" smtClean="0">
                <a:latin typeface="Arial Narrow" panose="020B0606020202030204" pitchFamily="34" charset="0"/>
              </a:rPr>
              <a:t>yards</a:t>
            </a:r>
          </a:p>
          <a:p>
            <a:pPr marL="777240" lvl="1" indent="-274320">
              <a:spcBef>
                <a:spcPts val="600"/>
              </a:spcBef>
              <a:buFont typeface="Arial" panose="020B0604020202020204" pitchFamily="34" charset="0"/>
              <a:buChar char="•"/>
              <a:defRPr/>
            </a:pPr>
            <a:r>
              <a:rPr lang="en-US" sz="1900" b="1" dirty="0" smtClean="0">
                <a:latin typeface="Arial Narrow" panose="020B0606020202030204" pitchFamily="34" charset="0"/>
              </a:rPr>
              <a:t>Strategies</a:t>
            </a:r>
            <a:r>
              <a:rPr lang="en-US" sz="1900" b="1" dirty="0">
                <a:latin typeface="Arial Narrow" panose="020B0606020202030204" pitchFamily="34" charset="0"/>
              </a:rPr>
              <a:t>: </a:t>
            </a:r>
          </a:p>
          <a:p>
            <a:pPr lvl="4">
              <a:spcBef>
                <a:spcPts val="0"/>
              </a:spcBef>
              <a:buFont typeface="Arial" panose="020B0604020202020204" pitchFamily="34" charset="0"/>
              <a:buChar char="•"/>
              <a:defRPr/>
            </a:pPr>
            <a:r>
              <a:rPr lang="en-US" sz="1900" dirty="0">
                <a:latin typeface="Arial Narrow" panose="020B0606020202030204" pitchFamily="34" charset="0"/>
              </a:rPr>
              <a:t>In Situ treatment rendered material inert</a:t>
            </a:r>
          </a:p>
          <a:p>
            <a:pPr lvl="4">
              <a:spcBef>
                <a:spcPts val="0"/>
              </a:spcBef>
              <a:buFont typeface="Arial" panose="020B0604020202020204" pitchFamily="34" charset="0"/>
              <a:buChar char="•"/>
              <a:defRPr/>
            </a:pPr>
            <a:r>
              <a:rPr lang="en-US" sz="1900" dirty="0">
                <a:latin typeface="Arial Narrow" panose="020B0606020202030204" pitchFamily="34" charset="0"/>
              </a:rPr>
              <a:t>Allowed materials to be capped in place</a:t>
            </a:r>
          </a:p>
          <a:p>
            <a:pPr lvl="4">
              <a:spcBef>
                <a:spcPts val="0"/>
              </a:spcBef>
              <a:buFont typeface="Arial" panose="020B0604020202020204" pitchFamily="34" charset="0"/>
              <a:buChar char="•"/>
              <a:defRPr/>
            </a:pPr>
            <a:r>
              <a:rPr lang="en-US" altLang="en-US" sz="1900" dirty="0">
                <a:latin typeface="Arial Narrow" panose="020B0606020202030204" pitchFamily="34" charset="0"/>
              </a:rPr>
              <a:t>Plan for future site development (stormwater storage)</a:t>
            </a:r>
          </a:p>
          <a:p>
            <a:pPr lvl="4">
              <a:spcBef>
                <a:spcPts val="0"/>
              </a:spcBef>
              <a:buFont typeface="Arial" panose="020B0604020202020204" pitchFamily="34" charset="0"/>
              <a:buChar char="•"/>
              <a:defRPr/>
            </a:pPr>
            <a:r>
              <a:rPr lang="en-US" altLang="en-US" sz="1900" dirty="0">
                <a:latin typeface="Arial Narrow" panose="020B0606020202030204" pitchFamily="34" charset="0"/>
              </a:rPr>
              <a:t>Use direct push technologies</a:t>
            </a:r>
            <a:endParaRPr lang="en-US" sz="1900" dirty="0">
              <a:latin typeface="Arial Narrow" panose="020B0606020202030204" pitchFamily="34" charset="0"/>
            </a:endParaRPr>
          </a:p>
          <a:p>
            <a:pPr marL="457200" lvl="1" indent="0">
              <a:spcBef>
                <a:spcPts val="1800"/>
              </a:spcBef>
              <a:buNone/>
              <a:defRPr/>
            </a:pPr>
            <a:endParaRPr lang="en-US" altLang="en-US" sz="1600" b="1" dirty="0" smtClean="0"/>
          </a:p>
          <a:p>
            <a:pPr lvl="1">
              <a:buFont typeface="Arial" panose="020B0604020202020204" pitchFamily="34" charset="0"/>
              <a:buChar char="•"/>
              <a:defRPr/>
            </a:pPr>
            <a:endParaRPr lang="en-US" altLang="en-US" sz="1600" b="1" dirty="0"/>
          </a:p>
        </p:txBody>
      </p:sp>
      <p:pic>
        <p:nvPicPr>
          <p:cNvPr id="4403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1213" y="-82280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660783"/>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082" name="Title 1"/>
          <p:cNvSpPr>
            <a:spLocks noGrp="1"/>
          </p:cNvSpPr>
          <p:nvPr>
            <p:ph type="title"/>
          </p:nvPr>
        </p:nvSpPr>
        <p:spPr>
          <a:xfrm>
            <a:off x="822960" y="286604"/>
            <a:ext cx="7543800" cy="1106767"/>
          </a:xfrm>
        </p:spPr>
        <p:txBody>
          <a:bodyPr>
            <a:normAutofit/>
          </a:bodyPr>
          <a:lstStyle/>
          <a:p>
            <a:r>
              <a:rPr lang="en-US" altLang="en-US" sz="4000" b="1" dirty="0" smtClean="0">
                <a:latin typeface="Arial Narrow" panose="020B0606020202030204" pitchFamily="34" charset="0"/>
              </a:rPr>
              <a:t>Case Study: Whitney Young Library</a:t>
            </a:r>
          </a:p>
        </p:txBody>
      </p:sp>
      <p:sp>
        <p:nvSpPr>
          <p:cNvPr id="46083" name="Content Placeholder 2"/>
          <p:cNvSpPr>
            <a:spLocks noGrp="1"/>
          </p:cNvSpPr>
          <p:nvPr>
            <p:ph idx="1"/>
          </p:nvPr>
        </p:nvSpPr>
        <p:spPr>
          <a:xfrm>
            <a:off x="348343" y="1883229"/>
            <a:ext cx="8610599" cy="4267200"/>
          </a:xfrm>
        </p:spPr>
        <p:txBody>
          <a:bodyPr>
            <a:normAutofit fontScale="92500" lnSpcReduction="20000"/>
          </a:bodyPr>
          <a:lstStyle/>
          <a:p>
            <a:pPr marL="0" indent="0">
              <a:buNone/>
            </a:pPr>
            <a:r>
              <a:rPr lang="en-US" altLang="en-US" sz="2000" b="1" dirty="0" smtClean="0">
                <a:latin typeface="Arial Narrow" panose="020B0606020202030204" pitchFamily="34" charset="0"/>
              </a:rPr>
              <a:t>Benefits:</a:t>
            </a:r>
          </a:p>
          <a:p>
            <a:pPr marL="640080" lvl="1" indent="-274320">
              <a:spcBef>
                <a:spcPts val="0"/>
              </a:spcBef>
              <a:buFont typeface="Arial" pitchFamily="34" charset="0"/>
              <a:buChar char="•"/>
            </a:pPr>
            <a:r>
              <a:rPr lang="en-US" altLang="en-US" sz="2000" dirty="0" smtClean="0">
                <a:latin typeface="Arial Narrow" panose="020B0606020202030204" pitchFamily="34" charset="0"/>
              </a:rPr>
              <a:t>Cost Savings / Additional Funding Streams</a:t>
            </a:r>
          </a:p>
          <a:p>
            <a:pPr marL="640080" lvl="1" indent="-274320">
              <a:spcBef>
                <a:spcPts val="300"/>
              </a:spcBef>
              <a:buFont typeface="Arial" pitchFamily="34" charset="0"/>
              <a:buChar char="•"/>
            </a:pPr>
            <a:r>
              <a:rPr lang="en-US" altLang="en-US" sz="2000" dirty="0">
                <a:latin typeface="Arial Narrow" panose="020B0606020202030204" pitchFamily="34" charset="0"/>
              </a:rPr>
              <a:t>Community Benefit</a:t>
            </a:r>
          </a:p>
          <a:p>
            <a:pPr marL="1252728" lvl="1" indent="-283464">
              <a:spcBef>
                <a:spcPts val="0"/>
              </a:spcBef>
              <a:buFont typeface="Arial" pitchFamily="34" charset="0"/>
              <a:buChar char="•"/>
              <a:defRPr/>
            </a:pPr>
            <a:r>
              <a:rPr lang="en-US" sz="1600" dirty="0">
                <a:latin typeface="Arial Narrow" panose="020B0606020202030204" pitchFamily="34" charset="0"/>
              </a:rPr>
              <a:t>Deactivated Tetrachloroethene plume</a:t>
            </a:r>
          </a:p>
          <a:p>
            <a:pPr marL="1252728" lvl="1" indent="-283464">
              <a:spcBef>
                <a:spcPts val="0"/>
              </a:spcBef>
              <a:buFont typeface="Arial" pitchFamily="34" charset="0"/>
              <a:buChar char="•"/>
              <a:defRPr/>
            </a:pPr>
            <a:r>
              <a:rPr lang="en-US" sz="1600" dirty="0">
                <a:latin typeface="Arial Narrow" panose="020B0606020202030204" pitchFamily="34" charset="0"/>
              </a:rPr>
              <a:t>Eliminated risks associated with moving hazardous materials</a:t>
            </a:r>
          </a:p>
          <a:p>
            <a:pPr marL="1252728" lvl="1" indent="-283464">
              <a:spcBef>
                <a:spcPts val="0"/>
              </a:spcBef>
              <a:buFont typeface="Arial" pitchFamily="34" charset="0"/>
              <a:buChar char="•"/>
              <a:defRPr/>
            </a:pPr>
            <a:r>
              <a:rPr lang="en-US" sz="1600" dirty="0">
                <a:latin typeface="Arial Narrow" panose="020B0606020202030204" pitchFamily="34" charset="0"/>
              </a:rPr>
              <a:t>Minimized traffic congestion, and community disruption</a:t>
            </a:r>
          </a:p>
          <a:p>
            <a:pPr marL="640080" lvl="1" indent="-274320">
              <a:spcBef>
                <a:spcPts val="0"/>
              </a:spcBef>
              <a:buFont typeface="Arial" pitchFamily="34" charset="0"/>
              <a:buChar char="•"/>
            </a:pPr>
            <a:r>
              <a:rPr lang="en-US" altLang="en-US" sz="2000" dirty="0" smtClean="0">
                <a:latin typeface="Arial Narrow" panose="020B0606020202030204" pitchFamily="34" charset="0"/>
              </a:rPr>
              <a:t>Reduced Energy Use </a:t>
            </a:r>
            <a:r>
              <a:rPr lang="en-US" altLang="en-US" sz="1800" dirty="0" smtClean="0">
                <a:latin typeface="Arial Narrow" panose="020B0606020202030204" pitchFamily="34" charset="0"/>
              </a:rPr>
              <a:t>and associated Air Pollutants and Greenhouse Gas Emissions</a:t>
            </a:r>
          </a:p>
          <a:p>
            <a:pPr marL="1252728" lvl="2" indent="-283464">
              <a:spcBef>
                <a:spcPts val="0"/>
              </a:spcBef>
              <a:buFont typeface="Arial" pitchFamily="34" charset="0"/>
              <a:buChar char="•"/>
            </a:pPr>
            <a:r>
              <a:rPr lang="en-US" altLang="en-US" sz="1600" dirty="0">
                <a:latin typeface="Arial Narrow" panose="020B0606020202030204" pitchFamily="34" charset="0"/>
              </a:rPr>
              <a:t>Used local </a:t>
            </a:r>
            <a:r>
              <a:rPr lang="en-US" altLang="en-US" sz="1600" dirty="0" smtClean="0">
                <a:latin typeface="Arial Narrow" panose="020B0606020202030204" pitchFamily="34" charset="0"/>
              </a:rPr>
              <a:t>landfill and laboratory, minimizing </a:t>
            </a:r>
            <a:r>
              <a:rPr lang="en-US" altLang="en-US" sz="1600" dirty="0">
                <a:latin typeface="Arial Narrow" panose="020B0606020202030204" pitchFamily="34" charset="0"/>
              </a:rPr>
              <a:t>impacts from transportation</a:t>
            </a:r>
          </a:p>
          <a:p>
            <a:pPr marL="1252728" lvl="2" indent="-283464">
              <a:spcBef>
                <a:spcPts val="0"/>
              </a:spcBef>
              <a:buFont typeface="Arial" pitchFamily="34" charset="0"/>
              <a:buChar char="•"/>
            </a:pPr>
            <a:r>
              <a:rPr lang="en-US" altLang="en-US" sz="1600" dirty="0" smtClean="0">
                <a:latin typeface="Arial Narrow" panose="020B0606020202030204" pitchFamily="34" charset="0"/>
              </a:rPr>
              <a:t>Reduced </a:t>
            </a:r>
            <a:r>
              <a:rPr lang="en-US" altLang="en-US" sz="1600" dirty="0">
                <a:latin typeface="Arial Narrow" panose="020B0606020202030204" pitchFamily="34" charset="0"/>
              </a:rPr>
              <a:t>haul-off and import of clean fill - Eliminated 4,043 trucks from </a:t>
            </a:r>
            <a:r>
              <a:rPr lang="en-US" altLang="en-US" sz="1600" dirty="0" smtClean="0">
                <a:latin typeface="Arial Narrow" panose="020B0606020202030204" pitchFamily="34" charset="0"/>
              </a:rPr>
              <a:t>streets</a:t>
            </a:r>
          </a:p>
          <a:p>
            <a:pPr marL="640080" lvl="1" indent="-274320">
              <a:spcBef>
                <a:spcPts val="300"/>
              </a:spcBef>
              <a:buFont typeface="Arial" pitchFamily="34" charset="0"/>
              <a:buChar char="•"/>
            </a:pPr>
            <a:r>
              <a:rPr lang="en-US" altLang="en-US" sz="2000" dirty="0" smtClean="0">
                <a:latin typeface="Arial Narrow" panose="020B0606020202030204" pitchFamily="34" charset="0"/>
              </a:rPr>
              <a:t>Water Resource Impacts</a:t>
            </a:r>
          </a:p>
          <a:p>
            <a:pPr marL="1252728" lvl="2" indent="-283464">
              <a:spcBef>
                <a:spcPts val="0"/>
              </a:spcBef>
              <a:buFont typeface="Arial" pitchFamily="34" charset="0"/>
              <a:buChar char="•"/>
            </a:pPr>
            <a:r>
              <a:rPr lang="en-US" altLang="en-US" sz="1600" dirty="0">
                <a:latin typeface="Arial Narrow" panose="020B0606020202030204" pitchFamily="34" charset="0"/>
              </a:rPr>
              <a:t>Integrated on-site stormwater management into final site design</a:t>
            </a:r>
          </a:p>
          <a:p>
            <a:pPr marL="640080" lvl="1" indent="-274320">
              <a:spcBef>
                <a:spcPts val="300"/>
              </a:spcBef>
              <a:buFont typeface="Arial" pitchFamily="34" charset="0"/>
              <a:buChar char="•"/>
            </a:pPr>
            <a:r>
              <a:rPr lang="en-US" altLang="en-US" sz="2000" dirty="0" smtClean="0">
                <a:latin typeface="Arial Narrow" panose="020B0606020202030204" pitchFamily="34" charset="0"/>
              </a:rPr>
              <a:t>Waste/Materials Management</a:t>
            </a:r>
          </a:p>
          <a:p>
            <a:pPr marL="1252728" lvl="1" indent="-283464">
              <a:spcBef>
                <a:spcPts val="0"/>
              </a:spcBef>
              <a:buFont typeface="Arial" pitchFamily="34" charset="0"/>
              <a:buChar char="•"/>
              <a:defRPr/>
            </a:pPr>
            <a:r>
              <a:rPr lang="en-US" sz="1600" dirty="0">
                <a:latin typeface="Arial Narrow" panose="020B0606020202030204" pitchFamily="34" charset="0"/>
              </a:rPr>
              <a:t>Minimized imported and virgin material use</a:t>
            </a:r>
          </a:p>
          <a:p>
            <a:pPr marL="1252728" lvl="2" indent="-283464">
              <a:spcBef>
                <a:spcPts val="0"/>
              </a:spcBef>
              <a:buFont typeface="Arial" pitchFamily="34" charset="0"/>
              <a:buChar char="•"/>
            </a:pPr>
            <a:r>
              <a:rPr lang="en-US" sz="1600" dirty="0">
                <a:latin typeface="Arial Narrow" panose="020B0606020202030204" pitchFamily="34" charset="0"/>
              </a:rPr>
              <a:t>Reduced landfill </a:t>
            </a:r>
            <a:r>
              <a:rPr lang="en-US" sz="1600" dirty="0" smtClean="0">
                <a:latin typeface="Arial Narrow" panose="020B0606020202030204" pitchFamily="34" charset="0"/>
              </a:rPr>
              <a:t>impact - </a:t>
            </a:r>
            <a:r>
              <a:rPr lang="en-US" altLang="en-US" sz="1600" dirty="0" smtClean="0">
                <a:latin typeface="Arial Narrow" panose="020B0606020202030204" pitchFamily="34" charset="0"/>
              </a:rPr>
              <a:t>Diverted </a:t>
            </a:r>
            <a:r>
              <a:rPr lang="en-US" altLang="en-US" sz="1600" dirty="0">
                <a:latin typeface="Arial Narrow" panose="020B0606020202030204" pitchFamily="34" charset="0"/>
              </a:rPr>
              <a:t>480 tons of concrete from landfill to recycling </a:t>
            </a:r>
            <a:endParaRPr lang="en-US" altLang="en-US" sz="1600" dirty="0" smtClean="0">
              <a:latin typeface="Arial Narrow" panose="020B0606020202030204" pitchFamily="34" charset="0"/>
            </a:endParaRPr>
          </a:p>
          <a:p>
            <a:pPr marL="640080" lvl="1" indent="-274320">
              <a:spcBef>
                <a:spcPts val="300"/>
              </a:spcBef>
              <a:buFont typeface="Arial" pitchFamily="34" charset="0"/>
              <a:buChar char="•"/>
            </a:pPr>
            <a:r>
              <a:rPr lang="en-US" altLang="en-US" sz="2000" dirty="0" smtClean="0">
                <a:latin typeface="Arial Narrow" panose="020B0606020202030204" pitchFamily="34" charset="0"/>
              </a:rPr>
              <a:t>Land/Ecosystem Management</a:t>
            </a:r>
          </a:p>
          <a:p>
            <a:pPr marL="1252728" lvl="2" indent="-283464">
              <a:spcBef>
                <a:spcPts val="0"/>
              </a:spcBef>
              <a:buFont typeface="Arial" pitchFamily="34" charset="0"/>
              <a:buChar char="•"/>
            </a:pPr>
            <a:r>
              <a:rPr lang="en-US" altLang="en-US" sz="1600" dirty="0">
                <a:latin typeface="Arial Narrow" panose="020B0606020202030204" pitchFamily="34" charset="0"/>
              </a:rPr>
              <a:t>Treatment rendered the material inert which has a lower environmental </a:t>
            </a:r>
            <a:r>
              <a:rPr lang="en-US" altLang="en-US" sz="1600" dirty="0" smtClean="0">
                <a:latin typeface="Arial Narrow" panose="020B0606020202030204" pitchFamily="34" charset="0"/>
              </a:rPr>
              <a:t>burden</a:t>
            </a:r>
          </a:p>
          <a:p>
            <a:pPr marL="1252728" lvl="2" indent="-283464">
              <a:spcBef>
                <a:spcPts val="0"/>
              </a:spcBef>
              <a:buFont typeface="Arial" pitchFamily="34" charset="0"/>
              <a:buChar char="•"/>
            </a:pPr>
            <a:r>
              <a:rPr lang="en-US" altLang="en-US" sz="1600" dirty="0" smtClean="0">
                <a:latin typeface="Arial Narrow" panose="020B0606020202030204" pitchFamily="34" charset="0"/>
              </a:rPr>
              <a:t>Site ready for development</a:t>
            </a:r>
            <a:endParaRPr lang="en-US" altLang="en-US" sz="800" dirty="0" smtClean="0">
              <a:latin typeface="Arial Narrow" panose="020B0606020202030204" pitchFamily="34" charset="0"/>
            </a:endParaRPr>
          </a:p>
          <a:p>
            <a:pPr>
              <a:buFont typeface="Arial" pitchFamily="34" charset="0"/>
              <a:buChar char="•"/>
            </a:pPr>
            <a:endParaRPr lang="en-US" altLang="en-US" sz="2000" dirty="0" smtClean="0">
              <a:solidFill>
                <a:srgbClr val="000000"/>
              </a:solidFill>
              <a:latin typeface="Arial Narrow" panose="020B0606020202030204" pitchFamily="34" charset="0"/>
            </a:endParaRPr>
          </a:p>
          <a:p>
            <a:pPr>
              <a:buFont typeface="Arial" pitchFamily="34" charset="0"/>
              <a:buChar char="•"/>
            </a:pPr>
            <a:endParaRPr lang="en-US" altLang="en-US" sz="2000" dirty="0" smtClean="0">
              <a:solidFill>
                <a:srgbClr val="000000"/>
              </a:solidFill>
              <a:latin typeface="Arial Narrow" panose="020B0606020202030204" pitchFamily="34" charset="0"/>
            </a:endParaRPr>
          </a:p>
          <a:p>
            <a:endParaRPr lang="en-US" altLang="en-US" dirty="0" smtClean="0">
              <a:latin typeface="Arial Narrow" panose="020B0606020202030204" pitchFamily="34" charset="0"/>
            </a:endParaRPr>
          </a:p>
        </p:txBody>
      </p:sp>
    </p:spTree>
    <p:extLst>
      <p:ext uri="{BB962C8B-B14F-4D97-AF65-F5344CB8AC3E}">
        <p14:creationId xmlns:p14="http://schemas.microsoft.com/office/powerpoint/2010/main" val="3928479560"/>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1514" y="141514"/>
            <a:ext cx="8225246" cy="1595847"/>
          </a:xfrm>
        </p:spPr>
        <p:txBody>
          <a:bodyPr>
            <a:normAutofit/>
          </a:bodyPr>
          <a:lstStyle/>
          <a:p>
            <a:r>
              <a:rPr lang="en-US" altLang="en-US" sz="4000" b="1" dirty="0">
                <a:latin typeface="Arial Narrow" panose="020B0606020202030204" pitchFamily="34" charset="0"/>
              </a:rPr>
              <a:t>Case Study:</a:t>
            </a:r>
            <a:br>
              <a:rPr lang="en-US" altLang="en-US" sz="4000" b="1" dirty="0">
                <a:latin typeface="Arial Narrow" panose="020B0606020202030204" pitchFamily="34" charset="0"/>
              </a:rPr>
            </a:br>
            <a:r>
              <a:rPr lang="en-US" altLang="en-US" sz="4000" b="1" dirty="0">
                <a:latin typeface="Arial Narrow" panose="020B0606020202030204" pitchFamily="34" charset="0"/>
              </a:rPr>
              <a:t>Whitney Young Library</a:t>
            </a:r>
            <a:endParaRPr lang="en-US" sz="4000" b="1" dirty="0">
              <a:latin typeface="Arial Narrow" panose="020B0606020202030204" pitchFamily="34" charset="0"/>
            </a:endParaRPr>
          </a:p>
        </p:txBody>
      </p:sp>
      <p:pic>
        <p:nvPicPr>
          <p:cNvPr id="614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51716" y="1850572"/>
            <a:ext cx="3712028" cy="208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endParaRPr lang="en-US" dirty="0">
              <a:solidFill>
                <a:prstClr val="white">
                  <a:lumMod val="95000"/>
                </a:prstClr>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53" y="2220686"/>
            <a:ext cx="6358439" cy="4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8565682"/>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0945" y="304799"/>
            <a:ext cx="8853055" cy="1251857"/>
          </a:xfrm>
        </p:spPr>
        <p:txBody>
          <a:bodyPr>
            <a:noAutofit/>
          </a:bodyPr>
          <a:lstStyle/>
          <a:p>
            <a:pPr>
              <a:defRPr/>
            </a:pPr>
            <a:r>
              <a:rPr lang="en-US" sz="3600" b="1" dirty="0" smtClean="0">
                <a:latin typeface="Arial Narrow" panose="020B0606020202030204" pitchFamily="34" charset="0"/>
              </a:rPr>
              <a:t>Case Study</a:t>
            </a:r>
            <a:br>
              <a:rPr lang="en-US" sz="3600" b="1" dirty="0" smtClean="0">
                <a:latin typeface="Arial Narrow" panose="020B0606020202030204" pitchFamily="34" charset="0"/>
              </a:rPr>
            </a:br>
            <a:r>
              <a:rPr lang="en-US" sz="3600" b="1" dirty="0" smtClean="0">
                <a:latin typeface="Arial Narrow" panose="020B0606020202030204" pitchFamily="34" charset="0"/>
              </a:rPr>
              <a:t>An Integrated Development Program That Moves Beyond Dig and Haul</a:t>
            </a:r>
            <a:endParaRPr lang="en-US" sz="3600" b="1" dirty="0">
              <a:latin typeface="Arial Narrow" panose="020B0606020202030204" pitchFamily="34" charset="0"/>
            </a:endParaRPr>
          </a:p>
        </p:txBody>
      </p:sp>
      <p:sp>
        <p:nvSpPr>
          <p:cNvPr id="3" name="Content Placeholder 2"/>
          <p:cNvSpPr>
            <a:spLocks noGrp="1"/>
          </p:cNvSpPr>
          <p:nvPr>
            <p:ph idx="1"/>
          </p:nvPr>
        </p:nvSpPr>
        <p:spPr>
          <a:xfrm>
            <a:off x="718457" y="1926771"/>
            <a:ext cx="5105399" cy="4288972"/>
          </a:xfrm>
        </p:spPr>
        <p:txBody>
          <a:bodyPr>
            <a:noAutofit/>
          </a:bodyPr>
          <a:lstStyle/>
          <a:p>
            <a:pPr>
              <a:lnSpc>
                <a:spcPct val="120000"/>
              </a:lnSpc>
              <a:buFont typeface="Arial" charset="0"/>
              <a:buNone/>
              <a:defRPr/>
            </a:pPr>
            <a:r>
              <a:rPr lang="en-US" sz="1600" b="1" dirty="0" smtClean="0">
                <a:solidFill>
                  <a:schemeClr val="bg2">
                    <a:lumMod val="25000"/>
                  </a:schemeClr>
                </a:solidFill>
                <a:latin typeface="Arial Narrow" panose="020B0606020202030204" pitchFamily="34" charset="0"/>
              </a:rPr>
              <a:t>Mission </a:t>
            </a:r>
          </a:p>
          <a:p>
            <a:pPr indent="0">
              <a:lnSpc>
                <a:spcPct val="120000"/>
              </a:lnSpc>
              <a:spcBef>
                <a:spcPts val="0"/>
              </a:spcBef>
              <a:spcAft>
                <a:spcPts val="0"/>
              </a:spcAft>
              <a:buFont typeface="Arial" charset="0"/>
              <a:buNone/>
              <a:defRPr/>
            </a:pPr>
            <a:r>
              <a:rPr lang="en-US" sz="1600" dirty="0" smtClean="0">
                <a:latin typeface="Arial Narrow" panose="020B0606020202030204" pitchFamily="34" charset="0"/>
              </a:rPr>
              <a:t>The Public Building Commission of Chicago (PBC) is committed to client service and strong stewardship of public resources. The PBC plans, designs and builds facilities that reflect the highest standards of </a:t>
            </a:r>
            <a:r>
              <a:rPr lang="en-US" sz="1800" b="1" i="1" dirty="0" smtClean="0">
                <a:solidFill>
                  <a:srgbClr val="FF0000"/>
                </a:solidFill>
                <a:latin typeface="Arial Narrow" panose="020B0606020202030204" pitchFamily="34" charset="0"/>
              </a:rPr>
              <a:t>Environmental and economic sustainability.  </a:t>
            </a:r>
          </a:p>
          <a:p>
            <a:pPr>
              <a:lnSpc>
                <a:spcPct val="120000"/>
              </a:lnSpc>
              <a:buFont typeface="Arial" charset="0"/>
              <a:buNone/>
              <a:defRPr/>
            </a:pPr>
            <a:r>
              <a:rPr lang="en-US" sz="1600" b="1" dirty="0">
                <a:solidFill>
                  <a:schemeClr val="bg2">
                    <a:lumMod val="25000"/>
                  </a:schemeClr>
                </a:solidFill>
                <a:latin typeface="Arial Narrow" panose="020B0606020202030204" pitchFamily="34" charset="0"/>
              </a:rPr>
              <a:t>Vision </a:t>
            </a:r>
          </a:p>
          <a:p>
            <a:pPr>
              <a:lnSpc>
                <a:spcPct val="120000"/>
              </a:lnSpc>
              <a:buFont typeface="Arial" charset="0"/>
              <a:buNone/>
              <a:defRPr/>
            </a:pPr>
            <a:r>
              <a:rPr lang="en-US" sz="1400" dirty="0" smtClean="0">
                <a:latin typeface="Arial Narrow" panose="020B0606020202030204" pitchFamily="34" charset="0"/>
              </a:rPr>
              <a:t>	</a:t>
            </a:r>
            <a:r>
              <a:rPr lang="en-US" sz="1600" dirty="0">
                <a:latin typeface="Arial Narrow" panose="020B0606020202030204" pitchFamily="34" charset="0"/>
              </a:rPr>
              <a:t>A built environment in which function, beauty and </a:t>
            </a:r>
            <a:r>
              <a:rPr lang="en-US" sz="1800" b="1" i="1" dirty="0">
                <a:solidFill>
                  <a:srgbClr val="FF0000"/>
                </a:solidFill>
                <a:latin typeface="Arial Narrow" panose="020B0606020202030204" pitchFamily="34" charset="0"/>
              </a:rPr>
              <a:t>sustainability </a:t>
            </a:r>
            <a:r>
              <a:rPr lang="en-US" sz="1600" dirty="0">
                <a:latin typeface="Arial Narrow" panose="020B0606020202030204" pitchFamily="34" charset="0"/>
              </a:rPr>
              <a:t>are inherent to every community; where physical surroundings inspire and support achievement of the individual goals of those who live, work and visit Chicago and Cook County; and, where people gather to share the common values that truly build our communities. </a:t>
            </a:r>
          </a:p>
        </p:txBody>
      </p:sp>
      <p:pic>
        <p:nvPicPr>
          <p:cNvPr id="4" name="Picture 2" descr="http://blueskywebsite.com/wp-content/uploads/2011/06/Picasso-Sculpture-and-the-Daley-Center-768x1024.jpg"/>
          <p:cNvPicPr>
            <a:picLocks noChangeAspect="1" noChangeArrowheads="1"/>
          </p:cNvPicPr>
          <p:nvPr/>
        </p:nvPicPr>
        <p:blipFill>
          <a:blip r:embed="rId4" cstate="print"/>
          <a:srcRect/>
          <a:stretch>
            <a:fillRect/>
          </a:stretch>
        </p:blipFill>
        <p:spPr bwMode="auto">
          <a:xfrm>
            <a:off x="6096000" y="1752590"/>
            <a:ext cx="2667000" cy="3962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57259824"/>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6"/>
          </a:xfrm>
        </p:spPr>
        <p:txBody>
          <a:bodyPr>
            <a:normAutofit/>
          </a:bodyPr>
          <a:lstStyle/>
          <a:p>
            <a:r>
              <a:rPr lang="en-US" altLang="en-US" sz="4000" b="1" dirty="0">
                <a:latin typeface="Arial Narrow" panose="020B0606020202030204" pitchFamily="34" charset="0"/>
              </a:rPr>
              <a:t>Case Study</a:t>
            </a:r>
            <a:r>
              <a:rPr lang="en-US" altLang="en-US" sz="4000" b="1" dirty="0" smtClean="0">
                <a:latin typeface="Arial Narrow" panose="020B0606020202030204" pitchFamily="34" charset="0"/>
              </a:rPr>
              <a:t>: Whitney </a:t>
            </a:r>
            <a:r>
              <a:rPr lang="en-US" altLang="en-US" sz="4000" b="1" dirty="0">
                <a:latin typeface="Arial Narrow" panose="020B0606020202030204" pitchFamily="34" charset="0"/>
              </a:rPr>
              <a:t>Young Library</a:t>
            </a:r>
            <a:endParaRPr lang="en-US" sz="4000" b="1" dirty="0">
              <a:latin typeface="Arial Narrow" panose="020B0606020202030204" pitchFamily="34" charset="0"/>
            </a:endParaRP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835869"/>
            <a:ext cx="4376057" cy="301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pPr>
              <a:defRPr/>
            </a:pPr>
            <a:endParaRPr lang="en-US" dirty="0">
              <a:solidFill>
                <a:prstClr val="white">
                  <a:lumMod val="95000"/>
                </a:prstClr>
              </a:solidFill>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662" y="2862943"/>
            <a:ext cx="4665224" cy="327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242622"/>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170" name="Picture 2" descr="D:\ccidata\Dbernstein\Desktop\SEFA tool.jpg"/>
          <p:cNvPicPr>
            <a:picLocks noChangeAspect="1" noChangeArrowheads="1"/>
          </p:cNvPicPr>
          <p:nvPr/>
        </p:nvPicPr>
        <p:blipFill rotWithShape="1">
          <a:blip r:embed="rId4">
            <a:extLst>
              <a:ext uri="{28A0092B-C50C-407E-A947-70E740481C1C}">
                <a14:useLocalDpi xmlns:a14="http://schemas.microsoft.com/office/drawing/2010/main" val="0"/>
              </a:ext>
            </a:extLst>
          </a:blip>
          <a:srcRect l="8023" t="6067" r="8823" b="21212"/>
          <a:stretch/>
        </p:blipFill>
        <p:spPr bwMode="auto">
          <a:xfrm rot="21014984">
            <a:off x="837958" y="1953860"/>
            <a:ext cx="3312807" cy="39400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2338" y="250371"/>
            <a:ext cx="4690919" cy="1486990"/>
          </a:xfrm>
        </p:spPr>
        <p:txBody>
          <a:bodyPr>
            <a:noAutofit/>
          </a:bodyPr>
          <a:lstStyle/>
          <a:p>
            <a:r>
              <a:rPr lang="en-US" sz="4000" b="1" dirty="0">
                <a:latin typeface="Arial Narrow" panose="020B0606020202030204" pitchFamily="34" charset="0"/>
              </a:rPr>
              <a:t>Environmental Footprint </a:t>
            </a:r>
            <a:r>
              <a:rPr lang="en-US" sz="4000" b="1" dirty="0" smtClean="0">
                <a:latin typeface="Arial Narrow" panose="020B0606020202030204" pitchFamily="34" charset="0"/>
              </a:rPr>
              <a:t>Analysis USEPA </a:t>
            </a:r>
            <a:r>
              <a:rPr lang="en-US" sz="4000" b="1" dirty="0">
                <a:latin typeface="Arial Narrow" panose="020B0606020202030204" pitchFamily="34" charset="0"/>
              </a:rPr>
              <a:t>SEFA </a:t>
            </a:r>
            <a:r>
              <a:rPr lang="en-US" sz="4000" b="1" dirty="0" smtClean="0">
                <a:latin typeface="Arial Narrow" panose="020B0606020202030204" pitchFamily="34" charset="0"/>
              </a:rPr>
              <a:t>tool</a:t>
            </a:r>
            <a:endParaRPr lang="en-US" sz="4000" b="1" dirty="0">
              <a:latin typeface="Arial Narrow" panose="020B0606020202030204" pitchFamily="34" charset="0"/>
            </a:endParaRPr>
          </a:p>
        </p:txBody>
      </p:sp>
      <p:sp>
        <p:nvSpPr>
          <p:cNvPr id="4" name="Footer Placeholder 3"/>
          <p:cNvSpPr>
            <a:spLocks noGrp="1"/>
          </p:cNvSpPr>
          <p:nvPr>
            <p:ph type="ftr" sz="quarter" idx="11"/>
          </p:nvPr>
        </p:nvSpPr>
        <p:spPr/>
        <p:txBody>
          <a:bodyPr/>
          <a:lstStyle/>
          <a:p>
            <a:pPr>
              <a:defRPr/>
            </a:pPr>
            <a:endParaRPr lang="en-US" dirty="0">
              <a:solidFill>
                <a:prstClr val="white">
                  <a:lumMod val="95000"/>
                </a:prstClr>
              </a:solidFil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343" y="904518"/>
            <a:ext cx="4419069" cy="5224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2511124"/>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39" y="274638"/>
            <a:ext cx="8977745" cy="846591"/>
          </a:xfrm>
        </p:spPr>
        <p:txBody>
          <a:bodyPr>
            <a:normAutofit/>
          </a:bodyPr>
          <a:lstStyle/>
          <a:p>
            <a:r>
              <a:rPr lang="en-US" sz="4000" b="1" dirty="0" smtClean="0">
                <a:latin typeface="Arial Narrow" panose="020B0606020202030204" pitchFamily="34" charset="0"/>
              </a:rPr>
              <a:t>Green Remediation Outcome</a:t>
            </a:r>
            <a:endParaRPr lang="en-US" sz="4000" b="1" dirty="0">
              <a:latin typeface="Arial Narrow" panose="020B0606020202030204" pitchFamily="34" charset="0"/>
            </a:endParaRPr>
          </a:p>
        </p:txBody>
      </p:sp>
      <p:sp>
        <p:nvSpPr>
          <p:cNvPr id="3" name="Content Placeholder 2"/>
          <p:cNvSpPr>
            <a:spLocks noGrp="1"/>
          </p:cNvSpPr>
          <p:nvPr>
            <p:ph idx="1"/>
          </p:nvPr>
        </p:nvSpPr>
        <p:spPr>
          <a:xfrm>
            <a:off x="272143" y="1752599"/>
            <a:ext cx="8788731" cy="4245429"/>
          </a:xfrm>
        </p:spPr>
        <p:txBody>
          <a:bodyPr>
            <a:normAutofit lnSpcReduction="10000"/>
          </a:bodyPr>
          <a:lstStyle/>
          <a:p>
            <a:pPr>
              <a:buClr>
                <a:schemeClr val="accent1"/>
              </a:buClr>
              <a:buFont typeface="Arial" panose="020B0604020202020204" pitchFamily="34" charset="0"/>
              <a:buChar char="•"/>
            </a:pPr>
            <a:r>
              <a:rPr lang="en-US" altLang="en-US" sz="2000" dirty="0">
                <a:latin typeface="Arial Narrow" panose="020B0606020202030204" pitchFamily="34" charset="0"/>
              </a:rPr>
              <a:t>PBC Conducted USEPA’s Spreadsheet for Environmental Footprint Analysis. Our goal was to utilize this document to show that green remediation does pay off environmentally as well as financially.</a:t>
            </a:r>
          </a:p>
          <a:p>
            <a:pPr>
              <a:buClr>
                <a:schemeClr val="accent1"/>
              </a:buClr>
              <a:buFont typeface="Arial" panose="020B0604020202020204" pitchFamily="34" charset="0"/>
              <a:buChar char="•"/>
            </a:pPr>
            <a:r>
              <a:rPr lang="en-US" altLang="en-US" sz="2000" dirty="0">
                <a:latin typeface="Arial Narrow" panose="020B0606020202030204" pitchFamily="34" charset="0"/>
              </a:rPr>
              <a:t>The second goal was to exemplify the PBC’s use of sustainable remediation at this project site and utilize this study to reduce the Revolving Loan principal by </a:t>
            </a:r>
            <a:r>
              <a:rPr lang="en-US" altLang="en-US" sz="2000" dirty="0">
                <a:solidFill>
                  <a:srgbClr val="FF0000"/>
                </a:solidFill>
                <a:latin typeface="Arial Narrow" panose="020B0606020202030204" pitchFamily="34" charset="0"/>
              </a:rPr>
              <a:t>30% </a:t>
            </a:r>
            <a:r>
              <a:rPr lang="en-US" altLang="en-US" sz="2000" dirty="0">
                <a:latin typeface="Arial Narrow" panose="020B0606020202030204" pitchFamily="34" charset="0"/>
              </a:rPr>
              <a:t>of the initial loan.  This clause was built into the Inter-governmental agreement between the IEPA and the PBC.  </a:t>
            </a:r>
          </a:p>
          <a:p>
            <a:pPr>
              <a:buClr>
                <a:schemeClr val="accent1"/>
              </a:buClr>
              <a:buFont typeface="Arial" panose="020B0604020202020204" pitchFamily="34" charset="0"/>
              <a:buChar char="•"/>
            </a:pPr>
            <a:r>
              <a:rPr lang="en-US" altLang="en-US" sz="2000" dirty="0">
                <a:latin typeface="Arial Narrow" panose="020B0606020202030204" pitchFamily="34" charset="0"/>
              </a:rPr>
              <a:t>The Actual Greener Clean up vs traditional environmental remediation practices reduced:</a:t>
            </a:r>
          </a:p>
          <a:p>
            <a:pPr lvl="1">
              <a:buClr>
                <a:schemeClr val="accent1"/>
              </a:buClr>
              <a:buFont typeface="Arial" panose="020B0604020202020204" pitchFamily="34" charset="0"/>
              <a:buChar char="•"/>
            </a:pPr>
            <a:r>
              <a:rPr lang="en-US" altLang="en-US" sz="1800" dirty="0">
                <a:latin typeface="Arial Narrow" panose="020B0606020202030204" pitchFamily="34" charset="0"/>
              </a:rPr>
              <a:t>Total Energy usage in </a:t>
            </a:r>
            <a:r>
              <a:rPr lang="en-US" altLang="en-US" sz="1800" dirty="0" smtClean="0">
                <a:latin typeface="Arial Narrow" panose="020B0606020202030204" pitchFamily="34" charset="0"/>
              </a:rPr>
              <a:t>Million Btu </a:t>
            </a:r>
            <a:r>
              <a:rPr lang="en-US" altLang="en-US" sz="1800" dirty="0">
                <a:latin typeface="Arial Narrow" panose="020B0606020202030204" pitchFamily="34" charset="0"/>
              </a:rPr>
              <a:t>by </a:t>
            </a:r>
            <a:r>
              <a:rPr lang="en-US" altLang="en-US" sz="1800" dirty="0" smtClean="0">
                <a:solidFill>
                  <a:srgbClr val="FF0000"/>
                </a:solidFill>
                <a:latin typeface="Arial Narrow" panose="020B0606020202030204" pitchFamily="34" charset="0"/>
              </a:rPr>
              <a:t>56%</a:t>
            </a:r>
            <a:endParaRPr lang="en-US" altLang="en-US" sz="1800" dirty="0">
              <a:solidFill>
                <a:srgbClr val="FF0000"/>
              </a:solidFill>
              <a:latin typeface="Arial Narrow" panose="020B0606020202030204" pitchFamily="34" charset="0"/>
            </a:endParaRPr>
          </a:p>
          <a:p>
            <a:pPr lvl="1">
              <a:buClr>
                <a:schemeClr val="accent1"/>
              </a:buClr>
              <a:buFont typeface="Arial" panose="020B0604020202020204" pitchFamily="34" charset="0"/>
              <a:buChar char="•"/>
            </a:pPr>
            <a:r>
              <a:rPr lang="en-US" altLang="en-US" sz="1800" dirty="0">
                <a:latin typeface="Arial Narrow" panose="020B0606020202030204" pitchFamily="34" charset="0"/>
              </a:rPr>
              <a:t>Total Nitrogen Oxides by </a:t>
            </a:r>
            <a:r>
              <a:rPr lang="en-US" altLang="en-US" sz="1800" dirty="0" smtClean="0">
                <a:solidFill>
                  <a:srgbClr val="FF0000"/>
                </a:solidFill>
                <a:latin typeface="Arial Narrow" panose="020B0606020202030204" pitchFamily="34" charset="0"/>
              </a:rPr>
              <a:t>59%</a:t>
            </a:r>
            <a:endParaRPr lang="en-US" altLang="en-US" sz="1800" dirty="0">
              <a:solidFill>
                <a:srgbClr val="FF0000"/>
              </a:solidFill>
              <a:latin typeface="Arial Narrow" panose="020B0606020202030204" pitchFamily="34" charset="0"/>
            </a:endParaRPr>
          </a:p>
          <a:p>
            <a:pPr lvl="1">
              <a:buClr>
                <a:schemeClr val="accent1"/>
              </a:buClr>
              <a:buFont typeface="Arial" panose="020B0604020202020204" pitchFamily="34" charset="0"/>
              <a:buChar char="•"/>
            </a:pPr>
            <a:r>
              <a:rPr lang="en-US" altLang="en-US" sz="1800" dirty="0">
                <a:latin typeface="Arial Narrow" panose="020B0606020202030204" pitchFamily="34" charset="0"/>
              </a:rPr>
              <a:t>Total Sulfur Oxides by </a:t>
            </a:r>
            <a:r>
              <a:rPr lang="en-US" altLang="en-US" sz="1800" dirty="0" smtClean="0">
                <a:solidFill>
                  <a:srgbClr val="FF0000"/>
                </a:solidFill>
                <a:latin typeface="Arial Narrow" panose="020B0606020202030204" pitchFamily="34" charset="0"/>
              </a:rPr>
              <a:t>52%</a:t>
            </a:r>
            <a:endParaRPr lang="en-US" altLang="en-US" sz="1800" dirty="0">
              <a:solidFill>
                <a:srgbClr val="FF0000"/>
              </a:solidFill>
              <a:latin typeface="Arial Narrow" panose="020B0606020202030204" pitchFamily="34" charset="0"/>
            </a:endParaRPr>
          </a:p>
          <a:p>
            <a:pPr lvl="1">
              <a:buClr>
                <a:schemeClr val="accent1"/>
              </a:buClr>
              <a:buFont typeface="Arial" panose="020B0604020202020204" pitchFamily="34" charset="0"/>
              <a:buChar char="•"/>
            </a:pPr>
            <a:r>
              <a:rPr lang="en-US" altLang="en-US" sz="1800" dirty="0">
                <a:latin typeface="Arial Narrow" panose="020B0606020202030204" pitchFamily="34" charset="0"/>
              </a:rPr>
              <a:t>Total Particulate Matter by </a:t>
            </a:r>
            <a:r>
              <a:rPr lang="en-US" altLang="en-US" sz="1800" dirty="0" smtClean="0">
                <a:solidFill>
                  <a:srgbClr val="FF0000"/>
                </a:solidFill>
                <a:latin typeface="Arial Narrow" panose="020B0606020202030204" pitchFamily="34" charset="0"/>
              </a:rPr>
              <a:t>60%</a:t>
            </a:r>
            <a:endParaRPr lang="en-US" altLang="en-US" sz="1800" dirty="0">
              <a:solidFill>
                <a:srgbClr val="FF0000"/>
              </a:solidFill>
              <a:latin typeface="Arial Narrow" panose="020B0606020202030204" pitchFamily="34" charset="0"/>
            </a:endParaRPr>
          </a:p>
          <a:p>
            <a:pPr lvl="1">
              <a:buClr>
                <a:schemeClr val="accent1"/>
              </a:buClr>
              <a:buFont typeface="Arial" panose="020B0604020202020204" pitchFamily="34" charset="0"/>
              <a:buChar char="•"/>
            </a:pPr>
            <a:r>
              <a:rPr lang="en-US" altLang="en-US" sz="1800" dirty="0">
                <a:latin typeface="Arial Narrow" panose="020B0606020202030204" pitchFamily="34" charset="0"/>
              </a:rPr>
              <a:t>Hazardous Pollutants by </a:t>
            </a:r>
            <a:r>
              <a:rPr lang="en-US" altLang="en-US" sz="1800" dirty="0" smtClean="0">
                <a:solidFill>
                  <a:srgbClr val="FF0000"/>
                </a:solidFill>
                <a:latin typeface="Arial Narrow" panose="020B0606020202030204" pitchFamily="34" charset="0"/>
              </a:rPr>
              <a:t>61%</a:t>
            </a:r>
            <a:endParaRPr lang="en-US" altLang="en-US" sz="1800" dirty="0">
              <a:solidFill>
                <a:srgbClr val="FF0000"/>
              </a:solidFill>
              <a:latin typeface="Arial Narrow" panose="020B0606020202030204" pitchFamily="34" charset="0"/>
            </a:endParaRPr>
          </a:p>
          <a:p>
            <a:pPr lvl="1">
              <a:buClr>
                <a:schemeClr val="accent1"/>
              </a:buClr>
              <a:buFont typeface="Arial" panose="020B0604020202020204" pitchFamily="34" charset="0"/>
              <a:buChar char="•"/>
            </a:pPr>
            <a:r>
              <a:rPr lang="en-US" altLang="en-US" sz="1800" dirty="0">
                <a:latin typeface="Arial Narrow" panose="020B0606020202030204" pitchFamily="34" charset="0"/>
              </a:rPr>
              <a:t>Total Greenhouse gas Gasses by </a:t>
            </a:r>
            <a:r>
              <a:rPr lang="en-US" altLang="en-US" sz="1800" dirty="0" smtClean="0">
                <a:solidFill>
                  <a:srgbClr val="FF0000"/>
                </a:solidFill>
                <a:latin typeface="Arial Narrow" panose="020B0606020202030204" pitchFamily="34" charset="0"/>
              </a:rPr>
              <a:t>55%</a:t>
            </a:r>
            <a:endParaRPr lang="en-US" altLang="en-US" sz="1800" dirty="0">
              <a:solidFill>
                <a:srgbClr val="FF0000"/>
              </a:solidFill>
              <a:latin typeface="Arial Narrow" panose="020B0606020202030204" pitchFamily="34" charset="0"/>
            </a:endParaRPr>
          </a:p>
          <a:p>
            <a:endParaRPr lang="en-US" dirty="0"/>
          </a:p>
        </p:txBody>
      </p:sp>
      <p:sp>
        <p:nvSpPr>
          <p:cNvPr id="4" name="Footer Placeholder 3"/>
          <p:cNvSpPr>
            <a:spLocks noGrp="1"/>
          </p:cNvSpPr>
          <p:nvPr>
            <p:ph type="ftr" sz="quarter" idx="11"/>
          </p:nvPr>
        </p:nvSpPr>
        <p:spPr/>
        <p:txBody>
          <a:bodyPr/>
          <a:lstStyle/>
          <a:p>
            <a:pPr>
              <a:defRPr/>
            </a:pPr>
            <a:endParaRPr lang="en-US" dirty="0">
              <a:solidFill>
                <a:prstClr val="white">
                  <a:lumMod val="95000"/>
                </a:prstClr>
              </a:solidFill>
            </a:endParaRPr>
          </a:p>
        </p:txBody>
      </p:sp>
    </p:spTree>
    <p:extLst>
      <p:ext uri="{BB962C8B-B14F-4D97-AF65-F5344CB8AC3E}">
        <p14:creationId xmlns:p14="http://schemas.microsoft.com/office/powerpoint/2010/main" val="1572707733"/>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106" name="Title 1"/>
          <p:cNvSpPr>
            <a:spLocks noGrp="1"/>
          </p:cNvSpPr>
          <p:nvPr>
            <p:ph type="title"/>
          </p:nvPr>
        </p:nvSpPr>
        <p:spPr>
          <a:xfrm>
            <a:off x="370114" y="274638"/>
            <a:ext cx="8545286" cy="1143000"/>
          </a:xfrm>
        </p:spPr>
        <p:txBody>
          <a:bodyPr>
            <a:noAutofit/>
          </a:bodyPr>
          <a:lstStyle/>
          <a:p>
            <a:r>
              <a:rPr lang="en-US" altLang="en-US" sz="4000" b="1" dirty="0" smtClean="0">
                <a:latin typeface="Arial Narrow" panose="020B0606020202030204" pitchFamily="34" charset="0"/>
              </a:rPr>
              <a:t>Applying Greener Cleanup to Your Projects</a:t>
            </a:r>
          </a:p>
        </p:txBody>
      </p:sp>
      <p:sp>
        <p:nvSpPr>
          <p:cNvPr id="13315" name="Content Placeholder 2"/>
          <p:cNvSpPr>
            <a:spLocks noGrp="1"/>
          </p:cNvSpPr>
          <p:nvPr>
            <p:ph idx="1"/>
          </p:nvPr>
        </p:nvSpPr>
        <p:spPr>
          <a:xfrm>
            <a:off x="794657" y="1796142"/>
            <a:ext cx="8196943" cy="4452257"/>
          </a:xfrm>
        </p:spPr>
        <p:txBody>
          <a:bodyPr/>
          <a:lstStyle/>
          <a:p>
            <a:pPr>
              <a:buFont typeface="Arial" charset="0"/>
              <a:buNone/>
              <a:defRPr/>
            </a:pPr>
            <a:r>
              <a:rPr lang="en-US" sz="2400" dirty="0" smtClean="0">
                <a:latin typeface="Arial Narrow" panose="020B0606020202030204" pitchFamily="34" charset="0"/>
              </a:rPr>
              <a:t>Next Steps – IEPA Goals:</a:t>
            </a:r>
          </a:p>
          <a:p>
            <a:pPr>
              <a:buFont typeface="Arial" panose="020B0604020202020204" pitchFamily="34" charset="0"/>
              <a:buChar char="•"/>
              <a:defRPr/>
            </a:pPr>
            <a:r>
              <a:rPr lang="en-US" sz="2000" dirty="0" smtClean="0">
                <a:latin typeface="Arial Narrow" panose="020B0606020202030204" pitchFamily="34" charset="0"/>
              </a:rPr>
              <a:t>Start applying the guideline to further validate the process</a:t>
            </a:r>
          </a:p>
          <a:p>
            <a:pPr>
              <a:buFont typeface="Arial" panose="020B0604020202020204" pitchFamily="34" charset="0"/>
              <a:buChar char="•"/>
              <a:defRPr/>
            </a:pPr>
            <a:r>
              <a:rPr lang="en-US" sz="2000" dirty="0" smtClean="0">
                <a:latin typeface="Arial Narrow" panose="020B0606020202030204" pitchFamily="34" charset="0"/>
              </a:rPr>
              <a:t>Develop a list of BMP's found to be effective and useful on different types of projects </a:t>
            </a:r>
          </a:p>
          <a:p>
            <a:pPr>
              <a:buFont typeface="Arial" panose="020B0604020202020204" pitchFamily="34" charset="0"/>
              <a:buChar char="•"/>
              <a:defRPr/>
            </a:pPr>
            <a:r>
              <a:rPr lang="en-US" sz="2000" dirty="0" smtClean="0">
                <a:latin typeface="Arial Narrow" panose="020B0606020202030204" pitchFamily="34" charset="0"/>
              </a:rPr>
              <a:t>Provide case studies and examples for others to follow</a:t>
            </a:r>
          </a:p>
          <a:p>
            <a:pPr marL="0" indent="0">
              <a:buNone/>
              <a:defRPr/>
            </a:pPr>
            <a:r>
              <a:rPr lang="en-US" sz="2400" dirty="0" smtClean="0">
                <a:latin typeface="Arial Narrow" panose="020B0606020202030204" pitchFamily="34" charset="0"/>
              </a:rPr>
              <a:t>PBC program: </a:t>
            </a:r>
          </a:p>
          <a:p>
            <a:pPr>
              <a:buFont typeface="Arial" panose="020B0604020202020204" pitchFamily="34" charset="0"/>
              <a:buChar char="•"/>
              <a:defRPr/>
            </a:pPr>
            <a:r>
              <a:rPr lang="en-US" sz="2000" dirty="0" smtClean="0">
                <a:latin typeface="Arial Narrow" panose="020B0606020202030204" pitchFamily="34" charset="0"/>
              </a:rPr>
              <a:t>Case study / example / success story - pushing to deeper level of BMP's</a:t>
            </a:r>
          </a:p>
          <a:p>
            <a:pPr>
              <a:buFont typeface="Arial" panose="020B0604020202020204" pitchFamily="34" charset="0"/>
              <a:buChar char="•"/>
              <a:defRPr/>
            </a:pPr>
            <a:r>
              <a:rPr lang="en-US" sz="2000" dirty="0" smtClean="0">
                <a:latin typeface="Arial Narrow" panose="020B0606020202030204" pitchFamily="34" charset="0"/>
              </a:rPr>
              <a:t>Model for local government adoption of this process as standard</a:t>
            </a:r>
          </a:p>
          <a:p>
            <a:pPr>
              <a:buFont typeface="Arial" panose="020B0604020202020204" pitchFamily="34" charset="0"/>
              <a:buChar char="•"/>
              <a:defRPr/>
            </a:pPr>
            <a:r>
              <a:rPr lang="en-US" sz="2000" dirty="0" smtClean="0">
                <a:latin typeface="Arial Narrow" panose="020B0606020202030204" pitchFamily="34" charset="0"/>
              </a:rPr>
              <a:t>Provides precedent that others can access </a:t>
            </a:r>
          </a:p>
          <a:p>
            <a:pPr marL="857250" lvl="1" indent="-393700">
              <a:buFont typeface="Arial" panose="020B0604020202020204" pitchFamily="34" charset="0"/>
              <a:buChar char="•"/>
              <a:defRPr/>
            </a:pPr>
            <a:r>
              <a:rPr lang="en-US" sz="1800" dirty="0" smtClean="0">
                <a:latin typeface="Arial Narrow" panose="020B0606020202030204" pitchFamily="34" charset="0"/>
              </a:rPr>
              <a:t>(ie: 4 reports posted on IEPA website -WYBL and 3 others)</a:t>
            </a:r>
          </a:p>
          <a:p>
            <a:pPr>
              <a:buFont typeface="Arial" panose="020B0604020202020204" pitchFamily="34" charset="0"/>
              <a:buChar char="•"/>
              <a:defRPr/>
            </a:pPr>
            <a:endParaRPr lang="en-US" dirty="0" smtClean="0">
              <a:latin typeface="Arial" charset="0"/>
              <a:cs typeface="Arial" charset="0"/>
            </a:endParaRPr>
          </a:p>
        </p:txBody>
      </p:sp>
    </p:spTree>
    <p:extLst>
      <p:ext uri="{BB962C8B-B14F-4D97-AF65-F5344CB8AC3E}">
        <p14:creationId xmlns:p14="http://schemas.microsoft.com/office/powerpoint/2010/main" val="3471919489"/>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1"/>
          <p:cNvSpPr>
            <a:spLocks noGrp="1"/>
          </p:cNvSpPr>
          <p:nvPr>
            <p:ph type="title"/>
          </p:nvPr>
        </p:nvSpPr>
        <p:spPr>
          <a:xfrm>
            <a:off x="293914" y="274638"/>
            <a:ext cx="8775270" cy="1143000"/>
          </a:xfrm>
        </p:spPr>
        <p:txBody>
          <a:bodyPr>
            <a:normAutofit/>
          </a:bodyPr>
          <a:lstStyle/>
          <a:p>
            <a:r>
              <a:rPr lang="en-US" altLang="en-US" sz="4000" b="1" dirty="0" smtClean="0">
                <a:latin typeface="Arial Narrow" panose="020B0606020202030204" pitchFamily="34" charset="0"/>
              </a:rPr>
              <a:t>Greener Cleanup</a:t>
            </a:r>
          </a:p>
        </p:txBody>
      </p:sp>
      <p:sp>
        <p:nvSpPr>
          <p:cNvPr id="26627" name="Content Placeholder 2"/>
          <p:cNvSpPr>
            <a:spLocks noGrp="1"/>
          </p:cNvSpPr>
          <p:nvPr>
            <p:ph idx="1"/>
          </p:nvPr>
        </p:nvSpPr>
        <p:spPr>
          <a:xfrm>
            <a:off x="381001" y="1774372"/>
            <a:ext cx="8077200" cy="4474028"/>
          </a:xfrm>
        </p:spPr>
        <p:txBody>
          <a:bodyPr>
            <a:normAutofit fontScale="92500" lnSpcReduction="10000"/>
          </a:bodyPr>
          <a:lstStyle/>
          <a:p>
            <a:pPr>
              <a:spcBef>
                <a:spcPts val="1200"/>
              </a:spcBef>
              <a:buFont typeface="Arial" pitchFamily="34" charset="0"/>
              <a:buChar char="•"/>
              <a:defRPr/>
            </a:pPr>
            <a:r>
              <a:rPr lang="en-US" altLang="en-US" sz="2400" dirty="0" smtClean="0">
                <a:latin typeface="Arial Narrow" panose="020B0606020202030204" pitchFamily="34" charset="0"/>
              </a:rPr>
              <a:t>User friendly “green” tools out there waiting to be used; BMPs already established</a:t>
            </a:r>
            <a:r>
              <a:rPr lang="en-US" altLang="en-US" sz="2000" dirty="0" smtClean="0">
                <a:latin typeface="Arial Narrow" panose="020B0606020202030204" pitchFamily="34" charset="0"/>
              </a:rPr>
              <a:t>:</a:t>
            </a:r>
          </a:p>
          <a:p>
            <a:pPr lvl="1" indent="-401638">
              <a:spcBef>
                <a:spcPts val="1200"/>
              </a:spcBef>
              <a:buFont typeface="Arial" pitchFamily="34" charset="0"/>
              <a:buNone/>
              <a:defRPr/>
            </a:pPr>
            <a:r>
              <a:rPr lang="en-US" altLang="en-US" u="sng" dirty="0" smtClean="0">
                <a:latin typeface="Arial Narrow" panose="020B0606020202030204" pitchFamily="34" charset="0"/>
              </a:rPr>
              <a:t>ASTM Standard Guide for Greener Cleanups</a:t>
            </a:r>
          </a:p>
          <a:p>
            <a:pPr lvl="2">
              <a:defRPr/>
            </a:pPr>
            <a:r>
              <a:rPr lang="en-US" altLang="en-US" sz="1800" dirty="0" smtClean="0">
                <a:latin typeface="Arial Narrow" panose="020B0606020202030204" pitchFamily="34" charset="0"/>
              </a:rPr>
              <a:t>Well vetted and finalized</a:t>
            </a:r>
          </a:p>
          <a:p>
            <a:pPr lvl="2">
              <a:defRPr/>
            </a:pPr>
            <a:r>
              <a:rPr lang="en-US" altLang="en-US" sz="1800" dirty="0" smtClean="0">
                <a:latin typeface="Arial Narrow" panose="020B0606020202030204" pitchFamily="34" charset="0"/>
              </a:rPr>
              <a:t>Process is transparent and defensible</a:t>
            </a:r>
          </a:p>
          <a:p>
            <a:pPr lvl="2">
              <a:defRPr/>
            </a:pPr>
            <a:r>
              <a:rPr lang="en-US" altLang="en-US" sz="1800" dirty="0" smtClean="0">
                <a:latin typeface="Arial Narrow" panose="020B0606020202030204" pitchFamily="34" charset="0"/>
              </a:rPr>
              <a:t>Not green-washing</a:t>
            </a:r>
          </a:p>
          <a:p>
            <a:pPr>
              <a:spcBef>
                <a:spcPts val="1800"/>
              </a:spcBef>
              <a:buFont typeface="Arial" pitchFamily="34" charset="0"/>
              <a:buChar char="•"/>
              <a:defRPr/>
            </a:pPr>
            <a:r>
              <a:rPr lang="en-US" altLang="en-US" sz="1800" dirty="0" smtClean="0">
                <a:latin typeface="Arial Narrow" panose="020B0606020202030204" pitchFamily="34" charset="0"/>
              </a:rPr>
              <a:t>Greener cleanup does NOT mean less protective cleanup – Can’t use greener cleanup to justify a lesser remedy</a:t>
            </a:r>
          </a:p>
          <a:p>
            <a:pPr>
              <a:spcBef>
                <a:spcPts val="1800"/>
              </a:spcBef>
              <a:buFont typeface="Arial" pitchFamily="34" charset="0"/>
              <a:buChar char="•"/>
              <a:defRPr/>
            </a:pPr>
            <a:r>
              <a:rPr lang="en-US" altLang="en-US" sz="1800" dirty="0" smtClean="0">
                <a:latin typeface="Arial Narrow" panose="020B0606020202030204" pitchFamily="34" charset="0"/>
              </a:rPr>
              <a:t>Small changes to thought process can have effective Green results, and can save money</a:t>
            </a:r>
          </a:p>
          <a:p>
            <a:pPr>
              <a:spcBef>
                <a:spcPts val="1800"/>
              </a:spcBef>
              <a:buFont typeface="Arial" pitchFamily="34" charset="0"/>
              <a:buChar char="•"/>
              <a:defRPr/>
            </a:pPr>
            <a:r>
              <a:rPr lang="en-US" altLang="en-US" sz="1800" dirty="0" smtClean="0">
                <a:latin typeface="Arial Narrow" panose="020B0606020202030204" pitchFamily="34" charset="0"/>
              </a:rPr>
              <a:t>Application is voluntary</a:t>
            </a:r>
          </a:p>
          <a:p>
            <a:pPr>
              <a:spcBef>
                <a:spcPts val="1800"/>
              </a:spcBef>
              <a:buFont typeface="Arial" pitchFamily="34" charset="0"/>
              <a:buChar char="•"/>
              <a:defRPr/>
            </a:pPr>
            <a:r>
              <a:rPr lang="en-US" altLang="en-US" sz="1800" dirty="0" smtClean="0">
                <a:latin typeface="Arial Narrow" panose="020B0606020202030204" pitchFamily="34" charset="0"/>
              </a:rPr>
              <a:t>Funding opportunities are available</a:t>
            </a:r>
          </a:p>
          <a:p>
            <a:pPr>
              <a:spcBef>
                <a:spcPts val="1800"/>
              </a:spcBef>
              <a:buFont typeface="Arial" pitchFamily="34" charset="0"/>
              <a:buChar char="•"/>
              <a:defRPr/>
            </a:pPr>
            <a:r>
              <a:rPr lang="en-US" altLang="en-US" sz="1800" dirty="0" smtClean="0">
                <a:latin typeface="Arial Narrow" panose="020B0606020202030204" pitchFamily="34" charset="0"/>
              </a:rPr>
              <a:t>Cost saving benefits are endless</a:t>
            </a:r>
          </a:p>
          <a:p>
            <a:pPr>
              <a:spcBef>
                <a:spcPts val="1800"/>
              </a:spcBef>
              <a:buFont typeface="Arial" pitchFamily="34" charset="0"/>
              <a:buChar char="•"/>
              <a:defRPr/>
            </a:pPr>
            <a:endParaRPr lang="en-US" altLang="en-US" sz="2000" dirty="0" smtClean="0"/>
          </a:p>
          <a:p>
            <a:pPr>
              <a:spcBef>
                <a:spcPts val="1800"/>
              </a:spcBef>
              <a:buFont typeface="Arial" pitchFamily="34" charset="0"/>
              <a:buChar char="•"/>
              <a:defRPr/>
            </a:pPr>
            <a:endParaRPr lang="en-US" altLang="en-US" sz="2000" dirty="0" smtClean="0"/>
          </a:p>
          <a:p>
            <a:pPr lvl="1">
              <a:buFont typeface="Arial" pitchFamily="34" charset="0"/>
              <a:buChar char="•"/>
              <a:defRPr/>
            </a:pPr>
            <a:endParaRPr lang="en-US" altLang="en-US" sz="1400" dirty="0" smtClean="0"/>
          </a:p>
        </p:txBody>
      </p:sp>
    </p:spTree>
    <p:extLst>
      <p:ext uri="{BB962C8B-B14F-4D97-AF65-F5344CB8AC3E}">
        <p14:creationId xmlns:p14="http://schemas.microsoft.com/office/powerpoint/2010/main" val="1483029485"/>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154" name="Title 1"/>
          <p:cNvSpPr>
            <a:spLocks noGrp="1"/>
          </p:cNvSpPr>
          <p:nvPr>
            <p:ph type="title"/>
          </p:nvPr>
        </p:nvSpPr>
        <p:spPr>
          <a:xfrm>
            <a:off x="424543" y="381000"/>
            <a:ext cx="8262257" cy="1143000"/>
          </a:xfrm>
        </p:spPr>
        <p:txBody>
          <a:bodyPr>
            <a:noAutofit/>
          </a:bodyPr>
          <a:lstStyle/>
          <a:p>
            <a:r>
              <a:rPr lang="en-US" altLang="en-US" sz="3600" b="1" dirty="0" smtClean="0">
                <a:latin typeface="Arial Narrow" panose="020B0606020202030204" pitchFamily="34" charset="0"/>
              </a:rPr>
              <a:t>Applying Greener Cleanup to Your Projects</a:t>
            </a:r>
          </a:p>
        </p:txBody>
      </p:sp>
      <p:sp>
        <p:nvSpPr>
          <p:cNvPr id="43011" name="Content Placeholder 2"/>
          <p:cNvSpPr>
            <a:spLocks noGrp="1"/>
          </p:cNvSpPr>
          <p:nvPr>
            <p:ph idx="1"/>
          </p:nvPr>
        </p:nvSpPr>
        <p:spPr>
          <a:xfrm>
            <a:off x="261257" y="1981200"/>
            <a:ext cx="8577943" cy="4144964"/>
          </a:xfrm>
        </p:spPr>
        <p:txBody>
          <a:bodyPr/>
          <a:lstStyle/>
          <a:p>
            <a:pPr>
              <a:defRPr/>
            </a:pPr>
            <a:r>
              <a:rPr lang="en-US" altLang="en-US" dirty="0" smtClean="0">
                <a:latin typeface="Arial Narrow" panose="020B0606020202030204" pitchFamily="34" charset="0"/>
              </a:rPr>
              <a:t>It is a critical time in our lives and careers where we need to exercise our energies towards the sustainability of our planet.</a:t>
            </a:r>
          </a:p>
        </p:txBody>
      </p:sp>
      <p:sp>
        <p:nvSpPr>
          <p:cNvPr id="49156" name="TextBox 6"/>
          <p:cNvSpPr txBox="1">
            <a:spLocks noChangeArrowheads="1"/>
          </p:cNvSpPr>
          <p:nvPr/>
        </p:nvSpPr>
        <p:spPr bwMode="auto">
          <a:xfrm>
            <a:off x="1230086" y="3799114"/>
            <a:ext cx="7728857" cy="923330"/>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a:spAutoFit/>
          </a:bodyPr>
          <a:lstStyle>
            <a:lvl1pPr marL="395288" indent="-395288"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ts val="1200"/>
              </a:spcBef>
              <a:buFont typeface="Arial" pitchFamily="34" charset="0"/>
              <a:buChar char="•"/>
            </a:pPr>
            <a:r>
              <a:rPr lang="en-US" altLang="en-US" sz="5400" b="1" dirty="0">
                <a:latin typeface="Narkisim" panose="020E0502050101010101" pitchFamily="34" charset="-79"/>
                <a:cs typeface="Narkisim" panose="020E0502050101010101" pitchFamily="34" charset="-79"/>
              </a:rPr>
              <a:t>What </a:t>
            </a:r>
            <a:r>
              <a:rPr lang="en-US" altLang="en-US" sz="5400" b="1" dirty="0" smtClean="0">
                <a:latin typeface="Narkisim" panose="020E0502050101010101" pitchFamily="34" charset="-79"/>
                <a:cs typeface="Narkisim" panose="020E0502050101010101" pitchFamily="34" charset="-79"/>
              </a:rPr>
              <a:t>will YOU do?</a:t>
            </a:r>
            <a:endParaRPr lang="en-US" altLang="en-US" sz="54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947227538"/>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1"/>
          <p:cNvSpPr>
            <a:spLocks noGrp="1"/>
          </p:cNvSpPr>
          <p:nvPr>
            <p:ph type="title"/>
          </p:nvPr>
        </p:nvSpPr>
        <p:spPr>
          <a:xfrm>
            <a:off x="265616" y="274638"/>
            <a:ext cx="8236132" cy="1143000"/>
          </a:xfrm>
        </p:spPr>
        <p:txBody>
          <a:bodyPr/>
          <a:lstStyle/>
          <a:p>
            <a:r>
              <a:rPr lang="en-US" altLang="en-US" sz="6600" b="1" dirty="0" smtClean="0"/>
              <a:t>Questions?</a:t>
            </a:r>
          </a:p>
        </p:txBody>
      </p:sp>
      <p:sp>
        <p:nvSpPr>
          <p:cNvPr id="3" name="Content Placeholder 2"/>
          <p:cNvSpPr>
            <a:spLocks noGrp="1"/>
          </p:cNvSpPr>
          <p:nvPr>
            <p:ph idx="1"/>
          </p:nvPr>
        </p:nvSpPr>
        <p:spPr>
          <a:xfrm>
            <a:off x="174171" y="1904999"/>
            <a:ext cx="6955972" cy="3548744"/>
          </a:xfrm>
        </p:spPr>
        <p:txBody>
          <a:bodyPr/>
          <a:lstStyle/>
          <a:p>
            <a:pPr lvl="4">
              <a:buFont typeface="Arial" charset="0"/>
              <a:buChar char="»"/>
              <a:defRPr/>
            </a:pPr>
            <a:endParaRPr lang="en-US" dirty="0" smtClean="0">
              <a:effectLst>
                <a:outerShdw blurRad="38100" dist="38100" dir="2700000" algn="tl">
                  <a:srgbClr val="000000">
                    <a:alpha val="43137"/>
                  </a:srgbClr>
                </a:outerShdw>
              </a:effectLst>
              <a:latin typeface="Arial Narrow" panose="020B0606020202030204" pitchFamily="34" charset="0"/>
            </a:endParaRPr>
          </a:p>
          <a:p>
            <a:pPr marL="0" indent="0" fontAlgn="t">
              <a:spcBef>
                <a:spcPts val="0"/>
              </a:spcBef>
              <a:spcAft>
                <a:spcPts val="0"/>
              </a:spcAft>
              <a:buNone/>
            </a:pPr>
            <a:r>
              <a:rPr lang="en-US" sz="2000" dirty="0" smtClean="0">
                <a:latin typeface="Arial Narrow" panose="020B0606020202030204" pitchFamily="34" charset="0"/>
              </a:rPr>
              <a:t>To </a:t>
            </a:r>
            <a:r>
              <a:rPr lang="en-US" sz="2000" dirty="0">
                <a:latin typeface="Arial Narrow" panose="020B0606020202030204" pitchFamily="34" charset="0"/>
              </a:rPr>
              <a:t>waste, to destroy our natural resources, to skin and exhaust the land instead of using it so as to increase its usefulness, will result in undermining in the days of our children the very prosperity which we ought by right to hand down to them amplified and developed.” </a:t>
            </a:r>
          </a:p>
          <a:p>
            <a:pPr lvl="4">
              <a:buFont typeface="Arial" charset="0"/>
              <a:buChar char="»"/>
              <a:defRPr/>
            </a:pPr>
            <a:r>
              <a:rPr lang="en-US" dirty="0" smtClean="0">
                <a:solidFill>
                  <a:srgbClr val="FF0000"/>
                </a:solidFill>
                <a:effectLst>
                  <a:outerShdw blurRad="38100" dist="38100" dir="2700000" algn="tl">
                    <a:srgbClr val="000000">
                      <a:alpha val="43137"/>
                    </a:srgbClr>
                  </a:outerShdw>
                </a:effectLst>
                <a:latin typeface="Arial Narrow" panose="020B0606020202030204" pitchFamily="34" charset="0"/>
              </a:rPr>
              <a:t>Theodore Roosevelt</a:t>
            </a:r>
          </a:p>
        </p:txBody>
      </p:sp>
      <p:pic>
        <p:nvPicPr>
          <p:cNvPr id="5018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4971" y="3907970"/>
            <a:ext cx="2471057" cy="247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66518"/>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6755" y="274638"/>
            <a:ext cx="8977745" cy="1143000"/>
          </a:xfrm>
        </p:spPr>
        <p:txBody>
          <a:bodyPr>
            <a:normAutofit/>
          </a:bodyPr>
          <a:lstStyle/>
          <a:p>
            <a:r>
              <a:rPr lang="en-US" sz="4000" b="1" dirty="0" smtClean="0">
                <a:latin typeface="Arial Narrow" panose="020B0606020202030204" pitchFamily="34" charset="0"/>
              </a:rPr>
              <a:t>Presenter Contact Information</a:t>
            </a:r>
            <a:endParaRPr lang="en-US" sz="4000" b="1" dirty="0">
              <a:latin typeface="Arial Narrow" panose="020B0606020202030204" pitchFamily="34" charset="0"/>
            </a:endParaRPr>
          </a:p>
        </p:txBody>
      </p:sp>
      <p:sp>
        <p:nvSpPr>
          <p:cNvPr id="3" name="Content Placeholder 2"/>
          <p:cNvSpPr>
            <a:spLocks noGrp="1"/>
          </p:cNvSpPr>
          <p:nvPr>
            <p:ph idx="1"/>
          </p:nvPr>
        </p:nvSpPr>
        <p:spPr/>
        <p:txBody>
          <a:bodyPr>
            <a:normAutofit/>
          </a:bodyPr>
          <a:lstStyle/>
          <a:p>
            <a:r>
              <a:rPr lang="en-US" sz="3600" dirty="0" smtClean="0">
                <a:latin typeface="Arial Narrow" panose="020B0606020202030204" pitchFamily="34" charset="0"/>
                <a:hlinkClick r:id="rId3"/>
              </a:rPr>
              <a:t>LeeAnn Tomas-Foster</a:t>
            </a:r>
          </a:p>
          <a:p>
            <a:pPr lvl="1"/>
            <a:r>
              <a:rPr lang="en-US" sz="3600" dirty="0" smtClean="0">
                <a:latin typeface="Arial Narrow" panose="020B0606020202030204" pitchFamily="34" charset="0"/>
              </a:rPr>
              <a:t>LeeAnn.Tomas-Foster@CityofChicago.org</a:t>
            </a:r>
          </a:p>
        </p:txBody>
      </p:sp>
      <p:sp>
        <p:nvSpPr>
          <p:cNvPr id="4" name="Footer Placeholder 3"/>
          <p:cNvSpPr>
            <a:spLocks noGrp="1"/>
          </p:cNvSpPr>
          <p:nvPr>
            <p:ph type="ftr" sz="quarter" idx="11"/>
          </p:nvPr>
        </p:nvSpPr>
        <p:spPr/>
        <p:txBody>
          <a:bodyPr/>
          <a:lstStyle/>
          <a:p>
            <a:r>
              <a:rPr lang="en-US" dirty="0" smtClean="0"/>
              <a:t>Advancing  Professional Construction and Program Management Worldwide</a:t>
            </a:r>
            <a:endParaRPr lang="en-US" dirty="0"/>
          </a:p>
        </p:txBody>
      </p:sp>
    </p:spTree>
    <p:extLst>
      <p:ext uri="{BB962C8B-B14F-4D97-AF65-F5344CB8AC3E}">
        <p14:creationId xmlns:p14="http://schemas.microsoft.com/office/powerpoint/2010/main" val="1686565967"/>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Helpful Links</a:t>
            </a:r>
            <a:endParaRPr lang="en-US" b="1" dirty="0"/>
          </a:p>
        </p:txBody>
      </p:sp>
      <p:sp>
        <p:nvSpPr>
          <p:cNvPr id="3" name="Content Placeholder 2"/>
          <p:cNvSpPr>
            <a:spLocks noGrp="1"/>
          </p:cNvSpPr>
          <p:nvPr>
            <p:ph idx="1"/>
          </p:nvPr>
        </p:nvSpPr>
        <p:spPr/>
        <p:txBody>
          <a:bodyPr/>
          <a:lstStyle/>
          <a:p>
            <a:r>
              <a:rPr lang="en-US" sz="2400" dirty="0">
                <a:hlinkClick r:id="rId3"/>
              </a:rPr>
              <a:t>http://www.sustainableremediation.org</a:t>
            </a:r>
            <a:r>
              <a:rPr lang="en-US" sz="2400" dirty="0" smtClean="0">
                <a:hlinkClick r:id="rId3"/>
              </a:rPr>
              <a:t>/</a:t>
            </a:r>
            <a:endParaRPr lang="en-US" sz="2400" dirty="0" smtClean="0"/>
          </a:p>
          <a:p>
            <a:pPr marL="0" indent="0">
              <a:buNone/>
            </a:pPr>
            <a:r>
              <a:rPr lang="en-US" sz="2400" dirty="0" smtClean="0"/>
              <a:t>US EPA SEFA</a:t>
            </a:r>
          </a:p>
          <a:p>
            <a:r>
              <a:rPr lang="en-US" sz="2400" u="sng" dirty="0">
                <a:hlinkClick r:id="rId4"/>
              </a:rPr>
              <a:t>https://clu-in.org/greenremediation/methodology</a:t>
            </a:r>
            <a:r>
              <a:rPr lang="en-US" sz="2400" u="sng" dirty="0" smtClean="0">
                <a:hlinkClick r:id="rId4"/>
              </a:rPr>
              <a:t>/</a:t>
            </a:r>
            <a:endParaRPr lang="en-US" sz="2400" u="sng" dirty="0" smtClean="0"/>
          </a:p>
          <a:p>
            <a:r>
              <a:rPr lang="en-US" sz="2400" dirty="0">
                <a:hlinkClick r:id="rId5"/>
              </a:rPr>
              <a:t>http://</a:t>
            </a:r>
            <a:r>
              <a:rPr lang="en-US" sz="2400" dirty="0" smtClean="0">
                <a:hlinkClick r:id="rId5"/>
              </a:rPr>
              <a:t>www.epa.gov/superfund/remedytech/tsp/download/2012_spring_meeting/eng_wed/1_footprint_methodology_042312.pdf</a:t>
            </a:r>
            <a:endParaRPr lang="en-US" sz="2400" dirty="0" smtClean="0"/>
          </a:p>
          <a:p>
            <a:endParaRPr lang="en-US" sz="2400"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smtClean="0">
                <a:solidFill>
                  <a:prstClr val="white">
                    <a:lumMod val="95000"/>
                  </a:prstClr>
                </a:solidFill>
              </a:rPr>
              <a:t>Advancing  Professional Construction and Program Management Worldwide</a:t>
            </a:r>
            <a:endParaRPr lang="en-US" dirty="0">
              <a:solidFill>
                <a:prstClr val="white">
                  <a:lumMod val="95000"/>
                </a:prstClr>
              </a:solidFill>
            </a:endParaRPr>
          </a:p>
        </p:txBody>
      </p:sp>
    </p:spTree>
    <p:extLst>
      <p:ext uri="{BB962C8B-B14F-4D97-AF65-F5344CB8AC3E}">
        <p14:creationId xmlns:p14="http://schemas.microsoft.com/office/powerpoint/2010/main" val="269236940"/>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1"/>
          <p:cNvSpPr>
            <a:spLocks noGrp="1"/>
          </p:cNvSpPr>
          <p:nvPr>
            <p:ph type="title"/>
          </p:nvPr>
        </p:nvSpPr>
        <p:spPr/>
        <p:txBody>
          <a:bodyPr>
            <a:normAutofit/>
          </a:bodyPr>
          <a:lstStyle/>
          <a:p>
            <a:r>
              <a:rPr lang="en-US" altLang="en-US" sz="3200" dirty="0" smtClean="0">
                <a:latin typeface="Arial Narrow" panose="020B0606020202030204" pitchFamily="34" charset="0"/>
              </a:rPr>
              <a:t>Sustainable Projects – Context</a:t>
            </a:r>
          </a:p>
        </p:txBody>
      </p:sp>
      <p:sp>
        <p:nvSpPr>
          <p:cNvPr id="1028" name="Content Placeholder 2"/>
          <p:cNvSpPr>
            <a:spLocks noGrp="1"/>
          </p:cNvSpPr>
          <p:nvPr>
            <p:ph idx="1"/>
          </p:nvPr>
        </p:nvSpPr>
        <p:spPr>
          <a:xfrm>
            <a:off x="517567" y="261257"/>
            <a:ext cx="8321041" cy="4913463"/>
          </a:xfrm>
        </p:spPr>
        <p:txBody>
          <a:bodyPr>
            <a:normAutofit/>
          </a:bodyPr>
          <a:lstStyle/>
          <a:p>
            <a:pPr marL="0" indent="0">
              <a:buNone/>
            </a:pPr>
            <a:r>
              <a:rPr lang="en-US" altLang="en-US" sz="3600" b="1" spc="-50" dirty="0">
                <a:latin typeface="Arial Narrow" panose="020B0606020202030204" pitchFamily="34" charset="0"/>
                <a:ea typeface="+mj-ea"/>
                <a:cs typeface="+mj-cs"/>
              </a:rPr>
              <a:t>From</a:t>
            </a:r>
            <a:r>
              <a:rPr lang="en-US" altLang="en-US" sz="3600" b="1" spc="-50" dirty="0">
                <a:solidFill>
                  <a:schemeClr val="accent2">
                    <a:lumMod val="50000"/>
                  </a:schemeClr>
                </a:solidFill>
                <a:latin typeface="Arial Narrow" panose="020B0606020202030204" pitchFamily="34" charset="0"/>
                <a:ea typeface="+mj-ea"/>
                <a:cs typeface="+mj-cs"/>
              </a:rPr>
              <a:t> Green</a:t>
            </a:r>
            <a:r>
              <a:rPr lang="en-US" altLang="en-US" sz="3600" b="1" spc="-50" dirty="0">
                <a:latin typeface="Arial Narrow" panose="020B0606020202030204" pitchFamily="34" charset="0"/>
                <a:ea typeface="+mj-ea"/>
                <a:cs typeface="+mj-cs"/>
              </a:rPr>
              <a:t> Medians to Sustainable Chicago 2015</a:t>
            </a:r>
          </a:p>
        </p:txBody>
      </p:sp>
      <p:grpSp>
        <p:nvGrpSpPr>
          <p:cNvPr id="1029" name="Group 43"/>
          <p:cNvGrpSpPr>
            <a:grpSpLocks/>
          </p:cNvGrpSpPr>
          <p:nvPr/>
        </p:nvGrpSpPr>
        <p:grpSpPr bwMode="auto">
          <a:xfrm>
            <a:off x="374729" y="1912136"/>
            <a:ext cx="8415981" cy="4046888"/>
            <a:chOff x="36380" y="1668731"/>
            <a:chExt cx="8861960" cy="4636322"/>
          </a:xfrm>
        </p:grpSpPr>
        <p:grpSp>
          <p:nvGrpSpPr>
            <p:cNvPr id="1030" name="Group 36"/>
            <p:cNvGrpSpPr>
              <a:grpSpLocks/>
            </p:cNvGrpSpPr>
            <p:nvPr/>
          </p:nvGrpSpPr>
          <p:grpSpPr bwMode="auto">
            <a:xfrm>
              <a:off x="36380" y="1668731"/>
              <a:ext cx="8861960" cy="4636322"/>
              <a:chOff x="36380" y="1668731"/>
              <a:chExt cx="8861960" cy="4636322"/>
            </a:xfrm>
          </p:grpSpPr>
          <p:pic>
            <p:nvPicPr>
              <p:cNvPr id="1032" name="Picture 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5589" y="5133372"/>
                <a:ext cx="1057423" cy="112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35"/>
              <p:cNvGrpSpPr>
                <a:grpSpLocks/>
              </p:cNvGrpSpPr>
              <p:nvPr/>
            </p:nvGrpSpPr>
            <p:grpSpPr bwMode="auto">
              <a:xfrm>
                <a:off x="36380" y="1668731"/>
                <a:ext cx="8861960" cy="4636322"/>
                <a:chOff x="36380" y="1668731"/>
                <a:chExt cx="8861960" cy="4636322"/>
              </a:xfrm>
            </p:grpSpPr>
            <p:pic>
              <p:nvPicPr>
                <p:cNvPr id="1034" name="Picture 38" descr="2014StormwaterManual_Page_00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7641" y="1787856"/>
                  <a:ext cx="9328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40" descr="GUD_booklet.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7204" y="4483610"/>
                  <a:ext cx="1066800" cy="138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57" descr="permeable pavement_do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3922" y="1787856"/>
                  <a:ext cx="1144587"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80" y="4483611"/>
                  <a:ext cx="1491700" cy="984319"/>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267743" y="4382657"/>
                  <a:ext cx="8630597" cy="0"/>
                </a:xfrm>
                <a:prstGeom prst="straightConnector1">
                  <a:avLst/>
                </a:prstGeom>
                <a:ln w="63500">
                  <a:solidFill>
                    <a:schemeClr val="tx1"/>
                  </a:solidFill>
                  <a:headEnd w="sm" len="sm"/>
                  <a:tailEnd type="arrow" w="med" len="lg"/>
                </a:ln>
              </p:spPr>
              <p:style>
                <a:lnRef idx="2">
                  <a:schemeClr val="dk1"/>
                </a:lnRef>
                <a:fillRef idx="0">
                  <a:schemeClr val="dk1"/>
                </a:fillRef>
                <a:effectRef idx="1">
                  <a:schemeClr val="dk1"/>
                </a:effectRef>
                <a:fontRef idx="minor">
                  <a:schemeClr val="tx1"/>
                </a:fontRef>
              </p:style>
            </p:cxnSp>
            <p:graphicFrame>
              <p:nvGraphicFramePr>
                <p:cNvPr id="1026" name="Object 2"/>
                <p:cNvGraphicFramePr>
                  <a:graphicFrameLocks noChangeAspect="1"/>
                </p:cNvGraphicFramePr>
                <p:nvPr>
                  <p:extLst>
                    <p:ext uri="{D42A27DB-BD31-4B8C-83A1-F6EECF244321}">
                      <p14:modId xmlns:p14="http://schemas.microsoft.com/office/powerpoint/2010/main" val="4039248775"/>
                    </p:ext>
                  </p:extLst>
                </p:nvPr>
              </p:nvGraphicFramePr>
              <p:xfrm>
                <a:off x="6395657" y="1676400"/>
                <a:ext cx="1149179" cy="1676400"/>
              </p:xfrm>
              <a:graphic>
                <a:graphicData uri="http://schemas.openxmlformats.org/presentationml/2006/ole">
                  <mc:AlternateContent xmlns:mc="http://schemas.openxmlformats.org/markup-compatibility/2006">
                    <mc:Choice xmlns:v="urn:schemas-microsoft-com:vml" Requires="v">
                      <p:oleObj spid="_x0000_s1105" name="Acrobat Document" r:id="rId10" imgW="5829103" imgH="7543564" progId="Acrobat.Document.11">
                        <p:embed/>
                      </p:oleObj>
                    </mc:Choice>
                    <mc:Fallback>
                      <p:oleObj name="Acrobat Document" r:id="rId10" imgW="5829103" imgH="7543564" progId="Acrobat.Document.11">
                        <p:embed/>
                        <p:pic>
                          <p:nvPicPr>
                            <p:cNvPr id="0"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95657" y="1676400"/>
                              <a:ext cx="1149179" cy="1676400"/>
                            </a:xfrm>
                            <a:prstGeom prst="rect">
                              <a:avLst/>
                            </a:prstGeom>
                            <a:noFill/>
                            <a:ln w="9525">
                              <a:solidFill>
                                <a:srgbClr val="66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Box 15"/>
                <p:cNvSpPr txBox="1"/>
                <p:nvPr/>
              </p:nvSpPr>
              <p:spPr>
                <a:xfrm rot="16200000">
                  <a:off x="-145293" y="3612388"/>
                  <a:ext cx="1140338" cy="371101"/>
                </a:xfrm>
                <a:prstGeom prst="rect">
                  <a:avLst/>
                </a:prstGeom>
                <a:noFill/>
              </p:spPr>
              <p:txBody>
                <a:bodyPr>
                  <a:spAutoFit/>
                </a:bodyPr>
                <a:lstStyle/>
                <a:p>
                  <a:pPr>
                    <a:defRPr/>
                  </a:pPr>
                  <a:r>
                    <a:rPr lang="en-US" b="1" dirty="0">
                      <a:latin typeface="+mj-lt"/>
                      <a:cs typeface="Arial" charset="0"/>
                    </a:rPr>
                    <a:t>-- 2000</a:t>
                  </a:r>
                </a:p>
              </p:txBody>
            </p:sp>
            <p:sp>
              <p:nvSpPr>
                <p:cNvPr id="17" name="TextBox 16"/>
                <p:cNvSpPr txBox="1"/>
                <p:nvPr/>
              </p:nvSpPr>
              <p:spPr>
                <a:xfrm rot="16200000">
                  <a:off x="761320" y="3613224"/>
                  <a:ext cx="1140338" cy="369430"/>
                </a:xfrm>
                <a:prstGeom prst="rect">
                  <a:avLst/>
                </a:prstGeom>
                <a:noFill/>
              </p:spPr>
              <p:txBody>
                <a:bodyPr>
                  <a:spAutoFit/>
                </a:bodyPr>
                <a:lstStyle/>
                <a:p>
                  <a:pPr>
                    <a:defRPr/>
                  </a:pPr>
                  <a:r>
                    <a:rPr lang="en-US" b="1" dirty="0">
                      <a:latin typeface="+mj-lt"/>
                      <a:cs typeface="Arial" charset="0"/>
                    </a:rPr>
                    <a:t>-- 2002</a:t>
                  </a:r>
                </a:p>
              </p:txBody>
            </p:sp>
            <p:sp>
              <p:nvSpPr>
                <p:cNvPr id="18" name="TextBox 17"/>
                <p:cNvSpPr txBox="1"/>
                <p:nvPr/>
              </p:nvSpPr>
              <p:spPr>
                <a:xfrm rot="16200000">
                  <a:off x="1690501" y="3613224"/>
                  <a:ext cx="1140338" cy="369429"/>
                </a:xfrm>
                <a:prstGeom prst="rect">
                  <a:avLst/>
                </a:prstGeom>
                <a:noFill/>
              </p:spPr>
              <p:txBody>
                <a:bodyPr>
                  <a:spAutoFit/>
                </a:bodyPr>
                <a:lstStyle/>
                <a:p>
                  <a:pPr>
                    <a:defRPr/>
                  </a:pPr>
                  <a:r>
                    <a:rPr lang="en-US" b="1" dirty="0">
                      <a:latin typeface="+mj-lt"/>
                      <a:cs typeface="Arial" charset="0"/>
                    </a:rPr>
                    <a:t>-- 2004</a:t>
                  </a:r>
                </a:p>
              </p:txBody>
            </p:sp>
            <p:sp>
              <p:nvSpPr>
                <p:cNvPr id="19" name="TextBox 18"/>
                <p:cNvSpPr txBox="1"/>
                <p:nvPr/>
              </p:nvSpPr>
              <p:spPr>
                <a:xfrm rot="16200000">
                  <a:off x="2642130" y="3613224"/>
                  <a:ext cx="1140338" cy="369430"/>
                </a:xfrm>
                <a:prstGeom prst="rect">
                  <a:avLst/>
                </a:prstGeom>
                <a:noFill/>
              </p:spPr>
              <p:txBody>
                <a:bodyPr>
                  <a:spAutoFit/>
                </a:bodyPr>
                <a:lstStyle/>
                <a:p>
                  <a:pPr>
                    <a:defRPr/>
                  </a:pPr>
                  <a:r>
                    <a:rPr lang="en-US" b="1" dirty="0">
                      <a:latin typeface="+mj-lt"/>
                      <a:cs typeface="Arial" charset="0"/>
                    </a:rPr>
                    <a:t>-- 2006</a:t>
                  </a:r>
                </a:p>
              </p:txBody>
            </p:sp>
            <p:pic>
              <p:nvPicPr>
                <p:cNvPr id="104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43011" y="1910405"/>
                  <a:ext cx="1001639" cy="1390705"/>
                </a:xfrm>
                <a:prstGeom prst="rect">
                  <a:avLst/>
                </a:prstGeom>
                <a:solidFill>
                  <a:schemeClr val="bg1"/>
                </a:solidFill>
                <a:ln w="12700">
                  <a:solidFill>
                    <a:schemeClr val="bg1"/>
                  </a:solidFill>
                  <a:miter lim="800000"/>
                  <a:headEnd/>
                  <a:tailEnd/>
                </a:ln>
              </p:spPr>
            </p:pic>
            <p:sp>
              <p:nvSpPr>
                <p:cNvPr id="21" name="Text Box 35"/>
                <p:cNvSpPr txBox="1">
                  <a:spLocks noChangeArrowheads="1"/>
                </p:cNvSpPr>
                <p:nvPr/>
              </p:nvSpPr>
              <p:spPr bwMode="auto">
                <a:xfrm>
                  <a:off x="2175692" y="4580633"/>
                  <a:ext cx="839156" cy="385569"/>
                </a:xfrm>
                <a:prstGeom prst="rect">
                  <a:avLst/>
                </a:prstGeom>
                <a:noFill/>
                <a:ln w="38100" cap="rnd">
                  <a:noFill/>
                  <a:prstDash val="sysDot"/>
                  <a:miter lim="800000"/>
                  <a:headEnd/>
                  <a:tailEnd/>
                </a:ln>
              </p:spPr>
              <p:txBody>
                <a:bodyPr>
                  <a:spAutoFit/>
                </a:bodyPr>
                <a:lstStyle/>
                <a:p>
                  <a:pPr algn="ctr">
                    <a:lnSpc>
                      <a:spcPct val="80000"/>
                    </a:lnSpc>
                    <a:defRPr/>
                  </a:pPr>
                  <a:r>
                    <a:rPr lang="en-US" sz="1200" b="1" dirty="0">
                      <a:latin typeface="+mj-lt"/>
                      <a:cs typeface="Arial" charset="0"/>
                    </a:rPr>
                    <a:t>Chicago Standard</a:t>
                  </a:r>
                </a:p>
              </p:txBody>
            </p:sp>
            <p:sp>
              <p:nvSpPr>
                <p:cNvPr id="22" name="TextBox 21"/>
                <p:cNvSpPr txBox="1"/>
                <p:nvPr/>
              </p:nvSpPr>
              <p:spPr>
                <a:xfrm rot="16200000">
                  <a:off x="3567726" y="3613224"/>
                  <a:ext cx="1140338" cy="369430"/>
                </a:xfrm>
                <a:prstGeom prst="rect">
                  <a:avLst/>
                </a:prstGeom>
                <a:noFill/>
              </p:spPr>
              <p:txBody>
                <a:bodyPr>
                  <a:spAutoFit/>
                </a:bodyPr>
                <a:lstStyle/>
                <a:p>
                  <a:pPr>
                    <a:defRPr/>
                  </a:pPr>
                  <a:r>
                    <a:rPr lang="en-US" b="1" dirty="0">
                      <a:latin typeface="+mj-lt"/>
                      <a:cs typeface="Arial" charset="0"/>
                    </a:rPr>
                    <a:t>-- 2008</a:t>
                  </a:r>
                </a:p>
              </p:txBody>
            </p:sp>
            <p:sp>
              <p:nvSpPr>
                <p:cNvPr id="23" name="TextBox 22"/>
                <p:cNvSpPr txBox="1"/>
                <p:nvPr/>
              </p:nvSpPr>
              <p:spPr>
                <a:xfrm rot="16200000">
                  <a:off x="4500166" y="3614059"/>
                  <a:ext cx="1140338" cy="367757"/>
                </a:xfrm>
                <a:prstGeom prst="rect">
                  <a:avLst/>
                </a:prstGeom>
                <a:noFill/>
              </p:spPr>
              <p:txBody>
                <a:bodyPr>
                  <a:spAutoFit/>
                </a:bodyPr>
                <a:lstStyle/>
                <a:p>
                  <a:pPr>
                    <a:defRPr/>
                  </a:pPr>
                  <a:r>
                    <a:rPr lang="en-US" b="1" dirty="0">
                      <a:latin typeface="+mj-lt"/>
                      <a:cs typeface="Arial" charset="0"/>
                    </a:rPr>
                    <a:t>-- 2010</a:t>
                  </a:r>
                </a:p>
              </p:txBody>
            </p:sp>
            <p:sp>
              <p:nvSpPr>
                <p:cNvPr id="24" name="TextBox 23"/>
                <p:cNvSpPr txBox="1"/>
                <p:nvPr/>
              </p:nvSpPr>
              <p:spPr>
                <a:xfrm rot="16200000">
                  <a:off x="5391222" y="3613224"/>
                  <a:ext cx="1140338" cy="369430"/>
                </a:xfrm>
                <a:prstGeom prst="rect">
                  <a:avLst/>
                </a:prstGeom>
                <a:noFill/>
              </p:spPr>
              <p:txBody>
                <a:bodyPr>
                  <a:spAutoFit/>
                </a:bodyPr>
                <a:lstStyle/>
                <a:p>
                  <a:pPr>
                    <a:defRPr/>
                  </a:pPr>
                  <a:r>
                    <a:rPr lang="en-US" b="1" dirty="0">
                      <a:latin typeface="+mj-lt"/>
                      <a:cs typeface="Arial" charset="0"/>
                    </a:rPr>
                    <a:t>-- 2012</a:t>
                  </a:r>
                </a:p>
              </p:txBody>
            </p:sp>
            <p:sp>
              <p:nvSpPr>
                <p:cNvPr id="25" name="TextBox 24"/>
                <p:cNvSpPr txBox="1"/>
                <p:nvPr/>
              </p:nvSpPr>
              <p:spPr>
                <a:xfrm rot="16200000">
                  <a:off x="6332463" y="3612388"/>
                  <a:ext cx="1140338" cy="371101"/>
                </a:xfrm>
                <a:prstGeom prst="rect">
                  <a:avLst/>
                </a:prstGeom>
                <a:noFill/>
              </p:spPr>
              <p:txBody>
                <a:bodyPr>
                  <a:spAutoFit/>
                </a:bodyPr>
                <a:lstStyle/>
                <a:p>
                  <a:pPr>
                    <a:defRPr/>
                  </a:pPr>
                  <a:r>
                    <a:rPr lang="en-US" b="1" dirty="0">
                      <a:latin typeface="+mj-lt"/>
                      <a:cs typeface="Arial" charset="0"/>
                    </a:rPr>
                    <a:t>-- 2014</a:t>
                  </a:r>
                </a:p>
              </p:txBody>
            </p:sp>
            <p:sp>
              <p:nvSpPr>
                <p:cNvPr id="26" name="Rectangle 59"/>
                <p:cNvSpPr>
                  <a:spLocks noChangeArrowheads="1"/>
                </p:cNvSpPr>
                <p:nvPr/>
              </p:nvSpPr>
              <p:spPr bwMode="auto">
                <a:xfrm>
                  <a:off x="3544257" y="2604389"/>
                  <a:ext cx="1068168" cy="432856"/>
                </a:xfrm>
                <a:prstGeom prst="rect">
                  <a:avLst/>
                </a:prstGeom>
                <a:noFill/>
                <a:ln w="9525">
                  <a:noFill/>
                  <a:miter lim="800000"/>
                  <a:headEnd/>
                  <a:tailEnd/>
                </a:ln>
              </p:spPr>
              <p:txBody>
                <a:bodyPr>
                  <a:spAutoFit/>
                </a:bodyPr>
                <a:lstStyle/>
                <a:p>
                  <a:pPr algn="ctr">
                    <a:defRPr/>
                  </a:pPr>
                  <a:r>
                    <a:rPr lang="en-US" sz="1100" b="1" dirty="0">
                      <a:latin typeface="+mj-lt"/>
                      <a:cs typeface="Arial" charset="0"/>
                    </a:rPr>
                    <a:t>Green Alley Program</a:t>
                  </a:r>
                </a:p>
              </p:txBody>
            </p:sp>
            <p:sp>
              <p:nvSpPr>
                <p:cNvPr id="27" name="Rectangle 55"/>
                <p:cNvSpPr>
                  <a:spLocks noChangeArrowheads="1"/>
                </p:cNvSpPr>
                <p:nvPr/>
              </p:nvSpPr>
              <p:spPr bwMode="auto">
                <a:xfrm>
                  <a:off x="3869593" y="5844916"/>
                  <a:ext cx="1068169" cy="460137"/>
                </a:xfrm>
                <a:prstGeom prst="rect">
                  <a:avLst/>
                </a:prstGeom>
                <a:solidFill>
                  <a:schemeClr val="bg1"/>
                </a:solidFill>
                <a:ln w="9525">
                  <a:noFill/>
                  <a:miter lim="800000"/>
                  <a:headEnd/>
                  <a:tailEnd/>
                </a:ln>
              </p:spPr>
              <p:txBody>
                <a:bodyPr>
                  <a:spAutoFit/>
                </a:bodyPr>
                <a:lstStyle/>
                <a:p>
                  <a:pPr algn="ctr">
                    <a:defRPr/>
                  </a:pPr>
                  <a:r>
                    <a:rPr lang="en-US" sz="1200" b="1" dirty="0">
                      <a:latin typeface="+mj-lt"/>
                      <a:cs typeface="Arial" charset="0"/>
                    </a:rPr>
                    <a:t>Green Urban Design </a:t>
                  </a:r>
                  <a:r>
                    <a:rPr lang="en-US" sz="800" b="1" dirty="0">
                      <a:latin typeface="+mj-lt"/>
                      <a:cs typeface="Arial" charset="0"/>
                    </a:rPr>
                    <a:t>(2008)</a:t>
                  </a:r>
                </a:p>
              </p:txBody>
            </p:sp>
            <p:sp>
              <p:nvSpPr>
                <p:cNvPr id="28" name="Rectangle 61"/>
                <p:cNvSpPr>
                  <a:spLocks noChangeArrowheads="1"/>
                </p:cNvSpPr>
                <p:nvPr/>
              </p:nvSpPr>
              <p:spPr bwMode="auto">
                <a:xfrm>
                  <a:off x="4535382" y="2845838"/>
                  <a:ext cx="989602" cy="431036"/>
                </a:xfrm>
                <a:prstGeom prst="rect">
                  <a:avLst/>
                </a:prstGeom>
                <a:solidFill>
                  <a:schemeClr val="bg1"/>
                </a:solidFill>
                <a:ln w="9525">
                  <a:noFill/>
                  <a:miter lim="800000"/>
                  <a:headEnd/>
                  <a:tailEnd/>
                </a:ln>
              </p:spPr>
              <p:txBody>
                <a:bodyPr>
                  <a:spAutoFit/>
                </a:bodyPr>
                <a:lstStyle/>
                <a:p>
                  <a:pPr algn="ctr">
                    <a:defRPr/>
                  </a:pPr>
                  <a:r>
                    <a:rPr lang="en-US" sz="1100" b="1" dirty="0">
                      <a:latin typeface="+mj-lt"/>
                      <a:cs typeface="Arial" charset="0"/>
                    </a:rPr>
                    <a:t>Stormwater Ordinance</a:t>
                  </a:r>
                </a:p>
              </p:txBody>
            </p:sp>
            <p:pic>
              <p:nvPicPr>
                <p:cNvPr id="1052" name="Picture 37" descr="wateragenda_1.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48346" y="2334418"/>
                  <a:ext cx="128195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1" descr="GreenRoofTo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326" y="1668731"/>
                  <a:ext cx="1339809" cy="107344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54" name="Picture 39" descr="CompleteStreetsGuidelines.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34199" y="4973085"/>
                  <a:ext cx="1142925" cy="96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76214" y="4735648"/>
                  <a:ext cx="68209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6035759" y="5919477"/>
                  <a:ext cx="620172" cy="249164"/>
                </a:xfrm>
                <a:prstGeom prst="rect">
                  <a:avLst/>
                </a:prstGeom>
                <a:noFill/>
              </p:spPr>
              <p:txBody>
                <a:bodyPr>
                  <a:spAutoFit/>
                </a:bodyPr>
                <a:lstStyle/>
                <a:p>
                  <a:pPr>
                    <a:defRPr/>
                  </a:pPr>
                  <a:r>
                    <a:rPr lang="en-US" sz="1000" b="1" dirty="0">
                      <a:latin typeface="+mj-lt"/>
                      <a:cs typeface="Arial" charset="0"/>
                    </a:rPr>
                    <a:t>2013</a:t>
                  </a:r>
                </a:p>
              </p:txBody>
            </p:sp>
            <p:sp>
              <p:nvSpPr>
                <p:cNvPr id="34" name="Text Box 35"/>
                <p:cNvSpPr txBox="1">
                  <a:spLocks noChangeArrowheads="1"/>
                </p:cNvSpPr>
                <p:nvPr/>
              </p:nvSpPr>
              <p:spPr bwMode="auto">
                <a:xfrm>
                  <a:off x="7220489" y="4580898"/>
                  <a:ext cx="839156" cy="392844"/>
                </a:xfrm>
                <a:prstGeom prst="rect">
                  <a:avLst/>
                </a:prstGeom>
                <a:noFill/>
                <a:ln w="38100" cap="rnd">
                  <a:noFill/>
                  <a:prstDash val="sysDot"/>
                  <a:miter lim="800000"/>
                  <a:headEnd/>
                  <a:tailEnd/>
                </a:ln>
              </p:spPr>
              <p:txBody>
                <a:bodyPr>
                  <a:spAutoFit/>
                </a:bodyPr>
                <a:lstStyle/>
                <a:p>
                  <a:pPr algn="ctr">
                    <a:lnSpc>
                      <a:spcPct val="80000"/>
                    </a:lnSpc>
                    <a:defRPr/>
                  </a:pPr>
                  <a:r>
                    <a:rPr lang="en-US" sz="1200" b="1" dirty="0">
                      <a:latin typeface="+mj-lt"/>
                      <a:cs typeface="Arial" charset="0"/>
                    </a:rPr>
                    <a:t>Retrofit Chicago</a:t>
                  </a:r>
                </a:p>
              </p:txBody>
            </p:sp>
          </p:grpSp>
        </p:grpSp>
        <p:pic>
          <p:nvPicPr>
            <p:cNvPr id="1031" name="Picture 87" descr="CCAP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29125" y="4515967"/>
              <a:ext cx="1177173"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p:cNvSpPr txBox="1"/>
          <p:nvPr/>
        </p:nvSpPr>
        <p:spPr bwMode="auto">
          <a:xfrm rot="16200000">
            <a:off x="7225087" y="3596865"/>
            <a:ext cx="995362" cy="369332"/>
          </a:xfrm>
          <a:prstGeom prst="rect">
            <a:avLst/>
          </a:prstGeom>
          <a:noFill/>
        </p:spPr>
        <p:txBody>
          <a:bodyPr>
            <a:spAutoFit/>
          </a:bodyPr>
          <a:lstStyle/>
          <a:p>
            <a:pPr>
              <a:defRPr/>
            </a:pPr>
            <a:r>
              <a:rPr lang="en-US" b="1" dirty="0">
                <a:latin typeface="+mj-lt"/>
                <a:cs typeface="Arial" charset="0"/>
              </a:rPr>
              <a:t>-- </a:t>
            </a:r>
            <a:r>
              <a:rPr lang="en-US" b="1" dirty="0" smtClean="0">
                <a:latin typeface="+mj-lt"/>
                <a:cs typeface="Arial" charset="0"/>
              </a:rPr>
              <a:t>2015</a:t>
            </a:r>
            <a:endParaRPr lang="en-US" b="1" dirty="0">
              <a:latin typeface="+mj-lt"/>
              <a:cs typeface="Arial" charset="0"/>
            </a:endParaRPr>
          </a:p>
        </p:txBody>
      </p:sp>
      <p:sp>
        <p:nvSpPr>
          <p:cNvPr id="2" name="TextBox 1"/>
          <p:cNvSpPr txBox="1"/>
          <p:nvPr/>
        </p:nvSpPr>
        <p:spPr>
          <a:xfrm rot="16200000">
            <a:off x="7206267" y="2370187"/>
            <a:ext cx="1529053" cy="446276"/>
          </a:xfrm>
          <a:prstGeom prst="rect">
            <a:avLst/>
          </a:prstGeom>
          <a:solidFill>
            <a:srgbClr val="0070C0"/>
          </a:solidFill>
        </p:spPr>
        <p:txBody>
          <a:bodyPr wrap="square" rtlCol="0">
            <a:spAutoFit/>
          </a:bodyPr>
          <a:lstStyle/>
          <a:p>
            <a:r>
              <a:rPr lang="en-US" sz="1400" b="1" dirty="0" smtClean="0">
                <a:solidFill>
                  <a:srgbClr val="92D050"/>
                </a:solidFill>
                <a:latin typeface="Arial Narrow" panose="020B0606020202030204" pitchFamily="34" charset="0"/>
              </a:rPr>
              <a:t>Brownfields</a:t>
            </a:r>
            <a:r>
              <a:rPr lang="en-US" sz="1600" dirty="0" smtClean="0">
                <a:solidFill>
                  <a:schemeClr val="bg1"/>
                </a:solidFill>
                <a:latin typeface="Arial Narrow" panose="020B0606020202030204" pitchFamily="34" charset="0"/>
              </a:rPr>
              <a:t>20</a:t>
            </a:r>
            <a:r>
              <a:rPr lang="en-US" sz="1600" b="1" dirty="0" smtClean="0">
                <a:solidFill>
                  <a:schemeClr val="bg1"/>
                </a:solidFill>
                <a:latin typeface="Arial Narrow" panose="020B0606020202030204" pitchFamily="34" charset="0"/>
              </a:rPr>
              <a:t>15</a:t>
            </a:r>
          </a:p>
          <a:p>
            <a:r>
              <a:rPr lang="en-US" sz="700" b="1" dirty="0" smtClean="0">
                <a:solidFill>
                  <a:schemeClr val="bg1"/>
                </a:solidFill>
                <a:latin typeface="Agency FB" panose="020B0503020202020204" pitchFamily="34" charset="0"/>
              </a:rPr>
              <a:t>SUSTAINABLE COMMUNITIES START HERE</a:t>
            </a:r>
            <a:endParaRPr lang="en-US" sz="700" b="1"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4022978637"/>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Picture1.png"/>
          <p:cNvPicPr>
            <a:picLocks noChangeAspect="1"/>
          </p:cNvPicPr>
          <p:nvPr/>
        </p:nvPicPr>
        <p:blipFill>
          <a:blip r:embed="rId4" cstate="print">
            <a:extLst>
              <a:ext uri="{28A0092B-C50C-407E-A947-70E740481C1C}">
                <a14:useLocalDpi xmlns:a14="http://schemas.microsoft.com/office/drawing/2010/main" val="0"/>
              </a:ext>
            </a:extLst>
          </a:blip>
          <a:srcRect r="3049"/>
          <a:stretch>
            <a:fillRect/>
          </a:stretch>
        </p:blipFill>
        <p:spPr bwMode="auto">
          <a:xfrm>
            <a:off x="6042205" y="1336265"/>
            <a:ext cx="2973208" cy="492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1"/>
          <p:cNvSpPr>
            <a:spLocks noGrp="1"/>
          </p:cNvSpPr>
          <p:nvPr>
            <p:ph type="title"/>
          </p:nvPr>
        </p:nvSpPr>
        <p:spPr>
          <a:xfrm>
            <a:off x="277091" y="401782"/>
            <a:ext cx="8534400" cy="990600"/>
          </a:xfrm>
        </p:spPr>
        <p:txBody>
          <a:bodyPr>
            <a:noAutofit/>
          </a:bodyPr>
          <a:lstStyle/>
          <a:p>
            <a:r>
              <a:rPr lang="en-US" altLang="en-US" sz="4000" b="1" dirty="0" smtClean="0">
                <a:latin typeface="Arial Narrow" panose="020B0606020202030204" pitchFamily="34" charset="0"/>
              </a:rPr>
              <a:t>The Program – Economic and Environmental </a:t>
            </a:r>
            <a:r>
              <a:rPr lang="en-US" altLang="en-US" sz="4000" b="1" spc="-50" dirty="0">
                <a:solidFill>
                  <a:schemeClr val="tx1">
                    <a:lumMod val="75000"/>
                    <a:lumOff val="25000"/>
                  </a:schemeClr>
                </a:solidFill>
                <a:latin typeface="Arial Narrow" panose="020B0606020202030204" pitchFamily="34" charset="0"/>
              </a:rPr>
              <a:t>Sustainability</a:t>
            </a:r>
          </a:p>
        </p:txBody>
      </p:sp>
      <p:sp>
        <p:nvSpPr>
          <p:cNvPr id="3" name="Content Placeholder 2"/>
          <p:cNvSpPr>
            <a:spLocks noGrp="1"/>
          </p:cNvSpPr>
          <p:nvPr>
            <p:ph idx="1"/>
          </p:nvPr>
        </p:nvSpPr>
        <p:spPr>
          <a:xfrm>
            <a:off x="214728" y="1796142"/>
            <a:ext cx="8361232" cy="4257305"/>
          </a:xfrm>
          <a:noFill/>
        </p:spPr>
        <p:txBody>
          <a:bodyPr>
            <a:normAutofit/>
          </a:bodyPr>
          <a:lstStyle/>
          <a:p>
            <a:pPr marL="109538" indent="0">
              <a:spcAft>
                <a:spcPts val="0"/>
              </a:spcAft>
              <a:buFont typeface="Arial" charset="0"/>
              <a:buNone/>
              <a:defRPr/>
            </a:pPr>
            <a:r>
              <a:rPr lang="en-US" sz="2400" dirty="0" smtClean="0">
                <a:latin typeface="Arial Narrow" panose="020B0606020202030204" pitchFamily="34" charset="0"/>
              </a:rPr>
              <a:t>Economic Sustainability - Completed in 2013: </a:t>
            </a:r>
          </a:p>
          <a:p>
            <a:pPr marL="395288" indent="-285750">
              <a:spcBef>
                <a:spcPts val="0"/>
              </a:spcBef>
              <a:spcAft>
                <a:spcPts val="0"/>
              </a:spcAft>
              <a:buFont typeface="Arial" panose="020B0604020202020204" pitchFamily="34" charset="0"/>
              <a:buChar char="•"/>
              <a:defRPr/>
            </a:pPr>
            <a:r>
              <a:rPr lang="en-US" sz="1800" dirty="0" smtClean="0">
                <a:latin typeface="Arial Narrow" panose="020B0606020202030204" pitchFamily="34" charset="0"/>
              </a:rPr>
              <a:t>$32.9M, 6.02% under original budget.</a:t>
            </a:r>
          </a:p>
          <a:p>
            <a:pPr marL="395288" indent="-285750">
              <a:spcBef>
                <a:spcPts val="0"/>
              </a:spcBef>
              <a:spcAft>
                <a:spcPts val="0"/>
              </a:spcAft>
              <a:buFont typeface="Arial" panose="020B0604020202020204" pitchFamily="34" charset="0"/>
              <a:buChar char="•"/>
              <a:defRPr/>
            </a:pPr>
            <a:r>
              <a:rPr lang="en-US" sz="1800" dirty="0" smtClean="0">
                <a:latin typeface="Arial Narrow" panose="020B0606020202030204" pitchFamily="34" charset="0"/>
              </a:rPr>
              <a:t>Created 1,744 full-time equivalent (FTE) jobs</a:t>
            </a:r>
          </a:p>
          <a:p>
            <a:pPr marL="395288" indent="-285750">
              <a:spcBef>
                <a:spcPts val="0"/>
              </a:spcBef>
              <a:spcAft>
                <a:spcPts val="0"/>
              </a:spcAft>
              <a:buFont typeface="Arial" panose="020B0604020202020204" pitchFamily="34" charset="0"/>
              <a:buChar char="•"/>
              <a:defRPr/>
            </a:pPr>
            <a:r>
              <a:rPr lang="en-US" sz="1800" dirty="0" smtClean="0">
                <a:latin typeface="Arial Narrow" panose="020B0606020202030204" pitchFamily="34" charset="0"/>
              </a:rPr>
              <a:t>Inclusion: </a:t>
            </a:r>
          </a:p>
          <a:p>
            <a:pPr marL="640080" lvl="1" indent="-228600">
              <a:spcBef>
                <a:spcPts val="0"/>
              </a:spcBef>
              <a:spcAft>
                <a:spcPts val="0"/>
              </a:spcAft>
              <a:buFont typeface="Arial" panose="020B0604020202020204" pitchFamily="34" charset="0"/>
              <a:buChar char="•"/>
              <a:defRPr/>
            </a:pPr>
            <a:r>
              <a:rPr lang="en-US" sz="1600" dirty="0" smtClean="0">
                <a:latin typeface="Arial Narrow" panose="020B0606020202030204" pitchFamily="34" charset="0"/>
              </a:rPr>
              <a:t>Construction - M/WBE work awarded: 39.93% or $144.7M</a:t>
            </a:r>
          </a:p>
          <a:p>
            <a:pPr marL="640080" lvl="1" indent="-228600">
              <a:spcBef>
                <a:spcPts val="0"/>
              </a:spcBef>
              <a:spcAft>
                <a:spcPts val="0"/>
              </a:spcAft>
              <a:buFont typeface="Arial" panose="020B0604020202020204" pitchFamily="34" charset="0"/>
              <a:buChar char="•"/>
              <a:defRPr/>
            </a:pPr>
            <a:r>
              <a:rPr lang="en-US" sz="1600" dirty="0" smtClean="0">
                <a:latin typeface="Arial Narrow" panose="020B0606020202030204" pitchFamily="34" charset="0"/>
              </a:rPr>
              <a:t>Professional -  M/WBE 70.25% or $11.34 M </a:t>
            </a:r>
          </a:p>
          <a:p>
            <a:pPr marL="640080" lvl="1" indent="-228600">
              <a:spcBef>
                <a:spcPts val="0"/>
              </a:spcBef>
              <a:spcAft>
                <a:spcPts val="0"/>
              </a:spcAft>
              <a:buFont typeface="Arial" panose="020B0604020202020204" pitchFamily="34" charset="0"/>
              <a:buChar char="•"/>
              <a:defRPr/>
            </a:pPr>
            <a:r>
              <a:rPr lang="en-US" sz="1600" dirty="0" smtClean="0">
                <a:latin typeface="Arial Narrow" panose="020B0606020202030204" pitchFamily="34" charset="0"/>
              </a:rPr>
              <a:t>Community Hiring</a:t>
            </a:r>
          </a:p>
          <a:p>
            <a:pPr marL="109538" indent="0">
              <a:lnSpc>
                <a:spcPct val="110000"/>
              </a:lnSpc>
              <a:spcBef>
                <a:spcPts val="0"/>
              </a:spcBef>
              <a:spcAft>
                <a:spcPts val="0"/>
              </a:spcAft>
              <a:buFont typeface="Arial" charset="0"/>
              <a:buNone/>
              <a:defRPr/>
            </a:pPr>
            <a:endParaRPr lang="en-US" sz="800" dirty="0" smtClean="0">
              <a:latin typeface="Arial Narrow" panose="020B0606020202030204" pitchFamily="34" charset="0"/>
            </a:endParaRPr>
          </a:p>
          <a:p>
            <a:pPr marL="109538" indent="0">
              <a:lnSpc>
                <a:spcPct val="110000"/>
              </a:lnSpc>
              <a:spcBef>
                <a:spcPts val="0"/>
              </a:spcBef>
              <a:spcAft>
                <a:spcPts val="0"/>
              </a:spcAft>
              <a:buFont typeface="Arial" charset="0"/>
              <a:buNone/>
              <a:defRPr/>
            </a:pPr>
            <a:r>
              <a:rPr lang="en-US" sz="2400" dirty="0" smtClean="0">
                <a:latin typeface="Arial Narrow" panose="020B0606020202030204" pitchFamily="34" charset="0"/>
              </a:rPr>
              <a:t>Environmental </a:t>
            </a:r>
            <a:r>
              <a:rPr lang="en-US" sz="3200" spc="-50" dirty="0">
                <a:latin typeface="Arial Narrow" panose="020B0606020202030204" pitchFamily="34" charset="0"/>
                <a:ea typeface="+mj-ea"/>
                <a:cs typeface="+mj-cs"/>
              </a:rPr>
              <a:t>Sustainability</a:t>
            </a:r>
            <a:r>
              <a:rPr lang="en-US" sz="2400" dirty="0" smtClean="0">
                <a:latin typeface="Arial Narrow" panose="020B0606020202030204" pitchFamily="34" charset="0"/>
              </a:rPr>
              <a:t> – Aggregate 2015:</a:t>
            </a:r>
            <a:endParaRPr lang="en-US" sz="2400" dirty="0">
              <a:latin typeface="Arial Narrow" panose="020B0606020202030204" pitchFamily="34" charset="0"/>
            </a:endParaRPr>
          </a:p>
          <a:p>
            <a:pPr marL="109538" indent="0">
              <a:spcBef>
                <a:spcPts val="0"/>
              </a:spcBef>
              <a:spcAft>
                <a:spcPts val="0"/>
              </a:spcAft>
              <a:buFont typeface="Arial" charset="0"/>
              <a:buNone/>
              <a:defRPr/>
            </a:pPr>
            <a:r>
              <a:rPr lang="en-US" sz="1800" dirty="0" smtClean="0">
                <a:latin typeface="Arial Narrow" panose="020B0606020202030204" pitchFamily="34" charset="0"/>
              </a:rPr>
              <a:t>LEED 88 targeted </a:t>
            </a:r>
            <a:r>
              <a:rPr lang="en-US" sz="1800" dirty="0">
                <a:latin typeface="Arial Narrow" panose="020B0606020202030204" pitchFamily="34" charset="0"/>
              </a:rPr>
              <a:t>/ </a:t>
            </a:r>
            <a:r>
              <a:rPr lang="en-US" sz="1800" dirty="0" smtClean="0">
                <a:latin typeface="Arial Narrow" panose="020B0606020202030204" pitchFamily="34" charset="0"/>
              </a:rPr>
              <a:t>70 </a:t>
            </a:r>
            <a:r>
              <a:rPr lang="en-US" sz="1800" dirty="0">
                <a:latin typeface="Arial Narrow" panose="020B0606020202030204" pitchFamily="34" charset="0"/>
              </a:rPr>
              <a:t>certified</a:t>
            </a:r>
          </a:p>
          <a:p>
            <a:pPr marL="463550" indent="-354013">
              <a:spcBef>
                <a:spcPts val="0"/>
              </a:spcBef>
              <a:spcAft>
                <a:spcPts val="0"/>
              </a:spcAft>
              <a:buFont typeface="Arial" pitchFamily="34" charset="0"/>
              <a:buChar char="•"/>
              <a:defRPr/>
            </a:pPr>
            <a:r>
              <a:rPr lang="en-US" sz="1800" dirty="0">
                <a:latin typeface="Arial Narrow" panose="020B0606020202030204" pitchFamily="34" charset="0"/>
              </a:rPr>
              <a:t>Potable water savings:	</a:t>
            </a:r>
            <a:r>
              <a:rPr lang="en-US" sz="1800" dirty="0" smtClean="0">
                <a:latin typeface="Arial Narrow" panose="020B0606020202030204" pitchFamily="34" charset="0"/>
              </a:rPr>
              <a:t>23,883,929 </a:t>
            </a:r>
            <a:r>
              <a:rPr lang="en-US" sz="1800" dirty="0">
                <a:latin typeface="Arial Narrow" panose="020B0606020202030204" pitchFamily="34" charset="0"/>
              </a:rPr>
              <a:t>gallons/year</a:t>
            </a:r>
          </a:p>
          <a:p>
            <a:pPr marL="463550" indent="-354013">
              <a:spcBef>
                <a:spcPts val="0"/>
              </a:spcBef>
              <a:spcAft>
                <a:spcPts val="0"/>
              </a:spcAft>
              <a:buFont typeface="Arial" pitchFamily="34" charset="0"/>
              <a:buChar char="•"/>
              <a:defRPr/>
            </a:pPr>
            <a:r>
              <a:rPr lang="en-US" sz="1800" dirty="0" smtClean="0">
                <a:latin typeface="Arial Narrow" panose="020B0606020202030204" pitchFamily="34" charset="0"/>
              </a:rPr>
              <a:t>Energy </a:t>
            </a:r>
            <a:r>
              <a:rPr lang="en-US" sz="1800" dirty="0">
                <a:latin typeface="Arial Narrow" panose="020B0606020202030204" pitchFamily="34" charset="0"/>
              </a:rPr>
              <a:t>savings:	</a:t>
            </a:r>
            <a:r>
              <a:rPr lang="en-US" sz="1800" dirty="0" smtClean="0">
                <a:latin typeface="Arial Narrow" panose="020B0606020202030204" pitchFamily="34" charset="0"/>
              </a:rPr>
              <a:t>	$1.49 </a:t>
            </a:r>
            <a:r>
              <a:rPr lang="en-US" sz="1800" dirty="0">
                <a:latin typeface="Arial Narrow" panose="020B0606020202030204" pitchFamily="34" charset="0"/>
              </a:rPr>
              <a:t>M / year</a:t>
            </a:r>
          </a:p>
          <a:p>
            <a:pPr marL="463550" indent="-354013">
              <a:spcBef>
                <a:spcPts val="0"/>
              </a:spcBef>
              <a:spcAft>
                <a:spcPts val="0"/>
              </a:spcAft>
              <a:buFont typeface="Arial" pitchFamily="34" charset="0"/>
              <a:buChar char="•"/>
              <a:defRPr/>
            </a:pPr>
            <a:r>
              <a:rPr lang="en-US" sz="1800" dirty="0">
                <a:latin typeface="Arial Narrow" panose="020B0606020202030204" pitchFamily="34" charset="0"/>
              </a:rPr>
              <a:t>Recycled Materials:	$</a:t>
            </a:r>
            <a:r>
              <a:rPr lang="en-US" sz="1800" dirty="0" smtClean="0">
                <a:latin typeface="Arial Narrow" panose="020B0606020202030204" pitchFamily="34" charset="0"/>
              </a:rPr>
              <a:t>67.6 </a:t>
            </a:r>
            <a:r>
              <a:rPr lang="en-US" sz="1800" dirty="0">
                <a:latin typeface="Arial Narrow" panose="020B0606020202030204" pitchFamily="34" charset="0"/>
              </a:rPr>
              <a:t>M to date</a:t>
            </a:r>
          </a:p>
          <a:p>
            <a:pPr marL="463550" indent="-354013">
              <a:spcBef>
                <a:spcPts val="0"/>
              </a:spcBef>
              <a:spcAft>
                <a:spcPts val="0"/>
              </a:spcAft>
              <a:buFont typeface="Arial" pitchFamily="34" charset="0"/>
              <a:buChar char="•"/>
              <a:defRPr/>
            </a:pPr>
            <a:r>
              <a:rPr lang="en-US" sz="1800" dirty="0" smtClean="0">
                <a:latin typeface="Arial Narrow" panose="020B0606020202030204" pitchFamily="34" charset="0"/>
              </a:rPr>
              <a:t>Regional </a:t>
            </a:r>
            <a:r>
              <a:rPr lang="en-US" sz="1800" dirty="0">
                <a:latin typeface="Arial Narrow" panose="020B0606020202030204" pitchFamily="34" charset="0"/>
              </a:rPr>
              <a:t>Materials:	</a:t>
            </a:r>
            <a:r>
              <a:rPr lang="en-US" sz="1800" dirty="0" smtClean="0">
                <a:latin typeface="Arial Narrow" panose="020B0606020202030204" pitchFamily="34" charset="0"/>
              </a:rPr>
              <a:t>$117 </a:t>
            </a:r>
            <a:r>
              <a:rPr lang="en-US" sz="1800" dirty="0">
                <a:latin typeface="Arial Narrow" panose="020B0606020202030204" pitchFamily="34" charset="0"/>
              </a:rPr>
              <a:t>M+ to date</a:t>
            </a:r>
          </a:p>
          <a:p>
            <a:pPr marL="463550" indent="-354013">
              <a:spcBef>
                <a:spcPts val="0"/>
              </a:spcBef>
              <a:spcAft>
                <a:spcPts val="0"/>
              </a:spcAft>
              <a:buFont typeface="Arial" pitchFamily="34" charset="0"/>
              <a:buChar char="•"/>
              <a:defRPr/>
            </a:pPr>
            <a:r>
              <a:rPr lang="en-US" sz="1800" dirty="0" smtClean="0">
                <a:latin typeface="Arial Narrow" panose="020B0606020202030204" pitchFamily="34" charset="0"/>
              </a:rPr>
              <a:t>Diverted </a:t>
            </a:r>
            <a:r>
              <a:rPr lang="en-US" sz="1800" dirty="0">
                <a:latin typeface="Arial Narrow" panose="020B0606020202030204" pitchFamily="34" charset="0"/>
              </a:rPr>
              <a:t>from Landfill:	</a:t>
            </a:r>
            <a:r>
              <a:rPr lang="en-US" sz="1800" dirty="0" smtClean="0">
                <a:latin typeface="Arial Narrow" panose="020B0606020202030204" pitchFamily="34" charset="0"/>
              </a:rPr>
              <a:t>195,943 </a:t>
            </a:r>
            <a:r>
              <a:rPr lang="en-US" sz="1800" dirty="0">
                <a:latin typeface="Arial Narrow" panose="020B0606020202030204" pitchFamily="34" charset="0"/>
              </a:rPr>
              <a:t>tons to date (</a:t>
            </a:r>
            <a:r>
              <a:rPr lang="en-US" sz="1800" dirty="0" smtClean="0">
                <a:latin typeface="Arial Narrow" panose="020B0606020202030204" pitchFamily="34" charset="0"/>
              </a:rPr>
              <a:t>94.9%)</a:t>
            </a:r>
            <a:endParaRPr lang="en-US" sz="1800" dirty="0">
              <a:latin typeface="Arial Narrow" panose="020B0606020202030204" pitchFamily="34" charset="0"/>
            </a:endParaRPr>
          </a:p>
          <a:p>
            <a:pPr marL="747713" lvl="2">
              <a:spcAft>
                <a:spcPts val="0"/>
              </a:spcAft>
              <a:buFont typeface="Arial" charset="0"/>
              <a:buChar char="–"/>
              <a:defRPr/>
            </a:pPr>
            <a:endParaRPr lang="en-US" sz="1800" dirty="0" smtClean="0"/>
          </a:p>
          <a:p>
            <a:pPr lvl="1">
              <a:spcAft>
                <a:spcPts val="0"/>
              </a:spcAft>
              <a:buFont typeface="Arial" charset="0"/>
              <a:buChar char="–"/>
              <a:defRPr/>
            </a:pPr>
            <a:endParaRPr lang="en-US" sz="1800" dirty="0" smtClean="0">
              <a:latin typeface="+mj-lt"/>
            </a:endParaRPr>
          </a:p>
        </p:txBody>
      </p:sp>
    </p:spTree>
    <p:extLst>
      <p:ext uri="{BB962C8B-B14F-4D97-AF65-F5344CB8AC3E}">
        <p14:creationId xmlns:p14="http://schemas.microsoft.com/office/powerpoint/2010/main" val="846488656"/>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Title 1"/>
          <p:cNvSpPr>
            <a:spLocks noGrp="1"/>
          </p:cNvSpPr>
          <p:nvPr>
            <p:ph type="title"/>
          </p:nvPr>
        </p:nvSpPr>
        <p:spPr>
          <a:xfrm>
            <a:off x="213359" y="274638"/>
            <a:ext cx="8977745" cy="1143000"/>
          </a:xfrm>
        </p:spPr>
        <p:txBody>
          <a:bodyPr>
            <a:normAutofit/>
          </a:bodyPr>
          <a:lstStyle/>
          <a:p>
            <a:r>
              <a:rPr lang="en-US" altLang="en-US" sz="4000" b="1" dirty="0">
                <a:latin typeface="Arial Narrow" panose="020B0606020202030204" pitchFamily="34" charset="0"/>
              </a:rPr>
              <a:t>Grave to Cradle – Integrated Program Approach</a:t>
            </a:r>
          </a:p>
        </p:txBody>
      </p:sp>
      <p:sp>
        <p:nvSpPr>
          <p:cNvPr id="11267" name="Content Placeholder 2"/>
          <p:cNvSpPr>
            <a:spLocks noGrp="1"/>
          </p:cNvSpPr>
          <p:nvPr>
            <p:ph idx="1"/>
          </p:nvPr>
        </p:nvSpPr>
        <p:spPr>
          <a:xfrm>
            <a:off x="609600" y="1785257"/>
            <a:ext cx="7652657" cy="4278086"/>
          </a:xfrm>
        </p:spPr>
        <p:txBody>
          <a:bodyPr>
            <a:normAutofit/>
          </a:bodyPr>
          <a:lstStyle/>
          <a:p>
            <a:pPr marL="0" indent="0">
              <a:buFont typeface="Arial" charset="0"/>
              <a:buNone/>
              <a:defRPr/>
            </a:pPr>
            <a:r>
              <a:rPr lang="en-US" sz="2400" b="1" dirty="0" smtClean="0">
                <a:solidFill>
                  <a:srgbClr val="000000"/>
                </a:solidFill>
                <a:latin typeface="Arial Narrow" panose="020B0606020202030204" pitchFamily="34" charset="0"/>
              </a:rPr>
              <a:t>One Goal</a:t>
            </a:r>
            <a:r>
              <a:rPr lang="en-US" sz="2400" dirty="0" smtClean="0">
                <a:latin typeface="Arial Narrow" panose="020B0606020202030204" pitchFamily="34" charset="0"/>
                <a:cs typeface="Arial" charset="0"/>
              </a:rPr>
              <a:t>:  Repurpose Impacted sites to Sustainably designed new civic anchors.  Save resources in the process.</a:t>
            </a:r>
            <a:br>
              <a:rPr lang="en-US" sz="2400" dirty="0" smtClean="0">
                <a:latin typeface="Arial Narrow" panose="020B0606020202030204" pitchFamily="34" charset="0"/>
                <a:cs typeface="Arial" charset="0"/>
              </a:rPr>
            </a:br>
            <a:endParaRPr lang="en-US" sz="2400" dirty="0" smtClean="0">
              <a:latin typeface="Arial Narrow" panose="020B0606020202030204" pitchFamily="34" charset="0"/>
              <a:cs typeface="Arial" charset="0"/>
            </a:endParaRPr>
          </a:p>
          <a:p>
            <a:pPr marL="682625" lvl="1" indent="-219075">
              <a:buFont typeface="Arial" charset="0"/>
              <a:buChar char="•"/>
              <a:defRPr/>
            </a:pPr>
            <a:r>
              <a:rPr lang="en-US" sz="2000" dirty="0" smtClean="0">
                <a:latin typeface="Arial Narrow" panose="020B0606020202030204" pitchFamily="34" charset="0"/>
                <a:cs typeface="Arial" charset="0"/>
              </a:rPr>
              <a:t>Integrated thinking starts in Planning</a:t>
            </a:r>
          </a:p>
          <a:p>
            <a:pPr marL="682625" lvl="1" indent="-219075">
              <a:buFont typeface="Arial" charset="0"/>
              <a:buChar char="•"/>
              <a:defRPr/>
            </a:pPr>
            <a:r>
              <a:rPr lang="en-US" sz="2000" dirty="0" smtClean="0">
                <a:latin typeface="Arial Narrow" panose="020B0606020202030204" pitchFamily="34" charset="0"/>
                <a:cs typeface="Arial" charset="0"/>
              </a:rPr>
              <a:t>Engage Stakeholders Early – Environmental, </a:t>
            </a:r>
            <a:r>
              <a:rPr lang="en-US" sz="2000" dirty="0">
                <a:latin typeface="Arial Narrow" panose="020B0606020202030204" pitchFamily="34" charset="0"/>
                <a:cs typeface="Arial" charset="0"/>
              </a:rPr>
              <a:t>Design </a:t>
            </a:r>
            <a:r>
              <a:rPr lang="en-US" sz="2000" dirty="0" smtClean="0">
                <a:latin typeface="Arial Narrow" panose="020B0606020202030204" pitchFamily="34" charset="0"/>
                <a:cs typeface="Arial" charset="0"/>
              </a:rPr>
              <a:t>consultants</a:t>
            </a:r>
          </a:p>
          <a:p>
            <a:pPr marL="682625" lvl="1" indent="-219075">
              <a:buFont typeface="Arial" charset="0"/>
              <a:buChar char="•"/>
              <a:defRPr/>
            </a:pPr>
            <a:r>
              <a:rPr lang="en-US" sz="2000" dirty="0" smtClean="0">
                <a:latin typeface="Arial Narrow" panose="020B0606020202030204" pitchFamily="34" charset="0"/>
                <a:cs typeface="Arial" charset="0"/>
              </a:rPr>
              <a:t>Integrative Design + Environmental </a:t>
            </a:r>
            <a:r>
              <a:rPr lang="en-US" sz="2000" dirty="0">
                <a:latin typeface="Arial Narrow" panose="020B0606020202030204" pitchFamily="34" charset="0"/>
                <a:cs typeface="Arial" charset="0"/>
              </a:rPr>
              <a:t>Remediation Best </a:t>
            </a:r>
            <a:r>
              <a:rPr lang="en-US" sz="2000" dirty="0" smtClean="0">
                <a:latin typeface="Arial Narrow" panose="020B0606020202030204" pitchFamily="34" charset="0"/>
                <a:cs typeface="Arial" charset="0"/>
              </a:rPr>
              <a:t>Practices =&gt; Synergies </a:t>
            </a:r>
            <a:r>
              <a:rPr lang="en-US" sz="2000" dirty="0">
                <a:latin typeface="Arial Narrow" panose="020B0606020202030204" pitchFamily="34" charset="0"/>
                <a:cs typeface="Arial" charset="0"/>
              </a:rPr>
              <a:t>of site use, work </a:t>
            </a:r>
            <a:r>
              <a:rPr lang="en-US" sz="2000" dirty="0" smtClean="0">
                <a:latin typeface="Arial Narrow" panose="020B0606020202030204" pitchFamily="34" charset="0"/>
                <a:cs typeface="Arial" charset="0"/>
              </a:rPr>
              <a:t>effort, </a:t>
            </a:r>
            <a:r>
              <a:rPr lang="en-US" sz="2000" dirty="0">
                <a:latin typeface="Arial Narrow" panose="020B0606020202030204" pitchFamily="34" charset="0"/>
                <a:cs typeface="Arial" charset="0"/>
              </a:rPr>
              <a:t>siting coordination</a:t>
            </a:r>
          </a:p>
          <a:p>
            <a:pPr marL="1254125" lvl="1" indent="-219075">
              <a:spcBef>
                <a:spcPts val="0"/>
              </a:spcBef>
              <a:buFont typeface="Arial" pitchFamily="34" charset="0"/>
              <a:buChar char="•"/>
              <a:defRPr/>
            </a:pPr>
            <a:r>
              <a:rPr lang="en-US" sz="2000" dirty="0" smtClean="0">
                <a:latin typeface="Arial Narrow" panose="020B0606020202030204" pitchFamily="34" charset="0"/>
                <a:cs typeface="Arial" charset="0"/>
              </a:rPr>
              <a:t>Cost </a:t>
            </a:r>
            <a:r>
              <a:rPr lang="en-US" sz="2000" dirty="0">
                <a:latin typeface="Arial Narrow" panose="020B0606020202030204" pitchFamily="34" charset="0"/>
                <a:cs typeface="Arial" charset="0"/>
              </a:rPr>
              <a:t>savings </a:t>
            </a:r>
            <a:r>
              <a:rPr lang="en-US" sz="2000" dirty="0" smtClean="0">
                <a:latin typeface="Arial Narrow" panose="020B0606020202030204" pitchFamily="34" charset="0"/>
                <a:cs typeface="Arial" charset="0"/>
              </a:rPr>
              <a:t>/ impact</a:t>
            </a:r>
          </a:p>
          <a:p>
            <a:pPr marL="1254125" lvl="1" indent="-219075">
              <a:spcBef>
                <a:spcPts val="0"/>
              </a:spcBef>
              <a:buFont typeface="Arial" pitchFamily="34" charset="0"/>
              <a:buChar char="•"/>
              <a:defRPr/>
            </a:pPr>
            <a:r>
              <a:rPr lang="en-US" sz="2000" dirty="0" smtClean="0">
                <a:latin typeface="Arial Narrow" panose="020B0606020202030204" pitchFamily="34" charset="0"/>
                <a:cs typeface="Arial" charset="0"/>
              </a:rPr>
              <a:t>Aligns </a:t>
            </a:r>
            <a:r>
              <a:rPr lang="en-US" sz="2000" dirty="0">
                <a:latin typeface="Arial Narrow" panose="020B0606020202030204" pitchFamily="34" charset="0"/>
                <a:cs typeface="Arial" charset="0"/>
              </a:rPr>
              <a:t>with “green” agenda  </a:t>
            </a:r>
            <a:endParaRPr lang="en-US" sz="2000" dirty="0" smtClean="0">
              <a:latin typeface="Arial Narrow" panose="020B0606020202030204" pitchFamily="34" charset="0"/>
              <a:cs typeface="Arial" charset="0"/>
            </a:endParaRPr>
          </a:p>
          <a:p>
            <a:pPr marL="1254125" lvl="1" indent="-219075">
              <a:spcBef>
                <a:spcPts val="0"/>
              </a:spcBef>
              <a:buFont typeface="Arial" pitchFamily="34" charset="0"/>
              <a:buChar char="•"/>
              <a:defRPr/>
            </a:pPr>
            <a:r>
              <a:rPr lang="en-US" sz="2000" dirty="0" smtClean="0">
                <a:latin typeface="Arial Narrow" panose="020B0606020202030204" pitchFamily="34" charset="0"/>
                <a:cs typeface="Arial" charset="0"/>
              </a:rPr>
              <a:t>Equally protective remedies</a:t>
            </a:r>
            <a:endParaRPr lang="en-US" sz="1600" dirty="0" smtClean="0">
              <a:latin typeface="Arial Narrow" panose="020B0606020202030204" pitchFamily="34" charset="0"/>
              <a:cs typeface="Arial" charset="0"/>
            </a:endParaRPr>
          </a:p>
          <a:p>
            <a:pPr marL="682625" indent="-219075">
              <a:spcBef>
                <a:spcPts val="0"/>
              </a:spcBef>
              <a:buFont typeface="Arial" pitchFamily="34" charset="0"/>
              <a:buChar char="•"/>
              <a:defRPr/>
            </a:pPr>
            <a:r>
              <a:rPr lang="en-US" sz="2000" dirty="0" smtClean="0">
                <a:latin typeface="Arial Narrow" panose="020B0606020202030204" pitchFamily="34" charset="0"/>
                <a:cs typeface="Arial" charset="0"/>
              </a:rPr>
              <a:t>Examples: Soil Management for site features and cap; Stormwater storage at remediation cut; Paved features (ie: tennis courts) as engineered barrier</a:t>
            </a:r>
          </a:p>
          <a:p>
            <a:pPr marL="682625" indent="-219075">
              <a:spcBef>
                <a:spcPts val="0"/>
              </a:spcBef>
              <a:buFont typeface="Arial" pitchFamily="34" charset="0"/>
              <a:buChar char="•"/>
              <a:defRPr/>
            </a:pPr>
            <a:r>
              <a:rPr lang="en-US" sz="2000" dirty="0" smtClean="0">
                <a:latin typeface="Arial Narrow" panose="020B0606020202030204" pitchFamily="34" charset="0"/>
                <a:cs typeface="Arial" charset="0"/>
              </a:rPr>
              <a:t>Carry through into design and implementation</a:t>
            </a:r>
          </a:p>
        </p:txBody>
      </p:sp>
    </p:spTree>
    <p:extLst>
      <p:ext uri="{BB962C8B-B14F-4D97-AF65-F5344CB8AC3E}">
        <p14:creationId xmlns:p14="http://schemas.microsoft.com/office/powerpoint/2010/main" val="1350499600"/>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3" name="Title 1"/>
          <p:cNvSpPr>
            <a:spLocks noGrp="1"/>
          </p:cNvSpPr>
          <p:nvPr>
            <p:ph type="title"/>
          </p:nvPr>
        </p:nvSpPr>
        <p:spPr>
          <a:xfrm>
            <a:off x="394847" y="380999"/>
            <a:ext cx="8569044" cy="1143000"/>
          </a:xfrm>
        </p:spPr>
        <p:txBody>
          <a:bodyPr>
            <a:normAutofit/>
          </a:bodyPr>
          <a:lstStyle/>
          <a:p>
            <a:r>
              <a:rPr lang="en-US" altLang="en-US" sz="4000" b="1" dirty="0" smtClean="0">
                <a:latin typeface="Arial Narrow" panose="020B0606020202030204" pitchFamily="34" charset="0"/>
              </a:rPr>
              <a:t>Environmental Sustainability AND Remediation – A Program Approach</a:t>
            </a:r>
          </a:p>
        </p:txBody>
      </p:sp>
      <p:pic>
        <p:nvPicPr>
          <p:cNvPr id="20482" name="Picture 3" descr="Picture1.pn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938583" y="1807029"/>
            <a:ext cx="2760063" cy="4267518"/>
          </a:xfrm>
          <a:noFill/>
        </p:spPr>
      </p:pic>
      <p:sp>
        <p:nvSpPr>
          <p:cNvPr id="4" name="Rectangle 3"/>
          <p:cNvSpPr/>
          <p:nvPr/>
        </p:nvSpPr>
        <p:spPr>
          <a:xfrm>
            <a:off x="616527" y="1676718"/>
            <a:ext cx="4989615" cy="4985980"/>
          </a:xfrm>
          <a:prstGeom prst="rect">
            <a:avLst/>
          </a:prstGeom>
        </p:spPr>
        <p:txBody>
          <a:bodyPr wrap="square">
            <a:spAutoFit/>
          </a:bodyPr>
          <a:lstStyle/>
          <a:p>
            <a:pPr>
              <a:defRPr/>
            </a:pPr>
            <a:r>
              <a:rPr lang="en-US" sz="2400" dirty="0">
                <a:solidFill>
                  <a:schemeClr val="tx1">
                    <a:lumMod val="75000"/>
                    <a:lumOff val="25000"/>
                  </a:schemeClr>
                </a:solidFill>
                <a:latin typeface="Arial Narrow" panose="020B0606020202030204" pitchFamily="34" charset="0"/>
              </a:rPr>
              <a:t>Program-Level Standards</a:t>
            </a:r>
          </a:p>
          <a:p>
            <a:pPr marL="395288" lvl="1" indent="-285750">
              <a:buFont typeface="Arial" pitchFamily="34" charset="0"/>
              <a:buChar char="•"/>
              <a:defRPr/>
            </a:pPr>
            <a:r>
              <a:rPr lang="en-US" sz="2000" dirty="0">
                <a:solidFill>
                  <a:schemeClr val="tx1">
                    <a:lumMod val="75000"/>
                    <a:lumOff val="25000"/>
                  </a:schemeClr>
                </a:solidFill>
                <a:latin typeface="Arial Narrow" panose="020B0606020202030204" pitchFamily="34" charset="0"/>
              </a:rPr>
              <a:t>Processes, </a:t>
            </a:r>
            <a:r>
              <a:rPr lang="en-US" sz="2000" dirty="0" smtClean="0">
                <a:solidFill>
                  <a:schemeClr val="tx1">
                    <a:lumMod val="75000"/>
                    <a:lumOff val="25000"/>
                  </a:schemeClr>
                </a:solidFill>
                <a:latin typeface="Arial Narrow" panose="020B0606020202030204" pitchFamily="34" charset="0"/>
              </a:rPr>
              <a:t>Procedures, Standards</a:t>
            </a:r>
          </a:p>
          <a:p>
            <a:pPr marL="395288" indent="-285750">
              <a:buFont typeface="Arial" pitchFamily="34" charset="0"/>
              <a:buChar char="•"/>
              <a:defRPr/>
            </a:pPr>
            <a:r>
              <a:rPr lang="en-US" sz="2000" dirty="0" smtClean="0">
                <a:solidFill>
                  <a:schemeClr val="tx1">
                    <a:lumMod val="75000"/>
                    <a:lumOff val="25000"/>
                  </a:schemeClr>
                </a:solidFill>
                <a:latin typeface="Arial Narrow" panose="020B0606020202030204" pitchFamily="34" charset="0"/>
              </a:rPr>
              <a:t>Contracts (consultants, contractors) </a:t>
            </a:r>
            <a:r>
              <a:rPr lang="en-US" sz="2000" dirty="0">
                <a:solidFill>
                  <a:schemeClr val="tx1">
                    <a:lumMod val="75000"/>
                    <a:lumOff val="25000"/>
                  </a:schemeClr>
                </a:solidFill>
                <a:latin typeface="Arial Narrow" panose="020B0606020202030204" pitchFamily="34" charset="0"/>
              </a:rPr>
              <a:t>and Contract  </a:t>
            </a:r>
            <a:r>
              <a:rPr lang="en-US" sz="2000" dirty="0" smtClean="0">
                <a:solidFill>
                  <a:schemeClr val="tx1">
                    <a:lumMod val="75000"/>
                    <a:lumOff val="25000"/>
                  </a:schemeClr>
                </a:solidFill>
                <a:latin typeface="Arial Narrow" panose="020B0606020202030204" pitchFamily="34" charset="0"/>
              </a:rPr>
              <a:t>Documents (specifications)</a:t>
            </a:r>
            <a:endParaRPr lang="en-US" sz="2000" dirty="0">
              <a:solidFill>
                <a:schemeClr val="tx1">
                  <a:lumMod val="75000"/>
                  <a:lumOff val="25000"/>
                </a:schemeClr>
              </a:solidFill>
              <a:latin typeface="Arial Narrow" panose="020B0606020202030204" pitchFamily="34" charset="0"/>
            </a:endParaRPr>
          </a:p>
          <a:p>
            <a:pPr marL="395288" indent="-285750">
              <a:buFont typeface="Arial" pitchFamily="34" charset="0"/>
              <a:buChar char="•"/>
              <a:defRPr/>
            </a:pPr>
            <a:r>
              <a:rPr lang="en-US" sz="2000" dirty="0" smtClean="0">
                <a:solidFill>
                  <a:schemeClr val="tx1">
                    <a:lumMod val="75000"/>
                    <a:lumOff val="25000"/>
                  </a:schemeClr>
                </a:solidFill>
                <a:latin typeface="Arial Narrow" panose="020B0606020202030204" pitchFamily="34" charset="0"/>
              </a:rPr>
              <a:t>Reporting </a:t>
            </a:r>
            <a:r>
              <a:rPr lang="en-US" sz="2000" dirty="0">
                <a:solidFill>
                  <a:schemeClr val="tx1">
                    <a:lumMod val="75000"/>
                    <a:lumOff val="25000"/>
                  </a:schemeClr>
                </a:solidFill>
                <a:latin typeface="Arial Narrow" panose="020B0606020202030204" pitchFamily="34" charset="0"/>
              </a:rPr>
              <a:t>Tools and Metrics </a:t>
            </a:r>
          </a:p>
          <a:p>
            <a:pPr marL="395288" indent="-285750">
              <a:buFont typeface="Arial" pitchFamily="34" charset="0"/>
              <a:buChar char="•"/>
              <a:defRPr/>
            </a:pPr>
            <a:r>
              <a:rPr lang="en-US" sz="2000" dirty="0" smtClean="0">
                <a:solidFill>
                  <a:schemeClr val="tx1">
                    <a:lumMod val="75000"/>
                    <a:lumOff val="25000"/>
                  </a:schemeClr>
                </a:solidFill>
                <a:latin typeface="Arial Narrow" panose="020B0606020202030204" pitchFamily="34" charset="0"/>
              </a:rPr>
              <a:t>Feedback </a:t>
            </a:r>
            <a:r>
              <a:rPr lang="en-US" sz="2000" dirty="0">
                <a:solidFill>
                  <a:schemeClr val="tx1">
                    <a:lumMod val="75000"/>
                    <a:lumOff val="25000"/>
                  </a:schemeClr>
                </a:solidFill>
                <a:latin typeface="Arial Narrow" panose="020B0606020202030204" pitchFamily="34" charset="0"/>
              </a:rPr>
              <a:t>/ Lessons </a:t>
            </a:r>
            <a:r>
              <a:rPr lang="en-US" sz="2000" dirty="0" smtClean="0">
                <a:solidFill>
                  <a:schemeClr val="tx1">
                    <a:lumMod val="75000"/>
                    <a:lumOff val="25000"/>
                  </a:schemeClr>
                </a:solidFill>
                <a:latin typeface="Arial Narrow" panose="020B0606020202030204" pitchFamily="34" charset="0"/>
              </a:rPr>
              <a:t>Learned</a:t>
            </a:r>
          </a:p>
          <a:p>
            <a:pPr marL="4763" indent="-236538">
              <a:defRPr/>
            </a:pPr>
            <a:endParaRPr lang="en-US" sz="1200" dirty="0">
              <a:solidFill>
                <a:schemeClr val="tx1">
                  <a:lumMod val="75000"/>
                  <a:lumOff val="25000"/>
                </a:schemeClr>
              </a:solidFill>
              <a:latin typeface="Arial Narrow" panose="020B0606020202030204" pitchFamily="34" charset="0"/>
            </a:endParaRPr>
          </a:p>
          <a:p>
            <a:pPr marL="4763" indent="-236538">
              <a:defRPr/>
            </a:pPr>
            <a:r>
              <a:rPr lang="en-US" sz="2400" dirty="0">
                <a:solidFill>
                  <a:schemeClr val="tx1">
                    <a:lumMod val="75000"/>
                    <a:lumOff val="25000"/>
                  </a:schemeClr>
                </a:solidFill>
                <a:latin typeface="Arial Narrow" panose="020B0606020202030204" pitchFamily="34" charset="0"/>
              </a:rPr>
              <a:t>Goals</a:t>
            </a:r>
          </a:p>
          <a:p>
            <a:pPr marL="395288" lvl="1" indent="-285750">
              <a:buFont typeface="Arial" pitchFamily="34" charset="0"/>
              <a:buChar char="•"/>
              <a:defRPr/>
            </a:pPr>
            <a:r>
              <a:rPr lang="en-US" sz="2000" dirty="0">
                <a:solidFill>
                  <a:schemeClr val="tx1">
                    <a:lumMod val="75000"/>
                    <a:lumOff val="25000"/>
                  </a:schemeClr>
                </a:solidFill>
                <a:latin typeface="Arial Narrow" panose="020B0606020202030204" pitchFamily="34" charset="0"/>
              </a:rPr>
              <a:t>Aligned </a:t>
            </a:r>
            <a:r>
              <a:rPr lang="en-US" sz="2000" dirty="0" smtClean="0">
                <a:solidFill>
                  <a:schemeClr val="tx1">
                    <a:lumMod val="75000"/>
                    <a:lumOff val="25000"/>
                  </a:schemeClr>
                </a:solidFill>
                <a:latin typeface="Arial Narrow" panose="020B0606020202030204" pitchFamily="34" charset="0"/>
              </a:rPr>
              <a:t>Goals with Clients and Team</a:t>
            </a:r>
          </a:p>
          <a:p>
            <a:pPr marL="395288" lvl="1" indent="-285750">
              <a:buFont typeface="Arial" pitchFamily="34" charset="0"/>
              <a:buChar char="•"/>
              <a:defRPr/>
            </a:pPr>
            <a:r>
              <a:rPr lang="en-US" sz="2000" dirty="0" smtClean="0">
                <a:solidFill>
                  <a:schemeClr val="tx1">
                    <a:lumMod val="75000"/>
                    <a:lumOff val="25000"/>
                  </a:schemeClr>
                </a:solidFill>
                <a:latin typeface="Arial Narrow" panose="020B0606020202030204" pitchFamily="34" charset="0"/>
              </a:rPr>
              <a:t>Resource Savings/Reduce Environmental Impact</a:t>
            </a:r>
            <a:endParaRPr lang="en-US" sz="2000" dirty="0">
              <a:solidFill>
                <a:schemeClr val="tx1">
                  <a:lumMod val="75000"/>
                  <a:lumOff val="25000"/>
                </a:schemeClr>
              </a:solidFill>
              <a:latin typeface="Arial Narrow" panose="020B0606020202030204" pitchFamily="34" charset="0"/>
            </a:endParaRPr>
          </a:p>
          <a:p>
            <a:pPr marL="395288" lvl="1" indent="-285750">
              <a:buFont typeface="Arial" pitchFamily="34" charset="0"/>
              <a:buChar char="•"/>
              <a:defRPr/>
            </a:pPr>
            <a:r>
              <a:rPr lang="en-US" sz="2000" dirty="0">
                <a:solidFill>
                  <a:schemeClr val="tx1">
                    <a:lumMod val="75000"/>
                    <a:lumOff val="25000"/>
                  </a:schemeClr>
                </a:solidFill>
                <a:latin typeface="Arial Narrow" panose="020B0606020202030204" pitchFamily="34" charset="0"/>
              </a:rPr>
              <a:t>Health and Quality of </a:t>
            </a:r>
            <a:r>
              <a:rPr lang="en-US" sz="2000" dirty="0" smtClean="0">
                <a:solidFill>
                  <a:schemeClr val="tx1">
                    <a:lumMod val="75000"/>
                    <a:lumOff val="25000"/>
                  </a:schemeClr>
                </a:solidFill>
                <a:latin typeface="Arial Narrow" panose="020B0606020202030204" pitchFamily="34" charset="0"/>
              </a:rPr>
              <a:t>Life </a:t>
            </a:r>
            <a:endParaRPr lang="en-US" sz="2000" dirty="0">
              <a:solidFill>
                <a:schemeClr val="tx1">
                  <a:lumMod val="75000"/>
                  <a:lumOff val="25000"/>
                </a:schemeClr>
              </a:solidFill>
              <a:latin typeface="Arial Narrow" panose="020B0606020202030204" pitchFamily="34" charset="0"/>
            </a:endParaRPr>
          </a:p>
          <a:p>
            <a:pPr marL="395288" lvl="1" indent="-285750">
              <a:buFont typeface="Arial" pitchFamily="34" charset="0"/>
              <a:buChar char="•"/>
              <a:defRPr/>
            </a:pPr>
            <a:r>
              <a:rPr lang="en-US" sz="2000" dirty="0" smtClean="0">
                <a:solidFill>
                  <a:schemeClr val="tx1">
                    <a:lumMod val="75000"/>
                    <a:lumOff val="25000"/>
                  </a:schemeClr>
                </a:solidFill>
                <a:latin typeface="Arial Narrow" panose="020B0606020202030204" pitchFamily="34" charset="0"/>
              </a:rPr>
              <a:t>Track Metrics (LEED, SEFA)</a:t>
            </a:r>
            <a:endParaRPr lang="en-US" sz="2000" dirty="0">
              <a:solidFill>
                <a:schemeClr val="tx1">
                  <a:lumMod val="75000"/>
                  <a:lumOff val="25000"/>
                </a:schemeClr>
              </a:solidFill>
              <a:latin typeface="Arial Narrow" panose="020B0606020202030204" pitchFamily="34" charset="0"/>
            </a:endParaRPr>
          </a:p>
          <a:p>
            <a:pPr marL="395288" lvl="1" indent="-285750">
              <a:buFont typeface="Arial" pitchFamily="34" charset="0"/>
              <a:buChar char="•"/>
              <a:defRPr/>
            </a:pPr>
            <a:r>
              <a:rPr lang="en-US" altLang="en-US" sz="2000" dirty="0">
                <a:solidFill>
                  <a:schemeClr val="tx1">
                    <a:lumMod val="75000"/>
                    <a:lumOff val="25000"/>
                  </a:schemeClr>
                </a:solidFill>
                <a:latin typeface="Arial Narrow" panose="020B0606020202030204" pitchFamily="34" charset="0"/>
              </a:rPr>
              <a:t>Generate Positive </a:t>
            </a:r>
            <a:r>
              <a:rPr lang="en-US" altLang="en-US" sz="2000" dirty="0" smtClean="0">
                <a:solidFill>
                  <a:schemeClr val="tx1">
                    <a:lumMod val="75000"/>
                    <a:lumOff val="25000"/>
                  </a:schemeClr>
                </a:solidFill>
                <a:latin typeface="Arial Narrow" panose="020B0606020202030204" pitchFamily="34" charset="0"/>
              </a:rPr>
              <a:t>Messaging</a:t>
            </a:r>
            <a:endParaRPr lang="en-US" altLang="en-US" sz="2000" dirty="0">
              <a:solidFill>
                <a:schemeClr val="tx1">
                  <a:lumMod val="75000"/>
                  <a:lumOff val="25000"/>
                </a:schemeClr>
              </a:solidFill>
              <a:latin typeface="Arial Narrow" panose="020B0606020202030204" pitchFamily="34" charset="0"/>
            </a:endParaRPr>
          </a:p>
          <a:p>
            <a:pPr marL="395288" lvl="1" indent="-285750">
              <a:buFont typeface="Arial" pitchFamily="34" charset="0"/>
              <a:buChar char="•"/>
              <a:defRPr/>
            </a:pPr>
            <a:endParaRPr lang="en-US" sz="2000" dirty="0" smtClean="0">
              <a:solidFill>
                <a:srgbClr val="000000"/>
              </a:solidFill>
              <a:latin typeface="Arial" pitchFamily="34" charset="0"/>
            </a:endParaRPr>
          </a:p>
          <a:p>
            <a:pPr marL="4763" indent="-236538">
              <a:defRPr/>
            </a:pPr>
            <a:endParaRPr lang="en-US" sz="2000" dirty="0">
              <a:solidFill>
                <a:srgbClr val="000000"/>
              </a:solidFill>
              <a:cs typeface="Arial" charset="0"/>
            </a:endParaRPr>
          </a:p>
        </p:txBody>
      </p:sp>
    </p:spTree>
    <p:extLst>
      <p:ext uri="{BB962C8B-B14F-4D97-AF65-F5344CB8AC3E}">
        <p14:creationId xmlns:p14="http://schemas.microsoft.com/office/powerpoint/2010/main" val="2159014002"/>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extLst>
              <p:ext uri="{D42A27DB-BD31-4B8C-83A1-F6EECF244321}">
                <p14:modId xmlns:p14="http://schemas.microsoft.com/office/powerpoint/2010/main" val="1232106475"/>
              </p:ext>
            </p:extLst>
          </p:nvPr>
        </p:nvGraphicFramePr>
        <p:xfrm>
          <a:off x="5778721" y="1858640"/>
          <a:ext cx="3217234" cy="4280903"/>
        </p:xfrm>
        <a:graphic>
          <a:graphicData uri="http://schemas.openxmlformats.org/presentationml/2006/ole">
            <mc:AlternateContent xmlns:mc="http://schemas.openxmlformats.org/markup-compatibility/2006">
              <mc:Choice xmlns:v="urn:schemas-microsoft-com:vml" Requires="v">
                <p:oleObj spid="_x0000_s2125" name="Document" r:id="rId6" imgW="5988237" imgH="6629209" progId="Word.Document.12">
                  <p:embed/>
                </p:oleObj>
              </mc:Choice>
              <mc:Fallback>
                <p:oleObj name="Document" r:id="rId6" imgW="5988237" imgH="6629209" progId="Word.Document.12">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8721" y="1858640"/>
                        <a:ext cx="3217234" cy="4280903"/>
                      </a:xfrm>
                      <a:prstGeom prst="rect">
                        <a:avLst/>
                      </a:prstGeom>
                      <a:noFill/>
                      <a:ln w="3175">
                        <a:solidFill>
                          <a:srgbClr val="969696"/>
                        </a:solidFill>
                        <a:miter lim="800000"/>
                        <a:headEnd/>
                        <a:tailEnd/>
                      </a:ln>
                      <a:effectLst/>
                      <a:extLst/>
                    </p:spPr>
                  </p:pic>
                </p:oleObj>
              </mc:Fallback>
            </mc:AlternateContent>
          </a:graphicData>
        </a:graphic>
      </p:graphicFrame>
      <p:sp>
        <p:nvSpPr>
          <p:cNvPr id="4100" name="Title 1"/>
          <p:cNvSpPr>
            <a:spLocks noGrp="1"/>
          </p:cNvSpPr>
          <p:nvPr>
            <p:ph type="title"/>
          </p:nvPr>
        </p:nvSpPr>
        <p:spPr>
          <a:xfrm>
            <a:off x="320040" y="-1"/>
            <a:ext cx="8366760" cy="1513115"/>
          </a:xfrm>
        </p:spPr>
        <p:txBody>
          <a:bodyPr>
            <a:normAutofit fontScale="90000"/>
          </a:bodyPr>
          <a:lstStyle/>
          <a:p>
            <a:r>
              <a:rPr lang="en-US" altLang="en-US" sz="4000" b="1" dirty="0" smtClean="0">
                <a:latin typeface="Arial Narrow" panose="020B0606020202030204" pitchFamily="34" charset="0"/>
              </a:rPr>
              <a:t>Case Studies:</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Working Together to Get Beyond </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“Dig and Haul”</a:t>
            </a:r>
          </a:p>
        </p:txBody>
      </p:sp>
      <p:sp>
        <p:nvSpPr>
          <p:cNvPr id="4099" name="Content Placeholder 2"/>
          <p:cNvSpPr>
            <a:spLocks noGrp="1"/>
          </p:cNvSpPr>
          <p:nvPr>
            <p:ph idx="1"/>
          </p:nvPr>
        </p:nvSpPr>
        <p:spPr>
          <a:xfrm>
            <a:off x="533400" y="3551238"/>
            <a:ext cx="4800600" cy="2239962"/>
          </a:xfrm>
        </p:spPr>
        <p:txBody>
          <a:bodyPr/>
          <a:lstStyle/>
          <a:p>
            <a:pPr marL="457200" indent="-457200">
              <a:buFont typeface="Calibri" pitchFamily="34" charset="0"/>
              <a:buAutoNum type="arabicPeriod"/>
            </a:pPr>
            <a:r>
              <a:rPr lang="en-US" altLang="en-US" sz="2400" dirty="0" smtClean="0">
                <a:latin typeface="Arial Narrow" panose="020B0606020202030204" pitchFamily="34" charset="0"/>
              </a:rPr>
              <a:t>Back of the Yards College Preparatory High School</a:t>
            </a:r>
          </a:p>
          <a:p>
            <a:pPr marL="457200" indent="-457200">
              <a:buFont typeface="Calibri" pitchFamily="34" charset="0"/>
              <a:buAutoNum type="arabicPeriod"/>
            </a:pPr>
            <a:r>
              <a:rPr lang="en-US" altLang="en-US" sz="2400" dirty="0" smtClean="0">
                <a:latin typeface="Arial Narrow" panose="020B0606020202030204" pitchFamily="34" charset="0"/>
              </a:rPr>
              <a:t>Whitney Young Branch Library Adjacent Site</a:t>
            </a:r>
          </a:p>
          <a:p>
            <a:pPr marL="457200" indent="-457200">
              <a:buFont typeface="Calibri" pitchFamily="34" charset="0"/>
              <a:buAutoNum type="arabicPeriod"/>
            </a:pPr>
            <a:endParaRPr lang="en-US" altLang="en-US" sz="2400" dirty="0" smtClean="0"/>
          </a:p>
        </p:txBody>
      </p:sp>
    </p:spTree>
    <p:extLst>
      <p:ext uri="{BB962C8B-B14F-4D97-AF65-F5344CB8AC3E}">
        <p14:creationId xmlns:p14="http://schemas.microsoft.com/office/powerpoint/2010/main" val="4030132703"/>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18" name="Title 1"/>
          <p:cNvSpPr>
            <a:spLocks noGrp="1"/>
          </p:cNvSpPr>
          <p:nvPr>
            <p:ph type="title"/>
          </p:nvPr>
        </p:nvSpPr>
        <p:spPr>
          <a:xfrm>
            <a:off x="446314" y="457200"/>
            <a:ext cx="8240486" cy="1143000"/>
          </a:xfrm>
        </p:spPr>
        <p:txBody>
          <a:bodyPr>
            <a:noAutofit/>
          </a:bodyPr>
          <a:lstStyle/>
          <a:p>
            <a:r>
              <a:rPr lang="en-US" altLang="en-US" sz="4000" b="1" dirty="0" smtClean="0">
                <a:latin typeface="Arial Narrow" panose="020B0606020202030204" pitchFamily="34" charset="0"/>
              </a:rPr>
              <a:t>Case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Back of the Yards High School</a:t>
            </a:r>
          </a:p>
        </p:txBody>
      </p:sp>
      <p:sp>
        <p:nvSpPr>
          <p:cNvPr id="29699" name="Content Placeholder 2"/>
          <p:cNvSpPr>
            <a:spLocks noGrp="1"/>
          </p:cNvSpPr>
          <p:nvPr>
            <p:ph idx="1"/>
          </p:nvPr>
        </p:nvSpPr>
        <p:spPr>
          <a:xfrm>
            <a:off x="1066800" y="1774367"/>
            <a:ext cx="7239000" cy="4626429"/>
          </a:xfrm>
        </p:spPr>
        <p:txBody>
          <a:bodyPr/>
          <a:lstStyle/>
          <a:p>
            <a:pPr>
              <a:defRPr/>
            </a:pPr>
            <a:endParaRPr lang="en-US" altLang="en-US" sz="1800" dirty="0" smtClean="0">
              <a:latin typeface="Arial Narrow" panose="020B0606020202030204" pitchFamily="34" charset="0"/>
            </a:endParaRPr>
          </a:p>
          <a:p>
            <a:pPr indent="-365760">
              <a:spcBef>
                <a:spcPts val="380"/>
              </a:spcBef>
              <a:buFont typeface="Arial" panose="020B0604020202020204" pitchFamily="34" charset="0"/>
              <a:buChar char="•"/>
              <a:tabLst>
                <a:tab pos="1487488" algn="l"/>
              </a:tabLst>
              <a:defRPr/>
            </a:pPr>
            <a:r>
              <a:rPr lang="en-US" altLang="en-US" sz="1600" b="1" dirty="0" smtClean="0">
                <a:latin typeface="Arial Narrow" panose="020B0606020202030204" pitchFamily="34" charset="0"/>
              </a:rPr>
              <a:t>Location: 		</a:t>
            </a:r>
            <a:r>
              <a:rPr lang="en-US" altLang="en-US" sz="1600" dirty="0" smtClean="0">
                <a:latin typeface="Arial Narrow" panose="020B0606020202030204" pitchFamily="34" charset="0"/>
              </a:rPr>
              <a:t>2111 West 47th Street, Chicago</a:t>
            </a:r>
          </a:p>
          <a:p>
            <a:pPr indent="-365760">
              <a:spcBef>
                <a:spcPts val="380"/>
              </a:spcBef>
              <a:buFont typeface="Arial" panose="020B0604020202020204" pitchFamily="34" charset="0"/>
              <a:buChar char="•"/>
              <a:tabLst>
                <a:tab pos="1487488" algn="l"/>
              </a:tabLst>
              <a:defRPr/>
            </a:pPr>
            <a:r>
              <a:rPr lang="en-US" altLang="en-US" sz="1600" b="1" dirty="0" smtClean="0">
                <a:latin typeface="Arial Narrow" panose="020B0606020202030204" pitchFamily="34" charset="0"/>
              </a:rPr>
              <a:t>Completion:</a:t>
            </a:r>
            <a:r>
              <a:rPr lang="en-US" altLang="en-US" sz="1600" dirty="0" smtClean="0">
                <a:latin typeface="Arial Narrow" panose="020B0606020202030204" pitchFamily="34" charset="0"/>
              </a:rPr>
              <a:t> 		Summer 2013 </a:t>
            </a:r>
          </a:p>
          <a:p>
            <a:pPr indent="-365760">
              <a:spcBef>
                <a:spcPts val="380"/>
              </a:spcBef>
              <a:buFont typeface="Arial" panose="020B0604020202020204" pitchFamily="34" charset="0"/>
              <a:buChar char="•"/>
              <a:tabLst>
                <a:tab pos="1487488" algn="l"/>
              </a:tabLst>
              <a:defRPr/>
            </a:pPr>
            <a:r>
              <a:rPr lang="en-US" altLang="en-US" sz="1600" b="1" dirty="0" smtClean="0">
                <a:latin typeface="Arial Narrow" panose="020B0606020202030204" pitchFamily="34" charset="0"/>
              </a:rPr>
              <a:t>Description:		</a:t>
            </a:r>
            <a:r>
              <a:rPr lang="en-US" altLang="en-US" sz="1600" dirty="0" smtClean="0">
                <a:latin typeface="Arial Narrow" panose="020B0606020202030204" pitchFamily="34" charset="0"/>
              </a:rPr>
              <a:t>CPS Urban Model High School (UMHS) to serve 1,200 students.  		212,285 SF.  Three-story plus lower level.  Steel frame and 			masonry construction</a:t>
            </a:r>
          </a:p>
          <a:p>
            <a:pPr indent="-365760">
              <a:spcBef>
                <a:spcPts val="380"/>
              </a:spcBef>
              <a:buFont typeface="Arial" panose="020B0604020202020204" pitchFamily="34" charset="0"/>
              <a:buChar char="•"/>
              <a:tabLst>
                <a:tab pos="1487488" algn="l"/>
              </a:tabLst>
              <a:defRPr/>
            </a:pPr>
            <a:r>
              <a:rPr lang="en-US" altLang="en-US" sz="1600" b="1" dirty="0" smtClean="0">
                <a:latin typeface="Arial Narrow" panose="020B0606020202030204" pitchFamily="34" charset="0"/>
              </a:rPr>
              <a:t>Property Size:		</a:t>
            </a:r>
            <a:r>
              <a:rPr lang="en-US" altLang="en-US" sz="1600" dirty="0" smtClean="0">
                <a:latin typeface="Arial Narrow" panose="020B0606020202030204" pitchFamily="34" charset="0"/>
              </a:rPr>
              <a:t>8.82 acres (374,572 SF)</a:t>
            </a:r>
          </a:p>
          <a:p>
            <a:pPr indent="-365760">
              <a:spcBef>
                <a:spcPts val="380"/>
              </a:spcBef>
              <a:buFont typeface="Arial" panose="020B0604020202020204" pitchFamily="34" charset="0"/>
              <a:buChar char="•"/>
              <a:tabLst>
                <a:tab pos="1487488" algn="l"/>
              </a:tabLst>
              <a:defRPr/>
            </a:pPr>
            <a:r>
              <a:rPr lang="en-US" altLang="en-US" sz="1600" b="1" dirty="0" smtClean="0">
                <a:latin typeface="Arial Narrow" panose="020B0606020202030204" pitchFamily="34" charset="0"/>
              </a:rPr>
              <a:t>Sustainability:  	</a:t>
            </a:r>
            <a:r>
              <a:rPr lang="en-US" altLang="en-US" sz="1600" dirty="0" smtClean="0">
                <a:latin typeface="Arial Narrow" panose="020B0606020202030204" pitchFamily="34" charset="0"/>
              </a:rPr>
              <a:t>LEED for Schools 2007 “Gold” certification.</a:t>
            </a:r>
          </a:p>
          <a:p>
            <a:pPr indent="-365760">
              <a:spcBef>
                <a:spcPts val="380"/>
              </a:spcBef>
              <a:buFont typeface="Arial" panose="020B0604020202020204" pitchFamily="34" charset="0"/>
              <a:buChar char="•"/>
              <a:tabLst>
                <a:tab pos="1487488" algn="l"/>
              </a:tabLst>
              <a:defRPr/>
            </a:pPr>
            <a:r>
              <a:rPr lang="en-US" altLang="en-US" sz="1600" b="1" dirty="0" smtClean="0">
                <a:latin typeface="Arial Narrow" panose="020B0606020202030204" pitchFamily="34" charset="0"/>
              </a:rPr>
              <a:t>Awards:</a:t>
            </a:r>
          </a:p>
          <a:p>
            <a:pPr marL="1828800" lvl="4" indent="-231775">
              <a:spcBef>
                <a:spcPts val="0"/>
              </a:spcBef>
              <a:buFont typeface="Arial" pitchFamily="34" charset="0"/>
              <a:buChar char="•"/>
              <a:defRPr/>
            </a:pPr>
            <a:r>
              <a:rPr lang="en-US" altLang="en-US" sz="1600" dirty="0" smtClean="0">
                <a:latin typeface="Arial Narrow" panose="020B0606020202030204" pitchFamily="34" charset="0"/>
              </a:rPr>
              <a:t>2014 Good Neighbor Award - Commercial New Construction, Chicago Association of Realtors</a:t>
            </a:r>
          </a:p>
          <a:p>
            <a:pPr marL="1828800" lvl="4" indent="-231775">
              <a:buFont typeface="Arial" pitchFamily="34" charset="0"/>
              <a:buChar char="•"/>
              <a:defRPr/>
            </a:pPr>
            <a:r>
              <a:rPr lang="en-US" altLang="en-US" sz="1600" dirty="0" smtClean="0">
                <a:latin typeface="Arial Narrow" panose="020B0606020202030204" pitchFamily="34" charset="0"/>
              </a:rPr>
              <a:t>2014 Chicago Building Congress Merit Award Winner New Construction Chicago Over $55 Million</a:t>
            </a:r>
          </a:p>
          <a:p>
            <a:pPr marL="1828800" lvl="4" indent="-231775">
              <a:buFont typeface="Arial" pitchFamily="34" charset="0"/>
              <a:buChar char="•"/>
              <a:defRPr/>
            </a:pPr>
            <a:r>
              <a:rPr lang="en-US" altLang="en-US" sz="1600" dirty="0" smtClean="0">
                <a:latin typeface="Arial Narrow" panose="020B0606020202030204" pitchFamily="34" charset="0"/>
              </a:rPr>
              <a:t>2014 NAEP Environmental Excellence Award-Environmental Stewardship</a:t>
            </a:r>
          </a:p>
          <a:p>
            <a:pPr>
              <a:defRPr/>
            </a:pPr>
            <a:endParaRPr lang="en-US" altLang="en-US" sz="1200" dirty="0" smtClean="0">
              <a:latin typeface="Arial Narrow" panose="020B0606020202030204" pitchFamily="34" charset="0"/>
            </a:endParaRPr>
          </a:p>
        </p:txBody>
      </p:sp>
    </p:spTree>
    <p:extLst>
      <p:ext uri="{BB962C8B-B14F-4D97-AF65-F5344CB8AC3E}">
        <p14:creationId xmlns:p14="http://schemas.microsoft.com/office/powerpoint/2010/main" val="3233339464"/>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66" name="Title 1"/>
          <p:cNvSpPr>
            <a:spLocks noGrp="1"/>
          </p:cNvSpPr>
          <p:nvPr>
            <p:ph type="title"/>
          </p:nvPr>
        </p:nvSpPr>
        <p:spPr>
          <a:xfrm>
            <a:off x="478971" y="380999"/>
            <a:ext cx="8131629" cy="1338943"/>
          </a:xfrm>
        </p:spPr>
        <p:txBody>
          <a:bodyPr>
            <a:noAutofit/>
          </a:bodyPr>
          <a:lstStyle/>
          <a:p>
            <a:r>
              <a:rPr lang="en-US" altLang="en-US" sz="4000" b="1" dirty="0" smtClean="0">
                <a:latin typeface="Arial Narrow" panose="020B0606020202030204" pitchFamily="34" charset="0"/>
              </a:rPr>
              <a:t>Case Study:</a:t>
            </a:r>
            <a:br>
              <a:rPr lang="en-US" altLang="en-US" sz="4000" b="1" dirty="0" smtClean="0">
                <a:latin typeface="Arial Narrow" panose="020B0606020202030204" pitchFamily="34" charset="0"/>
              </a:rPr>
            </a:br>
            <a:r>
              <a:rPr lang="en-US" altLang="en-US" sz="4000" b="1" dirty="0" smtClean="0">
                <a:latin typeface="Arial Narrow" panose="020B0606020202030204" pitchFamily="34" charset="0"/>
              </a:rPr>
              <a:t>Back of the Yards College Preparatory High School</a:t>
            </a:r>
          </a:p>
        </p:txBody>
      </p:sp>
      <p:sp>
        <p:nvSpPr>
          <p:cNvPr id="32771" name="Content Placeholder 2"/>
          <p:cNvSpPr>
            <a:spLocks noGrp="1"/>
          </p:cNvSpPr>
          <p:nvPr>
            <p:ph idx="1"/>
          </p:nvPr>
        </p:nvSpPr>
        <p:spPr>
          <a:xfrm>
            <a:off x="566056" y="1787748"/>
            <a:ext cx="4985657" cy="4525962"/>
          </a:xfrm>
        </p:spPr>
        <p:txBody>
          <a:bodyPr/>
          <a:lstStyle/>
          <a:p>
            <a:pPr>
              <a:buFont typeface="Arial" panose="020B0604020202020204" pitchFamily="34" charset="0"/>
              <a:buChar char="•"/>
              <a:defRPr/>
            </a:pPr>
            <a:r>
              <a:rPr lang="en-US" altLang="en-US" sz="2000" dirty="0" smtClean="0">
                <a:latin typeface="Arial Narrow" panose="020B0606020202030204" pitchFamily="34" charset="0"/>
              </a:rPr>
              <a:t>History</a:t>
            </a:r>
          </a:p>
          <a:p>
            <a:pPr>
              <a:buFont typeface="Arial" panose="020B0604020202020204" pitchFamily="34" charset="0"/>
              <a:buChar char="•"/>
              <a:defRPr/>
            </a:pPr>
            <a:r>
              <a:rPr lang="en-US" altLang="en-US" sz="2000" dirty="0" smtClean="0">
                <a:latin typeface="Arial Narrow" panose="020B0606020202030204" pitchFamily="34" charset="0"/>
              </a:rPr>
              <a:t>Green Remediation Strategies</a:t>
            </a:r>
          </a:p>
          <a:p>
            <a:pPr marL="685800" lvl="2">
              <a:spcBef>
                <a:spcPts val="0"/>
              </a:spcBef>
              <a:buFont typeface="Arial" pitchFamily="34" charset="0"/>
              <a:buChar char="•"/>
              <a:defRPr/>
            </a:pPr>
            <a:r>
              <a:rPr lang="en-US" altLang="en-US" sz="1800" dirty="0" smtClean="0">
                <a:latin typeface="Arial Narrow" panose="020B0606020202030204" pitchFamily="34" charset="0"/>
              </a:rPr>
              <a:t>In-Situ Treatment of Hazardous Waste Lead</a:t>
            </a:r>
          </a:p>
          <a:p>
            <a:pPr marL="685800" lvl="2">
              <a:spcBef>
                <a:spcPts val="0"/>
              </a:spcBef>
              <a:buFont typeface="Arial" pitchFamily="34" charset="0"/>
              <a:buChar char="•"/>
              <a:defRPr/>
            </a:pPr>
            <a:r>
              <a:rPr lang="en-US" altLang="en-US" sz="1800" dirty="0" smtClean="0">
                <a:latin typeface="Arial Narrow" panose="020B0606020202030204" pitchFamily="34" charset="0"/>
              </a:rPr>
              <a:t>Reuse of Pool Clay Spoils to Cap entire site</a:t>
            </a:r>
          </a:p>
          <a:p>
            <a:pPr marL="457200" lvl="2" indent="0">
              <a:spcBef>
                <a:spcPts val="0"/>
              </a:spcBef>
              <a:buNone/>
              <a:defRPr/>
            </a:pPr>
            <a:endParaRPr lang="en-US" altLang="en-US" sz="1800" dirty="0" smtClean="0">
              <a:latin typeface="Arial Narrow" panose="020B0606020202030204" pitchFamily="34" charset="0"/>
            </a:endParaRPr>
          </a:p>
          <a:p>
            <a:pPr>
              <a:spcBef>
                <a:spcPts val="1200"/>
              </a:spcBef>
              <a:buFont typeface="Arial" panose="020B0604020202020204" pitchFamily="34" charset="0"/>
              <a:buChar char="•"/>
              <a:defRPr/>
            </a:pPr>
            <a:r>
              <a:rPr lang="en-US" altLang="en-US" sz="2000" dirty="0" smtClean="0">
                <a:latin typeface="Arial Narrow" panose="020B0606020202030204" pitchFamily="34" charset="0"/>
              </a:rPr>
              <a:t>Funding </a:t>
            </a:r>
          </a:p>
          <a:p>
            <a:pPr marL="685800" lvl="2">
              <a:spcBef>
                <a:spcPts val="0"/>
              </a:spcBef>
              <a:buFont typeface="Arial" pitchFamily="34" charset="0"/>
              <a:buChar char="•"/>
              <a:defRPr/>
            </a:pPr>
            <a:r>
              <a:rPr lang="en-US" altLang="en-US" sz="1800" dirty="0" smtClean="0">
                <a:latin typeface="Arial Narrow" panose="020B0606020202030204" pitchFamily="34" charset="0"/>
              </a:rPr>
              <a:t>No IEPA or US EPA $</a:t>
            </a:r>
          </a:p>
          <a:p>
            <a:pPr marL="685800" lvl="2">
              <a:spcBef>
                <a:spcPts val="0"/>
              </a:spcBef>
              <a:buFont typeface="Arial" pitchFamily="34" charset="0"/>
              <a:buChar char="•"/>
              <a:defRPr/>
            </a:pPr>
            <a:r>
              <a:rPr lang="en-US" altLang="en-US" sz="1800" dirty="0" smtClean="0">
                <a:latin typeface="Arial Narrow" panose="020B0606020202030204" pitchFamily="34" charset="0"/>
              </a:rPr>
              <a:t>Green Remediation as cost saving strategy</a:t>
            </a:r>
          </a:p>
        </p:txBody>
      </p:sp>
      <p:grpSp>
        <p:nvGrpSpPr>
          <p:cNvPr id="36868" name="Group 7"/>
          <p:cNvGrpSpPr>
            <a:grpSpLocks noChangeAspect="1"/>
          </p:cNvGrpSpPr>
          <p:nvPr/>
        </p:nvGrpSpPr>
        <p:grpSpPr bwMode="auto">
          <a:xfrm>
            <a:off x="5377543" y="3377734"/>
            <a:ext cx="3657600" cy="2735729"/>
            <a:chOff x="-645" y="-475"/>
            <a:chExt cx="7050" cy="5274"/>
          </a:xfrm>
        </p:grpSpPr>
        <p:sp>
          <p:nvSpPr>
            <p:cNvPr id="36869" name="AutoShape 6"/>
            <p:cNvSpPr>
              <a:spLocks noChangeAspect="1" noChangeArrowheads="1" noTextEdit="1"/>
            </p:cNvSpPr>
            <p:nvPr/>
          </p:nvSpPr>
          <p:spPr bwMode="auto">
            <a:xfrm>
              <a:off x="-645" y="-475"/>
              <a:ext cx="7050" cy="527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pic>
          <p:nvPicPr>
            <p:cNvPr id="3687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475"/>
              <a:ext cx="7056" cy="528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2154138"/>
      </p:ext>
    </p:extLst>
  </p:cSld>
  <p:clrMapOvr>
    <a:overrideClrMapping bg1="lt1" tx1="dk1" bg2="lt2" tx2="dk2" accent1="accent1" accent2="accent2" accent3="accent3" accent4="accent4" accent5="accent5" accent6="accent6" hlink="hlink" folHlink="folHlink"/>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HRIS~1.BAC\AppData\Local\Temp\articulate\presenter\imgtemp\XwEDQHNY_files\slide0001_image001.png"/>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0.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1.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2.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3.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4.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5.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6.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7.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8.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19.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0.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1.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2.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3.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4.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5.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6.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27.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3.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4.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5.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6.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7.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8.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ppt/theme/themeOverride9.xml><?xml version="1.0" encoding="utf-8"?>
<a:themeOverride xmlns:a="http://schemas.openxmlformats.org/drawingml/2006/main">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11802</TotalTime>
  <Words>2814</Words>
  <Application>Microsoft Office PowerPoint</Application>
  <PresentationFormat>On-screen Show (4:3)</PresentationFormat>
  <Paragraphs>389</Paragraphs>
  <Slides>28</Slides>
  <Notes>22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6" baseType="lpstr">
      <vt:lpstr>Arial</vt:lpstr>
      <vt:lpstr>Arial Narrow</vt:lpstr>
      <vt:lpstr>Calibri</vt:lpstr>
      <vt:lpstr>Narkisim</vt:lpstr>
      <vt:lpstr>Agency FB</vt:lpstr>
      <vt:lpstr>Retrospect</vt:lpstr>
      <vt:lpstr>Acrobat Document</vt:lpstr>
      <vt:lpstr>Document</vt:lpstr>
      <vt:lpstr>Public Building Commission of Chicago Case Studies- Green Remediation</vt:lpstr>
      <vt:lpstr>Case Study An Integrated Development Program That Moves Beyond Dig and Haul</vt:lpstr>
      <vt:lpstr>Sustainable Projects – Context</vt:lpstr>
      <vt:lpstr>The Program – Economic and Environmental Sustainability</vt:lpstr>
      <vt:lpstr>Grave to Cradle – Integrated Program Approach</vt:lpstr>
      <vt:lpstr>Environmental Sustainability AND Remediation – A Program Approach</vt:lpstr>
      <vt:lpstr>Case Studies: Working Together to Get Beyond  “Dig and Haul”</vt:lpstr>
      <vt:lpstr>Case Study: Back of the Yards High School</vt:lpstr>
      <vt:lpstr>Case Study: Back of the Yards College Preparatory High School</vt:lpstr>
      <vt:lpstr>Case Study: Back of the Yards High School</vt:lpstr>
      <vt:lpstr>Case Study: Back of the Yards College Preparatory High School</vt:lpstr>
      <vt:lpstr>Case Study: Back of the Yards College Preparatory High School</vt:lpstr>
      <vt:lpstr>Case Study: Back of the Yards College Preparatory High School</vt:lpstr>
      <vt:lpstr>Case Study: Whitney Young Branch Library</vt:lpstr>
      <vt:lpstr>Case Study: Whitney Young Library</vt:lpstr>
      <vt:lpstr>Case Study: Whitney Young Library</vt:lpstr>
      <vt:lpstr>Case Study: Whitney Young Library</vt:lpstr>
      <vt:lpstr>Case Study: Whitney Young Library</vt:lpstr>
      <vt:lpstr>Case Study: Whitney Young Library</vt:lpstr>
      <vt:lpstr>Case Study: Whitney Young Library</vt:lpstr>
      <vt:lpstr>Environmental Footprint Analysis USEPA SEFA tool</vt:lpstr>
      <vt:lpstr>Green Remediation Outcome</vt:lpstr>
      <vt:lpstr>Applying Greener Cleanup to Your Projects</vt:lpstr>
      <vt:lpstr>Greener Cleanup</vt:lpstr>
      <vt:lpstr>Applying Greener Cleanup to Your Projects</vt:lpstr>
      <vt:lpstr>Questions?</vt:lpstr>
      <vt:lpstr>Presenter Contact Information</vt:lpstr>
      <vt:lpstr>Helpful Links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Cortez</dc:creator>
  <cp:lastModifiedBy>Tomas-Foster, LeeAnn</cp:lastModifiedBy>
  <cp:revision>573</cp:revision>
  <cp:lastPrinted>2015-10-08T22:55:40Z</cp:lastPrinted>
  <dcterms:created xsi:type="dcterms:W3CDTF">2011-10-19T14:47:36Z</dcterms:created>
  <dcterms:modified xsi:type="dcterms:W3CDTF">2015-11-16T20:47:52Z</dcterms:modified>
</cp:coreProperties>
</file>