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>
  <p:sldMasterIdLst>
    <p:sldMasterId id="2147483651" r:id="rId1"/>
  </p:sldMasterIdLst>
  <p:notesMasterIdLst>
    <p:notesMasterId r:id="rId20"/>
  </p:notesMasterIdLst>
  <p:handoutMasterIdLst>
    <p:handoutMasterId r:id="rId21"/>
  </p:handoutMasterIdLst>
  <p:sldIdLst>
    <p:sldId id="363" r:id="rId2"/>
    <p:sldId id="326" r:id="rId3"/>
    <p:sldId id="327" r:id="rId4"/>
    <p:sldId id="324" r:id="rId5"/>
    <p:sldId id="328" r:id="rId6"/>
    <p:sldId id="322" r:id="rId7"/>
    <p:sldId id="323" r:id="rId8"/>
    <p:sldId id="330" r:id="rId9"/>
    <p:sldId id="361" r:id="rId10"/>
    <p:sldId id="308" r:id="rId11"/>
    <p:sldId id="331" r:id="rId12"/>
    <p:sldId id="333" r:id="rId13"/>
    <p:sldId id="341" r:id="rId14"/>
    <p:sldId id="342" r:id="rId15"/>
    <p:sldId id="344" r:id="rId16"/>
    <p:sldId id="345" r:id="rId17"/>
    <p:sldId id="346" r:id="rId18"/>
    <p:sldId id="364" r:id="rId19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Author '" initials="'" lastIdx="0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3" frameSlides="1"/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96C3C"/>
    <a:srgbClr val="1F2C52"/>
    <a:srgbClr val="28396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40" autoAdjust="0"/>
    <p:restoredTop sz="94698" autoAdjust="0"/>
  </p:normalViewPr>
  <p:slideViewPr>
    <p:cSldViewPr showGuides="1">
      <p:cViewPr>
        <p:scale>
          <a:sx n="100" d="100"/>
          <a:sy n="100" d="100"/>
        </p:scale>
        <p:origin x="-360" y="584"/>
      </p:cViewPr>
      <p:guideLst>
        <p:guide orient="horz" pos="3984"/>
        <p:guide pos="292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notesMaster" Target="notesMasters/notesMaster1.xml"/><Relationship Id="rId21" Type="http://schemas.openxmlformats.org/officeDocument/2006/relationships/handoutMaster" Target="handoutMasters/handoutMaster1.xml"/><Relationship Id="rId22" Type="http://schemas.openxmlformats.org/officeDocument/2006/relationships/printerSettings" Target="printerSettings/printerSettings1.bin"/><Relationship Id="rId23" Type="http://schemas.openxmlformats.org/officeDocument/2006/relationships/commentAuthors" Target="commentAuthors.xml"/><Relationship Id="rId24" Type="http://schemas.openxmlformats.org/officeDocument/2006/relationships/presProps" Target="presProps.xml"/><Relationship Id="rId25" Type="http://schemas.openxmlformats.org/officeDocument/2006/relationships/viewProps" Target="viewProps.xml"/><Relationship Id="rId26" Type="http://schemas.openxmlformats.org/officeDocument/2006/relationships/theme" Target="theme/theme1.xml"/><Relationship Id="rId27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ea typeface="ＭＳ Ｐゴシック" pitchFamily="1" charset="-128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584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ea typeface="ＭＳ Ｐゴシック" pitchFamily="1" charset="-128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584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ea typeface="ＭＳ Ｐゴシック" pitchFamily="1" charset="-128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584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FDB9EA9B-9B37-5949-BEF0-70585C9A7BB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2867397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ea typeface="ＭＳ Ｐゴシック" pitchFamily="1" charset="-128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42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ea typeface="ＭＳ Ｐゴシック" pitchFamily="1" charset="-128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126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542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542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ea typeface="ＭＳ Ｐゴシック" pitchFamily="1" charset="-128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42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8584F3AD-046B-014F-AA59-0A89D2D8F42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5554498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1" charset="-128"/>
        <a:cs typeface="ＭＳ Ｐゴシック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1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1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1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1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85DCDD8D-9C73-D24F-822E-7823E0BFF6AA}" type="slidenum">
              <a:rPr lang="en-US" sz="1200"/>
              <a:pPr/>
              <a:t>1</a:t>
            </a:fld>
            <a:endParaRPr lang="en-US" sz="1200" dirty="0"/>
          </a:p>
        </p:txBody>
      </p:sp>
      <p:sp>
        <p:nvSpPr>
          <p:cNvPr id="122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 dirty="0">
              <a:ea typeface="ＭＳ Ｐゴシック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584F3AD-046B-014F-AA59-0A89D2D8F420}" type="slidenum">
              <a:rPr lang="en-US" smtClean="0"/>
              <a:pPr>
                <a:defRPr/>
              </a:pPr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829464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584F3AD-046B-014F-AA59-0A89D2D8F420}" type="slidenum">
              <a:rPr lang="en-US" smtClean="0"/>
              <a:pPr>
                <a:defRPr/>
              </a:pPr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844364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584F3AD-046B-014F-AA59-0A89D2D8F420}" type="slidenum">
              <a:rPr lang="en-US" smtClean="0"/>
              <a:pPr>
                <a:defRPr/>
              </a:pPr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844364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584F3AD-046B-014F-AA59-0A89D2D8F420}" type="slidenum">
              <a:rPr lang="en-US" smtClean="0"/>
              <a:pPr>
                <a:defRPr/>
              </a:pPr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997219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584F3AD-046B-014F-AA59-0A89D2D8F420}" type="slidenum">
              <a:rPr lang="en-US" smtClean="0"/>
              <a:pPr>
                <a:defRPr/>
              </a:pPr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1405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584F3AD-046B-014F-AA59-0A89D2D8F420}" type="slidenum">
              <a:rPr lang="en-US" smtClean="0"/>
              <a:pPr>
                <a:defRPr/>
              </a:pPr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846727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584F3AD-046B-014F-AA59-0A89D2D8F420}" type="slidenum">
              <a:rPr lang="en-US" smtClean="0"/>
              <a:pPr>
                <a:defRPr/>
              </a:pPr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891549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584F3AD-046B-014F-AA59-0A89D2D8F420}" type="slidenum">
              <a:rPr lang="en-US" smtClean="0"/>
              <a:pPr>
                <a:defRPr/>
              </a:pPr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653483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4EC1889E-36F7-8644-A629-C078123408F0}" type="slidenum">
              <a:rPr lang="en-US" sz="1200"/>
              <a:pPr/>
              <a:t>18</a:t>
            </a:fld>
            <a:endParaRPr lang="en-US" sz="1200" dirty="0"/>
          </a:p>
        </p:txBody>
      </p:sp>
      <p:sp>
        <p:nvSpPr>
          <p:cNvPr id="133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 dirty="0">
              <a:ea typeface="ＭＳ Ｐゴシック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584F3AD-046B-014F-AA59-0A89D2D8F420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846727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Applied BMP Evaluation process to various remedies</a:t>
            </a:r>
          </a:p>
          <a:p>
            <a:pPr marL="918989" lvl="1" indent="-486524">
              <a:buFont typeface="+mj-lt"/>
              <a:buAutoNum type="arabicPeriod"/>
            </a:pPr>
            <a:r>
              <a:rPr lang="en-US" dirty="0" smtClean="0"/>
              <a:t>Opportunity Assessment</a:t>
            </a:r>
          </a:p>
          <a:p>
            <a:pPr marL="918989" lvl="1" indent="-486524">
              <a:buFont typeface="+mj-lt"/>
              <a:buAutoNum type="arabicPeriod"/>
            </a:pPr>
            <a:r>
              <a:rPr lang="en-US" dirty="0" smtClean="0"/>
              <a:t>Prioritization</a:t>
            </a:r>
          </a:p>
          <a:p>
            <a:pPr marL="918989" lvl="1" indent="-486524">
              <a:buFont typeface="+mj-lt"/>
              <a:buAutoNum type="arabicPeriod"/>
            </a:pPr>
            <a:r>
              <a:rPr lang="en-US" dirty="0" smtClean="0"/>
              <a:t>Selection</a:t>
            </a:r>
          </a:p>
          <a:p>
            <a:pPr marL="918989" lvl="1" indent="-486524">
              <a:buFont typeface="+mj-lt"/>
              <a:buAutoNum type="arabicPeriod"/>
            </a:pPr>
            <a:r>
              <a:rPr lang="en-US" dirty="0" smtClean="0"/>
              <a:t>Some BMPs already implemented others available for implementation</a:t>
            </a:r>
          </a:p>
          <a:p>
            <a:pPr lvl="2"/>
            <a:r>
              <a:rPr lang="en-US" i="1" dirty="0" smtClean="0"/>
              <a:t>But, only if the BMPs are technically practicable and economically beneficial</a:t>
            </a:r>
          </a:p>
          <a:p>
            <a:r>
              <a:rPr lang="en-US" dirty="0" smtClean="0"/>
              <a:t>x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C56CCA6-1EBB-6A4D-A7C5-11C37266B897}" type="slidenum">
              <a:rPr lang="en-GB" smtClean="0"/>
              <a:pPr>
                <a:defRPr/>
              </a:pPr>
              <a:t>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7770125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584F3AD-046B-014F-AA59-0A89D2D8F420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846727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Applied BMP Evaluation process to various remedies</a:t>
            </a:r>
          </a:p>
          <a:p>
            <a:pPr marL="918989" lvl="1" indent="-486524">
              <a:buFont typeface="+mj-lt"/>
              <a:buAutoNum type="arabicPeriod"/>
            </a:pPr>
            <a:r>
              <a:rPr lang="en-US" dirty="0" smtClean="0"/>
              <a:t>Opportunity Assessment</a:t>
            </a:r>
          </a:p>
          <a:p>
            <a:pPr marL="918989" lvl="1" indent="-486524">
              <a:buFont typeface="+mj-lt"/>
              <a:buAutoNum type="arabicPeriod"/>
            </a:pPr>
            <a:r>
              <a:rPr lang="en-US" dirty="0" smtClean="0"/>
              <a:t>Prioritization</a:t>
            </a:r>
          </a:p>
          <a:p>
            <a:pPr marL="918989" lvl="1" indent="-486524">
              <a:buFont typeface="+mj-lt"/>
              <a:buAutoNum type="arabicPeriod"/>
            </a:pPr>
            <a:r>
              <a:rPr lang="en-US" dirty="0" smtClean="0"/>
              <a:t>Selection</a:t>
            </a:r>
          </a:p>
          <a:p>
            <a:pPr marL="918989" lvl="1" indent="-486524">
              <a:buFont typeface="+mj-lt"/>
              <a:buAutoNum type="arabicPeriod"/>
            </a:pPr>
            <a:r>
              <a:rPr lang="en-US" dirty="0" smtClean="0"/>
              <a:t>Some BMPs already implemented others available for implementation</a:t>
            </a:r>
          </a:p>
          <a:p>
            <a:pPr lvl="2"/>
            <a:r>
              <a:rPr lang="en-US" i="1" dirty="0" smtClean="0"/>
              <a:t>But, only if the BMPs are technically practicable and economically beneficial</a:t>
            </a:r>
          </a:p>
          <a:p>
            <a:r>
              <a:rPr lang="en-US" dirty="0" smtClean="0"/>
              <a:t>x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C56CCA6-1EBB-6A4D-A7C5-11C37266B897}" type="slidenum">
              <a:rPr lang="en-GB" smtClean="0"/>
              <a:pPr>
                <a:defRPr/>
              </a:pPr>
              <a:t>5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7770125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Applied BMP Evaluation process to various remedies</a:t>
            </a:r>
          </a:p>
          <a:p>
            <a:pPr marL="918989" lvl="1" indent="-486524">
              <a:buFont typeface="+mj-lt"/>
              <a:buAutoNum type="arabicPeriod"/>
            </a:pPr>
            <a:r>
              <a:rPr lang="en-US" dirty="0" smtClean="0"/>
              <a:t>Opportunity Assessment</a:t>
            </a:r>
          </a:p>
          <a:p>
            <a:pPr marL="918989" lvl="1" indent="-486524">
              <a:buFont typeface="+mj-lt"/>
              <a:buAutoNum type="arabicPeriod"/>
            </a:pPr>
            <a:r>
              <a:rPr lang="en-US" dirty="0" smtClean="0"/>
              <a:t>Prioritization</a:t>
            </a:r>
          </a:p>
          <a:p>
            <a:pPr marL="918989" lvl="1" indent="-486524">
              <a:buFont typeface="+mj-lt"/>
              <a:buAutoNum type="arabicPeriod"/>
            </a:pPr>
            <a:r>
              <a:rPr lang="en-US" dirty="0" smtClean="0"/>
              <a:t>Selection</a:t>
            </a:r>
          </a:p>
          <a:p>
            <a:pPr marL="918989" lvl="1" indent="-486524">
              <a:buFont typeface="+mj-lt"/>
              <a:buAutoNum type="arabicPeriod"/>
            </a:pPr>
            <a:r>
              <a:rPr lang="en-US" dirty="0" smtClean="0"/>
              <a:t>Some BMPs already implemented others available for implementation</a:t>
            </a:r>
          </a:p>
          <a:p>
            <a:pPr lvl="2"/>
            <a:r>
              <a:rPr lang="en-US" i="1" dirty="0" smtClean="0"/>
              <a:t>But, only if the BMPs are technically practicable and economically beneficial</a:t>
            </a:r>
          </a:p>
          <a:p>
            <a:r>
              <a:rPr lang="en-US" dirty="0" smtClean="0"/>
              <a:t>x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C56CCA6-1EBB-6A4D-A7C5-11C37266B897}" type="slidenum">
              <a:rPr lang="en-GB" smtClean="0"/>
              <a:pPr>
                <a:defRPr/>
              </a:pPr>
              <a:t>6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7770125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C56CCA6-1EBB-6A4D-A7C5-11C37266B897}" type="slidenum">
              <a:rPr lang="en-GB" smtClean="0"/>
              <a:pPr>
                <a:defRPr/>
              </a:pPr>
              <a:t>7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7770125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584F3AD-046B-014F-AA59-0A89D2D8F420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844364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584F3AD-046B-014F-AA59-0A89D2D8F420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84436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9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065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057400"/>
            <a:ext cx="7772400" cy="1143000"/>
          </a:xfrm>
        </p:spPr>
        <p:txBody>
          <a:bodyPr/>
          <a:lstStyle>
            <a:lvl1pPr>
              <a:defRPr sz="5400"/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  <p:sp>
        <p:nvSpPr>
          <p:cNvPr id="7065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276600"/>
            <a:ext cx="6400800" cy="914400"/>
          </a:xfrm>
        </p:spPr>
        <p:txBody>
          <a:bodyPr/>
          <a:lstStyle>
            <a:lvl1pPr marL="0" indent="0" algn="ctr">
              <a:buFont typeface="Monotype Sorts" pitchFamily="1" charset="2"/>
              <a:buNone/>
              <a:defRPr sz="2400">
                <a:solidFill>
                  <a:schemeClr val="bg1"/>
                </a:solidFill>
                <a:latin typeface="Helvetica Neue Light" pitchFamily="1" charset="0"/>
              </a:defRPr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 sz="700"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 sz="700"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 sz="7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5021EB88-0E61-424B-A262-E856FAABB86A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35526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EFC804B-57B8-4445-B23E-F0BCE1E2E3D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82576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1219200"/>
            <a:ext cx="1943100" cy="48006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1219200"/>
            <a:ext cx="5676900" cy="48006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BF8EA39-E81E-7043-B845-F667FE59615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948894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chartAndTx" preserve="1">
  <p:cSld name="Title, Char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219200"/>
            <a:ext cx="7772400" cy="762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hart Placeholder 2"/>
          <p:cNvSpPr>
            <a:spLocks noGrp="1"/>
          </p:cNvSpPr>
          <p:nvPr>
            <p:ph type="chart" sz="half" idx="1"/>
          </p:nvPr>
        </p:nvSpPr>
        <p:spPr>
          <a:xfrm>
            <a:off x="685800" y="2133600"/>
            <a:ext cx="3810000" cy="3886200"/>
          </a:xfrm>
        </p:spPr>
        <p:txBody>
          <a:bodyPr/>
          <a:lstStyle/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2133600"/>
            <a:ext cx="3810000" cy="3886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9244F1-37C5-294C-B225-58DA44AC22C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797426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dgm" preserve="1">
  <p:cSld name="Title and Diagram or Organization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219200"/>
            <a:ext cx="7772400" cy="762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martArt Placeholder 2"/>
          <p:cNvSpPr>
            <a:spLocks noGrp="1"/>
          </p:cNvSpPr>
          <p:nvPr>
            <p:ph type="dgm" idx="1"/>
          </p:nvPr>
        </p:nvSpPr>
        <p:spPr>
          <a:xfrm>
            <a:off x="685800" y="2133600"/>
            <a:ext cx="7772400" cy="3886200"/>
          </a:xfrm>
        </p:spPr>
        <p:txBody>
          <a:bodyPr/>
          <a:lstStyle/>
          <a:p>
            <a:pPr lvl="0"/>
            <a:endParaRPr lang="en-US" noProof="0" dirty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37F267-FE19-F94D-B1D6-A1127128B1E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701159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219200"/>
            <a:ext cx="7772400" cy="762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685800" y="2133600"/>
            <a:ext cx="7772400" cy="3886200"/>
          </a:xfrm>
        </p:spPr>
        <p:txBody>
          <a:bodyPr/>
          <a:lstStyle/>
          <a:p>
            <a:pPr lvl="0"/>
            <a:endParaRPr lang="en-US" noProof="0" dirty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7DDFEC6-ACC9-8740-8567-C2FB387E27C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668640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 and Content ov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219200"/>
            <a:ext cx="7772400" cy="762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133600"/>
            <a:ext cx="7772400" cy="18669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4152900"/>
            <a:ext cx="7772400" cy="18669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B158800-54C2-2C4D-B097-AA67B52F459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004647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 and 2 Content ov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219200"/>
            <a:ext cx="7772400" cy="762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85800" y="2133600"/>
            <a:ext cx="3810000" cy="18669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2133600"/>
            <a:ext cx="3810000" cy="18669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3"/>
          </p:nvPr>
        </p:nvSpPr>
        <p:spPr>
          <a:xfrm>
            <a:off x="685800" y="4152900"/>
            <a:ext cx="7772400" cy="18669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BB85F2-5974-E24F-82BC-5CAF168FC91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388818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219200"/>
            <a:ext cx="7772400" cy="762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2133600"/>
            <a:ext cx="3810000" cy="3886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2133600"/>
            <a:ext cx="3810000" cy="18669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4152900"/>
            <a:ext cx="3810000" cy="18669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FB73EF2-5571-414B-9120-340D0D9CA20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80767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95D1A8-8A73-E946-9217-B853D5E4725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38731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374B02-0BEE-2946-B2EF-27186ACFAC3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56751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133600"/>
            <a:ext cx="3810000" cy="3886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133600"/>
            <a:ext cx="3810000" cy="3886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 sz="70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098800" y="6096000"/>
            <a:ext cx="2968752" cy="304800"/>
          </a:xfrm>
          <a:ln/>
        </p:spPr>
        <p:txBody>
          <a:bodyPr/>
          <a:lstStyle>
            <a:lvl1pPr>
              <a:defRPr sz="60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 sz="700"/>
            </a:lvl1pPr>
          </a:lstStyle>
          <a:p>
            <a:pPr>
              <a:defRPr/>
            </a:pPr>
            <a:fld id="{6A337411-985D-AC42-A60C-730B8B73652E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06676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F9DBF2-B755-0248-B84F-07AFCE0BC93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5834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E5444A-62C5-D640-9AC8-375F896F80B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30523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2E11963-5CFD-CA44-8A36-696969D6CA9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0498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AF12C43-164F-2049-9078-A747813DB28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62290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81EE27C-085C-E64B-B420-06655054A78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32607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theme" Target="../theme/theme1.xml"/><Relationship Id="rId19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1219200"/>
            <a:ext cx="77724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2133600"/>
            <a:ext cx="7772400" cy="3886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963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096000"/>
            <a:ext cx="19050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>
                <a:solidFill>
                  <a:srgbClr val="283969"/>
                </a:solidFill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963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096000"/>
            <a:ext cx="28956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>
                <a:solidFill>
                  <a:srgbClr val="283969"/>
                </a:solidFill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963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096000"/>
            <a:ext cx="19050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283969"/>
                </a:solidFill>
                <a:ea typeface="Osaka" charset="0"/>
                <a:cs typeface="Osaka" charset="0"/>
              </a:defRPr>
            </a:lvl1pPr>
          </a:lstStyle>
          <a:p>
            <a:pPr>
              <a:defRPr/>
            </a:pPr>
            <a:fld id="{ABF77EBD-7D22-6445-89C3-40FE3AD9F8F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031" name="Rectangle 9"/>
          <p:cNvSpPr>
            <a:spLocks noChangeArrowheads="1"/>
          </p:cNvSpPr>
          <p:nvPr userDrawn="1"/>
        </p:nvSpPr>
        <p:spPr bwMode="auto">
          <a:xfrm>
            <a:off x="10309225" y="2994025"/>
            <a:ext cx="184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endParaRPr lang="en-US" dirty="0"/>
          </a:p>
        </p:txBody>
      </p:sp>
      <p:pic>
        <p:nvPicPr>
          <p:cNvPr id="1032" name="Picture 11"/>
          <p:cNvPicPr>
            <a:picLocks noChangeAspect="1" noChangeArrowheads="1"/>
          </p:cNvPicPr>
          <p:nvPr userDrawn="1"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22" r:id="rId1"/>
    <p:sldLayoutId id="2147483706" r:id="rId2"/>
    <p:sldLayoutId id="2147483707" r:id="rId3"/>
    <p:sldLayoutId id="2147483708" r:id="rId4"/>
    <p:sldLayoutId id="2147483709" r:id="rId5"/>
    <p:sldLayoutId id="2147483710" r:id="rId6"/>
    <p:sldLayoutId id="2147483711" r:id="rId7"/>
    <p:sldLayoutId id="2147483712" r:id="rId8"/>
    <p:sldLayoutId id="2147483713" r:id="rId9"/>
    <p:sldLayoutId id="2147483714" r:id="rId10"/>
    <p:sldLayoutId id="2147483715" r:id="rId11"/>
    <p:sldLayoutId id="2147483716" r:id="rId12"/>
    <p:sldLayoutId id="2147483717" r:id="rId13"/>
    <p:sldLayoutId id="2147483718" r:id="rId14"/>
    <p:sldLayoutId id="2147483719" r:id="rId15"/>
    <p:sldLayoutId id="2147483720" r:id="rId16"/>
    <p:sldLayoutId id="2147483721" r:id="rId17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800">
          <a:solidFill>
            <a:srgbClr val="796C3C"/>
          </a:solidFill>
          <a:latin typeface="+mj-lt"/>
          <a:ea typeface="+mj-ea"/>
          <a:cs typeface="Osaka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800">
          <a:solidFill>
            <a:srgbClr val="796C3C"/>
          </a:solidFill>
          <a:latin typeface="Helvetica Neue UltraLight" pitchFamily="1" charset="0"/>
          <a:ea typeface="Osaka" pitchFamily="1" charset="-128"/>
          <a:cs typeface="Osaka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800">
          <a:solidFill>
            <a:srgbClr val="796C3C"/>
          </a:solidFill>
          <a:latin typeface="Helvetica Neue UltraLight" pitchFamily="1" charset="0"/>
          <a:ea typeface="Osaka" pitchFamily="1" charset="-128"/>
          <a:cs typeface="Osaka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800">
          <a:solidFill>
            <a:srgbClr val="796C3C"/>
          </a:solidFill>
          <a:latin typeface="Helvetica Neue UltraLight" pitchFamily="1" charset="0"/>
          <a:ea typeface="Osaka" pitchFamily="1" charset="-128"/>
          <a:cs typeface="Osaka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800">
          <a:solidFill>
            <a:srgbClr val="796C3C"/>
          </a:solidFill>
          <a:latin typeface="Helvetica Neue UltraLight" pitchFamily="1" charset="0"/>
          <a:ea typeface="Osaka" pitchFamily="1" charset="-128"/>
          <a:cs typeface="Osaka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800">
          <a:solidFill>
            <a:srgbClr val="796C3C"/>
          </a:solidFill>
          <a:latin typeface="Helvetica Neue UltraLight" pitchFamily="1" charset="0"/>
          <a:ea typeface="Osaka" pitchFamily="1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sz="4800">
          <a:solidFill>
            <a:srgbClr val="796C3C"/>
          </a:solidFill>
          <a:latin typeface="Helvetica Neue UltraLight" pitchFamily="1" charset="0"/>
          <a:ea typeface="Osaka" pitchFamily="1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sz="4800">
          <a:solidFill>
            <a:srgbClr val="796C3C"/>
          </a:solidFill>
          <a:latin typeface="Helvetica Neue UltraLight" pitchFamily="1" charset="0"/>
          <a:ea typeface="Osaka" pitchFamily="1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sz="4800">
          <a:solidFill>
            <a:srgbClr val="796C3C"/>
          </a:solidFill>
          <a:latin typeface="Helvetica Neue UltraLight" pitchFamily="1" charset="0"/>
          <a:ea typeface="Osaka" pitchFamily="1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Monotype Sorts" charset="0"/>
        <a:buChar char="v"/>
        <a:defRPr sz="2800">
          <a:solidFill>
            <a:srgbClr val="283969"/>
          </a:solidFill>
          <a:latin typeface="+mn-lt"/>
          <a:ea typeface="+mn-ea"/>
          <a:cs typeface="Osaka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rgbClr val="283969"/>
          </a:solidFill>
          <a:latin typeface="+mn-lt"/>
          <a:ea typeface="+mn-ea"/>
          <a:cs typeface="Osaka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Monotype Sorts" charset="0"/>
        <a:buChar char="u"/>
        <a:defRPr sz="2000">
          <a:solidFill>
            <a:srgbClr val="283969"/>
          </a:solidFill>
          <a:latin typeface="+mn-lt"/>
          <a:ea typeface="+mn-ea"/>
          <a:cs typeface="Osaka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1600">
          <a:solidFill>
            <a:srgbClr val="283969"/>
          </a:solidFill>
          <a:latin typeface="+mn-lt"/>
          <a:ea typeface="+mn-ea"/>
          <a:cs typeface="Osaka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Monotype Sorts" charset="0"/>
        <a:buChar char="v"/>
        <a:defRPr sz="1400">
          <a:solidFill>
            <a:srgbClr val="283969"/>
          </a:solidFill>
          <a:latin typeface="+mn-lt"/>
          <a:ea typeface="+mn-ea"/>
          <a:cs typeface="Osaka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Font typeface="Monotype Sorts" pitchFamily="1" charset="2"/>
        <a:buChar char="v"/>
        <a:defRPr sz="1400">
          <a:solidFill>
            <a:srgbClr val="283969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Font typeface="Monotype Sorts" pitchFamily="1" charset="2"/>
        <a:buChar char="v"/>
        <a:defRPr sz="1400">
          <a:solidFill>
            <a:srgbClr val="283969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Font typeface="Monotype Sorts" pitchFamily="1" charset="2"/>
        <a:buChar char="v"/>
        <a:defRPr sz="1400">
          <a:solidFill>
            <a:srgbClr val="283969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Font typeface="Monotype Sorts" pitchFamily="1" charset="2"/>
        <a:buChar char="v"/>
        <a:defRPr sz="1400">
          <a:solidFill>
            <a:srgbClr val="283969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6.emf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7.emf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8.xml"/><Relationship Id="rId3" Type="http://schemas.openxmlformats.org/officeDocument/2006/relationships/hyperlink" Target="mailto:jsimon@gnarusllc.com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3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838200" y="1981200"/>
            <a:ext cx="7924800" cy="1219200"/>
          </a:xfrm>
        </p:spPr>
        <p:txBody>
          <a:bodyPr/>
          <a:lstStyle/>
          <a:p>
            <a:pPr>
              <a:defRPr/>
            </a:pPr>
            <a:r>
              <a:rPr lang="en-US" sz="3200" dirty="0" smtClean="0"/>
              <a:t>ASTM BMP Selection Case </a:t>
            </a:r>
            <a:r>
              <a:rPr lang="en-US" sz="3200" dirty="0" smtClean="0"/>
              <a:t>Study</a:t>
            </a:r>
            <a:endParaRPr lang="en-US" sz="3200" dirty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209800" y="3352800"/>
            <a:ext cx="4648200" cy="762000"/>
          </a:xfrm>
        </p:spPr>
        <p:txBody>
          <a:bodyPr/>
          <a:lstStyle/>
          <a:p>
            <a:pPr eaLnBrk="1" hangingPunct="1">
              <a:defRPr/>
            </a:pPr>
            <a:r>
              <a:rPr lang="en-US" sz="2000" kern="1200" dirty="0"/>
              <a:t>John Simon, ASTM Task Group </a:t>
            </a:r>
            <a:r>
              <a:rPr lang="en-US" sz="2000" kern="1200" dirty="0" smtClean="0"/>
              <a:t>Lead</a:t>
            </a:r>
          </a:p>
          <a:p>
            <a:pPr eaLnBrk="1" hangingPunct="1">
              <a:defRPr/>
            </a:pPr>
            <a:r>
              <a:rPr lang="en-US" sz="2000" kern="1200" dirty="0" smtClean="0"/>
              <a:t>Gnarus </a:t>
            </a:r>
            <a:r>
              <a:rPr lang="en-US" sz="2000" kern="1200" dirty="0"/>
              <a:t>Advisors LLC</a:t>
            </a:r>
          </a:p>
          <a:p>
            <a:pPr eaLnBrk="1" hangingPunct="1">
              <a:buFont typeface="Monotype Sorts" charset="0"/>
              <a:buNone/>
              <a:defRPr/>
            </a:pPr>
            <a:endParaRPr lang="en-US" sz="2000" dirty="0">
              <a:latin typeface="Arial"/>
              <a:ea typeface="Osaka" charset="0"/>
              <a:cs typeface="Arial"/>
            </a:endParaRPr>
          </a:p>
        </p:txBody>
      </p:sp>
      <p:sp>
        <p:nvSpPr>
          <p:cNvPr id="21507" name="Rectangle 5"/>
          <p:cNvSpPr>
            <a:spLocks noChangeArrowheads="1"/>
          </p:cNvSpPr>
          <p:nvPr/>
        </p:nvSpPr>
        <p:spPr bwMode="auto">
          <a:xfrm>
            <a:off x="22225" y="2613025"/>
            <a:ext cx="184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25287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2600" y="609600"/>
            <a:ext cx="6781800" cy="762000"/>
          </a:xfrm>
        </p:spPr>
        <p:txBody>
          <a:bodyPr/>
          <a:lstStyle/>
          <a:p>
            <a:r>
              <a:rPr lang="en-US" sz="2800" b="1" dirty="0" smtClean="0">
                <a:latin typeface="Century Gothic"/>
                <a:ea typeface="ヒラギノ角ゴ Pro W3" charset="0"/>
                <a:cs typeface="Century Gothic"/>
              </a:rPr>
              <a:t>Applying BMP Table to the Site (Section 6)</a:t>
            </a:r>
            <a:endParaRPr lang="en-US" sz="2800" b="1" dirty="0">
              <a:latin typeface="Century Gothic"/>
              <a:cs typeface="Century Gothic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B95D1A8-8A73-E946-9217-B853D5E4725A}" type="slidenum">
              <a:rPr lang="en-US" smtClean="0"/>
              <a:pPr>
                <a:defRPr/>
              </a:pPr>
              <a:t>10</a:t>
            </a:fld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l="407" r="611" b="7831"/>
          <a:stretch/>
        </p:blipFill>
        <p:spPr>
          <a:xfrm>
            <a:off x="600635" y="1676400"/>
            <a:ext cx="8068236" cy="3810000"/>
          </a:xfrm>
        </p:spPr>
      </p:pic>
    </p:spTree>
    <p:extLst>
      <p:ext uri="{BB962C8B-B14F-4D97-AF65-F5344CB8AC3E}">
        <p14:creationId xmlns:p14="http://schemas.microsoft.com/office/powerpoint/2010/main" val="38654221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981200" y="609600"/>
            <a:ext cx="6172200" cy="609600"/>
          </a:xfrm>
        </p:spPr>
        <p:txBody>
          <a:bodyPr/>
          <a:lstStyle/>
          <a:p>
            <a:r>
              <a:rPr lang="en-US" sz="2800" b="1" dirty="0" smtClean="0">
                <a:latin typeface="Century Gothic"/>
                <a:cs typeface="Century Gothic"/>
              </a:rPr>
              <a:t>BMP Evaluation (Section 6)</a:t>
            </a:r>
            <a:endParaRPr lang="en-US" sz="2800" b="1" dirty="0">
              <a:latin typeface="Century Gothic"/>
              <a:cs typeface="Century Gothic"/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685800" y="1295400"/>
            <a:ext cx="7772400" cy="3886200"/>
          </a:xfrm>
        </p:spPr>
        <p:txBody>
          <a:bodyPr/>
          <a:lstStyle/>
          <a:p>
            <a:pPr lvl="0"/>
            <a:r>
              <a:rPr lang="en-US" sz="2400" b="1" dirty="0" smtClean="0">
                <a:latin typeface="Century Gothic"/>
                <a:cs typeface="Century Gothic"/>
              </a:rPr>
              <a:t>Step 3 – BMP Selection</a:t>
            </a:r>
          </a:p>
          <a:p>
            <a:pPr lvl="1"/>
            <a:r>
              <a:rPr lang="en-US" sz="2000" dirty="0">
                <a:latin typeface="Century Gothic"/>
                <a:cs typeface="Century Gothic"/>
              </a:rPr>
              <a:t>Added </a:t>
            </a:r>
            <a:r>
              <a:rPr lang="en-US" sz="2000" dirty="0" smtClean="0">
                <a:latin typeface="Century Gothic"/>
                <a:cs typeface="Century Gothic"/>
              </a:rPr>
              <a:t>comments </a:t>
            </a:r>
            <a:r>
              <a:rPr lang="en-US" sz="2000" dirty="0">
                <a:latin typeface="Century Gothic"/>
                <a:cs typeface="Century Gothic"/>
              </a:rPr>
              <a:t>column and included explanation of why not </a:t>
            </a:r>
            <a:r>
              <a:rPr lang="en-US" sz="2000" dirty="0" smtClean="0">
                <a:latin typeface="Century Gothic"/>
                <a:cs typeface="Century Gothic"/>
              </a:rPr>
              <a:t>retained</a:t>
            </a:r>
          </a:p>
          <a:p>
            <a:pPr lvl="1"/>
            <a:r>
              <a:rPr lang="en-US" sz="2000" dirty="0" smtClean="0">
                <a:latin typeface="Century Gothic"/>
                <a:cs typeface="Century Gothic"/>
              </a:rPr>
              <a:t>Used professional judgment to identify BMPs</a:t>
            </a:r>
          </a:p>
          <a:p>
            <a:pPr lvl="1"/>
            <a:r>
              <a:rPr lang="en-US" sz="2000" dirty="0" smtClean="0">
                <a:latin typeface="Century Gothic"/>
                <a:cs typeface="Century Gothic"/>
              </a:rPr>
              <a:t>Checked table with selected BMPs</a:t>
            </a:r>
          </a:p>
          <a:p>
            <a:pPr lvl="1"/>
            <a:r>
              <a:rPr lang="en-US" sz="2000" dirty="0" smtClean="0">
                <a:latin typeface="Century Gothic"/>
                <a:cs typeface="Century Gothic"/>
              </a:rPr>
              <a:t>Sorted table</a:t>
            </a:r>
          </a:p>
          <a:p>
            <a:pPr lvl="1"/>
            <a:r>
              <a:rPr lang="en-US" sz="2000" dirty="0" smtClean="0">
                <a:latin typeface="Century Gothic"/>
                <a:cs typeface="Century Gothic"/>
              </a:rPr>
              <a:t>Repeated for each aspect of the remedy</a:t>
            </a:r>
          </a:p>
          <a:p>
            <a:endParaRPr lang="en-US" sz="2400" dirty="0" smtClean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B95D1A8-8A73-E946-9217-B853D5E4725A}" type="slidenum">
              <a:rPr lang="en-US" smtClean="0"/>
              <a:pPr>
                <a:defRPr/>
              </a:pPr>
              <a:t>11</a:t>
            </a:fld>
            <a:endParaRPr lang="en-US" dirty="0"/>
          </a:p>
        </p:txBody>
      </p:sp>
      <p:pic>
        <p:nvPicPr>
          <p:cNvPr id="6" name="Content Placeholder 6"/>
          <p:cNvPicPr>
            <a:picLocks noChangeAspect="1"/>
          </p:cNvPicPr>
          <p:nvPr/>
        </p:nvPicPr>
        <p:blipFill rotWithShape="1">
          <a:blip r:embed="rId3"/>
          <a:srcRect t="-85401" b="-51095"/>
          <a:stretch/>
        </p:blipFill>
        <p:spPr bwMode="auto">
          <a:xfrm>
            <a:off x="609600" y="2895600"/>
            <a:ext cx="7924800" cy="3657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</p:pic>
    </p:spTree>
    <p:extLst>
      <p:ext uri="{BB962C8B-B14F-4D97-AF65-F5344CB8AC3E}">
        <p14:creationId xmlns:p14="http://schemas.microsoft.com/office/powerpoint/2010/main" val="383871016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2209800" y="609600"/>
            <a:ext cx="5181600" cy="762000"/>
          </a:xfrm>
        </p:spPr>
        <p:txBody>
          <a:bodyPr/>
          <a:lstStyle/>
          <a:p>
            <a:r>
              <a:rPr lang="en-US" sz="2800" b="1" dirty="0" smtClean="0">
                <a:latin typeface="Century Gothic"/>
                <a:cs typeface="Century Gothic"/>
              </a:rPr>
              <a:t>BMP Evaluation (Section 6)</a:t>
            </a:r>
            <a:endParaRPr lang="en-US" sz="2800" b="1" dirty="0">
              <a:latin typeface="Century Gothic"/>
              <a:cs typeface="Century Gothic"/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685800" y="1371600"/>
            <a:ext cx="7772400" cy="3886200"/>
          </a:xfrm>
        </p:spPr>
        <p:txBody>
          <a:bodyPr/>
          <a:lstStyle/>
          <a:p>
            <a:r>
              <a:rPr lang="en-US" sz="2400" b="1" dirty="0" smtClean="0">
                <a:latin typeface="Century Gothic"/>
                <a:cs typeface="Century Gothic"/>
              </a:rPr>
              <a:t>Step 4 – BMP Implementation</a:t>
            </a:r>
          </a:p>
          <a:p>
            <a:pPr lvl="1"/>
            <a:r>
              <a:rPr lang="en-US" sz="2000" dirty="0" smtClean="0">
                <a:latin typeface="Century Gothic"/>
                <a:cs typeface="Century Gothic"/>
              </a:rPr>
              <a:t>Determined which BMPs could be or were applied</a:t>
            </a:r>
          </a:p>
          <a:p>
            <a:pPr lvl="1"/>
            <a:r>
              <a:rPr lang="en-US" sz="2000" dirty="0" smtClean="0">
                <a:latin typeface="Century Gothic"/>
                <a:cs typeface="Century Gothic"/>
              </a:rPr>
              <a:t>Documented why BMPs retained from Step 3 were not implemented</a:t>
            </a:r>
          </a:p>
          <a:p>
            <a:r>
              <a:rPr lang="en-US" sz="2400" b="1" dirty="0" smtClean="0">
                <a:latin typeface="Century Gothic"/>
                <a:cs typeface="Century Gothic"/>
              </a:rPr>
              <a:t>Step 5 – Prepared Report</a:t>
            </a:r>
          </a:p>
          <a:p>
            <a:pPr lvl="1"/>
            <a:r>
              <a:rPr lang="en-US" sz="2000" dirty="0" smtClean="0">
                <a:latin typeface="Century Gothic"/>
                <a:cs typeface="Century Gothic"/>
              </a:rPr>
              <a:t>Followed ASTM Technical Summary Format</a:t>
            </a:r>
          </a:p>
          <a:p>
            <a:pPr lvl="1"/>
            <a:r>
              <a:rPr lang="en-US" sz="2000" dirty="0" smtClean="0">
                <a:latin typeface="Century Gothic"/>
                <a:cs typeface="Century Gothic"/>
              </a:rPr>
              <a:t>Incorporated additional sections for social and economic BMPs</a:t>
            </a: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B95D1A8-8A73-E946-9217-B853D5E4725A}" type="slidenum">
              <a:rPr lang="en-US" smtClean="0"/>
              <a:pPr>
                <a:defRPr/>
              </a:pPr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21155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533400"/>
            <a:ext cx="6705600" cy="762000"/>
          </a:xfrm>
        </p:spPr>
        <p:txBody>
          <a:bodyPr/>
          <a:lstStyle/>
          <a:p>
            <a:r>
              <a:rPr lang="en-US" sz="2800" b="1" dirty="0" smtClean="0">
                <a:latin typeface="Century Gothic"/>
                <a:ea typeface="ヒラギノ角ゴ Pro W3" charset="0"/>
                <a:cs typeface="Century Gothic"/>
              </a:rPr>
              <a:t>Environmental BMPs Implemented</a:t>
            </a:r>
            <a:endParaRPr lang="en-US" sz="2800" dirty="0">
              <a:latin typeface="Century Gothic"/>
              <a:cs typeface="Century Gothic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143000"/>
            <a:ext cx="8001000" cy="3886200"/>
          </a:xfrm>
        </p:spPr>
        <p:txBody>
          <a:bodyPr/>
          <a:lstStyle/>
          <a:p>
            <a:pPr marL="0" indent="0">
              <a:buNone/>
            </a:pPr>
            <a:r>
              <a:rPr lang="en-US" sz="2400" b="1" dirty="0" smtClean="0">
                <a:latin typeface="Century Gothic"/>
                <a:cs typeface="Century Gothic"/>
              </a:rPr>
              <a:t>Notable Environmental BMPs</a:t>
            </a:r>
          </a:p>
          <a:p>
            <a:r>
              <a:rPr lang="en-US" sz="2000" dirty="0" smtClean="0">
                <a:latin typeface="Century Gothic"/>
                <a:cs typeface="Century Gothic"/>
              </a:rPr>
              <a:t>Over 75 environmental BMPs</a:t>
            </a:r>
          </a:p>
          <a:p>
            <a:r>
              <a:rPr lang="en-US" sz="2000" dirty="0" smtClean="0">
                <a:latin typeface="Century Gothic"/>
                <a:cs typeface="Century Gothic"/>
              </a:rPr>
              <a:t>Remedy consolidated majority of contaminated materials under engineered caps</a:t>
            </a:r>
          </a:p>
          <a:p>
            <a:r>
              <a:rPr lang="en-US" sz="2000" dirty="0" smtClean="0">
                <a:latin typeface="Century Gothic"/>
                <a:cs typeface="Century Gothic"/>
              </a:rPr>
              <a:t>Creating on</a:t>
            </a:r>
            <a:r>
              <a:rPr lang="en-US" sz="2000" dirty="0">
                <a:latin typeface="Century Gothic"/>
                <a:cs typeface="Century Gothic"/>
              </a:rPr>
              <a:t>-site wetlands </a:t>
            </a:r>
          </a:p>
          <a:p>
            <a:r>
              <a:rPr lang="en-US" sz="2000" dirty="0">
                <a:latin typeface="Century Gothic"/>
                <a:cs typeface="Century Gothic"/>
              </a:rPr>
              <a:t>Utilizing blast furnace slag for hydraulic barrier wall </a:t>
            </a:r>
            <a:r>
              <a:rPr lang="en-US" sz="2000" dirty="0" smtClean="0">
                <a:latin typeface="Century Gothic"/>
                <a:cs typeface="Century Gothic"/>
              </a:rPr>
              <a:t>construction</a:t>
            </a:r>
          </a:p>
          <a:p>
            <a:r>
              <a:rPr lang="en-US" sz="2000" dirty="0">
                <a:latin typeface="Century Gothic"/>
                <a:cs typeface="Century Gothic"/>
              </a:rPr>
              <a:t>Utilizing </a:t>
            </a:r>
            <a:r>
              <a:rPr lang="en-US" sz="2000" dirty="0" smtClean="0">
                <a:latin typeface="Century Gothic"/>
                <a:cs typeface="Century Gothic"/>
              </a:rPr>
              <a:t>geotextile </a:t>
            </a:r>
            <a:r>
              <a:rPr lang="en-US" sz="2000" dirty="0">
                <a:latin typeface="Century Gothic"/>
                <a:cs typeface="Century Gothic"/>
              </a:rPr>
              <a:t>bags for dewatering contaminated </a:t>
            </a:r>
            <a:r>
              <a:rPr lang="en-US" sz="2000" dirty="0" smtClean="0">
                <a:latin typeface="Century Gothic"/>
                <a:cs typeface="Century Gothic"/>
              </a:rPr>
              <a:t>sediments</a:t>
            </a:r>
          </a:p>
          <a:p>
            <a:r>
              <a:rPr lang="en-US" sz="2000" dirty="0">
                <a:latin typeface="Century Gothic"/>
                <a:cs typeface="Century Gothic"/>
              </a:rPr>
              <a:t>Operating P&amp;T in pulsed mode and adjusting pumping to match river’s tidal elevation changes</a:t>
            </a:r>
          </a:p>
          <a:p>
            <a:r>
              <a:rPr lang="en-US" sz="2000" dirty="0">
                <a:latin typeface="Century Gothic"/>
                <a:cs typeface="Century Gothic"/>
              </a:rPr>
              <a:t>Selecting re-vegetation requiring minimal mowing</a:t>
            </a:r>
          </a:p>
          <a:p>
            <a:r>
              <a:rPr lang="en-US" sz="2000" dirty="0">
                <a:latin typeface="Century Gothic"/>
                <a:cs typeface="Century Gothic"/>
              </a:rPr>
              <a:t>Managing drilling wastes on-site under caps</a:t>
            </a:r>
          </a:p>
          <a:p>
            <a:r>
              <a:rPr lang="en-US" sz="2000" dirty="0">
                <a:latin typeface="Century Gothic"/>
                <a:cs typeface="Century Gothic"/>
              </a:rPr>
              <a:t>Used field screening DNAPL dyes to control investigation progress real-time</a:t>
            </a:r>
          </a:p>
          <a:p>
            <a:endParaRPr lang="en-US" sz="2000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B95D1A8-8A73-E946-9217-B853D5E4725A}" type="slidenum">
              <a:rPr lang="en-US" smtClean="0"/>
              <a:pPr>
                <a:defRPr/>
              </a:pPr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35595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533400"/>
            <a:ext cx="6477000" cy="762000"/>
          </a:xfrm>
        </p:spPr>
        <p:txBody>
          <a:bodyPr/>
          <a:lstStyle/>
          <a:p>
            <a:r>
              <a:rPr lang="en-US" sz="2800" b="1" dirty="0" smtClean="0">
                <a:latin typeface="Century Gothic"/>
                <a:ea typeface="ヒラギノ角ゴ Pro W3" charset="0"/>
                <a:cs typeface="Century Gothic"/>
              </a:rPr>
              <a:t>BMPs </a:t>
            </a:r>
            <a:r>
              <a:rPr lang="en-US" sz="2800" b="1" dirty="0">
                <a:latin typeface="Century Gothic"/>
                <a:ea typeface="ヒラギノ角ゴ Pro W3" charset="0"/>
                <a:cs typeface="Century Gothic"/>
              </a:rPr>
              <a:t>Implemented (cont.)</a:t>
            </a:r>
            <a:endParaRPr lang="en-US" sz="2800" dirty="0">
              <a:latin typeface="Century Gothic"/>
              <a:cs typeface="Century Gothic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1295400"/>
            <a:ext cx="7772400" cy="3886200"/>
          </a:xfrm>
        </p:spPr>
        <p:txBody>
          <a:bodyPr/>
          <a:lstStyle/>
          <a:p>
            <a:pPr marL="0" indent="0">
              <a:buNone/>
            </a:pPr>
            <a:r>
              <a:rPr lang="en-US" sz="2400" b="1" dirty="0" smtClean="0">
                <a:latin typeface="Century Gothic"/>
                <a:cs typeface="Century Gothic"/>
              </a:rPr>
              <a:t>Environmental BMPs Identified for ISTT</a:t>
            </a:r>
          </a:p>
          <a:p>
            <a:r>
              <a:rPr lang="en-US" sz="2400" dirty="0" smtClean="0">
                <a:latin typeface="Century Gothic"/>
                <a:cs typeface="Century Gothic"/>
              </a:rPr>
              <a:t>15 BMPs for thermal treatment alone</a:t>
            </a:r>
          </a:p>
          <a:p>
            <a:r>
              <a:rPr lang="en-US" sz="2400" dirty="0" smtClean="0">
                <a:latin typeface="Century Gothic"/>
                <a:cs typeface="Century Gothic"/>
              </a:rPr>
              <a:t>Examples include:</a:t>
            </a:r>
          </a:p>
          <a:p>
            <a:pPr lvl="1"/>
            <a:r>
              <a:rPr lang="en-US" dirty="0" smtClean="0">
                <a:latin typeface="Century Gothic"/>
                <a:cs typeface="Century Gothic"/>
              </a:rPr>
              <a:t>Insulating piping</a:t>
            </a:r>
          </a:p>
          <a:p>
            <a:pPr lvl="1"/>
            <a:r>
              <a:rPr lang="en-US" dirty="0" smtClean="0">
                <a:latin typeface="Century Gothic"/>
                <a:cs typeface="Century Gothic"/>
              </a:rPr>
              <a:t>Recovering electrodes</a:t>
            </a:r>
          </a:p>
          <a:p>
            <a:pPr lvl="1"/>
            <a:r>
              <a:rPr lang="en-US" dirty="0" smtClean="0">
                <a:latin typeface="Century Gothic"/>
                <a:cs typeface="Century Gothic"/>
              </a:rPr>
              <a:t>Using local labor and labs, when possible</a:t>
            </a:r>
          </a:p>
          <a:p>
            <a:pPr lvl="1"/>
            <a:r>
              <a:rPr lang="en-US" dirty="0" smtClean="0">
                <a:latin typeface="Century Gothic"/>
                <a:cs typeface="Century Gothic"/>
              </a:rPr>
              <a:t>Employing variable frequency drives</a:t>
            </a:r>
          </a:p>
          <a:p>
            <a:pPr lvl="1"/>
            <a:r>
              <a:rPr lang="en-US" dirty="0" smtClean="0">
                <a:latin typeface="Century Gothic"/>
                <a:cs typeface="Century Gothic"/>
              </a:rPr>
              <a:t>Segregating drilling waste and placing under caps (if possible)</a:t>
            </a:r>
            <a:endParaRPr lang="en-US" dirty="0">
              <a:latin typeface="Century Gothic"/>
              <a:cs typeface="Century Gothic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B95D1A8-8A73-E946-9217-B853D5E4725A}" type="slidenum">
              <a:rPr lang="en-US" smtClean="0"/>
              <a:pPr>
                <a:defRPr/>
              </a:pPr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16714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62000"/>
            <a:ext cx="7772400" cy="762000"/>
          </a:xfrm>
        </p:spPr>
        <p:txBody>
          <a:bodyPr/>
          <a:lstStyle/>
          <a:p>
            <a:r>
              <a:rPr lang="en-US" sz="2800" b="1" dirty="0" smtClean="0">
                <a:latin typeface="Century Gothic"/>
                <a:ea typeface="ヒラギノ角ゴ Pro W3" charset="0"/>
                <a:cs typeface="Century Gothic"/>
              </a:rPr>
              <a:t>Social BMPs</a:t>
            </a:r>
            <a:endParaRPr lang="en-US" sz="2800" b="1" dirty="0">
              <a:latin typeface="Century Gothic"/>
              <a:cs typeface="Century Gothic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1524000"/>
            <a:ext cx="7772400" cy="4419600"/>
          </a:xfrm>
        </p:spPr>
        <p:txBody>
          <a:bodyPr/>
          <a:lstStyle/>
          <a:p>
            <a:r>
              <a:rPr lang="en-US" sz="2400" dirty="0" smtClean="0">
                <a:latin typeface="Century Gothic"/>
                <a:cs typeface="Century Gothic"/>
              </a:rPr>
              <a:t>Developed project website</a:t>
            </a:r>
          </a:p>
          <a:p>
            <a:r>
              <a:rPr lang="en-US" sz="2400" dirty="0" smtClean="0">
                <a:latin typeface="Century Gothic"/>
                <a:cs typeface="Century Gothic"/>
              </a:rPr>
              <a:t>Worked with town council and Community Advisory Panel</a:t>
            </a:r>
          </a:p>
          <a:p>
            <a:r>
              <a:rPr lang="en-US" sz="2400" dirty="0">
                <a:latin typeface="Century Gothic"/>
                <a:cs typeface="Century Gothic"/>
              </a:rPr>
              <a:t>Stakeholder-driven re-use planning </a:t>
            </a:r>
            <a:r>
              <a:rPr lang="en-US" sz="2400" dirty="0" smtClean="0">
                <a:latin typeface="Century Gothic"/>
                <a:cs typeface="Century Gothic"/>
              </a:rPr>
              <a:t>process</a:t>
            </a:r>
          </a:p>
          <a:p>
            <a:r>
              <a:rPr lang="en-US" sz="2400" dirty="0" smtClean="0">
                <a:latin typeface="Century Gothic"/>
                <a:cs typeface="Century Gothic"/>
              </a:rPr>
              <a:t>Involved community in remedy selection</a:t>
            </a:r>
          </a:p>
          <a:p>
            <a:r>
              <a:rPr lang="en-US" sz="2400" dirty="0" smtClean="0">
                <a:latin typeface="Century Gothic"/>
                <a:cs typeface="Century Gothic"/>
              </a:rPr>
              <a:t>EPA recognized community members with awards</a:t>
            </a:r>
          </a:p>
          <a:p>
            <a:r>
              <a:rPr lang="en-US" sz="2400" dirty="0" smtClean="0">
                <a:latin typeface="Century Gothic"/>
                <a:cs typeface="Century Gothic"/>
              </a:rPr>
              <a:t>Provide nature trails</a:t>
            </a:r>
          </a:p>
          <a:p>
            <a:r>
              <a:rPr lang="en-US" sz="2400" dirty="0" smtClean="0">
                <a:latin typeface="Century Gothic"/>
                <a:cs typeface="Century Gothic"/>
              </a:rPr>
              <a:t>Maintained eco-diversity (yes, this is a social BMP because popular with community)</a:t>
            </a:r>
          </a:p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B95D1A8-8A73-E946-9217-B853D5E4725A}" type="slidenum">
              <a:rPr lang="en-US" smtClean="0"/>
              <a:pPr>
                <a:defRPr/>
              </a:pPr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46315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0" y="533400"/>
            <a:ext cx="4038600" cy="762000"/>
          </a:xfrm>
        </p:spPr>
        <p:txBody>
          <a:bodyPr/>
          <a:lstStyle/>
          <a:p>
            <a:r>
              <a:rPr lang="en-US" sz="2800" b="1" dirty="0" smtClean="0">
                <a:latin typeface="Century Gothic"/>
                <a:ea typeface="ヒラギノ角ゴ Pro W3" charset="0"/>
                <a:cs typeface="Century Gothic"/>
              </a:rPr>
              <a:t>Economic BMPs</a:t>
            </a:r>
            <a:endParaRPr lang="en-US" sz="2800" b="1" dirty="0">
              <a:latin typeface="Century Gothic"/>
              <a:cs typeface="Century Gothic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295400"/>
            <a:ext cx="7772400" cy="3886200"/>
          </a:xfrm>
        </p:spPr>
        <p:txBody>
          <a:bodyPr/>
          <a:lstStyle/>
          <a:p>
            <a:r>
              <a:rPr lang="en-US" sz="2400" dirty="0" smtClean="0">
                <a:latin typeface="Century Gothic"/>
                <a:cs typeface="Century Gothic"/>
              </a:rPr>
              <a:t>Local buying commitment, including web-based form on website</a:t>
            </a:r>
          </a:p>
          <a:p>
            <a:r>
              <a:rPr lang="en-US" sz="2400" dirty="0" smtClean="0">
                <a:latin typeface="Century Gothic"/>
                <a:cs typeface="Century Gothic"/>
              </a:rPr>
              <a:t>Created local jobs</a:t>
            </a:r>
          </a:p>
          <a:p>
            <a:r>
              <a:rPr lang="en-US" sz="2400" dirty="0" smtClean="0">
                <a:latin typeface="Century Gothic"/>
                <a:cs typeface="Century Gothic"/>
              </a:rPr>
              <a:t>Re-use planning included a market analysis</a:t>
            </a:r>
          </a:p>
          <a:p>
            <a:r>
              <a:rPr lang="en-US" sz="2400" dirty="0" smtClean="0">
                <a:latin typeface="Century Gothic"/>
                <a:cs typeface="Century Gothic"/>
              </a:rPr>
              <a:t>Providing redevelopment opportunities</a:t>
            </a:r>
          </a:p>
          <a:p>
            <a:r>
              <a:rPr lang="en-US" sz="2400" dirty="0" smtClean="0">
                <a:latin typeface="Century Gothic"/>
                <a:cs typeface="Century Gothic"/>
              </a:rPr>
              <a:t>Still a work in progress and re-development planning is in process</a:t>
            </a:r>
          </a:p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B95D1A8-8A73-E946-9217-B853D5E4725A}" type="slidenum">
              <a:rPr lang="en-US" smtClean="0"/>
              <a:pPr>
                <a:defRPr/>
              </a:pPr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12898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57400" y="533400"/>
            <a:ext cx="5486400" cy="762000"/>
          </a:xfrm>
        </p:spPr>
        <p:txBody>
          <a:bodyPr/>
          <a:lstStyle/>
          <a:p>
            <a:r>
              <a:rPr lang="en-US" sz="2800" b="1" dirty="0" smtClean="0">
                <a:latin typeface="Century Gothic"/>
                <a:ea typeface="ヒラギノ角ゴ Pro W3" charset="0"/>
                <a:cs typeface="Century Gothic"/>
              </a:rPr>
              <a:t>Examples of GSR Benefits</a:t>
            </a:r>
            <a:endParaRPr lang="en-US" sz="2800" b="1" dirty="0">
              <a:latin typeface="Century Gothic"/>
              <a:cs typeface="Century Gothic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1371600"/>
            <a:ext cx="7772400" cy="3886200"/>
          </a:xfrm>
        </p:spPr>
        <p:txBody>
          <a:bodyPr/>
          <a:lstStyle/>
          <a:p>
            <a:r>
              <a:rPr lang="en-US" sz="2400" dirty="0" smtClean="0">
                <a:latin typeface="Century Gothic"/>
                <a:cs typeface="Century Gothic"/>
              </a:rPr>
              <a:t>Promoting economical, yet green BMPs; many BMPs saved money</a:t>
            </a:r>
          </a:p>
          <a:p>
            <a:r>
              <a:rPr lang="en-US" sz="2400" dirty="0" smtClean="0">
                <a:latin typeface="Century Gothic"/>
                <a:cs typeface="Century Gothic"/>
              </a:rPr>
              <a:t>Shifted media and public perception from negative to positive – improved corporate social responsibility </a:t>
            </a:r>
          </a:p>
          <a:p>
            <a:r>
              <a:rPr lang="en-US" sz="2400" dirty="0" smtClean="0">
                <a:latin typeface="Century Gothic"/>
                <a:cs typeface="Century Gothic"/>
              </a:rPr>
              <a:t>Community is more supportive of the cleanup</a:t>
            </a:r>
          </a:p>
          <a:p>
            <a:r>
              <a:rPr lang="en-US" sz="2400" dirty="0" smtClean="0">
                <a:latin typeface="Century Gothic"/>
                <a:cs typeface="Century Gothic"/>
              </a:rPr>
              <a:t>Created local jobs</a:t>
            </a:r>
          </a:p>
          <a:p>
            <a:r>
              <a:rPr lang="en-US" sz="2400" dirty="0" smtClean="0">
                <a:latin typeface="Century Gothic"/>
                <a:cs typeface="Century Gothic"/>
              </a:rPr>
              <a:t>Community can utilize ecological resources</a:t>
            </a:r>
          </a:p>
          <a:p>
            <a:r>
              <a:rPr lang="en-US" sz="2400" dirty="0" smtClean="0">
                <a:latin typeface="Century Gothic"/>
                <a:cs typeface="Century Gothic"/>
              </a:rPr>
              <a:t>Enhanced regulatory acceptance of remedy</a:t>
            </a:r>
          </a:p>
          <a:p>
            <a:r>
              <a:rPr lang="en-US" sz="2400" dirty="0" smtClean="0">
                <a:latin typeface="Century Gothic"/>
                <a:cs typeface="Century Gothic"/>
              </a:rPr>
              <a:t>Stakeholders can showcase success</a:t>
            </a:r>
            <a:endParaRPr lang="en-US" sz="2400" dirty="0">
              <a:latin typeface="Century Gothic"/>
              <a:cs typeface="Century Gothic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B95D1A8-8A73-E946-9217-B853D5E4725A}" type="slidenum">
              <a:rPr lang="en-US" smtClean="0"/>
              <a:pPr>
                <a:defRPr/>
              </a:pPr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77314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219200"/>
            <a:ext cx="7772400" cy="533400"/>
          </a:xfrm>
        </p:spPr>
        <p:txBody>
          <a:bodyPr/>
          <a:lstStyle/>
          <a:p>
            <a:pPr eaLnBrk="1" hangingPunct="1">
              <a:defRPr/>
            </a:pPr>
            <a:r>
              <a:rPr lang="en-US" sz="3200" b="1" dirty="0" smtClean="0">
                <a:ea typeface="MS PGothic" charset="0"/>
              </a:rPr>
              <a:t>Questions?</a:t>
            </a:r>
            <a:endParaRPr lang="en-US" sz="3200" dirty="0">
              <a:ea typeface="Osaka" charset="0"/>
              <a:cs typeface="Arial"/>
            </a:endParaRP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33400" y="1981200"/>
            <a:ext cx="8001000" cy="4038600"/>
          </a:xfrm>
        </p:spPr>
        <p:txBody>
          <a:bodyPr/>
          <a:lstStyle/>
          <a:p>
            <a:pPr marL="0" indent="0">
              <a:lnSpc>
                <a:spcPct val="90000"/>
              </a:lnSpc>
              <a:spcAft>
                <a:spcPts val="300"/>
              </a:spcAft>
              <a:buNone/>
            </a:pPr>
            <a:endParaRPr lang="en-US" sz="1000" dirty="0" smtClean="0">
              <a:solidFill>
                <a:srgbClr val="333399"/>
              </a:solidFill>
              <a:latin typeface="Arial" charset="0"/>
              <a:ea typeface="ヒラギノ角ゴ Pro W3" charset="0"/>
              <a:cs typeface="ヒラギノ角ゴ Pro W3" charset="0"/>
            </a:endParaRPr>
          </a:p>
          <a:p>
            <a:pPr eaLnBrk="1" hangingPunct="1">
              <a:buSzPct val="75000"/>
            </a:pPr>
            <a:r>
              <a:rPr lang="en-US" sz="2200" dirty="0" smtClean="0">
                <a:latin typeface="Arial" charset="0"/>
                <a:ea typeface="MS PGothic" charset="0"/>
              </a:rPr>
              <a:t>John </a:t>
            </a:r>
            <a:r>
              <a:rPr lang="en-US" sz="2200" dirty="0">
                <a:latin typeface="Arial" charset="0"/>
                <a:ea typeface="MS PGothic" charset="0"/>
              </a:rPr>
              <a:t>Simon, ASTM Task Group Lead, Gnarus Advisors LLC</a:t>
            </a:r>
          </a:p>
          <a:p>
            <a:pPr marL="342900" lvl="1" indent="0" eaLnBrk="1" hangingPunct="1">
              <a:buNone/>
            </a:pPr>
            <a:r>
              <a:rPr lang="en-US" sz="2200" u="sng" dirty="0">
                <a:latin typeface="Arial" charset="0"/>
                <a:ea typeface="MS PGothic" charset="0"/>
                <a:hlinkClick r:id="rId3"/>
              </a:rPr>
              <a:t>jsimon@gnarusllc.com</a:t>
            </a:r>
            <a:endParaRPr lang="en-US" sz="2200" dirty="0">
              <a:latin typeface="Arial" charset="0"/>
              <a:ea typeface="MS PGothic" charset="0"/>
            </a:endParaRPr>
          </a:p>
        </p:txBody>
      </p:sp>
      <p:sp>
        <p:nvSpPr>
          <p:cNvPr id="23556" name="Rectangle 5"/>
          <p:cNvSpPr>
            <a:spLocks noChangeArrowheads="1"/>
          </p:cNvSpPr>
          <p:nvPr/>
        </p:nvSpPr>
        <p:spPr bwMode="auto">
          <a:xfrm>
            <a:off x="85725" y="-3175"/>
            <a:ext cx="184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endParaRPr lang="en-US" dirty="0"/>
          </a:p>
        </p:txBody>
      </p:sp>
      <p:cxnSp>
        <p:nvCxnSpPr>
          <p:cNvPr id="23557" name="Straight Connector 4"/>
          <p:cNvCxnSpPr>
            <a:cxnSpLocks noChangeShapeType="1"/>
          </p:cNvCxnSpPr>
          <p:nvPr/>
        </p:nvCxnSpPr>
        <p:spPr bwMode="auto">
          <a:xfrm>
            <a:off x="685800" y="1828800"/>
            <a:ext cx="7772400" cy="0"/>
          </a:xfrm>
          <a:prstGeom prst="line">
            <a:avLst/>
          </a:prstGeom>
          <a:noFill/>
          <a:ln w="9525">
            <a:solidFill>
              <a:srgbClr val="283969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A337411-985D-AC42-A60C-730B8B73652E}" type="slidenum">
              <a:rPr lang="en-US" smtClean="0"/>
              <a:pPr>
                <a:defRPr/>
              </a:pPr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661596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9800" y="533400"/>
            <a:ext cx="4953000" cy="762000"/>
          </a:xfrm>
        </p:spPr>
        <p:txBody>
          <a:bodyPr/>
          <a:lstStyle/>
          <a:p>
            <a:r>
              <a:rPr lang="en-US" sz="2800" b="1" dirty="0" smtClean="0">
                <a:latin typeface="Century Gothic"/>
                <a:ea typeface="ヒラギノ角ゴ Pro W3" charset="0"/>
                <a:cs typeface="Century Gothic"/>
              </a:rPr>
              <a:t> Case Study Introduction</a:t>
            </a:r>
            <a:endParaRPr lang="en-US" sz="2800" b="1" dirty="0">
              <a:latin typeface="Century Gothic"/>
              <a:cs typeface="Century Gothic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1371600"/>
            <a:ext cx="6019800" cy="4191000"/>
          </a:xfrm>
        </p:spPr>
        <p:txBody>
          <a:bodyPr/>
          <a:lstStyle/>
          <a:p>
            <a:r>
              <a:rPr lang="en-US" sz="2400" dirty="0" smtClean="0">
                <a:latin typeface="Century Gothic"/>
                <a:cs typeface="Century Gothic"/>
              </a:rPr>
              <a:t>Project history and overview</a:t>
            </a:r>
          </a:p>
          <a:p>
            <a:r>
              <a:rPr lang="en-US" sz="2400" dirty="0" smtClean="0">
                <a:latin typeface="Century Gothic"/>
                <a:cs typeface="Century Gothic"/>
              </a:rPr>
              <a:t>Remedy discussion</a:t>
            </a:r>
          </a:p>
          <a:p>
            <a:r>
              <a:rPr lang="en-US" sz="2400" dirty="0" smtClean="0">
                <a:latin typeface="Century Gothic"/>
                <a:cs typeface="Century Gothic"/>
              </a:rPr>
              <a:t>BMP Evaluation Process</a:t>
            </a:r>
          </a:p>
          <a:p>
            <a:r>
              <a:rPr lang="en-US" sz="2400" dirty="0" smtClean="0">
                <a:latin typeface="Century Gothic"/>
                <a:cs typeface="Century Gothic"/>
              </a:rPr>
              <a:t>Notable environmental, social and economic BMPs</a:t>
            </a:r>
          </a:p>
          <a:p>
            <a:r>
              <a:rPr lang="en-US" sz="2400" dirty="0" smtClean="0">
                <a:latin typeface="Century Gothic"/>
                <a:cs typeface="Century Gothic"/>
              </a:rPr>
              <a:t>How green and sustainable remediation helped the overall project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B95D1A8-8A73-E946-9217-B853D5E4725A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9817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0800" y="457200"/>
            <a:ext cx="4343400" cy="762000"/>
          </a:xfrm>
        </p:spPr>
        <p:txBody>
          <a:bodyPr/>
          <a:lstStyle/>
          <a:p>
            <a:r>
              <a:rPr lang="en-US" sz="3200" b="1" dirty="0" smtClean="0">
                <a:latin typeface="Century Gothic"/>
                <a:ea typeface="ヒラギノ角ゴ Pro W3" charset="0"/>
                <a:cs typeface="Century Gothic"/>
              </a:rPr>
              <a:t>Project Overview</a:t>
            </a:r>
            <a:endParaRPr lang="en-US" sz="3200" b="1" dirty="0">
              <a:latin typeface="Century Gothic"/>
              <a:cs typeface="Century Gothic"/>
            </a:endParaRPr>
          </a:p>
        </p:txBody>
      </p:sp>
      <p:pic>
        <p:nvPicPr>
          <p:cNvPr id="7" name="Picture 5" descr="pfizer-zones-1-2-3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10" b="4010"/>
          <a:stretch>
            <a:fillRect/>
          </a:stretch>
        </p:blipFill>
        <p:spPr bwMode="auto">
          <a:xfrm>
            <a:off x="762000" y="2133600"/>
            <a:ext cx="7772400" cy="388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B95D1A8-8A73-E946-9217-B853D5E4725A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6400800" y="4114800"/>
            <a:ext cx="8382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18715321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609600"/>
            <a:ext cx="7086600" cy="685800"/>
          </a:xfrm>
        </p:spPr>
        <p:txBody>
          <a:bodyPr/>
          <a:lstStyle/>
          <a:p>
            <a:r>
              <a:rPr lang="en-US" sz="2800" b="1" dirty="0" smtClean="0">
                <a:latin typeface="Century Gothic"/>
                <a:ea typeface="ヒラギノ角ゴ Pro W3" charset="0"/>
                <a:cs typeface="Century Gothic"/>
              </a:rPr>
              <a:t>Project Approach – Community Engagement</a:t>
            </a:r>
            <a:endParaRPr lang="en-US" sz="2800" b="1" dirty="0">
              <a:latin typeface="Century Gothic"/>
              <a:cs typeface="Century Gothic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1676400"/>
            <a:ext cx="7772400" cy="4419600"/>
          </a:xfrm>
        </p:spPr>
        <p:txBody>
          <a:bodyPr/>
          <a:lstStyle/>
          <a:p>
            <a:r>
              <a:rPr lang="en-US" sz="2400" dirty="0" smtClean="0">
                <a:latin typeface="Century Gothic"/>
                <a:cs typeface="Century Gothic"/>
              </a:rPr>
              <a:t>Developed project website</a:t>
            </a:r>
          </a:p>
          <a:p>
            <a:r>
              <a:rPr lang="en-US" sz="2400" dirty="0" smtClean="0">
                <a:latin typeface="Century Gothic"/>
                <a:cs typeface="Century Gothic"/>
              </a:rPr>
              <a:t>Worked with town council and a Community Advisory Panel</a:t>
            </a:r>
          </a:p>
          <a:p>
            <a:r>
              <a:rPr lang="en-US" sz="2400" dirty="0" smtClean="0">
                <a:latin typeface="Century Gothic"/>
                <a:cs typeface="Century Gothic"/>
              </a:rPr>
              <a:t>Involved community in remedy selection</a:t>
            </a:r>
          </a:p>
          <a:p>
            <a:r>
              <a:rPr lang="en-US" sz="2400" dirty="0" smtClean="0">
                <a:latin typeface="Century Gothic"/>
                <a:cs typeface="Century Gothic"/>
              </a:rPr>
              <a:t>EPA recognized community members with awards</a:t>
            </a:r>
          </a:p>
          <a:p>
            <a:r>
              <a:rPr lang="en-US" sz="2400" dirty="0" smtClean="0">
                <a:latin typeface="Century Gothic"/>
                <a:cs typeface="Century Gothic"/>
              </a:rPr>
              <a:t>Implemented community relations plan</a:t>
            </a:r>
          </a:p>
          <a:p>
            <a:r>
              <a:rPr lang="en-US" sz="2400" dirty="0" smtClean="0">
                <a:latin typeface="Century Gothic"/>
                <a:cs typeface="Century Gothic"/>
              </a:rPr>
              <a:t>Stakeholder-driven re-use planning process for both commercial and ecological areas</a:t>
            </a:r>
          </a:p>
          <a:p>
            <a:endParaRPr lang="en-US" sz="2400" dirty="0" smtClean="0">
              <a:latin typeface="Century Gothic"/>
              <a:cs typeface="Century Gothic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B95D1A8-8A73-E946-9217-B853D5E4725A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66118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57400" y="533400"/>
            <a:ext cx="5791200" cy="762000"/>
          </a:xfrm>
        </p:spPr>
        <p:txBody>
          <a:bodyPr/>
          <a:lstStyle/>
          <a:p>
            <a:r>
              <a:rPr lang="en-US" sz="2800" b="1" dirty="0" smtClean="0">
                <a:latin typeface="Century Gothic"/>
                <a:ea typeface="ヒラギノ角ゴ Pro W3" charset="0"/>
                <a:cs typeface="Century Gothic"/>
              </a:rPr>
              <a:t>Remedial Strategy</a:t>
            </a:r>
            <a:endParaRPr lang="en-US" sz="2800" b="1" dirty="0">
              <a:latin typeface="Century Gothic"/>
              <a:cs typeface="Century Gothic"/>
            </a:endParaRPr>
          </a:p>
        </p:txBody>
      </p:sp>
      <p:pic>
        <p:nvPicPr>
          <p:cNvPr id="7" name="Picture 5" descr="pfizer-zones-1-2-3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10" b="4010"/>
          <a:stretch>
            <a:fillRect/>
          </a:stretch>
        </p:blipFill>
        <p:spPr bwMode="auto">
          <a:xfrm>
            <a:off x="609600" y="1905000"/>
            <a:ext cx="7772400" cy="388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B95D1A8-8A73-E946-9217-B853D5E4725A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6400800" y="4114800"/>
            <a:ext cx="8382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1200" dirty="0"/>
          </a:p>
        </p:txBody>
      </p:sp>
      <p:sp>
        <p:nvSpPr>
          <p:cNvPr id="6" name="TextBox 5"/>
          <p:cNvSpPr txBox="1"/>
          <p:nvPr/>
        </p:nvSpPr>
        <p:spPr>
          <a:xfrm>
            <a:off x="6248400" y="4343401"/>
            <a:ext cx="1371600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chemeClr val="tx2"/>
                </a:solidFill>
              </a:rPr>
              <a:t>Protective Cover System</a:t>
            </a:r>
            <a:endParaRPr lang="en-US" sz="1200" dirty="0">
              <a:solidFill>
                <a:schemeClr val="tx2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276600" y="2743201"/>
            <a:ext cx="1143000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200" dirty="0" err="1" smtClean="0">
                <a:solidFill>
                  <a:schemeClr val="tx2"/>
                </a:solidFill>
              </a:rPr>
              <a:t>ConsolidationCell</a:t>
            </a:r>
            <a:r>
              <a:rPr lang="en-US" sz="1200" dirty="0" smtClean="0">
                <a:solidFill>
                  <a:schemeClr val="tx2"/>
                </a:solidFill>
              </a:rPr>
              <a:t> #1</a:t>
            </a:r>
            <a:endParaRPr lang="en-US" sz="1200" dirty="0">
              <a:solidFill>
                <a:schemeClr val="tx2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962400" y="4953000"/>
            <a:ext cx="914400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chemeClr val="tx2"/>
                </a:solidFill>
              </a:rPr>
              <a:t>Sediment Removal</a:t>
            </a:r>
            <a:endParaRPr lang="en-US" sz="1200" dirty="0">
              <a:solidFill>
                <a:schemeClr val="tx2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429000" y="3962401"/>
            <a:ext cx="1219200" cy="45720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chemeClr val="tx2"/>
                </a:solidFill>
              </a:rPr>
              <a:t>Consolidation Cell #2</a:t>
            </a:r>
            <a:endParaRPr lang="en-US" sz="1200" dirty="0">
              <a:solidFill>
                <a:schemeClr val="tx2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410200" y="3200400"/>
            <a:ext cx="1371600" cy="27699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chemeClr val="tx2"/>
                </a:solidFill>
              </a:rPr>
              <a:t>GW Treatment</a:t>
            </a:r>
            <a:endParaRPr lang="en-US" sz="1200" dirty="0">
              <a:solidFill>
                <a:schemeClr val="tx2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752600" y="3276600"/>
            <a:ext cx="1447800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chemeClr val="tx2"/>
                </a:solidFill>
              </a:rPr>
              <a:t>Low Perm. Wall</a:t>
            </a:r>
            <a:endParaRPr lang="en-US" sz="1200" dirty="0">
              <a:solidFill>
                <a:schemeClr val="tx2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248400" y="4038600"/>
            <a:ext cx="1371600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chemeClr val="tx2"/>
                </a:solidFill>
              </a:rPr>
              <a:t>ISTT for DNAPLs</a:t>
            </a:r>
            <a:endParaRPr lang="en-US" sz="12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27353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0" grpId="0" animBg="1"/>
      <p:bldP spid="13" grpId="0" animBg="1"/>
      <p:bldP spid="15" grpId="0" animBg="1"/>
      <p:bldP spid="17" grpId="0" animBg="1"/>
      <p:bldP spid="18" grpId="0" animBg="1"/>
      <p:bldP spid="1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7772400" cy="762000"/>
          </a:xfrm>
        </p:spPr>
        <p:txBody>
          <a:bodyPr/>
          <a:lstStyle/>
          <a:p>
            <a:r>
              <a:rPr lang="en-US" sz="2800" b="1" dirty="0" smtClean="0">
                <a:latin typeface="Century Gothic"/>
                <a:ea typeface="ヒラギノ角ゴ Pro W3" charset="0"/>
                <a:cs typeface="Century Gothic"/>
              </a:rPr>
              <a:t>Vision for Ecological Enhancements </a:t>
            </a:r>
            <a:endParaRPr lang="en-US" sz="2800" b="1" dirty="0">
              <a:latin typeface="Century Gothic"/>
              <a:cs typeface="Century Gothic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B95D1A8-8A73-E946-9217-B853D5E4725A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  <p:pic>
        <p:nvPicPr>
          <p:cNvPr id="5" name="Content Placeholder 4" descr="Screen Shot 2014-11-12 at 8.58.21 PM.png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627" b="7627"/>
          <a:stretch>
            <a:fillRect/>
          </a:stretch>
        </p:blipFill>
        <p:spPr>
          <a:xfrm>
            <a:off x="685800" y="1600200"/>
            <a:ext cx="7772400" cy="3886200"/>
          </a:xfrm>
        </p:spPr>
      </p:pic>
    </p:spTree>
    <p:extLst>
      <p:ext uri="{BB962C8B-B14F-4D97-AF65-F5344CB8AC3E}">
        <p14:creationId xmlns:p14="http://schemas.microsoft.com/office/powerpoint/2010/main" val="2888544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2600" y="609600"/>
            <a:ext cx="7086600" cy="685800"/>
          </a:xfrm>
        </p:spPr>
        <p:txBody>
          <a:bodyPr/>
          <a:lstStyle/>
          <a:p>
            <a:r>
              <a:rPr lang="en-US" sz="2800" b="1" dirty="0">
                <a:latin typeface="Century Gothic"/>
                <a:ea typeface="ヒラギノ角ゴ Pro W3" charset="0"/>
                <a:cs typeface="Century Gothic"/>
              </a:rPr>
              <a:t>Vision for Ecological Enhancements </a:t>
            </a:r>
            <a:endParaRPr lang="en-US" sz="2800" b="1" dirty="0">
              <a:latin typeface="Century Gothic"/>
              <a:cs typeface="Century Gothic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B95D1A8-8A73-E946-9217-B853D5E4725A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  <p:pic>
        <p:nvPicPr>
          <p:cNvPr id="6" name="Content Placeholder 5" descr="Screen Shot 2014-11-12 at 8.59.30 PM.png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23" r="13123"/>
          <a:stretch>
            <a:fillRect/>
          </a:stretch>
        </p:blipFill>
        <p:spPr>
          <a:xfrm>
            <a:off x="609600" y="1676400"/>
            <a:ext cx="7772400" cy="3886200"/>
          </a:xfrm>
        </p:spPr>
      </p:pic>
    </p:spTree>
    <p:extLst>
      <p:ext uri="{BB962C8B-B14F-4D97-AF65-F5344CB8AC3E}">
        <p14:creationId xmlns:p14="http://schemas.microsoft.com/office/powerpoint/2010/main" val="5793645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828800" y="457200"/>
            <a:ext cx="6477000" cy="762000"/>
          </a:xfrm>
        </p:spPr>
        <p:txBody>
          <a:bodyPr/>
          <a:lstStyle/>
          <a:p>
            <a:r>
              <a:rPr lang="en-US" sz="2800" b="1" dirty="0" smtClean="0">
                <a:latin typeface="Century Gothic"/>
                <a:cs typeface="Century Gothic"/>
              </a:rPr>
              <a:t>BMP Evaluation (Section 6)</a:t>
            </a:r>
            <a:endParaRPr lang="en-US" sz="2800" b="1" dirty="0">
              <a:latin typeface="Century Gothic"/>
              <a:cs typeface="Century Gothic"/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609600" y="1143000"/>
            <a:ext cx="8001000" cy="5334000"/>
          </a:xfrm>
        </p:spPr>
        <p:txBody>
          <a:bodyPr/>
          <a:lstStyle/>
          <a:p>
            <a:pPr lvl="0"/>
            <a:r>
              <a:rPr lang="en-US" sz="2000" b="1" dirty="0" smtClean="0">
                <a:latin typeface="Century Gothic"/>
                <a:cs typeface="Century Gothic"/>
              </a:rPr>
              <a:t>Step 1 – BMP Opportunity Assessment</a:t>
            </a:r>
          </a:p>
          <a:p>
            <a:pPr lvl="1"/>
            <a:r>
              <a:rPr lang="en-US" sz="2000" dirty="0" smtClean="0">
                <a:latin typeface="Century Gothic"/>
                <a:cs typeface="Century Gothic"/>
              </a:rPr>
              <a:t>Created BMP tables for each aspect of the remedy</a:t>
            </a:r>
          </a:p>
          <a:p>
            <a:pPr lvl="2"/>
            <a:r>
              <a:rPr lang="en-US" sz="1800" dirty="0" smtClean="0">
                <a:latin typeface="Century Gothic"/>
                <a:cs typeface="Century Gothic"/>
              </a:rPr>
              <a:t>Sampling and Analysis</a:t>
            </a:r>
          </a:p>
          <a:p>
            <a:pPr lvl="2"/>
            <a:r>
              <a:rPr lang="en-US" sz="1800" dirty="0" smtClean="0">
                <a:latin typeface="Century Gothic"/>
                <a:cs typeface="Century Gothic"/>
              </a:rPr>
              <a:t>Containment/Capping</a:t>
            </a:r>
          </a:p>
          <a:p>
            <a:pPr lvl="2"/>
            <a:r>
              <a:rPr lang="en-US" sz="1800" dirty="0" smtClean="0">
                <a:latin typeface="Century Gothic"/>
                <a:cs typeface="Century Gothic"/>
              </a:rPr>
              <a:t>Groundwater Pump &amp; Treat</a:t>
            </a:r>
          </a:p>
          <a:p>
            <a:pPr lvl="2"/>
            <a:r>
              <a:rPr lang="en-US" sz="1800" dirty="0" smtClean="0">
                <a:latin typeface="Century Gothic"/>
                <a:cs typeface="Century Gothic"/>
              </a:rPr>
              <a:t>Dredging</a:t>
            </a:r>
          </a:p>
          <a:p>
            <a:pPr lvl="2"/>
            <a:r>
              <a:rPr lang="en-US" sz="1800" dirty="0" smtClean="0">
                <a:latin typeface="Century Gothic"/>
                <a:cs typeface="Century Gothic"/>
              </a:rPr>
              <a:t>In-situ Thermal Treatment</a:t>
            </a:r>
          </a:p>
          <a:p>
            <a:pPr lvl="2"/>
            <a:r>
              <a:rPr lang="en-US" sz="1800" dirty="0" smtClean="0">
                <a:latin typeface="Century Gothic"/>
                <a:cs typeface="Century Gothic"/>
              </a:rPr>
              <a:t>Social aspects</a:t>
            </a:r>
          </a:p>
          <a:p>
            <a:pPr lvl="2"/>
            <a:r>
              <a:rPr lang="en-US" sz="1800" dirty="0" smtClean="0">
                <a:latin typeface="Century Gothic"/>
                <a:cs typeface="Century Gothic"/>
              </a:rPr>
              <a:t>Economic aspects</a:t>
            </a:r>
          </a:p>
          <a:p>
            <a:pPr lvl="1"/>
            <a:r>
              <a:rPr lang="en-US" sz="2000" dirty="0" smtClean="0">
                <a:latin typeface="Century Gothic"/>
                <a:cs typeface="Century Gothic"/>
              </a:rPr>
              <a:t>Expanded table with BMPs not previously included</a:t>
            </a:r>
          </a:p>
          <a:p>
            <a:pPr lvl="1"/>
            <a:r>
              <a:rPr lang="en-US" sz="2000" dirty="0" smtClean="0">
                <a:latin typeface="Century Gothic"/>
                <a:cs typeface="Century Gothic"/>
              </a:rPr>
              <a:t>Checked all BMPs that were potentially applicable</a:t>
            </a: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B95D1A8-8A73-E946-9217-B853D5E4725A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694894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828800" y="457200"/>
            <a:ext cx="6477000" cy="762000"/>
          </a:xfrm>
        </p:spPr>
        <p:txBody>
          <a:bodyPr/>
          <a:lstStyle/>
          <a:p>
            <a:r>
              <a:rPr lang="en-US" sz="2800" b="1" dirty="0" smtClean="0">
                <a:latin typeface="Century Gothic"/>
                <a:cs typeface="Century Gothic"/>
              </a:rPr>
              <a:t>BMP Evaluation (Section 6)</a:t>
            </a:r>
            <a:endParaRPr lang="en-US" sz="2800" b="1" dirty="0">
              <a:latin typeface="Century Gothic"/>
              <a:cs typeface="Century Gothic"/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609600" y="1295400"/>
            <a:ext cx="8001000" cy="5334000"/>
          </a:xfrm>
        </p:spPr>
        <p:txBody>
          <a:bodyPr/>
          <a:lstStyle/>
          <a:p>
            <a:pPr lvl="0"/>
            <a:r>
              <a:rPr lang="en-US" sz="2400" b="1" dirty="0" smtClean="0"/>
              <a:t>Step 2 – BMP Prioritization </a:t>
            </a:r>
          </a:p>
          <a:p>
            <a:pPr lvl="1"/>
            <a:r>
              <a:rPr lang="en-US" sz="2000" dirty="0" smtClean="0">
                <a:latin typeface="Century Gothic"/>
                <a:cs typeface="Century Gothic"/>
              </a:rPr>
              <a:t>Checked core elements, added columns for priority and retained</a:t>
            </a:r>
          </a:p>
          <a:p>
            <a:pPr lvl="1"/>
            <a:r>
              <a:rPr lang="en-US" sz="2000" dirty="0" smtClean="0">
                <a:latin typeface="Century Gothic"/>
                <a:cs typeface="Century Gothic"/>
              </a:rPr>
              <a:t>Ranked BMPs as 3 (high), 2 (medium) or 1 (low)</a:t>
            </a:r>
          </a:p>
          <a:p>
            <a:pPr lvl="1"/>
            <a:r>
              <a:rPr lang="en-US" sz="2000" dirty="0" smtClean="0">
                <a:latin typeface="Century Gothic"/>
                <a:cs typeface="Century Gothic"/>
              </a:rPr>
              <a:t>Sorted table</a:t>
            </a:r>
          </a:p>
          <a:p>
            <a:pPr lvl="1"/>
            <a:r>
              <a:rPr lang="en-US" sz="2000" dirty="0">
                <a:latin typeface="Century Gothic"/>
                <a:cs typeface="Century Gothic"/>
              </a:rPr>
              <a:t>Repeated for each aspect of the remedy</a:t>
            </a:r>
          </a:p>
          <a:p>
            <a:pPr lvl="1"/>
            <a:endParaRPr lang="en-US" sz="2000" dirty="0" smtClean="0">
              <a:latin typeface="Century Gothic"/>
              <a:cs typeface="Century Gothic"/>
            </a:endParaRP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B95D1A8-8A73-E946-9217-B853D5E4725A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949844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 Presentation">
      <a:majorFont>
        <a:latin typeface="Helvetica Neue UltraLight"/>
        <a:ea typeface="Osaka"/>
        <a:cs typeface=""/>
      </a:majorFont>
      <a:minorFont>
        <a:latin typeface="Calibri"/>
        <a:ea typeface="Osaka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1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1" charset="-128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Macintosh HD:Applications:Microsoft Office 2004:Templates:Presentations:Designs:Blank Presentation</Template>
  <TotalTime>18895</TotalTime>
  <Words>745</Words>
  <Application>Microsoft Macintosh PowerPoint</Application>
  <PresentationFormat>On-screen Show (4:3)</PresentationFormat>
  <Paragraphs>162</Paragraphs>
  <Slides>18</Slides>
  <Notes>18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Blank Presentation</vt:lpstr>
      <vt:lpstr>ASTM BMP Selection Case Study</vt:lpstr>
      <vt:lpstr> Case Study Introduction</vt:lpstr>
      <vt:lpstr>Project Overview</vt:lpstr>
      <vt:lpstr>Project Approach – Community Engagement</vt:lpstr>
      <vt:lpstr>Remedial Strategy</vt:lpstr>
      <vt:lpstr>Vision for Ecological Enhancements </vt:lpstr>
      <vt:lpstr>Vision for Ecological Enhancements </vt:lpstr>
      <vt:lpstr>BMP Evaluation (Section 6)</vt:lpstr>
      <vt:lpstr>BMP Evaluation (Section 6)</vt:lpstr>
      <vt:lpstr>Applying BMP Table to the Site (Section 6)</vt:lpstr>
      <vt:lpstr>BMP Evaluation (Section 6)</vt:lpstr>
      <vt:lpstr>BMP Evaluation (Section 6)</vt:lpstr>
      <vt:lpstr>Environmental BMPs Implemented</vt:lpstr>
      <vt:lpstr>BMPs Implemented (cont.)</vt:lpstr>
      <vt:lpstr>Social BMPs</vt:lpstr>
      <vt:lpstr>Economic BMPs</vt:lpstr>
      <vt:lpstr>Examples of GSR Benefits</vt:lpstr>
      <vt:lpstr>Questions?</vt:lpstr>
    </vt:vector>
  </TitlesOfParts>
  <Company>Saulter &amp; Ellison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Frank Saulter User</dc:creator>
  <cp:lastModifiedBy>Reviewer ' </cp:lastModifiedBy>
  <cp:revision>151</cp:revision>
  <cp:lastPrinted>2015-08-28T22:11:28Z</cp:lastPrinted>
  <dcterms:created xsi:type="dcterms:W3CDTF">2012-01-10T16:37:37Z</dcterms:created>
  <dcterms:modified xsi:type="dcterms:W3CDTF">2015-11-16T15:52:59Z</dcterms:modified>
</cp:coreProperties>
</file>