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Default Extension="wdp" ContentType="image/vnd.ms-photo"/>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34"/>
  </p:notesMasterIdLst>
  <p:handoutMasterIdLst>
    <p:handoutMasterId r:id="rId35"/>
  </p:handoutMasterIdLst>
  <p:sldIdLst>
    <p:sldId id="258" r:id="rId3"/>
    <p:sldId id="256" r:id="rId4"/>
    <p:sldId id="261" r:id="rId5"/>
    <p:sldId id="260" r:id="rId6"/>
    <p:sldId id="262" r:id="rId7"/>
    <p:sldId id="263" r:id="rId8"/>
    <p:sldId id="264" r:id="rId9"/>
    <p:sldId id="293" r:id="rId10"/>
    <p:sldId id="267" r:id="rId11"/>
    <p:sldId id="294" r:id="rId12"/>
    <p:sldId id="302" r:id="rId13"/>
    <p:sldId id="297" r:id="rId14"/>
    <p:sldId id="290" r:id="rId15"/>
    <p:sldId id="311" r:id="rId16"/>
    <p:sldId id="274" r:id="rId17"/>
    <p:sldId id="300" r:id="rId18"/>
    <p:sldId id="301" r:id="rId19"/>
    <p:sldId id="276" r:id="rId20"/>
    <p:sldId id="307" r:id="rId21"/>
    <p:sldId id="277" r:id="rId22"/>
    <p:sldId id="278" r:id="rId23"/>
    <p:sldId id="280" r:id="rId24"/>
    <p:sldId id="310" r:id="rId25"/>
    <p:sldId id="304" r:id="rId26"/>
    <p:sldId id="305" r:id="rId27"/>
    <p:sldId id="283" r:id="rId28"/>
    <p:sldId id="284" r:id="rId29"/>
    <p:sldId id="308" r:id="rId30"/>
    <p:sldId id="309" r:id="rId31"/>
    <p:sldId id="288" r:id="rId32"/>
    <p:sldId id="28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showGuides="1">
      <p:cViewPr>
        <p:scale>
          <a:sx n="95" d="100"/>
          <a:sy n="95" d="100"/>
        </p:scale>
        <p:origin x="-1800" y="-944"/>
      </p:cViewPr>
      <p:guideLst>
        <p:guide orient="horz" pos="791"/>
        <p:guide/>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FB359C-65B8-7042-A3F3-4043BA0C6FB0}" type="datetimeFigureOut">
              <a:rPr lang="en-US" smtClean="0"/>
              <a:t>12/13/13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1D61D7-FE4F-E547-AF3F-612E8E2DFA8F}"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22D3E8-AC1A-6046-8313-FC0A29CC861B}" type="datetimeFigureOut">
              <a:rPr lang="en-US" smtClean="0"/>
              <a:pPr/>
              <a:t>12/13/13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861C79-573B-774E-BA5A-18DDB2C5D252}"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58083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Title: Making models personal</a:t>
            </a:r>
          </a:p>
          <a:p>
            <a:r>
              <a:rPr lang="en-US" dirty="0" smtClean="0"/>
              <a:t>Presenter – Andrew Larkin, Oregon</a:t>
            </a:r>
            <a:r>
              <a:rPr lang="en-US" baseline="0" dirty="0" smtClean="0"/>
              <a:t> State University Department of Environmental Toxicology and Superfund Research Program Trainee</a:t>
            </a:r>
          </a:p>
          <a:p>
            <a:r>
              <a:rPr lang="en-US" baseline="0" dirty="0" smtClean="0"/>
              <a:t>Co-authors: William M. Baird, Oregon State University Professor in the Department of Environmental Toxicology and Superfund Research Program investigator,</a:t>
            </a:r>
          </a:p>
          <a:p>
            <a:r>
              <a:rPr lang="en-US" baseline="0" dirty="0" smtClean="0"/>
              <a:t>and David E. Williams, Oregon State University Professor in the Department of Environmental Toxicology, Director of the Oregon State Superfund Research Program, and Linus Pauling Institute Investigator.</a:t>
            </a:r>
          </a:p>
          <a:p>
            <a:r>
              <a:rPr lang="en-US" baseline="0" dirty="0" smtClean="0"/>
              <a:t>Contact information: </a:t>
            </a:r>
          </a:p>
          <a:p>
            <a:r>
              <a:rPr lang="en-US" baseline="0" dirty="0" smtClean="0"/>
              <a:t>	e-mail address: </a:t>
            </a:r>
            <a:r>
              <a:rPr lang="en-US" baseline="0" dirty="0" err="1" smtClean="0"/>
              <a:t>larkinan@onid.orst.edu</a:t>
            </a:r>
            <a:endParaRPr lang="en-US" baseline="0" dirty="0" smtClean="0"/>
          </a:p>
          <a:p>
            <a:r>
              <a:rPr lang="en-US" baseline="0" dirty="0" smtClean="0"/>
              <a:t>	phone number  1-541-737-5413</a:t>
            </a:r>
          </a:p>
          <a:p>
            <a:r>
              <a:rPr lang="en-US" baseline="0" dirty="0" smtClean="0"/>
              <a:t>	Address:  Oregon State University, 1151 Ag Life Sciences </a:t>
            </a:r>
            <a:r>
              <a:rPr lang="en-US" baseline="0" dirty="0" err="1" smtClean="0"/>
              <a:t>Bldg</a:t>
            </a:r>
            <a:r>
              <a:rPr lang="en-US" baseline="0" dirty="0" smtClean="0"/>
              <a:t>, Corvallis, OR, 97333</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173648"/>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 3: predicted pollutant values</a:t>
            </a:r>
            <a:r>
              <a:rPr lang="en-US" baseline="0" dirty="0" smtClean="0"/>
              <a:t> and the original information</a:t>
            </a:r>
            <a:r>
              <a:rPr lang="en-US" dirty="0" smtClean="0"/>
              <a:t> are then returned to the smartphone</a:t>
            </a:r>
            <a:r>
              <a:rPr lang="en-US" baseline="0" dirty="0" smtClean="0"/>
              <a:t> in a .</a:t>
            </a:r>
            <a:r>
              <a:rPr lang="en-US" baseline="0" dirty="0" err="1" smtClean="0"/>
              <a:t>csv</a:t>
            </a:r>
            <a:r>
              <a:rPr lang="en-US" baseline="0" dirty="0" smtClean="0"/>
              <a:t> file format</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2350673"/>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 3: predicted pollutant values</a:t>
            </a:r>
            <a:r>
              <a:rPr lang="en-US" baseline="0" dirty="0" smtClean="0"/>
              <a:t> and the original information</a:t>
            </a:r>
            <a:r>
              <a:rPr lang="en-US" dirty="0" smtClean="0"/>
              <a:t> are then returned to the smartphone</a:t>
            </a:r>
            <a:r>
              <a:rPr lang="en-US" baseline="0" dirty="0" smtClean="0"/>
              <a:t> in a .</a:t>
            </a:r>
            <a:r>
              <a:rPr lang="en-US" baseline="0" dirty="0" err="1" smtClean="0"/>
              <a:t>csv</a:t>
            </a:r>
            <a:r>
              <a:rPr lang="en-US" baseline="0" dirty="0" smtClean="0"/>
              <a:t> file format</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2350673"/>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a:t>
            </a:r>
            <a:r>
              <a:rPr lang="en-US" baseline="0" dirty="0" smtClean="0"/>
              <a:t> maps are the gold standard for maps on mobile devices.  Using the simplification model to drive our display design, we took advantage of the familiarity among the general public with Google maps and the EPA air quality index categories (AQI) to present predicted pollutant concentrations in a familiar and easy to learn and understand manner.  Predicted concentrations are displayed as points on a Google map, color coded according to the EPA AQI.  The default screen contains only color-coded points at the sampling location.  The latitude, longitude, sampling time, and predicted concentration value for each point can be obtained by taping on the point on the map.  Users can switch between pollutants using a check mark box system at the bottom of the screen.  To keep the app responsive and improve user performance, multicore processing was developed in which one core handles the smartphone display and a second core handles database queries/processing.</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6598056"/>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Collected data can be viewed as points on a time series graph.  Similar to the Google maps view, points are clickable to bring up specific sampling information and the graph can be panned or zoomed by the user.</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7039327"/>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with medical, respiratory, air pollution experts</a:t>
            </a:r>
          </a:p>
          <a:p>
            <a:r>
              <a:rPr lang="en-US" dirty="0" smtClean="0"/>
              <a:t>Upload data via </a:t>
            </a:r>
            <a:r>
              <a:rPr lang="en-US" dirty="0" err="1" smtClean="0"/>
              <a:t>bluetooth</a:t>
            </a:r>
            <a:r>
              <a:rPr lang="en-US" dirty="0" smtClean="0"/>
              <a:t> to pc, to website via pc</a:t>
            </a:r>
          </a:p>
          <a:p>
            <a:r>
              <a:rPr lang="en-US" dirty="0" smtClean="0"/>
              <a:t>Send link, consult, identify pollutant combinations (multiple pollutants!) that are statistically significant at asthma attack sites</a:t>
            </a:r>
          </a:p>
          <a:p>
            <a:r>
              <a:rPr lang="en-US" dirty="0" smtClean="0"/>
              <a:t>Then set warning levels to correspond with asthma attacks</a:t>
            </a:r>
          </a:p>
          <a:p>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793986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Geographical</a:t>
            </a:r>
            <a:r>
              <a:rPr lang="en-US" baseline="0" dirty="0" smtClean="0"/>
              <a:t> location has been an essential component of the epidemiologist’s tool kit since the founding of epidemiology in 1854 by John Snow, who found a correlation between Cholera outbreak and the use of a community well in London.  Methods of acquiring location information has been continually refined throughout the decades, including innovative applications of global positioning technology (GPS) to acquire precise information about an individual’s location.  In 2003, </a:t>
            </a:r>
            <a:r>
              <a:rPr lang="en-US" baseline="0" dirty="0" err="1" smtClean="0"/>
              <a:t>Elgethun</a:t>
            </a:r>
            <a:r>
              <a:rPr lang="en-US" baseline="0" dirty="0" smtClean="0"/>
              <a:t> and associates successfully integrated GPS units into children’s clothing to accurately track children’s movements both indoors and outdoors.  Smartphones are one of the newest methods available for collecting location-based information.  </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089405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currently more than 1 billion active smartphone users in the world (source:</a:t>
            </a:r>
            <a:r>
              <a:rPr lang="en-US" baseline="0" dirty="0" smtClean="0"/>
              <a:t> </a:t>
            </a:r>
            <a:r>
              <a:rPr lang="en-US" baseline="0" dirty="0" err="1" smtClean="0"/>
              <a:t>CBSNews.com</a:t>
            </a:r>
            <a:r>
              <a:rPr lang="en-US" baseline="0" dirty="0" smtClean="0"/>
              <a:t>).  The largest demographics of smartphone users are teenagers and young adults: groups who are (arguably) old enough to start thinking about and understanding how the environment can affect their health, while at the same time young enough so that subtle changes in lifestyle and exposure can result in significant reductions in long term risk.  </a:t>
            </a:r>
          </a:p>
          <a:p>
            <a:endParaRPr lang="en-US" baseline="0" dirty="0" smtClean="0"/>
          </a:p>
          <a:p>
            <a:r>
              <a:rPr lang="en-US" baseline="0" dirty="0" smtClean="0"/>
              <a:t>Most smartphones and many basic cell phones that are in the market today have embedded GPS chips, which </a:t>
            </a:r>
            <a:r>
              <a:rPr lang="en-US" baseline="0" dirty="0" err="1" smtClean="0"/>
              <a:t>utilizie</a:t>
            </a:r>
            <a:r>
              <a:rPr lang="en-US" baseline="0" dirty="0" smtClean="0"/>
              <a:t> the global positioning satellite system to determine the smartphone location anywhere (outdoors and weather permitting) on the surface of the earth.  The majority of modern day phones use an advanced form of GPS called assisted GPS, which can use </a:t>
            </a:r>
            <a:r>
              <a:rPr lang="en-US" baseline="0" dirty="0" err="1" smtClean="0"/>
              <a:t>wifi</a:t>
            </a:r>
            <a:r>
              <a:rPr lang="en-US" baseline="0" dirty="0" smtClean="0"/>
              <a:t> networks and cell phone towers to determine indoor locations and increase the accuracy of location predictions.</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0183666"/>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number of services</a:t>
            </a:r>
            <a:r>
              <a:rPr lang="en-US" baseline="0" dirty="0" smtClean="0"/>
              <a:t> are available and popular on smartphones – Google maps, driving directions, directories to identify food services, gas stations, etc. nearby, weather predictions for the local area, and other programs that provide unique information for the smartphone location.  </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5306995"/>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Smartphones</a:t>
            </a:r>
            <a:r>
              <a:rPr lang="en-US" baseline="0" dirty="0" smtClean="0"/>
              <a:t> can identify a person’s location and pollutant models can predict pollution levels at a given location.  By linking smartphones with pollutant models, we hypothesize that multiple pollutants can be predicted at smartphone locations.  Geographical constraints are based on the constraint of the underlying pollutant models, and can conceivably cover the extent of the entire world.  Sampling and retaining locations at regular intervals can provide a well documented past of predicted pollutant levels at smartphone locations, and input from the smartphone user about intended future locations can potentially be used to predict pollutant levels at future locations.  Sampling data acquired from a group representative of the population can be used to make inferences about spatial and temporal trends regarding pollution level conditions for the entire population</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9331400"/>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test the proof of principle that smartphones can be linked with environmental maps, we created PM2.5, PM10, and ozone hourly forecast maps for the state of Oregon.  Maps forecast predicted exposure levels at air monitoring stations using Seasonal Integrated Moving Average (SIMA) time series models.  Forecasts at air monitoring stations are then interpolated to cover the entire state using universal </a:t>
            </a:r>
            <a:r>
              <a:rPr lang="en-US" baseline="0" dirty="0" err="1" smtClean="0"/>
              <a:t>Kriging</a:t>
            </a:r>
            <a:r>
              <a:rPr lang="en-US" baseline="0" dirty="0" smtClean="0"/>
              <a:t> for PM2.5 and PM10, and inverse distance weighing for ozone.  These modeling methods were chosen because they can be validated and evaluated using prediction errors.  </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5281696"/>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a:t>
            </a:r>
            <a:r>
              <a:rPr lang="en-US" baseline="0" dirty="0" smtClean="0"/>
              <a:t> 1: The smartphone determines its location and current time, and sends the information to a cloud storage database as a .</a:t>
            </a:r>
            <a:r>
              <a:rPr lang="en-US" baseline="0" dirty="0" err="1" smtClean="0"/>
              <a:t>csv</a:t>
            </a:r>
            <a:r>
              <a:rPr lang="en-US" baseline="0" dirty="0" smtClean="0"/>
              <a:t> file</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235067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 2: After</a:t>
            </a:r>
            <a:r>
              <a:rPr lang="en-US" baseline="0" dirty="0" smtClean="0"/>
              <a:t> location values are sent to the cloud storage database, the predicted pollutant concentrations for all models within the database are determined for the given latitude and longitude coordinates</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2350673"/>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pollutant folder is how the smartphone program accesses pollutants.  Files with predicted pollutant values are </a:t>
            </a:r>
            <a:r>
              <a:rPr lang="en-US" baseline="0" dirty="0" err="1" smtClean="0"/>
              <a:t>georeferenced</a:t>
            </a:r>
            <a:r>
              <a:rPr lang="en-US" baseline="0" dirty="0" smtClean="0"/>
              <a:t> </a:t>
            </a:r>
            <a:r>
              <a:rPr lang="en-US" baseline="0" dirty="0" err="1" smtClean="0"/>
              <a:t>tif</a:t>
            </a:r>
            <a:r>
              <a:rPr lang="en-US" baseline="0" dirty="0" smtClean="0"/>
              <a:t> files.  Switching pollutant models or updating predictions for existing pollutant models is as easy as replacing the corresponding .</a:t>
            </a:r>
            <a:r>
              <a:rPr lang="en-US" baseline="0" dirty="0" err="1" smtClean="0"/>
              <a:t>tif</a:t>
            </a:r>
            <a:r>
              <a:rPr lang="en-US" baseline="0" dirty="0" smtClean="0"/>
              <a:t> file.  There can be any number of pollutants included in the database, with each modeled pollutant identified by it’s filename (ex. PM25.tif)</a:t>
            </a:r>
            <a:endParaRPr lang="en-US" dirty="0"/>
          </a:p>
        </p:txBody>
      </p:sp>
      <p:sp>
        <p:nvSpPr>
          <p:cNvPr id="4" name="Slide Number Placeholder 3"/>
          <p:cNvSpPr>
            <a:spLocks noGrp="1"/>
          </p:cNvSpPr>
          <p:nvPr>
            <p:ph type="sldNum" sz="quarter" idx="10"/>
          </p:nvPr>
        </p:nvSpPr>
        <p:spPr/>
        <p:txBody>
          <a:bodyPr/>
          <a:lstStyle/>
          <a:p>
            <a:fld id="{1F861C79-573B-774E-BA5A-18DDB2C5D252}"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7756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pic>
        <p:nvPicPr>
          <p:cNvPr id="11" name="Picture 10" descr="background.png"/>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238942" cy="6858000"/>
          </a:xfrm>
          <a:prstGeom prst="rect">
            <a:avLst/>
          </a:prstGeom>
        </p:spPr>
      </p:pic>
      <p:pic>
        <p:nvPicPr>
          <p:cNvPr id="7" name="Picture 6" descr="OSU_transparent.png"/>
          <p:cNvPicPr>
            <a:picLocks noChangeAspect="1"/>
          </p:cNvPicPr>
          <p:nvPr userDrawn="1"/>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4167" t="41914" r="38117" b="46225"/>
          <a:stretch/>
        </p:blipFill>
        <p:spPr>
          <a:xfrm>
            <a:off x="-22578" y="6206658"/>
            <a:ext cx="705556" cy="610067"/>
          </a:xfrm>
          <a:prstGeom prst="rect">
            <a:avLst/>
          </a:prstGeom>
        </p:spPr>
      </p:pic>
      <p:pic>
        <p:nvPicPr>
          <p:cNvPr id="4" name="Picture 3" descr="DecDate.png"/>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82316" y="6254690"/>
            <a:ext cx="7564447" cy="603309"/>
          </a:xfrm>
          <a:prstGeom prst="rect">
            <a:avLst/>
          </a:prstGeom>
        </p:spPr>
      </p:pic>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800" b="1">
                <a:solidFill>
                  <a:schemeClr val="tx1">
                    <a:tint val="75000"/>
                  </a:schemeClr>
                </a:solidFill>
              </a:defRPr>
            </a:lvl1p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923615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021344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424163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49483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816997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200012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660993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180991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136866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455990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117080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137983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3137108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6530621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77C8A4C-86C3-2E40-8075-BEA27583B85F}"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1493748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91332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674736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371162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414071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860789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060416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762914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DDC242-7931-BE47-8B41-689DEFD9325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497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pic>
        <p:nvPicPr>
          <p:cNvPr id="7" name="Picture 6" descr="OSU_transparent.png"/>
          <p:cNvPicPr>
            <a:picLocks noChangeAspect="1"/>
          </p:cNvPicPr>
          <p:nvPr userDrawn="1"/>
        </p:nvPicPr>
        <p:blipFill rotWithShape="1">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4167" t="41914" r="38117" b="46225"/>
          <a:stretch/>
        </p:blipFill>
        <p:spPr>
          <a:xfrm>
            <a:off x="-22578" y="6206658"/>
            <a:ext cx="705556" cy="61006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6775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microsoft.com/office/2007/relationships/hdphoto" Target="../media/hdphoto1.wdp"/><Relationship Id="rId6" Type="http://schemas.openxmlformats.org/officeDocument/2006/relationships/image" Target="../media/image12.jpeg"/><Relationship Id="rId7"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takingspace.org/epa-apps-sensors-for-air-pollution-worksho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p:cNvGrpSpPr/>
          <p:nvPr/>
        </p:nvGrpSpPr>
        <p:grpSpPr>
          <a:xfrm>
            <a:off x="2789507" y="1721540"/>
            <a:ext cx="3695714" cy="1031111"/>
            <a:chOff x="2655827" y="1721540"/>
            <a:chExt cx="3695714" cy="1031111"/>
          </a:xfrm>
        </p:grpSpPr>
        <p:pic>
          <p:nvPicPr>
            <p:cNvPr id="4" name="Picture 3" descr="AL.pn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0787" t="-11730" r="30370"/>
            <a:stretch/>
          </p:blipFill>
          <p:spPr>
            <a:xfrm>
              <a:off x="3705411" y="1721540"/>
              <a:ext cx="1729316" cy="396732"/>
            </a:xfrm>
            <a:prstGeom prst="rect">
              <a:avLst/>
            </a:prstGeom>
          </p:spPr>
        </p:pic>
        <p:pic>
          <p:nvPicPr>
            <p:cNvPr id="5" name="Picture 4" descr="DW.pn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3519" r="32917"/>
            <a:stretch/>
          </p:blipFill>
          <p:spPr>
            <a:xfrm>
              <a:off x="2655827" y="2308775"/>
              <a:ext cx="1868029" cy="443876"/>
            </a:xfrm>
            <a:prstGeom prst="rect">
              <a:avLst/>
            </a:prstGeom>
          </p:spPr>
        </p:pic>
        <p:pic>
          <p:nvPicPr>
            <p:cNvPr id="6" name="Picture 5" descr="WB.png"/>
            <p:cNvPicPr>
              <a:picLocks noChangeAspect="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4954" r="33565" b="8864"/>
            <a:stretch/>
          </p:blipFill>
          <p:spPr>
            <a:xfrm>
              <a:off x="4608938" y="2308775"/>
              <a:ext cx="1742603" cy="402336"/>
            </a:xfrm>
            <a:prstGeom prst="rect">
              <a:avLst/>
            </a:prstGeom>
          </p:spPr>
        </p:pic>
      </p:grpSp>
      <p:pic>
        <p:nvPicPr>
          <p:cNvPr id="8" name="Picture 7" descr="MapView.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75428" y="1721540"/>
            <a:ext cx="1989120" cy="3098800"/>
          </a:xfrm>
          <a:prstGeom prst="rect">
            <a:avLst/>
          </a:prstGeom>
          <a:effectLst>
            <a:outerShdw blurRad="50800" dist="38100" dir="2700000" algn="tl" rotWithShape="0">
              <a:prstClr val="black">
                <a:alpha val="40000"/>
              </a:prstClr>
            </a:outerShdw>
          </a:effectLst>
        </p:spPr>
      </p:pic>
      <p:pic>
        <p:nvPicPr>
          <p:cNvPr id="9" name="Picture 8" descr="exposuremap.png"/>
          <p:cNvPicPr>
            <a:picLocks noChangeAspect="1"/>
          </p:cNvPicPr>
          <p:nvPr/>
        </p:nvPicPr>
        <p:blipFill>
          <a:blip r:embed="rId7">
            <a:alphaModFix/>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852614" y="2989653"/>
            <a:ext cx="3438771" cy="2174440"/>
          </a:xfrm>
          <a:prstGeom prst="rect">
            <a:avLst/>
          </a:prstGeom>
          <a:effectLst>
            <a:outerShdw blurRad="50800" dist="38100" dir="2700000" algn="tl" rotWithShape="0">
              <a:prstClr val="black">
                <a:alpha val="40000"/>
              </a:prstClr>
            </a:outerShdw>
          </a:effectLst>
        </p:spPr>
      </p:pic>
      <p:pic>
        <p:nvPicPr>
          <p:cNvPr id="10" name="Picture 9" descr="Japans-Changing-Smartphone-Market.jpeg"/>
          <p:cNvPicPr>
            <a:picLocks noChangeAspect="1"/>
          </p:cNvPicPr>
          <p:nvPr/>
        </p:nvPicPr>
        <p:blipFill rotWithShape="1">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164" r="34065"/>
          <a:stretch/>
        </p:blipFill>
        <p:spPr>
          <a:xfrm>
            <a:off x="185696" y="1817395"/>
            <a:ext cx="2314390" cy="2759599"/>
          </a:xfrm>
          <a:prstGeom prst="rect">
            <a:avLst/>
          </a:prstGeom>
          <a:effectLst>
            <a:outerShdw blurRad="50800" dist="38100" dir="2700000" algn="tl" rotWithShape="0">
              <a:prstClr val="black">
                <a:alpha val="40000"/>
              </a:prstClr>
            </a:outerShdw>
          </a:effectLst>
        </p:spPr>
      </p:pic>
      <p:sp>
        <p:nvSpPr>
          <p:cNvPr id="11" name="Title 1"/>
          <p:cNvSpPr txBox="1">
            <a:spLocks/>
          </p:cNvSpPr>
          <p:nvPr/>
        </p:nvSpPr>
        <p:spPr>
          <a:xfrm>
            <a:off x="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Making models personal</a:t>
            </a:r>
            <a:endParaRPr lang="en-US" dirty="0">
              <a:solidFill>
                <a:srgbClr val="FFFFFF"/>
              </a:solidFill>
            </a:endParaRPr>
          </a:p>
        </p:txBody>
      </p:sp>
      <p:sp>
        <p:nvSpPr>
          <p:cNvPr id="12" name="Slide Number Placeholder 11"/>
          <p:cNvSpPr>
            <a:spLocks noGrp="1"/>
          </p:cNvSpPr>
          <p:nvPr>
            <p:ph type="sldNum" sz="quarter" idx="4"/>
          </p:nvPr>
        </p:nvSpPr>
        <p:spPr/>
        <p:txBody>
          <a:bodyPr/>
          <a:lstStyle/>
          <a:p>
            <a:fld id="{7DDDC242-7931-BE47-8B41-689DEFD9325E}"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536905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ounded Rectangle 5"/>
          <p:cNvSpPr/>
          <p:nvPr/>
        </p:nvSpPr>
        <p:spPr>
          <a:xfrm>
            <a:off x="4361616" y="1803014"/>
            <a:ext cx="4782384" cy="19267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ethod.pn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0799"/>
          <a:stretch/>
        </p:blipFill>
        <p:spPr>
          <a:xfrm>
            <a:off x="4361616" y="1803014"/>
            <a:ext cx="4834731" cy="3969136"/>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idx="4294967295"/>
          </p:nvPr>
        </p:nvSpPr>
        <p:spPr>
          <a:xfrm>
            <a:off x="0" y="274638"/>
            <a:ext cx="8229600" cy="1143000"/>
          </a:xfrm>
        </p:spPr>
        <p:txBody>
          <a:bodyPr/>
          <a:lstStyle/>
          <a:p>
            <a:r>
              <a:rPr lang="en-US" dirty="0" smtClean="0">
                <a:solidFill>
                  <a:schemeClr val="bg1"/>
                </a:solidFill>
              </a:rPr>
              <a:t>Method overview – step 3 </a:t>
            </a:r>
            <a:endParaRPr lang="en-US" dirty="0">
              <a:solidFill>
                <a:schemeClr val="bg1"/>
              </a:solidFill>
            </a:endParaRPr>
          </a:p>
        </p:txBody>
      </p:sp>
      <p:sp>
        <p:nvSpPr>
          <p:cNvPr id="5" name="Content Placeholder 2"/>
          <p:cNvSpPr txBox="1">
            <a:spLocks/>
          </p:cNvSpPr>
          <p:nvPr/>
        </p:nvSpPr>
        <p:spPr>
          <a:xfrm>
            <a:off x="0" y="1600200"/>
            <a:ext cx="447842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Return values to smartphone</a:t>
            </a:r>
            <a:endParaRPr lang="en-US" dirty="0"/>
          </a:p>
        </p:txBody>
      </p:sp>
      <p:sp>
        <p:nvSpPr>
          <p:cNvPr id="7" name="Slide Number Placeholder 6"/>
          <p:cNvSpPr>
            <a:spLocks noGrp="1"/>
          </p:cNvSpPr>
          <p:nvPr>
            <p:ph type="sldNum" sz="quarter" idx="4"/>
          </p:nvPr>
        </p:nvSpPr>
        <p:spPr/>
        <p:txBody>
          <a:bodyPr/>
          <a:lstStyle/>
          <a:p>
            <a:fld id="{7DDDC242-7931-BE47-8B41-689DEFD9325E}"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850053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warningbar.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flipH="1">
            <a:off x="5187816" y="1907674"/>
            <a:ext cx="871503" cy="3876842"/>
          </a:xfrm>
          <a:prstGeom prst="rect">
            <a:avLst/>
          </a:prstGeom>
        </p:spPr>
      </p:pic>
      <p:sp>
        <p:nvSpPr>
          <p:cNvPr id="8" name="TextBox 7"/>
          <p:cNvSpPr txBox="1"/>
          <p:nvPr/>
        </p:nvSpPr>
        <p:spPr>
          <a:xfrm>
            <a:off x="6168188" y="5266620"/>
            <a:ext cx="1149684" cy="369332"/>
          </a:xfrm>
          <a:prstGeom prst="rect">
            <a:avLst/>
          </a:prstGeom>
          <a:noFill/>
        </p:spPr>
        <p:txBody>
          <a:bodyPr wrap="square" rtlCol="0">
            <a:spAutoFit/>
          </a:bodyPr>
          <a:lstStyle/>
          <a:p>
            <a:r>
              <a:rPr lang="en-US" dirty="0" smtClean="0"/>
              <a:t>Good</a:t>
            </a:r>
            <a:endParaRPr lang="en-US" dirty="0"/>
          </a:p>
        </p:txBody>
      </p:sp>
      <p:sp>
        <p:nvSpPr>
          <p:cNvPr id="9" name="TextBox 8"/>
          <p:cNvSpPr txBox="1"/>
          <p:nvPr/>
        </p:nvSpPr>
        <p:spPr>
          <a:xfrm>
            <a:off x="6168188" y="2017120"/>
            <a:ext cx="1358232" cy="369332"/>
          </a:xfrm>
          <a:prstGeom prst="rect">
            <a:avLst/>
          </a:prstGeom>
          <a:noFill/>
        </p:spPr>
        <p:txBody>
          <a:bodyPr wrap="square" rtlCol="0">
            <a:spAutoFit/>
          </a:bodyPr>
          <a:lstStyle/>
          <a:p>
            <a:r>
              <a:rPr lang="en-US" dirty="0" smtClean="0"/>
              <a:t>Hazardous</a:t>
            </a:r>
            <a:endParaRPr lang="en-US" dirty="0"/>
          </a:p>
        </p:txBody>
      </p:sp>
      <p:sp>
        <p:nvSpPr>
          <p:cNvPr id="10" name="TextBox 9"/>
          <p:cNvSpPr txBox="1"/>
          <p:nvPr/>
        </p:nvSpPr>
        <p:spPr>
          <a:xfrm>
            <a:off x="6168188" y="2760245"/>
            <a:ext cx="1358232" cy="369332"/>
          </a:xfrm>
          <a:prstGeom prst="rect">
            <a:avLst/>
          </a:prstGeom>
          <a:noFill/>
        </p:spPr>
        <p:txBody>
          <a:bodyPr wrap="square" rtlCol="0">
            <a:spAutoFit/>
          </a:bodyPr>
          <a:lstStyle/>
          <a:p>
            <a:r>
              <a:rPr lang="en-US" dirty="0" smtClean="0"/>
              <a:t>Unhealthy</a:t>
            </a:r>
            <a:endParaRPr lang="en-US" dirty="0"/>
          </a:p>
        </p:txBody>
      </p:sp>
      <p:sp>
        <p:nvSpPr>
          <p:cNvPr id="11" name="TextBox 10"/>
          <p:cNvSpPr txBox="1"/>
          <p:nvPr/>
        </p:nvSpPr>
        <p:spPr>
          <a:xfrm>
            <a:off x="6168188" y="3503370"/>
            <a:ext cx="2061412" cy="646331"/>
          </a:xfrm>
          <a:prstGeom prst="rect">
            <a:avLst/>
          </a:prstGeom>
          <a:noFill/>
        </p:spPr>
        <p:txBody>
          <a:bodyPr wrap="square" rtlCol="0">
            <a:spAutoFit/>
          </a:bodyPr>
          <a:lstStyle/>
          <a:p>
            <a:r>
              <a:rPr lang="en-US" dirty="0" smtClean="0"/>
              <a:t>Unhealthy for sensitive individuals</a:t>
            </a:r>
            <a:endParaRPr lang="en-US" dirty="0"/>
          </a:p>
        </p:txBody>
      </p:sp>
      <p:sp>
        <p:nvSpPr>
          <p:cNvPr id="12" name="TextBox 11"/>
          <p:cNvSpPr txBox="1"/>
          <p:nvPr/>
        </p:nvSpPr>
        <p:spPr>
          <a:xfrm>
            <a:off x="6168188" y="4523494"/>
            <a:ext cx="1358232" cy="369332"/>
          </a:xfrm>
          <a:prstGeom prst="rect">
            <a:avLst/>
          </a:prstGeom>
          <a:noFill/>
        </p:spPr>
        <p:txBody>
          <a:bodyPr wrap="square" rtlCol="0">
            <a:spAutoFit/>
          </a:bodyPr>
          <a:lstStyle/>
          <a:p>
            <a:r>
              <a:rPr lang="en-US" dirty="0" smtClean="0"/>
              <a:t>Moderate</a:t>
            </a:r>
            <a:endParaRPr lang="en-US" dirty="0"/>
          </a:p>
        </p:txBody>
      </p:sp>
      <p:sp>
        <p:nvSpPr>
          <p:cNvPr id="13" name="Title 1"/>
          <p:cNvSpPr txBox="1">
            <a:spLocks/>
          </p:cNvSpPr>
          <p:nvPr/>
        </p:nvSpPr>
        <p:spPr>
          <a:xfrm>
            <a:off x="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solidFill>
                  <a:srgbClr val="FFFFFF"/>
                </a:solidFill>
              </a:rPr>
              <a:t>Smartphone display</a:t>
            </a:r>
            <a:endParaRPr lang="en-US" dirty="0">
              <a:solidFill>
                <a:srgbClr val="FFFFFF"/>
              </a:solidFill>
            </a:endParaRPr>
          </a:p>
        </p:txBody>
      </p:sp>
      <p:sp>
        <p:nvSpPr>
          <p:cNvPr id="14" name="Content Placeholder 2"/>
          <p:cNvSpPr txBox="1">
            <a:spLocks/>
          </p:cNvSpPr>
          <p:nvPr/>
        </p:nvSpPr>
        <p:spPr>
          <a:xfrm>
            <a:off x="0" y="1600200"/>
            <a:ext cx="473242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Familiar symbols and software</a:t>
            </a:r>
          </a:p>
          <a:p>
            <a:pPr lvl="1"/>
            <a:r>
              <a:rPr lang="en-US" dirty="0" smtClean="0"/>
              <a:t>Google maps</a:t>
            </a:r>
          </a:p>
          <a:p>
            <a:pPr lvl="1"/>
            <a:r>
              <a:rPr lang="en-US" dirty="0" smtClean="0"/>
              <a:t>EPA air quality index (AQI) categories</a:t>
            </a:r>
            <a:endParaRPr lang="en-US" dirty="0"/>
          </a:p>
        </p:txBody>
      </p:sp>
      <p:pic>
        <p:nvPicPr>
          <p:cNvPr id="2" name="Picture 1" descr="Google_map.png"/>
          <p:cNvPicPr>
            <a:picLocks noChangeAspect="1"/>
          </p:cNvPicPr>
          <p:nvPr/>
        </p:nvPicPr>
        <p:blipFill rotWithShape="1">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066" b="21259"/>
          <a:stretch/>
        </p:blipFill>
        <p:spPr>
          <a:xfrm>
            <a:off x="5174444" y="1907674"/>
            <a:ext cx="3643044" cy="4049531"/>
          </a:xfrm>
          <a:prstGeom prst="rect">
            <a:avLst/>
          </a:prstGeom>
        </p:spPr>
      </p:pic>
      <p:sp>
        <p:nvSpPr>
          <p:cNvPr id="15" name="Slide Number Placeholder 14"/>
          <p:cNvSpPr>
            <a:spLocks noGrp="1"/>
          </p:cNvSpPr>
          <p:nvPr>
            <p:ph type="sldNum" sz="quarter" idx="4"/>
          </p:nvPr>
        </p:nvSpPr>
        <p:spPr/>
        <p:txBody>
          <a:bodyPr/>
          <a:lstStyle/>
          <a:p>
            <a:fld id="{7DDDC242-7931-BE47-8B41-689DEFD9325E}" type="slidenum">
              <a:rPr lang="en-US" smtClean="0"/>
              <a:pPr/>
              <a:t>11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032156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xit" presetSubtype="0" fill="hold" nodeType="with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Google maps</a:t>
            </a:r>
            <a:endParaRPr lang="en-US" dirty="0">
              <a:solidFill>
                <a:srgbClr val="FFFFFF"/>
              </a:solidFill>
            </a:endParaRPr>
          </a:p>
        </p:txBody>
      </p:sp>
      <p:sp>
        <p:nvSpPr>
          <p:cNvPr id="4" name="Content Placeholder 2"/>
          <p:cNvSpPr txBox="1">
            <a:spLocks/>
          </p:cNvSpPr>
          <p:nvPr/>
        </p:nvSpPr>
        <p:spPr>
          <a:xfrm>
            <a:off x="0" y="1600200"/>
            <a:ext cx="58420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Color coded according to AQI</a:t>
            </a:r>
          </a:p>
          <a:p>
            <a:r>
              <a:rPr lang="en-US" dirty="0" smtClean="0"/>
              <a:t>Detailed sample information when point is clicked</a:t>
            </a:r>
          </a:p>
          <a:p>
            <a:r>
              <a:rPr lang="en-US" dirty="0" smtClean="0"/>
              <a:t>Switch between pollutants</a:t>
            </a:r>
          </a:p>
          <a:p>
            <a:pPr lvl="1"/>
            <a:r>
              <a:rPr lang="en-US" dirty="0" smtClean="0"/>
              <a:t>Multicore processing for responsive feel</a:t>
            </a:r>
            <a:endParaRPr lang="en-US" dirty="0"/>
          </a:p>
        </p:txBody>
      </p:sp>
      <p:pic>
        <p:nvPicPr>
          <p:cNvPr id="3" name="Picture 2" descr="Google_map_pic.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28622" y="1600200"/>
            <a:ext cx="2987585" cy="4424740"/>
          </a:xfrm>
          <a:prstGeom prst="rect">
            <a:avLst/>
          </a:prstGeom>
        </p:spPr>
      </p:pic>
      <p:sp>
        <p:nvSpPr>
          <p:cNvPr id="5" name="Slide Number Placeholder 4"/>
          <p:cNvSpPr>
            <a:spLocks noGrp="1"/>
          </p:cNvSpPr>
          <p:nvPr>
            <p:ph type="sldNum" sz="quarter" idx="4"/>
          </p:nvPr>
        </p:nvSpPr>
        <p:spPr/>
        <p:txBody>
          <a:bodyPr/>
          <a:lstStyle/>
          <a:p>
            <a:fld id="{7DDDC242-7931-BE47-8B41-689DEFD9325E}" type="slidenum">
              <a:rPr lang="en-US" smtClean="0"/>
              <a:pPr/>
              <a:t>12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6005018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0" y="274638"/>
            <a:ext cx="8229600" cy="1143000"/>
          </a:xfrm>
        </p:spPr>
        <p:txBody>
          <a:bodyPr/>
          <a:lstStyle/>
          <a:p>
            <a:r>
              <a:rPr lang="en-US" dirty="0" smtClean="0">
                <a:solidFill>
                  <a:srgbClr val="FFFFFF"/>
                </a:solidFill>
              </a:rPr>
              <a:t>Time series graph</a:t>
            </a:r>
            <a:endParaRPr lang="en-US" dirty="0">
              <a:solidFill>
                <a:srgbClr val="FFFFFF"/>
              </a:solidFill>
            </a:endParaRPr>
          </a:p>
        </p:txBody>
      </p:sp>
      <p:sp>
        <p:nvSpPr>
          <p:cNvPr id="4" name="Content Placeholder 2"/>
          <p:cNvSpPr txBox="1">
            <a:spLocks/>
          </p:cNvSpPr>
          <p:nvPr/>
        </p:nvSpPr>
        <p:spPr>
          <a:xfrm>
            <a:off x="0" y="1600200"/>
            <a:ext cx="58420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Pollutant levels as a function of time</a:t>
            </a:r>
          </a:p>
          <a:p>
            <a:r>
              <a:rPr lang="en-US" dirty="0" smtClean="0"/>
              <a:t>Detailed sample information when point is clicked</a:t>
            </a:r>
          </a:p>
          <a:p>
            <a:r>
              <a:rPr lang="en-US" dirty="0" smtClean="0"/>
              <a:t>Switch between pollutants</a:t>
            </a:r>
          </a:p>
          <a:p>
            <a:pPr lvl="1"/>
            <a:r>
              <a:rPr lang="en-US" dirty="0" smtClean="0"/>
              <a:t>Multicore processing for responsive feel</a:t>
            </a:r>
            <a:endParaRPr lang="en-US" dirty="0"/>
          </a:p>
        </p:txBody>
      </p:sp>
      <p:pic>
        <p:nvPicPr>
          <p:cNvPr id="2" name="Picture 1" descr="Time_series_graph_pictur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44389" y="1533360"/>
            <a:ext cx="2858974" cy="4617206"/>
          </a:xfrm>
          <a:prstGeom prst="rect">
            <a:avLst/>
          </a:prstGeom>
        </p:spPr>
      </p:pic>
      <p:sp>
        <p:nvSpPr>
          <p:cNvPr id="6" name="Slide Number Placeholder 5"/>
          <p:cNvSpPr>
            <a:spLocks noGrp="1"/>
          </p:cNvSpPr>
          <p:nvPr>
            <p:ph type="sldNum" sz="quarter" idx="4"/>
          </p:nvPr>
        </p:nvSpPr>
        <p:spPr/>
        <p:txBody>
          <a:bodyPr/>
          <a:lstStyle/>
          <a:p>
            <a:fld id="{7DDDC242-7931-BE47-8B41-689DEFD9325E}" type="slidenum">
              <a:rPr lang="en-US" smtClean="0"/>
              <a:pPr/>
              <a:t>13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541227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Informative, but is it useful?</a:t>
            </a:r>
            <a:endParaRPr lang="en-US" dirty="0">
              <a:solidFill>
                <a:srgbClr val="FFFFFF"/>
              </a:solidFill>
            </a:endParaRPr>
          </a:p>
        </p:txBody>
      </p:sp>
      <p:sp>
        <p:nvSpPr>
          <p:cNvPr id="3" name="Content Placeholder 2"/>
          <p:cNvSpPr>
            <a:spLocks noGrp="1"/>
          </p:cNvSpPr>
          <p:nvPr>
            <p:ph idx="4294967295"/>
          </p:nvPr>
        </p:nvSpPr>
        <p:spPr>
          <a:xfrm>
            <a:off x="0" y="1600200"/>
            <a:ext cx="4892675" cy="4525963"/>
          </a:xfrm>
        </p:spPr>
        <p:txBody>
          <a:bodyPr/>
          <a:lstStyle/>
          <a:p>
            <a:r>
              <a:rPr lang="en-US" dirty="0" smtClean="0"/>
              <a:t>Great for raising awareness, what about making informed decisions?</a:t>
            </a:r>
          </a:p>
          <a:p>
            <a:r>
              <a:rPr lang="en-US" dirty="0" smtClean="0"/>
              <a:t>Include methods for minimizing risk from future exposures</a:t>
            </a:r>
          </a:p>
          <a:p>
            <a:endParaRPr lang="en-US" dirty="0"/>
          </a:p>
        </p:txBody>
      </p:sp>
      <p:pic>
        <p:nvPicPr>
          <p:cNvPr id="4" name="Picture 3"/>
          <p:cNvPicPr>
            <a:picLocks noChangeAspect="1"/>
          </p:cNvPicPr>
          <p:nvPr/>
        </p:nvPicPr>
        <p:blipFill>
          <a:blip r:embed="rId2"/>
          <a:stretch>
            <a:fillRect/>
          </a:stretch>
        </p:blipFill>
        <p:spPr>
          <a:xfrm>
            <a:off x="4447371" y="1953125"/>
            <a:ext cx="4578319" cy="3046663"/>
          </a:xfrm>
          <a:prstGeom prst="rect">
            <a:avLst/>
          </a:prstGeom>
        </p:spPr>
      </p:pic>
      <p:sp>
        <p:nvSpPr>
          <p:cNvPr id="6" name="Rectangle 5"/>
          <p:cNvSpPr/>
          <p:nvPr/>
        </p:nvSpPr>
        <p:spPr>
          <a:xfrm>
            <a:off x="4572000" y="3074736"/>
            <a:ext cx="3395579" cy="1564105"/>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4"/>
          </p:nvPr>
        </p:nvSpPr>
        <p:spPr/>
        <p:txBody>
          <a:bodyPr/>
          <a:lstStyle/>
          <a:p>
            <a:fld id="{7DDDC242-7931-BE47-8B41-689DEFD9325E}"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005566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7 1.48148E-6 L 0.11389 -0.13449 " pathEditMode="relative" rAng="0" ptsTypes="AA">
                                      <p:cBhvr>
                                        <p:cTn id="6" dur="2000" fill="hold"/>
                                        <p:tgtEl>
                                          <p:spTgt spid="6"/>
                                        </p:tgtEl>
                                        <p:attrNameLst>
                                          <p:attrName>ppt_x</p:attrName>
                                          <p:attrName>ppt_y</p:attrName>
                                        </p:attrNameLst>
                                      </p:cBhvr>
                                      <p:rCtr x="5694" y="-6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Warning bars</a:t>
            </a: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922417" y="1765215"/>
            <a:ext cx="7322424" cy="3742572"/>
          </a:xfrm>
          <a:prstGeom prst="rect">
            <a:avLst/>
          </a:prstGeom>
        </p:spPr>
      </p:pic>
      <p:sp>
        <p:nvSpPr>
          <p:cNvPr id="5" name="Slide Number Placeholder 4"/>
          <p:cNvSpPr>
            <a:spLocks noGrp="1"/>
          </p:cNvSpPr>
          <p:nvPr>
            <p:ph type="sldNum" sz="quarter" idx="4"/>
          </p:nvPr>
        </p:nvSpPr>
        <p:spPr/>
        <p:txBody>
          <a:bodyPr/>
          <a:lstStyle/>
          <a:p>
            <a:fld id="{7DDDC242-7931-BE47-8B41-689DEFD9325E}" type="slidenum">
              <a:rPr lang="en-US" smtClean="0"/>
              <a:pPr/>
              <a:t>15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7851900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irections_CBP.pn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11414" b="9231"/>
          <a:stretch/>
        </p:blipFill>
        <p:spPr>
          <a:xfrm>
            <a:off x="1159859" y="1399818"/>
            <a:ext cx="6824283" cy="4837123"/>
          </a:xfrm>
          <a:prstGeom prst="rect">
            <a:avLst/>
          </a:prstGeom>
          <a:effectLst>
            <a:outerShdw blurRad="50800" dist="38100" dir="2700000" algn="tl" rotWithShape="0">
              <a:prstClr val="black">
                <a:alpha val="40000"/>
              </a:prstClr>
            </a:outerShdw>
          </a:effectLst>
        </p:spPr>
      </p:pic>
      <p:sp>
        <p:nvSpPr>
          <p:cNvPr id="5" name="Rounded Rectangle 4"/>
          <p:cNvSpPr/>
          <p:nvPr/>
        </p:nvSpPr>
        <p:spPr>
          <a:xfrm>
            <a:off x="678073" y="1490932"/>
            <a:ext cx="4757867" cy="20818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3178786" y="1479195"/>
            <a:ext cx="2255501" cy="4259998"/>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6140397"/>
            <a:ext cx="561977" cy="64140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0" name="Picture 9" descr="method.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8036" y="1517265"/>
            <a:ext cx="8166667" cy="3969136"/>
          </a:xfrm>
          <a:prstGeom prst="rect">
            <a:avLst/>
          </a:prstGeom>
          <a:effectLst>
            <a:outerShdw blurRad="50800" dist="38100" dir="2700000" algn="tl" rotWithShape="0">
              <a:prstClr val="black">
                <a:alpha val="40000"/>
              </a:prstClr>
            </a:outerShdw>
          </a:effectLst>
        </p:spPr>
      </p:pic>
      <p:sp>
        <p:nvSpPr>
          <p:cNvPr id="11" name="Title 1"/>
          <p:cNvSpPr txBox="1">
            <a:spLocks/>
          </p:cNvSpPr>
          <p:nvPr/>
        </p:nvSpPr>
        <p:spPr>
          <a:xfrm>
            <a:off x="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Warning bars</a:t>
            </a:r>
            <a:endParaRPr lang="en-US" dirty="0">
              <a:solidFill>
                <a:srgbClr val="FFFFFF"/>
              </a:solidFill>
            </a:endParaRPr>
          </a:p>
        </p:txBody>
      </p:sp>
      <p:sp>
        <p:nvSpPr>
          <p:cNvPr id="8" name="Slide Number Placeholder 7"/>
          <p:cNvSpPr>
            <a:spLocks noGrp="1"/>
          </p:cNvSpPr>
          <p:nvPr>
            <p:ph type="sldNum" sz="quarter" idx="4"/>
          </p:nvPr>
        </p:nvSpPr>
        <p:spPr/>
        <p:txBody>
          <a:bodyPr/>
          <a:lstStyle/>
          <a:p>
            <a:fld id="{7DDDC242-7931-BE47-8B41-689DEFD9325E}"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974029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ounded Rectangle 3"/>
          <p:cNvSpPr/>
          <p:nvPr/>
        </p:nvSpPr>
        <p:spPr>
          <a:xfrm>
            <a:off x="3178786" y="1479195"/>
            <a:ext cx="2255501" cy="4259998"/>
          </a:xfrm>
          <a:prstGeom prst="roundRect">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678073" y="1477277"/>
            <a:ext cx="4757867" cy="208180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ethod.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8036" y="1517265"/>
            <a:ext cx="8166667" cy="3969136"/>
          </a:xfrm>
          <a:prstGeom prst="rect">
            <a:avLst/>
          </a:prstGeom>
          <a:effectLst>
            <a:outerShdw blurRad="50800" dist="38100" dir="2700000" algn="tl" rotWithShape="0">
              <a:prstClr val="black">
                <a:alpha val="40000"/>
              </a:prstClr>
            </a:outerShdw>
          </a:effectLst>
        </p:spPr>
      </p:pic>
      <p:grpSp>
        <p:nvGrpSpPr>
          <p:cNvPr id="7" name="Group 6"/>
          <p:cNvGrpSpPr/>
          <p:nvPr/>
        </p:nvGrpSpPr>
        <p:grpSpPr>
          <a:xfrm>
            <a:off x="3333508" y="1366546"/>
            <a:ext cx="5007387" cy="4663249"/>
            <a:chOff x="3333508" y="1366546"/>
            <a:chExt cx="5007387" cy="4663249"/>
          </a:xfrm>
        </p:grpSpPr>
        <p:pic>
          <p:nvPicPr>
            <p:cNvPr id="8" name="Picture 7"/>
            <p:cNvPicPr>
              <a:picLocks noChangeAspect="1"/>
            </p:cNvPicPr>
            <p:nvPr/>
          </p:nvPicPr>
          <p:blipFill>
            <a:blip r:embed="rId3"/>
            <a:stretch>
              <a:fillRect/>
            </a:stretch>
          </p:blipFill>
          <p:spPr>
            <a:xfrm>
              <a:off x="5434287" y="1366546"/>
              <a:ext cx="2906608" cy="4663249"/>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3333508" y="1825208"/>
              <a:ext cx="1878407" cy="523220"/>
            </a:xfrm>
            <a:prstGeom prst="rect">
              <a:avLst/>
            </a:prstGeom>
            <a:noFill/>
          </p:spPr>
          <p:txBody>
            <a:bodyPr wrap="square" rtlCol="0">
              <a:spAutoFit/>
            </a:bodyPr>
            <a:lstStyle/>
            <a:p>
              <a:r>
                <a:rPr lang="en-US" sz="2800" dirty="0" smtClean="0"/>
                <a:t>Foreground</a:t>
              </a:r>
              <a:endParaRPr lang="en-US" sz="2800" dirty="0"/>
            </a:p>
          </p:txBody>
        </p:sp>
      </p:grpSp>
      <p:grpSp>
        <p:nvGrpSpPr>
          <p:cNvPr id="10" name="Group 9"/>
          <p:cNvGrpSpPr/>
          <p:nvPr/>
        </p:nvGrpSpPr>
        <p:grpSpPr>
          <a:xfrm>
            <a:off x="1339123" y="3559078"/>
            <a:ext cx="3679325" cy="2538992"/>
            <a:chOff x="914702" y="3572733"/>
            <a:chExt cx="3679325" cy="2538992"/>
          </a:xfrm>
        </p:grpSpPr>
        <p:pic>
          <p:nvPicPr>
            <p:cNvPr id="11" name="Picture 10"/>
            <p:cNvPicPr>
              <a:picLocks noChangeAspect="1"/>
            </p:cNvPicPr>
            <p:nvPr/>
          </p:nvPicPr>
          <p:blipFill rotWithShape="1">
            <a:blip r:embed="rId4"/>
            <a:srcRect t="35964" b="42705"/>
            <a:stretch/>
          </p:blipFill>
          <p:spPr>
            <a:xfrm>
              <a:off x="914702" y="4095953"/>
              <a:ext cx="3679325" cy="2015772"/>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1792149" y="3572733"/>
              <a:ext cx="1924431" cy="523220"/>
            </a:xfrm>
            <a:prstGeom prst="rect">
              <a:avLst/>
            </a:prstGeom>
            <a:noFill/>
          </p:spPr>
          <p:txBody>
            <a:bodyPr wrap="square" rtlCol="0">
              <a:spAutoFit/>
            </a:bodyPr>
            <a:lstStyle/>
            <a:p>
              <a:r>
                <a:rPr lang="en-US" sz="2800" dirty="0" smtClean="0"/>
                <a:t>Background</a:t>
              </a:r>
              <a:endParaRPr lang="en-US" sz="2800" dirty="0"/>
            </a:p>
          </p:txBody>
        </p:sp>
      </p:grpSp>
      <p:pic>
        <p:nvPicPr>
          <p:cNvPr id="13" name="Picture 12"/>
          <p:cNvPicPr>
            <a:picLocks noChangeAspect="1" noChangeArrowheads="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6140397"/>
            <a:ext cx="561977" cy="64140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6" name="Title 1"/>
          <p:cNvSpPr txBox="1">
            <a:spLocks/>
          </p:cNvSpPr>
          <p:nvPr/>
        </p:nvSpPr>
        <p:spPr>
          <a:xfrm>
            <a:off x="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Warning bars</a:t>
            </a:r>
            <a:endParaRPr lang="en-US" dirty="0">
              <a:solidFill>
                <a:srgbClr val="FFFFFF"/>
              </a:solidFill>
            </a:endParaRPr>
          </a:p>
        </p:txBody>
      </p:sp>
      <p:sp>
        <p:nvSpPr>
          <p:cNvPr id="14" name="Slide Number Placeholder 13"/>
          <p:cNvSpPr>
            <a:spLocks noGrp="1"/>
          </p:cNvSpPr>
          <p:nvPr>
            <p:ph type="sldNum" sz="quarter" idx="4"/>
          </p:nvPr>
        </p:nvSpPr>
        <p:spPr/>
        <p:txBody>
          <a:bodyPr/>
          <a:lstStyle/>
          <a:p>
            <a:fld id="{7DDDC242-7931-BE47-8B41-689DEFD9325E}"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69969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dirty="0" smtClean="0">
                <a:solidFill>
                  <a:srgbClr val="FFFFFF"/>
                </a:solidFill>
              </a:rPr>
              <a:t>Sharing smartphone data</a:t>
            </a:r>
            <a:endParaRPr lang="en-US" dirty="0">
              <a:solidFill>
                <a:srgbClr val="FFFFFF"/>
              </a:solidFill>
            </a:endParaRPr>
          </a:p>
        </p:txBody>
      </p:sp>
      <p:sp>
        <p:nvSpPr>
          <p:cNvPr id="3" name="TextBox 2"/>
          <p:cNvSpPr txBox="1"/>
          <p:nvPr/>
        </p:nvSpPr>
        <p:spPr>
          <a:xfrm>
            <a:off x="347578" y="5481452"/>
            <a:ext cx="2245895" cy="553998"/>
          </a:xfrm>
          <a:prstGeom prst="rect">
            <a:avLst/>
          </a:prstGeom>
          <a:noFill/>
        </p:spPr>
        <p:txBody>
          <a:bodyPr wrap="square" rtlCol="0">
            <a:spAutoFit/>
          </a:bodyPr>
          <a:lstStyle/>
          <a:p>
            <a:r>
              <a:rPr lang="en-US" sz="3000" dirty="0" smtClean="0"/>
              <a:t>Smartphone </a:t>
            </a:r>
            <a:endParaRPr lang="en-US" sz="3000" dirty="0"/>
          </a:p>
        </p:txBody>
      </p:sp>
      <p:sp>
        <p:nvSpPr>
          <p:cNvPr id="4" name="Right Arrow 3"/>
          <p:cNvSpPr/>
          <p:nvPr/>
        </p:nvSpPr>
        <p:spPr>
          <a:xfrm>
            <a:off x="2780738" y="5551241"/>
            <a:ext cx="836661" cy="4144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45289" y="5481452"/>
            <a:ext cx="636338" cy="553998"/>
          </a:xfrm>
          <a:prstGeom prst="rect">
            <a:avLst/>
          </a:prstGeom>
          <a:noFill/>
        </p:spPr>
        <p:txBody>
          <a:bodyPr wrap="square" rtlCol="0">
            <a:spAutoFit/>
          </a:bodyPr>
          <a:lstStyle/>
          <a:p>
            <a:r>
              <a:rPr lang="en-US" sz="3000" dirty="0" smtClean="0"/>
              <a:t>PC</a:t>
            </a:r>
            <a:endParaRPr lang="en-US" sz="3000" dirty="0"/>
          </a:p>
        </p:txBody>
      </p:sp>
      <p:sp>
        <p:nvSpPr>
          <p:cNvPr id="7" name="Right Arrow 6"/>
          <p:cNvSpPr/>
          <p:nvPr/>
        </p:nvSpPr>
        <p:spPr>
          <a:xfrm>
            <a:off x="4868891" y="5551241"/>
            <a:ext cx="836661" cy="41442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133443" y="5481452"/>
            <a:ext cx="3010557" cy="553998"/>
          </a:xfrm>
          <a:prstGeom prst="rect">
            <a:avLst/>
          </a:prstGeom>
          <a:noFill/>
        </p:spPr>
        <p:txBody>
          <a:bodyPr wrap="square" rtlCol="0">
            <a:spAutoFit/>
          </a:bodyPr>
          <a:lstStyle/>
          <a:p>
            <a:r>
              <a:rPr lang="en-US" sz="3000" dirty="0"/>
              <a:t>p</a:t>
            </a:r>
            <a:r>
              <a:rPr lang="en-US" sz="3000" dirty="0" smtClean="0"/>
              <a:t>ersonal website</a:t>
            </a:r>
            <a:endParaRPr lang="en-US" sz="3000" dirty="0"/>
          </a:p>
        </p:txBody>
      </p:sp>
      <p:pic>
        <p:nvPicPr>
          <p:cNvPr id="10" name="Picture 9" descr="personal_website_picture.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46100" y="1524000"/>
            <a:ext cx="8040088" cy="3797555"/>
          </a:xfrm>
          <a:prstGeom prst="rect">
            <a:avLst/>
          </a:prstGeom>
        </p:spPr>
      </p:pic>
      <p:sp>
        <p:nvSpPr>
          <p:cNvPr id="9" name="Slide Number Placeholder 8"/>
          <p:cNvSpPr>
            <a:spLocks noGrp="1"/>
          </p:cNvSpPr>
          <p:nvPr>
            <p:ph type="sldNum" sz="quarter" idx="4"/>
          </p:nvPr>
        </p:nvSpPr>
        <p:spPr/>
        <p:txBody>
          <a:bodyPr/>
          <a:lstStyle/>
          <a:p>
            <a:fld id="{7DDDC242-7931-BE47-8B41-689DEFD9325E}"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998547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Sample population analysis</a:t>
            </a:r>
            <a:endParaRPr lang="en-US" dirty="0">
              <a:solidFill>
                <a:srgbClr val="FFFFFF"/>
              </a:solidFill>
            </a:endParaRPr>
          </a:p>
        </p:txBody>
      </p:sp>
      <p:pic>
        <p:nvPicPr>
          <p:cNvPr id="7" name="Picture 6" descr="method.pn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7189"/>
          <a:stretch/>
        </p:blipFill>
        <p:spPr>
          <a:xfrm>
            <a:off x="782216" y="1517265"/>
            <a:ext cx="7579568" cy="3969136"/>
          </a:xfrm>
          <a:prstGeom prst="rect">
            <a:avLst/>
          </a:prstGeom>
          <a:effectLst>
            <a:outerShdw blurRad="50800" dist="38100" dir="2700000" algn="tl" rotWithShape="0">
              <a:prstClr val="black">
                <a:alpha val="40000"/>
              </a:prstClr>
            </a:outerShdw>
          </a:effectLst>
        </p:spPr>
      </p:pic>
      <p:sp>
        <p:nvSpPr>
          <p:cNvPr id="4" name="Slide Number Placeholder 3"/>
          <p:cNvSpPr>
            <a:spLocks noGrp="1"/>
          </p:cNvSpPr>
          <p:nvPr>
            <p:ph type="sldNum" sz="quarter" idx="4"/>
          </p:nvPr>
        </p:nvSpPr>
        <p:spPr/>
        <p:txBody>
          <a:bodyPr/>
          <a:lstStyle/>
          <a:p>
            <a:fld id="{7DDDC242-7931-BE47-8B41-689DEFD9325E}"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747116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6" name="Straight Connector 15"/>
          <p:cNvCxnSpPr/>
          <p:nvPr/>
        </p:nvCxnSpPr>
        <p:spPr>
          <a:xfrm flipH="1">
            <a:off x="7150851" y="6040977"/>
            <a:ext cx="914400" cy="1"/>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1468924" y="6040977"/>
            <a:ext cx="5760720" cy="1"/>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35483" y="5289160"/>
            <a:ext cx="1006261" cy="553998"/>
          </a:xfrm>
          <a:prstGeom prst="rect">
            <a:avLst/>
          </a:prstGeom>
          <a:noFill/>
        </p:spPr>
        <p:txBody>
          <a:bodyPr wrap="square" rtlCol="0">
            <a:spAutoFit/>
          </a:bodyPr>
          <a:lstStyle/>
          <a:p>
            <a:r>
              <a:rPr lang="en-US" sz="3000" dirty="0" smtClean="0"/>
              <a:t>2013</a:t>
            </a:r>
            <a:endParaRPr lang="en-US" sz="3000" dirty="0"/>
          </a:p>
        </p:txBody>
      </p:sp>
      <p:sp>
        <p:nvSpPr>
          <p:cNvPr id="7" name="TextBox 6"/>
          <p:cNvSpPr txBox="1"/>
          <p:nvPr/>
        </p:nvSpPr>
        <p:spPr>
          <a:xfrm>
            <a:off x="634948" y="5289160"/>
            <a:ext cx="1988318" cy="553998"/>
          </a:xfrm>
          <a:prstGeom prst="rect">
            <a:avLst/>
          </a:prstGeom>
          <a:noFill/>
        </p:spPr>
        <p:txBody>
          <a:bodyPr wrap="square" rtlCol="0">
            <a:spAutoFit/>
          </a:bodyPr>
          <a:lstStyle/>
          <a:p>
            <a:pPr algn="ctr"/>
            <a:r>
              <a:rPr lang="en-US" sz="3000" dirty="0" smtClean="0"/>
              <a:t>1854</a:t>
            </a:r>
            <a:endParaRPr lang="en-US" sz="3000" dirty="0"/>
          </a:p>
        </p:txBody>
      </p:sp>
      <p:pic>
        <p:nvPicPr>
          <p:cNvPr id="3" name="Picture 2"/>
          <p:cNvPicPr>
            <a:picLocks noChangeAspect="1"/>
          </p:cNvPicPr>
          <p:nvPr/>
        </p:nvPicPr>
        <p:blipFill rotWithShape="1">
          <a:blip r:embed="rId3"/>
          <a:srcRect t="6824"/>
          <a:stretch/>
        </p:blipFill>
        <p:spPr>
          <a:xfrm>
            <a:off x="6662703" y="1491922"/>
            <a:ext cx="2486834" cy="3599829"/>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5">
                    <a14:imgEffect>
                      <a14:backgroundRemoval t="389" b="100000" l="9932" r="98288">
                        <a14:foregroundMark x1="44521" y1="7004" x2="42808" y2="1167"/>
                      </a14:backgroundRemoval>
                    </a14:imgEffect>
                  </a14:imgLayer>
                </a14:imgProps>
              </a:ext>
            </a:extLst>
          </a:blip>
          <a:stretch>
            <a:fillRect/>
          </a:stretch>
        </p:blipFill>
        <p:spPr>
          <a:xfrm>
            <a:off x="-366849" y="1732234"/>
            <a:ext cx="3708400" cy="3263900"/>
          </a:xfrm>
          <a:prstGeom prst="rect">
            <a:avLst/>
          </a:prstGeom>
        </p:spPr>
      </p:pic>
      <p:grpSp>
        <p:nvGrpSpPr>
          <p:cNvPr id="13" name="Group 12"/>
          <p:cNvGrpSpPr/>
          <p:nvPr/>
        </p:nvGrpSpPr>
        <p:grpSpPr>
          <a:xfrm>
            <a:off x="292350" y="2102539"/>
            <a:ext cx="2667941" cy="2944228"/>
            <a:chOff x="583907" y="1377774"/>
            <a:chExt cx="2799087" cy="3088955"/>
          </a:xfrm>
        </p:grpSpPr>
        <p:pic>
          <p:nvPicPr>
            <p:cNvPr id="2" name="Picture 1" descr="Snow-cholera-map-1.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3907" y="1377774"/>
              <a:ext cx="2799087" cy="2611901"/>
            </a:xfrm>
            <a:prstGeom prst="rect">
              <a:avLst/>
            </a:prstGeom>
          </p:spPr>
        </p:pic>
        <p:sp>
          <p:nvSpPr>
            <p:cNvPr id="12" name="TextBox 11"/>
            <p:cNvSpPr txBox="1"/>
            <p:nvPr/>
          </p:nvSpPr>
          <p:spPr>
            <a:xfrm>
              <a:off x="989291" y="3989675"/>
              <a:ext cx="1988318" cy="477054"/>
            </a:xfrm>
            <a:prstGeom prst="rect">
              <a:avLst/>
            </a:prstGeom>
            <a:noFill/>
          </p:spPr>
          <p:txBody>
            <a:bodyPr wrap="square" rtlCol="0">
              <a:spAutoFit/>
            </a:bodyPr>
            <a:lstStyle/>
            <a:p>
              <a:pPr algn="ctr"/>
              <a:r>
                <a:rPr lang="en-US" sz="2500" dirty="0" smtClean="0"/>
                <a:t>John Snow</a:t>
              </a:r>
            </a:p>
          </p:txBody>
        </p:sp>
      </p:grpSp>
      <p:grpSp>
        <p:nvGrpSpPr>
          <p:cNvPr id="10" name="Group 9"/>
          <p:cNvGrpSpPr/>
          <p:nvPr/>
        </p:nvGrpSpPr>
        <p:grpSpPr>
          <a:xfrm>
            <a:off x="3153352" y="2324430"/>
            <a:ext cx="3413511" cy="2384350"/>
            <a:chOff x="3153352" y="2324430"/>
            <a:chExt cx="3413511" cy="2384350"/>
          </a:xfrm>
        </p:grpSpPr>
        <p:sp>
          <p:nvSpPr>
            <p:cNvPr id="9" name="TextBox 8"/>
            <p:cNvSpPr txBox="1"/>
            <p:nvPr/>
          </p:nvSpPr>
          <p:spPr>
            <a:xfrm>
              <a:off x="3153352" y="3847006"/>
              <a:ext cx="3413511" cy="861774"/>
            </a:xfrm>
            <a:prstGeom prst="rect">
              <a:avLst/>
            </a:prstGeom>
            <a:noFill/>
          </p:spPr>
          <p:txBody>
            <a:bodyPr wrap="square" rtlCol="0">
              <a:spAutoFit/>
            </a:bodyPr>
            <a:lstStyle/>
            <a:p>
              <a:pPr algn="ctr"/>
              <a:r>
                <a:rPr lang="en-US" sz="2500" dirty="0" err="1" smtClean="0"/>
                <a:t>Elgethun</a:t>
              </a:r>
              <a:r>
                <a:rPr lang="en-US" sz="2500" dirty="0" smtClean="0"/>
                <a:t> et al.</a:t>
              </a:r>
            </a:p>
            <a:p>
              <a:pPr algn="ctr"/>
              <a:r>
                <a:rPr lang="en-US" sz="2500" dirty="0" smtClean="0"/>
                <a:t> Children’s Health</a:t>
              </a:r>
              <a:endParaRPr lang="en-US" sz="2500" dirty="0"/>
            </a:p>
          </p:txBody>
        </p:sp>
        <p:sp>
          <p:nvSpPr>
            <p:cNvPr id="8" name="Right Arrow 7"/>
            <p:cNvSpPr/>
            <p:nvPr/>
          </p:nvSpPr>
          <p:spPr>
            <a:xfrm>
              <a:off x="3979552" y="2324430"/>
              <a:ext cx="1761111" cy="872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Oval 14"/>
          <p:cNvSpPr/>
          <p:nvPr/>
        </p:nvSpPr>
        <p:spPr>
          <a:xfrm>
            <a:off x="1468924" y="5911306"/>
            <a:ext cx="268226" cy="26822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Smartphone-general.png"/>
          <p:cNvPicPr>
            <a:picLocks noChangeAspect="1"/>
          </p:cNvPicPr>
          <p:nvPr/>
        </p:nvPicPr>
        <p:blipFill rotWithShape="1">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2580" t="28904" r="42745" b="28700"/>
          <a:stretch/>
        </p:blipFill>
        <p:spPr>
          <a:xfrm>
            <a:off x="6693501" y="1143000"/>
            <a:ext cx="2743500" cy="4458679"/>
          </a:xfrm>
          <a:prstGeom prst="rect">
            <a:avLst/>
          </a:prstGeom>
        </p:spPr>
      </p:pic>
      <p:sp>
        <p:nvSpPr>
          <p:cNvPr id="18" name="Rectangle 17"/>
          <p:cNvSpPr/>
          <p:nvPr/>
        </p:nvSpPr>
        <p:spPr>
          <a:xfrm>
            <a:off x="6727912" y="5289160"/>
            <a:ext cx="964627" cy="553998"/>
          </a:xfrm>
          <a:prstGeom prst="rect">
            <a:avLst/>
          </a:prstGeom>
        </p:spPr>
        <p:txBody>
          <a:bodyPr wrap="none">
            <a:spAutoFit/>
          </a:bodyPr>
          <a:lstStyle/>
          <a:p>
            <a:pPr algn="ctr"/>
            <a:r>
              <a:rPr lang="en-US" sz="3000" dirty="0"/>
              <a:t>2003</a:t>
            </a:r>
          </a:p>
        </p:txBody>
      </p:sp>
      <p:sp>
        <p:nvSpPr>
          <p:cNvPr id="19" name="Title 1"/>
          <p:cNvSpPr txBox="1">
            <a:spLocks/>
          </p:cNvSpPr>
          <p:nvPr/>
        </p:nvSpPr>
        <p:spPr>
          <a:xfrm>
            <a:off x="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Location – old dog, new tricks</a:t>
            </a:r>
            <a:endParaRPr lang="en-US" dirty="0">
              <a:solidFill>
                <a:srgbClr val="FFFFFF"/>
              </a:solidFill>
            </a:endParaRPr>
          </a:p>
        </p:txBody>
      </p:sp>
      <p:sp>
        <p:nvSpPr>
          <p:cNvPr id="20" name="Slide Number Placeholder 19"/>
          <p:cNvSpPr>
            <a:spLocks noGrp="1"/>
          </p:cNvSpPr>
          <p:nvPr>
            <p:ph type="sldNum" sz="quarter" idx="4"/>
          </p:nvPr>
        </p:nvSpPr>
        <p:spPr/>
        <p:txBody>
          <a:bodyPr/>
          <a:lstStyle/>
          <a:p>
            <a:fld id="{7DDDC242-7931-BE47-8B41-689DEFD9325E}"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4894270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63" presetClass="path" presetSubtype="0" accel="50000" decel="50000" fill="hold" grpId="0" nodeType="withEffect">
                                  <p:stCondLst>
                                    <p:cond delay="0"/>
                                  </p:stCondLst>
                                  <p:childTnLst>
                                    <p:animMotion origin="layout" path="M -4.45641E-6 -3.67848E-6 L 0.61706 -3.67848E-6 " pathEditMode="relative" rAng="0" ptsTypes="AA">
                                      <p:cBhvr>
                                        <p:cTn id="17" dur="3000" fill="hold"/>
                                        <p:tgtEl>
                                          <p:spTgt spid="15"/>
                                        </p:tgtEl>
                                        <p:attrNameLst>
                                          <p:attrName>ppt_x</p:attrName>
                                          <p:attrName>ppt_y</p:attrName>
                                        </p:attrNameLst>
                                      </p:cBhvr>
                                      <p:rCtr x="30844" y="0"/>
                                    </p:animMotion>
                                  </p:childTnLst>
                                </p:cTn>
                              </p:par>
                              <p:par>
                                <p:cTn id="18" presetID="2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3000"/>
                                        <p:tgtEl>
                                          <p:spTgt spid="5"/>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grpId="1" nodeType="clickEffect">
                                  <p:stCondLst>
                                    <p:cond delay="0"/>
                                  </p:stCondLst>
                                  <p:childTnLst>
                                    <p:animMotion origin="layout" path="M 0.61704 -6.39185E-7 L 0.69703 -0.00023 " pathEditMode="relative" rAng="0" ptsTypes="AA">
                                      <p:cBhvr>
                                        <p:cTn id="37" dur="2000" fill="hold"/>
                                        <p:tgtEl>
                                          <p:spTgt spid="15"/>
                                        </p:tgtEl>
                                        <p:attrNameLst>
                                          <p:attrName>ppt_x</p:attrName>
                                          <p:attrName>ppt_y</p:attrName>
                                        </p:attrNameLst>
                                      </p:cBhvr>
                                      <p:rCtr x="3991" y="-23"/>
                                    </p:animMotion>
                                  </p:childTnLst>
                                </p:cTn>
                              </p:par>
                              <p:par>
                                <p:cTn id="38" presetID="22" presetClass="entr" presetSubtype="8"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2000"/>
                                        <p:tgtEl>
                                          <p:spTgt spid="16"/>
                                        </p:tgtEl>
                                      </p:cBhvr>
                                    </p:animEffect>
                                  </p:childTnLst>
                                </p:cTn>
                              </p:par>
                              <p:par>
                                <p:cTn id="41" presetID="10" presetClass="exit" presetSubtype="0" fill="hold"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10"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animBg="1"/>
      <p:bldP spid="15" grpId="1" animBg="1"/>
      <p:bldP spid="18" grpId="0"/>
      <p:bldP spid="18" grpId="1"/>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Sample population analysis</a:t>
            </a:r>
            <a:endParaRPr lang="en-US" dirty="0">
              <a:solidFill>
                <a:srgbClr val="FFFFFF"/>
              </a:solidFill>
            </a:endParaRPr>
          </a:p>
        </p:txBody>
      </p:sp>
      <p:grpSp>
        <p:nvGrpSpPr>
          <p:cNvPr id="4" name="Group 3"/>
          <p:cNvGrpSpPr/>
          <p:nvPr/>
        </p:nvGrpSpPr>
        <p:grpSpPr>
          <a:xfrm>
            <a:off x="448838" y="1765276"/>
            <a:ext cx="8385758" cy="3000019"/>
            <a:chOff x="192000" y="1800581"/>
            <a:chExt cx="8385758" cy="3000019"/>
          </a:xfrm>
        </p:grpSpPr>
        <p:pic>
          <p:nvPicPr>
            <p:cNvPr id="5" name="Picture 4"/>
            <p:cNvPicPr>
              <a:picLocks noChangeAspect="1"/>
            </p:cNvPicPr>
            <p:nvPr/>
          </p:nvPicPr>
          <p:blipFill>
            <a:blip r:embed="rId2"/>
            <a:stretch>
              <a:fillRect/>
            </a:stretch>
          </p:blipFill>
          <p:spPr>
            <a:xfrm>
              <a:off x="4974864" y="1800581"/>
              <a:ext cx="3602894" cy="3000019"/>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6771" b="97743" l="1316" r="98816"/>
                      </a14:imgEffect>
                    </a14:imgLayer>
                  </a14:imgProps>
                </a:ext>
              </a:extLst>
            </a:blip>
            <a:srcRect l="1791" t="6971" b="1899"/>
            <a:stretch/>
          </p:blipFill>
          <p:spPr>
            <a:xfrm>
              <a:off x="192000" y="1800581"/>
              <a:ext cx="4268743" cy="3000019"/>
            </a:xfrm>
            <a:prstGeom prst="rect">
              <a:avLst/>
            </a:prstGeom>
            <a:effectLst>
              <a:outerShdw blurRad="50800" dist="38100" dir="2700000" algn="tl" rotWithShape="0">
                <a:prstClr val="black">
                  <a:alpha val="40000"/>
                </a:prstClr>
              </a:outerShdw>
            </a:effectLst>
          </p:spPr>
        </p:pic>
      </p:grpSp>
      <p:sp>
        <p:nvSpPr>
          <p:cNvPr id="7" name="Slide Number Placeholder 6"/>
          <p:cNvSpPr>
            <a:spLocks noGrp="1"/>
          </p:cNvSpPr>
          <p:nvPr>
            <p:ph type="sldNum" sz="quarter" idx="4"/>
          </p:nvPr>
        </p:nvSpPr>
        <p:spPr/>
        <p:txBody>
          <a:bodyPr/>
          <a:lstStyle/>
          <a:p>
            <a:fld id="{7DDDC242-7931-BE47-8B41-689DEFD9325E}"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8340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chemeClr val="bg1"/>
                </a:solidFill>
              </a:rPr>
              <a:t>How adaptable is this software?</a:t>
            </a:r>
            <a:endParaRPr lang="en-US" dirty="0">
              <a:solidFill>
                <a:schemeClr val="bg1"/>
              </a:solidFill>
            </a:endParaRPr>
          </a:p>
        </p:txBody>
      </p:sp>
      <p:sp>
        <p:nvSpPr>
          <p:cNvPr id="3" name="Content Placeholder 2"/>
          <p:cNvSpPr>
            <a:spLocks noGrp="1"/>
          </p:cNvSpPr>
          <p:nvPr>
            <p:ph idx="4294967295"/>
          </p:nvPr>
        </p:nvSpPr>
        <p:spPr>
          <a:xfrm>
            <a:off x="0" y="1600200"/>
            <a:ext cx="8229600" cy="4525963"/>
          </a:xfrm>
        </p:spPr>
        <p:txBody>
          <a:bodyPr>
            <a:normAutofit/>
          </a:bodyPr>
          <a:lstStyle/>
          <a:p>
            <a:r>
              <a:rPr lang="en-US" dirty="0" smtClean="0"/>
              <a:t>Any geographic region, any model, any pollutant, any media</a:t>
            </a:r>
          </a:p>
          <a:p>
            <a:r>
              <a:rPr lang="en-US" dirty="0" smtClean="0"/>
              <a:t>Any sampling rate</a:t>
            </a:r>
          </a:p>
          <a:p>
            <a:pPr lvl="1"/>
            <a:r>
              <a:rPr lang="en-US" dirty="0" smtClean="0"/>
              <a:t>Currently 30 minutes due to GPS battery consumption in older phones </a:t>
            </a:r>
          </a:p>
          <a:p>
            <a:r>
              <a:rPr lang="en-US" dirty="0" smtClean="0"/>
              <a:t>Any device with an operating system and GPS chip</a:t>
            </a:r>
          </a:p>
        </p:txBody>
      </p:sp>
      <p:sp>
        <p:nvSpPr>
          <p:cNvPr id="4" name="Slide Number Placeholder 3"/>
          <p:cNvSpPr>
            <a:spLocks noGrp="1"/>
          </p:cNvSpPr>
          <p:nvPr>
            <p:ph type="sldNum" sz="quarter" idx="4"/>
          </p:nvPr>
        </p:nvSpPr>
        <p:spPr/>
        <p:txBody>
          <a:bodyPr/>
          <a:lstStyle/>
          <a:p>
            <a:fld id="{7DDDC242-7931-BE47-8B41-689DEFD9325E}" type="slidenum">
              <a:rPr lang="en-US" smtClean="0"/>
              <a:pPr/>
              <a:t>21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701305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Limitations</a:t>
            </a:r>
            <a:endParaRPr lang="en-US" dirty="0">
              <a:solidFill>
                <a:srgbClr val="FFFFFF"/>
              </a:solidFill>
            </a:endParaRPr>
          </a:p>
        </p:txBody>
      </p:sp>
      <p:sp>
        <p:nvSpPr>
          <p:cNvPr id="3" name="Content Placeholder 2"/>
          <p:cNvSpPr>
            <a:spLocks noGrp="1"/>
          </p:cNvSpPr>
          <p:nvPr>
            <p:ph idx="4294967295"/>
          </p:nvPr>
        </p:nvSpPr>
        <p:spPr>
          <a:xfrm>
            <a:off x="0" y="1600200"/>
            <a:ext cx="8229600" cy="4525963"/>
          </a:xfrm>
        </p:spPr>
        <p:txBody>
          <a:bodyPr>
            <a:normAutofit/>
          </a:bodyPr>
          <a:lstStyle/>
          <a:p>
            <a:r>
              <a:rPr lang="en-US" dirty="0" smtClean="0"/>
              <a:t>Predictions and resolutions (both temporal and spatial) are only as accurate and fine as the underlying models</a:t>
            </a:r>
          </a:p>
          <a:p>
            <a:r>
              <a:rPr lang="en-US" dirty="0" smtClean="0"/>
              <a:t>Currently for outdoor air, will only work for indoor scenarios if better indoor pollutant models are developed</a:t>
            </a:r>
          </a:p>
        </p:txBody>
      </p:sp>
      <p:sp>
        <p:nvSpPr>
          <p:cNvPr id="4" name="Slide Number Placeholder 3"/>
          <p:cNvSpPr>
            <a:spLocks noGrp="1"/>
          </p:cNvSpPr>
          <p:nvPr>
            <p:ph type="sldNum" sz="quarter" idx="4"/>
          </p:nvPr>
        </p:nvSpPr>
        <p:spPr/>
        <p:txBody>
          <a:bodyPr/>
          <a:lstStyle/>
          <a:p>
            <a:fld id="{7DDDC242-7931-BE47-8B41-689DEFD9325E}" type="slidenum">
              <a:rPr lang="en-US" smtClean="0"/>
              <a:pPr/>
              <a:t>22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936433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Complementary technologies</a:t>
            </a:r>
            <a:endParaRPr lang="en-US" dirty="0">
              <a:solidFill>
                <a:srgbClr val="FFFFFF"/>
              </a:solidFill>
            </a:endParaRPr>
          </a:p>
        </p:txBody>
      </p:sp>
      <p:sp>
        <p:nvSpPr>
          <p:cNvPr id="3" name="Slide Number Placeholder 2"/>
          <p:cNvSpPr>
            <a:spLocks noGrp="1"/>
          </p:cNvSpPr>
          <p:nvPr>
            <p:ph type="sldNum" sz="quarter" idx="4"/>
          </p:nvPr>
        </p:nvSpPr>
        <p:spPr/>
        <p:txBody>
          <a:bodyPr/>
          <a:lstStyle/>
          <a:p>
            <a:fld id="{7DDDC242-7931-BE47-8B41-689DEFD9325E}" type="slidenum">
              <a:rPr lang="en-US" smtClean="0"/>
              <a:pPr/>
              <a:t>23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783415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chemeClr val="bg1"/>
                </a:solidFill>
              </a:rPr>
              <a:t>Chemical composition bracelets</a:t>
            </a:r>
            <a:endParaRPr lang="en-US" dirty="0">
              <a:solidFill>
                <a:schemeClr val="bg1"/>
              </a:solidFill>
            </a:endParaRPr>
          </a:p>
        </p:txBody>
      </p:sp>
      <p:pic>
        <p:nvPicPr>
          <p:cNvPr id="4" name="Picture 3"/>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15210" y="1529426"/>
            <a:ext cx="2286000" cy="4572000"/>
          </a:xfrm>
          <a:prstGeom prst="rect">
            <a:avLst/>
          </a:prstGeom>
          <a:effectLst>
            <a:outerShdw blurRad="50800" dist="38100" dir="2700000" algn="tl" rotWithShape="0">
              <a:prstClr val="black">
                <a:alpha val="40000"/>
              </a:prstClr>
            </a:outerShdw>
          </a:effectLst>
        </p:spPr>
      </p:pic>
      <p:sp>
        <p:nvSpPr>
          <p:cNvPr id="5" name="Content Placeholder 2"/>
          <p:cNvSpPr txBox="1">
            <a:spLocks/>
          </p:cNvSpPr>
          <p:nvPr/>
        </p:nvSpPr>
        <p:spPr>
          <a:xfrm>
            <a:off x="3774499" y="2914473"/>
            <a:ext cx="4255911" cy="3200400"/>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000" smtClean="0"/>
              <a:t>A) Wristband configurations used in the study including a simple wristband, lapel, and double wristband attached with string and staples</a:t>
            </a:r>
          </a:p>
          <a:p>
            <a:pPr marL="0" indent="0">
              <a:buFont typeface="Arial"/>
              <a:buNone/>
            </a:pPr>
            <a:endParaRPr lang="en-US" sz="3000" smtClean="0"/>
          </a:p>
          <a:p>
            <a:pPr marL="0" indent="0">
              <a:buFont typeface="Arial"/>
              <a:buNone/>
            </a:pPr>
            <a:r>
              <a:rPr lang="en-US" sz="3000" smtClean="0"/>
              <a:t>B-C) Bags used for transport including labels that were attached to track participant ID and exposure time</a:t>
            </a:r>
          </a:p>
          <a:p>
            <a:pPr marL="0" indent="0">
              <a:buFont typeface="Arial"/>
              <a:buNone/>
            </a:pPr>
            <a:endParaRPr lang="en-US" sz="3000" smtClean="0"/>
          </a:p>
          <a:p>
            <a:pPr marL="0" indent="0">
              <a:buFont typeface="Arial"/>
              <a:buNone/>
            </a:pPr>
            <a:r>
              <a:rPr lang="en-US" sz="3000" smtClean="0"/>
              <a:t>D) Example of simple wristband deployment (“EINOME” – Environmental Integrated Organic Monitor of Exposure)</a:t>
            </a:r>
            <a:endParaRPr lang="en-US" sz="3000" dirty="0"/>
          </a:p>
        </p:txBody>
      </p:sp>
      <p:sp>
        <p:nvSpPr>
          <p:cNvPr id="6" name="TextBox 5"/>
          <p:cNvSpPr txBox="1"/>
          <p:nvPr/>
        </p:nvSpPr>
        <p:spPr>
          <a:xfrm>
            <a:off x="3610810" y="1529426"/>
            <a:ext cx="4800600" cy="1661993"/>
          </a:xfrm>
          <a:prstGeom prst="rect">
            <a:avLst/>
          </a:prstGeom>
          <a:noFill/>
        </p:spPr>
        <p:txBody>
          <a:bodyPr wrap="square" rtlCol="0">
            <a:spAutoFit/>
          </a:bodyPr>
          <a:lstStyle/>
          <a:p>
            <a:r>
              <a:rPr lang="en-US" sz="2200" dirty="0" smtClean="0"/>
              <a:t>Examples of personal sampling devices developed by Steven O’Connell and Kim Anderson, Oregon State University </a:t>
            </a:r>
          </a:p>
          <a:p>
            <a:endParaRPr lang="en-US" dirty="0" smtClean="0"/>
          </a:p>
          <a:p>
            <a:endParaRPr lang="en-US" dirty="0"/>
          </a:p>
        </p:txBody>
      </p:sp>
      <p:sp>
        <p:nvSpPr>
          <p:cNvPr id="7" name="Slide Number Placeholder 6"/>
          <p:cNvSpPr>
            <a:spLocks noGrp="1"/>
          </p:cNvSpPr>
          <p:nvPr>
            <p:ph type="sldNum" sz="quarter" idx="4"/>
          </p:nvPr>
        </p:nvSpPr>
        <p:spPr/>
        <p:txBody>
          <a:bodyPr/>
          <a:lstStyle/>
          <a:p>
            <a:fld id="{7DDDC242-7931-BE47-8B41-689DEFD9325E}" type="slidenum">
              <a:rPr lang="en-US" smtClean="0"/>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497283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chemeClr val="bg1"/>
                </a:solidFill>
              </a:rPr>
              <a:t>Integrated sensors</a:t>
            </a:r>
            <a:endParaRPr lang="en-US" dirty="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3864" y="1524585"/>
            <a:ext cx="5210873" cy="37518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Rectangle 4"/>
          <p:cNvSpPr/>
          <p:nvPr/>
        </p:nvSpPr>
        <p:spPr>
          <a:xfrm>
            <a:off x="804779" y="5461080"/>
            <a:ext cx="7804484" cy="369332"/>
          </a:xfrm>
          <a:prstGeom prst="rect">
            <a:avLst/>
          </a:prstGeom>
        </p:spPr>
        <p:txBody>
          <a:bodyPr wrap="square">
            <a:spAutoFit/>
          </a:bodyPr>
          <a:lstStyle/>
          <a:p>
            <a:r>
              <a:rPr lang="en-US" dirty="0" smtClean="0"/>
              <a:t>http://www.takingspace.org/epa-apps-sensors-for-air-pollution-workshop/</a:t>
            </a:r>
            <a:endParaRPr lang="en-US" dirty="0"/>
          </a:p>
        </p:txBody>
      </p:sp>
      <p:sp>
        <p:nvSpPr>
          <p:cNvPr id="6" name="Slide Number Placeholder 5"/>
          <p:cNvSpPr>
            <a:spLocks noGrp="1"/>
          </p:cNvSpPr>
          <p:nvPr>
            <p:ph type="sldNum" sz="quarter" idx="4"/>
          </p:nvPr>
        </p:nvSpPr>
        <p:spPr/>
        <p:txBody>
          <a:bodyPr/>
          <a:lstStyle/>
          <a:p>
            <a:fld id="{7DDDC242-7931-BE47-8B41-689DEFD9325E}" type="slidenum">
              <a:rPr lang="en-US" smtClean="0"/>
              <a:pPr/>
              <a:t>25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3450282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It’s all coming together</a:t>
            </a:r>
            <a:endParaRPr lang="en-US" dirty="0">
              <a:solidFill>
                <a:srgbClr val="FFFFFF"/>
              </a:solidFill>
            </a:endParaRPr>
          </a:p>
        </p:txBody>
      </p:sp>
      <p:pic>
        <p:nvPicPr>
          <p:cNvPr id="4" name="Picture 3"/>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40892" y="1417638"/>
            <a:ext cx="1844550" cy="3689099"/>
          </a:xfrm>
          <a:prstGeom prst="rect">
            <a:avLst/>
          </a:prstGeom>
          <a:effectLst>
            <a:outerShdw blurRad="50800" dist="38100" dir="2700000" algn="tl" rotWithShape="0">
              <a:prstClr val="black">
                <a:alpha val="40000"/>
              </a:prstClr>
            </a:outerShdw>
          </a:effectLst>
        </p:spPr>
      </p:pic>
      <p:grpSp>
        <p:nvGrpSpPr>
          <p:cNvPr id="6" name="Group 5"/>
          <p:cNvGrpSpPr/>
          <p:nvPr/>
        </p:nvGrpSpPr>
        <p:grpSpPr>
          <a:xfrm>
            <a:off x="3911177" y="1618164"/>
            <a:ext cx="4492481" cy="4183730"/>
            <a:chOff x="3333508" y="1366546"/>
            <a:chExt cx="5007387" cy="4663249"/>
          </a:xfrm>
        </p:grpSpPr>
        <p:pic>
          <p:nvPicPr>
            <p:cNvPr id="7" name="Picture 6"/>
            <p:cNvPicPr>
              <a:picLocks noChangeAspect="1"/>
            </p:cNvPicPr>
            <p:nvPr/>
          </p:nvPicPr>
          <p:blipFill>
            <a:blip r:embed="rId3"/>
            <a:stretch>
              <a:fillRect/>
            </a:stretch>
          </p:blipFill>
          <p:spPr>
            <a:xfrm>
              <a:off x="5434287" y="1366546"/>
              <a:ext cx="2906608" cy="4663249"/>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3333508" y="1825208"/>
              <a:ext cx="1878407" cy="523220"/>
            </a:xfrm>
            <a:prstGeom prst="rect">
              <a:avLst/>
            </a:prstGeom>
            <a:noFill/>
          </p:spPr>
          <p:txBody>
            <a:bodyPr wrap="square" rtlCol="0">
              <a:spAutoFit/>
            </a:bodyPr>
            <a:lstStyle/>
            <a:p>
              <a:r>
                <a:rPr lang="en-US" sz="2800" dirty="0" smtClean="0"/>
                <a:t>Foreground</a:t>
              </a:r>
              <a:endParaRPr lang="en-US" sz="2800" dirty="0"/>
            </a:p>
          </p:txBody>
        </p:sp>
      </p:grpSp>
      <p:pic>
        <p:nvPicPr>
          <p:cNvPr id="5"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74909" y="2256926"/>
            <a:ext cx="3790966" cy="272949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9" name="TextBox 8"/>
          <p:cNvSpPr txBox="1"/>
          <p:nvPr/>
        </p:nvSpPr>
        <p:spPr>
          <a:xfrm>
            <a:off x="162698" y="5340228"/>
            <a:ext cx="2112211" cy="553998"/>
          </a:xfrm>
          <a:prstGeom prst="rect">
            <a:avLst/>
          </a:prstGeom>
          <a:noFill/>
        </p:spPr>
        <p:txBody>
          <a:bodyPr wrap="square" rtlCol="0">
            <a:spAutoFit/>
          </a:bodyPr>
          <a:lstStyle/>
          <a:p>
            <a:r>
              <a:rPr lang="en-US" sz="3000" dirty="0" smtClean="0"/>
              <a:t>Recent past</a:t>
            </a:r>
            <a:endParaRPr lang="en-US" sz="3000" dirty="0"/>
          </a:p>
        </p:txBody>
      </p:sp>
      <p:sp>
        <p:nvSpPr>
          <p:cNvPr id="10" name="TextBox 9"/>
          <p:cNvSpPr txBox="1"/>
          <p:nvPr/>
        </p:nvSpPr>
        <p:spPr>
          <a:xfrm>
            <a:off x="3280603" y="5340228"/>
            <a:ext cx="1430421" cy="553998"/>
          </a:xfrm>
          <a:prstGeom prst="rect">
            <a:avLst/>
          </a:prstGeom>
          <a:noFill/>
        </p:spPr>
        <p:txBody>
          <a:bodyPr wrap="square" rtlCol="0">
            <a:spAutoFit/>
          </a:bodyPr>
          <a:lstStyle/>
          <a:p>
            <a:r>
              <a:rPr lang="en-US" sz="3000" dirty="0" smtClean="0"/>
              <a:t>Present</a:t>
            </a:r>
            <a:endParaRPr lang="en-US" sz="3000" dirty="0"/>
          </a:p>
        </p:txBody>
      </p:sp>
      <p:sp>
        <p:nvSpPr>
          <p:cNvPr id="11" name="TextBox 10"/>
          <p:cNvSpPr txBox="1"/>
          <p:nvPr/>
        </p:nvSpPr>
        <p:spPr>
          <a:xfrm>
            <a:off x="6347327" y="5340228"/>
            <a:ext cx="2164938" cy="553998"/>
          </a:xfrm>
          <a:prstGeom prst="rect">
            <a:avLst/>
          </a:prstGeom>
          <a:solidFill>
            <a:schemeClr val="bg1"/>
          </a:solidFill>
        </p:spPr>
        <p:txBody>
          <a:bodyPr wrap="square" rtlCol="0">
            <a:spAutoFit/>
          </a:bodyPr>
          <a:lstStyle/>
          <a:p>
            <a:r>
              <a:rPr lang="en-US" sz="3000" dirty="0" smtClean="0"/>
              <a:t>Near Future</a:t>
            </a:r>
            <a:endParaRPr lang="en-US" sz="3000" dirty="0"/>
          </a:p>
        </p:txBody>
      </p:sp>
      <p:sp>
        <p:nvSpPr>
          <p:cNvPr id="12" name="Slide Number Placeholder 11"/>
          <p:cNvSpPr>
            <a:spLocks noGrp="1"/>
          </p:cNvSpPr>
          <p:nvPr>
            <p:ph type="sldNum" sz="quarter" idx="4"/>
          </p:nvPr>
        </p:nvSpPr>
        <p:spPr/>
        <p:txBody>
          <a:bodyPr/>
          <a:lstStyle/>
          <a:p>
            <a:fld id="{7DDDC242-7931-BE47-8B41-689DEFD9325E}" type="slidenum">
              <a:rPr lang="en-US" smtClean="0"/>
              <a:pPr/>
              <a:t>26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984721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Conclusions</a:t>
            </a:r>
            <a:endParaRPr lang="en-US" dirty="0">
              <a:solidFill>
                <a:srgbClr val="FFFFFF"/>
              </a:solidFill>
            </a:endParaRPr>
          </a:p>
        </p:txBody>
      </p:sp>
      <p:sp>
        <p:nvSpPr>
          <p:cNvPr id="3" name="Content Placeholder 2"/>
          <p:cNvSpPr>
            <a:spLocks noGrp="1"/>
          </p:cNvSpPr>
          <p:nvPr>
            <p:ph idx="4294967295"/>
          </p:nvPr>
        </p:nvSpPr>
        <p:spPr>
          <a:xfrm>
            <a:off x="0" y="1417638"/>
            <a:ext cx="8996363" cy="4525962"/>
          </a:xfrm>
        </p:spPr>
        <p:txBody>
          <a:bodyPr>
            <a:normAutofit/>
          </a:bodyPr>
          <a:lstStyle/>
          <a:p>
            <a:r>
              <a:rPr lang="en-US" dirty="0" smtClean="0"/>
              <a:t>Smartphones been linked with pollutant models to predict pollutant concentrations at smartphone locations</a:t>
            </a:r>
          </a:p>
        </p:txBody>
      </p:sp>
      <p:pic>
        <p:nvPicPr>
          <p:cNvPr id="4" name="Picture 3" descr="method.pn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0799"/>
          <a:stretch/>
        </p:blipFill>
        <p:spPr>
          <a:xfrm>
            <a:off x="4806573" y="2679983"/>
            <a:ext cx="3975353" cy="3263618"/>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7DDDC242-7931-BE47-8B41-689DEFD9325E}" type="slidenum">
              <a:rPr lang="en-US" smtClean="0"/>
              <a:pPr/>
              <a:t>27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87676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Conclusions</a:t>
            </a:r>
            <a:endParaRPr lang="en-US" dirty="0">
              <a:solidFill>
                <a:srgbClr val="FFFFFF"/>
              </a:solidFill>
            </a:endParaRPr>
          </a:p>
        </p:txBody>
      </p:sp>
      <p:sp>
        <p:nvSpPr>
          <p:cNvPr id="3" name="Content Placeholder 2"/>
          <p:cNvSpPr>
            <a:spLocks noGrp="1"/>
          </p:cNvSpPr>
          <p:nvPr>
            <p:ph idx="4294967295"/>
          </p:nvPr>
        </p:nvSpPr>
        <p:spPr>
          <a:xfrm>
            <a:off x="0" y="1400175"/>
            <a:ext cx="8229600" cy="4525963"/>
          </a:xfrm>
        </p:spPr>
        <p:txBody>
          <a:bodyPr>
            <a:normAutofit/>
          </a:bodyPr>
          <a:lstStyle/>
          <a:p>
            <a:r>
              <a:rPr lang="en-US" dirty="0" smtClean="0"/>
              <a:t>This approach can be adapted to work with any pollutant model, any media, any device with an OS and GPS chip</a:t>
            </a:r>
          </a:p>
        </p:txBody>
      </p:sp>
      <p:pic>
        <p:nvPicPr>
          <p:cNvPr id="4" name="Picture 3" descr="method.png"/>
          <p:cNvPicPr>
            <a:picLocks noChangeAspect="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0799"/>
          <a:stretch/>
        </p:blipFill>
        <p:spPr>
          <a:xfrm>
            <a:off x="4806573" y="2679983"/>
            <a:ext cx="3975353" cy="3263618"/>
          </a:xfrm>
          <a:prstGeom prst="rect">
            <a:avLst/>
          </a:prstGeom>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7DDDC242-7931-BE47-8B41-689DEFD9325E}" type="slidenum">
              <a:rPr lang="en-US" smtClean="0"/>
              <a:pPr/>
              <a:t>28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687595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Conclusions</a:t>
            </a:r>
            <a:endParaRPr lang="en-US" dirty="0">
              <a:solidFill>
                <a:srgbClr val="FFFFFF"/>
              </a:solidFill>
            </a:endParaRPr>
          </a:p>
        </p:txBody>
      </p:sp>
      <p:sp>
        <p:nvSpPr>
          <p:cNvPr id="3" name="Content Placeholder 2"/>
          <p:cNvSpPr>
            <a:spLocks noGrp="1"/>
          </p:cNvSpPr>
          <p:nvPr>
            <p:ph idx="4294967295"/>
          </p:nvPr>
        </p:nvSpPr>
        <p:spPr>
          <a:xfrm>
            <a:off x="0" y="1439863"/>
            <a:ext cx="8970963" cy="1087437"/>
          </a:xfrm>
        </p:spPr>
        <p:txBody>
          <a:bodyPr>
            <a:normAutofit/>
          </a:bodyPr>
          <a:lstStyle/>
          <a:p>
            <a:r>
              <a:rPr lang="en-US" dirty="0" smtClean="0"/>
              <a:t>The future in personal monitoring is combining complementary technologies</a:t>
            </a:r>
          </a:p>
        </p:txBody>
      </p:sp>
      <p:pic>
        <p:nvPicPr>
          <p:cNvPr id="4" name="Picture 3"/>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09063" y="2711928"/>
            <a:ext cx="1510095" cy="302019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stretch>
            <a:fillRect/>
          </a:stretch>
        </p:blipFill>
        <p:spPr>
          <a:xfrm>
            <a:off x="6575082" y="2711928"/>
            <a:ext cx="1900497" cy="3049083"/>
          </a:xfrm>
          <a:prstGeom prst="rect">
            <a:avLst/>
          </a:prstGeom>
          <a:effectLst>
            <a:outerShdw blurRad="50800" dist="38100" dir="2700000" algn="tl" rotWithShape="0">
              <a:prstClr val="black">
                <a:alpha val="40000"/>
              </a:prstClr>
            </a:outerShdw>
          </a:effec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83708" y="2997685"/>
            <a:ext cx="3022075" cy="217589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7" name="Slide Number Placeholder 6"/>
          <p:cNvSpPr>
            <a:spLocks noGrp="1"/>
          </p:cNvSpPr>
          <p:nvPr>
            <p:ph type="sldNum" sz="quarter" idx="4"/>
          </p:nvPr>
        </p:nvSpPr>
        <p:spPr/>
        <p:txBody>
          <a:bodyPr/>
          <a:lstStyle/>
          <a:p>
            <a:fld id="{7DDDC242-7931-BE47-8B41-689DEFD9325E}" type="slidenum">
              <a:rPr lang="en-US" smtClean="0"/>
              <a:pPr/>
              <a:t>29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1687595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dirty="0" smtClean="0">
                <a:solidFill>
                  <a:srgbClr val="FFFFFF"/>
                </a:solidFill>
              </a:rPr>
              <a:t>Smartphones are popular</a:t>
            </a:r>
            <a:endParaRPr lang="en-US" dirty="0">
              <a:solidFill>
                <a:srgbClr val="FFFFFF"/>
              </a:solidFill>
            </a:endParaRPr>
          </a:p>
        </p:txBody>
      </p:sp>
      <p:sp>
        <p:nvSpPr>
          <p:cNvPr id="3" name="Content Placeholder 2"/>
          <p:cNvSpPr>
            <a:spLocks noGrp="1"/>
          </p:cNvSpPr>
          <p:nvPr>
            <p:ph idx="4294967295"/>
          </p:nvPr>
        </p:nvSpPr>
        <p:spPr>
          <a:xfrm>
            <a:off x="0" y="1600200"/>
            <a:ext cx="4916488" cy="4525963"/>
          </a:xfrm>
        </p:spPr>
        <p:txBody>
          <a:bodyPr/>
          <a:lstStyle/>
          <a:p>
            <a:r>
              <a:rPr lang="en-US" dirty="0" smtClean="0"/>
              <a:t>1 billion smartphone users</a:t>
            </a:r>
          </a:p>
          <a:p>
            <a:pPr lvl="1"/>
            <a:r>
              <a:rPr lang="en-US" dirty="0" smtClean="0"/>
              <a:t>Teenagers, young adults</a:t>
            </a:r>
          </a:p>
          <a:p>
            <a:r>
              <a:rPr lang="en-US" dirty="0" smtClean="0"/>
              <a:t>Vast </a:t>
            </a:r>
            <a:r>
              <a:rPr lang="en-US" smtClean="0"/>
              <a:t>majority include </a:t>
            </a:r>
            <a:r>
              <a:rPr lang="en-US" dirty="0" smtClean="0"/>
              <a:t>GPS chips</a:t>
            </a:r>
          </a:p>
          <a:p>
            <a:r>
              <a:rPr lang="en-US" dirty="0" smtClean="0"/>
              <a:t>Many basic cell phones also have GPS  </a:t>
            </a:r>
          </a:p>
        </p:txBody>
      </p:sp>
      <p:pic>
        <p:nvPicPr>
          <p:cNvPr id="5" name="Picture 4"/>
          <p:cNvPicPr>
            <a:picLocks noChangeAspect="1"/>
          </p:cNvPicPr>
          <p:nvPr/>
        </p:nvPicPr>
        <p:blipFill rotWithShape="1">
          <a:blip r:embed="rId3">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9908" b="89908" l="0" r="89953"/>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819" r="55653" b="9925"/>
          <a:stretch/>
        </p:blipFill>
        <p:spPr>
          <a:xfrm>
            <a:off x="5142994" y="1524583"/>
            <a:ext cx="4001006" cy="4437730"/>
          </a:xfrm>
          <a:prstGeom prst="rect">
            <a:avLst/>
          </a:prstGeom>
          <a:effectLst>
            <a:outerShdw blurRad="50800" dist="38100" dir="2700000" algn="tl" rotWithShape="0">
              <a:prstClr val="black">
                <a:alpha val="40000"/>
              </a:prstClr>
            </a:outerShdw>
          </a:effectLst>
        </p:spPr>
      </p:pic>
      <p:sp>
        <p:nvSpPr>
          <p:cNvPr id="6" name="Slide Number Placeholder 5"/>
          <p:cNvSpPr>
            <a:spLocks noGrp="1"/>
          </p:cNvSpPr>
          <p:nvPr>
            <p:ph type="sldNum" sz="quarter" idx="4"/>
          </p:nvPr>
        </p:nvSpPr>
        <p:spPr/>
        <p:txBody>
          <a:bodyPr/>
          <a:lstStyle/>
          <a:p>
            <a:fld id="{7DDDC242-7931-BE47-8B41-689DEFD9325E}"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9441485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 name="Group 9"/>
          <p:cNvGrpSpPr/>
          <p:nvPr/>
        </p:nvGrpSpPr>
        <p:grpSpPr>
          <a:xfrm>
            <a:off x="457200" y="4171614"/>
            <a:ext cx="1963371" cy="1482072"/>
            <a:chOff x="457200" y="3991326"/>
            <a:chExt cx="1963371" cy="1482072"/>
          </a:xfrm>
        </p:grpSpPr>
        <p:pic>
          <p:nvPicPr>
            <p:cNvPr id="11" name="Picture 10" descr="img38.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200" y="3991326"/>
              <a:ext cx="1845183" cy="1056208"/>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535890" y="5104066"/>
              <a:ext cx="1884681" cy="369332"/>
            </a:xfrm>
            <a:prstGeom prst="rect">
              <a:avLst/>
            </a:prstGeom>
            <a:noFill/>
          </p:spPr>
          <p:txBody>
            <a:bodyPr wrap="square" rtlCol="0">
              <a:spAutoFit/>
            </a:bodyPr>
            <a:lstStyle/>
            <a:p>
              <a:r>
                <a:rPr lang="en-US" dirty="0" smtClean="0"/>
                <a:t>NIHP42ESO16465</a:t>
              </a:r>
              <a:endParaRPr lang="en-US" dirty="0"/>
            </a:p>
          </p:txBody>
        </p:sp>
      </p:grpSp>
      <p:sp>
        <p:nvSpPr>
          <p:cNvPr id="14" name="TextBox 13"/>
          <p:cNvSpPr txBox="1"/>
          <p:nvPr/>
        </p:nvSpPr>
        <p:spPr>
          <a:xfrm>
            <a:off x="3277930" y="4248161"/>
            <a:ext cx="2376912" cy="461665"/>
          </a:xfrm>
          <a:prstGeom prst="rect">
            <a:avLst/>
          </a:prstGeom>
          <a:noFill/>
        </p:spPr>
        <p:txBody>
          <a:bodyPr wrap="square" rtlCol="0">
            <a:spAutoFit/>
          </a:bodyPr>
          <a:lstStyle/>
          <a:p>
            <a:r>
              <a:rPr lang="en-US" sz="2400" dirty="0" smtClean="0"/>
              <a:t>Data Sources</a:t>
            </a:r>
            <a:endParaRPr lang="en-US" sz="2400" dirty="0"/>
          </a:p>
        </p:txBody>
      </p:sp>
      <p:cxnSp>
        <p:nvCxnSpPr>
          <p:cNvPr id="15" name="Straight Connector 14"/>
          <p:cNvCxnSpPr/>
          <p:nvPr/>
        </p:nvCxnSpPr>
        <p:spPr>
          <a:xfrm>
            <a:off x="3384878" y="4790615"/>
            <a:ext cx="4624171" cy="0"/>
          </a:xfrm>
          <a:prstGeom prst="line">
            <a:avLst/>
          </a:prstGeom>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384878" y="4934224"/>
            <a:ext cx="5361813" cy="461665"/>
          </a:xfrm>
          <a:prstGeom prst="rect">
            <a:avLst/>
          </a:prstGeom>
          <a:noFill/>
        </p:spPr>
        <p:txBody>
          <a:bodyPr wrap="square" rtlCol="0">
            <a:spAutoFit/>
          </a:bodyPr>
          <a:lstStyle/>
          <a:p>
            <a:r>
              <a:rPr lang="en-US" sz="2400" dirty="0" smtClean="0"/>
              <a:t>NASA             NOAA</a:t>
            </a:r>
            <a:r>
              <a:rPr lang="en-US" sz="2400" dirty="0"/>
              <a:t> </a:t>
            </a:r>
            <a:r>
              <a:rPr lang="en-US" sz="2400" dirty="0" smtClean="0"/>
              <a:t>         Oregon DEQ</a:t>
            </a:r>
            <a:endParaRPr lang="en-US" sz="2400" dirty="0"/>
          </a:p>
        </p:txBody>
      </p:sp>
      <p:grpSp>
        <p:nvGrpSpPr>
          <p:cNvPr id="17" name="Group 16"/>
          <p:cNvGrpSpPr/>
          <p:nvPr/>
        </p:nvGrpSpPr>
        <p:grpSpPr>
          <a:xfrm>
            <a:off x="6767088" y="1651834"/>
            <a:ext cx="1629622" cy="2138474"/>
            <a:chOff x="6767088" y="1651834"/>
            <a:chExt cx="1629622" cy="2138474"/>
          </a:xfrm>
        </p:grpSpPr>
        <p:pic>
          <p:nvPicPr>
            <p:cNvPr id="18" name="Picture 17" descr="img42.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767088" y="1651834"/>
              <a:ext cx="1241961" cy="1661123"/>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6767088" y="3420976"/>
              <a:ext cx="1629622" cy="369332"/>
            </a:xfrm>
            <a:prstGeom prst="rect">
              <a:avLst/>
            </a:prstGeom>
            <a:noFill/>
          </p:spPr>
          <p:txBody>
            <a:bodyPr wrap="square" rtlCol="0">
              <a:spAutoFit/>
            </a:bodyPr>
            <a:lstStyle/>
            <a:p>
              <a:r>
                <a:rPr lang="en-US" dirty="0" smtClean="0"/>
                <a:t>Sharon Krueger</a:t>
              </a:r>
              <a:endParaRPr lang="en-US" dirty="0"/>
            </a:p>
          </p:txBody>
        </p:sp>
      </p:grpSp>
      <p:grpSp>
        <p:nvGrpSpPr>
          <p:cNvPr id="20" name="Group 19"/>
          <p:cNvGrpSpPr/>
          <p:nvPr/>
        </p:nvGrpSpPr>
        <p:grpSpPr>
          <a:xfrm>
            <a:off x="458158" y="1651834"/>
            <a:ext cx="1629622" cy="2138474"/>
            <a:chOff x="458158" y="1651834"/>
            <a:chExt cx="1629622" cy="2138474"/>
          </a:xfrm>
        </p:grpSpPr>
        <p:pic>
          <p:nvPicPr>
            <p:cNvPr id="21" name="Picture 20" descr="img40.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8158" y="1651834"/>
              <a:ext cx="1241961" cy="1661123"/>
            </a:xfrm>
            <a:prstGeom prst="rect">
              <a:avLst/>
            </a:prstGeom>
            <a:effectLst>
              <a:outerShdw blurRad="50800" dist="38100" dir="2700000" algn="tl" rotWithShape="0">
                <a:prstClr val="black">
                  <a:alpha val="40000"/>
                </a:prstClr>
              </a:outerShdw>
            </a:effectLst>
          </p:spPr>
        </p:pic>
        <p:sp>
          <p:nvSpPr>
            <p:cNvPr id="22" name="TextBox 21"/>
            <p:cNvSpPr txBox="1"/>
            <p:nvPr/>
          </p:nvSpPr>
          <p:spPr>
            <a:xfrm>
              <a:off x="458158" y="3420976"/>
              <a:ext cx="1629622" cy="369332"/>
            </a:xfrm>
            <a:prstGeom prst="rect">
              <a:avLst/>
            </a:prstGeom>
            <a:noFill/>
          </p:spPr>
          <p:txBody>
            <a:bodyPr wrap="square" rtlCol="0">
              <a:spAutoFit/>
            </a:bodyPr>
            <a:lstStyle/>
            <a:p>
              <a:r>
                <a:rPr lang="en-US" dirty="0" smtClean="0"/>
                <a:t>David Williams</a:t>
              </a:r>
              <a:endParaRPr lang="en-US" dirty="0"/>
            </a:p>
          </p:txBody>
        </p:sp>
      </p:grpSp>
      <p:grpSp>
        <p:nvGrpSpPr>
          <p:cNvPr id="23" name="Group 22"/>
          <p:cNvGrpSpPr/>
          <p:nvPr/>
        </p:nvGrpSpPr>
        <p:grpSpPr>
          <a:xfrm>
            <a:off x="2561135" y="1651834"/>
            <a:ext cx="1629622" cy="2138474"/>
            <a:chOff x="2537410" y="1651834"/>
            <a:chExt cx="1629622" cy="2138474"/>
          </a:xfrm>
        </p:grpSpPr>
        <p:pic>
          <p:nvPicPr>
            <p:cNvPr id="24" name="Picture 23" descr="Baird-269.jpg"/>
            <p:cNvPicPr>
              <a:picLocks noChangeAspect="1"/>
            </p:cNvPicPr>
            <p:nvPr/>
          </p:nvPicPr>
          <p:blipFill rotWithShape="1">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679" t="6536" r="12492" b="21089"/>
            <a:stretch/>
          </p:blipFill>
          <p:spPr>
            <a:xfrm>
              <a:off x="2537410" y="1651834"/>
              <a:ext cx="1275080" cy="1661123"/>
            </a:xfrm>
            <a:prstGeom prst="rect">
              <a:avLst/>
            </a:prstGeom>
            <a:effectLst>
              <a:outerShdw blurRad="50800" dist="38100" dir="2700000" algn="tl" rotWithShape="0">
                <a:prstClr val="black">
                  <a:alpha val="40000"/>
                </a:prstClr>
              </a:outerShdw>
            </a:effectLst>
          </p:spPr>
        </p:pic>
        <p:sp>
          <p:nvSpPr>
            <p:cNvPr id="25" name="TextBox 24"/>
            <p:cNvSpPr txBox="1"/>
            <p:nvPr/>
          </p:nvSpPr>
          <p:spPr>
            <a:xfrm>
              <a:off x="2537410" y="3420976"/>
              <a:ext cx="1629622" cy="369332"/>
            </a:xfrm>
            <a:prstGeom prst="rect">
              <a:avLst/>
            </a:prstGeom>
            <a:noFill/>
          </p:spPr>
          <p:txBody>
            <a:bodyPr wrap="square" rtlCol="0">
              <a:spAutoFit/>
            </a:bodyPr>
            <a:lstStyle/>
            <a:p>
              <a:r>
                <a:rPr lang="en-US" dirty="0" smtClean="0"/>
                <a:t>William Baird</a:t>
              </a:r>
              <a:endParaRPr lang="en-US" dirty="0"/>
            </a:p>
          </p:txBody>
        </p:sp>
      </p:grpSp>
      <p:grpSp>
        <p:nvGrpSpPr>
          <p:cNvPr id="26" name="Group 25"/>
          <p:cNvGrpSpPr/>
          <p:nvPr/>
        </p:nvGrpSpPr>
        <p:grpSpPr>
          <a:xfrm>
            <a:off x="4664112" y="1651834"/>
            <a:ext cx="1629622" cy="2138474"/>
            <a:chOff x="4577079" y="1651834"/>
            <a:chExt cx="1629622" cy="2138474"/>
          </a:xfrm>
        </p:grpSpPr>
        <p:pic>
          <p:nvPicPr>
            <p:cNvPr id="27" name="Picture 26" descr="img43.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7079" y="1651834"/>
              <a:ext cx="1241961" cy="1661123"/>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4577079" y="3420976"/>
              <a:ext cx="1629622" cy="369332"/>
            </a:xfrm>
            <a:prstGeom prst="rect">
              <a:avLst/>
            </a:prstGeom>
            <a:noFill/>
          </p:spPr>
          <p:txBody>
            <a:bodyPr wrap="square" rtlCol="0">
              <a:spAutoFit/>
            </a:bodyPr>
            <a:lstStyle/>
            <a:p>
              <a:r>
                <a:rPr lang="en-US" dirty="0" err="1" smtClean="0"/>
                <a:t>Lisbeth</a:t>
              </a:r>
              <a:r>
                <a:rPr lang="en-US" dirty="0" smtClean="0"/>
                <a:t> </a:t>
              </a:r>
              <a:r>
                <a:rPr lang="en-US" dirty="0" err="1" smtClean="0"/>
                <a:t>Siddens</a:t>
              </a:r>
              <a:endParaRPr lang="en-US" dirty="0"/>
            </a:p>
          </p:txBody>
        </p:sp>
      </p:grpSp>
      <p:sp>
        <p:nvSpPr>
          <p:cNvPr id="30" name="Title 1"/>
          <p:cNvSpPr txBox="1">
            <a:spLocks/>
          </p:cNvSpPr>
          <p:nvPr/>
        </p:nvSpPr>
        <p:spPr>
          <a:xfrm>
            <a:off x="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rPr>
              <a:t>Acknowledgements</a:t>
            </a:r>
            <a:endParaRPr lang="en-US" dirty="0">
              <a:solidFill>
                <a:srgbClr val="FFFFFF"/>
              </a:solidFill>
            </a:endParaRPr>
          </a:p>
        </p:txBody>
      </p:sp>
      <p:sp>
        <p:nvSpPr>
          <p:cNvPr id="29" name="Slide Number Placeholder 28"/>
          <p:cNvSpPr>
            <a:spLocks noGrp="1"/>
          </p:cNvSpPr>
          <p:nvPr>
            <p:ph type="sldNum" sz="quarter" idx="4"/>
          </p:nvPr>
        </p:nvSpPr>
        <p:spPr/>
        <p:txBody>
          <a:bodyPr/>
          <a:lstStyle/>
          <a:p>
            <a:fld id="{7DDDC242-7931-BE47-8B41-689DEFD9325E}" type="slidenum">
              <a:rPr lang="en-US" smtClean="0"/>
              <a:pPr/>
              <a:t>30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99639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smtClean="0">
                <a:solidFill>
                  <a:srgbClr val="FFFFFF"/>
                </a:solidFill>
              </a:rPr>
              <a:t>References</a:t>
            </a:r>
            <a:endParaRPr lang="en-US" dirty="0">
              <a:solidFill>
                <a:srgbClr val="FFFFFF"/>
              </a:solidFill>
            </a:endParaRPr>
          </a:p>
        </p:txBody>
      </p:sp>
      <p:sp>
        <p:nvSpPr>
          <p:cNvPr id="3" name="TextBox 2"/>
          <p:cNvSpPr txBox="1"/>
          <p:nvPr/>
        </p:nvSpPr>
        <p:spPr>
          <a:xfrm>
            <a:off x="374316" y="1564105"/>
            <a:ext cx="8087895" cy="4185761"/>
          </a:xfrm>
          <a:prstGeom prst="rect">
            <a:avLst/>
          </a:prstGeom>
          <a:noFill/>
        </p:spPr>
        <p:txBody>
          <a:bodyPr wrap="square" rtlCol="0">
            <a:spAutoFit/>
          </a:bodyPr>
          <a:lstStyle/>
          <a:p>
            <a:r>
              <a:rPr lang="en-US" sz="1400" dirty="0" smtClean="0"/>
              <a:t>Snow, J. On the mode of communication of cholera</a:t>
            </a:r>
            <a:r>
              <a:rPr lang="en-US" sz="1400" i="1" dirty="0" smtClean="0"/>
              <a:t>. John Churchill</a:t>
            </a:r>
            <a:r>
              <a:rPr lang="en-US" sz="1400" dirty="0" smtClean="0"/>
              <a:t>, 1855.</a:t>
            </a:r>
          </a:p>
          <a:p>
            <a:endParaRPr lang="en-US" sz="1400" dirty="0"/>
          </a:p>
          <a:p>
            <a:r>
              <a:rPr lang="en-US" sz="1400" dirty="0" err="1" smtClean="0"/>
              <a:t>Elgethun</a:t>
            </a:r>
            <a:r>
              <a:rPr lang="en-US" sz="1400" dirty="0" smtClean="0"/>
              <a:t>, K, </a:t>
            </a:r>
            <a:r>
              <a:rPr lang="en-US" sz="1400" dirty="0" err="1" smtClean="0"/>
              <a:t>Fenske</a:t>
            </a:r>
            <a:r>
              <a:rPr lang="en-US" sz="1400" dirty="0" smtClean="0"/>
              <a:t>, RA, and Yost, MG. Time-location analysis for exposure assessment studies of children using a novel global positioning system instrument. </a:t>
            </a:r>
            <a:r>
              <a:rPr lang="en-US" sz="1400" i="1" dirty="0" smtClean="0"/>
              <a:t>Environmental Health Perspectives </a:t>
            </a:r>
            <a:r>
              <a:rPr lang="en-US" sz="1400" dirty="0" smtClean="0"/>
              <a:t>(2003). 111(1): 115-122.</a:t>
            </a:r>
          </a:p>
          <a:p>
            <a:endParaRPr lang="en-US" sz="1400" dirty="0"/>
          </a:p>
          <a:p>
            <a:r>
              <a:rPr lang="en-US" sz="1400" dirty="0" smtClean="0"/>
              <a:t>Hazmat: New Jersey train derails, </a:t>
            </a:r>
            <a:r>
              <a:rPr lang="en-US" sz="1400" dirty="0" err="1" smtClean="0"/>
              <a:t>toxil</a:t>
            </a:r>
            <a:r>
              <a:rPr lang="en-US" sz="1400" dirty="0" smtClean="0"/>
              <a:t> spill reported in creek (PHOTOS) – http://</a:t>
            </a:r>
            <a:r>
              <a:rPr lang="en-US" sz="1400" dirty="0" err="1" smtClean="0"/>
              <a:t>www.rt.com</a:t>
            </a:r>
            <a:r>
              <a:rPr lang="en-US" sz="1400" dirty="0" smtClean="0"/>
              <a:t>/</a:t>
            </a:r>
            <a:r>
              <a:rPr lang="en-US" sz="1400" dirty="0" err="1" smtClean="0"/>
              <a:t>usa</a:t>
            </a:r>
            <a:r>
              <a:rPr lang="en-US" sz="1400" dirty="0" smtClean="0"/>
              <a:t>/train-vinyl chloride-njersey-980.  Last accessed October 1, 2013.</a:t>
            </a:r>
            <a:endParaRPr lang="en-US" sz="1400" dirty="0"/>
          </a:p>
          <a:p>
            <a:endParaRPr lang="en-US" sz="1400" dirty="0"/>
          </a:p>
          <a:p>
            <a:r>
              <a:rPr lang="en-US" sz="1400" dirty="0"/>
              <a:t>Apps and </a:t>
            </a:r>
            <a:r>
              <a:rPr lang="en-US" sz="1400" dirty="0" smtClean="0"/>
              <a:t>sensors </a:t>
            </a:r>
            <a:r>
              <a:rPr lang="en-US" sz="1400" dirty="0"/>
              <a:t>for </a:t>
            </a:r>
            <a:r>
              <a:rPr lang="en-US" sz="1400" dirty="0" smtClean="0"/>
              <a:t>air pollution  </a:t>
            </a:r>
            <a:r>
              <a:rPr lang="en-US" sz="1400" dirty="0"/>
              <a:t>- </a:t>
            </a:r>
            <a:r>
              <a:rPr lang="en-US" sz="1400" dirty="0">
                <a:hlinkClick r:id="rId2"/>
              </a:rPr>
              <a:t>http://www.takingspace.org/epa-apps-sensors-for-air-pollution-workshop</a:t>
            </a:r>
            <a:r>
              <a:rPr lang="en-US" sz="1400" dirty="0"/>
              <a:t>.  Last accessed September 20, 2013</a:t>
            </a:r>
            <a:r>
              <a:rPr lang="en-US" sz="1400" dirty="0" smtClean="0"/>
              <a:t>.</a:t>
            </a:r>
          </a:p>
          <a:p>
            <a:endParaRPr lang="en-US" sz="1400" dirty="0" smtClean="0"/>
          </a:p>
          <a:p>
            <a:r>
              <a:rPr lang="en-US" sz="1400" dirty="0" smtClean="0"/>
              <a:t>Village green </a:t>
            </a:r>
            <a:r>
              <a:rPr lang="en-US" sz="1400" dirty="0"/>
              <a:t>p</a:t>
            </a:r>
            <a:r>
              <a:rPr lang="en-US" sz="1400" dirty="0" smtClean="0"/>
              <a:t>roject – home – </a:t>
            </a:r>
          </a:p>
          <a:p>
            <a:r>
              <a:rPr lang="en-US" sz="1400" dirty="0" err="1" smtClean="0"/>
              <a:t>Villagegreen.epa.gov</a:t>
            </a:r>
            <a:r>
              <a:rPr lang="en-US" sz="1400" dirty="0" smtClean="0"/>
              <a:t>.  Last accessed October 1, 2013.</a:t>
            </a:r>
          </a:p>
          <a:p>
            <a:endParaRPr lang="en-US" sz="1400" dirty="0"/>
          </a:p>
          <a:p>
            <a:r>
              <a:rPr lang="en-US" sz="1400" dirty="0" err="1" smtClean="0"/>
              <a:t>Kloog</a:t>
            </a:r>
            <a:r>
              <a:rPr lang="en-US" sz="1400" dirty="0" smtClean="0"/>
              <a:t>, I, </a:t>
            </a:r>
            <a:r>
              <a:rPr lang="en-US" sz="1400" dirty="0" err="1" smtClean="0"/>
              <a:t>Nordio</a:t>
            </a:r>
            <a:r>
              <a:rPr lang="en-US" sz="1400" dirty="0" smtClean="0"/>
              <a:t>, F., </a:t>
            </a:r>
            <a:r>
              <a:rPr lang="en-US" sz="1400" dirty="0" err="1" smtClean="0"/>
              <a:t>Coull</a:t>
            </a:r>
            <a:r>
              <a:rPr lang="en-US" sz="1400" dirty="0" smtClean="0"/>
              <a:t>, BA, and Schwartz, J. Incorporating local land use regression and satellite aerosol optical depth in a hybrid model of spatiotemporal PM</a:t>
            </a:r>
            <a:r>
              <a:rPr lang="en-US" sz="1400" baseline="-25000" dirty="0" smtClean="0"/>
              <a:t>2.5</a:t>
            </a:r>
            <a:r>
              <a:rPr lang="en-US" sz="1400" dirty="0" smtClean="0"/>
              <a:t> exposures in the mid-Atlantic states. </a:t>
            </a:r>
            <a:r>
              <a:rPr lang="en-US" sz="1400" i="1" dirty="0" smtClean="0"/>
              <a:t>Environmental Sciences and Technology </a:t>
            </a:r>
            <a:r>
              <a:rPr lang="en-US" sz="1400" dirty="0" smtClean="0"/>
              <a:t>(2012). 46(21): 11913-11921.</a:t>
            </a:r>
          </a:p>
        </p:txBody>
      </p:sp>
      <p:sp>
        <p:nvSpPr>
          <p:cNvPr id="4" name="Slide Number Placeholder 3"/>
          <p:cNvSpPr>
            <a:spLocks noGrp="1"/>
          </p:cNvSpPr>
          <p:nvPr>
            <p:ph type="sldNum" sz="quarter" idx="4"/>
          </p:nvPr>
        </p:nvSpPr>
        <p:spPr/>
        <p:txBody>
          <a:bodyPr/>
          <a:lstStyle/>
          <a:p>
            <a:fld id="{7DDDC242-7931-BE47-8B41-689DEFD9325E}" type="slidenum">
              <a:rPr lang="en-US" smtClean="0"/>
              <a:pPr/>
              <a:t>31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434508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dirty="0" smtClean="0">
                <a:solidFill>
                  <a:srgbClr val="FFFFFF"/>
                </a:solidFill>
              </a:rPr>
              <a:t>Location based services</a:t>
            </a:r>
            <a:endParaRPr lang="en-US" dirty="0">
              <a:solidFill>
                <a:srgbClr val="FFFFFF"/>
              </a:solidFill>
            </a:endParaRPr>
          </a:p>
        </p:txBody>
      </p:sp>
      <p:sp>
        <p:nvSpPr>
          <p:cNvPr id="3" name="Content Placeholder 2"/>
          <p:cNvSpPr>
            <a:spLocks noGrp="1"/>
          </p:cNvSpPr>
          <p:nvPr>
            <p:ph idx="4294967295"/>
          </p:nvPr>
        </p:nvSpPr>
        <p:spPr>
          <a:xfrm>
            <a:off x="0" y="1600200"/>
            <a:ext cx="8229600" cy="4525963"/>
          </a:xfrm>
        </p:spPr>
        <p:txBody>
          <a:bodyPr/>
          <a:lstStyle/>
          <a:p>
            <a:r>
              <a:rPr lang="en-US" dirty="0" smtClean="0"/>
              <a:t>Services based on location</a:t>
            </a:r>
          </a:p>
          <a:p>
            <a:pPr lvl="1"/>
            <a:r>
              <a:rPr lang="en-US" dirty="0" smtClean="0"/>
              <a:t>Maps</a:t>
            </a:r>
          </a:p>
          <a:p>
            <a:pPr lvl="1"/>
            <a:r>
              <a:rPr lang="en-US" dirty="0" smtClean="0"/>
              <a:t>Directions</a:t>
            </a:r>
          </a:p>
          <a:p>
            <a:pPr lvl="1"/>
            <a:r>
              <a:rPr lang="en-US" dirty="0" smtClean="0"/>
              <a:t>Weather</a:t>
            </a:r>
          </a:p>
        </p:txBody>
      </p:sp>
      <p:pic>
        <p:nvPicPr>
          <p:cNvPr id="5" name="Picture 4" descr="Smartphone-general.pn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2580" t="28904" r="42745" b="28700"/>
          <a:stretch/>
        </p:blipFill>
        <p:spPr>
          <a:xfrm>
            <a:off x="5677501" y="1600200"/>
            <a:ext cx="2743500" cy="4458679"/>
          </a:xfrm>
          <a:prstGeom prst="rect">
            <a:avLst/>
          </a:prstGeom>
        </p:spPr>
      </p:pic>
      <p:sp>
        <p:nvSpPr>
          <p:cNvPr id="6" name="Slide Number Placeholder 5"/>
          <p:cNvSpPr>
            <a:spLocks noGrp="1"/>
          </p:cNvSpPr>
          <p:nvPr>
            <p:ph type="sldNum" sz="quarter" idx="4"/>
          </p:nvPr>
        </p:nvSpPr>
        <p:spPr/>
        <p:txBody>
          <a:bodyPr/>
          <a:lstStyle/>
          <a:p>
            <a:fld id="{7DDDC242-7931-BE47-8B41-689DEFD9325E}" type="slidenum">
              <a:rPr lang="en-US" smtClean="0"/>
              <a:pPr/>
              <a:t>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605052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p:spPr>
        <p:txBody>
          <a:bodyPr>
            <a:normAutofit fontScale="90000"/>
          </a:bodyPr>
          <a:lstStyle/>
          <a:p>
            <a:r>
              <a:rPr lang="en-US" dirty="0" smtClean="0">
                <a:solidFill>
                  <a:srgbClr val="FFFFFF"/>
                </a:solidFill>
              </a:rPr>
              <a:t>Link smartphones with pollution models</a:t>
            </a:r>
            <a:endParaRPr lang="en-US" dirty="0">
              <a:solidFill>
                <a:srgbClr val="FFFFFF"/>
              </a:solidFill>
            </a:endParaRPr>
          </a:p>
        </p:txBody>
      </p:sp>
      <p:sp>
        <p:nvSpPr>
          <p:cNvPr id="3" name="Content Placeholder 2"/>
          <p:cNvSpPr>
            <a:spLocks noGrp="1"/>
          </p:cNvSpPr>
          <p:nvPr>
            <p:ph idx="4294967295"/>
          </p:nvPr>
        </p:nvSpPr>
        <p:spPr>
          <a:xfrm>
            <a:off x="0" y="1600200"/>
            <a:ext cx="5186363" cy="4525963"/>
          </a:xfrm>
        </p:spPr>
        <p:txBody>
          <a:bodyPr/>
          <a:lstStyle/>
          <a:p>
            <a:r>
              <a:rPr lang="en-US" dirty="0" smtClean="0"/>
              <a:t>Multiple pollutants</a:t>
            </a:r>
          </a:p>
          <a:p>
            <a:pPr lvl="1"/>
            <a:r>
              <a:rPr lang="en-US" dirty="0" smtClean="0"/>
              <a:t>combination of pollutants</a:t>
            </a:r>
          </a:p>
          <a:p>
            <a:r>
              <a:rPr lang="en-US" dirty="0" smtClean="0"/>
              <a:t>Multiple locations</a:t>
            </a:r>
          </a:p>
          <a:p>
            <a:r>
              <a:rPr lang="en-US" dirty="0"/>
              <a:t>P</a:t>
            </a:r>
            <a:r>
              <a:rPr lang="en-US" dirty="0" smtClean="0"/>
              <a:t>ast, present, and future pollutant levels</a:t>
            </a:r>
          </a:p>
          <a:p>
            <a:r>
              <a:rPr lang="en-US" dirty="0" smtClean="0"/>
              <a:t>Individual and population</a:t>
            </a:r>
            <a:r>
              <a:rPr lang="en-US" dirty="0"/>
              <a:t> </a:t>
            </a:r>
            <a:r>
              <a:rPr lang="en-US" dirty="0" smtClean="0"/>
              <a:t>level</a:t>
            </a:r>
          </a:p>
        </p:txBody>
      </p:sp>
      <p:pic>
        <p:nvPicPr>
          <p:cNvPr id="5" name="Picture 4" descr="link_pollutant.pn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1082" t="24263" r="34502" b="43509"/>
          <a:stretch/>
        </p:blipFill>
        <p:spPr>
          <a:xfrm>
            <a:off x="4533089" y="1212527"/>
            <a:ext cx="5262622" cy="3907578"/>
          </a:xfrm>
          <a:prstGeom prst="rect">
            <a:avLst/>
          </a:prstGeom>
        </p:spPr>
      </p:pic>
      <p:sp>
        <p:nvSpPr>
          <p:cNvPr id="6" name="Slide Number Placeholder 5"/>
          <p:cNvSpPr>
            <a:spLocks noGrp="1"/>
          </p:cNvSpPr>
          <p:nvPr>
            <p:ph type="sldNum" sz="quarter" idx="4"/>
          </p:nvPr>
        </p:nvSpPr>
        <p:spPr/>
        <p:txBody>
          <a:bodyPr/>
          <a:lstStyle/>
          <a:p>
            <a:fld id="{7DDDC242-7931-BE47-8B41-689DEFD9325E}" type="slidenum">
              <a:rPr lang="en-US" smtClean="0"/>
              <a:pPr/>
              <a:t>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557535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600200"/>
            <a:ext cx="4559300" cy="4525963"/>
          </a:xfrm>
        </p:spPr>
        <p:txBody>
          <a:bodyPr>
            <a:normAutofit lnSpcReduction="10000"/>
          </a:bodyPr>
          <a:lstStyle/>
          <a:p>
            <a:r>
              <a:rPr lang="en-US" dirty="0" smtClean="0"/>
              <a:t>Hourly forecasts of PM</a:t>
            </a:r>
            <a:r>
              <a:rPr lang="en-US" baseline="-25000" dirty="0" smtClean="0"/>
              <a:t>2.5</a:t>
            </a:r>
            <a:r>
              <a:rPr lang="en-US" dirty="0" smtClean="0"/>
              <a:t>, PM</a:t>
            </a:r>
            <a:r>
              <a:rPr lang="en-US" baseline="-25000" dirty="0" smtClean="0"/>
              <a:t>10</a:t>
            </a:r>
            <a:r>
              <a:rPr lang="en-US" dirty="0" smtClean="0"/>
              <a:t>, and ozone</a:t>
            </a:r>
          </a:p>
          <a:p>
            <a:r>
              <a:rPr lang="en-US" dirty="0" smtClean="0"/>
              <a:t>NASA, NOAA, and Oregon DEQ data sources</a:t>
            </a:r>
          </a:p>
          <a:p>
            <a:r>
              <a:rPr lang="en-US" dirty="0" smtClean="0"/>
              <a:t>Seasonal Integrated Moving Average – Universal </a:t>
            </a:r>
            <a:r>
              <a:rPr lang="en-US" dirty="0" err="1" smtClean="0"/>
              <a:t>Kriging</a:t>
            </a:r>
            <a:r>
              <a:rPr lang="en-US" dirty="0" smtClean="0"/>
              <a:t> hybrid forecast model</a:t>
            </a:r>
            <a:endParaRPr lang="en-US" dirty="0"/>
          </a:p>
        </p:txBody>
      </p:sp>
      <p:sp>
        <p:nvSpPr>
          <p:cNvPr id="4" name="Title 1"/>
          <p:cNvSpPr txBox="1">
            <a:spLocks/>
          </p:cNvSpPr>
          <p:nvPr/>
        </p:nvSpPr>
        <p:spPr>
          <a:xfrm>
            <a:off x="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Atmospheric pollution models</a:t>
            </a:r>
            <a:endParaRPr lang="en-US" dirty="0">
              <a:solidFill>
                <a:schemeClr val="bg1"/>
              </a:solidFill>
            </a:endParaRPr>
          </a:p>
        </p:txBody>
      </p:sp>
      <p:pic>
        <p:nvPicPr>
          <p:cNvPr id="5" name="Picture 4" descr="clipped-relief2.t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42106" y="1626936"/>
            <a:ext cx="4255366" cy="3114842"/>
          </a:xfrm>
          <a:prstGeom prst="rect">
            <a:avLst/>
          </a:prstGeom>
        </p:spPr>
      </p:pic>
      <p:sp>
        <p:nvSpPr>
          <p:cNvPr id="6" name="Slide Number Placeholder 5"/>
          <p:cNvSpPr>
            <a:spLocks noGrp="1"/>
          </p:cNvSpPr>
          <p:nvPr>
            <p:ph type="sldNum" sz="quarter" idx="4"/>
          </p:nvPr>
        </p:nvSpPr>
        <p:spPr/>
        <p:txBody>
          <a:bodyPr/>
          <a:lstStyle/>
          <a:p>
            <a:fld id="{7DDDC242-7931-BE47-8B41-689DEFD9325E}" type="slidenum">
              <a:rPr lang="en-US" smtClean="0"/>
              <a:pPr/>
              <a:t>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215977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ounded Rectangle 5"/>
          <p:cNvSpPr/>
          <p:nvPr/>
        </p:nvSpPr>
        <p:spPr>
          <a:xfrm>
            <a:off x="4361616" y="1803014"/>
            <a:ext cx="4782384" cy="19267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ethod.pn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0799"/>
          <a:stretch/>
        </p:blipFill>
        <p:spPr>
          <a:xfrm>
            <a:off x="4361616" y="1803014"/>
            <a:ext cx="4834731" cy="3969136"/>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idx="4294967295"/>
          </p:nvPr>
        </p:nvSpPr>
        <p:spPr>
          <a:xfrm>
            <a:off x="0" y="274638"/>
            <a:ext cx="8229600" cy="1143000"/>
          </a:xfrm>
        </p:spPr>
        <p:txBody>
          <a:bodyPr/>
          <a:lstStyle/>
          <a:p>
            <a:r>
              <a:rPr lang="en-US" dirty="0" smtClean="0">
                <a:solidFill>
                  <a:schemeClr val="bg1"/>
                </a:solidFill>
              </a:rPr>
              <a:t>Method overview – step 1 </a:t>
            </a:r>
            <a:endParaRPr lang="en-US" dirty="0">
              <a:solidFill>
                <a:schemeClr val="bg1"/>
              </a:solidFill>
            </a:endParaRPr>
          </a:p>
        </p:txBody>
      </p:sp>
      <p:sp>
        <p:nvSpPr>
          <p:cNvPr id="5" name="Content Placeholder 2"/>
          <p:cNvSpPr txBox="1">
            <a:spLocks/>
          </p:cNvSpPr>
          <p:nvPr/>
        </p:nvSpPr>
        <p:spPr>
          <a:xfrm>
            <a:off x="0" y="1600200"/>
            <a:ext cx="447842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Location and time is sent from smartphone to cloud storage database</a:t>
            </a:r>
            <a:endParaRPr lang="en-US" dirty="0"/>
          </a:p>
        </p:txBody>
      </p:sp>
      <p:sp>
        <p:nvSpPr>
          <p:cNvPr id="7" name="Slide Number Placeholder 6"/>
          <p:cNvSpPr>
            <a:spLocks noGrp="1"/>
          </p:cNvSpPr>
          <p:nvPr>
            <p:ph type="sldNum" sz="quarter" idx="4"/>
          </p:nvPr>
        </p:nvSpPr>
        <p:spPr/>
        <p:txBody>
          <a:bodyPr/>
          <a:lstStyle/>
          <a:p>
            <a:fld id="{7DDDC242-7931-BE47-8B41-689DEFD9325E}" type="slidenum">
              <a:rPr lang="en-US" smtClean="0"/>
              <a:pPr/>
              <a:t>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592709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ounded Rectangle 2"/>
          <p:cNvSpPr/>
          <p:nvPr/>
        </p:nvSpPr>
        <p:spPr>
          <a:xfrm>
            <a:off x="7071895" y="2112211"/>
            <a:ext cx="2072105" cy="3810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method.png"/>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40799"/>
          <a:stretch/>
        </p:blipFill>
        <p:spPr>
          <a:xfrm>
            <a:off x="4361616" y="1803014"/>
            <a:ext cx="4834731" cy="3969136"/>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idx="4294967295"/>
          </p:nvPr>
        </p:nvSpPr>
        <p:spPr>
          <a:xfrm>
            <a:off x="0" y="274638"/>
            <a:ext cx="8229600" cy="1143000"/>
          </a:xfrm>
        </p:spPr>
        <p:txBody>
          <a:bodyPr/>
          <a:lstStyle/>
          <a:p>
            <a:r>
              <a:rPr lang="en-US" dirty="0" smtClean="0">
                <a:solidFill>
                  <a:schemeClr val="bg1"/>
                </a:solidFill>
              </a:rPr>
              <a:t>Method overview – step 2 </a:t>
            </a:r>
            <a:endParaRPr lang="en-US" dirty="0">
              <a:solidFill>
                <a:schemeClr val="bg1"/>
              </a:solidFill>
            </a:endParaRPr>
          </a:p>
        </p:txBody>
      </p:sp>
      <p:sp>
        <p:nvSpPr>
          <p:cNvPr id="5" name="Content Placeholder 2"/>
          <p:cNvSpPr txBox="1">
            <a:spLocks/>
          </p:cNvSpPr>
          <p:nvPr/>
        </p:nvSpPr>
        <p:spPr>
          <a:xfrm>
            <a:off x="0" y="1600200"/>
            <a:ext cx="4478421"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Pollutant model predictions at latitude and longitude are determined</a:t>
            </a:r>
            <a:endParaRPr lang="en-US" dirty="0"/>
          </a:p>
        </p:txBody>
      </p:sp>
      <p:sp>
        <p:nvSpPr>
          <p:cNvPr id="6" name="Slide Number Placeholder 5"/>
          <p:cNvSpPr>
            <a:spLocks noGrp="1"/>
          </p:cNvSpPr>
          <p:nvPr>
            <p:ph type="sldNum" sz="quarter" idx="4"/>
          </p:nvPr>
        </p:nvSpPr>
        <p:spPr/>
        <p:txBody>
          <a:bodyPr/>
          <a:lstStyle/>
          <a:p>
            <a:fld id="{7DDDC242-7931-BE47-8B41-689DEFD9325E}"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635735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normAutofit/>
          </a:bodyPr>
          <a:lstStyle/>
          <a:p>
            <a:r>
              <a:rPr lang="en-US" dirty="0" smtClean="0">
                <a:solidFill>
                  <a:schemeClr val="bg1"/>
                </a:solidFill>
              </a:rPr>
              <a:t>Pollutant model folder </a:t>
            </a:r>
            <a:endParaRPr lang="en-US" dirty="0">
              <a:solidFill>
                <a:schemeClr val="bg1"/>
              </a:solidFill>
            </a:endParaRPr>
          </a:p>
        </p:txBody>
      </p:sp>
      <p:sp>
        <p:nvSpPr>
          <p:cNvPr id="3" name="Content Placeholder 2"/>
          <p:cNvSpPr>
            <a:spLocks noGrp="1"/>
          </p:cNvSpPr>
          <p:nvPr>
            <p:ph idx="4294967295"/>
          </p:nvPr>
        </p:nvSpPr>
        <p:spPr>
          <a:xfrm>
            <a:off x="0" y="1600200"/>
            <a:ext cx="5561013" cy="4525963"/>
          </a:xfrm>
        </p:spPr>
        <p:txBody>
          <a:bodyPr/>
          <a:lstStyle/>
          <a:p>
            <a:r>
              <a:rPr lang="en-US" dirty="0" smtClean="0"/>
              <a:t>One </a:t>
            </a:r>
            <a:r>
              <a:rPr lang="en-US" dirty="0" err="1" smtClean="0"/>
              <a:t>georeferenced</a:t>
            </a:r>
            <a:r>
              <a:rPr lang="en-US" dirty="0" smtClean="0"/>
              <a:t> image  (.</a:t>
            </a:r>
            <a:r>
              <a:rPr lang="en-US" dirty="0" err="1" smtClean="0"/>
              <a:t>tif</a:t>
            </a:r>
            <a:r>
              <a:rPr lang="en-US" dirty="0" smtClean="0"/>
              <a:t> file) for each modeled pollutant</a:t>
            </a:r>
          </a:p>
          <a:p>
            <a:r>
              <a:rPr lang="en-US" dirty="0" smtClean="0"/>
              <a:t>Update file = update predictions</a:t>
            </a:r>
          </a:p>
          <a:p>
            <a:r>
              <a:rPr lang="en-US" dirty="0" smtClean="0"/>
              <a:t>Any number of .</a:t>
            </a:r>
            <a:r>
              <a:rPr lang="en-US" dirty="0" err="1" smtClean="0"/>
              <a:t>tifs</a:t>
            </a:r>
            <a:r>
              <a:rPr lang="en-US" dirty="0" smtClean="0"/>
              <a:t> (and corresponding models) can be included in the database</a:t>
            </a:r>
          </a:p>
        </p:txBody>
      </p:sp>
      <p:pic>
        <p:nvPicPr>
          <p:cNvPr id="8" name="Picture 7" descr="clipped-relief2.ti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42106" y="1626936"/>
            <a:ext cx="4255366" cy="3114842"/>
          </a:xfrm>
          <a:prstGeom prst="rect">
            <a:avLst/>
          </a:prstGeom>
        </p:spPr>
      </p:pic>
      <p:sp>
        <p:nvSpPr>
          <p:cNvPr id="5" name="Slide Number Placeholder 4"/>
          <p:cNvSpPr>
            <a:spLocks noGrp="1"/>
          </p:cNvSpPr>
          <p:nvPr>
            <p:ph type="sldNum" sz="quarter" idx="4"/>
          </p:nvPr>
        </p:nvSpPr>
        <p:spPr/>
        <p:txBody>
          <a:bodyPr/>
          <a:lstStyle/>
          <a:p>
            <a:fld id="{7DDDC242-7931-BE47-8B41-689DEFD9325E}" type="slidenum">
              <a:rPr lang="en-US" smtClean="0"/>
              <a:pPr/>
              <a:t>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607738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1607</TotalTime>
  <Words>1921</Words>
  <Application>Microsoft Macintosh PowerPoint</Application>
  <PresentationFormat>On-screen Show (4:3)</PresentationFormat>
  <Paragraphs>192</Paragraphs>
  <Slides>31</Slides>
  <Notes>14</Notes>
  <HiddenSlides>0</HiddenSlides>
  <MMClips>0</MMClips>
  <ScaleCrop>false</ScaleCrop>
  <HeadingPairs>
    <vt:vector size="4" baseType="variant">
      <vt:variant>
        <vt:lpstr>Design Template</vt:lpstr>
      </vt:variant>
      <vt:variant>
        <vt:i4>2</vt:i4>
      </vt:variant>
      <vt:variant>
        <vt:lpstr>Slide Titles</vt:lpstr>
      </vt:variant>
      <vt:variant>
        <vt:i4>31</vt:i4>
      </vt:variant>
    </vt:vector>
  </HeadingPairs>
  <TitlesOfParts>
    <vt:vector size="33" baseType="lpstr">
      <vt:lpstr>Office Theme</vt:lpstr>
      <vt:lpstr>Custom Design</vt:lpstr>
      <vt:lpstr>Slide 1</vt:lpstr>
      <vt:lpstr>Slide 2</vt:lpstr>
      <vt:lpstr>Smartphones are popular</vt:lpstr>
      <vt:lpstr>Location based services</vt:lpstr>
      <vt:lpstr>Link smartphones with pollution models</vt:lpstr>
      <vt:lpstr>Slide 6</vt:lpstr>
      <vt:lpstr>Method overview – step 1 </vt:lpstr>
      <vt:lpstr>Method overview – step 2 </vt:lpstr>
      <vt:lpstr>Pollutant model folder </vt:lpstr>
      <vt:lpstr>Method overview – step 3 </vt:lpstr>
      <vt:lpstr>Slide 11</vt:lpstr>
      <vt:lpstr>Google maps</vt:lpstr>
      <vt:lpstr>Time series graph</vt:lpstr>
      <vt:lpstr>Informative, but is it useful?</vt:lpstr>
      <vt:lpstr>Warning bars</vt:lpstr>
      <vt:lpstr>Slide 16</vt:lpstr>
      <vt:lpstr>Slide 17</vt:lpstr>
      <vt:lpstr>Sharing smartphone data</vt:lpstr>
      <vt:lpstr>Sample population analysis</vt:lpstr>
      <vt:lpstr>Sample population analysis</vt:lpstr>
      <vt:lpstr>How adaptable is this software?</vt:lpstr>
      <vt:lpstr>Limitations</vt:lpstr>
      <vt:lpstr>Complementary technologies</vt:lpstr>
      <vt:lpstr>Chemical composition bracelets</vt:lpstr>
      <vt:lpstr>Integrated sensors</vt:lpstr>
      <vt:lpstr>It’s all coming together</vt:lpstr>
      <vt:lpstr>Conclusions</vt:lpstr>
      <vt:lpstr>Conclusions</vt:lpstr>
      <vt:lpstr>Conclusions</vt:lpstr>
      <vt:lpstr>Slide 30</vt:lpstr>
      <vt:lpstr>References</vt:lpstr>
    </vt:vector>
  </TitlesOfParts>
  <Company>Oregon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Larkin</dc:creator>
  <cp:lastModifiedBy>Peter Riddle</cp:lastModifiedBy>
  <cp:revision>256</cp:revision>
  <dcterms:created xsi:type="dcterms:W3CDTF">2013-12-13T12:50:14Z</dcterms:created>
  <dcterms:modified xsi:type="dcterms:W3CDTF">2013-12-13T12:52:25Z</dcterms:modified>
</cp:coreProperties>
</file>