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76" r:id="rId2"/>
    <p:sldId id="280" r:id="rId3"/>
    <p:sldId id="309" r:id="rId4"/>
    <p:sldId id="305" r:id="rId5"/>
    <p:sldId id="304" r:id="rId6"/>
    <p:sldId id="325" r:id="rId7"/>
    <p:sldId id="303" r:id="rId8"/>
    <p:sldId id="283" r:id="rId9"/>
    <p:sldId id="302" r:id="rId10"/>
    <p:sldId id="295" r:id="rId11"/>
    <p:sldId id="298" r:id="rId12"/>
    <p:sldId id="320" r:id="rId13"/>
    <p:sldId id="257" r:id="rId14"/>
    <p:sldId id="262" r:id="rId15"/>
    <p:sldId id="279" r:id="rId16"/>
    <p:sldId id="259" r:id="rId17"/>
    <p:sldId id="267" r:id="rId18"/>
    <p:sldId id="258" r:id="rId19"/>
    <p:sldId id="275" r:id="rId20"/>
    <p:sldId id="324" r:id="rId21"/>
    <p:sldId id="268" r:id="rId22"/>
    <p:sldId id="269" r:id="rId23"/>
    <p:sldId id="321" r:id="rId24"/>
    <p:sldId id="273" r:id="rId25"/>
    <p:sldId id="274" r:id="rId26"/>
    <p:sldId id="271" r:id="rId27"/>
    <p:sldId id="272" r:id="rId28"/>
    <p:sldId id="319" r:id="rId29"/>
    <p:sldId id="260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39" autoAdjust="0"/>
  </p:normalViewPr>
  <p:slideViewPr>
    <p:cSldViewPr>
      <p:cViewPr varScale="1">
        <p:scale>
          <a:sx n="110" d="100"/>
          <a:sy n="110" d="100"/>
        </p:scale>
        <p:origin x="-163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256307-F368-4894-BD7E-237C93DC2E0D}" type="datetimeFigureOut">
              <a:rPr lang="en-US" smtClean="0"/>
              <a:t>12/10/2013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6A9307-E991-49DA-B422-D5D601986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033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FA653-A41F-4F22-AD2B-B5EBD1B0FDF6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A9307-E991-49DA-B422-D5D601986A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62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0727AE-2C43-45BF-8191-577BF873D090}" type="slidenum">
              <a:rPr lang="en-US"/>
              <a:pPr/>
              <a:t>17</a:t>
            </a:fld>
            <a:endParaRPr lang="en-US"/>
          </a:p>
        </p:txBody>
      </p:sp>
      <p:sp>
        <p:nvSpPr>
          <p:cNvPr id="465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BA3A-84D6-4D23-A65A-B50A2CA76AD2}" type="datetimeFigureOut">
              <a:rPr lang="en-US" smtClean="0"/>
              <a:t>12/10/2013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C7774-C229-47A0-A911-C85C1A5E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088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BA3A-84D6-4D23-A65A-B50A2CA76AD2}" type="datetimeFigureOut">
              <a:rPr lang="en-US" smtClean="0"/>
              <a:t>12/10/2013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C7774-C229-47A0-A911-C85C1A5E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786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BA3A-84D6-4D23-A65A-B50A2CA76AD2}" type="datetimeFigureOut">
              <a:rPr lang="en-US" smtClean="0"/>
              <a:t>12/10/2013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C7774-C229-47A0-A911-C85C1A5E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8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BA3A-84D6-4D23-A65A-B50A2CA76AD2}" type="datetimeFigureOut">
              <a:rPr lang="en-US" smtClean="0"/>
              <a:t>12/10/2013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C7774-C229-47A0-A911-C85C1A5E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072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BA3A-84D6-4D23-A65A-B50A2CA76AD2}" type="datetimeFigureOut">
              <a:rPr lang="en-US" smtClean="0"/>
              <a:t>12/10/2013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C7774-C229-47A0-A911-C85C1A5E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848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BA3A-84D6-4D23-A65A-B50A2CA76AD2}" type="datetimeFigureOut">
              <a:rPr lang="en-US" smtClean="0"/>
              <a:t>12/10/2013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C7774-C229-47A0-A911-C85C1A5E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71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BA3A-84D6-4D23-A65A-B50A2CA76AD2}" type="datetimeFigureOut">
              <a:rPr lang="en-US" smtClean="0"/>
              <a:t>12/10/2013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C7774-C229-47A0-A911-C85C1A5E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100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BA3A-84D6-4D23-A65A-B50A2CA76AD2}" type="datetimeFigureOut">
              <a:rPr lang="en-US" smtClean="0"/>
              <a:t>12/10/2013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C7774-C229-47A0-A911-C85C1A5E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710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BA3A-84D6-4D23-A65A-B50A2CA76AD2}" type="datetimeFigureOut">
              <a:rPr lang="en-US" smtClean="0"/>
              <a:t>12/10/2013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C7774-C229-47A0-A911-C85C1A5E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555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BA3A-84D6-4D23-A65A-B50A2CA76AD2}" type="datetimeFigureOut">
              <a:rPr lang="en-US" smtClean="0"/>
              <a:t>12/10/2013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C7774-C229-47A0-A911-C85C1A5E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92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BA3A-84D6-4D23-A65A-B50A2CA76AD2}" type="datetimeFigureOut">
              <a:rPr lang="en-US" smtClean="0"/>
              <a:t>12/10/2013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C7774-C229-47A0-A911-C85C1A5E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794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5BA3A-84D6-4D23-A65A-B50A2CA76AD2}" type="datetimeFigureOut">
              <a:rPr lang="en-US" smtClean="0"/>
              <a:t>12/10/2013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BC7774-C229-47A0-A911-C85C1A5E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233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40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wmf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76200"/>
            <a:ext cx="891540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Superfund Research Program</a:t>
            </a:r>
          </a:p>
          <a:p>
            <a:pPr algn="ctr"/>
            <a:r>
              <a:rPr lang="en-US" b="1" dirty="0" smtClean="0"/>
              <a:t>“Using </a:t>
            </a:r>
            <a:r>
              <a:rPr lang="en-US" b="1" dirty="0"/>
              <a:t>GIS Tools to Analyze, Compute, and Predict </a:t>
            </a:r>
            <a:r>
              <a:rPr lang="en-US" b="1" dirty="0" smtClean="0"/>
              <a:t>Pollution</a:t>
            </a:r>
            <a:r>
              <a:rPr lang="en-US" sz="2400" b="1" dirty="0" smtClean="0"/>
              <a:t>”</a:t>
            </a:r>
            <a:endParaRPr lang="en-US" sz="2400" b="1" dirty="0" smtClean="0">
              <a:solidFill>
                <a:srgbClr val="0000FF"/>
              </a:solidFill>
            </a:endParaRPr>
          </a:p>
          <a:p>
            <a:pPr algn="ctr"/>
            <a:endParaRPr lang="en-US" sz="2400" b="1" dirty="0">
              <a:solidFill>
                <a:srgbClr val="0000FF"/>
              </a:solidFill>
            </a:endParaRP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The </a:t>
            </a:r>
            <a:r>
              <a:rPr lang="en-US" b="1" dirty="0">
                <a:solidFill>
                  <a:srgbClr val="0000FF"/>
                </a:solidFill>
              </a:rPr>
              <a:t>unrealized potential of </a:t>
            </a:r>
            <a:r>
              <a:rPr lang="en-US" b="1" dirty="0" smtClean="0">
                <a:solidFill>
                  <a:srgbClr val="0000FF"/>
                </a:solidFill>
              </a:rPr>
              <a:t>field kits </a:t>
            </a:r>
            <a:r>
              <a:rPr lang="en-US" b="1" dirty="0">
                <a:solidFill>
                  <a:srgbClr val="0000FF"/>
                </a:solidFill>
              </a:rPr>
              <a:t>to reduce toxic exposures: </a:t>
            </a:r>
            <a:endParaRPr lang="en-US" b="1" dirty="0" smtClean="0">
              <a:solidFill>
                <a:srgbClr val="0000FF"/>
              </a:solidFill>
            </a:endParaRP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Case-studies </a:t>
            </a:r>
            <a:r>
              <a:rPr lang="en-US" b="1" dirty="0">
                <a:solidFill>
                  <a:srgbClr val="0000FF"/>
                </a:solidFill>
              </a:rPr>
              <a:t>from Bangladesh (arsenic in </a:t>
            </a:r>
            <a:r>
              <a:rPr lang="en-US" b="1" dirty="0" smtClean="0">
                <a:solidFill>
                  <a:srgbClr val="0000FF"/>
                </a:solidFill>
              </a:rPr>
              <a:t>groundwater)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and </a:t>
            </a:r>
            <a:r>
              <a:rPr lang="en-US" b="1" dirty="0">
                <a:solidFill>
                  <a:srgbClr val="0000FF"/>
                </a:solidFill>
              </a:rPr>
              <a:t>Peru (lead in mine tailings</a:t>
            </a:r>
            <a:r>
              <a:rPr lang="en-US" b="1" dirty="0" smtClean="0">
                <a:solidFill>
                  <a:srgbClr val="0000FF"/>
                </a:solidFill>
              </a:rPr>
              <a:t>)</a:t>
            </a:r>
            <a:r>
              <a:rPr lang="en-CA" b="1" dirty="0" smtClean="0">
                <a:solidFill>
                  <a:srgbClr val="0000FF"/>
                </a:solidFill>
              </a:rPr>
              <a:t> </a:t>
            </a:r>
            <a:r>
              <a:rPr lang="en-CA" dirty="0"/>
              <a:t> </a:t>
            </a:r>
            <a:endParaRPr lang="en-CA" dirty="0" smtClean="0"/>
          </a:p>
          <a:p>
            <a:pPr algn="ctr"/>
            <a:endParaRPr lang="en-US" dirty="0"/>
          </a:p>
          <a:p>
            <a:pPr algn="ctr"/>
            <a:r>
              <a:rPr lang="en-GB" dirty="0"/>
              <a:t>Alexander van </a:t>
            </a:r>
            <a:r>
              <a:rPr lang="en-GB" dirty="0" err="1" smtClean="0"/>
              <a:t>Geen</a:t>
            </a:r>
            <a:r>
              <a:rPr lang="en-GB" dirty="0" smtClean="0"/>
              <a:t> (avangeen@ldeo.columbia.edu)</a:t>
            </a:r>
            <a:r>
              <a:rPr lang="en-GB" dirty="0"/>
              <a:t> </a:t>
            </a:r>
            <a:endParaRPr lang="en-US" dirty="0"/>
          </a:p>
          <a:p>
            <a:pPr algn="ctr"/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4" t="20287" r="60715" b="75143"/>
          <a:stretch>
            <a:fillRect/>
          </a:stretch>
        </p:blipFill>
        <p:spPr bwMode="auto">
          <a:xfrm>
            <a:off x="2514600" y="2517577"/>
            <a:ext cx="41148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6" t="12286" r="30714" b="75829"/>
          <a:stretch/>
        </p:blipFill>
        <p:spPr bwMode="auto">
          <a:xfrm>
            <a:off x="3193473" y="3682157"/>
            <a:ext cx="1759527" cy="1083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9" t="15234" r="81241" b="72656"/>
          <a:stretch/>
        </p:blipFill>
        <p:spPr bwMode="auto">
          <a:xfrm>
            <a:off x="3030621" y="5984516"/>
            <a:ext cx="1236579" cy="797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04" t="12286" r="45648" b="75829"/>
          <a:stretch/>
        </p:blipFill>
        <p:spPr bwMode="auto">
          <a:xfrm>
            <a:off x="2279073" y="3605957"/>
            <a:ext cx="1012065" cy="1083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8686" r="58571" b="75143"/>
          <a:stretch>
            <a:fillRect/>
          </a:stretch>
        </p:blipFill>
        <p:spPr bwMode="auto">
          <a:xfrm>
            <a:off x="1676400" y="4765316"/>
            <a:ext cx="36576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9" t="46825" r="47012" b="41866"/>
          <a:stretch>
            <a:fillRect/>
          </a:stretch>
        </p:blipFill>
        <p:spPr bwMode="auto">
          <a:xfrm>
            <a:off x="2362200" y="5476846"/>
            <a:ext cx="2171700" cy="50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5641573" y="3657600"/>
            <a:ext cx="1978427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dirty="0" err="1" smtClean="0">
                <a:latin typeface="Calibri" pitchFamily="34" charset="0"/>
              </a:rPr>
              <a:t>Kazi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</a:rPr>
              <a:t>Matin</a:t>
            </a:r>
            <a:r>
              <a:rPr lang="en-US" sz="1600" dirty="0" smtClean="0">
                <a:latin typeface="Calibri" pitchFamily="34" charset="0"/>
              </a:rPr>
              <a:t> Ahmed</a:t>
            </a:r>
          </a:p>
          <a:p>
            <a:pPr eaLnBrk="1" hangingPunct="1"/>
            <a:r>
              <a:rPr lang="en-US" sz="1600" dirty="0" smtClean="0">
                <a:latin typeface="Calibri" pitchFamily="34" charset="0"/>
              </a:rPr>
              <a:t>Joseph </a:t>
            </a:r>
            <a:r>
              <a:rPr lang="en-US" sz="1600" dirty="0" err="1">
                <a:latin typeface="Calibri" pitchFamily="34" charset="0"/>
              </a:rPr>
              <a:t>Graziano</a:t>
            </a:r>
            <a:endParaRPr lang="en-US" sz="1600" dirty="0">
              <a:latin typeface="Calibri" pitchFamily="34" charset="0"/>
            </a:endParaRPr>
          </a:p>
          <a:p>
            <a:pPr eaLnBrk="1" hangingPunct="1"/>
            <a:r>
              <a:rPr lang="en-US" sz="1600" dirty="0" err="1" smtClean="0">
                <a:latin typeface="Calibri" pitchFamily="34" charset="0"/>
              </a:rPr>
              <a:t>Habibul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</a:rPr>
              <a:t>Ahsan</a:t>
            </a:r>
            <a:endParaRPr lang="en-US" sz="1600" dirty="0" smtClean="0">
              <a:latin typeface="Calibri" pitchFamily="34" charset="0"/>
            </a:endParaRPr>
          </a:p>
          <a:p>
            <a:pPr eaLnBrk="1" hangingPunct="1"/>
            <a:r>
              <a:rPr lang="en-US" sz="1600" dirty="0" err="1" smtClean="0">
                <a:latin typeface="Calibri" pitchFamily="34" charset="0"/>
              </a:rPr>
              <a:t>Ershad</a:t>
            </a:r>
            <a:r>
              <a:rPr lang="en-US" sz="1600" dirty="0" smtClean="0">
                <a:latin typeface="Calibri" pitchFamily="34" charset="0"/>
              </a:rPr>
              <a:t> Bin </a:t>
            </a:r>
            <a:r>
              <a:rPr lang="en-US" sz="1600" dirty="0" err="1" smtClean="0">
                <a:latin typeface="Calibri" pitchFamily="34" charset="0"/>
              </a:rPr>
              <a:t>Shumon</a:t>
            </a:r>
            <a:endParaRPr lang="en-US" sz="1600" dirty="0" smtClean="0">
              <a:latin typeface="Calibri" pitchFamily="34" charset="0"/>
            </a:endParaRPr>
          </a:p>
          <a:p>
            <a:pPr eaLnBrk="1" hangingPunct="1"/>
            <a:r>
              <a:rPr lang="en-US" sz="1600" dirty="0" err="1" smtClean="0">
                <a:latin typeface="Calibri" pitchFamily="34" charset="0"/>
              </a:rPr>
              <a:t>Chander</a:t>
            </a:r>
            <a:r>
              <a:rPr lang="en-US" sz="1600" dirty="0" smtClean="0">
                <a:latin typeface="Calibri" pitchFamily="34" charset="0"/>
              </a:rPr>
              <a:t> Kumar Singh</a:t>
            </a:r>
          </a:p>
          <a:p>
            <a:pPr eaLnBrk="1" hangingPunct="1"/>
            <a:endParaRPr lang="en-US" sz="1600" dirty="0" smtClean="0">
              <a:latin typeface="Calibri" pitchFamily="34" charset="0"/>
            </a:endParaRPr>
          </a:p>
          <a:p>
            <a:pPr eaLnBrk="1" hangingPunct="1"/>
            <a:r>
              <a:rPr lang="en-US" sz="1600" dirty="0" smtClean="0">
                <a:latin typeface="Calibri" pitchFamily="34" charset="0"/>
              </a:rPr>
              <a:t>Carolina Bravo</a:t>
            </a:r>
          </a:p>
          <a:p>
            <a:pPr eaLnBrk="1" hangingPunct="1"/>
            <a:r>
              <a:rPr lang="en-US" sz="1600" dirty="0" smtClean="0">
                <a:latin typeface="Calibri" pitchFamily="34" charset="0"/>
              </a:rPr>
              <a:t>Darby Jack</a:t>
            </a:r>
          </a:p>
          <a:p>
            <a:pPr eaLnBrk="1" hangingPunct="1"/>
            <a:r>
              <a:rPr lang="en-US" sz="1600" dirty="0" smtClean="0">
                <a:latin typeface="Calibri" pitchFamily="34" charset="0"/>
              </a:rPr>
              <a:t>Vladimir Gil</a:t>
            </a:r>
          </a:p>
          <a:p>
            <a:pPr eaLnBrk="1" hangingPunct="1"/>
            <a:r>
              <a:rPr lang="en-US" sz="1600" dirty="0" smtClean="0">
                <a:latin typeface="Calibri" pitchFamily="34" charset="0"/>
              </a:rPr>
              <a:t>Shaky Sherpa</a:t>
            </a:r>
          </a:p>
          <a:p>
            <a:pPr eaLnBrk="1" hangingPunct="1"/>
            <a:r>
              <a:rPr lang="en-US" sz="1600" dirty="0" err="1" smtClean="0">
                <a:latin typeface="Calibri" pitchFamily="34" charset="0"/>
              </a:rPr>
              <a:t>Xiah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</a:rPr>
              <a:t>Kragie</a:t>
            </a:r>
            <a:endParaRPr lang="en-US" sz="1600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44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 l="9286" t="28571" r="54286" b="48572"/>
          <a:stretch>
            <a:fillRect/>
          </a:stretch>
        </p:blipFill>
        <p:spPr bwMode="auto">
          <a:xfrm>
            <a:off x="3590925" y="4602163"/>
            <a:ext cx="48577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 l="38571" t="40857" r="31429" b="17999"/>
          <a:stretch>
            <a:fillRect/>
          </a:stretch>
        </p:blipFill>
        <p:spPr bwMode="auto">
          <a:xfrm>
            <a:off x="676275" y="4495800"/>
            <a:ext cx="2590800" cy="222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 cstate="print"/>
          <a:srcRect l="38571" t="42000" r="29286" b="34857"/>
          <a:stretch>
            <a:fillRect/>
          </a:stretch>
        </p:blipFill>
        <p:spPr bwMode="auto">
          <a:xfrm>
            <a:off x="3648075" y="5127625"/>
            <a:ext cx="3065463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Rectangle 4"/>
          <p:cNvSpPr>
            <a:spLocks noChangeArrowheads="1"/>
          </p:cNvSpPr>
          <p:nvPr/>
        </p:nvSpPr>
        <p:spPr bwMode="auto">
          <a:xfrm>
            <a:off x="3495675" y="6505575"/>
            <a:ext cx="29098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Calibri" pitchFamily="34" charset="0"/>
              </a:rPr>
              <a:t>http://www.skcinc.com/prod/225-2420.asp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" y="1051560"/>
            <a:ext cx="7307580" cy="352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43400" y="3276600"/>
            <a:ext cx="308848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905000" y="76200"/>
            <a:ext cx="5462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Modification of old colorimetric test to lower cost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77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6" t="4104" r="26667" b="13205"/>
          <a:stretch/>
        </p:blipFill>
        <p:spPr bwMode="auto">
          <a:xfrm>
            <a:off x="2272145" y="1752600"/>
            <a:ext cx="5881255" cy="3816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4" t="65646" r="46691" b="27028"/>
          <a:stretch/>
        </p:blipFill>
        <p:spPr bwMode="auto">
          <a:xfrm>
            <a:off x="1273519" y="1906432"/>
            <a:ext cx="905922" cy="696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4" t="65646" r="57838" b="27028"/>
          <a:stretch/>
        </p:blipFill>
        <p:spPr bwMode="auto">
          <a:xfrm>
            <a:off x="1190062" y="2592232"/>
            <a:ext cx="943428" cy="696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2" t="65646" r="68652" b="27028"/>
          <a:stretch/>
        </p:blipFill>
        <p:spPr bwMode="auto">
          <a:xfrm>
            <a:off x="1251747" y="3296230"/>
            <a:ext cx="965200" cy="696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1" t="65646" r="79463" b="27028"/>
          <a:stretch/>
        </p:blipFill>
        <p:spPr bwMode="auto">
          <a:xfrm>
            <a:off x="1168291" y="3963832"/>
            <a:ext cx="1088571" cy="696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28262" y="1841118"/>
            <a:ext cx="275772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66690" y="1841118"/>
            <a:ext cx="275772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 t="4104" r="91657" b="3717"/>
          <a:stretch/>
        </p:blipFill>
        <p:spPr bwMode="auto">
          <a:xfrm>
            <a:off x="760571" y="1688718"/>
            <a:ext cx="520974" cy="425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33600" y="76200"/>
            <a:ext cx="4651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Performance of modified colorimetric test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9000" y="457200"/>
            <a:ext cx="20420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0.5 M Na citrate @ pH 2</a:t>
            </a:r>
          </a:p>
          <a:p>
            <a:r>
              <a:rPr lang="en-US" sz="1400" dirty="0"/>
              <a:t>s</a:t>
            </a:r>
            <a:r>
              <a:rPr lang="en-US" sz="1400" dirty="0" smtClean="0"/>
              <a:t>aturated Na </a:t>
            </a:r>
            <a:r>
              <a:rPr lang="en-US" sz="1400" dirty="0" err="1" smtClean="0"/>
              <a:t>rhodizonate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0" y="5726668"/>
            <a:ext cx="2987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Extractable </a:t>
            </a:r>
            <a:r>
              <a:rPr lang="en-US" b="1" dirty="0" err="1" smtClean="0"/>
              <a:t>Pb</a:t>
            </a:r>
            <a:r>
              <a:rPr lang="en-US" b="1" dirty="0" smtClean="0"/>
              <a:t> in soil (mg/kg)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3070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96409" y="152400"/>
            <a:ext cx="5418791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Outline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marL="342900" indent="-342900">
              <a:buAutoNum type="arabicParenBoth"/>
            </a:pPr>
            <a:r>
              <a:rPr lang="en-US" dirty="0" smtClean="0"/>
              <a:t>Health effects of lead (</a:t>
            </a:r>
            <a:r>
              <a:rPr lang="en-US" dirty="0" err="1" smtClean="0"/>
              <a:t>Pb</a:t>
            </a:r>
            <a:r>
              <a:rPr lang="en-US" dirty="0" smtClean="0"/>
              <a:t>) and arsenic (As) exposure</a:t>
            </a:r>
          </a:p>
          <a:p>
            <a:endParaRPr lang="en-US" dirty="0" smtClean="0"/>
          </a:p>
          <a:p>
            <a:r>
              <a:rPr lang="en-US" dirty="0" smtClean="0"/>
              <a:t>(2) </a:t>
            </a:r>
            <a:r>
              <a:rPr lang="en-US" dirty="0" err="1" smtClean="0"/>
              <a:t>Pb</a:t>
            </a:r>
            <a:r>
              <a:rPr lang="en-US" dirty="0" smtClean="0"/>
              <a:t> in mine tailings (Peru)	</a:t>
            </a:r>
          </a:p>
          <a:p>
            <a:r>
              <a:rPr lang="en-US" dirty="0"/>
              <a:t>	</a:t>
            </a:r>
            <a:r>
              <a:rPr lang="en-US" dirty="0" smtClean="0"/>
              <a:t>Mapping</a:t>
            </a:r>
          </a:p>
          <a:p>
            <a:r>
              <a:rPr lang="en-US" dirty="0"/>
              <a:t>	</a:t>
            </a:r>
            <a:r>
              <a:rPr lang="en-US" dirty="0" smtClean="0"/>
              <a:t>Field-kit testing</a:t>
            </a:r>
          </a:p>
          <a:p>
            <a:endParaRPr lang="en-US" dirty="0"/>
          </a:p>
          <a:p>
            <a:r>
              <a:rPr lang="en-US" dirty="0" smtClean="0"/>
              <a:t>(3) As in well water 	(Bangladesh)</a:t>
            </a:r>
          </a:p>
          <a:p>
            <a:r>
              <a:rPr lang="en-US" dirty="0"/>
              <a:t>	</a:t>
            </a:r>
            <a:r>
              <a:rPr lang="en-US" dirty="0" smtClean="0"/>
              <a:t>Mapping</a:t>
            </a:r>
          </a:p>
          <a:p>
            <a:r>
              <a:rPr lang="en-US" dirty="0"/>
              <a:t>	</a:t>
            </a:r>
            <a:r>
              <a:rPr lang="en-US" dirty="0" smtClean="0"/>
              <a:t>Field-kit testing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(4) Creating financial incentives for testing (India)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07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9455" t="15110" r="31250" b="9349"/>
          <a:stretch/>
        </p:blipFill>
        <p:spPr bwMode="auto">
          <a:xfrm>
            <a:off x="743239" y="493825"/>
            <a:ext cx="7714961" cy="55259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24600" y="5925979"/>
            <a:ext cx="18485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P. Ravenscroft for UNICEF, 2007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0600" y="76200"/>
            <a:ext cx="73304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Potentially high-arsenic groundwater based on climate and geology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52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2077" t="30581" r="45499" b="34498"/>
          <a:stretch/>
        </p:blipFill>
        <p:spPr bwMode="auto">
          <a:xfrm>
            <a:off x="1353636" y="704610"/>
            <a:ext cx="6418764" cy="56199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33600" y="2438400"/>
            <a:ext cx="457200" cy="381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114800" y="3048000"/>
            <a:ext cx="457200" cy="381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638800" y="5410200"/>
            <a:ext cx="457200" cy="381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9600" y="76200"/>
            <a:ext cx="8150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Bihar (India), </a:t>
            </a:r>
            <a:r>
              <a:rPr lang="en-US" sz="2000" b="1" dirty="0" err="1" smtClean="0">
                <a:solidFill>
                  <a:srgbClr val="0000FF"/>
                </a:solidFill>
              </a:rPr>
              <a:t>Araihazar</a:t>
            </a:r>
            <a:r>
              <a:rPr lang="en-US" sz="2000" b="1" dirty="0" smtClean="0">
                <a:solidFill>
                  <a:srgbClr val="0000FF"/>
                </a:solidFill>
              </a:rPr>
              <a:t> (Bangladesh), and Irrawaddy (Myanmar) in 2012 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01996" y="381000"/>
            <a:ext cx="3422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</a:t>
            </a:r>
            <a:r>
              <a:rPr lang="en-US" sz="1600" dirty="0" smtClean="0"/>
              <a:t>ver 100 million affect across S/SE Asia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0203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824" y="838200"/>
            <a:ext cx="2809240" cy="2929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38200"/>
            <a:ext cx="2809240" cy="29292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160" y="845417"/>
            <a:ext cx="2809240" cy="29292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67000" y="76200"/>
            <a:ext cx="4027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Field-kit arsenic results for 3 villages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3000" y="457200"/>
            <a:ext cx="6934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Bihar			  </a:t>
            </a:r>
            <a:r>
              <a:rPr lang="en-US" sz="1600" dirty="0" err="1" smtClean="0"/>
              <a:t>Araihazar</a:t>
            </a:r>
            <a:r>
              <a:rPr lang="en-US" sz="1600" dirty="0" smtClean="0"/>
              <a:t>			        Irrawaddy 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2258426" y="4154269"/>
            <a:ext cx="479445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Spatial variability complicates prediction</a:t>
            </a:r>
          </a:p>
          <a:p>
            <a:pPr algn="ctr"/>
            <a:r>
              <a:rPr lang="en-US" dirty="0" smtClean="0"/>
              <a:t>but also provides opportunity for well-switching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Half the wells high in As, but &gt;90% of households</a:t>
            </a:r>
          </a:p>
          <a:p>
            <a:pPr algn="ctr"/>
            <a:r>
              <a:rPr lang="en-US" dirty="0" smtClean="0"/>
              <a:t>within 100 m o f low-As 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84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4500563" cy="586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7" r="13894"/>
          <a:stretch/>
        </p:blipFill>
        <p:spPr bwMode="auto">
          <a:xfrm>
            <a:off x="5153025" y="642938"/>
            <a:ext cx="3771864" cy="580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990600" y="57090"/>
            <a:ext cx="75893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Calibri" pitchFamily="34" charset="0"/>
              </a:rPr>
              <a:t> Depth to low-arsenic groundwater varies from one village to the next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38600" y="4572000"/>
            <a:ext cx="614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200 </a:t>
            </a:r>
            <a:r>
              <a:rPr lang="en-US" sz="1400" dirty="0" err="1" smtClean="0"/>
              <a:t>ft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8153400" y="5178623"/>
            <a:ext cx="614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5</a:t>
            </a:r>
            <a:r>
              <a:rPr lang="en-US" sz="1400" dirty="0" smtClean="0"/>
              <a:t>00 </a:t>
            </a:r>
            <a:r>
              <a:rPr lang="en-US" sz="1400" dirty="0" err="1" smtClean="0"/>
              <a:t>ft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4821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Text Box 2"/>
          <p:cNvSpPr txBox="1">
            <a:spLocks noChangeArrowheads="1"/>
          </p:cNvSpPr>
          <p:nvPr/>
        </p:nvSpPr>
        <p:spPr bwMode="auto">
          <a:xfrm>
            <a:off x="7086600" y="6477000"/>
            <a:ext cx="189968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>
                <a:cs typeface="Arial" charset="0"/>
              </a:rPr>
              <a:t>Ahmed et al., </a:t>
            </a:r>
            <a:r>
              <a:rPr lang="en-US" sz="1200" i="1" dirty="0">
                <a:cs typeface="Arial" charset="0"/>
              </a:rPr>
              <a:t>Science</a:t>
            </a:r>
            <a:r>
              <a:rPr lang="en-US" sz="1200" dirty="0">
                <a:cs typeface="Arial" charset="0"/>
              </a:rPr>
              <a:t>, 2006</a:t>
            </a:r>
          </a:p>
        </p:txBody>
      </p:sp>
      <p:pic>
        <p:nvPicPr>
          <p:cNvPr id="4648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7" t="12936" r="35289" b="60269"/>
          <a:stretch>
            <a:fillRect/>
          </a:stretch>
        </p:blipFill>
        <p:spPr bwMode="auto">
          <a:xfrm>
            <a:off x="1905000" y="3165475"/>
            <a:ext cx="5410200" cy="293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4900" name="Rectangle 4"/>
          <p:cNvSpPr>
            <a:spLocks noChangeArrowheads="1"/>
          </p:cNvSpPr>
          <p:nvPr/>
        </p:nvSpPr>
        <p:spPr bwMode="auto">
          <a:xfrm>
            <a:off x="2362200" y="5181600"/>
            <a:ext cx="609600" cy="1371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901" name="Rectangle 5"/>
          <p:cNvSpPr>
            <a:spLocks noChangeArrowheads="1"/>
          </p:cNvSpPr>
          <p:nvPr/>
        </p:nvSpPr>
        <p:spPr bwMode="auto">
          <a:xfrm>
            <a:off x="1600200" y="4800600"/>
            <a:ext cx="838200" cy="1371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649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2" t="10698" r="7405" b="55779"/>
          <a:stretch>
            <a:fillRect/>
          </a:stretch>
        </p:blipFill>
        <p:spPr bwMode="auto">
          <a:xfrm>
            <a:off x="838200" y="684213"/>
            <a:ext cx="7696200" cy="228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752600" y="76199"/>
            <a:ext cx="62591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alibri" pitchFamily="34" charset="0"/>
              </a:rPr>
              <a:t>Two forms of exposure reduction dominate all others combined</a:t>
            </a:r>
            <a:endParaRPr lang="en-US" b="1" dirty="0">
              <a:solidFill>
                <a:srgbClr val="0000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81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824" y="838200"/>
            <a:ext cx="2809240" cy="2929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38200"/>
            <a:ext cx="2809240" cy="29292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160" y="845417"/>
            <a:ext cx="2809240" cy="2929255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2" t="26327" r="28461" b="31880"/>
          <a:stretch/>
        </p:blipFill>
        <p:spPr bwMode="auto">
          <a:xfrm>
            <a:off x="3505200" y="4764595"/>
            <a:ext cx="2327539" cy="1407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" t="4451" r="2889" b="6464"/>
          <a:stretch/>
        </p:blipFill>
        <p:spPr bwMode="auto">
          <a:xfrm>
            <a:off x="6248400" y="4764595"/>
            <a:ext cx="2610199" cy="1471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05416" y="6240196"/>
            <a:ext cx="70246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(n=1,224)                                                                               (n=25,000)                                                                 (n=55)</a:t>
            </a:r>
            <a:endParaRPr lang="en-US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95800"/>
            <a:ext cx="2743200" cy="164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90800" y="76200"/>
            <a:ext cx="4006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Well status according to households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3000" y="457200"/>
            <a:ext cx="6934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Bihar			  </a:t>
            </a:r>
            <a:r>
              <a:rPr lang="en-US" sz="1600" dirty="0" err="1" smtClean="0"/>
              <a:t>Araihazar</a:t>
            </a:r>
            <a:r>
              <a:rPr lang="en-US" sz="1600" dirty="0" smtClean="0"/>
              <a:t>			        Irrawaddy 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3532908" y="5147846"/>
            <a:ext cx="9628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unknown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4877604" y="4953000"/>
            <a:ext cx="684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“safe”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4876800" y="5410200"/>
            <a:ext cx="904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“unsafe”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6371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824" y="838200"/>
            <a:ext cx="2809240" cy="2929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38200"/>
            <a:ext cx="2809240" cy="29292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160" y="845417"/>
            <a:ext cx="2809240" cy="2929255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276249"/>
            <a:ext cx="2971800" cy="258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52600" y="76200"/>
            <a:ext cx="52991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Wells continue to be installed but are not tested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0" y="457200"/>
            <a:ext cx="6934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Bihar			  </a:t>
            </a:r>
            <a:r>
              <a:rPr lang="en-US" sz="1600" dirty="0" err="1" smtClean="0"/>
              <a:t>Araihazar</a:t>
            </a:r>
            <a:r>
              <a:rPr lang="en-US" sz="1600" dirty="0" smtClean="0"/>
              <a:t>			        Irrawaddy 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1163007" y="3776246"/>
            <a:ext cx="70631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None		</a:t>
            </a:r>
            <a:r>
              <a:rPr lang="en-US" sz="1600" dirty="0"/>
              <a:t> </a:t>
            </a:r>
            <a:r>
              <a:rPr lang="en-US" sz="1600" dirty="0" smtClean="0"/>
              <a:t>              2000-01 and 2003		             2004-11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9853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96409" y="152400"/>
            <a:ext cx="5418791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Outline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marL="342900" indent="-342900">
              <a:buAutoNum type="arabicParenBoth"/>
            </a:pPr>
            <a:r>
              <a:rPr lang="en-US" dirty="0" smtClean="0"/>
              <a:t>Health effects of lead (</a:t>
            </a:r>
            <a:r>
              <a:rPr lang="en-US" dirty="0" err="1" smtClean="0"/>
              <a:t>Pb</a:t>
            </a:r>
            <a:r>
              <a:rPr lang="en-US" dirty="0" smtClean="0"/>
              <a:t>) and arsenic (As) exposure</a:t>
            </a:r>
          </a:p>
          <a:p>
            <a:endParaRPr lang="en-US" dirty="0" smtClean="0"/>
          </a:p>
          <a:p>
            <a:r>
              <a:rPr lang="en-US" dirty="0" smtClean="0"/>
              <a:t>(2) </a:t>
            </a:r>
            <a:r>
              <a:rPr lang="en-US" dirty="0" err="1" smtClean="0"/>
              <a:t>Pb</a:t>
            </a:r>
            <a:r>
              <a:rPr lang="en-US" dirty="0" smtClean="0"/>
              <a:t> in mine tailings (Peru)	</a:t>
            </a:r>
          </a:p>
          <a:p>
            <a:r>
              <a:rPr lang="en-US" dirty="0"/>
              <a:t>	</a:t>
            </a:r>
            <a:r>
              <a:rPr lang="en-US" dirty="0" smtClean="0"/>
              <a:t>Mapping</a:t>
            </a:r>
          </a:p>
          <a:p>
            <a:r>
              <a:rPr lang="en-US" dirty="0"/>
              <a:t>	</a:t>
            </a:r>
            <a:r>
              <a:rPr lang="en-US" dirty="0" smtClean="0"/>
              <a:t>Field-kit testing</a:t>
            </a:r>
          </a:p>
          <a:p>
            <a:endParaRPr lang="en-US" dirty="0"/>
          </a:p>
          <a:p>
            <a:r>
              <a:rPr lang="en-US" dirty="0" smtClean="0"/>
              <a:t>(3) As in well water 	(Bangladesh)</a:t>
            </a:r>
          </a:p>
          <a:p>
            <a:r>
              <a:rPr lang="en-US" dirty="0"/>
              <a:t>	</a:t>
            </a:r>
            <a:r>
              <a:rPr lang="en-US" dirty="0" smtClean="0"/>
              <a:t>Mapping</a:t>
            </a:r>
          </a:p>
          <a:p>
            <a:r>
              <a:rPr lang="en-US" dirty="0"/>
              <a:t>	</a:t>
            </a:r>
            <a:r>
              <a:rPr lang="en-US" dirty="0" smtClean="0"/>
              <a:t>Field-kit testing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(4) Creating financial incentives for testing (India)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5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8" b="79213"/>
          <a:stretch/>
        </p:blipFill>
        <p:spPr bwMode="auto">
          <a:xfrm>
            <a:off x="385763" y="76200"/>
            <a:ext cx="83724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78" b="1"/>
          <a:stretch/>
        </p:blipFill>
        <p:spPr bwMode="auto">
          <a:xfrm>
            <a:off x="390525" y="3117273"/>
            <a:ext cx="8372475" cy="362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 rot="16200000">
            <a:off x="500940" y="2242260"/>
            <a:ext cx="1470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FFFF"/>
                </a:solidFill>
              </a:rPr>
              <a:t>WHO guideline</a:t>
            </a:r>
            <a:endParaRPr lang="en-US" sz="1600" b="1" dirty="0">
              <a:solidFill>
                <a:srgbClr val="00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524513" y="2261132"/>
            <a:ext cx="19652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FF00"/>
                </a:solidFill>
              </a:rPr>
              <a:t>Bangladesh standard</a:t>
            </a:r>
            <a:endParaRPr lang="en-US" sz="1600" b="1" dirty="0">
              <a:solidFill>
                <a:srgbClr val="00FF00"/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04" t="24527" b="7219"/>
          <a:stretch/>
        </p:blipFill>
        <p:spPr bwMode="auto">
          <a:xfrm>
            <a:off x="3507367" y="457200"/>
            <a:ext cx="5103233" cy="37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001000" y="64740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  <a:r>
              <a:rPr lang="en-US" sz="1400" dirty="0" smtClean="0"/>
              <a:t>0 </a:t>
            </a:r>
            <a:r>
              <a:rPr lang="en-US" sz="1400" dirty="0" err="1" smtClean="0"/>
              <a:t>ug</a:t>
            </a:r>
            <a:r>
              <a:rPr lang="en-US" sz="1400" dirty="0" smtClean="0"/>
              <a:t>/L x 100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4577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Lex\AppData\Roaming\Qualcomm\Eudora\attach\SDC130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8" r="12047"/>
          <a:stretch/>
        </p:blipFill>
        <p:spPr bwMode="auto">
          <a:xfrm>
            <a:off x="4538807" y="2029777"/>
            <a:ext cx="2928793" cy="284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Lex\AppData\Roaming\Qualcomm\Eudora\attach\SDC12809 (Small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0" y="990600"/>
            <a:ext cx="3657599" cy="244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27" t="48247" r="-372" b="8323"/>
          <a:stretch/>
        </p:blipFill>
        <p:spPr bwMode="auto">
          <a:xfrm>
            <a:off x="5314342" y="4481706"/>
            <a:ext cx="2991458" cy="222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567684"/>
            <a:ext cx="3935730" cy="3137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Lex\AppData\Roaming\Qualcomm\Eudora\attach\SL37235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85800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133600" y="57090"/>
            <a:ext cx="49899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Calibri" pitchFamily="34" charset="0"/>
              </a:rPr>
              <a:t>Priority no. 1 for exposure reduction: testing!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3" t="72070" r="22914" b="25000"/>
          <a:stretch/>
        </p:blipFill>
        <p:spPr bwMode="auto">
          <a:xfrm>
            <a:off x="2514600" y="395288"/>
            <a:ext cx="425767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46370" y="609600"/>
            <a:ext cx="2121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Tartaric acid + Zn =&gt; arsine</a:t>
            </a:r>
            <a:endParaRPr lang="en-US" sz="1400" dirty="0"/>
          </a:p>
        </p:txBody>
      </p:sp>
      <p:sp>
        <p:nvSpPr>
          <p:cNvPr id="10" name="Rectangle 9"/>
          <p:cNvSpPr/>
          <p:nvPr/>
        </p:nvSpPr>
        <p:spPr>
          <a:xfrm>
            <a:off x="685800" y="685800"/>
            <a:ext cx="29493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http://www.sensafe.com/481298.php</a:t>
            </a:r>
          </a:p>
        </p:txBody>
      </p:sp>
    </p:spTree>
    <p:extLst>
      <p:ext uri="{BB962C8B-B14F-4D97-AF65-F5344CB8AC3E}">
        <p14:creationId xmlns:p14="http://schemas.microsoft.com/office/powerpoint/2010/main" val="308795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38200"/>
            <a:ext cx="7084314" cy="5648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990600" y="57090"/>
            <a:ext cx="70787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Calibri" pitchFamily="34" charset="0"/>
              </a:rPr>
              <a:t> Results posted relative to WHO guideline AND national standard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00200" y="457200"/>
            <a:ext cx="58843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 to 10 </a:t>
            </a:r>
            <a:r>
              <a:rPr lang="en-US" sz="1600" dirty="0" err="1" smtClean="0"/>
              <a:t>ug</a:t>
            </a:r>
            <a:r>
              <a:rPr lang="en-US" sz="1600" dirty="0" smtClean="0"/>
              <a:t>/L                                10-50 </a:t>
            </a:r>
            <a:r>
              <a:rPr lang="en-US" sz="1600" dirty="0" err="1" smtClean="0"/>
              <a:t>ug</a:t>
            </a:r>
            <a:r>
              <a:rPr lang="en-US" sz="1600" dirty="0" smtClean="0"/>
              <a:t>/L                            over 50 </a:t>
            </a:r>
            <a:r>
              <a:rPr lang="en-US" sz="1600" dirty="0" err="1" smtClean="0"/>
              <a:t>ug</a:t>
            </a:r>
            <a:r>
              <a:rPr lang="en-US" sz="1600" dirty="0" smtClean="0"/>
              <a:t>/L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990600" y="6477000"/>
            <a:ext cx="27878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George et al. </a:t>
            </a:r>
            <a:r>
              <a:rPr lang="en-US" sz="1400" i="1" dirty="0" err="1" smtClean="0"/>
              <a:t>Env</a:t>
            </a:r>
            <a:r>
              <a:rPr lang="en-US" sz="1400" i="1" dirty="0" smtClean="0"/>
              <a:t>. Sci. Technol.</a:t>
            </a:r>
            <a:r>
              <a:rPr lang="en-US" sz="1400" dirty="0" smtClean="0"/>
              <a:t> 2012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4143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96409" y="152400"/>
            <a:ext cx="5418791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Outline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marL="342900" indent="-342900">
              <a:buAutoNum type="arabicParenBoth"/>
            </a:pPr>
            <a:r>
              <a:rPr lang="en-US" dirty="0" smtClean="0"/>
              <a:t>Health effects of lead (</a:t>
            </a:r>
            <a:r>
              <a:rPr lang="en-US" dirty="0" err="1" smtClean="0"/>
              <a:t>Pb</a:t>
            </a:r>
            <a:r>
              <a:rPr lang="en-US" dirty="0" smtClean="0"/>
              <a:t>) and arsenic (As) exposure</a:t>
            </a:r>
          </a:p>
          <a:p>
            <a:endParaRPr lang="en-US" dirty="0" smtClean="0"/>
          </a:p>
          <a:p>
            <a:r>
              <a:rPr lang="en-US" dirty="0" smtClean="0"/>
              <a:t>(2) </a:t>
            </a:r>
            <a:r>
              <a:rPr lang="en-US" dirty="0" err="1" smtClean="0"/>
              <a:t>Pb</a:t>
            </a:r>
            <a:r>
              <a:rPr lang="en-US" dirty="0" smtClean="0"/>
              <a:t> in mine tailings (Peru)	</a:t>
            </a:r>
          </a:p>
          <a:p>
            <a:r>
              <a:rPr lang="en-US" dirty="0"/>
              <a:t>	</a:t>
            </a:r>
            <a:r>
              <a:rPr lang="en-US" dirty="0" smtClean="0"/>
              <a:t>Mapping</a:t>
            </a:r>
          </a:p>
          <a:p>
            <a:r>
              <a:rPr lang="en-US" dirty="0"/>
              <a:t>	</a:t>
            </a:r>
            <a:r>
              <a:rPr lang="en-US" dirty="0" smtClean="0"/>
              <a:t>Field-kit testing</a:t>
            </a:r>
          </a:p>
          <a:p>
            <a:endParaRPr lang="en-US" dirty="0"/>
          </a:p>
          <a:p>
            <a:r>
              <a:rPr lang="en-US" dirty="0" smtClean="0"/>
              <a:t>(3) As in well water 	(Bangladesh)</a:t>
            </a:r>
          </a:p>
          <a:p>
            <a:r>
              <a:rPr lang="en-US" dirty="0"/>
              <a:t>	</a:t>
            </a:r>
            <a:r>
              <a:rPr lang="en-US" dirty="0" smtClean="0"/>
              <a:t>Mapping</a:t>
            </a:r>
          </a:p>
          <a:p>
            <a:r>
              <a:rPr lang="en-US" dirty="0"/>
              <a:t>	</a:t>
            </a:r>
            <a:r>
              <a:rPr lang="en-US" dirty="0" smtClean="0"/>
              <a:t>Field-kit testing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(4) Creating financial incentives for testing (India)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2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" t="13138" r="25182" b="19026"/>
          <a:stretch/>
        </p:blipFill>
        <p:spPr bwMode="auto">
          <a:xfrm>
            <a:off x="1934029" y="1600200"/>
            <a:ext cx="5381171" cy="3095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12229" y="2362200"/>
            <a:ext cx="1623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Metal placard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016829" y="3669268"/>
            <a:ext cx="1389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VHW salary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208208" y="2895600"/>
            <a:ext cx="13973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Supervision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792970" y="2057400"/>
            <a:ext cx="920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Test kit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059148" y="1143000"/>
            <a:ext cx="1037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Field</a:t>
            </a:r>
          </a:p>
          <a:p>
            <a:pPr algn="ctr"/>
            <a:r>
              <a:rPr lang="en-US" sz="2000" dirty="0" smtClean="0"/>
              <a:t>supplies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994387" y="990600"/>
            <a:ext cx="599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GPS</a:t>
            </a:r>
          </a:p>
          <a:p>
            <a:pPr algn="ctr"/>
            <a:r>
              <a:rPr lang="en-US" sz="2000" dirty="0" smtClean="0"/>
              <a:t>unit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48853" y="5001161"/>
            <a:ext cx="89321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Compare with US$100-300</a:t>
            </a:r>
            <a:r>
              <a:rPr lang="en-US" sz="2000" dirty="0"/>
              <a:t> </a:t>
            </a:r>
            <a:r>
              <a:rPr lang="en-US" sz="2000" dirty="0" smtClean="0"/>
              <a:t>paid by household for a 100-300 </a:t>
            </a:r>
            <a:r>
              <a:rPr lang="en-US" sz="2000" dirty="0" err="1" smtClean="0"/>
              <a:t>ft</a:t>
            </a:r>
            <a:r>
              <a:rPr lang="en-US" sz="2000" dirty="0" smtClean="0"/>
              <a:t> </a:t>
            </a:r>
            <a:r>
              <a:rPr lang="en-US" sz="2000" dirty="0" err="1" smtClean="0"/>
              <a:t>tubewell</a:t>
            </a:r>
            <a:r>
              <a:rPr lang="en-US" sz="2000" dirty="0" smtClean="0"/>
              <a:t> 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US$22 million for testing 10 million </a:t>
            </a:r>
            <a:r>
              <a:rPr lang="en-US" sz="2000" dirty="0" err="1" smtClean="0"/>
              <a:t>tubewells</a:t>
            </a:r>
            <a:r>
              <a:rPr lang="en-US" sz="2000" dirty="0" smtClean="0"/>
              <a:t> vs.  &gt;US$1 billion spent by households</a:t>
            </a:r>
            <a:endParaRPr lang="en-US" sz="2000" dirty="0"/>
          </a:p>
          <a:p>
            <a:pPr algn="ctr"/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478923" y="1153442"/>
            <a:ext cx="1574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US$2.40/test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895600" y="76200"/>
            <a:ext cx="35661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C</a:t>
            </a:r>
            <a:r>
              <a:rPr lang="en-US" sz="2000" b="1" dirty="0" smtClean="0">
                <a:solidFill>
                  <a:srgbClr val="0000FF"/>
                </a:solidFill>
              </a:rPr>
              <a:t>ost of As testing in Bangladesh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87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5" t="8751" b="4791"/>
          <a:stretch/>
        </p:blipFill>
        <p:spPr bwMode="auto">
          <a:xfrm>
            <a:off x="228600" y="762000"/>
            <a:ext cx="8604534" cy="5059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0315" y="2937729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MED10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69715" y="1642329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KEW10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45809" y="2099529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PIP20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17209" y="2316461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BHA30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16466" y="2556729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PIP40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39000" y="2861529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PUR50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9666" y="2087861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CHN10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66945" y="2785329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CHA40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87466" y="2468861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HOR20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01666" y="2023329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PRA50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49266" y="1402061"/>
            <a:ext cx="785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OJH40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01466" y="2251929"/>
            <a:ext cx="788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DAL50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00" y="344066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NAR30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66909" y="2831068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DHA30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86400" y="3288268"/>
            <a:ext cx="799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BAR20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27623" y="3745468"/>
            <a:ext cx="896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NAW50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72200" y="411480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NRA30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422110" y="3200400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SIN40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71600" y="76200"/>
            <a:ext cx="64664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Covering tester salary with household contribution in Bihar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5000" y="5955268"/>
            <a:ext cx="6632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1,500 households in 25 villages offered a test at 10, 20, 30, 40, 50 </a:t>
            </a:r>
            <a:r>
              <a:rPr lang="en-US" dirty="0" err="1" smtClean="0"/>
              <a:t>Rs</a:t>
            </a:r>
            <a:r>
              <a:rPr lang="en-US" dirty="0" smtClean="0"/>
              <a:t>.</a:t>
            </a:r>
          </a:p>
          <a:p>
            <a:r>
              <a:rPr lang="en-US" dirty="0"/>
              <a:t>	</a:t>
            </a:r>
            <a:r>
              <a:rPr lang="en-US" dirty="0" smtClean="0"/>
              <a:t>				  (US$0.20-1.00)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17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Lex\Documents\IGC\Bihar photos\Field_October_Bihar\DSCF24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0" y="2819400"/>
            <a:ext cx="508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Lex\Documents\IGC\Gaura_grou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5071872" cy="380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07405" y="76200"/>
            <a:ext cx="7123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Google Earth map of villages to generate interest and convey health risks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67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19200"/>
            <a:ext cx="5486400" cy="3726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7400" y="76200"/>
            <a:ext cx="5293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Gradual decline in uptake as price of testing increases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68951" y="5638800"/>
            <a:ext cx="6950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Testing 10-20 wells/day at 20 </a:t>
            </a:r>
            <a:r>
              <a:rPr lang="en-US" dirty="0" err="1" smtClean="0"/>
              <a:t>Rs</a:t>
            </a:r>
            <a:r>
              <a:rPr lang="en-US" dirty="0" smtClean="0"/>
              <a:t> ($0.40) ea. = 200-400 </a:t>
            </a:r>
            <a:r>
              <a:rPr lang="en-US" dirty="0" err="1" smtClean="0"/>
              <a:t>Rs</a:t>
            </a:r>
            <a:r>
              <a:rPr lang="en-US" dirty="0" smtClean="0"/>
              <a:t>/day ($4-8/day)</a:t>
            </a:r>
          </a:p>
          <a:p>
            <a:pPr algn="ctr"/>
            <a:r>
              <a:rPr lang="en-US" dirty="0" smtClean="0"/>
              <a:t>Need to subsidize ~80% of total cost, including quality control</a:t>
            </a:r>
          </a:p>
        </p:txBody>
      </p:sp>
    </p:spTree>
    <p:extLst>
      <p:ext uri="{BB962C8B-B14F-4D97-AF65-F5344CB8AC3E}">
        <p14:creationId xmlns:p14="http://schemas.microsoft.com/office/powerpoint/2010/main" val="64304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96409" y="152400"/>
            <a:ext cx="5418791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Outline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marL="342900" indent="-342900">
              <a:buAutoNum type="arabicParenBoth"/>
            </a:pPr>
            <a:r>
              <a:rPr lang="en-US" dirty="0" smtClean="0"/>
              <a:t>Health effects of lead (</a:t>
            </a:r>
            <a:r>
              <a:rPr lang="en-US" dirty="0" err="1" smtClean="0"/>
              <a:t>Pb</a:t>
            </a:r>
            <a:r>
              <a:rPr lang="en-US" dirty="0" smtClean="0"/>
              <a:t>) and arsenic (As) exposure</a:t>
            </a:r>
          </a:p>
          <a:p>
            <a:endParaRPr lang="en-US" dirty="0" smtClean="0"/>
          </a:p>
          <a:p>
            <a:r>
              <a:rPr lang="en-US" dirty="0" smtClean="0"/>
              <a:t>(2) </a:t>
            </a:r>
            <a:r>
              <a:rPr lang="en-US" dirty="0" err="1" smtClean="0"/>
              <a:t>Pb</a:t>
            </a:r>
            <a:r>
              <a:rPr lang="en-US" dirty="0" smtClean="0"/>
              <a:t> in mine tailings (Peru)	</a:t>
            </a:r>
          </a:p>
          <a:p>
            <a:r>
              <a:rPr lang="en-US" dirty="0"/>
              <a:t>	</a:t>
            </a:r>
            <a:r>
              <a:rPr lang="en-US" dirty="0" smtClean="0"/>
              <a:t>Mapping</a:t>
            </a:r>
          </a:p>
          <a:p>
            <a:r>
              <a:rPr lang="en-US" dirty="0"/>
              <a:t>	</a:t>
            </a:r>
            <a:r>
              <a:rPr lang="en-US" dirty="0" smtClean="0"/>
              <a:t>Field-kit testing</a:t>
            </a:r>
          </a:p>
          <a:p>
            <a:endParaRPr lang="en-US" dirty="0"/>
          </a:p>
          <a:p>
            <a:r>
              <a:rPr lang="en-US" dirty="0" smtClean="0"/>
              <a:t>(3) As in well water 	(Bangladesh)</a:t>
            </a:r>
          </a:p>
          <a:p>
            <a:r>
              <a:rPr lang="en-US" dirty="0"/>
              <a:t>	</a:t>
            </a:r>
            <a:r>
              <a:rPr lang="en-US" dirty="0" smtClean="0"/>
              <a:t>Mapping</a:t>
            </a:r>
          </a:p>
          <a:p>
            <a:r>
              <a:rPr lang="en-US" dirty="0"/>
              <a:t>	</a:t>
            </a:r>
            <a:r>
              <a:rPr lang="en-US" dirty="0" smtClean="0"/>
              <a:t>Field-kit testing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(4) Creating financial incentives for testing (India)</a:t>
            </a:r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14" t="62953" r="14285" b="27905"/>
          <a:stretch>
            <a:fillRect/>
          </a:stretch>
        </p:blipFill>
        <p:spPr bwMode="auto">
          <a:xfrm>
            <a:off x="3429000" y="5883616"/>
            <a:ext cx="1038422" cy="59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867400"/>
            <a:ext cx="1524000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7" t="19144" r="76798" b="74980"/>
          <a:stretch/>
        </p:blipFill>
        <p:spPr bwMode="auto">
          <a:xfrm>
            <a:off x="2057400" y="5943600"/>
            <a:ext cx="1295400" cy="45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0"/>
          <a:stretch/>
        </p:blipFill>
        <p:spPr bwMode="auto">
          <a:xfrm>
            <a:off x="98063" y="5943600"/>
            <a:ext cx="1806937" cy="438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6" cstate="print"/>
          <a:srcRect l="27143" t="24315" r="47857" b="69429"/>
          <a:stretch/>
        </p:blipFill>
        <p:spPr bwMode="auto">
          <a:xfrm>
            <a:off x="4495800" y="5959816"/>
            <a:ext cx="2819400" cy="440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413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8351" y="152400"/>
            <a:ext cx="874239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Outlook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Modification of arsenic kit to test urine and encourage well switching (arsine generation)</a:t>
            </a:r>
          </a:p>
          <a:p>
            <a:endParaRPr lang="en-US" dirty="0"/>
          </a:p>
          <a:p>
            <a:r>
              <a:rPr lang="en-US" dirty="0" smtClean="0"/>
              <a:t>Test hair to measure  exposure to mercury from artisanal gold mining (atomic fluorescence)</a:t>
            </a:r>
          </a:p>
          <a:p>
            <a:endParaRPr lang="en-US" dirty="0"/>
          </a:p>
          <a:p>
            <a:r>
              <a:rPr lang="en-US" dirty="0" smtClean="0"/>
              <a:t>Test for microbial contamination of drinking water (rotavirus by </a:t>
            </a:r>
            <a:r>
              <a:rPr lang="en-US" dirty="0" err="1" smtClean="0"/>
              <a:t>hemagglutination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Key: Someone needs to make a living from testing</a:t>
            </a:r>
          </a:p>
        </p:txBody>
      </p:sp>
    </p:spTree>
    <p:extLst>
      <p:ext uri="{BB962C8B-B14F-4D97-AF65-F5344CB8AC3E}">
        <p14:creationId xmlns:p14="http://schemas.microsoft.com/office/powerpoint/2010/main" val="148976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533400" y="973991"/>
            <a:ext cx="8366125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 smtClean="0"/>
              <a:t>	</a:t>
            </a:r>
            <a:r>
              <a:rPr lang="en-US" sz="1600" b="1" dirty="0" smtClean="0"/>
              <a:t>Arsenic					    Lead</a:t>
            </a:r>
          </a:p>
          <a:p>
            <a:endParaRPr lang="en-US" sz="1600" dirty="0"/>
          </a:p>
          <a:p>
            <a:r>
              <a:rPr lang="en-US" sz="1600" dirty="0" smtClean="0"/>
              <a:t>Cancers of lung, liver, bladder</a:t>
            </a:r>
          </a:p>
          <a:p>
            <a:r>
              <a:rPr lang="en-US" sz="1600" dirty="0" smtClean="0"/>
              <a:t>Cardio-vascular disease		Encephalopathy </a:t>
            </a:r>
            <a:r>
              <a:rPr lang="en-US" sz="1600" dirty="0"/>
              <a:t>	</a:t>
            </a:r>
            <a:r>
              <a:rPr lang="en-US" sz="1600" dirty="0" smtClean="0"/>
              <a:t>	</a:t>
            </a:r>
          </a:p>
          <a:p>
            <a:r>
              <a:rPr lang="en-US" sz="1600" dirty="0" smtClean="0"/>
              <a:t>Mental </a:t>
            </a:r>
            <a:r>
              <a:rPr lang="en-US" sz="1600" dirty="0"/>
              <a:t>development </a:t>
            </a:r>
            <a:r>
              <a:rPr lang="en-US" sz="1600" dirty="0" smtClean="0"/>
              <a:t>in children	</a:t>
            </a:r>
            <a:r>
              <a:rPr lang="en-US" sz="1600" dirty="0"/>
              <a:t>	</a:t>
            </a:r>
            <a:r>
              <a:rPr lang="en-US" sz="1600" dirty="0" smtClean="0"/>
              <a:t>Mental </a:t>
            </a:r>
            <a:r>
              <a:rPr lang="en-US" sz="1600" dirty="0"/>
              <a:t>development </a:t>
            </a:r>
            <a:r>
              <a:rPr lang="en-US" sz="1600" dirty="0" smtClean="0"/>
              <a:t>in children</a:t>
            </a: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WHO guideline 10 </a:t>
            </a:r>
            <a:r>
              <a:rPr lang="en-US" sz="1600" dirty="0" err="1" smtClean="0"/>
              <a:t>ug</a:t>
            </a:r>
            <a:r>
              <a:rPr lang="en-US" sz="1600" dirty="0" smtClean="0"/>
              <a:t>/L </a:t>
            </a:r>
            <a:r>
              <a:rPr lang="en-US" sz="1600" dirty="0"/>
              <a:t>in water		</a:t>
            </a:r>
            <a:r>
              <a:rPr lang="en-US" sz="1600" dirty="0" smtClean="0"/>
              <a:t>10 </a:t>
            </a:r>
            <a:r>
              <a:rPr lang="en-US" sz="1600" dirty="0" err="1" smtClean="0"/>
              <a:t>ug</a:t>
            </a:r>
            <a:r>
              <a:rPr lang="en-US" sz="1600" dirty="0" smtClean="0"/>
              <a:t>/</a:t>
            </a:r>
            <a:r>
              <a:rPr lang="en-US" sz="1600" dirty="0" err="1" smtClean="0"/>
              <a:t>dL</a:t>
            </a:r>
            <a:r>
              <a:rPr lang="en-US" sz="1600" dirty="0" smtClean="0"/>
              <a:t> </a:t>
            </a:r>
            <a:r>
              <a:rPr lang="en-US" sz="1600" dirty="0"/>
              <a:t>in blood</a:t>
            </a:r>
          </a:p>
          <a:p>
            <a:r>
              <a:rPr lang="en-US" sz="1600" dirty="0"/>
              <a:t>								 Bangladesh 50 </a:t>
            </a:r>
            <a:r>
              <a:rPr lang="en-US" sz="1600" dirty="0" err="1" smtClean="0"/>
              <a:t>ug</a:t>
            </a:r>
            <a:r>
              <a:rPr lang="en-US" sz="1600" dirty="0" smtClean="0"/>
              <a:t>/L </a:t>
            </a:r>
            <a:r>
              <a:rPr lang="en-US" sz="1600" dirty="0"/>
              <a:t>			EPA soil screening</a:t>
            </a:r>
          </a:p>
          <a:p>
            <a:r>
              <a:rPr lang="en-US" sz="1600" dirty="0"/>
              <a:t>					</a:t>
            </a:r>
            <a:r>
              <a:rPr lang="en-US" sz="1600" dirty="0" smtClean="0"/>
              <a:t>play </a:t>
            </a:r>
            <a:r>
              <a:rPr lang="en-US" sz="1600" dirty="0"/>
              <a:t>area: </a:t>
            </a:r>
            <a:r>
              <a:rPr lang="en-US" sz="1600" dirty="0" smtClean="0"/>
              <a:t>400 mg/kg </a:t>
            </a:r>
            <a:endParaRPr lang="en-US" sz="1600" dirty="0"/>
          </a:p>
          <a:p>
            <a:r>
              <a:rPr lang="en-US" sz="1600" dirty="0"/>
              <a:t>					</a:t>
            </a:r>
            <a:r>
              <a:rPr lang="en-US" sz="1600" dirty="0" smtClean="0"/>
              <a:t>other:1200 mg/kg</a:t>
            </a:r>
            <a:endParaRPr lang="en-US" sz="1600" dirty="0"/>
          </a:p>
          <a:p>
            <a:r>
              <a:rPr lang="en-US" sz="1600" dirty="0"/>
              <a:t>        			  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0" y="76200"/>
            <a:ext cx="16643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Health effects</a:t>
            </a:r>
            <a:endParaRPr lang="en-US" sz="2000" b="1" dirty="0">
              <a:solidFill>
                <a:srgbClr val="0000FF"/>
              </a:solidFill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686" y="4902517"/>
            <a:ext cx="4796314" cy="1345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4"/>
          <a:stretch/>
        </p:blipFill>
        <p:spPr bwMode="auto">
          <a:xfrm>
            <a:off x="23812" y="4902516"/>
            <a:ext cx="4243388" cy="1193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190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ex\Documents\Mining\Revision II\vanGeen_WHO_Fig1with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72363"/>
            <a:ext cx="4879238" cy="585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69" b="42104"/>
          <a:stretch/>
        </p:blipFill>
        <p:spPr bwMode="auto">
          <a:xfrm>
            <a:off x="3962400" y="762000"/>
            <a:ext cx="4349752" cy="2605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11918" y="76200"/>
            <a:ext cx="6108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1.6 million in Peru within 5 km of mining-related activity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0" y="5459849"/>
            <a:ext cx="377250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Population density from census</a:t>
            </a:r>
          </a:p>
          <a:p>
            <a:r>
              <a:rPr lang="en-US" sz="1400" dirty="0" smtClean="0"/>
              <a:t>Government list of </a:t>
            </a:r>
            <a:r>
              <a:rPr lang="en-US" sz="1400" dirty="0"/>
              <a:t> </a:t>
            </a:r>
            <a:r>
              <a:rPr lang="en-US" sz="1400" dirty="0" smtClean="0"/>
              <a:t>113 mines</a:t>
            </a:r>
          </a:p>
          <a:p>
            <a:r>
              <a:rPr lang="en-US" sz="1400" dirty="0"/>
              <a:t>	</a:t>
            </a:r>
            <a:r>
              <a:rPr lang="en-US" sz="1400" dirty="0" smtClean="0"/>
              <a:t>              138 ore concentration plants</a:t>
            </a:r>
          </a:p>
          <a:p>
            <a:r>
              <a:rPr lang="en-US" sz="1400" dirty="0"/>
              <a:t>	</a:t>
            </a:r>
            <a:r>
              <a:rPr lang="en-US" sz="1400" dirty="0" smtClean="0"/>
              <a:t>                    3 smelters</a:t>
            </a:r>
          </a:p>
          <a:p>
            <a:r>
              <a:rPr lang="en-US" sz="1400" dirty="0"/>
              <a:t>	</a:t>
            </a:r>
            <a:r>
              <a:rPr lang="en-US" sz="1400" dirty="0" smtClean="0"/>
              <a:t>            7,743 legacy sites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81400" y="6611779"/>
            <a:ext cx="18149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v</a:t>
            </a:r>
            <a:r>
              <a:rPr lang="en-US" sz="1000" dirty="0" smtClean="0"/>
              <a:t>an </a:t>
            </a:r>
            <a:r>
              <a:rPr lang="en-US" sz="1000" dirty="0" err="1" smtClean="0"/>
              <a:t>Geen</a:t>
            </a:r>
            <a:r>
              <a:rPr lang="en-US" sz="1000" dirty="0" smtClean="0"/>
              <a:t> et al. </a:t>
            </a:r>
            <a:r>
              <a:rPr lang="en-US" sz="1000" i="1" dirty="0" smtClean="0"/>
              <a:t>Bull WHO</a:t>
            </a:r>
            <a:r>
              <a:rPr lang="en-US" sz="1000" dirty="0" smtClean="0"/>
              <a:t>, 2012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4689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ex\Documents\Mining\Revision II\vanGeen_WHO_Fig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236519"/>
            <a:ext cx="5943600" cy="346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SC_1004.JPG"/>
          <p:cNvPicPr>
            <a:picLocks noChangeAspect="1"/>
          </p:cNvPicPr>
          <p:nvPr/>
        </p:nvPicPr>
        <p:blipFill rotWithShape="1">
          <a:blip r:embed="rId3" cstate="print"/>
          <a:srcRect t="7679"/>
          <a:stretch/>
        </p:blipFill>
        <p:spPr bwMode="auto">
          <a:xfrm>
            <a:off x="455815" y="572608"/>
            <a:ext cx="4130675" cy="2551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 descr="DSC_001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3015" y="572608"/>
            <a:ext cx="3811385" cy="2551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362200" y="76200"/>
            <a:ext cx="4439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Long history of mining in Cerro de Pasco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94072" y="5791200"/>
            <a:ext cx="8787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&lt;400</a:t>
            </a:r>
          </a:p>
          <a:p>
            <a:pPr algn="ctr"/>
            <a:r>
              <a:rPr lang="en-US" sz="1000" dirty="0" smtClean="0"/>
              <a:t>400-1,200</a:t>
            </a:r>
          </a:p>
          <a:p>
            <a:pPr algn="ctr"/>
            <a:r>
              <a:rPr lang="en-US" sz="1000" dirty="0" smtClean="0"/>
              <a:t>1,200-5,000</a:t>
            </a:r>
          </a:p>
          <a:p>
            <a:pPr algn="ctr"/>
            <a:r>
              <a:rPr lang="en-US" sz="1000" dirty="0" smtClean="0"/>
              <a:t>5,000-10,000</a:t>
            </a:r>
          </a:p>
          <a:p>
            <a:pPr algn="ctr"/>
            <a:r>
              <a:rPr lang="en-US" sz="1000" dirty="0" smtClean="0"/>
              <a:t>&gt;10,000</a:t>
            </a:r>
            <a:endParaRPr lang="en-US" sz="10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834176"/>
            <a:ext cx="228600" cy="79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96200" y="5486400"/>
            <a:ext cx="11343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Soil </a:t>
            </a:r>
            <a:r>
              <a:rPr lang="en-US" sz="1200" dirty="0" err="1" smtClean="0"/>
              <a:t>Pb</a:t>
            </a:r>
            <a:r>
              <a:rPr lang="en-US" sz="1200" dirty="0" smtClean="0"/>
              <a:t> (mg/kg)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6705600" y="118646"/>
            <a:ext cx="18979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(buffer ranked no. 2)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662390" y="3124200"/>
            <a:ext cx="132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</a:t>
            </a:r>
            <a:r>
              <a:rPr lang="en-US" dirty="0" smtClean="0"/>
              <a:t>US$20-40K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52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ex\Documents\Mining\Revision II\vanGeen_WHO_Fig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236519"/>
            <a:ext cx="5943600" cy="346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994072" y="5791200"/>
            <a:ext cx="8787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&lt;400</a:t>
            </a:r>
          </a:p>
          <a:p>
            <a:pPr algn="ctr"/>
            <a:r>
              <a:rPr lang="en-US" sz="1000" dirty="0" smtClean="0"/>
              <a:t>400-1,200</a:t>
            </a:r>
          </a:p>
          <a:p>
            <a:pPr algn="ctr"/>
            <a:r>
              <a:rPr lang="en-US" sz="1000" dirty="0" smtClean="0"/>
              <a:t>1,200-5,000</a:t>
            </a:r>
          </a:p>
          <a:p>
            <a:pPr algn="ctr"/>
            <a:r>
              <a:rPr lang="en-US" sz="1000" dirty="0" smtClean="0"/>
              <a:t>5,000-10,000</a:t>
            </a:r>
          </a:p>
          <a:p>
            <a:pPr algn="ctr"/>
            <a:r>
              <a:rPr lang="en-US" sz="1000" dirty="0" smtClean="0"/>
              <a:t>&gt;10,000</a:t>
            </a:r>
            <a:endParaRPr lang="en-US" sz="10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834176"/>
            <a:ext cx="228600" cy="79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96200" y="5486400"/>
            <a:ext cx="11343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Soil </a:t>
            </a:r>
            <a:r>
              <a:rPr lang="en-US" sz="1200" dirty="0" err="1" smtClean="0"/>
              <a:t>Pb</a:t>
            </a:r>
            <a:r>
              <a:rPr lang="en-US" sz="1200" dirty="0" smtClean="0"/>
              <a:t> (mg/kg)</a:t>
            </a:r>
            <a:endParaRPr lang="en-US" sz="1200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0"/>
            <a:ext cx="8362950" cy="318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 rot="16200000">
            <a:off x="419425" y="461870"/>
            <a:ext cx="1328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B050"/>
                </a:solidFill>
              </a:rPr>
              <a:t>EPA play area</a:t>
            </a:r>
            <a:endParaRPr lang="en-US" sz="1600" b="1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892616" y="401661"/>
            <a:ext cx="1448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C000"/>
                </a:solidFill>
              </a:rPr>
              <a:t>EPA residential</a:t>
            </a:r>
            <a:endParaRPr lang="en-US" sz="1600" b="1" dirty="0">
              <a:solidFill>
                <a:srgbClr val="FFC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72400" y="2895600"/>
            <a:ext cx="13099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400 mg/kg x 30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4996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0800" y="76200"/>
            <a:ext cx="36115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Open railroad cars in </a:t>
            </a:r>
            <a:r>
              <a:rPr lang="en-US" sz="2000" b="1" dirty="0" err="1" smtClean="0">
                <a:solidFill>
                  <a:srgbClr val="0000FF"/>
                </a:solidFill>
              </a:rPr>
              <a:t>Tornamesa</a:t>
            </a:r>
            <a:endParaRPr lang="en-US" sz="2000" b="1" dirty="0">
              <a:solidFill>
                <a:srgbClr val="0000FF"/>
              </a:solidFill>
            </a:endParaRPr>
          </a:p>
        </p:txBody>
      </p:sp>
      <p:pic>
        <p:nvPicPr>
          <p:cNvPr id="6" name="Content Placeholder 8" descr="DSC04581.jpg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488" b="29270"/>
          <a:stretch/>
        </p:blipFill>
        <p:spPr>
          <a:xfrm>
            <a:off x="4953000" y="609599"/>
            <a:ext cx="4038600" cy="2590801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9" t="30274" r="9810" b="8203"/>
          <a:stretch/>
        </p:blipFill>
        <p:spPr bwMode="auto">
          <a:xfrm>
            <a:off x="609600" y="3330202"/>
            <a:ext cx="7086600" cy="3375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762000" y="6629400"/>
            <a:ext cx="16002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19200" y="6248400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200 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94072" y="5767626"/>
            <a:ext cx="8787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&lt;400</a:t>
            </a:r>
          </a:p>
          <a:p>
            <a:pPr algn="ctr"/>
            <a:r>
              <a:rPr lang="en-US" sz="1000" dirty="0" smtClean="0"/>
              <a:t>400-1,200</a:t>
            </a:r>
          </a:p>
          <a:p>
            <a:pPr algn="ctr"/>
            <a:r>
              <a:rPr lang="en-US" sz="1000" dirty="0" smtClean="0"/>
              <a:t>1,200-5,000</a:t>
            </a:r>
          </a:p>
          <a:p>
            <a:pPr algn="ctr"/>
            <a:r>
              <a:rPr lang="en-US" sz="1000" dirty="0" smtClean="0"/>
              <a:t>5,000-10,000</a:t>
            </a:r>
          </a:p>
          <a:p>
            <a:pPr algn="ctr"/>
            <a:r>
              <a:rPr lang="en-US" sz="1000" dirty="0" smtClean="0"/>
              <a:t>&gt;10,000</a:t>
            </a:r>
            <a:endParaRPr lang="en-US" sz="1000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810602"/>
            <a:ext cx="228600" cy="79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696200" y="5462826"/>
            <a:ext cx="11343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Soil </a:t>
            </a:r>
            <a:r>
              <a:rPr lang="en-US" sz="1200" dirty="0" err="1" smtClean="0"/>
              <a:t>Pb</a:t>
            </a:r>
            <a:r>
              <a:rPr lang="en-US" sz="1200" dirty="0" smtClean="0"/>
              <a:t> (mg/kg)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6096000" y="118646"/>
            <a:ext cx="27265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(outside buffer ranked no. 38)</a:t>
            </a:r>
            <a:endParaRPr lang="en-US" sz="16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4676775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400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Lex\Documents\Mining\Revision II\vanGeen_WHO_Fig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36519"/>
            <a:ext cx="5943600" cy="346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SC_0699.JPG"/>
          <p:cNvPicPr>
            <a:picLocks noChangeAspect="1"/>
          </p:cNvPicPr>
          <p:nvPr/>
        </p:nvPicPr>
        <p:blipFill rotWithShape="1">
          <a:blip r:embed="rId3" cstate="print"/>
          <a:srcRect t="10722" r="52"/>
          <a:stretch/>
        </p:blipFill>
        <p:spPr bwMode="auto">
          <a:xfrm>
            <a:off x="4558423" y="609598"/>
            <a:ext cx="4247257" cy="2538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IMG00072.jpg"/>
          <p:cNvPicPr>
            <a:picLocks noChangeAspect="1"/>
          </p:cNvPicPr>
          <p:nvPr/>
        </p:nvPicPr>
        <p:blipFill rotWithShape="1">
          <a:blip r:embed="rId4" cstate="print"/>
          <a:srcRect t="10437" b="10437"/>
          <a:stretch/>
        </p:blipFill>
        <p:spPr bwMode="auto">
          <a:xfrm>
            <a:off x="228600" y="609599"/>
            <a:ext cx="4253623" cy="2527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371600" y="76200"/>
            <a:ext cx="5833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Recent mine and ore concentration plant near </a:t>
            </a:r>
            <a:r>
              <a:rPr lang="en-US" sz="2000" b="1" dirty="0" err="1" smtClean="0">
                <a:solidFill>
                  <a:srgbClr val="0000FF"/>
                </a:solidFill>
              </a:rPr>
              <a:t>Huaral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94072" y="5791200"/>
            <a:ext cx="8787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&lt;400</a:t>
            </a:r>
          </a:p>
          <a:p>
            <a:pPr algn="ctr"/>
            <a:r>
              <a:rPr lang="en-US" sz="1000" dirty="0" smtClean="0"/>
              <a:t>400-1,200</a:t>
            </a:r>
          </a:p>
          <a:p>
            <a:pPr algn="ctr"/>
            <a:r>
              <a:rPr lang="en-US" sz="1000" dirty="0" smtClean="0"/>
              <a:t>1,200-5,000</a:t>
            </a:r>
          </a:p>
          <a:p>
            <a:pPr algn="ctr"/>
            <a:r>
              <a:rPr lang="en-US" sz="1000" dirty="0" smtClean="0"/>
              <a:t>5,000-10,000</a:t>
            </a:r>
          </a:p>
          <a:p>
            <a:pPr algn="ctr"/>
            <a:r>
              <a:rPr lang="en-US" sz="1000" dirty="0" smtClean="0"/>
              <a:t>&gt;10,000</a:t>
            </a:r>
            <a:endParaRPr lang="en-US" sz="10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834176"/>
            <a:ext cx="228600" cy="79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696200" y="5486400"/>
            <a:ext cx="11343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Soil </a:t>
            </a:r>
            <a:r>
              <a:rPr lang="en-US" sz="1200" dirty="0" err="1" smtClean="0"/>
              <a:t>Pb</a:t>
            </a:r>
            <a:r>
              <a:rPr lang="en-US" sz="1200" dirty="0" smtClean="0"/>
              <a:t> (mg/kg)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7065649" y="118646"/>
            <a:ext cx="2002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(buffer ranked no. 15)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4447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44070" y="76200"/>
            <a:ext cx="36091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New smelter near </a:t>
            </a:r>
            <a:r>
              <a:rPr lang="en-US" sz="2000" b="1" dirty="0" err="1" smtClean="0">
                <a:solidFill>
                  <a:srgbClr val="0000FF"/>
                </a:solidFill>
              </a:rPr>
              <a:t>Cajamarquilla</a:t>
            </a:r>
            <a:endParaRPr lang="en-US" sz="2000" b="1" dirty="0">
              <a:solidFill>
                <a:srgbClr val="0000FF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3" t="42381" r="51903" b="15153"/>
          <a:stretch/>
        </p:blipFill>
        <p:spPr bwMode="auto">
          <a:xfrm>
            <a:off x="4748213" y="762000"/>
            <a:ext cx="4243387" cy="3106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48200" y="381000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http://noticiastiamaria.blogspot.com/2010/09/proyecto-tia-maria-generara-trabajo.html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7" t="11932" r="47930" b="7813"/>
          <a:stretch/>
        </p:blipFill>
        <p:spPr bwMode="auto">
          <a:xfrm>
            <a:off x="228600" y="762000"/>
            <a:ext cx="4329111" cy="5870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304800" y="6553200"/>
            <a:ext cx="2088356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66800" y="6172200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 km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69872" y="5791200"/>
            <a:ext cx="8787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&lt;400</a:t>
            </a:r>
          </a:p>
          <a:p>
            <a:pPr algn="ctr"/>
            <a:r>
              <a:rPr lang="en-US" sz="1000" dirty="0" smtClean="0"/>
              <a:t>400-1,200</a:t>
            </a:r>
          </a:p>
          <a:p>
            <a:pPr algn="ctr"/>
            <a:r>
              <a:rPr lang="en-US" sz="1000" dirty="0" smtClean="0"/>
              <a:t>1,200-5,000</a:t>
            </a:r>
          </a:p>
          <a:p>
            <a:pPr algn="ctr"/>
            <a:r>
              <a:rPr lang="en-US" sz="1000" dirty="0" smtClean="0"/>
              <a:t>5,000-10,000</a:t>
            </a:r>
          </a:p>
          <a:p>
            <a:pPr algn="ctr"/>
            <a:r>
              <a:rPr lang="en-US" sz="1000" dirty="0" smtClean="0"/>
              <a:t>&gt;10,000</a:t>
            </a:r>
            <a:endParaRPr lang="en-US" sz="1000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834176"/>
            <a:ext cx="228600" cy="79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572000" y="5486400"/>
            <a:ext cx="11343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Soil </a:t>
            </a:r>
            <a:r>
              <a:rPr lang="en-US" sz="1200" dirty="0" err="1" smtClean="0"/>
              <a:t>Pb</a:t>
            </a:r>
            <a:r>
              <a:rPr lang="en-US" sz="1200" dirty="0" smtClean="0"/>
              <a:t> (mg/kg)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6477000" y="118646"/>
            <a:ext cx="2002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(buffer ranked no. 12)</a:t>
            </a:r>
            <a:endParaRPr lang="en-US" sz="1600" dirty="0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057650"/>
            <a:ext cx="2886075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943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10651</TotalTime>
  <Words>751</Words>
  <Application>Microsoft Office PowerPoint</Application>
  <PresentationFormat>On-screen Show (4:3)</PresentationFormat>
  <Paragraphs>234</Paragraphs>
  <Slides>29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Columbia University</dc:creator>
  <cp:lastModifiedBy>Columbia University</cp:lastModifiedBy>
  <cp:revision>102</cp:revision>
  <dcterms:created xsi:type="dcterms:W3CDTF">2013-02-01T11:29:39Z</dcterms:created>
  <dcterms:modified xsi:type="dcterms:W3CDTF">2013-12-11T03:09:19Z</dcterms:modified>
</cp:coreProperties>
</file>