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1.bin" ContentType="application/vnd.openxmlformats-officedocument.oleObject"/>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44"/>
  </p:notesMasterIdLst>
  <p:handoutMasterIdLst>
    <p:handoutMasterId r:id="rId45"/>
  </p:handoutMasterIdLst>
  <p:sldIdLst>
    <p:sldId id="258" r:id="rId2"/>
    <p:sldId id="638" r:id="rId3"/>
    <p:sldId id="710" r:id="rId4"/>
    <p:sldId id="647" r:id="rId5"/>
    <p:sldId id="650" r:id="rId6"/>
    <p:sldId id="656" r:id="rId7"/>
    <p:sldId id="678" r:id="rId8"/>
    <p:sldId id="720" r:id="rId9"/>
    <p:sldId id="654" r:id="rId10"/>
    <p:sldId id="659" r:id="rId11"/>
    <p:sldId id="681" r:id="rId12"/>
    <p:sldId id="699" r:id="rId13"/>
    <p:sldId id="682" r:id="rId14"/>
    <p:sldId id="732" r:id="rId15"/>
    <p:sldId id="711" r:id="rId16"/>
    <p:sldId id="712" r:id="rId17"/>
    <p:sldId id="713" r:id="rId18"/>
    <p:sldId id="714" r:id="rId19"/>
    <p:sldId id="715" r:id="rId20"/>
    <p:sldId id="716" r:id="rId21"/>
    <p:sldId id="717" r:id="rId22"/>
    <p:sldId id="718" r:id="rId23"/>
    <p:sldId id="719" r:id="rId24"/>
    <p:sldId id="722" r:id="rId25"/>
    <p:sldId id="667" r:id="rId26"/>
    <p:sldId id="664" r:id="rId27"/>
    <p:sldId id="723" r:id="rId28"/>
    <p:sldId id="704" r:id="rId29"/>
    <p:sldId id="703" r:id="rId30"/>
    <p:sldId id="665" r:id="rId31"/>
    <p:sldId id="724" r:id="rId32"/>
    <p:sldId id="725" r:id="rId33"/>
    <p:sldId id="734" r:id="rId34"/>
    <p:sldId id="726" r:id="rId35"/>
    <p:sldId id="729" r:id="rId36"/>
    <p:sldId id="731" r:id="rId37"/>
    <p:sldId id="733" r:id="rId38"/>
    <p:sldId id="666" r:id="rId39"/>
    <p:sldId id="709" r:id="rId40"/>
    <p:sldId id="730" r:id="rId41"/>
    <p:sldId id="521" r:id="rId42"/>
    <p:sldId id="69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clrMru>
    <a:srgbClr val="F5F7DC"/>
    <a:srgbClr val="3B6FB3"/>
    <a:srgbClr val="D1D9E8"/>
    <a:srgbClr val="595959"/>
    <a:srgbClr val="2C7C9F"/>
    <a:srgbClr val="FEFEFE"/>
    <a:srgbClr val="F5F5F3"/>
    <a:srgbClr val="D5FF33"/>
    <a:srgbClr val="D5FF5B"/>
    <a:srgbClr val="D8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80" autoAdjust="0"/>
    <p:restoredTop sz="90799" autoAdjust="0"/>
  </p:normalViewPr>
  <p:slideViewPr>
    <p:cSldViewPr snapToGrid="0">
      <p:cViewPr>
        <p:scale>
          <a:sx n="100" d="100"/>
          <a:sy n="100" d="100"/>
        </p:scale>
        <p:origin x="-1600" y="-320"/>
      </p:cViewPr>
      <p:guideLst>
        <p:guide orient="horz" pos="2220"/>
        <p:guide pos="3873"/>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ingridpadilla:Documents:Laptop:Projects:PRoTECT:Results:Tap%20Water:phthalate%20detection%20Municip%20TW%2011-2013.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ingridpadilla:Documents:Laptop:Projects:PRoTECT:Results:Tap%20Water:phthalate%20detection%20Municip%20TW%2011-2013.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ingridpadilla:Documents:Laptop:Projects:PRoTECT:Results:Tap%20Water:phthalate%20detection%20Municip%20TW%2011-201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ingridpadilla:Documents:Laptop:Projects:PRoTECT:Results:Tap%20Water:phthalate%20detection%20Municip%20TW%2011-201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ingridpadilla:Documents:Laptop:Projects:PRoTECT:Results:Tap%20Water:phthalate%20detection%20Municip%20TW%2011-201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ingridpadilla:Documents:Laptop:Projects:PRoTECT:Results:Tap%20Water:phthalate%20detection%20Municip%20TW%2011-201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ingridpadilla:Documents:Laptop:Projects:PRoTECT:Results:Tap%20Water:phthalate%20detection%20Municip%20TW%2011-201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ingridpadilla:Documents:Laptop:Projects:PRoTECT:Results:Tap%20Water:phthalate%20detection%20Municip%20TW%2011-2013.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ingridpadilla:Documents:Laptop:Projects:PRoTECT:Results:Tap%20Water:phthalate%20detection%20Municip%20TW%2011-2013.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ingridpadilla:Documents:Laptop:Projects:PRoTECT:Results:Tap%20Water:phthalate%20detection%20Municip%20TW%2011-2013.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ingridpadilla:Documents:Laptop:Projects:PRoTECT:Results:Tap%20Water:phthalate%20detection%20Municip%20TW%2011-20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3"/>
              </a:solidFill>
              <a:ln>
                <a:solidFill>
                  <a:schemeClr val="accent3"/>
                </a:solidFill>
              </a:ln>
            </c:spPr>
          </c:dPt>
          <c:dPt>
            <c:idx val="2"/>
            <c:invertIfNegative val="0"/>
            <c:bubble3D val="0"/>
            <c:spPr>
              <a:solidFill>
                <a:schemeClr val="accent2"/>
              </a:solidFill>
              <a:ln>
                <a:solidFill>
                  <a:schemeClr val="accent2"/>
                </a:solidFill>
              </a:ln>
            </c:spPr>
          </c:dPt>
          <c:dPt>
            <c:idx val="3"/>
            <c:invertIfNegative val="0"/>
            <c:bubble3D val="0"/>
            <c:spPr>
              <a:solidFill>
                <a:schemeClr val="bg1">
                  <a:lumMod val="50000"/>
                </a:schemeClr>
              </a:solidFill>
              <a:ln>
                <a:solidFill>
                  <a:schemeClr val="bg1">
                    <a:lumMod val="50000"/>
                  </a:schemeClr>
                </a:solidFill>
              </a:ln>
            </c:spPr>
          </c:dPt>
          <c:cat>
            <c:strRef>
              <c:f>Sheet1!$B$2:$E$2</c:f>
              <c:strCache>
                <c:ptCount val="4"/>
                <c:pt idx="0">
                  <c:v>DEP</c:v>
                </c:pt>
                <c:pt idx="1">
                  <c:v>DBP</c:v>
                </c:pt>
                <c:pt idx="2">
                  <c:v>DEHP</c:v>
                </c:pt>
                <c:pt idx="3">
                  <c:v>Total</c:v>
                </c:pt>
              </c:strCache>
            </c:strRef>
          </c:cat>
          <c:val>
            <c:numRef>
              <c:f>Sheet1!$B$4:$E$4</c:f>
              <c:numCache>
                <c:formatCode>0.0</c:formatCode>
                <c:ptCount val="4"/>
                <c:pt idx="0">
                  <c:v>16.66666666666667</c:v>
                </c:pt>
                <c:pt idx="1">
                  <c:v>16.66666666666667</c:v>
                </c:pt>
                <c:pt idx="2">
                  <c:v>33.33333333333334</c:v>
                </c:pt>
                <c:pt idx="3">
                  <c:v>50.0</c:v>
                </c:pt>
              </c:numCache>
            </c:numRef>
          </c:val>
        </c:ser>
        <c:dLbls>
          <c:showLegendKey val="0"/>
          <c:showVal val="0"/>
          <c:showCatName val="0"/>
          <c:showSerName val="0"/>
          <c:showPercent val="0"/>
          <c:showBubbleSize val="0"/>
        </c:dLbls>
        <c:gapWidth val="150"/>
        <c:shape val="box"/>
        <c:axId val="2141737336"/>
        <c:axId val="2141752024"/>
        <c:axId val="0"/>
      </c:bar3DChart>
      <c:catAx>
        <c:axId val="2141737336"/>
        <c:scaling>
          <c:orientation val="minMax"/>
        </c:scaling>
        <c:delete val="0"/>
        <c:axPos val="b"/>
        <c:majorTickMark val="out"/>
        <c:minorTickMark val="none"/>
        <c:tickLblPos val="nextTo"/>
        <c:crossAx val="2141752024"/>
        <c:crosses val="autoZero"/>
        <c:auto val="1"/>
        <c:lblAlgn val="ctr"/>
        <c:lblOffset val="100"/>
        <c:noMultiLvlLbl val="0"/>
      </c:catAx>
      <c:valAx>
        <c:axId val="2141752024"/>
        <c:scaling>
          <c:orientation val="minMax"/>
          <c:max val="100.0"/>
        </c:scaling>
        <c:delete val="0"/>
        <c:axPos val="l"/>
        <c:majorGridlines/>
        <c:numFmt formatCode="0" sourceLinked="0"/>
        <c:majorTickMark val="out"/>
        <c:minorTickMark val="none"/>
        <c:tickLblPos val="nextTo"/>
        <c:crossAx val="2141737336"/>
        <c:crosses val="autoZero"/>
        <c:crossBetween val="between"/>
        <c:majorUnit val="25.0"/>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3"/>
              </a:solidFill>
              <a:ln>
                <a:solidFill>
                  <a:schemeClr val="accent3"/>
                </a:solidFill>
              </a:ln>
            </c:spPr>
          </c:dPt>
          <c:dPt>
            <c:idx val="2"/>
            <c:invertIfNegative val="0"/>
            <c:bubble3D val="0"/>
            <c:spPr>
              <a:solidFill>
                <a:schemeClr val="accent2"/>
              </a:solidFill>
              <a:ln>
                <a:solidFill>
                  <a:schemeClr val="accent2"/>
                </a:solidFill>
              </a:ln>
            </c:spPr>
          </c:dPt>
          <c:dPt>
            <c:idx val="3"/>
            <c:invertIfNegative val="0"/>
            <c:bubble3D val="0"/>
            <c:spPr>
              <a:solidFill>
                <a:schemeClr val="bg1">
                  <a:lumMod val="50000"/>
                </a:schemeClr>
              </a:solidFill>
              <a:ln>
                <a:solidFill>
                  <a:schemeClr val="bg1">
                    <a:lumMod val="50000"/>
                  </a:schemeClr>
                </a:solidFill>
              </a:ln>
            </c:spPr>
          </c:dPt>
          <c:cat>
            <c:strRef>
              <c:f>Sheet1!$B$2:$E$2</c:f>
              <c:strCache>
                <c:ptCount val="4"/>
                <c:pt idx="0">
                  <c:v>DEP</c:v>
                </c:pt>
                <c:pt idx="1">
                  <c:v>DBP</c:v>
                </c:pt>
                <c:pt idx="2">
                  <c:v>DEHP</c:v>
                </c:pt>
                <c:pt idx="3">
                  <c:v>Total</c:v>
                </c:pt>
              </c:strCache>
            </c:strRef>
          </c:cat>
          <c:val>
            <c:numRef>
              <c:f>Sheet1!$B$16:$E$16</c:f>
              <c:numCache>
                <c:formatCode>0.0</c:formatCode>
                <c:ptCount val="4"/>
                <c:pt idx="0">
                  <c:v>71.42857142857135</c:v>
                </c:pt>
                <c:pt idx="1">
                  <c:v>85.7142857142857</c:v>
                </c:pt>
                <c:pt idx="2">
                  <c:v>71.42857142857135</c:v>
                </c:pt>
                <c:pt idx="3">
                  <c:v>100.0</c:v>
                </c:pt>
              </c:numCache>
            </c:numRef>
          </c:val>
        </c:ser>
        <c:dLbls>
          <c:showLegendKey val="0"/>
          <c:showVal val="0"/>
          <c:showCatName val="0"/>
          <c:showSerName val="0"/>
          <c:showPercent val="0"/>
          <c:showBubbleSize val="0"/>
        </c:dLbls>
        <c:gapWidth val="150"/>
        <c:shape val="box"/>
        <c:axId val="-2109942952"/>
        <c:axId val="-2109949096"/>
        <c:axId val="0"/>
      </c:bar3DChart>
      <c:catAx>
        <c:axId val="-2109942952"/>
        <c:scaling>
          <c:orientation val="minMax"/>
        </c:scaling>
        <c:delete val="0"/>
        <c:axPos val="b"/>
        <c:majorTickMark val="out"/>
        <c:minorTickMark val="none"/>
        <c:tickLblPos val="nextTo"/>
        <c:crossAx val="-2109949096"/>
        <c:crosses val="autoZero"/>
        <c:auto val="1"/>
        <c:lblAlgn val="ctr"/>
        <c:lblOffset val="100"/>
        <c:noMultiLvlLbl val="0"/>
      </c:catAx>
      <c:valAx>
        <c:axId val="-2109949096"/>
        <c:scaling>
          <c:orientation val="minMax"/>
        </c:scaling>
        <c:delete val="0"/>
        <c:axPos val="l"/>
        <c:majorGridlines/>
        <c:numFmt formatCode="0" sourceLinked="0"/>
        <c:majorTickMark val="out"/>
        <c:minorTickMark val="none"/>
        <c:tickLblPos val="nextTo"/>
        <c:crossAx val="-2109942952"/>
        <c:crosses val="autoZero"/>
        <c:crossBetween val="between"/>
        <c:majorUnit val="25.0"/>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3"/>
              </a:solidFill>
              <a:ln>
                <a:solidFill>
                  <a:schemeClr val="accent3"/>
                </a:solidFill>
              </a:ln>
            </c:spPr>
          </c:dPt>
          <c:dPt>
            <c:idx val="2"/>
            <c:invertIfNegative val="0"/>
            <c:bubble3D val="0"/>
            <c:spPr>
              <a:solidFill>
                <a:schemeClr val="accent2"/>
              </a:solidFill>
              <a:ln>
                <a:solidFill>
                  <a:schemeClr val="accent2"/>
                </a:solidFill>
              </a:ln>
            </c:spPr>
          </c:dPt>
          <c:dPt>
            <c:idx val="3"/>
            <c:invertIfNegative val="0"/>
            <c:bubble3D val="0"/>
            <c:spPr>
              <a:solidFill>
                <a:schemeClr val="bg1">
                  <a:lumMod val="50000"/>
                </a:schemeClr>
              </a:solidFill>
              <a:ln>
                <a:solidFill>
                  <a:schemeClr val="bg1">
                    <a:lumMod val="50000"/>
                  </a:schemeClr>
                </a:solidFill>
              </a:ln>
            </c:spPr>
          </c:dPt>
          <c:cat>
            <c:strRef>
              <c:f>Sheet1!$B$2:$E$2</c:f>
              <c:strCache>
                <c:ptCount val="4"/>
                <c:pt idx="0">
                  <c:v>DEP</c:v>
                </c:pt>
                <c:pt idx="1">
                  <c:v>DBP</c:v>
                </c:pt>
                <c:pt idx="2">
                  <c:v>DEHP</c:v>
                </c:pt>
                <c:pt idx="3">
                  <c:v>Total</c:v>
                </c:pt>
              </c:strCache>
            </c:strRef>
          </c:cat>
          <c:val>
            <c:numRef>
              <c:f>Sheet1!$B$11:$E$11</c:f>
              <c:numCache>
                <c:formatCode>0.0</c:formatCode>
                <c:ptCount val="4"/>
                <c:pt idx="0">
                  <c:v>25.0</c:v>
                </c:pt>
                <c:pt idx="1">
                  <c:v>25.0</c:v>
                </c:pt>
                <c:pt idx="2">
                  <c:v>50.0</c:v>
                </c:pt>
                <c:pt idx="3">
                  <c:v>75.0</c:v>
                </c:pt>
              </c:numCache>
            </c:numRef>
          </c:val>
        </c:ser>
        <c:dLbls>
          <c:showLegendKey val="0"/>
          <c:showVal val="0"/>
          <c:showCatName val="0"/>
          <c:showSerName val="0"/>
          <c:showPercent val="0"/>
          <c:showBubbleSize val="0"/>
        </c:dLbls>
        <c:gapWidth val="150"/>
        <c:shape val="box"/>
        <c:axId val="-2110042632"/>
        <c:axId val="-2110048104"/>
        <c:axId val="0"/>
      </c:bar3DChart>
      <c:catAx>
        <c:axId val="-2110042632"/>
        <c:scaling>
          <c:orientation val="minMax"/>
        </c:scaling>
        <c:delete val="0"/>
        <c:axPos val="b"/>
        <c:majorTickMark val="out"/>
        <c:minorTickMark val="none"/>
        <c:tickLblPos val="nextTo"/>
        <c:crossAx val="-2110048104"/>
        <c:crosses val="autoZero"/>
        <c:auto val="1"/>
        <c:lblAlgn val="ctr"/>
        <c:lblOffset val="100"/>
        <c:noMultiLvlLbl val="0"/>
      </c:catAx>
      <c:valAx>
        <c:axId val="-2110048104"/>
        <c:scaling>
          <c:orientation val="minMax"/>
          <c:max val="100.0"/>
        </c:scaling>
        <c:delete val="0"/>
        <c:axPos val="l"/>
        <c:majorGridlines/>
        <c:numFmt formatCode="0" sourceLinked="0"/>
        <c:majorTickMark val="out"/>
        <c:minorTickMark val="none"/>
        <c:tickLblPos val="nextTo"/>
        <c:crossAx val="-2110042632"/>
        <c:crosses val="autoZero"/>
        <c:crossBetween val="between"/>
        <c:majorUnit val="25.0"/>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3"/>
              </a:solidFill>
              <a:ln>
                <a:solidFill>
                  <a:schemeClr val="accent3"/>
                </a:solidFill>
              </a:ln>
            </c:spPr>
          </c:dPt>
          <c:dPt>
            <c:idx val="2"/>
            <c:invertIfNegative val="0"/>
            <c:bubble3D val="0"/>
            <c:spPr>
              <a:solidFill>
                <a:schemeClr val="accent2"/>
              </a:solidFill>
              <a:ln>
                <a:solidFill>
                  <a:schemeClr val="accent2"/>
                </a:solidFill>
              </a:ln>
            </c:spPr>
          </c:dPt>
          <c:dPt>
            <c:idx val="3"/>
            <c:invertIfNegative val="0"/>
            <c:bubble3D val="0"/>
            <c:spPr>
              <a:solidFill>
                <a:schemeClr val="bg1">
                  <a:lumMod val="50000"/>
                </a:schemeClr>
              </a:solidFill>
              <a:ln>
                <a:solidFill>
                  <a:schemeClr val="bg1">
                    <a:lumMod val="50000"/>
                  </a:schemeClr>
                </a:solidFill>
              </a:ln>
            </c:spPr>
          </c:dPt>
          <c:cat>
            <c:strRef>
              <c:f>Sheet1!$B$2:$E$2</c:f>
              <c:strCache>
                <c:ptCount val="4"/>
                <c:pt idx="0">
                  <c:v>DEP</c:v>
                </c:pt>
                <c:pt idx="1">
                  <c:v>DBP</c:v>
                </c:pt>
                <c:pt idx="2">
                  <c:v>DEHP</c:v>
                </c:pt>
                <c:pt idx="3">
                  <c:v>Total</c:v>
                </c:pt>
              </c:strCache>
            </c:strRef>
          </c:cat>
          <c:val>
            <c:numRef>
              <c:f>Sheet1!$B$6:$E$6</c:f>
              <c:numCache>
                <c:formatCode>0.0</c:formatCode>
                <c:ptCount val="4"/>
                <c:pt idx="0">
                  <c:v>46.15384615384601</c:v>
                </c:pt>
                <c:pt idx="1">
                  <c:v>23.07692307692308</c:v>
                </c:pt>
                <c:pt idx="2">
                  <c:v>15.38461538461538</c:v>
                </c:pt>
                <c:pt idx="3">
                  <c:v>61.53846153846154</c:v>
                </c:pt>
              </c:numCache>
            </c:numRef>
          </c:val>
        </c:ser>
        <c:dLbls>
          <c:showLegendKey val="0"/>
          <c:showVal val="0"/>
          <c:showCatName val="0"/>
          <c:showSerName val="0"/>
          <c:showPercent val="0"/>
          <c:showBubbleSize val="0"/>
        </c:dLbls>
        <c:gapWidth val="150"/>
        <c:shape val="box"/>
        <c:axId val="-2104521480"/>
        <c:axId val="-2104700392"/>
        <c:axId val="0"/>
      </c:bar3DChart>
      <c:catAx>
        <c:axId val="-2104521480"/>
        <c:scaling>
          <c:orientation val="minMax"/>
        </c:scaling>
        <c:delete val="0"/>
        <c:axPos val="b"/>
        <c:majorTickMark val="out"/>
        <c:minorTickMark val="none"/>
        <c:tickLblPos val="nextTo"/>
        <c:crossAx val="-2104700392"/>
        <c:crosses val="autoZero"/>
        <c:auto val="1"/>
        <c:lblAlgn val="ctr"/>
        <c:lblOffset val="100"/>
        <c:noMultiLvlLbl val="0"/>
      </c:catAx>
      <c:valAx>
        <c:axId val="-2104700392"/>
        <c:scaling>
          <c:orientation val="minMax"/>
          <c:max val="100.0"/>
        </c:scaling>
        <c:delete val="0"/>
        <c:axPos val="l"/>
        <c:majorGridlines/>
        <c:numFmt formatCode="0" sourceLinked="0"/>
        <c:majorTickMark val="out"/>
        <c:minorTickMark val="none"/>
        <c:tickLblPos val="nextTo"/>
        <c:crossAx val="-2104521480"/>
        <c:crosses val="autoZero"/>
        <c:crossBetween val="between"/>
        <c:majorUnit val="25.0"/>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3"/>
              </a:solidFill>
              <a:ln>
                <a:solidFill>
                  <a:schemeClr val="accent3"/>
                </a:solidFill>
              </a:ln>
            </c:spPr>
          </c:dPt>
          <c:dPt>
            <c:idx val="2"/>
            <c:invertIfNegative val="0"/>
            <c:bubble3D val="0"/>
            <c:spPr>
              <a:solidFill>
                <a:schemeClr val="accent2"/>
              </a:solidFill>
              <a:ln>
                <a:solidFill>
                  <a:schemeClr val="accent2"/>
                </a:solidFill>
              </a:ln>
            </c:spPr>
          </c:dPt>
          <c:dPt>
            <c:idx val="3"/>
            <c:invertIfNegative val="0"/>
            <c:bubble3D val="0"/>
            <c:spPr>
              <a:solidFill>
                <a:schemeClr val="bg1">
                  <a:lumMod val="50000"/>
                </a:schemeClr>
              </a:solidFill>
              <a:ln>
                <a:solidFill>
                  <a:schemeClr val="bg1">
                    <a:lumMod val="50000"/>
                  </a:schemeClr>
                </a:solidFill>
              </a:ln>
            </c:spPr>
          </c:dPt>
          <c:cat>
            <c:strRef>
              <c:f>Sheet1!$B$2:$E$2</c:f>
              <c:strCache>
                <c:ptCount val="4"/>
                <c:pt idx="0">
                  <c:v>DEP</c:v>
                </c:pt>
                <c:pt idx="1">
                  <c:v>DBP</c:v>
                </c:pt>
                <c:pt idx="2">
                  <c:v>DEHP</c:v>
                </c:pt>
                <c:pt idx="3">
                  <c:v>Total</c:v>
                </c:pt>
              </c:strCache>
            </c:strRef>
          </c:cat>
          <c:val>
            <c:numRef>
              <c:f>Sheet1!$B$8:$E$8</c:f>
              <c:numCache>
                <c:formatCode>0.0</c:formatCode>
                <c:ptCount val="4"/>
                <c:pt idx="0">
                  <c:v>28.57142857142857</c:v>
                </c:pt>
                <c:pt idx="1">
                  <c:v>14.2857142857143</c:v>
                </c:pt>
                <c:pt idx="2">
                  <c:v>57.14285714285714</c:v>
                </c:pt>
                <c:pt idx="3">
                  <c:v>57.14285714285714</c:v>
                </c:pt>
              </c:numCache>
            </c:numRef>
          </c:val>
        </c:ser>
        <c:dLbls>
          <c:showLegendKey val="0"/>
          <c:showVal val="0"/>
          <c:showCatName val="0"/>
          <c:showSerName val="0"/>
          <c:showPercent val="0"/>
          <c:showBubbleSize val="0"/>
        </c:dLbls>
        <c:gapWidth val="150"/>
        <c:shape val="box"/>
        <c:axId val="-2104703320"/>
        <c:axId val="-2104706920"/>
        <c:axId val="0"/>
      </c:bar3DChart>
      <c:catAx>
        <c:axId val="-2104703320"/>
        <c:scaling>
          <c:orientation val="minMax"/>
        </c:scaling>
        <c:delete val="0"/>
        <c:axPos val="b"/>
        <c:majorTickMark val="out"/>
        <c:minorTickMark val="none"/>
        <c:tickLblPos val="nextTo"/>
        <c:crossAx val="-2104706920"/>
        <c:crosses val="autoZero"/>
        <c:auto val="1"/>
        <c:lblAlgn val="ctr"/>
        <c:lblOffset val="100"/>
        <c:noMultiLvlLbl val="0"/>
      </c:catAx>
      <c:valAx>
        <c:axId val="-2104706920"/>
        <c:scaling>
          <c:orientation val="minMax"/>
          <c:max val="100.0"/>
        </c:scaling>
        <c:delete val="0"/>
        <c:axPos val="l"/>
        <c:majorGridlines/>
        <c:numFmt formatCode="0" sourceLinked="0"/>
        <c:majorTickMark val="out"/>
        <c:minorTickMark val="none"/>
        <c:tickLblPos val="nextTo"/>
        <c:crossAx val="-2104703320"/>
        <c:crosses val="autoZero"/>
        <c:crossBetween val="between"/>
        <c:majorUnit val="25.0"/>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3"/>
              </a:solidFill>
              <a:ln>
                <a:solidFill>
                  <a:schemeClr val="accent3"/>
                </a:solidFill>
              </a:ln>
            </c:spPr>
          </c:dPt>
          <c:dPt>
            <c:idx val="2"/>
            <c:invertIfNegative val="0"/>
            <c:bubble3D val="0"/>
            <c:spPr>
              <a:solidFill>
                <a:schemeClr val="accent2"/>
              </a:solidFill>
              <a:ln>
                <a:solidFill>
                  <a:schemeClr val="accent2"/>
                </a:solidFill>
              </a:ln>
            </c:spPr>
          </c:dPt>
          <c:dPt>
            <c:idx val="3"/>
            <c:invertIfNegative val="0"/>
            <c:bubble3D val="0"/>
            <c:spPr>
              <a:solidFill>
                <a:schemeClr val="bg1">
                  <a:lumMod val="50000"/>
                </a:schemeClr>
              </a:solidFill>
              <a:ln>
                <a:solidFill>
                  <a:schemeClr val="bg1">
                    <a:lumMod val="50000"/>
                  </a:schemeClr>
                </a:solidFill>
              </a:ln>
            </c:spPr>
          </c:dPt>
          <c:cat>
            <c:strRef>
              <c:f>Sheet1!$B$2:$E$2</c:f>
              <c:strCache>
                <c:ptCount val="4"/>
                <c:pt idx="0">
                  <c:v>DEP</c:v>
                </c:pt>
                <c:pt idx="1">
                  <c:v>DBP</c:v>
                </c:pt>
                <c:pt idx="2">
                  <c:v>DEHP</c:v>
                </c:pt>
                <c:pt idx="3">
                  <c:v>Total</c:v>
                </c:pt>
              </c:strCache>
            </c:strRef>
          </c:cat>
          <c:val>
            <c:numRef>
              <c:f>Sheet1!$B$12:$E$12</c:f>
              <c:numCache>
                <c:formatCode>0.0</c:formatCode>
                <c:ptCount val="4"/>
                <c:pt idx="0">
                  <c:v>33.33333333333334</c:v>
                </c:pt>
                <c:pt idx="1">
                  <c:v>38.8888888888889</c:v>
                </c:pt>
                <c:pt idx="2">
                  <c:v>16.66666666666667</c:v>
                </c:pt>
                <c:pt idx="3">
                  <c:v>61.11111111111111</c:v>
                </c:pt>
              </c:numCache>
            </c:numRef>
          </c:val>
        </c:ser>
        <c:dLbls>
          <c:showLegendKey val="0"/>
          <c:showVal val="0"/>
          <c:showCatName val="0"/>
          <c:showSerName val="0"/>
          <c:showPercent val="0"/>
          <c:showBubbleSize val="0"/>
        </c:dLbls>
        <c:gapWidth val="150"/>
        <c:shape val="box"/>
        <c:axId val="-2113032216"/>
        <c:axId val="-2105459928"/>
        <c:axId val="0"/>
      </c:bar3DChart>
      <c:catAx>
        <c:axId val="-2113032216"/>
        <c:scaling>
          <c:orientation val="minMax"/>
        </c:scaling>
        <c:delete val="0"/>
        <c:axPos val="b"/>
        <c:majorTickMark val="out"/>
        <c:minorTickMark val="none"/>
        <c:tickLblPos val="nextTo"/>
        <c:crossAx val="-2105459928"/>
        <c:crosses val="autoZero"/>
        <c:auto val="1"/>
        <c:lblAlgn val="ctr"/>
        <c:lblOffset val="100"/>
        <c:noMultiLvlLbl val="0"/>
      </c:catAx>
      <c:valAx>
        <c:axId val="-2105459928"/>
        <c:scaling>
          <c:orientation val="minMax"/>
          <c:max val="100.0"/>
        </c:scaling>
        <c:delete val="0"/>
        <c:axPos val="l"/>
        <c:majorGridlines/>
        <c:numFmt formatCode="0" sourceLinked="0"/>
        <c:majorTickMark val="out"/>
        <c:minorTickMark val="none"/>
        <c:tickLblPos val="nextTo"/>
        <c:crossAx val="-2113032216"/>
        <c:crosses val="autoZero"/>
        <c:crossBetween val="between"/>
        <c:majorUnit val="25.0"/>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3"/>
              </a:solidFill>
              <a:ln>
                <a:solidFill>
                  <a:schemeClr val="accent3"/>
                </a:solidFill>
              </a:ln>
            </c:spPr>
          </c:dPt>
          <c:dPt>
            <c:idx val="2"/>
            <c:invertIfNegative val="0"/>
            <c:bubble3D val="0"/>
            <c:spPr>
              <a:solidFill>
                <a:schemeClr val="accent2"/>
              </a:solidFill>
              <a:ln>
                <a:solidFill>
                  <a:schemeClr val="accent2"/>
                </a:solidFill>
              </a:ln>
            </c:spPr>
          </c:dPt>
          <c:dPt>
            <c:idx val="3"/>
            <c:invertIfNegative val="0"/>
            <c:bubble3D val="0"/>
            <c:spPr>
              <a:solidFill>
                <a:schemeClr val="bg1">
                  <a:lumMod val="50000"/>
                </a:schemeClr>
              </a:solidFill>
              <a:ln>
                <a:solidFill>
                  <a:schemeClr val="bg1">
                    <a:lumMod val="50000"/>
                  </a:schemeClr>
                </a:solidFill>
              </a:ln>
            </c:spPr>
          </c:dPt>
          <c:cat>
            <c:strRef>
              <c:f>Sheet1!$B$2:$E$2</c:f>
              <c:strCache>
                <c:ptCount val="4"/>
                <c:pt idx="0">
                  <c:v>DEP</c:v>
                </c:pt>
                <c:pt idx="1">
                  <c:v>DBP</c:v>
                </c:pt>
                <c:pt idx="2">
                  <c:v>DEHP</c:v>
                </c:pt>
                <c:pt idx="3">
                  <c:v>Total</c:v>
                </c:pt>
              </c:strCache>
            </c:strRef>
          </c:cat>
          <c:val>
            <c:numRef>
              <c:f>Sheet1!$B$16:$E$16</c:f>
              <c:numCache>
                <c:formatCode>0.0</c:formatCode>
                <c:ptCount val="4"/>
                <c:pt idx="0">
                  <c:v>71.42857142857135</c:v>
                </c:pt>
                <c:pt idx="1">
                  <c:v>85.7142857142857</c:v>
                </c:pt>
                <c:pt idx="2">
                  <c:v>71.42857142857135</c:v>
                </c:pt>
                <c:pt idx="3">
                  <c:v>100.0</c:v>
                </c:pt>
              </c:numCache>
            </c:numRef>
          </c:val>
        </c:ser>
        <c:dLbls>
          <c:showLegendKey val="0"/>
          <c:showVal val="0"/>
          <c:showCatName val="0"/>
          <c:showSerName val="0"/>
          <c:showPercent val="0"/>
          <c:showBubbleSize val="0"/>
        </c:dLbls>
        <c:gapWidth val="150"/>
        <c:shape val="box"/>
        <c:axId val="2141912648"/>
        <c:axId val="-2104966904"/>
        <c:axId val="0"/>
      </c:bar3DChart>
      <c:catAx>
        <c:axId val="2141912648"/>
        <c:scaling>
          <c:orientation val="minMax"/>
        </c:scaling>
        <c:delete val="0"/>
        <c:axPos val="b"/>
        <c:majorTickMark val="out"/>
        <c:minorTickMark val="none"/>
        <c:tickLblPos val="nextTo"/>
        <c:crossAx val="-2104966904"/>
        <c:crosses val="autoZero"/>
        <c:auto val="1"/>
        <c:lblAlgn val="ctr"/>
        <c:lblOffset val="100"/>
        <c:noMultiLvlLbl val="0"/>
      </c:catAx>
      <c:valAx>
        <c:axId val="-2104966904"/>
        <c:scaling>
          <c:orientation val="minMax"/>
        </c:scaling>
        <c:delete val="0"/>
        <c:axPos val="l"/>
        <c:majorGridlines/>
        <c:numFmt formatCode="0" sourceLinked="0"/>
        <c:majorTickMark val="out"/>
        <c:minorTickMark val="none"/>
        <c:tickLblPos val="nextTo"/>
        <c:crossAx val="2141912648"/>
        <c:crosses val="autoZero"/>
        <c:crossBetween val="between"/>
        <c:majorUnit val="25.0"/>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3"/>
              </a:solidFill>
              <a:ln>
                <a:solidFill>
                  <a:schemeClr val="accent3"/>
                </a:solidFill>
              </a:ln>
            </c:spPr>
          </c:dPt>
          <c:dPt>
            <c:idx val="2"/>
            <c:invertIfNegative val="0"/>
            <c:bubble3D val="0"/>
            <c:spPr>
              <a:solidFill>
                <a:schemeClr val="accent2"/>
              </a:solidFill>
              <a:ln>
                <a:solidFill>
                  <a:schemeClr val="accent2"/>
                </a:solidFill>
              </a:ln>
            </c:spPr>
          </c:dPt>
          <c:dPt>
            <c:idx val="3"/>
            <c:invertIfNegative val="0"/>
            <c:bubble3D val="0"/>
            <c:spPr>
              <a:solidFill>
                <a:schemeClr val="bg1">
                  <a:lumMod val="50000"/>
                </a:schemeClr>
              </a:solidFill>
              <a:ln>
                <a:solidFill>
                  <a:schemeClr val="bg1">
                    <a:lumMod val="50000"/>
                  </a:schemeClr>
                </a:solidFill>
              </a:ln>
            </c:spPr>
          </c:dPt>
          <c:cat>
            <c:strRef>
              <c:f>Sheet1!$B$2:$E$2</c:f>
              <c:strCache>
                <c:ptCount val="4"/>
                <c:pt idx="0">
                  <c:v>DEP</c:v>
                </c:pt>
                <c:pt idx="1">
                  <c:v>DBP</c:v>
                </c:pt>
                <c:pt idx="2">
                  <c:v>DEHP</c:v>
                </c:pt>
                <c:pt idx="3">
                  <c:v>Total</c:v>
                </c:pt>
              </c:strCache>
            </c:strRef>
          </c:cat>
          <c:val>
            <c:numRef>
              <c:f>Sheet1!$B$11:$E$11</c:f>
              <c:numCache>
                <c:formatCode>0.0</c:formatCode>
                <c:ptCount val="4"/>
                <c:pt idx="0">
                  <c:v>25.0</c:v>
                </c:pt>
                <c:pt idx="1">
                  <c:v>25.0</c:v>
                </c:pt>
                <c:pt idx="2">
                  <c:v>50.0</c:v>
                </c:pt>
                <c:pt idx="3">
                  <c:v>75.0</c:v>
                </c:pt>
              </c:numCache>
            </c:numRef>
          </c:val>
        </c:ser>
        <c:dLbls>
          <c:showLegendKey val="0"/>
          <c:showVal val="0"/>
          <c:showCatName val="0"/>
          <c:showSerName val="0"/>
          <c:showPercent val="0"/>
          <c:showBubbleSize val="0"/>
        </c:dLbls>
        <c:gapWidth val="150"/>
        <c:shape val="box"/>
        <c:axId val="2127299416"/>
        <c:axId val="-2113634504"/>
        <c:axId val="0"/>
      </c:bar3DChart>
      <c:catAx>
        <c:axId val="2127299416"/>
        <c:scaling>
          <c:orientation val="minMax"/>
        </c:scaling>
        <c:delete val="0"/>
        <c:axPos val="b"/>
        <c:majorTickMark val="out"/>
        <c:minorTickMark val="none"/>
        <c:tickLblPos val="nextTo"/>
        <c:crossAx val="-2113634504"/>
        <c:crosses val="autoZero"/>
        <c:auto val="1"/>
        <c:lblAlgn val="ctr"/>
        <c:lblOffset val="100"/>
        <c:noMultiLvlLbl val="0"/>
      </c:catAx>
      <c:valAx>
        <c:axId val="-2113634504"/>
        <c:scaling>
          <c:orientation val="minMax"/>
          <c:max val="100.0"/>
        </c:scaling>
        <c:delete val="0"/>
        <c:axPos val="l"/>
        <c:majorGridlines/>
        <c:numFmt formatCode="0" sourceLinked="0"/>
        <c:majorTickMark val="out"/>
        <c:minorTickMark val="none"/>
        <c:tickLblPos val="nextTo"/>
        <c:crossAx val="2127299416"/>
        <c:crosses val="autoZero"/>
        <c:crossBetween val="between"/>
        <c:majorUnit val="25.0"/>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3"/>
              </a:solidFill>
              <a:ln>
                <a:solidFill>
                  <a:schemeClr val="accent3"/>
                </a:solidFill>
              </a:ln>
            </c:spPr>
          </c:dPt>
          <c:dPt>
            <c:idx val="2"/>
            <c:invertIfNegative val="0"/>
            <c:bubble3D val="0"/>
            <c:spPr>
              <a:solidFill>
                <a:schemeClr val="accent2"/>
              </a:solidFill>
              <a:ln>
                <a:solidFill>
                  <a:schemeClr val="accent2"/>
                </a:solidFill>
              </a:ln>
            </c:spPr>
          </c:dPt>
          <c:dPt>
            <c:idx val="3"/>
            <c:invertIfNegative val="0"/>
            <c:bubble3D val="0"/>
            <c:spPr>
              <a:solidFill>
                <a:schemeClr val="bg1">
                  <a:lumMod val="50000"/>
                </a:schemeClr>
              </a:solidFill>
              <a:ln>
                <a:solidFill>
                  <a:schemeClr val="bg1">
                    <a:lumMod val="50000"/>
                  </a:schemeClr>
                </a:solidFill>
              </a:ln>
            </c:spPr>
          </c:dPt>
          <c:cat>
            <c:strRef>
              <c:f>Sheet1!$B$2:$E$2</c:f>
              <c:strCache>
                <c:ptCount val="4"/>
                <c:pt idx="0">
                  <c:v>DEP</c:v>
                </c:pt>
                <c:pt idx="1">
                  <c:v>DBP</c:v>
                </c:pt>
                <c:pt idx="2">
                  <c:v>DEHP</c:v>
                </c:pt>
                <c:pt idx="3">
                  <c:v>Total</c:v>
                </c:pt>
              </c:strCache>
            </c:strRef>
          </c:cat>
          <c:val>
            <c:numRef>
              <c:f>Sheet1!$B$4:$E$4</c:f>
              <c:numCache>
                <c:formatCode>0.0</c:formatCode>
                <c:ptCount val="4"/>
                <c:pt idx="0">
                  <c:v>16.66666666666667</c:v>
                </c:pt>
                <c:pt idx="1">
                  <c:v>16.66666666666667</c:v>
                </c:pt>
                <c:pt idx="2">
                  <c:v>33.33333333333334</c:v>
                </c:pt>
                <c:pt idx="3">
                  <c:v>50.0</c:v>
                </c:pt>
              </c:numCache>
            </c:numRef>
          </c:val>
        </c:ser>
        <c:dLbls>
          <c:showLegendKey val="0"/>
          <c:showVal val="0"/>
          <c:showCatName val="0"/>
          <c:showSerName val="0"/>
          <c:showPercent val="0"/>
          <c:showBubbleSize val="0"/>
        </c:dLbls>
        <c:gapWidth val="150"/>
        <c:shape val="box"/>
        <c:axId val="-2109802680"/>
        <c:axId val="-2109799800"/>
        <c:axId val="0"/>
      </c:bar3DChart>
      <c:catAx>
        <c:axId val="-2109802680"/>
        <c:scaling>
          <c:orientation val="minMax"/>
        </c:scaling>
        <c:delete val="0"/>
        <c:axPos val="b"/>
        <c:majorTickMark val="out"/>
        <c:minorTickMark val="none"/>
        <c:tickLblPos val="nextTo"/>
        <c:crossAx val="-2109799800"/>
        <c:crosses val="autoZero"/>
        <c:auto val="1"/>
        <c:lblAlgn val="ctr"/>
        <c:lblOffset val="100"/>
        <c:noMultiLvlLbl val="0"/>
      </c:catAx>
      <c:valAx>
        <c:axId val="-2109799800"/>
        <c:scaling>
          <c:orientation val="minMax"/>
          <c:max val="100.0"/>
        </c:scaling>
        <c:delete val="0"/>
        <c:axPos val="l"/>
        <c:majorGridlines/>
        <c:numFmt formatCode="0" sourceLinked="0"/>
        <c:majorTickMark val="out"/>
        <c:minorTickMark val="none"/>
        <c:tickLblPos val="nextTo"/>
        <c:crossAx val="-2109802680"/>
        <c:crosses val="autoZero"/>
        <c:crossBetween val="between"/>
        <c:majorUnit val="25.0"/>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3"/>
              </a:solidFill>
              <a:ln>
                <a:solidFill>
                  <a:schemeClr val="accent3"/>
                </a:solidFill>
              </a:ln>
            </c:spPr>
          </c:dPt>
          <c:dPt>
            <c:idx val="2"/>
            <c:invertIfNegative val="0"/>
            <c:bubble3D val="0"/>
            <c:spPr>
              <a:solidFill>
                <a:schemeClr val="accent2"/>
              </a:solidFill>
              <a:ln>
                <a:solidFill>
                  <a:schemeClr val="accent2"/>
                </a:solidFill>
              </a:ln>
            </c:spPr>
          </c:dPt>
          <c:dPt>
            <c:idx val="3"/>
            <c:invertIfNegative val="0"/>
            <c:bubble3D val="0"/>
            <c:spPr>
              <a:solidFill>
                <a:schemeClr val="bg1">
                  <a:lumMod val="50000"/>
                </a:schemeClr>
              </a:solidFill>
              <a:ln>
                <a:solidFill>
                  <a:schemeClr val="bg1">
                    <a:lumMod val="50000"/>
                  </a:schemeClr>
                </a:solidFill>
              </a:ln>
            </c:spPr>
          </c:dPt>
          <c:cat>
            <c:strRef>
              <c:f>Sheet1!$B$2:$E$2</c:f>
              <c:strCache>
                <c:ptCount val="4"/>
                <c:pt idx="0">
                  <c:v>DEP</c:v>
                </c:pt>
                <c:pt idx="1">
                  <c:v>DBP</c:v>
                </c:pt>
                <c:pt idx="2">
                  <c:v>DEHP</c:v>
                </c:pt>
                <c:pt idx="3">
                  <c:v>Total</c:v>
                </c:pt>
              </c:strCache>
            </c:strRef>
          </c:cat>
          <c:val>
            <c:numRef>
              <c:f>Sheet1!$B$8:$E$8</c:f>
              <c:numCache>
                <c:formatCode>0.0</c:formatCode>
                <c:ptCount val="4"/>
                <c:pt idx="0">
                  <c:v>28.57142857142857</c:v>
                </c:pt>
                <c:pt idx="1">
                  <c:v>14.2857142857143</c:v>
                </c:pt>
                <c:pt idx="2">
                  <c:v>57.14285714285714</c:v>
                </c:pt>
                <c:pt idx="3">
                  <c:v>57.14285714285714</c:v>
                </c:pt>
              </c:numCache>
            </c:numRef>
          </c:val>
        </c:ser>
        <c:dLbls>
          <c:showLegendKey val="0"/>
          <c:showVal val="0"/>
          <c:showCatName val="0"/>
          <c:showSerName val="0"/>
          <c:showPercent val="0"/>
          <c:showBubbleSize val="0"/>
        </c:dLbls>
        <c:gapWidth val="150"/>
        <c:shape val="box"/>
        <c:axId val="-2109835592"/>
        <c:axId val="-2109839464"/>
        <c:axId val="0"/>
      </c:bar3DChart>
      <c:catAx>
        <c:axId val="-2109835592"/>
        <c:scaling>
          <c:orientation val="minMax"/>
        </c:scaling>
        <c:delete val="0"/>
        <c:axPos val="b"/>
        <c:majorTickMark val="out"/>
        <c:minorTickMark val="none"/>
        <c:tickLblPos val="nextTo"/>
        <c:crossAx val="-2109839464"/>
        <c:crosses val="autoZero"/>
        <c:auto val="1"/>
        <c:lblAlgn val="ctr"/>
        <c:lblOffset val="100"/>
        <c:noMultiLvlLbl val="0"/>
      </c:catAx>
      <c:valAx>
        <c:axId val="-2109839464"/>
        <c:scaling>
          <c:orientation val="minMax"/>
          <c:max val="100.0"/>
        </c:scaling>
        <c:delete val="0"/>
        <c:axPos val="l"/>
        <c:majorGridlines/>
        <c:numFmt formatCode="0" sourceLinked="0"/>
        <c:majorTickMark val="out"/>
        <c:minorTickMark val="none"/>
        <c:tickLblPos val="nextTo"/>
        <c:crossAx val="-2109835592"/>
        <c:crosses val="autoZero"/>
        <c:crossBetween val="between"/>
        <c:majorUnit val="25.0"/>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3"/>
              </a:solidFill>
              <a:ln>
                <a:solidFill>
                  <a:schemeClr val="accent3"/>
                </a:solidFill>
              </a:ln>
            </c:spPr>
          </c:dPt>
          <c:dPt>
            <c:idx val="2"/>
            <c:invertIfNegative val="0"/>
            <c:bubble3D val="0"/>
            <c:spPr>
              <a:solidFill>
                <a:schemeClr val="accent2"/>
              </a:solidFill>
              <a:ln>
                <a:solidFill>
                  <a:schemeClr val="accent2"/>
                </a:solidFill>
              </a:ln>
            </c:spPr>
          </c:dPt>
          <c:dPt>
            <c:idx val="3"/>
            <c:invertIfNegative val="0"/>
            <c:bubble3D val="0"/>
            <c:spPr>
              <a:solidFill>
                <a:schemeClr val="bg1">
                  <a:lumMod val="50000"/>
                </a:schemeClr>
              </a:solidFill>
              <a:ln>
                <a:solidFill>
                  <a:schemeClr val="bg1">
                    <a:lumMod val="50000"/>
                  </a:schemeClr>
                </a:solidFill>
              </a:ln>
            </c:spPr>
          </c:dPt>
          <c:cat>
            <c:strRef>
              <c:f>Sheet1!$B$2:$E$2</c:f>
              <c:strCache>
                <c:ptCount val="4"/>
                <c:pt idx="0">
                  <c:v>DEP</c:v>
                </c:pt>
                <c:pt idx="1">
                  <c:v>DBP</c:v>
                </c:pt>
                <c:pt idx="2">
                  <c:v>DEHP</c:v>
                </c:pt>
                <c:pt idx="3">
                  <c:v>Total</c:v>
                </c:pt>
              </c:strCache>
            </c:strRef>
          </c:cat>
          <c:val>
            <c:numRef>
              <c:f>Sheet1!$B$12:$E$12</c:f>
              <c:numCache>
                <c:formatCode>0.0</c:formatCode>
                <c:ptCount val="4"/>
                <c:pt idx="0">
                  <c:v>33.33333333333334</c:v>
                </c:pt>
                <c:pt idx="1">
                  <c:v>38.8888888888889</c:v>
                </c:pt>
                <c:pt idx="2">
                  <c:v>16.66666666666667</c:v>
                </c:pt>
                <c:pt idx="3">
                  <c:v>61.11111111111111</c:v>
                </c:pt>
              </c:numCache>
            </c:numRef>
          </c:val>
        </c:ser>
        <c:dLbls>
          <c:showLegendKey val="0"/>
          <c:showVal val="0"/>
          <c:showCatName val="0"/>
          <c:showSerName val="0"/>
          <c:showPercent val="0"/>
          <c:showBubbleSize val="0"/>
        </c:dLbls>
        <c:gapWidth val="150"/>
        <c:shape val="box"/>
        <c:axId val="-2109907896"/>
        <c:axId val="-2109905128"/>
        <c:axId val="0"/>
      </c:bar3DChart>
      <c:catAx>
        <c:axId val="-2109907896"/>
        <c:scaling>
          <c:orientation val="minMax"/>
        </c:scaling>
        <c:delete val="0"/>
        <c:axPos val="b"/>
        <c:majorTickMark val="out"/>
        <c:minorTickMark val="none"/>
        <c:tickLblPos val="nextTo"/>
        <c:crossAx val="-2109905128"/>
        <c:crosses val="autoZero"/>
        <c:auto val="1"/>
        <c:lblAlgn val="ctr"/>
        <c:lblOffset val="100"/>
        <c:noMultiLvlLbl val="0"/>
      </c:catAx>
      <c:valAx>
        <c:axId val="-2109905128"/>
        <c:scaling>
          <c:orientation val="minMax"/>
          <c:max val="100.0"/>
        </c:scaling>
        <c:delete val="0"/>
        <c:axPos val="l"/>
        <c:majorGridlines/>
        <c:numFmt formatCode="0" sourceLinked="0"/>
        <c:majorTickMark val="out"/>
        <c:minorTickMark val="none"/>
        <c:tickLblPos val="nextTo"/>
        <c:crossAx val="-2109907896"/>
        <c:crosses val="autoZero"/>
        <c:crossBetween val="between"/>
        <c:majorUnit val="25.0"/>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3CC578-D1F2-234C-8CC3-CB52B0D088D6}" type="datetimeFigureOut">
              <a:rPr lang="en-US" smtClean="0"/>
              <a:t>2/4/14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7F42395-FC7B-4B4F-9E07-129144B38555}" type="slidenum">
              <a:rPr lang="en-US" smtClean="0"/>
              <a:t>‹#›</a:t>
            </a:fld>
            <a:endParaRPr lang="en-US"/>
          </a:p>
        </p:txBody>
      </p:sp>
    </p:spTree>
    <p:extLst>
      <p:ext uri="{BB962C8B-B14F-4D97-AF65-F5344CB8AC3E}">
        <p14:creationId xmlns:p14="http://schemas.microsoft.com/office/powerpoint/2010/main" val="3242795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5323CE-B874-40A0-BC51-DEF3576FE6FF}" type="datetimeFigureOut">
              <a:rPr lang="en-US" smtClean="0"/>
              <a:pPr/>
              <a:t>2/4/14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137D34-DD1C-4FCB-BB15-A0C3CD5B7BC1}" type="slidenum">
              <a:rPr lang="en-US" smtClean="0"/>
              <a:pPr/>
              <a:t>‹#›</a:t>
            </a:fld>
            <a:endParaRPr lang="en-US" dirty="0"/>
          </a:p>
        </p:txBody>
      </p:sp>
    </p:spTree>
    <p:extLst>
      <p:ext uri="{BB962C8B-B14F-4D97-AF65-F5344CB8AC3E}">
        <p14:creationId xmlns:p14="http://schemas.microsoft.com/office/powerpoint/2010/main" val="2369737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EPA e-</a:t>
            </a:r>
            <a:r>
              <a:rPr lang="en-US" sz="1200" b="1" kern="1200" smtClean="0">
                <a:solidFill>
                  <a:schemeClr val="tx1"/>
                </a:solidFill>
                <a:latin typeface="+mn-lt"/>
                <a:ea typeface="+mn-ea"/>
                <a:cs typeface="+mn-cs"/>
              </a:rPr>
              <a:t>SeminarUsing</a:t>
            </a:r>
            <a:r>
              <a:rPr lang="en-US" sz="1200" b="1" kern="1200" dirty="0" smtClean="0">
                <a:solidFill>
                  <a:schemeClr val="tx1"/>
                </a:solidFill>
                <a:latin typeface="+mn-lt"/>
                <a:ea typeface="+mn-ea"/>
                <a:cs typeface="+mn-cs"/>
              </a:rPr>
              <a:t> GIS Tools to Analyze, Compute, and Predict Pollution, Session I - Exposure Assessment in the Field and links to Human Health</a:t>
            </a:r>
          </a:p>
          <a:p>
            <a:r>
              <a:rPr lang="en-US" sz="1200" b="1" kern="1200" dirty="0" smtClean="0">
                <a:solidFill>
                  <a:schemeClr val="tx1"/>
                </a:solidFill>
                <a:latin typeface="+mn-lt"/>
                <a:ea typeface="+mn-ea"/>
                <a:cs typeface="+mn-cs"/>
              </a:rPr>
              <a:t>Sponsored by: NIEHS Superfund Research Program	</a:t>
            </a:r>
          </a:p>
          <a:p>
            <a:endParaRPr lang="en-US" dirty="0"/>
          </a:p>
        </p:txBody>
      </p:sp>
      <p:sp>
        <p:nvSpPr>
          <p:cNvPr id="4" name="Slide Number Placeholder 3"/>
          <p:cNvSpPr>
            <a:spLocks noGrp="1"/>
          </p:cNvSpPr>
          <p:nvPr>
            <p:ph type="sldNum" sz="quarter" idx="10"/>
          </p:nvPr>
        </p:nvSpPr>
        <p:spPr/>
        <p:txBody>
          <a:bodyPr/>
          <a:lstStyle/>
          <a:p>
            <a:fld id="{91137D34-DD1C-4FCB-BB15-A0C3CD5B7BC1}" type="slidenum">
              <a:rPr lang="en-US" smtClean="0"/>
              <a:pPr/>
              <a:t>1</a:t>
            </a:fld>
            <a:endParaRPr lang="en-US" dirty="0"/>
          </a:p>
        </p:txBody>
      </p:sp>
    </p:spTree>
    <p:extLst>
      <p:ext uri="{BB962C8B-B14F-4D97-AF65-F5344CB8AC3E}">
        <p14:creationId xmlns:p14="http://schemas.microsoft.com/office/powerpoint/2010/main" val="338222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BF91BB65-6D23-A74E-99F3-35D6403A0E6A}" type="slidenum">
              <a:rPr lang="en-US" sz="1200">
                <a:latin typeface="Arial" charset="0"/>
              </a:rPr>
              <a:pPr eaLnBrk="1" hangingPunct="1"/>
              <a:t>10</a:t>
            </a:fld>
            <a:endParaRPr lang="en-US" sz="120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339725" lvl="5" indent="-230188">
              <a:spcAft>
                <a:spcPts val="800"/>
              </a:spcAft>
              <a:buFont typeface="Arial" charset="0"/>
              <a:buChar char="•"/>
            </a:pPr>
            <a:r>
              <a:rPr lang="en-US" sz="2200" dirty="0" smtClean="0">
                <a:solidFill>
                  <a:srgbClr val="000000"/>
                </a:solidFill>
              </a:rPr>
              <a:t>Legacy Contaminants</a:t>
            </a:r>
          </a:p>
          <a:p>
            <a:pPr marL="688975" lvl="5" indent="-228600">
              <a:spcAft>
                <a:spcPts val="800"/>
              </a:spcAft>
              <a:buClr>
                <a:schemeClr val="accent1">
                  <a:lumMod val="60000"/>
                  <a:lumOff val="40000"/>
                </a:schemeClr>
              </a:buClr>
              <a:buFont typeface="Arial" charset="0"/>
              <a:buChar char="•"/>
            </a:pPr>
            <a:r>
              <a:rPr lang="en-US" sz="2200" dirty="0" smtClean="0">
                <a:solidFill>
                  <a:srgbClr val="000000"/>
                </a:solidFill>
              </a:rPr>
              <a:t>Chlorinated Volatile Organic Compounds (CVOCs)</a:t>
            </a:r>
          </a:p>
          <a:p>
            <a:pPr marL="974725" lvl="6" indent="-230188">
              <a:lnSpc>
                <a:spcPct val="80000"/>
              </a:lnSpc>
              <a:spcAft>
                <a:spcPts val="800"/>
              </a:spcAft>
              <a:buClr>
                <a:schemeClr val="tx1"/>
              </a:buClr>
              <a:buFont typeface="Arial" charset="0"/>
              <a:buChar char="•"/>
            </a:pPr>
            <a:r>
              <a:rPr lang="en-US" sz="1700" dirty="0" smtClean="0">
                <a:solidFill>
                  <a:srgbClr val="000000"/>
                </a:solidFill>
              </a:rPr>
              <a:t>Among the most frequently contaminants found at superfund sites</a:t>
            </a:r>
          </a:p>
          <a:p>
            <a:pPr marL="974725" lvl="6" indent="-230188">
              <a:lnSpc>
                <a:spcPct val="80000"/>
              </a:lnSpc>
              <a:spcAft>
                <a:spcPts val="800"/>
              </a:spcAft>
              <a:buClr>
                <a:schemeClr val="tx1"/>
              </a:buClr>
              <a:buFont typeface="Arial" charset="0"/>
              <a:buChar char="•"/>
            </a:pPr>
            <a:r>
              <a:rPr lang="en-US" sz="1700" dirty="0" smtClean="0">
                <a:solidFill>
                  <a:srgbClr val="000000"/>
                </a:solidFill>
              </a:rPr>
              <a:t>Industrial use: solvents, dry/cleaning</a:t>
            </a:r>
          </a:p>
          <a:p>
            <a:pPr marL="339725" lvl="5" indent="-230188">
              <a:spcAft>
                <a:spcPts val="800"/>
              </a:spcAft>
              <a:buFont typeface="Arial" charset="0"/>
              <a:buChar char="•"/>
            </a:pPr>
            <a:r>
              <a:rPr lang="en-US" sz="2200" dirty="0" smtClean="0">
                <a:solidFill>
                  <a:srgbClr val="000000"/>
                </a:solidFill>
              </a:rPr>
              <a:t>Emergent Contaminants</a:t>
            </a:r>
          </a:p>
          <a:p>
            <a:pPr marL="688975" lvl="4" indent="-228600">
              <a:spcAft>
                <a:spcPts val="800"/>
              </a:spcAft>
              <a:buFont typeface="Arial" charset="0"/>
              <a:buChar char="•"/>
            </a:pPr>
            <a:r>
              <a:rPr lang="en-US" sz="2200" dirty="0" smtClean="0">
                <a:solidFill>
                  <a:srgbClr val="000000"/>
                </a:solidFill>
              </a:rPr>
              <a:t>Phthalates (DEHP, DEP, DBP)</a:t>
            </a:r>
          </a:p>
          <a:p>
            <a:pPr marL="971550" lvl="5" indent="-228600">
              <a:lnSpc>
                <a:spcPct val="80000"/>
              </a:lnSpc>
              <a:spcAft>
                <a:spcPts val="800"/>
              </a:spcAft>
              <a:buFont typeface="Arial" charset="0"/>
              <a:buChar char="•"/>
            </a:pPr>
            <a:r>
              <a:rPr lang="en-US" sz="1700" dirty="0" smtClean="0">
                <a:solidFill>
                  <a:srgbClr val="000000"/>
                </a:solidFill>
              </a:rPr>
              <a:t>Present in commonly used products that make their way to landfills and illegal dumps</a:t>
            </a:r>
          </a:p>
          <a:p>
            <a:pPr marL="971550" lvl="5" indent="-228600">
              <a:lnSpc>
                <a:spcPct val="80000"/>
              </a:lnSpc>
              <a:spcAft>
                <a:spcPts val="800"/>
              </a:spcAft>
              <a:buFont typeface="Arial" charset="0"/>
              <a:buChar char="•"/>
            </a:pPr>
            <a:r>
              <a:rPr lang="en-US" sz="1700" dirty="0" smtClean="0">
                <a:solidFill>
                  <a:srgbClr val="000000"/>
                </a:solidFill>
              </a:rPr>
              <a:t>DEHP – plasticizers</a:t>
            </a:r>
          </a:p>
          <a:p>
            <a:pPr marL="971550" lvl="5" indent="-228600">
              <a:lnSpc>
                <a:spcPct val="80000"/>
              </a:lnSpc>
              <a:spcAft>
                <a:spcPts val="800"/>
              </a:spcAft>
              <a:buFont typeface="Arial" charset="0"/>
              <a:buChar char="•"/>
            </a:pPr>
            <a:r>
              <a:rPr lang="en-US" sz="1700" dirty="0" smtClean="0">
                <a:solidFill>
                  <a:srgbClr val="000000"/>
                </a:solidFill>
              </a:rPr>
              <a:t>DEP, DBP – solvents : Fragrances, Cosmetics, shampoos, etc.</a:t>
            </a:r>
            <a:r>
              <a:rPr lang="en-US" sz="1600" dirty="0" smtClean="0">
                <a:solidFill>
                  <a:srgbClr val="000000"/>
                </a:solidFill>
              </a:rPr>
              <a:t> </a:t>
            </a:r>
          </a:p>
          <a:p>
            <a:pPr marL="688975" lvl="4" indent="-228600">
              <a:spcAft>
                <a:spcPts val="800"/>
              </a:spcAft>
              <a:buFont typeface="Arial" charset="0"/>
              <a:buChar char="•"/>
            </a:pPr>
            <a:r>
              <a:rPr lang="en-US" sz="1900" dirty="0" smtClean="0">
                <a:solidFill>
                  <a:srgbClr val="000000"/>
                </a:solidFill>
              </a:rPr>
              <a:t>Other – phenols, PBA, Pharmaceuticals</a:t>
            </a:r>
          </a:p>
          <a:p>
            <a:pPr marL="688975" marR="0" lvl="4" indent="-228600" algn="l" defTabSz="914400" rtl="0" eaLnBrk="1" fontAlgn="auto" latinLnBrk="0" hangingPunct="1">
              <a:lnSpc>
                <a:spcPct val="100000"/>
              </a:lnSpc>
              <a:spcBef>
                <a:spcPts val="0"/>
              </a:spcBef>
              <a:spcAft>
                <a:spcPts val="800"/>
              </a:spcAft>
              <a:buClrTx/>
              <a:buSzTx/>
              <a:buFont typeface="Arial" charset="0"/>
              <a:buChar char="•"/>
              <a:tabLst/>
              <a:defRPr/>
            </a:pPr>
            <a:r>
              <a:rPr lang="en-US" sz="1800" dirty="0" smtClean="0">
                <a:solidFill>
                  <a:srgbClr val="000000"/>
                </a:solidFill>
              </a:rPr>
              <a:t>CVOCs and Phthalates have been associated with Preterm Birth</a:t>
            </a:r>
            <a:r>
              <a:rPr lang="en-US" sz="1800" baseline="30000" dirty="0" smtClean="0">
                <a:solidFill>
                  <a:srgbClr val="000000"/>
                </a:solidFill>
              </a:rPr>
              <a:t>1</a:t>
            </a:r>
            <a:r>
              <a:rPr lang="en-US" sz="1800" dirty="0" smtClean="0">
                <a:solidFill>
                  <a:srgbClr val="000000"/>
                </a:solidFill>
              </a:rPr>
              <a:t> (</a:t>
            </a:r>
            <a:r>
              <a:rPr lang="en-US" sz="1800" baseline="30000" dirty="0" smtClean="0"/>
              <a:t>1</a:t>
            </a:r>
            <a:r>
              <a:rPr lang="en-US" sz="1800" dirty="0" smtClean="0"/>
              <a:t>Meeker et al. 2009; Meeker 2012; </a:t>
            </a:r>
            <a:r>
              <a:rPr lang="en-US" sz="1800" dirty="0" err="1" smtClean="0"/>
              <a:t>Sonnenfeld</a:t>
            </a:r>
            <a:r>
              <a:rPr lang="en-US" sz="1800" dirty="0" smtClean="0"/>
              <a:t> et al. 2001; </a:t>
            </a:r>
            <a:r>
              <a:rPr lang="en-US" sz="1800" dirty="0" err="1" smtClean="0"/>
              <a:t>Forand</a:t>
            </a:r>
            <a:r>
              <a:rPr lang="en-US" sz="1800" dirty="0" smtClean="0"/>
              <a:t> et al. 2012)</a:t>
            </a:r>
            <a:endParaRPr lang="en-US" sz="1900" dirty="0" smtClean="0">
              <a:solidFill>
                <a:srgbClr val="000000"/>
              </a:solidFill>
            </a:endParaRPr>
          </a:p>
          <a:p>
            <a:pPr eaLnBrk="1" hangingPunct="1"/>
            <a:endParaRPr lang="en-US" dirty="0">
              <a:ea typeface="ＭＳ Ｐゴシック" charset="0"/>
              <a:cs typeface="ＭＳ Ｐゴシック"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BF91BB65-6D23-A74E-99F3-35D6403A0E6A}" type="slidenum">
              <a:rPr lang="en-US" sz="1200">
                <a:latin typeface="Arial" charset="0"/>
              </a:rPr>
              <a:pPr eaLnBrk="1" hangingPunct="1"/>
              <a:t>11</a:t>
            </a:fld>
            <a:endParaRPr lang="en-US" sz="1200" dirty="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339725" lvl="5" indent="-230188">
              <a:spcAft>
                <a:spcPts val="800"/>
              </a:spcAft>
              <a:buFont typeface="Arial" charset="0"/>
              <a:buChar char="•"/>
            </a:pPr>
            <a:r>
              <a:rPr lang="en-US" sz="2200" dirty="0" smtClean="0">
                <a:solidFill>
                  <a:srgbClr val="000000"/>
                </a:solidFill>
              </a:rPr>
              <a:t>Legacy Contaminants</a:t>
            </a:r>
          </a:p>
          <a:p>
            <a:pPr marL="688975" lvl="5" indent="-228600">
              <a:spcAft>
                <a:spcPts val="800"/>
              </a:spcAft>
              <a:buClr>
                <a:schemeClr val="accent1">
                  <a:lumMod val="60000"/>
                  <a:lumOff val="40000"/>
                </a:schemeClr>
              </a:buClr>
              <a:buFont typeface="Arial" charset="0"/>
              <a:buChar char="•"/>
            </a:pPr>
            <a:r>
              <a:rPr lang="en-US" sz="2200" dirty="0" smtClean="0">
                <a:solidFill>
                  <a:srgbClr val="000000"/>
                </a:solidFill>
              </a:rPr>
              <a:t>Chlorinated Volatile Organic Compounds (CVOCs)</a:t>
            </a:r>
          </a:p>
          <a:p>
            <a:pPr marL="974725" lvl="6" indent="-230188">
              <a:lnSpc>
                <a:spcPct val="80000"/>
              </a:lnSpc>
              <a:spcAft>
                <a:spcPts val="800"/>
              </a:spcAft>
              <a:buClr>
                <a:schemeClr val="tx1"/>
              </a:buClr>
              <a:buFont typeface="Arial" charset="0"/>
              <a:buChar char="•"/>
            </a:pPr>
            <a:r>
              <a:rPr lang="en-US" sz="1700" dirty="0" smtClean="0">
                <a:solidFill>
                  <a:srgbClr val="000000"/>
                </a:solidFill>
              </a:rPr>
              <a:t>Among the most frequently contaminants found at superfund sites</a:t>
            </a:r>
          </a:p>
          <a:p>
            <a:pPr marL="974725" lvl="6" indent="-230188">
              <a:lnSpc>
                <a:spcPct val="80000"/>
              </a:lnSpc>
              <a:spcAft>
                <a:spcPts val="800"/>
              </a:spcAft>
              <a:buClr>
                <a:schemeClr val="tx1"/>
              </a:buClr>
              <a:buFont typeface="Arial" charset="0"/>
              <a:buChar char="•"/>
            </a:pPr>
            <a:r>
              <a:rPr lang="en-US" sz="1700" dirty="0" smtClean="0">
                <a:solidFill>
                  <a:srgbClr val="000000"/>
                </a:solidFill>
              </a:rPr>
              <a:t>Industrial use: solvents, dry/cleaning</a:t>
            </a:r>
          </a:p>
          <a:p>
            <a:pPr marL="339725" lvl="5" indent="-230188">
              <a:spcAft>
                <a:spcPts val="800"/>
              </a:spcAft>
              <a:buFont typeface="Arial" charset="0"/>
              <a:buChar char="•"/>
            </a:pPr>
            <a:r>
              <a:rPr lang="en-US" sz="2200" dirty="0" smtClean="0">
                <a:solidFill>
                  <a:srgbClr val="000000"/>
                </a:solidFill>
              </a:rPr>
              <a:t>Emergent Contaminants</a:t>
            </a:r>
          </a:p>
          <a:p>
            <a:pPr marL="688975" lvl="4" indent="-228600">
              <a:spcAft>
                <a:spcPts val="800"/>
              </a:spcAft>
              <a:buFont typeface="Arial" charset="0"/>
              <a:buChar char="•"/>
            </a:pPr>
            <a:r>
              <a:rPr lang="en-US" sz="2200" dirty="0" smtClean="0">
                <a:solidFill>
                  <a:srgbClr val="000000"/>
                </a:solidFill>
              </a:rPr>
              <a:t>Phthalates (DEHP, DEP, DBP)</a:t>
            </a:r>
          </a:p>
          <a:p>
            <a:pPr marL="971550" lvl="5" indent="-228600">
              <a:lnSpc>
                <a:spcPct val="80000"/>
              </a:lnSpc>
              <a:spcAft>
                <a:spcPts val="800"/>
              </a:spcAft>
              <a:buFont typeface="Arial" charset="0"/>
              <a:buChar char="•"/>
            </a:pPr>
            <a:r>
              <a:rPr lang="en-US" sz="1700" dirty="0" smtClean="0">
                <a:solidFill>
                  <a:srgbClr val="000000"/>
                </a:solidFill>
              </a:rPr>
              <a:t>Present in commonly used products that make their way to landfills and illegal dumps</a:t>
            </a:r>
          </a:p>
          <a:p>
            <a:pPr marL="971550" lvl="5" indent="-228600">
              <a:lnSpc>
                <a:spcPct val="80000"/>
              </a:lnSpc>
              <a:spcAft>
                <a:spcPts val="800"/>
              </a:spcAft>
              <a:buFont typeface="Arial" charset="0"/>
              <a:buChar char="•"/>
            </a:pPr>
            <a:r>
              <a:rPr lang="en-US" sz="1700" dirty="0" smtClean="0">
                <a:solidFill>
                  <a:srgbClr val="000000"/>
                </a:solidFill>
              </a:rPr>
              <a:t>DEHP – plasticizers</a:t>
            </a:r>
          </a:p>
          <a:p>
            <a:pPr marL="971550" lvl="5" indent="-228600">
              <a:lnSpc>
                <a:spcPct val="80000"/>
              </a:lnSpc>
              <a:spcAft>
                <a:spcPts val="800"/>
              </a:spcAft>
              <a:buFont typeface="Arial" charset="0"/>
              <a:buChar char="•"/>
            </a:pPr>
            <a:r>
              <a:rPr lang="en-US" sz="1700" dirty="0" smtClean="0">
                <a:solidFill>
                  <a:srgbClr val="000000"/>
                </a:solidFill>
              </a:rPr>
              <a:t>DEP, DBP – solvents : Fragrances, Cosmetics, shampoos, etc.</a:t>
            </a:r>
            <a:r>
              <a:rPr lang="en-US" sz="1600" dirty="0" smtClean="0">
                <a:solidFill>
                  <a:srgbClr val="000000"/>
                </a:solidFill>
              </a:rPr>
              <a:t> </a:t>
            </a:r>
          </a:p>
          <a:p>
            <a:pPr marL="688975" lvl="4" indent="-228600">
              <a:spcAft>
                <a:spcPts val="800"/>
              </a:spcAft>
              <a:buFont typeface="Arial" charset="0"/>
              <a:buChar char="•"/>
            </a:pPr>
            <a:r>
              <a:rPr lang="en-US" sz="1900" dirty="0" smtClean="0">
                <a:solidFill>
                  <a:srgbClr val="000000"/>
                </a:solidFill>
              </a:rPr>
              <a:t>Other – phenols, PBA, Pharmaceuticals</a:t>
            </a:r>
          </a:p>
          <a:p>
            <a:pPr marL="688975" marR="0" lvl="4" indent="-228600" algn="l" defTabSz="914400" rtl="0" eaLnBrk="1" fontAlgn="auto" latinLnBrk="0" hangingPunct="1">
              <a:lnSpc>
                <a:spcPct val="100000"/>
              </a:lnSpc>
              <a:spcBef>
                <a:spcPts val="0"/>
              </a:spcBef>
              <a:spcAft>
                <a:spcPts val="800"/>
              </a:spcAft>
              <a:buClrTx/>
              <a:buSzTx/>
              <a:buFont typeface="Arial" charset="0"/>
              <a:buChar char="•"/>
              <a:tabLst/>
              <a:defRPr/>
            </a:pPr>
            <a:r>
              <a:rPr lang="en-US" sz="1800" dirty="0" smtClean="0">
                <a:solidFill>
                  <a:srgbClr val="000000"/>
                </a:solidFill>
              </a:rPr>
              <a:t>CVOCs and Phthalates have been associated with Preterm Birth</a:t>
            </a:r>
            <a:r>
              <a:rPr lang="en-US" sz="1800" baseline="30000" dirty="0" smtClean="0">
                <a:solidFill>
                  <a:srgbClr val="000000"/>
                </a:solidFill>
              </a:rPr>
              <a:t>1</a:t>
            </a:r>
            <a:r>
              <a:rPr lang="en-US" sz="1800" dirty="0" smtClean="0">
                <a:solidFill>
                  <a:srgbClr val="000000"/>
                </a:solidFill>
              </a:rPr>
              <a:t> (</a:t>
            </a:r>
            <a:r>
              <a:rPr lang="en-US" sz="1800" baseline="30000" dirty="0" smtClean="0"/>
              <a:t>1</a:t>
            </a:r>
            <a:r>
              <a:rPr lang="en-US" sz="1800" dirty="0" smtClean="0"/>
              <a:t>Meeker et al. 2009; Meeker 2012; </a:t>
            </a:r>
            <a:r>
              <a:rPr lang="en-US" sz="1800" dirty="0" err="1" smtClean="0"/>
              <a:t>Sonnenfeld</a:t>
            </a:r>
            <a:r>
              <a:rPr lang="en-US" sz="1800" dirty="0" smtClean="0"/>
              <a:t> et al. 2001; </a:t>
            </a:r>
            <a:r>
              <a:rPr lang="en-US" sz="1800" dirty="0" err="1" smtClean="0"/>
              <a:t>Forand</a:t>
            </a:r>
            <a:r>
              <a:rPr lang="en-US" sz="1800" dirty="0" smtClean="0"/>
              <a:t> et al. 2012)</a:t>
            </a:r>
            <a:endParaRPr lang="en-US" sz="1900" dirty="0" smtClean="0">
              <a:solidFill>
                <a:srgbClr val="000000"/>
              </a:solidFill>
            </a:endParaRPr>
          </a:p>
          <a:p>
            <a:pPr eaLnBrk="1" hangingPunct="1"/>
            <a:endParaRPr lang="en-US" dirty="0">
              <a:ea typeface="ＭＳ Ｐゴシック" charset="0"/>
              <a:cs typeface="ＭＳ Ｐゴシック"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BF91BB65-6D23-A74E-99F3-35D6403A0E6A}" type="slidenum">
              <a:rPr lang="en-US" sz="1200">
                <a:latin typeface="Arial" charset="0"/>
              </a:rPr>
              <a:pPr eaLnBrk="1" hangingPunct="1"/>
              <a:t>12</a:t>
            </a:fld>
            <a:endParaRPr lang="en-US" sz="1200" dirty="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BF91BB65-6D23-A74E-99F3-35D6403A0E6A}" type="slidenum">
              <a:rPr lang="en-US" sz="1200">
                <a:latin typeface="Arial" charset="0"/>
              </a:rPr>
              <a:pPr eaLnBrk="1" hangingPunct="1"/>
              <a:t>13</a:t>
            </a:fld>
            <a:endParaRPr lang="en-US" sz="1200" dirty="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BF91BB65-6D23-A74E-99F3-35D6403A0E6A}" type="slidenum">
              <a:rPr lang="en-US" sz="1200">
                <a:latin typeface="Arial" charset="0"/>
              </a:rPr>
              <a:pPr eaLnBrk="1" hangingPunct="1"/>
              <a:t>14</a:t>
            </a:fld>
            <a:endParaRPr lang="en-US" sz="1200" dirty="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137D34-DD1C-4FCB-BB15-A0C3CD5B7BC1}"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BF91BB65-6D23-A74E-99F3-35D6403A0E6A}" type="slidenum">
              <a:rPr lang="en-US" sz="1200">
                <a:latin typeface="Arial" charset="0"/>
              </a:rPr>
              <a:pPr eaLnBrk="1" hangingPunct="1"/>
              <a:t>16</a:t>
            </a:fld>
            <a:endParaRPr lang="en-US" sz="120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BF91BB65-6D23-A74E-99F3-35D6403A0E6A}" type="slidenum">
              <a:rPr lang="en-US" sz="1200">
                <a:latin typeface="Arial" charset="0"/>
              </a:rPr>
              <a:pPr eaLnBrk="1" hangingPunct="1"/>
              <a:t>17</a:t>
            </a:fld>
            <a:endParaRPr lang="en-US" sz="120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938364B0-9584-A94D-87F7-D9077E30EC44}" type="slidenum">
              <a:rPr lang="en-US" sz="1200">
                <a:latin typeface="Arial" charset="0"/>
              </a:rPr>
              <a:pPr eaLnBrk="1" hangingPunct="1"/>
              <a:t>18</a:t>
            </a:fld>
            <a:endParaRPr lang="en-US" sz="1200" dirty="0">
              <a:latin typeface="Arial" charset="0"/>
            </a:endParaRPr>
          </a:p>
        </p:txBody>
      </p:sp>
      <p:sp>
        <p:nvSpPr>
          <p:cNvPr id="56323" name="Rectangle 7"/>
          <p:cNvSpPr txBox="1">
            <a:spLocks noGrp="1" noChangeArrowheads="1"/>
          </p:cNvSpPr>
          <p:nvPr/>
        </p:nvSpPr>
        <p:spPr bwMode="auto">
          <a:xfrm>
            <a:off x="3884613" y="8685280"/>
            <a:ext cx="2971800" cy="45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algn="r" eaLnBrk="1" hangingPunct="1"/>
            <a:fld id="{1133B602-F091-E842-8FF9-9120C4580634}" type="slidenum">
              <a:rPr lang="en-US" sz="1200">
                <a:latin typeface="Calibri" charset="0"/>
              </a:rPr>
              <a:pPr algn="r" eaLnBrk="1" hangingPunct="1"/>
              <a:t>18</a:t>
            </a:fld>
            <a:endParaRPr lang="en-US" sz="1200" dirty="0">
              <a:latin typeface="Calibri" charset="0"/>
            </a:endParaRPr>
          </a:p>
        </p:txBody>
      </p:sp>
      <p:sp>
        <p:nvSpPr>
          <p:cNvPr id="56324" name="Rectangle 2"/>
          <p:cNvSpPr>
            <a:spLocks noGrp="1" noRot="1" noChangeAspect="1" noChangeArrowheads="1" noTextEdit="1"/>
          </p:cNvSpPr>
          <p:nvPr>
            <p:ph type="sldImg"/>
          </p:nvPr>
        </p:nvSpPr>
        <p:spPr>
          <a:xfrm>
            <a:off x="1144588" y="684213"/>
            <a:ext cx="4572000" cy="3429000"/>
          </a:xfrm>
          <a:ln/>
        </p:spPr>
      </p:sp>
      <p:sp>
        <p:nvSpPr>
          <p:cNvPr id="56325" name="Rectangle 3"/>
          <p:cNvSpPr>
            <a:spLocks noGrp="1" noChangeArrowheads="1"/>
          </p:cNvSpPr>
          <p:nvPr>
            <p:ph type="body" idx="1"/>
          </p:nvPr>
        </p:nvSpPr>
        <p:spPr>
          <a:xfrm>
            <a:off x="914400" y="4344087"/>
            <a:ext cx="5029200" cy="4115451"/>
          </a:xfrm>
          <a:solidFill>
            <a:srgbClr val="FFFFFF"/>
          </a:solidFill>
          <a:ln>
            <a:solidFill>
              <a:srgbClr val="000000"/>
            </a:solidFill>
          </a:ln>
        </p:spPr>
        <p:txBody>
          <a:bodyPr lIns="96653" tIns="48327" rIns="96653" bIns="48327"/>
          <a:lstStyle/>
          <a:p>
            <a:pPr eaLnBrk="1" hangingPunct="1">
              <a:spcBef>
                <a:spcPct val="0"/>
              </a:spcBef>
            </a:pPr>
            <a:r>
              <a:rPr lang="en-US" sz="1000" dirty="0">
                <a:latin typeface="Times New Roman" charset="0"/>
                <a:ea typeface="ＭＳ Ｐゴシック" charset="0"/>
                <a:cs typeface="ＭＳ Ｐゴシック" charset="0"/>
              </a:rPr>
              <a:t>En </a:t>
            </a:r>
            <a:r>
              <a:rPr lang="en-US" sz="1000" dirty="0" err="1">
                <a:latin typeface="Times New Roman" charset="0"/>
                <a:ea typeface="ＭＳ Ｐゴシック" charset="0"/>
                <a:cs typeface="ＭＳ Ｐゴシック" charset="0"/>
              </a:rPr>
              <a:t>resumen</a:t>
            </a:r>
            <a:r>
              <a:rPr lang="en-US" sz="1000" dirty="0">
                <a:latin typeface="Times New Roman" charset="0"/>
                <a:ea typeface="ＭＳ Ｐゴシック" charset="0"/>
                <a:cs typeface="ＭＳ Ｐゴシック" charset="0"/>
              </a:rPr>
              <a:t>,..</a:t>
            </a:r>
          </a:p>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938364B0-9584-A94D-87F7-D9077E30EC44}" type="slidenum">
              <a:rPr lang="en-US" sz="1200">
                <a:latin typeface="Arial" charset="0"/>
              </a:rPr>
              <a:pPr eaLnBrk="1" hangingPunct="1"/>
              <a:t>19</a:t>
            </a:fld>
            <a:endParaRPr lang="en-US" sz="1200" dirty="0">
              <a:latin typeface="Arial" charset="0"/>
            </a:endParaRPr>
          </a:p>
        </p:txBody>
      </p:sp>
      <p:sp>
        <p:nvSpPr>
          <p:cNvPr id="56323" name="Rectangle 7"/>
          <p:cNvSpPr txBox="1">
            <a:spLocks noGrp="1" noChangeArrowheads="1"/>
          </p:cNvSpPr>
          <p:nvPr/>
        </p:nvSpPr>
        <p:spPr bwMode="auto">
          <a:xfrm>
            <a:off x="3884613" y="8685280"/>
            <a:ext cx="2971800" cy="45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algn="r" eaLnBrk="1" hangingPunct="1"/>
            <a:fld id="{1133B602-F091-E842-8FF9-9120C4580634}" type="slidenum">
              <a:rPr lang="en-US" sz="1200">
                <a:latin typeface="Calibri" charset="0"/>
              </a:rPr>
              <a:pPr algn="r" eaLnBrk="1" hangingPunct="1"/>
              <a:t>19</a:t>
            </a:fld>
            <a:endParaRPr lang="en-US" sz="1200" dirty="0">
              <a:latin typeface="Calibri" charset="0"/>
            </a:endParaRPr>
          </a:p>
        </p:txBody>
      </p:sp>
      <p:sp>
        <p:nvSpPr>
          <p:cNvPr id="56324" name="Rectangle 2"/>
          <p:cNvSpPr>
            <a:spLocks noGrp="1" noRot="1" noChangeAspect="1" noChangeArrowheads="1" noTextEdit="1"/>
          </p:cNvSpPr>
          <p:nvPr>
            <p:ph type="sldImg"/>
          </p:nvPr>
        </p:nvSpPr>
        <p:spPr>
          <a:xfrm>
            <a:off x="1144588" y="684213"/>
            <a:ext cx="4572000" cy="3429000"/>
          </a:xfrm>
          <a:ln/>
        </p:spPr>
      </p:sp>
      <p:sp>
        <p:nvSpPr>
          <p:cNvPr id="56325" name="Rectangle 3"/>
          <p:cNvSpPr>
            <a:spLocks noGrp="1" noChangeArrowheads="1"/>
          </p:cNvSpPr>
          <p:nvPr>
            <p:ph type="body" idx="1"/>
          </p:nvPr>
        </p:nvSpPr>
        <p:spPr>
          <a:xfrm>
            <a:off x="914400" y="4344087"/>
            <a:ext cx="5029200" cy="4115451"/>
          </a:xfrm>
          <a:solidFill>
            <a:srgbClr val="FFFFFF"/>
          </a:solidFill>
          <a:ln>
            <a:solidFill>
              <a:srgbClr val="000000"/>
            </a:solidFill>
          </a:ln>
        </p:spPr>
        <p:txBody>
          <a:bodyPr lIns="96653" tIns="48327" rIns="96653" bIns="48327"/>
          <a:lstStyle/>
          <a:p>
            <a:pPr eaLnBrk="1" hangingPunct="1">
              <a:spcBef>
                <a:spcPct val="0"/>
              </a:spcBef>
            </a:pPr>
            <a:r>
              <a:rPr lang="en-US" sz="1000" dirty="0">
                <a:latin typeface="Times New Roman" charset="0"/>
                <a:ea typeface="ＭＳ Ｐゴシック" charset="0"/>
                <a:cs typeface="ＭＳ Ｐゴシック" charset="0"/>
              </a:rPr>
              <a:t>En </a:t>
            </a:r>
            <a:r>
              <a:rPr lang="en-US" sz="1000" dirty="0" err="1">
                <a:latin typeface="Times New Roman" charset="0"/>
                <a:ea typeface="ＭＳ Ｐゴシック" charset="0"/>
                <a:cs typeface="ＭＳ Ｐゴシック" charset="0"/>
              </a:rPr>
              <a:t>resumen</a:t>
            </a:r>
            <a:r>
              <a:rPr lang="en-US" sz="1000" dirty="0">
                <a:latin typeface="Times New Roman" charset="0"/>
                <a:ea typeface="ＭＳ Ｐゴシック" charset="0"/>
                <a:cs typeface="ＭＳ Ｐゴシック" charset="0"/>
              </a:rPr>
              <a:t>,..</a:t>
            </a:r>
          </a:p>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4BEDEFAE-8E26-AA48-9430-A159715FE70B}" type="slidenum">
              <a:rPr lang="en-US" sz="1200">
                <a:latin typeface="Arial" charset="0"/>
              </a:rPr>
              <a:pPr eaLnBrk="1" hangingPunct="1"/>
              <a:t>2</a:t>
            </a:fld>
            <a:endParaRPr lang="en-US" sz="1200" dirty="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938364B0-9584-A94D-87F7-D9077E30EC44}" type="slidenum">
              <a:rPr lang="en-US" sz="1200">
                <a:latin typeface="Arial" charset="0"/>
              </a:rPr>
              <a:pPr eaLnBrk="1" hangingPunct="1"/>
              <a:t>20</a:t>
            </a:fld>
            <a:endParaRPr lang="en-US" sz="1200" dirty="0">
              <a:latin typeface="Arial" charset="0"/>
            </a:endParaRPr>
          </a:p>
        </p:txBody>
      </p:sp>
      <p:sp>
        <p:nvSpPr>
          <p:cNvPr id="56323" name="Rectangle 7"/>
          <p:cNvSpPr txBox="1">
            <a:spLocks noGrp="1" noChangeArrowheads="1"/>
          </p:cNvSpPr>
          <p:nvPr/>
        </p:nvSpPr>
        <p:spPr bwMode="auto">
          <a:xfrm>
            <a:off x="3884613" y="8685280"/>
            <a:ext cx="2971800" cy="45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algn="r" eaLnBrk="1" hangingPunct="1"/>
            <a:fld id="{1133B602-F091-E842-8FF9-9120C4580634}" type="slidenum">
              <a:rPr lang="en-US" sz="1200">
                <a:latin typeface="Calibri" charset="0"/>
              </a:rPr>
              <a:pPr algn="r" eaLnBrk="1" hangingPunct="1"/>
              <a:t>20</a:t>
            </a:fld>
            <a:endParaRPr lang="en-US" sz="1200" dirty="0">
              <a:latin typeface="Calibri" charset="0"/>
            </a:endParaRPr>
          </a:p>
        </p:txBody>
      </p:sp>
      <p:sp>
        <p:nvSpPr>
          <p:cNvPr id="56324" name="Rectangle 2"/>
          <p:cNvSpPr>
            <a:spLocks noGrp="1" noRot="1" noChangeAspect="1" noChangeArrowheads="1" noTextEdit="1"/>
          </p:cNvSpPr>
          <p:nvPr>
            <p:ph type="sldImg"/>
          </p:nvPr>
        </p:nvSpPr>
        <p:spPr>
          <a:xfrm>
            <a:off x="1144588" y="684213"/>
            <a:ext cx="4572000" cy="3429000"/>
          </a:xfrm>
          <a:ln/>
        </p:spPr>
      </p:sp>
      <p:sp>
        <p:nvSpPr>
          <p:cNvPr id="56325" name="Rectangle 3"/>
          <p:cNvSpPr>
            <a:spLocks noGrp="1" noChangeArrowheads="1"/>
          </p:cNvSpPr>
          <p:nvPr>
            <p:ph type="body" idx="1"/>
          </p:nvPr>
        </p:nvSpPr>
        <p:spPr>
          <a:xfrm>
            <a:off x="914400" y="4344087"/>
            <a:ext cx="5029200" cy="4115451"/>
          </a:xfrm>
          <a:solidFill>
            <a:srgbClr val="FFFFFF"/>
          </a:solidFill>
          <a:ln>
            <a:solidFill>
              <a:srgbClr val="000000"/>
            </a:solidFill>
          </a:ln>
        </p:spPr>
        <p:txBody>
          <a:bodyPr lIns="96653" tIns="48327" rIns="96653" bIns="48327"/>
          <a:lstStyle/>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938364B0-9584-A94D-87F7-D9077E30EC44}" type="slidenum">
              <a:rPr lang="en-US" sz="1200">
                <a:latin typeface="Arial" charset="0"/>
              </a:rPr>
              <a:pPr eaLnBrk="1" hangingPunct="1"/>
              <a:t>21</a:t>
            </a:fld>
            <a:endParaRPr lang="en-US" sz="1200" dirty="0">
              <a:latin typeface="Arial" charset="0"/>
            </a:endParaRPr>
          </a:p>
        </p:txBody>
      </p:sp>
      <p:sp>
        <p:nvSpPr>
          <p:cNvPr id="56323" name="Rectangle 7"/>
          <p:cNvSpPr txBox="1">
            <a:spLocks noGrp="1" noChangeArrowheads="1"/>
          </p:cNvSpPr>
          <p:nvPr/>
        </p:nvSpPr>
        <p:spPr bwMode="auto">
          <a:xfrm>
            <a:off x="3884613" y="8685280"/>
            <a:ext cx="2971800" cy="45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algn="r" eaLnBrk="1" hangingPunct="1"/>
            <a:fld id="{1133B602-F091-E842-8FF9-9120C4580634}" type="slidenum">
              <a:rPr lang="en-US" sz="1200">
                <a:latin typeface="Calibri" charset="0"/>
              </a:rPr>
              <a:pPr algn="r" eaLnBrk="1" hangingPunct="1"/>
              <a:t>21</a:t>
            </a:fld>
            <a:endParaRPr lang="en-US" sz="1200" dirty="0">
              <a:latin typeface="Calibri" charset="0"/>
            </a:endParaRPr>
          </a:p>
        </p:txBody>
      </p:sp>
      <p:sp>
        <p:nvSpPr>
          <p:cNvPr id="56324" name="Rectangle 2"/>
          <p:cNvSpPr>
            <a:spLocks noGrp="1" noRot="1" noChangeAspect="1" noChangeArrowheads="1" noTextEdit="1"/>
          </p:cNvSpPr>
          <p:nvPr>
            <p:ph type="sldImg"/>
          </p:nvPr>
        </p:nvSpPr>
        <p:spPr>
          <a:xfrm>
            <a:off x="1144588" y="684213"/>
            <a:ext cx="4572000" cy="3429000"/>
          </a:xfrm>
          <a:ln/>
        </p:spPr>
      </p:sp>
      <p:sp>
        <p:nvSpPr>
          <p:cNvPr id="56325" name="Rectangle 3"/>
          <p:cNvSpPr>
            <a:spLocks noGrp="1" noChangeArrowheads="1"/>
          </p:cNvSpPr>
          <p:nvPr>
            <p:ph type="body" idx="1"/>
          </p:nvPr>
        </p:nvSpPr>
        <p:spPr>
          <a:xfrm>
            <a:off x="914400" y="4344087"/>
            <a:ext cx="5029200" cy="4115451"/>
          </a:xfrm>
          <a:solidFill>
            <a:srgbClr val="FFFFFF"/>
          </a:solidFill>
          <a:ln>
            <a:solidFill>
              <a:srgbClr val="000000"/>
            </a:solidFill>
          </a:ln>
        </p:spPr>
        <p:txBody>
          <a:bodyPr lIns="96653" tIns="48327" rIns="96653" bIns="48327"/>
          <a:lstStyle/>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938364B0-9584-A94D-87F7-D9077E30EC44}" type="slidenum">
              <a:rPr lang="en-US" sz="1200">
                <a:latin typeface="Arial" charset="0"/>
              </a:rPr>
              <a:pPr eaLnBrk="1" hangingPunct="1"/>
              <a:t>22</a:t>
            </a:fld>
            <a:endParaRPr lang="en-US" sz="1200" dirty="0">
              <a:latin typeface="Arial" charset="0"/>
            </a:endParaRPr>
          </a:p>
        </p:txBody>
      </p:sp>
      <p:sp>
        <p:nvSpPr>
          <p:cNvPr id="56323" name="Rectangle 7"/>
          <p:cNvSpPr txBox="1">
            <a:spLocks noGrp="1" noChangeArrowheads="1"/>
          </p:cNvSpPr>
          <p:nvPr/>
        </p:nvSpPr>
        <p:spPr bwMode="auto">
          <a:xfrm>
            <a:off x="3884613" y="8685280"/>
            <a:ext cx="2971800" cy="45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algn="r" eaLnBrk="1" hangingPunct="1"/>
            <a:fld id="{1133B602-F091-E842-8FF9-9120C4580634}" type="slidenum">
              <a:rPr lang="en-US" sz="1200">
                <a:latin typeface="Calibri" charset="0"/>
              </a:rPr>
              <a:pPr algn="r" eaLnBrk="1" hangingPunct="1"/>
              <a:t>22</a:t>
            </a:fld>
            <a:endParaRPr lang="en-US" sz="1200" dirty="0">
              <a:latin typeface="Calibri" charset="0"/>
            </a:endParaRPr>
          </a:p>
        </p:txBody>
      </p:sp>
      <p:sp>
        <p:nvSpPr>
          <p:cNvPr id="56324" name="Rectangle 2"/>
          <p:cNvSpPr>
            <a:spLocks noGrp="1" noRot="1" noChangeAspect="1" noChangeArrowheads="1" noTextEdit="1"/>
          </p:cNvSpPr>
          <p:nvPr>
            <p:ph type="sldImg"/>
          </p:nvPr>
        </p:nvSpPr>
        <p:spPr>
          <a:xfrm>
            <a:off x="1144588" y="684213"/>
            <a:ext cx="4572000" cy="3429000"/>
          </a:xfrm>
          <a:ln/>
        </p:spPr>
      </p:sp>
      <p:sp>
        <p:nvSpPr>
          <p:cNvPr id="56325" name="Rectangle 3"/>
          <p:cNvSpPr>
            <a:spLocks noGrp="1" noChangeArrowheads="1"/>
          </p:cNvSpPr>
          <p:nvPr>
            <p:ph type="body" idx="1"/>
          </p:nvPr>
        </p:nvSpPr>
        <p:spPr>
          <a:xfrm>
            <a:off x="914400" y="4344087"/>
            <a:ext cx="5029200" cy="4115451"/>
          </a:xfrm>
          <a:solidFill>
            <a:srgbClr val="FFFFFF"/>
          </a:solidFill>
          <a:ln>
            <a:solidFill>
              <a:srgbClr val="000000"/>
            </a:solidFill>
          </a:ln>
        </p:spPr>
        <p:txBody>
          <a:bodyPr lIns="96653" tIns="48327" rIns="96653" bIns="48327"/>
          <a:lstStyle/>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938364B0-9584-A94D-87F7-D9077E30EC44}" type="slidenum">
              <a:rPr lang="en-US" sz="1200">
                <a:latin typeface="Arial" charset="0"/>
              </a:rPr>
              <a:pPr eaLnBrk="1" hangingPunct="1"/>
              <a:t>23</a:t>
            </a:fld>
            <a:endParaRPr lang="en-US" sz="1200" dirty="0">
              <a:latin typeface="Arial" charset="0"/>
            </a:endParaRPr>
          </a:p>
        </p:txBody>
      </p:sp>
      <p:sp>
        <p:nvSpPr>
          <p:cNvPr id="56323" name="Rectangle 7"/>
          <p:cNvSpPr txBox="1">
            <a:spLocks noGrp="1" noChangeArrowheads="1"/>
          </p:cNvSpPr>
          <p:nvPr/>
        </p:nvSpPr>
        <p:spPr bwMode="auto">
          <a:xfrm>
            <a:off x="3884613" y="8685280"/>
            <a:ext cx="2971800" cy="45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algn="r" eaLnBrk="1" hangingPunct="1"/>
            <a:fld id="{1133B602-F091-E842-8FF9-9120C4580634}" type="slidenum">
              <a:rPr lang="en-US" sz="1200">
                <a:latin typeface="Calibri" charset="0"/>
              </a:rPr>
              <a:pPr algn="r" eaLnBrk="1" hangingPunct="1"/>
              <a:t>23</a:t>
            </a:fld>
            <a:endParaRPr lang="en-US" sz="1200" dirty="0">
              <a:latin typeface="Calibri" charset="0"/>
            </a:endParaRPr>
          </a:p>
        </p:txBody>
      </p:sp>
      <p:sp>
        <p:nvSpPr>
          <p:cNvPr id="56324" name="Rectangle 2"/>
          <p:cNvSpPr>
            <a:spLocks noGrp="1" noRot="1" noChangeAspect="1" noChangeArrowheads="1" noTextEdit="1"/>
          </p:cNvSpPr>
          <p:nvPr>
            <p:ph type="sldImg"/>
          </p:nvPr>
        </p:nvSpPr>
        <p:spPr>
          <a:xfrm>
            <a:off x="1144588" y="684213"/>
            <a:ext cx="4572000" cy="3429000"/>
          </a:xfrm>
          <a:ln/>
        </p:spPr>
      </p:sp>
      <p:sp>
        <p:nvSpPr>
          <p:cNvPr id="56325" name="Rectangle 3"/>
          <p:cNvSpPr>
            <a:spLocks noGrp="1" noChangeArrowheads="1"/>
          </p:cNvSpPr>
          <p:nvPr>
            <p:ph type="body" idx="1"/>
          </p:nvPr>
        </p:nvSpPr>
        <p:spPr>
          <a:xfrm>
            <a:off x="914400" y="4344087"/>
            <a:ext cx="5029200" cy="4115451"/>
          </a:xfrm>
          <a:solidFill>
            <a:srgbClr val="FFFFFF"/>
          </a:solidFill>
          <a:ln>
            <a:solidFill>
              <a:srgbClr val="000000"/>
            </a:solidFill>
          </a:ln>
        </p:spPr>
        <p:txBody>
          <a:bodyPr lIns="96653" tIns="48327" rIns="96653" bIns="48327"/>
          <a:lstStyle/>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938364B0-9584-A94D-87F7-D9077E30EC44}" type="slidenum">
              <a:rPr lang="en-US" sz="1200">
                <a:latin typeface="Arial" charset="0"/>
              </a:rPr>
              <a:pPr eaLnBrk="1" hangingPunct="1"/>
              <a:t>24</a:t>
            </a:fld>
            <a:endParaRPr lang="en-US" sz="1200" dirty="0">
              <a:latin typeface="Arial" charset="0"/>
            </a:endParaRPr>
          </a:p>
        </p:txBody>
      </p:sp>
      <p:sp>
        <p:nvSpPr>
          <p:cNvPr id="56323" name="Rectangle 7"/>
          <p:cNvSpPr txBox="1">
            <a:spLocks noGrp="1" noChangeArrowheads="1"/>
          </p:cNvSpPr>
          <p:nvPr/>
        </p:nvSpPr>
        <p:spPr bwMode="auto">
          <a:xfrm>
            <a:off x="3884613" y="8685280"/>
            <a:ext cx="2971800" cy="45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algn="r" eaLnBrk="1" hangingPunct="1"/>
            <a:fld id="{1133B602-F091-E842-8FF9-9120C4580634}" type="slidenum">
              <a:rPr lang="en-US" sz="1200">
                <a:latin typeface="Calibri" charset="0"/>
              </a:rPr>
              <a:pPr algn="r" eaLnBrk="1" hangingPunct="1"/>
              <a:t>24</a:t>
            </a:fld>
            <a:endParaRPr lang="en-US" sz="1200" dirty="0">
              <a:latin typeface="Calibri" charset="0"/>
            </a:endParaRPr>
          </a:p>
        </p:txBody>
      </p:sp>
      <p:sp>
        <p:nvSpPr>
          <p:cNvPr id="56324" name="Rectangle 2"/>
          <p:cNvSpPr>
            <a:spLocks noGrp="1" noRot="1" noChangeAspect="1" noChangeArrowheads="1" noTextEdit="1"/>
          </p:cNvSpPr>
          <p:nvPr>
            <p:ph type="sldImg"/>
          </p:nvPr>
        </p:nvSpPr>
        <p:spPr>
          <a:xfrm>
            <a:off x="1144588" y="684213"/>
            <a:ext cx="4572000" cy="3429000"/>
          </a:xfrm>
          <a:ln/>
        </p:spPr>
      </p:sp>
      <p:sp>
        <p:nvSpPr>
          <p:cNvPr id="56325" name="Rectangle 3"/>
          <p:cNvSpPr>
            <a:spLocks noGrp="1" noChangeArrowheads="1"/>
          </p:cNvSpPr>
          <p:nvPr>
            <p:ph type="body" idx="1"/>
          </p:nvPr>
        </p:nvSpPr>
        <p:spPr>
          <a:xfrm>
            <a:off x="914400" y="4344087"/>
            <a:ext cx="5029200" cy="4115451"/>
          </a:xfrm>
          <a:solidFill>
            <a:srgbClr val="FFFFFF"/>
          </a:solidFill>
          <a:ln>
            <a:solidFill>
              <a:srgbClr val="000000"/>
            </a:solidFill>
          </a:ln>
        </p:spPr>
        <p:txBody>
          <a:bodyPr lIns="96653" tIns="48327" rIns="96653" bIns="48327"/>
          <a:lstStyle/>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endParaRPr lang="en-US" sz="1000" dirty="0">
              <a:latin typeface="Times New Roman" charset="0"/>
              <a:ea typeface="ＭＳ Ｐゴシック" charset="0"/>
              <a:cs typeface="ＭＳ Ｐゴシック" charset="0"/>
            </a:endParaRPr>
          </a:p>
          <a:p>
            <a:pPr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BF91BB65-6D23-A74E-99F3-35D6403A0E6A}" type="slidenum">
              <a:rPr lang="en-US" sz="1200">
                <a:latin typeface="Arial" charset="0"/>
              </a:rPr>
              <a:pPr eaLnBrk="1" hangingPunct="1"/>
              <a:t>25</a:t>
            </a:fld>
            <a:endParaRPr lang="en-US" sz="120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26619BD-32A5-AE4D-9BDB-83767BE66A0F}" type="slidenum">
              <a:rPr lang="en-US" sz="1200">
                <a:latin typeface="Arial" charset="0"/>
              </a:rPr>
              <a:pPr/>
              <a:t>26</a:t>
            </a:fld>
            <a:endParaRPr lang="en-US" sz="120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26619BD-32A5-AE4D-9BDB-83767BE66A0F}" type="slidenum">
              <a:rPr lang="en-US" sz="1200">
                <a:latin typeface="Arial" charset="0"/>
              </a:rPr>
              <a:pPr/>
              <a:t>27</a:t>
            </a:fld>
            <a:endParaRPr lang="en-US" sz="120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26619BD-32A5-AE4D-9BDB-83767BE66A0F}" type="slidenum">
              <a:rPr lang="en-US" sz="1200">
                <a:latin typeface="Arial" charset="0"/>
              </a:rPr>
              <a:pPr/>
              <a:t>28</a:t>
            </a:fld>
            <a:endParaRPr lang="en-US" sz="120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Extensive historical contamination of phthalates</a:t>
            </a:r>
            <a:endParaRPr lang="en-US" dirty="0">
              <a:ea typeface="ＭＳ Ｐゴシック" charset="0"/>
              <a:cs typeface="ＭＳ Ｐゴシック" charset="0"/>
            </a:endParaRP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26619BD-32A5-AE4D-9BDB-83767BE66A0F}" type="slidenum">
              <a:rPr lang="en-US" sz="1200">
                <a:latin typeface="Arial" charset="0"/>
              </a:rPr>
              <a:pPr/>
              <a:t>29</a:t>
            </a:fld>
            <a:endParaRPr lang="en-US" sz="120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137D34-DD1C-4FCB-BB15-A0C3CD5B7BC1}"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endParaRPr lang="en-US" dirty="0"/>
          </a:p>
        </p:txBody>
      </p:sp>
      <p:sp>
        <p:nvSpPr>
          <p:cNvPr id="4" name="Slide Number Placeholder 3"/>
          <p:cNvSpPr>
            <a:spLocks noGrp="1"/>
          </p:cNvSpPr>
          <p:nvPr>
            <p:ph type="sldNum" sz="quarter" idx="10"/>
          </p:nvPr>
        </p:nvSpPr>
        <p:spPr/>
        <p:txBody>
          <a:bodyPr/>
          <a:lstStyle/>
          <a:p>
            <a:fld id="{91137D34-DD1C-4FCB-BB15-A0C3CD5B7BC1}" type="slidenum">
              <a:rPr lang="en-US" smtClean="0"/>
              <a:pPr/>
              <a:t>30</a:t>
            </a:fld>
            <a:endParaRPr lang="en-US"/>
          </a:p>
        </p:txBody>
      </p:sp>
    </p:spTree>
    <p:extLst>
      <p:ext uri="{BB962C8B-B14F-4D97-AF65-F5344CB8AC3E}">
        <p14:creationId xmlns:p14="http://schemas.microsoft.com/office/powerpoint/2010/main" val="1906770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endParaRPr lang="en-US" dirty="0"/>
          </a:p>
        </p:txBody>
      </p:sp>
      <p:sp>
        <p:nvSpPr>
          <p:cNvPr id="4" name="Slide Number Placeholder 3"/>
          <p:cNvSpPr>
            <a:spLocks noGrp="1"/>
          </p:cNvSpPr>
          <p:nvPr>
            <p:ph type="sldNum" sz="quarter" idx="10"/>
          </p:nvPr>
        </p:nvSpPr>
        <p:spPr/>
        <p:txBody>
          <a:bodyPr/>
          <a:lstStyle/>
          <a:p>
            <a:fld id="{91137D34-DD1C-4FCB-BB15-A0C3CD5B7BC1}" type="slidenum">
              <a:rPr lang="en-US" smtClean="0"/>
              <a:pPr/>
              <a:t>31</a:t>
            </a:fld>
            <a:endParaRPr lang="en-US"/>
          </a:p>
        </p:txBody>
      </p:sp>
    </p:spTree>
    <p:extLst>
      <p:ext uri="{BB962C8B-B14F-4D97-AF65-F5344CB8AC3E}">
        <p14:creationId xmlns:p14="http://schemas.microsoft.com/office/powerpoint/2010/main" val="1906770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endParaRPr lang="en-US" dirty="0"/>
          </a:p>
        </p:txBody>
      </p:sp>
      <p:sp>
        <p:nvSpPr>
          <p:cNvPr id="4" name="Slide Number Placeholder 3"/>
          <p:cNvSpPr>
            <a:spLocks noGrp="1"/>
          </p:cNvSpPr>
          <p:nvPr>
            <p:ph type="sldNum" sz="quarter" idx="10"/>
          </p:nvPr>
        </p:nvSpPr>
        <p:spPr/>
        <p:txBody>
          <a:bodyPr/>
          <a:lstStyle/>
          <a:p>
            <a:fld id="{91137D34-DD1C-4FCB-BB15-A0C3CD5B7BC1}" type="slidenum">
              <a:rPr lang="en-US" smtClean="0"/>
              <a:pPr/>
              <a:t>32</a:t>
            </a:fld>
            <a:endParaRPr lang="en-US"/>
          </a:p>
        </p:txBody>
      </p:sp>
    </p:spTree>
    <p:extLst>
      <p:ext uri="{BB962C8B-B14F-4D97-AF65-F5344CB8AC3E}">
        <p14:creationId xmlns:p14="http://schemas.microsoft.com/office/powerpoint/2010/main" val="1906770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endParaRPr lang="en-US" dirty="0"/>
          </a:p>
        </p:txBody>
      </p:sp>
      <p:sp>
        <p:nvSpPr>
          <p:cNvPr id="4" name="Slide Number Placeholder 3"/>
          <p:cNvSpPr>
            <a:spLocks noGrp="1"/>
          </p:cNvSpPr>
          <p:nvPr>
            <p:ph type="sldNum" sz="quarter" idx="10"/>
          </p:nvPr>
        </p:nvSpPr>
        <p:spPr/>
        <p:txBody>
          <a:bodyPr/>
          <a:lstStyle/>
          <a:p>
            <a:fld id="{91137D34-DD1C-4FCB-BB15-A0C3CD5B7BC1}" type="slidenum">
              <a:rPr lang="en-US" smtClean="0"/>
              <a:pPr/>
              <a:t>33</a:t>
            </a:fld>
            <a:endParaRPr lang="en-US"/>
          </a:p>
        </p:txBody>
      </p:sp>
    </p:spTree>
    <p:extLst>
      <p:ext uri="{BB962C8B-B14F-4D97-AF65-F5344CB8AC3E}">
        <p14:creationId xmlns:p14="http://schemas.microsoft.com/office/powerpoint/2010/main" val="1906770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endParaRPr lang="en-US" dirty="0"/>
          </a:p>
        </p:txBody>
      </p:sp>
      <p:sp>
        <p:nvSpPr>
          <p:cNvPr id="4" name="Slide Number Placeholder 3"/>
          <p:cNvSpPr>
            <a:spLocks noGrp="1"/>
          </p:cNvSpPr>
          <p:nvPr>
            <p:ph type="sldNum" sz="quarter" idx="10"/>
          </p:nvPr>
        </p:nvSpPr>
        <p:spPr/>
        <p:txBody>
          <a:bodyPr/>
          <a:lstStyle/>
          <a:p>
            <a:fld id="{91137D34-DD1C-4FCB-BB15-A0C3CD5B7BC1}" type="slidenum">
              <a:rPr lang="en-US" smtClean="0"/>
              <a:pPr/>
              <a:t>34</a:t>
            </a:fld>
            <a:endParaRPr lang="en-US"/>
          </a:p>
        </p:txBody>
      </p:sp>
    </p:spTree>
    <p:extLst>
      <p:ext uri="{BB962C8B-B14F-4D97-AF65-F5344CB8AC3E}">
        <p14:creationId xmlns:p14="http://schemas.microsoft.com/office/powerpoint/2010/main" val="1906770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endParaRPr lang="en-US" dirty="0"/>
          </a:p>
        </p:txBody>
      </p:sp>
      <p:sp>
        <p:nvSpPr>
          <p:cNvPr id="4" name="Slide Number Placeholder 3"/>
          <p:cNvSpPr>
            <a:spLocks noGrp="1"/>
          </p:cNvSpPr>
          <p:nvPr>
            <p:ph type="sldNum" sz="quarter" idx="10"/>
          </p:nvPr>
        </p:nvSpPr>
        <p:spPr/>
        <p:txBody>
          <a:bodyPr/>
          <a:lstStyle/>
          <a:p>
            <a:fld id="{91137D34-DD1C-4FCB-BB15-A0C3CD5B7BC1}" type="slidenum">
              <a:rPr lang="en-US" smtClean="0"/>
              <a:pPr/>
              <a:t>35</a:t>
            </a:fld>
            <a:endParaRPr lang="en-US"/>
          </a:p>
        </p:txBody>
      </p:sp>
    </p:spTree>
    <p:extLst>
      <p:ext uri="{BB962C8B-B14F-4D97-AF65-F5344CB8AC3E}">
        <p14:creationId xmlns:p14="http://schemas.microsoft.com/office/powerpoint/2010/main" val="1906770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endParaRPr lang="en-US" dirty="0"/>
          </a:p>
        </p:txBody>
      </p:sp>
      <p:sp>
        <p:nvSpPr>
          <p:cNvPr id="4" name="Slide Number Placeholder 3"/>
          <p:cNvSpPr>
            <a:spLocks noGrp="1"/>
          </p:cNvSpPr>
          <p:nvPr>
            <p:ph type="sldNum" sz="quarter" idx="10"/>
          </p:nvPr>
        </p:nvSpPr>
        <p:spPr/>
        <p:txBody>
          <a:bodyPr/>
          <a:lstStyle/>
          <a:p>
            <a:fld id="{91137D34-DD1C-4FCB-BB15-A0C3CD5B7BC1}" type="slidenum">
              <a:rPr lang="en-US" smtClean="0"/>
              <a:pPr/>
              <a:t>36</a:t>
            </a:fld>
            <a:endParaRPr lang="en-US"/>
          </a:p>
        </p:txBody>
      </p:sp>
    </p:spTree>
    <p:extLst>
      <p:ext uri="{BB962C8B-B14F-4D97-AF65-F5344CB8AC3E}">
        <p14:creationId xmlns:p14="http://schemas.microsoft.com/office/powerpoint/2010/main" val="1906770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endParaRPr lang="en-US" dirty="0"/>
          </a:p>
        </p:txBody>
      </p:sp>
      <p:sp>
        <p:nvSpPr>
          <p:cNvPr id="4" name="Slide Number Placeholder 3"/>
          <p:cNvSpPr>
            <a:spLocks noGrp="1"/>
          </p:cNvSpPr>
          <p:nvPr>
            <p:ph type="sldNum" sz="quarter" idx="10"/>
          </p:nvPr>
        </p:nvSpPr>
        <p:spPr/>
        <p:txBody>
          <a:bodyPr/>
          <a:lstStyle/>
          <a:p>
            <a:fld id="{91137D34-DD1C-4FCB-BB15-A0C3CD5B7BC1}" type="slidenum">
              <a:rPr lang="en-US" smtClean="0"/>
              <a:pPr/>
              <a:t>37</a:t>
            </a:fld>
            <a:endParaRPr lang="en-US"/>
          </a:p>
        </p:txBody>
      </p:sp>
    </p:spTree>
    <p:extLst>
      <p:ext uri="{BB962C8B-B14F-4D97-AF65-F5344CB8AC3E}">
        <p14:creationId xmlns:p14="http://schemas.microsoft.com/office/powerpoint/2010/main" val="1906770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A516DFBC-E9C3-B641-B488-88CE8E8C2D4E}" type="slidenum">
              <a:rPr lang="en-US" sz="1200">
                <a:latin typeface="Arial" charset="0"/>
              </a:rPr>
              <a:pPr eaLnBrk="1" hangingPunct="1"/>
              <a:t>38</a:t>
            </a:fld>
            <a:endParaRPr lang="en-US" sz="120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A516DFBC-E9C3-B641-B488-88CE8E8C2D4E}" type="slidenum">
              <a:rPr lang="en-US" sz="1200">
                <a:latin typeface="Arial" charset="0"/>
              </a:rPr>
              <a:pPr eaLnBrk="1" hangingPunct="1"/>
              <a:t>39</a:t>
            </a:fld>
            <a:endParaRPr lang="en-US" sz="120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4E89C205-9DEE-B34F-B671-8EC8EA11A373}" type="slidenum">
              <a:rPr lang="en-US" sz="1200">
                <a:latin typeface="Arial" charset="0"/>
              </a:rPr>
              <a:pPr eaLnBrk="1" hangingPunct="1"/>
              <a:t>4</a:t>
            </a:fld>
            <a:endParaRPr lang="en-US" sz="1200" dirty="0">
              <a:latin typeface="Arial" charset="0"/>
            </a:endParaRPr>
          </a:p>
        </p:txBody>
      </p:sp>
      <p:sp>
        <p:nvSpPr>
          <p:cNvPr id="50179" name="Rectangle 7"/>
          <p:cNvSpPr txBox="1">
            <a:spLocks noGrp="1" noChangeArrowheads="1"/>
          </p:cNvSpPr>
          <p:nvPr/>
        </p:nvSpPr>
        <p:spPr bwMode="auto">
          <a:xfrm>
            <a:off x="3884613" y="8685280"/>
            <a:ext cx="2971800" cy="45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algn="r" eaLnBrk="1" hangingPunct="1"/>
            <a:fld id="{EFFBF3D3-3752-804A-AD75-ACF4C698A961}" type="slidenum">
              <a:rPr lang="en-US" sz="1200">
                <a:latin typeface="Calibri" charset="0"/>
              </a:rPr>
              <a:pPr algn="r" eaLnBrk="1" hangingPunct="1"/>
              <a:t>4</a:t>
            </a:fld>
            <a:endParaRPr lang="en-US" sz="1200" dirty="0">
              <a:latin typeface="Calibri" charset="0"/>
            </a:endParaRPr>
          </a:p>
        </p:txBody>
      </p:sp>
      <p:sp>
        <p:nvSpPr>
          <p:cNvPr id="50180" name="Rectangle 2"/>
          <p:cNvSpPr>
            <a:spLocks noGrp="1" noRot="1" noChangeAspect="1" noChangeArrowheads="1" noTextEdit="1"/>
          </p:cNvSpPr>
          <p:nvPr>
            <p:ph type="sldImg"/>
          </p:nvPr>
        </p:nvSpPr>
        <p:spPr>
          <a:xfrm>
            <a:off x="1155700" y="681038"/>
            <a:ext cx="4549775" cy="3413125"/>
          </a:xfrm>
          <a:ln/>
        </p:spPr>
      </p:sp>
      <p:sp>
        <p:nvSpPr>
          <p:cNvPr id="50181" name="Rectangle 3"/>
          <p:cNvSpPr>
            <a:spLocks noGrp="1" noChangeArrowheads="1"/>
          </p:cNvSpPr>
          <p:nvPr>
            <p:ph type="body" idx="1"/>
          </p:nvPr>
        </p:nvSpPr>
        <p:spPr>
          <a:xfrm>
            <a:off x="914400" y="4344087"/>
            <a:ext cx="5029200" cy="4115451"/>
          </a:xfrm>
          <a:solidFill>
            <a:srgbClr val="FFFFFF"/>
          </a:solidFill>
          <a:ln>
            <a:solidFill>
              <a:srgbClr val="000000"/>
            </a:solidFill>
          </a:ln>
        </p:spPr>
        <p:txBody>
          <a:bodyPr lIns="96653" tIns="48327" rIns="96653" bIns="48327"/>
          <a:lstStyle/>
          <a:p>
            <a:pPr eaLnBrk="1" hangingPunct="1">
              <a:spcBef>
                <a:spcPts val="200"/>
              </a:spcBef>
              <a:buFontTx/>
              <a:buChar char="•"/>
            </a:pPr>
            <a:r>
              <a:rPr lang="en-US" dirty="0" smtClean="0">
                <a:solidFill>
                  <a:srgbClr val="000000"/>
                </a:solidFill>
                <a:latin typeface="+mn-lt"/>
              </a:rPr>
              <a:t>Results in high incidence of health </a:t>
            </a:r>
            <a:r>
              <a:rPr lang="en-US" i="1" dirty="0" smtClean="0">
                <a:solidFill>
                  <a:srgbClr val="000000"/>
                </a:solidFill>
                <a:latin typeface="+mn-lt"/>
                <a:cs typeface="Tahoma" charset="0"/>
              </a:rPr>
              <a:t>complications</a:t>
            </a:r>
            <a:endParaRPr lang="en-US" dirty="0" smtClean="0">
              <a:solidFill>
                <a:srgbClr val="000000"/>
              </a:solidFill>
              <a:latin typeface="+mn-lt"/>
            </a:endParaRPr>
          </a:p>
          <a:p>
            <a:pPr marL="508000" lvl="1" indent="-169863" eaLnBrk="1" hangingPunct="1">
              <a:spcBef>
                <a:spcPts val="200"/>
              </a:spcBef>
              <a:buFontTx/>
              <a:buChar char="•"/>
            </a:pPr>
            <a:r>
              <a:rPr lang="en-US" sz="1600" i="1" dirty="0" smtClean="0">
                <a:solidFill>
                  <a:srgbClr val="000000"/>
                </a:solidFill>
                <a:latin typeface="+mn-lt"/>
                <a:cs typeface="Tahoma" charset="0"/>
              </a:rPr>
              <a:t>Acute respiratory, gastrointestinal, immunologic, central nervous system, hearing, and vision problems, </a:t>
            </a:r>
            <a:r>
              <a:rPr lang="en-US" sz="1600" dirty="0" smtClean="0">
                <a:solidFill>
                  <a:srgbClr val="000000"/>
                </a:solidFill>
                <a:latin typeface="+mn-lt"/>
                <a:ea typeface="Tahoma" charset="0"/>
                <a:cs typeface="Tahoma" charset="0"/>
              </a:rPr>
              <a:t>hemolytic disease of the newborn (</a:t>
            </a:r>
            <a:r>
              <a:rPr lang="en-US" sz="1600" i="1" dirty="0" smtClean="0">
                <a:solidFill>
                  <a:srgbClr val="000000"/>
                </a:solidFill>
                <a:latin typeface="+mn-lt"/>
                <a:ea typeface="Tahoma" charset="0"/>
                <a:cs typeface="Tahoma" charset="0"/>
              </a:rPr>
              <a:t>HBN</a:t>
            </a:r>
            <a:r>
              <a:rPr lang="en-US" sz="1600" dirty="0" smtClean="0">
                <a:solidFill>
                  <a:srgbClr val="000000"/>
                </a:solidFill>
                <a:latin typeface="+mn-lt"/>
                <a:ea typeface="Tahoma" charset="0"/>
                <a:cs typeface="Tahoma" charset="0"/>
              </a:rPr>
              <a:t>), </a:t>
            </a:r>
            <a:r>
              <a:rPr lang="en-US" sz="1600" i="1" dirty="0" smtClean="0">
                <a:solidFill>
                  <a:srgbClr val="000000"/>
                </a:solidFill>
                <a:latin typeface="+mn-lt"/>
                <a:cs typeface="Tahoma" charset="0"/>
              </a:rPr>
              <a:t>as well as longer-term motor, cognitive, visual, hearing, behavioral, social-emotional, health, and growth problems</a:t>
            </a:r>
            <a:r>
              <a:rPr lang="en-US" sz="1600" dirty="0" smtClean="0">
                <a:solidFill>
                  <a:srgbClr val="000000"/>
                </a:solidFill>
                <a:latin typeface="+mn-lt"/>
                <a:cs typeface="Tahoma" charset="0"/>
              </a:rPr>
              <a:t> (Cordero 2009)</a:t>
            </a:r>
          </a:p>
          <a:p>
            <a:pPr eaLnBrk="1" hangingPunct="1">
              <a:spcBef>
                <a:spcPts val="200"/>
              </a:spcBef>
              <a:buFontTx/>
              <a:buChar char="•"/>
            </a:pPr>
            <a:r>
              <a:rPr lang="en-US" dirty="0" smtClean="0">
                <a:solidFill>
                  <a:srgbClr val="000000"/>
                </a:solidFill>
                <a:latin typeface="+mn-lt"/>
              </a:rPr>
              <a:t>Preterm birth is a </a:t>
            </a:r>
            <a:r>
              <a:rPr lang="en-US" dirty="0" smtClean="0">
                <a:solidFill>
                  <a:srgbClr val="000000"/>
                </a:solidFill>
                <a:latin typeface="+mn-lt"/>
                <a:cs typeface="Tahoma"/>
              </a:rPr>
              <a:t>major, costly health problem in the US. </a:t>
            </a:r>
          </a:p>
          <a:p>
            <a:pPr marL="508000" lvl="1" indent="-169863" eaLnBrk="1" hangingPunct="1">
              <a:spcBef>
                <a:spcPts val="200"/>
              </a:spcBef>
              <a:buFontTx/>
              <a:buChar char="•"/>
            </a:pPr>
            <a:r>
              <a:rPr lang="en-US" sz="1600" dirty="0" smtClean="0">
                <a:solidFill>
                  <a:srgbClr val="000000"/>
                </a:solidFill>
                <a:latin typeface="+mn-lt"/>
                <a:cs typeface="Tahoma"/>
              </a:rPr>
              <a:t>Premature infants accounted for half of the hospital charges for all infants in 2003 and cost $26 Billion according to a 2007 report</a:t>
            </a:r>
          </a:p>
          <a:p>
            <a:pPr marL="508000" lvl="1" indent="-169863" eaLnBrk="1" hangingPunct="1">
              <a:spcBef>
                <a:spcPts val="200"/>
              </a:spcBef>
              <a:buFontTx/>
              <a:buChar char="•"/>
            </a:pPr>
            <a:endParaRPr lang="en-US" dirty="0" smtClean="0">
              <a:ea typeface="ＭＳ Ｐゴシック" charset="0"/>
              <a:cs typeface="ＭＳ Ｐゴシック" charset="0"/>
            </a:endParaRPr>
          </a:p>
          <a:p>
            <a:pPr eaLnBrk="1" hangingPunct="1">
              <a:spcBef>
                <a:spcPct val="0"/>
              </a:spcBef>
            </a:pPr>
            <a:r>
              <a:rPr lang="en-US" dirty="0" smtClean="0">
                <a:ea typeface="ＭＳ Ｐゴシック" charset="0"/>
                <a:cs typeface="ＭＳ Ｐゴシック" charset="0"/>
              </a:rPr>
              <a:t>Los </a:t>
            </a:r>
            <a:r>
              <a:rPr lang="en-US" dirty="0">
                <a:ea typeface="ＭＳ Ｐゴシック" charset="0"/>
                <a:cs typeface="ＭＳ Ｐゴシック" charset="0"/>
              </a:rPr>
              <a:t>costos de tratamiento de </a:t>
            </a:r>
            <a:r>
              <a:rPr lang="en-US" dirty="0" err="1">
                <a:ea typeface="ＭＳ Ｐゴシック" charset="0"/>
                <a:cs typeface="ＭＳ Ｐゴシック" charset="0"/>
              </a:rPr>
              <a:t>beb</a:t>
            </a:r>
            <a:r>
              <a:rPr lang="en-US" altLang="ja-JP" dirty="0" err="1">
                <a:ea typeface="ＭＳ Ｐゴシック" charset="0"/>
                <a:cs typeface="ＭＳ Ｐゴシック" charset="0"/>
              </a:rPr>
              <a:t>és</a:t>
            </a:r>
            <a:r>
              <a:rPr lang="en-US" altLang="ja-JP" dirty="0">
                <a:ea typeface="ＭＳ Ｐゴシック" charset="0"/>
                <a:cs typeface="ＭＳ Ｐゴシック" charset="0"/>
              </a:rPr>
              <a:t> </a:t>
            </a:r>
            <a:r>
              <a:rPr lang="en-US" altLang="ja-JP" dirty="0" err="1">
                <a:ea typeface="ＭＳ Ｐゴシック" charset="0"/>
                <a:cs typeface="ＭＳ Ｐゴシック" charset="0"/>
              </a:rPr>
              <a:t>prematuros</a:t>
            </a:r>
            <a:r>
              <a:rPr lang="en-US" altLang="ja-JP" dirty="0">
                <a:ea typeface="ＭＳ Ｐゴシック" charset="0"/>
                <a:cs typeface="ＭＳ Ｐゴシック" charset="0"/>
              </a:rPr>
              <a:t> en Puerto Rico no </a:t>
            </a:r>
            <a:r>
              <a:rPr lang="en-US" altLang="ja-JP" dirty="0" err="1">
                <a:ea typeface="ＭＳ Ｐゴシック" charset="0"/>
                <a:cs typeface="ＭＳ Ｐゴシック" charset="0"/>
              </a:rPr>
              <a:t>están</a:t>
            </a:r>
            <a:r>
              <a:rPr lang="en-US" altLang="ja-JP" dirty="0">
                <a:ea typeface="ＭＳ Ｐゴシック" charset="0"/>
                <a:cs typeface="ＭＳ Ｐゴシック" charset="0"/>
              </a:rPr>
              <a:t> </a:t>
            </a:r>
            <a:r>
              <a:rPr lang="en-US" altLang="ja-JP" dirty="0" err="1">
                <a:ea typeface="ＭＳ Ｐゴシック" charset="0"/>
                <a:cs typeface="ＭＳ Ｐゴシック" charset="0"/>
              </a:rPr>
              <a:t>disponibles</a:t>
            </a:r>
            <a:r>
              <a:rPr lang="en-US" altLang="ja-JP" dirty="0">
                <a:ea typeface="ＭＳ Ｐゴシック" charset="0"/>
                <a:cs typeface="ＭＳ Ｐゴシック" charset="0"/>
              </a:rPr>
              <a:t>, </a:t>
            </a:r>
            <a:r>
              <a:rPr lang="en-US" altLang="ja-JP" dirty="0" err="1">
                <a:ea typeface="ＭＳ Ｐゴシック" charset="0"/>
                <a:cs typeface="ＭＳ Ｐゴシック" charset="0"/>
              </a:rPr>
              <a:t>pero</a:t>
            </a:r>
            <a:r>
              <a:rPr lang="en-US" altLang="ja-JP" dirty="0">
                <a:ea typeface="ＭＳ Ｐゴシック" charset="0"/>
                <a:cs typeface="ＭＳ Ｐゴシック" charset="0"/>
              </a:rPr>
              <a:t> </a:t>
            </a:r>
            <a:r>
              <a:rPr lang="en-US" altLang="ja-JP" dirty="0" err="1">
                <a:ea typeface="ＭＳ Ｐゴシック" charset="0"/>
                <a:cs typeface="ＭＳ Ｐゴシック" charset="0"/>
              </a:rPr>
              <a:t>sabemos</a:t>
            </a:r>
            <a:r>
              <a:rPr lang="en-US" altLang="ja-JP" dirty="0">
                <a:ea typeface="ＭＳ Ｐゴシック" charset="0"/>
                <a:cs typeface="ＭＳ Ｐゴシック" charset="0"/>
              </a:rPr>
              <a:t> </a:t>
            </a:r>
            <a:r>
              <a:rPr lang="en-US" altLang="ja-JP" dirty="0" err="1">
                <a:ea typeface="ＭＳ Ｐゴシック" charset="0"/>
                <a:cs typeface="ＭＳ Ｐゴシック" charset="0"/>
              </a:rPr>
              <a:t>que</a:t>
            </a:r>
            <a:r>
              <a:rPr lang="en-US" altLang="ja-JP" dirty="0">
                <a:ea typeface="ＭＳ Ｐゴシック" charset="0"/>
                <a:cs typeface="ＭＳ Ｐゴシック" charset="0"/>
              </a:rPr>
              <a:t> en los </a:t>
            </a:r>
            <a:r>
              <a:rPr lang="en-US" altLang="ja-JP" dirty="0" err="1">
                <a:ea typeface="ＭＳ Ｐゴシック" charset="0"/>
                <a:cs typeface="ＭＳ Ｐゴシック" charset="0"/>
              </a:rPr>
              <a:t>Estados</a:t>
            </a:r>
            <a:r>
              <a:rPr lang="en-US" altLang="ja-JP" dirty="0">
                <a:ea typeface="ＭＳ Ｐゴシック" charset="0"/>
                <a:cs typeface="ＭＳ Ｐゴシック" charset="0"/>
              </a:rPr>
              <a:t> </a:t>
            </a:r>
            <a:r>
              <a:rPr lang="en-US" altLang="ja-JP" dirty="0" err="1">
                <a:ea typeface="ＭＳ Ｐゴシック" charset="0"/>
                <a:cs typeface="ＭＳ Ｐゴシック" charset="0"/>
              </a:rPr>
              <a:t>Unidos</a:t>
            </a:r>
            <a:r>
              <a:rPr lang="en-US" altLang="ja-JP" dirty="0">
                <a:ea typeface="ＭＳ Ｐゴシック" charset="0"/>
                <a:cs typeface="ＭＳ Ｐゴシック" charset="0"/>
              </a:rPr>
              <a:t> en el 2003, los </a:t>
            </a:r>
            <a:r>
              <a:rPr lang="en-US" altLang="ja-JP" dirty="0" err="1">
                <a:ea typeface="ＭＳ Ｐゴシック" charset="0"/>
                <a:cs typeface="ＭＳ Ｐゴシック" charset="0"/>
              </a:rPr>
              <a:t>costos</a:t>
            </a:r>
            <a:r>
              <a:rPr lang="en-US" altLang="ja-JP" dirty="0">
                <a:ea typeface="ＭＳ Ｐゴシック" charset="0"/>
                <a:cs typeface="ＭＳ Ｐゴシック" charset="0"/>
              </a:rPr>
              <a:t> </a:t>
            </a:r>
            <a:r>
              <a:rPr lang="en-US" altLang="ja-JP" dirty="0" err="1">
                <a:ea typeface="ＭＳ Ｐゴシック" charset="0"/>
                <a:cs typeface="ＭＳ Ｐゴシック" charset="0"/>
              </a:rPr>
              <a:t>hospitalarios</a:t>
            </a:r>
            <a:r>
              <a:rPr lang="en-US" altLang="ja-JP" dirty="0">
                <a:ea typeface="ＭＳ Ｐゴシック" charset="0"/>
                <a:cs typeface="ＭＳ Ｐゴシック" charset="0"/>
              </a:rPr>
              <a:t> de </a:t>
            </a:r>
            <a:r>
              <a:rPr lang="en-US" altLang="ja-JP" dirty="0" err="1">
                <a:ea typeface="ＭＳ Ｐゴシック" charset="0"/>
                <a:cs typeface="ＭＳ Ｐゴシック" charset="0"/>
              </a:rPr>
              <a:t>bebés</a:t>
            </a:r>
            <a:r>
              <a:rPr lang="en-US" altLang="ja-JP" dirty="0">
                <a:ea typeface="ＭＳ Ｐゴシック" charset="0"/>
                <a:cs typeface="ＭＳ Ｐゴシック" charset="0"/>
              </a:rPr>
              <a:t> </a:t>
            </a:r>
            <a:r>
              <a:rPr lang="en-US" altLang="ja-JP" dirty="0" err="1">
                <a:ea typeface="ＭＳ Ｐゴシック" charset="0"/>
                <a:cs typeface="ＭＳ Ｐゴシック" charset="0"/>
              </a:rPr>
              <a:t>prematuros</a:t>
            </a:r>
            <a:r>
              <a:rPr lang="en-US" altLang="ja-JP" dirty="0">
                <a:ea typeface="ＭＳ Ｐゴシック" charset="0"/>
                <a:cs typeface="ＭＳ Ｐゴシック" charset="0"/>
              </a:rPr>
              <a:t> </a:t>
            </a:r>
            <a:r>
              <a:rPr lang="en-US" altLang="ja-JP" dirty="0" err="1">
                <a:ea typeface="ＭＳ Ｐゴシック" charset="0"/>
                <a:cs typeface="ＭＳ Ｐゴシック" charset="0"/>
              </a:rPr>
              <a:t>sumaron</a:t>
            </a:r>
            <a:r>
              <a:rPr lang="en-US" altLang="ja-JP" dirty="0">
                <a:ea typeface="ＭＳ Ｐゴシック" charset="0"/>
                <a:cs typeface="ＭＳ Ｐゴシック" charset="0"/>
              </a:rPr>
              <a:t> </a:t>
            </a:r>
            <a:r>
              <a:rPr lang="en-US" altLang="ja-JP" dirty="0" err="1">
                <a:ea typeface="ＭＳ Ｐゴシック" charset="0"/>
                <a:cs typeface="ＭＳ Ｐゴシック" charset="0"/>
              </a:rPr>
              <a:t>unos</a:t>
            </a:r>
            <a:r>
              <a:rPr lang="en-US" altLang="ja-JP" dirty="0">
                <a:ea typeface="ＭＳ Ｐゴシック" charset="0"/>
                <a:cs typeface="ＭＳ Ｐゴシック" charset="0"/>
              </a:rPr>
              <a:t> 18.1 </a:t>
            </a:r>
            <a:r>
              <a:rPr lang="en-US" altLang="ja-JP" dirty="0" err="1">
                <a:ea typeface="ＭＳ Ｐゴシック" charset="0"/>
                <a:cs typeface="ＭＳ Ｐゴシック" charset="0"/>
              </a:rPr>
              <a:t>billones</a:t>
            </a:r>
            <a:r>
              <a:rPr lang="en-US" altLang="ja-JP" dirty="0">
                <a:ea typeface="ＭＳ Ｐゴシック" charset="0"/>
                <a:cs typeface="ＭＳ Ｐゴシック" charset="0"/>
              </a:rPr>
              <a:t> de </a:t>
            </a:r>
            <a:r>
              <a:rPr lang="en-US" altLang="ja-JP" dirty="0" err="1">
                <a:ea typeface="ＭＳ Ｐゴシック" charset="0"/>
                <a:cs typeface="ＭＳ Ｐゴシック" charset="0"/>
              </a:rPr>
              <a:t>dólares</a:t>
            </a:r>
            <a:r>
              <a:rPr lang="en-US" altLang="ja-JP" dirty="0">
                <a:ea typeface="ＭＳ Ｐゴシック" charset="0"/>
                <a:cs typeface="ＭＳ Ｐゴシック" charset="0"/>
              </a:rPr>
              <a:t>.  El </a:t>
            </a:r>
            <a:r>
              <a:rPr lang="en-US" altLang="ja-JP" dirty="0" err="1">
                <a:ea typeface="ＭＳ Ｐゴシック" charset="0"/>
                <a:cs typeface="ＭＳ Ｐゴシック" charset="0"/>
              </a:rPr>
              <a:t>costo</a:t>
            </a:r>
            <a:r>
              <a:rPr lang="en-US" altLang="ja-JP" dirty="0">
                <a:ea typeface="ＭＳ Ｐゴシック" charset="0"/>
                <a:cs typeface="ＭＳ Ｐゴシック" charset="0"/>
              </a:rPr>
              <a:t> </a:t>
            </a:r>
            <a:r>
              <a:rPr lang="en-US" altLang="ja-JP" dirty="0" err="1">
                <a:ea typeface="ＭＳ Ｐゴシック" charset="0"/>
                <a:cs typeface="ＭＳ Ｐゴシック" charset="0"/>
              </a:rPr>
              <a:t>hospitalario</a:t>
            </a:r>
            <a:r>
              <a:rPr lang="en-US" altLang="ja-JP" dirty="0">
                <a:ea typeface="ＭＳ Ｐゴシック" charset="0"/>
                <a:cs typeface="ＭＳ Ｐゴシック" charset="0"/>
              </a:rPr>
              <a:t>  </a:t>
            </a:r>
            <a:r>
              <a:rPr lang="en-US" altLang="ja-JP" dirty="0" err="1">
                <a:ea typeface="ＭＳ Ｐゴシック" charset="0"/>
                <a:cs typeface="ＭＳ Ｐゴシック" charset="0"/>
              </a:rPr>
              <a:t>promedio</a:t>
            </a:r>
            <a:r>
              <a:rPr lang="en-US" altLang="ja-JP" dirty="0">
                <a:ea typeface="ＭＳ Ｐゴシック" charset="0"/>
                <a:cs typeface="ＭＳ Ｐゴシック" charset="0"/>
              </a:rPr>
              <a:t> de un </a:t>
            </a:r>
            <a:r>
              <a:rPr lang="en-US" altLang="ja-JP" dirty="0" err="1">
                <a:ea typeface="ＭＳ Ｐゴシック" charset="0"/>
                <a:cs typeface="ＭＳ Ｐゴシック" charset="0"/>
              </a:rPr>
              <a:t>bebé</a:t>
            </a:r>
            <a:r>
              <a:rPr lang="en-US" altLang="ja-JP" dirty="0">
                <a:ea typeface="ＭＳ Ｐゴシック" charset="0"/>
                <a:cs typeface="ＭＳ Ｐゴシック" charset="0"/>
              </a:rPr>
              <a:t> </a:t>
            </a:r>
            <a:r>
              <a:rPr lang="en-US" altLang="ja-JP" dirty="0" err="1">
                <a:ea typeface="ＭＳ Ｐゴシック" charset="0"/>
                <a:cs typeface="ＭＳ Ｐゴシック" charset="0"/>
              </a:rPr>
              <a:t>prematuro</a:t>
            </a:r>
            <a:r>
              <a:rPr lang="en-US" altLang="ja-JP" dirty="0">
                <a:ea typeface="ＭＳ Ｐゴシック" charset="0"/>
                <a:cs typeface="ＭＳ Ｐゴシック" charset="0"/>
              </a:rPr>
              <a:t> en los </a:t>
            </a:r>
            <a:r>
              <a:rPr lang="en-US" altLang="ja-JP" dirty="0" err="1">
                <a:ea typeface="ＭＳ Ｐゴシック" charset="0"/>
                <a:cs typeface="ＭＳ Ｐゴシック" charset="0"/>
              </a:rPr>
              <a:t>Estados</a:t>
            </a:r>
            <a:r>
              <a:rPr lang="en-US" altLang="ja-JP" dirty="0">
                <a:ea typeface="ＭＳ Ｐゴシック" charset="0"/>
                <a:cs typeface="ＭＳ Ｐゴシック" charset="0"/>
              </a:rPr>
              <a:t> </a:t>
            </a:r>
            <a:r>
              <a:rPr lang="en-US" altLang="ja-JP" dirty="0" err="1">
                <a:ea typeface="ＭＳ Ｐゴシック" charset="0"/>
                <a:cs typeface="ＭＳ Ｐゴシック" charset="0"/>
              </a:rPr>
              <a:t>Unidos</a:t>
            </a:r>
            <a:r>
              <a:rPr lang="en-US" altLang="ja-JP" dirty="0">
                <a:ea typeface="ＭＳ Ｐゴシック" charset="0"/>
                <a:cs typeface="ＭＳ Ｐゴシック" charset="0"/>
              </a:rPr>
              <a:t> en el 2003 </a:t>
            </a:r>
            <a:r>
              <a:rPr lang="en-US" altLang="ja-JP" dirty="0" err="1">
                <a:ea typeface="ＭＳ Ｐゴシック" charset="0"/>
                <a:cs typeface="ＭＳ Ｐゴシック" charset="0"/>
              </a:rPr>
              <a:t>fue</a:t>
            </a:r>
            <a:r>
              <a:rPr lang="en-US" altLang="ja-JP" dirty="0">
                <a:ea typeface="ＭＳ Ｐゴシック" charset="0"/>
                <a:cs typeface="ＭＳ Ｐゴシック" charset="0"/>
              </a:rPr>
              <a:t> de </a:t>
            </a:r>
            <a:r>
              <a:rPr lang="en-US" altLang="ja-JP" dirty="0" err="1">
                <a:ea typeface="ＭＳ Ｐゴシック" charset="0"/>
                <a:cs typeface="ＭＳ Ｐゴシック" charset="0"/>
              </a:rPr>
              <a:t>unos</a:t>
            </a:r>
            <a:r>
              <a:rPr lang="en-US" altLang="ja-JP" dirty="0">
                <a:ea typeface="ＭＳ Ｐゴシック" charset="0"/>
                <a:cs typeface="ＭＳ Ｐゴシック" charset="0"/>
              </a:rPr>
              <a:t> $77,000 </a:t>
            </a:r>
            <a:r>
              <a:rPr lang="en-US" altLang="ja-JP" dirty="0" err="1">
                <a:ea typeface="ＭＳ Ｐゴシック" charset="0"/>
                <a:cs typeface="ＭＳ Ｐゴシック" charset="0"/>
              </a:rPr>
              <a:t>comparado</a:t>
            </a:r>
            <a:r>
              <a:rPr lang="en-US" altLang="ja-JP" dirty="0">
                <a:ea typeface="ＭＳ Ｐゴシック" charset="0"/>
                <a:cs typeface="ＭＳ Ｐゴシック" charset="0"/>
              </a:rPr>
              <a:t> con $1,700 </a:t>
            </a:r>
            <a:r>
              <a:rPr lang="en-US" altLang="ja-JP" dirty="0" err="1">
                <a:ea typeface="ＭＳ Ｐゴシック" charset="0"/>
                <a:cs typeface="ＭＳ Ｐゴシック" charset="0"/>
              </a:rPr>
              <a:t>para</a:t>
            </a:r>
            <a:r>
              <a:rPr lang="en-US" altLang="ja-JP" dirty="0">
                <a:ea typeface="ＭＳ Ｐゴシック" charset="0"/>
                <a:cs typeface="ＭＳ Ｐゴシック" charset="0"/>
              </a:rPr>
              <a:t> </a:t>
            </a:r>
            <a:r>
              <a:rPr lang="en-US" altLang="ja-JP" dirty="0" err="1">
                <a:ea typeface="ＭＳ Ｐゴシック" charset="0"/>
                <a:cs typeface="ＭＳ Ｐゴシック" charset="0"/>
              </a:rPr>
              <a:t>bebés</a:t>
            </a:r>
            <a:r>
              <a:rPr lang="en-US" altLang="ja-JP" dirty="0">
                <a:ea typeface="ＭＳ Ｐゴシック" charset="0"/>
                <a:cs typeface="ＭＳ Ｐゴシック" charset="0"/>
              </a:rPr>
              <a:t> a </a:t>
            </a:r>
            <a:r>
              <a:rPr lang="en-US" altLang="ja-JP" dirty="0" err="1">
                <a:ea typeface="ＭＳ Ｐゴシック" charset="0"/>
                <a:cs typeface="ＭＳ Ｐゴシック" charset="0"/>
              </a:rPr>
              <a:t>término</a:t>
            </a:r>
            <a:r>
              <a:rPr lang="en-US" altLang="ja-JP" dirty="0" smtClean="0">
                <a:ea typeface="ＭＳ Ｐゴシック" charset="0"/>
                <a:cs typeface="ＭＳ Ｐゴシック" charset="0"/>
              </a:rPr>
              <a:t>.</a:t>
            </a:r>
          </a:p>
          <a:p>
            <a:pPr eaLnBrk="1" hangingPunct="1">
              <a:spcBef>
                <a:spcPct val="0"/>
              </a:spcBef>
            </a:pPr>
            <a:endParaRPr lang="en-US" dirty="0" smtClean="0">
              <a:ea typeface="ＭＳ Ｐゴシック" charset="0"/>
              <a:cs typeface="ＭＳ Ｐゴシック" charset="0"/>
            </a:endParaRPr>
          </a:p>
          <a:p>
            <a:pPr marL="346075" indent="-346075">
              <a:lnSpc>
                <a:spcPct val="110000"/>
              </a:lnSpc>
              <a:buClr>
                <a:schemeClr val="tx1"/>
              </a:buClr>
            </a:pPr>
            <a:r>
              <a:rPr lang="en-US" altLang="ja-JP" dirty="0" smtClean="0">
                <a:solidFill>
                  <a:schemeClr val="tx1"/>
                </a:solidFill>
                <a:ea typeface="ＭＳ Ｐゴシック" charset="0"/>
                <a:cs typeface="Tahoma" charset="0"/>
              </a:rPr>
              <a:t>The known risk factors for prematurity do not explain the marked increase in preterm births in the US and Puerto Rico </a:t>
            </a:r>
          </a:p>
          <a:p>
            <a:pPr marL="746125" lvl="1" indent="-346075">
              <a:lnSpc>
                <a:spcPct val="110000"/>
              </a:lnSpc>
              <a:buClr>
                <a:schemeClr val="tx1"/>
              </a:buClr>
            </a:pPr>
            <a:r>
              <a:rPr lang="en-US" sz="1800" dirty="0" smtClean="0">
                <a:solidFill>
                  <a:schemeClr val="tx1"/>
                </a:solidFill>
                <a:ea typeface="ＭＳ Ｐゴシック" charset="0"/>
                <a:cs typeface="Tahoma" charset="0"/>
              </a:rPr>
              <a:t>Early </a:t>
            </a:r>
            <a:r>
              <a:rPr lang="en-US" sz="1800" b="1" dirty="0" smtClean="0">
                <a:solidFill>
                  <a:schemeClr val="tx1"/>
                </a:solidFill>
                <a:ea typeface="ＭＳ Ｐゴシック" charset="0"/>
                <a:cs typeface="Tahoma" charset="0"/>
              </a:rPr>
              <a:t>prenatal care </a:t>
            </a:r>
            <a:r>
              <a:rPr lang="en-US" sz="1800" dirty="0" smtClean="0">
                <a:solidFill>
                  <a:schemeClr val="tx1"/>
                </a:solidFill>
                <a:ea typeface="ＭＳ Ｐゴシック" charset="0"/>
                <a:cs typeface="Tahoma" charset="0"/>
              </a:rPr>
              <a:t>in Puerto Rico since 1990 has improved significantly (</a:t>
            </a:r>
            <a:r>
              <a:rPr lang="es-ES_tradnl" sz="1800" dirty="0" smtClean="0">
                <a:ea typeface="ＭＳ Ｐゴシック" charset="0"/>
                <a:cs typeface="Tahoma"/>
              </a:rPr>
              <a:t>71% </a:t>
            </a:r>
            <a:r>
              <a:rPr lang="es-ES_tradnl" sz="1800" dirty="0" err="1" smtClean="0">
                <a:ea typeface="ＭＳ Ｐゴシック" charset="0"/>
                <a:cs typeface="Tahoma"/>
              </a:rPr>
              <a:t>to</a:t>
            </a:r>
            <a:r>
              <a:rPr lang="es-ES_tradnl" sz="1800" dirty="0" smtClean="0">
                <a:ea typeface="ＭＳ Ｐゴシック" charset="0"/>
                <a:cs typeface="Tahoma"/>
              </a:rPr>
              <a:t> 84%</a:t>
            </a:r>
            <a:r>
              <a:rPr lang="en-US" sz="1800" dirty="0" smtClean="0">
                <a:solidFill>
                  <a:schemeClr val="tx1"/>
                </a:solidFill>
                <a:ea typeface="ＭＳ Ｐゴシック" charset="0"/>
                <a:cs typeface="Tahoma" charset="0"/>
              </a:rPr>
              <a:t>)  and is now comparable to the US mainland</a:t>
            </a:r>
          </a:p>
          <a:p>
            <a:pPr marL="746125" lvl="1" indent="-346075">
              <a:lnSpc>
                <a:spcPct val="110000"/>
              </a:lnSpc>
              <a:buClr>
                <a:schemeClr val="tx1"/>
              </a:buClr>
            </a:pPr>
            <a:r>
              <a:rPr lang="en-US" sz="1800" b="1" dirty="0" smtClean="0">
                <a:solidFill>
                  <a:schemeClr val="tx1"/>
                </a:solidFill>
                <a:ea typeface="ＭＳ Ｐゴシック" charset="0"/>
                <a:cs typeface="Tahoma" charset="0"/>
              </a:rPr>
              <a:t>Tobacco use</a:t>
            </a:r>
            <a:r>
              <a:rPr lang="en-US" sz="1800" dirty="0" smtClean="0">
                <a:solidFill>
                  <a:schemeClr val="tx1"/>
                </a:solidFill>
                <a:ea typeface="ＭＳ Ｐゴシック" charset="0"/>
                <a:cs typeface="Tahoma" charset="0"/>
              </a:rPr>
              <a:t> during pregnancy has decreased </a:t>
            </a:r>
            <a:r>
              <a:rPr lang="es-ES_tradnl" sz="1800" dirty="0" smtClean="0">
                <a:solidFill>
                  <a:schemeClr val="tx1"/>
                </a:solidFill>
                <a:ea typeface="ＭＳ Ｐゴシック" charset="0"/>
                <a:cs typeface="Tahoma"/>
              </a:rPr>
              <a:t>(14.5% </a:t>
            </a:r>
            <a:r>
              <a:rPr lang="es-ES_tradnl" sz="1800" dirty="0" err="1" smtClean="0">
                <a:solidFill>
                  <a:schemeClr val="tx1"/>
                </a:solidFill>
                <a:ea typeface="ＭＳ Ｐゴシック" charset="0"/>
                <a:cs typeface="Tahoma"/>
              </a:rPr>
              <a:t>to</a:t>
            </a:r>
            <a:r>
              <a:rPr lang="es-ES_tradnl" sz="1800" dirty="0" smtClean="0">
                <a:solidFill>
                  <a:schemeClr val="tx1"/>
                </a:solidFill>
                <a:ea typeface="ＭＳ Ｐゴシック" charset="0"/>
                <a:cs typeface="Tahoma"/>
              </a:rPr>
              <a:t> 12.2%) </a:t>
            </a:r>
            <a:r>
              <a:rPr lang="en-US" sz="1800" dirty="0" smtClean="0">
                <a:solidFill>
                  <a:schemeClr val="tx1"/>
                </a:solidFill>
                <a:ea typeface="ＭＳ Ｐゴシック" charset="0"/>
                <a:cs typeface="Tahoma" charset="0"/>
              </a:rPr>
              <a:t>and is significantly less than what is reported in the US mainland (</a:t>
            </a:r>
            <a:r>
              <a:rPr lang="es-ES_tradnl" sz="1800" dirty="0" smtClean="0">
                <a:ea typeface="ＭＳ Ｐゴシック" charset="0"/>
                <a:cs typeface="Tahoma"/>
              </a:rPr>
              <a:t>23.5% </a:t>
            </a:r>
            <a:r>
              <a:rPr lang="es-ES_tradnl" sz="1800" dirty="0" err="1" smtClean="0">
                <a:ea typeface="ＭＳ Ｐゴシック" charset="0"/>
                <a:cs typeface="Tahoma"/>
              </a:rPr>
              <a:t>to</a:t>
            </a:r>
            <a:r>
              <a:rPr lang="es-ES_tradnl" sz="1800" dirty="0" smtClean="0">
                <a:ea typeface="ＭＳ Ｐゴシック" charset="0"/>
                <a:cs typeface="Tahoma"/>
              </a:rPr>
              <a:t> 19.8%</a:t>
            </a:r>
            <a:r>
              <a:rPr lang="en-US" sz="1800" dirty="0" smtClean="0">
                <a:solidFill>
                  <a:schemeClr val="tx1"/>
                </a:solidFill>
                <a:ea typeface="ＭＳ Ｐゴシック" charset="0"/>
                <a:cs typeface="Tahoma" charset="0"/>
              </a:rPr>
              <a:t>)</a:t>
            </a:r>
          </a:p>
          <a:p>
            <a:pPr marL="746125" lvl="1" indent="-346075">
              <a:lnSpc>
                <a:spcPct val="110000"/>
              </a:lnSpc>
              <a:buClr>
                <a:schemeClr val="tx1"/>
              </a:buClr>
            </a:pPr>
            <a:r>
              <a:rPr lang="en-US" sz="1800" b="1" dirty="0" smtClean="0">
                <a:solidFill>
                  <a:schemeClr val="tx1"/>
                </a:solidFill>
                <a:ea typeface="ＭＳ Ｐゴシック" charset="0"/>
                <a:cs typeface="Tahoma" charset="0"/>
              </a:rPr>
              <a:t>Maternal education </a:t>
            </a:r>
            <a:r>
              <a:rPr lang="en-US" sz="1800" dirty="0" smtClean="0">
                <a:solidFill>
                  <a:schemeClr val="tx1"/>
                </a:solidFill>
                <a:ea typeface="ＭＳ Ｐゴシック" charset="0"/>
                <a:cs typeface="Tahoma" charset="0"/>
              </a:rPr>
              <a:t>has improved </a:t>
            </a:r>
            <a:r>
              <a:rPr lang="es-ES_tradnl" sz="1800" dirty="0" smtClean="0">
                <a:solidFill>
                  <a:schemeClr val="tx1"/>
                </a:solidFill>
                <a:ea typeface="ＭＳ Ｐゴシック" charset="0"/>
                <a:cs typeface="Tahoma"/>
              </a:rPr>
              <a:t>(</a:t>
            </a:r>
            <a:r>
              <a:rPr lang="es-ES_tradnl" sz="1800" dirty="0" smtClean="0">
                <a:solidFill>
                  <a:srgbClr val="595959"/>
                </a:solidFill>
                <a:ea typeface="ＭＳ Ｐゴシック" charset="0"/>
                <a:cs typeface="Tahoma"/>
              </a:rPr>
              <a:t>67% </a:t>
            </a:r>
            <a:r>
              <a:rPr lang="es-ES_tradnl" sz="1800" dirty="0" err="1" smtClean="0">
                <a:solidFill>
                  <a:srgbClr val="595959"/>
                </a:solidFill>
                <a:ea typeface="ＭＳ Ｐゴシック" charset="0"/>
                <a:cs typeface="Tahoma"/>
              </a:rPr>
              <a:t>to</a:t>
            </a:r>
            <a:r>
              <a:rPr lang="es-ES_tradnl" sz="1800" dirty="0" smtClean="0">
                <a:solidFill>
                  <a:srgbClr val="595959"/>
                </a:solidFill>
                <a:ea typeface="ＭＳ Ｐゴシック" charset="0"/>
                <a:cs typeface="Tahoma"/>
              </a:rPr>
              <a:t> 78%</a:t>
            </a:r>
            <a:r>
              <a:rPr lang="es-ES_tradnl" sz="1800" dirty="0" smtClean="0">
                <a:solidFill>
                  <a:schemeClr val="tx1"/>
                </a:solidFill>
                <a:ea typeface="ＭＳ Ｐゴシック" charset="0"/>
                <a:cs typeface="Tahoma"/>
              </a:rPr>
              <a:t>)</a:t>
            </a:r>
            <a:endParaRPr lang="en-US" sz="1800" dirty="0" smtClean="0">
              <a:solidFill>
                <a:schemeClr val="tx1"/>
              </a:solidFill>
              <a:ea typeface="ＭＳ Ｐゴシック" charset="0"/>
              <a:cs typeface="Tahoma" charset="0"/>
            </a:endParaRPr>
          </a:p>
          <a:p>
            <a:pPr marL="746125" lvl="1" indent="-346075">
              <a:lnSpc>
                <a:spcPct val="110000"/>
              </a:lnSpc>
              <a:buClr>
                <a:schemeClr val="tx1"/>
              </a:buClr>
            </a:pPr>
            <a:r>
              <a:rPr lang="en-US" sz="1800" dirty="0" smtClean="0">
                <a:solidFill>
                  <a:schemeClr val="tx1"/>
                </a:solidFill>
                <a:ea typeface="ＭＳ Ｐゴシック" charset="0"/>
                <a:cs typeface="Tahoma" charset="0"/>
              </a:rPr>
              <a:t>Rate of </a:t>
            </a:r>
            <a:r>
              <a:rPr lang="en-US" sz="1800" b="1" dirty="0" smtClean="0">
                <a:solidFill>
                  <a:schemeClr val="tx1"/>
                </a:solidFill>
                <a:ea typeface="ＭＳ Ｐゴシック" charset="0"/>
                <a:cs typeface="Tahoma" charset="0"/>
              </a:rPr>
              <a:t>multiple gestations </a:t>
            </a:r>
            <a:r>
              <a:rPr lang="en-US" sz="1800" dirty="0" smtClean="0">
                <a:solidFill>
                  <a:schemeClr val="tx1"/>
                </a:solidFill>
                <a:ea typeface="ＭＳ Ｐゴシック" charset="0"/>
                <a:cs typeface="Tahoma" charset="0"/>
              </a:rPr>
              <a:t>did not significantly change </a:t>
            </a:r>
            <a:r>
              <a:rPr lang="es-ES_tradnl" sz="1800" dirty="0" smtClean="0">
                <a:solidFill>
                  <a:schemeClr val="tx1"/>
                </a:solidFill>
                <a:ea typeface="ＭＳ Ｐゴシック" charset="0"/>
                <a:cs typeface="Tahoma"/>
              </a:rPr>
              <a:t>(PR </a:t>
            </a:r>
            <a:r>
              <a:rPr lang="es-ES_tradnl" sz="1800" dirty="0" smtClean="0">
                <a:solidFill>
                  <a:srgbClr val="595959"/>
                </a:solidFill>
                <a:ea typeface="ＭＳ Ｐゴシック" charset="0"/>
                <a:cs typeface="Tahoma"/>
              </a:rPr>
              <a:t>2%</a:t>
            </a:r>
            <a:r>
              <a:rPr lang="es-ES_tradnl" sz="1800" dirty="0" smtClean="0">
                <a:solidFill>
                  <a:schemeClr val="tx1"/>
                </a:solidFill>
                <a:ea typeface="ＭＳ Ｐゴシック" charset="0"/>
                <a:cs typeface="Tahoma"/>
              </a:rPr>
              <a:t> US </a:t>
            </a:r>
            <a:r>
              <a:rPr lang="es-ES_tradnl" sz="1800" dirty="0" smtClean="0">
                <a:solidFill>
                  <a:srgbClr val="595959"/>
                </a:solidFill>
                <a:ea typeface="ＭＳ Ｐゴシック" charset="0"/>
                <a:cs typeface="Tahoma"/>
              </a:rPr>
              <a:t>3.5%</a:t>
            </a:r>
            <a:r>
              <a:rPr lang="es-ES_tradnl" sz="1800" dirty="0" smtClean="0">
                <a:solidFill>
                  <a:schemeClr val="tx1"/>
                </a:solidFill>
                <a:ea typeface="ＭＳ Ｐゴシック" charset="0"/>
                <a:cs typeface="Tahoma"/>
              </a:rPr>
              <a:t>).</a:t>
            </a:r>
            <a:endParaRPr lang="en-US" sz="1800" dirty="0" smtClean="0">
              <a:solidFill>
                <a:schemeClr val="tx1"/>
              </a:solidFill>
              <a:ea typeface="ＭＳ Ｐゴシック" charset="0"/>
              <a:cs typeface="Tahoma" charset="0"/>
            </a:endParaRPr>
          </a:p>
          <a:p>
            <a:pPr marL="746125" lvl="1" indent="-346075">
              <a:lnSpc>
                <a:spcPct val="110000"/>
              </a:lnSpc>
              <a:buClr>
                <a:schemeClr val="tx1"/>
              </a:buClr>
            </a:pPr>
            <a:r>
              <a:rPr lang="en-US" sz="1800" dirty="0" smtClean="0">
                <a:solidFill>
                  <a:schemeClr val="tx1"/>
                </a:solidFill>
                <a:ea typeface="ＭＳ Ｐゴシック" charset="0"/>
                <a:cs typeface="Tahoma" charset="0"/>
              </a:rPr>
              <a:t>The increase in preterm birth rates in Puerto Rico is not limited to certain </a:t>
            </a:r>
            <a:r>
              <a:rPr lang="en-US" sz="1800" b="1" dirty="0" smtClean="0">
                <a:solidFill>
                  <a:schemeClr val="tx1"/>
                </a:solidFill>
                <a:ea typeface="ＭＳ Ｐゴシック" charset="0"/>
                <a:cs typeface="Tahoma" charset="0"/>
              </a:rPr>
              <a:t>educational backgrounds </a:t>
            </a:r>
            <a:r>
              <a:rPr lang="en-US" sz="1800" dirty="0" smtClean="0">
                <a:solidFill>
                  <a:schemeClr val="tx1"/>
                </a:solidFill>
                <a:ea typeface="ＭＳ Ｐゴシック" charset="0"/>
                <a:cs typeface="Tahoma" charset="0"/>
              </a:rPr>
              <a:t>or </a:t>
            </a:r>
            <a:r>
              <a:rPr lang="en-US" sz="1800" b="1" dirty="0" smtClean="0">
                <a:solidFill>
                  <a:schemeClr val="tx1"/>
                </a:solidFill>
                <a:ea typeface="ＭＳ Ｐゴシック" charset="0"/>
                <a:cs typeface="Tahoma" charset="0"/>
              </a:rPr>
              <a:t>maternal age </a:t>
            </a:r>
            <a:r>
              <a:rPr lang="en-US" sz="1800" dirty="0" smtClean="0">
                <a:solidFill>
                  <a:schemeClr val="tx1"/>
                </a:solidFill>
                <a:ea typeface="ＭＳ Ｐゴシック" charset="0"/>
                <a:cs typeface="Tahoma" charset="0"/>
              </a:rPr>
              <a:t>ranges and is independent of the </a:t>
            </a:r>
            <a:r>
              <a:rPr lang="en-US" sz="1800" b="1" dirty="0" smtClean="0">
                <a:solidFill>
                  <a:schemeClr val="tx1"/>
                </a:solidFill>
                <a:ea typeface="ＭＳ Ｐゴシック" charset="0"/>
                <a:cs typeface="Tahoma" charset="0"/>
              </a:rPr>
              <a:t>delivery method </a:t>
            </a:r>
            <a:r>
              <a:rPr lang="en-US" sz="1800" dirty="0" smtClean="0">
                <a:solidFill>
                  <a:schemeClr val="tx1"/>
                </a:solidFill>
                <a:ea typeface="ＭＳ Ｐゴシック" charset="0"/>
                <a:cs typeface="Tahoma" charset="0"/>
              </a:rPr>
              <a:t>(C-section vs. vaginal)</a:t>
            </a:r>
          </a:p>
          <a:p>
            <a:pPr marL="746125" lvl="1" indent="-346075">
              <a:lnSpc>
                <a:spcPct val="110000"/>
              </a:lnSpc>
              <a:buClr>
                <a:schemeClr val="tx1"/>
              </a:buClr>
            </a:pPr>
            <a:r>
              <a:rPr lang="en-US" sz="1800" dirty="0" smtClean="0">
                <a:solidFill>
                  <a:schemeClr val="tx1"/>
                </a:solidFill>
                <a:ea typeface="ＭＳ Ｐゴシック" charset="0"/>
                <a:cs typeface="Tahoma" charset="0"/>
              </a:rPr>
              <a:t>The use of </a:t>
            </a:r>
            <a:r>
              <a:rPr lang="en-US" sz="1800" b="1" dirty="0" smtClean="0">
                <a:solidFill>
                  <a:schemeClr val="tx1"/>
                </a:solidFill>
                <a:ea typeface="ＭＳ Ｐゴシック" charset="0"/>
                <a:cs typeface="Tahoma" charset="0"/>
              </a:rPr>
              <a:t>assisted reproductive technologies </a:t>
            </a:r>
            <a:r>
              <a:rPr lang="en-US" sz="1800" dirty="0" smtClean="0">
                <a:solidFill>
                  <a:schemeClr val="tx1"/>
                </a:solidFill>
                <a:ea typeface="ＭＳ Ｐゴシック" charset="0"/>
                <a:cs typeface="Tahoma" charset="0"/>
              </a:rPr>
              <a:t>(ART) such as </a:t>
            </a:r>
            <a:r>
              <a:rPr lang="en-US" sz="1800" i="1" dirty="0" smtClean="0">
                <a:solidFill>
                  <a:schemeClr val="tx1"/>
                </a:solidFill>
                <a:ea typeface="ＭＳ Ｐゴシック" charset="0"/>
                <a:cs typeface="Tahoma" charset="0"/>
              </a:rPr>
              <a:t>in vitro fertilization (IVF) are not as common in </a:t>
            </a:r>
            <a:r>
              <a:rPr lang="en-US" sz="1800" dirty="0" smtClean="0">
                <a:solidFill>
                  <a:schemeClr val="tx1"/>
                </a:solidFill>
                <a:ea typeface="ＭＳ Ｐゴシック" charset="0"/>
                <a:cs typeface="Tahoma" charset="0"/>
              </a:rPr>
              <a:t>Puerto Rico and does not explain the overall increase in the number of preterm births</a:t>
            </a:r>
            <a:endParaRPr lang="en-US" altLang="ja-JP" sz="1800" dirty="0" smtClean="0">
              <a:solidFill>
                <a:schemeClr val="tx1"/>
              </a:solidFill>
              <a:ea typeface="ＭＳ Ｐゴシック" charset="0"/>
              <a:cs typeface="Tahoma" charset="0"/>
            </a:endParaRPr>
          </a:p>
          <a:p>
            <a:pPr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A516DFBC-E9C3-B641-B488-88CE8E8C2D4E}" type="slidenum">
              <a:rPr lang="en-US" sz="1200">
                <a:latin typeface="Arial" charset="0"/>
              </a:rPr>
              <a:pPr eaLnBrk="1" hangingPunct="1"/>
              <a:t>40</a:t>
            </a:fld>
            <a:endParaRPr lang="en-US" sz="120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137D34-DD1C-4FCB-BB15-A0C3CD5B7BC1}" type="slidenum">
              <a:rPr lang="en-US" smtClean="0"/>
              <a:pPr/>
              <a:t>41</a:t>
            </a:fld>
            <a:endParaRPr lang="en-US" dirty="0"/>
          </a:p>
        </p:txBody>
      </p:sp>
    </p:spTree>
    <p:extLst>
      <p:ext uri="{BB962C8B-B14F-4D97-AF65-F5344CB8AC3E}">
        <p14:creationId xmlns:p14="http://schemas.microsoft.com/office/powerpoint/2010/main" val="7271406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137D34-DD1C-4FCB-BB15-A0C3CD5B7BC1}" type="slidenum">
              <a:rPr lang="en-US" smtClean="0"/>
              <a:pPr/>
              <a:t>42</a:t>
            </a:fld>
            <a:endParaRPr lang="en-US" dirty="0"/>
          </a:p>
        </p:txBody>
      </p:sp>
    </p:spTree>
    <p:extLst>
      <p:ext uri="{BB962C8B-B14F-4D97-AF65-F5344CB8AC3E}">
        <p14:creationId xmlns:p14="http://schemas.microsoft.com/office/powerpoint/2010/main" val="727140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Arial" charset="0"/>
              </a:rPr>
              <a:t>Several studies</a:t>
            </a:r>
            <a:r>
              <a:rPr lang="en-US" altLang="ja-JP" sz="1200" baseline="30000" dirty="0" smtClean="0">
                <a:latin typeface="Arial" charset="0"/>
              </a:rPr>
              <a:t>1</a:t>
            </a:r>
            <a:r>
              <a:rPr lang="en-US" altLang="ja-JP" sz="1200" dirty="0" smtClean="0">
                <a:latin typeface="Arial" charset="0"/>
              </a:rPr>
              <a:t> have related  CVOC</a:t>
            </a:r>
            <a:r>
              <a:rPr lang="en-US" altLang="ja-JP" sz="1200" baseline="0" dirty="0" smtClean="0">
                <a:latin typeface="Arial" charset="0"/>
              </a:rPr>
              <a:t> and phthalate </a:t>
            </a:r>
            <a:r>
              <a:rPr lang="en-US" altLang="ja-JP" sz="1200" baseline="0" dirty="0" err="1" smtClean="0">
                <a:latin typeface="Arial" charset="0"/>
              </a:rPr>
              <a:t>contaminats</a:t>
            </a:r>
            <a:r>
              <a:rPr lang="en-US" altLang="ja-JP" sz="1200" baseline="0" dirty="0" smtClean="0">
                <a:latin typeface="Arial" charset="0"/>
              </a:rPr>
              <a:t> to adverse reproductive outcomes, including preterm birth </a:t>
            </a:r>
            <a:r>
              <a:rPr lang="en-US" altLang="ja-JP" sz="1200" dirty="0" smtClean="0">
                <a:latin typeface="Arial" charset="0"/>
              </a:rPr>
              <a:t>contaminants</a:t>
            </a:r>
          </a:p>
          <a:p>
            <a:endParaRPr lang="en-US" dirty="0"/>
          </a:p>
        </p:txBody>
      </p:sp>
      <p:sp>
        <p:nvSpPr>
          <p:cNvPr id="4" name="Slide Number Placeholder 3"/>
          <p:cNvSpPr>
            <a:spLocks noGrp="1"/>
          </p:cNvSpPr>
          <p:nvPr>
            <p:ph type="sldNum" sz="quarter" idx="10"/>
          </p:nvPr>
        </p:nvSpPr>
        <p:spPr/>
        <p:txBody>
          <a:bodyPr/>
          <a:lstStyle/>
          <a:p>
            <a:fld id="{91137D34-DD1C-4FCB-BB15-A0C3CD5B7BC1}" type="slidenum">
              <a:rPr lang="en-US" smtClean="0"/>
              <a:pPr/>
              <a:t>5</a:t>
            </a:fld>
            <a:endParaRPr lang="en-US" dirty="0"/>
          </a:p>
        </p:txBody>
      </p:sp>
    </p:spTree>
    <p:extLst>
      <p:ext uri="{BB962C8B-B14F-4D97-AF65-F5344CB8AC3E}">
        <p14:creationId xmlns:p14="http://schemas.microsoft.com/office/powerpoint/2010/main" val="1020246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00" lvl="2" indent="-177800">
              <a:buFont typeface="Arial" charset="0"/>
              <a:buChar char="•"/>
              <a:defRPr/>
            </a:pPr>
            <a:r>
              <a:rPr lang="en-US" sz="2000" dirty="0" smtClean="0"/>
              <a:t>Most productive aquifer of the island</a:t>
            </a:r>
            <a:r>
              <a:rPr lang="en-US" baseline="30000" dirty="0" smtClean="0"/>
              <a:t>1</a:t>
            </a:r>
            <a:endParaRPr lang="en-US" dirty="0" smtClean="0"/>
          </a:p>
          <a:p>
            <a:pPr marL="966788" lvl="3" indent="-225425">
              <a:buFont typeface="Arial" charset="0"/>
              <a:buChar char="•"/>
              <a:defRPr/>
            </a:pPr>
            <a:r>
              <a:rPr lang="en-US" dirty="0" smtClean="0">
                <a:solidFill>
                  <a:srgbClr val="000000"/>
                </a:solidFill>
              </a:rPr>
              <a:t>Significant </a:t>
            </a:r>
            <a:r>
              <a:rPr lang="en-US" dirty="0" smtClean="0"/>
              <a:t>source of water supply</a:t>
            </a:r>
            <a:r>
              <a:rPr lang="en-US" baseline="30000" dirty="0" smtClean="0"/>
              <a:t>2,3</a:t>
            </a:r>
          </a:p>
          <a:p>
            <a:pPr marL="966788" lvl="3" indent="-225425">
              <a:buFont typeface="Arial" charset="0"/>
              <a:buChar char="•"/>
              <a:defRPr/>
            </a:pPr>
            <a:r>
              <a:rPr lang="en-US" dirty="0" smtClean="0"/>
              <a:t>Maintains ecological integrity</a:t>
            </a:r>
          </a:p>
          <a:p>
            <a:pPr marL="914400" lvl="3">
              <a:defRPr/>
            </a:pPr>
            <a:endParaRPr lang="en-US" altLang="ja-JP" sz="2000" dirty="0" smtClean="0"/>
          </a:p>
          <a:p>
            <a:pPr marL="635000" lvl="2" indent="-177800">
              <a:buFont typeface="Arial" charset="0"/>
              <a:buChar char="•"/>
              <a:defRPr/>
            </a:pPr>
            <a:r>
              <a:rPr lang="en-US" altLang="ja-JP" sz="2000" dirty="0" smtClean="0"/>
              <a:t>Over 40 years of contamination</a:t>
            </a:r>
          </a:p>
          <a:p>
            <a:pPr marL="1019175" lvl="3" indent="-268288">
              <a:buFont typeface="Arial" charset="0"/>
              <a:buChar char="•"/>
              <a:tabLst>
                <a:tab pos="555625" algn="l"/>
              </a:tabLst>
              <a:defRPr/>
            </a:pPr>
            <a:r>
              <a:rPr lang="en-US" dirty="0" smtClean="0"/>
              <a:t>12 Superfund Sites (other potential ones) </a:t>
            </a:r>
          </a:p>
          <a:p>
            <a:pPr marL="1019175" lvl="3" indent="-268288">
              <a:buFont typeface="Arial" charset="0"/>
              <a:buChar char="•"/>
              <a:tabLst>
                <a:tab pos="555625" algn="l"/>
              </a:tabLst>
              <a:defRPr/>
            </a:pPr>
            <a:r>
              <a:rPr lang="en-US" dirty="0" smtClean="0"/>
              <a:t>Several unlined landfills above aquifer</a:t>
            </a:r>
          </a:p>
          <a:p>
            <a:pPr marL="1019175" lvl="3" indent="-268288">
              <a:buFont typeface="Arial" charset="0"/>
              <a:buChar char="•"/>
              <a:tabLst>
                <a:tab pos="555625" algn="l"/>
              </a:tabLst>
              <a:defRPr/>
            </a:pPr>
            <a:r>
              <a:rPr lang="en-US" dirty="0" smtClean="0"/>
              <a:t>100s of other potential sources </a:t>
            </a:r>
          </a:p>
          <a:p>
            <a:pPr marL="1019175" lvl="3" indent="-268288">
              <a:buFont typeface="Arial" charset="0"/>
              <a:buChar char="•"/>
              <a:tabLst>
                <a:tab pos="555625" algn="l"/>
              </a:tabLst>
              <a:defRPr/>
            </a:pPr>
            <a:r>
              <a:rPr lang="en-US" dirty="0" smtClean="0"/>
              <a:t>Industrial waste injections before the 1970s</a:t>
            </a:r>
          </a:p>
          <a:p>
            <a:pPr marL="742950" lvl="1" indent="-285750">
              <a:lnSpc>
                <a:spcPct val="120000"/>
              </a:lnSpc>
              <a:buFont typeface="Arial"/>
              <a:buChar char="•"/>
            </a:pPr>
            <a:r>
              <a:rPr lang="en-US" sz="2000" dirty="0" smtClean="0">
                <a:cs typeface="Palatino Linotype"/>
              </a:rPr>
              <a:t>Highly vulnerable to contamination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aquifer serves</a:t>
            </a:r>
            <a:r>
              <a:rPr lang="en-US" sz="1200" b="1" kern="1200" dirty="0" smtClean="0">
                <a:solidFill>
                  <a:schemeClr val="tx1"/>
                </a:solidFill>
                <a:effectLst/>
                <a:latin typeface="+mn-lt"/>
                <a:ea typeface="+mn-ea"/>
                <a:cs typeface="+mn-cs"/>
              </a:rPr>
              <a:t> as a significant source of water for domestic, industrial, and agricultural uses (DNER, 2008). Groundwater in the region also discharges to surface water features, contributing to the ecological integrity of stream, wetlands, costal lagoons, and estuaries</a:t>
            </a:r>
            <a:endParaRPr lang="en-US" sz="2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1137D34-DD1C-4FCB-BB15-A0C3CD5B7BC1}" type="slidenum">
              <a:rPr lang="en-US" smtClean="0"/>
              <a:pPr/>
              <a:t>6</a:t>
            </a:fld>
            <a:endParaRPr lang="en-US" dirty="0"/>
          </a:p>
        </p:txBody>
      </p:sp>
    </p:spTree>
    <p:extLst>
      <p:ext uri="{BB962C8B-B14F-4D97-AF65-F5344CB8AC3E}">
        <p14:creationId xmlns:p14="http://schemas.microsoft.com/office/powerpoint/2010/main" val="102024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000" dirty="0" smtClean="0"/>
              <a:t>Characterized by well-developed conduit porosity and high permeability zones. Highly heterogeneous.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aquifer serves</a:t>
            </a:r>
            <a:r>
              <a:rPr lang="en-US" sz="1200" b="1" kern="1200" dirty="0" smtClean="0">
                <a:solidFill>
                  <a:schemeClr val="tx1"/>
                </a:solidFill>
                <a:effectLst/>
                <a:latin typeface="+mn-lt"/>
                <a:ea typeface="+mn-ea"/>
                <a:cs typeface="+mn-cs"/>
              </a:rPr>
              <a:t> as a significant source of water for domestic, industrial, and agricultural uses (DNER, 2008). Groundwater in the region also discharges to surface water features, contributing to the ecological integrity of stream, wetlands, costal lagoons, and estuaries.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Extraction wells are used for domestic, industrial, and agricultural purposes, with the largest fraction used for public supply, followed by the industrial and agricultural sectors (Molina, 2009). Groundwater is, but several industrial wells (and a few public water supply) tap the lower aquifer. </a:t>
            </a:r>
          </a:p>
          <a:p>
            <a:pPr marL="0" marR="0" lvl="2" indent="0" algn="l" defTabSz="914400" rtl="0" eaLnBrk="1" fontAlgn="auto" latinLnBrk="0" hangingPunct="1">
              <a:lnSpc>
                <a:spcPct val="100000"/>
              </a:lnSpc>
              <a:spcBef>
                <a:spcPts val="0"/>
              </a:spcBef>
              <a:spcAft>
                <a:spcPts val="0"/>
              </a:spcAft>
              <a:buClrTx/>
              <a:buSzTx/>
              <a:buFontTx/>
              <a:buNone/>
              <a:tabLst/>
              <a:defRPr/>
            </a:pPr>
            <a:endParaRPr lang="es-PR" sz="2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Contamination in Puerto Rico is extensive with over 150 polluted sites impacting water resources and posing threats to the environment and public health</a:t>
            </a:r>
            <a:r>
              <a:rPr lang="en-US" dirty="0" smtClean="0">
                <a:effectLst/>
              </a:rPr>
              <a:t> </a:t>
            </a:r>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s-PR" sz="2000" dirty="0" smtClean="0"/>
              <a:t>This aquifer</a:t>
            </a:r>
            <a:r>
              <a:rPr lang="es-PR" sz="2000" baseline="0" dirty="0" smtClean="0"/>
              <a:t> is directly connected to surface contaminations sources.</a:t>
            </a:r>
            <a:endParaRPr lang="es-PR" sz="2000" dirty="0" smtClean="0"/>
          </a:p>
          <a:p>
            <a:endParaRPr lang="en-US" dirty="0"/>
          </a:p>
        </p:txBody>
      </p:sp>
      <p:sp>
        <p:nvSpPr>
          <p:cNvPr id="4" name="Slide Number Placeholder 3"/>
          <p:cNvSpPr>
            <a:spLocks noGrp="1"/>
          </p:cNvSpPr>
          <p:nvPr>
            <p:ph type="sldNum" sz="quarter" idx="10"/>
          </p:nvPr>
        </p:nvSpPr>
        <p:spPr/>
        <p:txBody>
          <a:bodyPr/>
          <a:lstStyle/>
          <a:p>
            <a:fld id="{91137D34-DD1C-4FCB-BB15-A0C3CD5B7BC1}" type="slidenum">
              <a:rPr lang="en-US" smtClean="0"/>
              <a:pPr/>
              <a:t>7</a:t>
            </a:fld>
            <a:endParaRPr lang="en-US" dirty="0"/>
          </a:p>
        </p:txBody>
      </p:sp>
    </p:spTree>
    <p:extLst>
      <p:ext uri="{BB962C8B-B14F-4D97-AF65-F5344CB8AC3E}">
        <p14:creationId xmlns:p14="http://schemas.microsoft.com/office/powerpoint/2010/main" val="2975396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137D34-DD1C-4FCB-BB15-A0C3CD5B7BC1}" type="slidenum">
              <a:rPr lang="en-US" smtClean="0"/>
              <a:pPr/>
              <a:t>8</a:t>
            </a:fld>
            <a:endParaRPr lang="en-US" dirty="0"/>
          </a:p>
        </p:txBody>
      </p:sp>
    </p:spTree>
    <p:extLst>
      <p:ext uri="{BB962C8B-B14F-4D97-AF65-F5344CB8AC3E}">
        <p14:creationId xmlns:p14="http://schemas.microsoft.com/office/powerpoint/2010/main" val="2975396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defRPr/>
            </a:pPr>
            <a:r>
              <a:rPr lang="en-US" i="1" dirty="0" smtClean="0">
                <a:ea typeface="+mn-ea"/>
                <a:cs typeface="+mn-cs"/>
              </a:rPr>
              <a:t>The program consist of 5 Research Projects and 5 cores</a:t>
            </a:r>
          </a:p>
          <a:p>
            <a:pPr eaLnBrk="1" hangingPunct="1">
              <a:defRPr/>
            </a:pPr>
            <a:r>
              <a:rPr lang="en-US" i="1" dirty="0" smtClean="0">
                <a:ea typeface="+mn-ea"/>
                <a:cs typeface="+mn-cs"/>
              </a:rPr>
              <a:t>The team consists of biomedical and non-biomedical experts and scientists</a:t>
            </a:r>
          </a:p>
          <a:p>
            <a:pPr eaLnBrk="1" hangingPunct="1"/>
            <a:endParaRPr lang="en-US" dirty="0">
              <a:ea typeface="ＭＳ Ｐゴシック" charset="0"/>
              <a:cs typeface="ＭＳ Ｐゴシック"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fld id="{BF91BB65-6D23-A74E-99F3-35D6403A0E6A}" type="slidenum">
              <a:rPr lang="en-US" sz="1200">
                <a:latin typeface="Arial" charset="0"/>
              </a:rPr>
              <a:pPr eaLnBrk="1" hangingPunct="1"/>
              <a:t>9</a:t>
            </a:fld>
            <a:endParaRPr lang="en-US" sz="120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85913" y="2366413"/>
            <a:ext cx="8216348" cy="33739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pic>
        <p:nvPicPr>
          <p:cNvPr id="8" name="Picture 7" descr="Picture1.png"/>
          <p:cNvPicPr>
            <a:picLocks noChangeAspect="1"/>
          </p:cNvPicPr>
          <p:nvPr userDrawn="1"/>
        </p:nvPicPr>
        <p:blipFill>
          <a:blip r:embed="rId2" cstate="print"/>
          <a:stretch>
            <a:fillRect/>
          </a:stretch>
        </p:blipFill>
        <p:spPr>
          <a:xfrm>
            <a:off x="0" y="0"/>
            <a:ext cx="9144000" cy="21758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6D664F-D8DD-4E28-A9C3-AF4A2DEAA9DE}" type="slidenum">
              <a:rPr lang="en-US" smtClean="0"/>
              <a:pPr/>
              <a:t>‹#›</a:t>
            </a:fld>
            <a:endParaRPr lang="en-US" dirty="0"/>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D664F-D8DD-4E28-A9C3-AF4A2DEAA9D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D664F-D8DD-4E28-A9C3-AF4A2DEAA9DE}"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6162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9307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D664F-D8DD-4E28-A9C3-AF4A2DEAA9D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D664F-D8DD-4E28-A9C3-AF4A2DEAA9DE}" type="slidenum">
              <a:rPr lang="en-US" smtClean="0"/>
              <a:pPr/>
              <a:t>‹#›</a:t>
            </a:fld>
            <a:endParaRPr lang="en-US"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D664F-D8DD-4E28-A9C3-AF4A2DEAA9D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6D664F-D8DD-4E28-A9C3-AF4A2DEAA9D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6D664F-D8DD-4E28-A9C3-AF4A2DEAA9D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6D664F-D8DD-4E28-A9C3-AF4A2DEAA9D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6D664F-D8DD-4E28-A9C3-AF4A2DEAA9D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6D664F-D8DD-4E28-A9C3-AF4A2DEAA9D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296D664F-D8DD-4E28-A9C3-AF4A2DEAA9D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gif"/><Relationship Id="rId5" Type="http://schemas.openxmlformats.org/officeDocument/2006/relationships/image" Target="../media/image5.png"/><Relationship Id="rId6" Type="http://schemas.openxmlformats.org/officeDocument/2006/relationships/image" Target="../media/image6.gif"/><Relationship Id="rId7" Type="http://schemas.openxmlformats.org/officeDocument/2006/relationships/image" Target="../media/image7.emf"/><Relationship Id="rId8" Type="http://schemas.openxmlformats.org/officeDocument/2006/relationships/image" Target="../media/image8.png"/><Relationship Id="rId9"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emf"/><Relationship Id="rId5" Type="http://schemas.openxmlformats.org/officeDocument/2006/relationships/image" Target="../media/image30.png"/><Relationship Id="rId6"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4.jpeg"/><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4.jpeg"/><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5" Type="http://schemas.openxmlformats.org/officeDocument/2006/relationships/image" Target="../media/image11.png"/><Relationship Id="rId6"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5.jpeg"/><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jpeg"/><Relationship Id="rId7" Type="http://schemas.openxmlformats.org/officeDocument/2006/relationships/image" Target="../media/image34.jpeg"/><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9.png"/><Relationship Id="rId5" Type="http://schemas.openxmlformats.org/officeDocument/2006/relationships/image" Target="../media/image34.jpeg"/><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40.png"/><Relationship Id="rId5" Type="http://schemas.openxmlformats.org/officeDocument/2006/relationships/image" Target="../media/image41.jpeg"/><Relationship Id="rId6" Type="http://schemas.openxmlformats.org/officeDocument/2006/relationships/image" Target="../media/image34.jpeg"/><Relationship Id="rId7" Type="http://schemas.openxmlformats.org/officeDocument/2006/relationships/image" Target="../media/image13.png"/><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4.jpeg"/><Relationship Id="rId5" Type="http://schemas.openxmlformats.org/officeDocument/2006/relationships/image" Target="../media/image42.png"/><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emf"/><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emf"/><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emf"/><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74.jpeg"/><Relationship Id="rId5" Type="http://schemas.openxmlformats.org/officeDocument/2006/relationships/oleObject" Target="../embeddings/oleObject1.bin"/><Relationship Id="rId6" Type="http://schemas.openxmlformats.org/officeDocument/2006/relationships/image" Target="../media/image7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emf"/><Relationship Id="rId8" Type="http://schemas.openxmlformats.org/officeDocument/2006/relationships/image" Target="../media/image80.emf"/><Relationship Id="rId9" Type="http://schemas.openxmlformats.org/officeDocument/2006/relationships/image" Target="../media/image81.emf"/><Relationship Id="rId10" Type="http://schemas.openxmlformats.org/officeDocument/2006/relationships/image" Target="../media/image82.emf"/><Relationship Id="rId11" Type="http://schemas.openxmlformats.org/officeDocument/2006/relationships/image" Target="../media/image83.em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chart" Target="../charts/chart1.xml"/><Relationship Id="rId5" Type="http://schemas.openxmlformats.org/officeDocument/2006/relationships/chart" Target="../charts/chart2.xml"/><Relationship Id="rId6" Type="http://schemas.openxmlformats.org/officeDocument/2006/relationships/chart" Target="../charts/chart3.xml"/><Relationship Id="rId7" Type="http://schemas.openxmlformats.org/officeDocument/2006/relationships/chart" Target="../charts/chart4.xml"/><Relationship Id="rId8" Type="http://schemas.openxmlformats.org/officeDocument/2006/relationships/chart" Target="../charts/chart5.xml"/><Relationship Id="rId9" Type="http://schemas.openxmlformats.org/officeDocument/2006/relationships/image" Target="../media/image85.png"/><Relationship Id="rId10" Type="http://schemas.openxmlformats.org/officeDocument/2006/relationships/image" Target="../media/image86.png"/><Relationship Id="rId11" Type="http://schemas.openxmlformats.org/officeDocument/2006/relationships/chart" Target="../charts/chart6.xm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emf"/><Relationship Id="rId7" Type="http://schemas.openxmlformats.org/officeDocument/2006/relationships/image" Target="../media/image88.emf"/><Relationship Id="rId8" Type="http://schemas.openxmlformats.org/officeDocument/2006/relationships/image" Target="../media/image89.emf"/><Relationship Id="rId9" Type="http://schemas.openxmlformats.org/officeDocument/2006/relationships/image" Target="../media/image90.emf"/><Relationship Id="rId10" Type="http://schemas.openxmlformats.org/officeDocument/2006/relationships/image" Target="../media/image83.em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1" Type="http://schemas.openxmlformats.org/officeDocument/2006/relationships/chart" Target="../charts/chart9.xml"/><Relationship Id="rId12" Type="http://schemas.openxmlformats.org/officeDocument/2006/relationships/chart" Target="../charts/chart10.xml"/><Relationship Id="rId13" Type="http://schemas.openxmlformats.org/officeDocument/2006/relationships/chart" Target="../charts/chart11.xml"/><Relationship Id="rId14" Type="http://schemas.openxmlformats.org/officeDocument/2006/relationships/image" Target="../media/image87.emf"/><Relationship Id="rId15" Type="http://schemas.openxmlformats.org/officeDocument/2006/relationships/image" Target="../media/image88.emf"/><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9.emf"/><Relationship Id="rId7" Type="http://schemas.openxmlformats.org/officeDocument/2006/relationships/image" Target="../media/image90.emf"/><Relationship Id="rId8" Type="http://schemas.openxmlformats.org/officeDocument/2006/relationships/image" Target="../media/image83.emf"/><Relationship Id="rId9" Type="http://schemas.openxmlformats.org/officeDocument/2006/relationships/chart" Target="../charts/chart7.xml"/><Relationship Id="rId10" Type="http://schemas.openxmlformats.org/officeDocument/2006/relationships/chart" Target="../charts/chart8.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1" Type="http://schemas.openxmlformats.org/officeDocument/2006/relationships/image" Target="../media/image98.png"/><Relationship Id="rId12"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png"/><Relationship Id="rId9" Type="http://schemas.openxmlformats.org/officeDocument/2006/relationships/image" Target="../media/image96.png"/><Relationship Id="rId10"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100.gif"/><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8" Type="http://schemas.openxmlformats.org/officeDocument/2006/relationships/image" Target="../media/image104.png"/><Relationship Id="rId9" Type="http://schemas.openxmlformats.org/officeDocument/2006/relationships/image" Target="../media/image8.png"/><Relationship Id="rId10"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5" Type="http://schemas.openxmlformats.org/officeDocument/2006/relationships/image" Target="../media/image19.emf"/><Relationship Id="rId6" Type="http://schemas.openxmlformats.org/officeDocument/2006/relationships/image" Target="../media/image20.emf"/><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812800" y="3931203"/>
            <a:ext cx="7552267" cy="1166587"/>
          </a:xfrm>
        </p:spPr>
        <p:txBody>
          <a:bodyPr>
            <a:normAutofit fontScale="92500" lnSpcReduction="20000"/>
          </a:bodyPr>
          <a:lstStyle/>
          <a:p>
            <a:pPr>
              <a:lnSpc>
                <a:spcPct val="120000"/>
              </a:lnSpc>
            </a:pPr>
            <a:r>
              <a:rPr lang="en-US" sz="2600" dirty="0" smtClean="0">
                <a:solidFill>
                  <a:schemeClr val="tx1"/>
                </a:solidFill>
              </a:rPr>
              <a:t>Ingrid Padilla</a:t>
            </a:r>
            <a:r>
              <a:rPr lang="en-US" sz="2600" baseline="30000" dirty="0" smtClean="0">
                <a:solidFill>
                  <a:schemeClr val="tx1"/>
                </a:solidFill>
              </a:rPr>
              <a:t>1</a:t>
            </a:r>
            <a:r>
              <a:rPr lang="en-US" sz="2600" dirty="0" smtClean="0">
                <a:solidFill>
                  <a:schemeClr val="tx1"/>
                </a:solidFill>
              </a:rPr>
              <a:t>       &amp;      Dave Kaeli</a:t>
            </a:r>
            <a:r>
              <a:rPr lang="en-US" sz="2600" baseline="30000" dirty="0" smtClean="0">
                <a:solidFill>
                  <a:schemeClr val="tx1"/>
                </a:solidFill>
              </a:rPr>
              <a:t>2</a:t>
            </a:r>
          </a:p>
          <a:p>
            <a:endParaRPr lang="en-US" sz="3000" baseline="30000" dirty="0">
              <a:solidFill>
                <a:schemeClr val="tx1"/>
              </a:solidFill>
            </a:endParaRPr>
          </a:p>
          <a:p>
            <a:endParaRPr lang="en-US" sz="3000" baseline="30000" dirty="0" smtClean="0">
              <a:solidFill>
                <a:schemeClr val="tx1"/>
              </a:solidFill>
            </a:endParaRPr>
          </a:p>
          <a:p>
            <a:endParaRPr lang="en-US" sz="4300" baseline="30000" dirty="0">
              <a:solidFill>
                <a:schemeClr val="tx1"/>
              </a:solidFill>
            </a:endParaRPr>
          </a:p>
          <a:p>
            <a:r>
              <a:rPr lang="es-ES" sz="1900" b="1" dirty="0">
                <a:solidFill>
                  <a:schemeClr val="tx1"/>
                </a:solidFill>
              </a:rPr>
              <a:t>Luis O. Rivera-González</a:t>
            </a:r>
            <a:r>
              <a:rPr lang="es-ES" sz="1900" b="1" baseline="30000" dirty="0">
                <a:solidFill>
                  <a:schemeClr val="tx1"/>
                </a:solidFill>
              </a:rPr>
              <a:t>3</a:t>
            </a:r>
            <a:r>
              <a:rPr lang="es-ES" sz="1900" b="1" dirty="0">
                <a:solidFill>
                  <a:schemeClr val="tx1"/>
                </a:solidFill>
              </a:rPr>
              <a:t>, Can Yegen</a:t>
            </a:r>
            <a:r>
              <a:rPr lang="es-ES" sz="1900" b="1" baseline="30000" dirty="0">
                <a:solidFill>
                  <a:schemeClr val="tx1"/>
                </a:solidFill>
              </a:rPr>
              <a:t>2</a:t>
            </a:r>
            <a:r>
              <a:rPr lang="es-ES" sz="1900" b="1" dirty="0">
                <a:solidFill>
                  <a:schemeClr val="tx1"/>
                </a:solidFill>
              </a:rPr>
              <a:t>, José F. Cordero</a:t>
            </a:r>
            <a:r>
              <a:rPr lang="es-ES" sz="1900" b="1" baseline="30000" dirty="0">
                <a:solidFill>
                  <a:schemeClr val="tx1"/>
                </a:solidFill>
              </a:rPr>
              <a:t>4</a:t>
            </a:r>
            <a:r>
              <a:rPr lang="es-ES" sz="1900" b="1" dirty="0">
                <a:solidFill>
                  <a:schemeClr val="tx1"/>
                </a:solidFill>
              </a:rPr>
              <a:t>,             John D. Meeker</a:t>
            </a:r>
            <a:r>
              <a:rPr lang="es-ES" sz="1900" b="1" baseline="30000" dirty="0">
                <a:solidFill>
                  <a:schemeClr val="tx1"/>
                </a:solidFill>
              </a:rPr>
              <a:t>3</a:t>
            </a:r>
            <a:r>
              <a:rPr lang="es-ES" sz="1900" b="1" dirty="0">
                <a:solidFill>
                  <a:schemeClr val="tx1"/>
                </a:solidFill>
              </a:rPr>
              <a:t>, and </a:t>
            </a:r>
            <a:r>
              <a:rPr lang="es-ES" sz="1900" b="1" dirty="0" err="1">
                <a:solidFill>
                  <a:schemeClr val="tx1"/>
                </a:solidFill>
              </a:rPr>
              <a:t>Akram</a:t>
            </a:r>
            <a:r>
              <a:rPr lang="es-ES" sz="1900" b="1" dirty="0">
                <a:solidFill>
                  <a:schemeClr val="tx1"/>
                </a:solidFill>
              </a:rPr>
              <a:t> Alshawabkeh</a:t>
            </a:r>
            <a:r>
              <a:rPr lang="es-ES" sz="1900" b="1" baseline="30000" dirty="0">
                <a:solidFill>
                  <a:schemeClr val="tx1"/>
                </a:solidFill>
              </a:rPr>
              <a:t>2</a:t>
            </a:r>
            <a:endParaRPr lang="en-US" sz="1700" b="1" dirty="0">
              <a:solidFill>
                <a:schemeClr val="tx1"/>
              </a:solidFill>
            </a:endParaRPr>
          </a:p>
          <a:p>
            <a:r>
              <a:rPr lang="en-US" sz="1700" baseline="30000" dirty="0">
                <a:solidFill>
                  <a:srgbClr val="595959"/>
                </a:solidFill>
              </a:rPr>
              <a:t>3</a:t>
            </a:r>
            <a:r>
              <a:rPr lang="en-US" sz="1700" dirty="0">
                <a:solidFill>
                  <a:srgbClr val="595959"/>
                </a:solidFill>
              </a:rPr>
              <a:t>University of Michigan </a:t>
            </a:r>
            <a:r>
              <a:rPr lang="en-US" sz="1700" baseline="30000" dirty="0">
                <a:solidFill>
                  <a:srgbClr val="595959"/>
                </a:solidFill>
              </a:rPr>
              <a:t>4</a:t>
            </a:r>
            <a:r>
              <a:rPr lang="en-US" sz="1700" dirty="0">
                <a:solidFill>
                  <a:srgbClr val="595959"/>
                </a:solidFill>
              </a:rPr>
              <a:t>University of Puerto Rico, Medical Campus</a:t>
            </a:r>
            <a:endParaRPr lang="en-US" sz="2600" dirty="0" smtClean="0"/>
          </a:p>
        </p:txBody>
      </p:sp>
      <p:pic>
        <p:nvPicPr>
          <p:cNvPr id="14" name="Picture 13" descr="SRP_200x120.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215" y="0"/>
            <a:ext cx="762000" cy="457200"/>
          </a:xfrm>
          <a:prstGeom prst="rect">
            <a:avLst/>
          </a:prstGeom>
        </p:spPr>
      </p:pic>
      <p:sp>
        <p:nvSpPr>
          <p:cNvPr id="8" name="Title 1"/>
          <p:cNvSpPr txBox="1">
            <a:spLocks/>
          </p:cNvSpPr>
          <p:nvPr/>
        </p:nvSpPr>
        <p:spPr>
          <a:xfrm>
            <a:off x="469900" y="2163047"/>
            <a:ext cx="8229600" cy="1718236"/>
          </a:xfrm>
          <a:prstGeom prst="rect">
            <a:avLst/>
          </a:prstGeo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z="2400" dirty="0" smtClean="0"/>
              <a:t>Application </a:t>
            </a:r>
            <a:r>
              <a:rPr lang="en-US" sz="2400" dirty="0"/>
              <a:t>of the PROTECT Data Management System to Assess Relationships Between Environmental Chemical Exposure and Population Birth Outcomes in Northern Puerto </a:t>
            </a:r>
            <a:r>
              <a:rPr lang="en-US" sz="2400" dirty="0" smtClean="0"/>
              <a:t>Rico</a:t>
            </a:r>
            <a:endParaRPr lang="en-US" sz="2400" dirty="0"/>
          </a:p>
        </p:txBody>
      </p:sp>
      <p:sp>
        <p:nvSpPr>
          <p:cNvPr id="11" name="TextBox 10"/>
          <p:cNvSpPr txBox="1"/>
          <p:nvPr/>
        </p:nvSpPr>
        <p:spPr>
          <a:xfrm>
            <a:off x="0" y="6092489"/>
            <a:ext cx="9144000" cy="830997"/>
          </a:xfrm>
          <a:prstGeom prst="rect">
            <a:avLst/>
          </a:prstGeom>
          <a:noFill/>
        </p:spPr>
        <p:txBody>
          <a:bodyPr wrap="square" rtlCol="0">
            <a:spAutoFit/>
          </a:bodyPr>
          <a:lstStyle/>
          <a:p>
            <a:pPr algn="ctr"/>
            <a:r>
              <a:rPr lang="en-US" sz="1600" dirty="0" smtClean="0"/>
              <a:t>EPA/NIEHS </a:t>
            </a:r>
          </a:p>
          <a:p>
            <a:pPr algn="ctr"/>
            <a:r>
              <a:rPr lang="en-US" sz="1600" dirty="0" smtClean="0"/>
              <a:t>Risk </a:t>
            </a:r>
            <a:r>
              <a:rPr lang="en-US" sz="1600" dirty="0"/>
              <a:t>e Learning </a:t>
            </a:r>
            <a:r>
              <a:rPr lang="en-US" sz="1600" dirty="0" smtClean="0"/>
              <a:t>Webinar Series</a:t>
            </a:r>
          </a:p>
          <a:p>
            <a:pPr algn="ctr"/>
            <a:r>
              <a:rPr lang="en-US" sz="1600" dirty="0" smtClean="0"/>
              <a:t>February 6, 2014</a:t>
            </a:r>
            <a:endParaRPr lang="en-US" sz="1600" dirty="0"/>
          </a:p>
        </p:txBody>
      </p:sp>
      <p:pic>
        <p:nvPicPr>
          <p:cNvPr id="15" name="Picture 14" descr="northeastern black.gi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3125" y="6362700"/>
            <a:ext cx="1772920" cy="325755"/>
          </a:xfrm>
          <a:prstGeom prst="rect">
            <a:avLst/>
          </a:prstGeom>
        </p:spPr>
      </p:pic>
      <p:pic>
        <p:nvPicPr>
          <p:cNvPr id="16" name="Picture 15" descr="StackedFullBlock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61479" y="6362700"/>
            <a:ext cx="766521" cy="382499"/>
          </a:xfrm>
          <a:prstGeom prst="rect">
            <a:avLst/>
          </a:prstGeom>
        </p:spPr>
      </p:pic>
      <p:pic>
        <p:nvPicPr>
          <p:cNvPr id="17" name="Picture 16" descr="uprmlogo.gi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6124575"/>
            <a:ext cx="736600" cy="733425"/>
          </a:xfrm>
          <a:prstGeom prst="rect">
            <a:avLst/>
          </a:prstGeom>
        </p:spPr>
      </p:pic>
      <p:pic>
        <p:nvPicPr>
          <p:cNvPr id="5" name="Picture 4"/>
          <p:cNvPicPr>
            <a:picLocks noChangeAspect="1"/>
          </p:cNvPicPr>
          <p:nvPr/>
        </p:nvPicPr>
        <p:blipFill>
          <a:blip r:embed="rId7"/>
          <a:stretch>
            <a:fillRect/>
          </a:stretch>
        </p:blipFill>
        <p:spPr>
          <a:xfrm>
            <a:off x="8225366" y="6086475"/>
            <a:ext cx="787400" cy="787400"/>
          </a:xfrm>
          <a:prstGeom prst="rect">
            <a:avLst/>
          </a:prstGeom>
        </p:spPr>
      </p:pic>
      <p:sp>
        <p:nvSpPr>
          <p:cNvPr id="13" name="Subtitle 6"/>
          <p:cNvSpPr txBox="1">
            <a:spLocks/>
          </p:cNvSpPr>
          <p:nvPr/>
        </p:nvSpPr>
        <p:spPr>
          <a:xfrm>
            <a:off x="1221999" y="4353612"/>
            <a:ext cx="3462321" cy="814088"/>
          </a:xfrm>
          <a:prstGeom prst="rect">
            <a:avLst/>
          </a:prstGeo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defTabSz="914400" rtl="0" eaLnBrk="1" latinLnBrk="0" hangingPunct="1">
              <a:spcBef>
                <a:spcPts val="600"/>
              </a:spcBef>
              <a:buClr>
                <a:schemeClr val="accent1">
                  <a:lumMod val="75000"/>
                </a:schemeClr>
              </a:buClr>
              <a:buSzPct val="110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lumMod val="60000"/>
                  <a:lumOff val="40000"/>
                </a:schemeClr>
              </a:buClr>
              <a:buSzPct val="110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1">
                  <a:lumMod val="75000"/>
                </a:schemeClr>
              </a:buClr>
              <a:buSzPct val="110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9pPr>
          </a:lstStyle>
          <a:p>
            <a:r>
              <a:rPr lang="en-US" sz="1400" dirty="0" smtClean="0">
                <a:solidFill>
                  <a:srgbClr val="595959"/>
                </a:solidFill>
              </a:rPr>
              <a:t>Civil Engineering  and Surveying</a:t>
            </a:r>
          </a:p>
          <a:p>
            <a:r>
              <a:rPr lang="en-US" sz="1400" baseline="30000" dirty="0" smtClean="0">
                <a:solidFill>
                  <a:srgbClr val="595959"/>
                </a:solidFill>
              </a:rPr>
              <a:t>1</a:t>
            </a:r>
            <a:r>
              <a:rPr lang="en-US" sz="1400" dirty="0" smtClean="0">
                <a:solidFill>
                  <a:srgbClr val="595959"/>
                </a:solidFill>
              </a:rPr>
              <a:t>University of Puerto Rico, </a:t>
            </a:r>
            <a:r>
              <a:rPr lang="en-US" sz="1400" dirty="0" err="1" smtClean="0">
                <a:solidFill>
                  <a:srgbClr val="595959"/>
                </a:solidFill>
              </a:rPr>
              <a:t>Mayagüez</a:t>
            </a:r>
            <a:endParaRPr lang="en-US" sz="1400" dirty="0" smtClean="0">
              <a:solidFill>
                <a:srgbClr val="595959"/>
              </a:solidFill>
            </a:endParaRPr>
          </a:p>
        </p:txBody>
      </p:sp>
      <p:sp>
        <p:nvSpPr>
          <p:cNvPr id="18" name="Subtitle 6"/>
          <p:cNvSpPr txBox="1">
            <a:spLocks/>
          </p:cNvSpPr>
          <p:nvPr/>
        </p:nvSpPr>
        <p:spPr>
          <a:xfrm>
            <a:off x="4651726" y="4362227"/>
            <a:ext cx="3446986" cy="1166587"/>
          </a:xfrm>
          <a:prstGeom prst="rect">
            <a:avLst/>
          </a:prstGeo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defTabSz="914400" rtl="0" eaLnBrk="1" latinLnBrk="0" hangingPunct="1">
              <a:spcBef>
                <a:spcPts val="600"/>
              </a:spcBef>
              <a:buClr>
                <a:schemeClr val="accent1">
                  <a:lumMod val="75000"/>
                </a:schemeClr>
              </a:buClr>
              <a:buSzPct val="110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lumMod val="60000"/>
                  <a:lumOff val="40000"/>
                </a:schemeClr>
              </a:buClr>
              <a:buSzPct val="110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1">
                  <a:lumMod val="75000"/>
                </a:schemeClr>
              </a:buClr>
              <a:buSzPct val="110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9pPr>
          </a:lstStyle>
          <a:p>
            <a:r>
              <a:rPr lang="en-US" sz="1400" dirty="0" smtClean="0">
                <a:solidFill>
                  <a:srgbClr val="595959"/>
                </a:solidFill>
              </a:rPr>
              <a:t>Electrical </a:t>
            </a:r>
            <a:r>
              <a:rPr lang="en-US" sz="1400" dirty="0">
                <a:solidFill>
                  <a:srgbClr val="595959"/>
                </a:solidFill>
              </a:rPr>
              <a:t>and Computer </a:t>
            </a:r>
            <a:r>
              <a:rPr lang="en-US" sz="1400" dirty="0" smtClean="0">
                <a:solidFill>
                  <a:srgbClr val="595959"/>
                </a:solidFill>
              </a:rPr>
              <a:t>Engineering</a:t>
            </a:r>
          </a:p>
          <a:p>
            <a:r>
              <a:rPr lang="en-US" sz="1400" dirty="0" smtClean="0">
                <a:solidFill>
                  <a:srgbClr val="595959"/>
                </a:solidFill>
              </a:rPr>
              <a:t> </a:t>
            </a:r>
            <a:r>
              <a:rPr lang="en-US" sz="1400" baseline="30000" dirty="0" smtClean="0">
                <a:solidFill>
                  <a:srgbClr val="595959"/>
                </a:solidFill>
              </a:rPr>
              <a:t>2</a:t>
            </a:r>
            <a:r>
              <a:rPr lang="en-US" sz="1400" dirty="0" smtClean="0">
                <a:solidFill>
                  <a:srgbClr val="595959"/>
                </a:solidFill>
              </a:rPr>
              <a:t>Northeastern </a:t>
            </a:r>
            <a:r>
              <a:rPr lang="en-US" sz="1400" dirty="0">
                <a:solidFill>
                  <a:srgbClr val="595959"/>
                </a:solidFill>
              </a:rPr>
              <a:t>University </a:t>
            </a:r>
            <a:endParaRPr lang="en-US" sz="1400" dirty="0" smtClean="0">
              <a:solidFill>
                <a:srgbClr val="595959"/>
              </a:solidFill>
            </a:endParaRPr>
          </a:p>
          <a:p>
            <a:endParaRPr lang="en-US" sz="1400" dirty="0" smtClean="0">
              <a:solidFill>
                <a:srgbClr val="595959"/>
              </a:solidFill>
            </a:endParaRPr>
          </a:p>
        </p:txBody>
      </p:sp>
      <p:pic>
        <p:nvPicPr>
          <p:cNvPr id="19" name="Picture 18" descr="Screen Shot 2013-11-10 at 4.13.41 PM.png"/>
          <p:cNvPicPr>
            <a:picLocks noChangeAspect="1"/>
          </p:cNvPicPr>
          <p:nvPr/>
        </p:nvPicPr>
        <p:blipFill>
          <a:blip r:embed="rId8">
            <a:extLst>
              <a:ext uri="{BEBA8EAE-BF5A-486C-A8C5-ECC9F3942E4B}">
                <a14:imgProps xmlns:a14="http://schemas.microsoft.com/office/drawing/2010/main">
                  <a14:imgLayer r:embed="rId9">
                    <a14:imgEffect>
                      <a14:backgroundRemoval t="9709" b="96117" l="0" r="98835"/>
                    </a14:imgEffect>
                  </a14:imgLayer>
                </a14:imgProps>
              </a:ext>
              <a:ext uri="{28A0092B-C50C-407E-A947-70E740481C1C}">
                <a14:useLocalDpi xmlns:a14="http://schemas.microsoft.com/office/drawing/2010/main" val="0"/>
              </a:ext>
            </a:extLst>
          </a:blip>
          <a:stretch>
            <a:fillRect/>
          </a:stretch>
        </p:blipFill>
        <p:spPr>
          <a:xfrm>
            <a:off x="0" y="1921933"/>
            <a:ext cx="2243665" cy="448733"/>
          </a:xfrm>
          <a:prstGeom prst="rect">
            <a:avLst/>
          </a:prstGeom>
        </p:spPr>
      </p:pic>
      <p:sp>
        <p:nvSpPr>
          <p:cNvPr id="20" name="TextBox 19"/>
          <p:cNvSpPr txBox="1"/>
          <p:nvPr/>
        </p:nvSpPr>
        <p:spPr>
          <a:xfrm>
            <a:off x="575733" y="1981212"/>
            <a:ext cx="2015067" cy="369332"/>
          </a:xfrm>
          <a:prstGeom prst="rect">
            <a:avLst/>
          </a:prstGeom>
          <a:noFill/>
        </p:spPr>
        <p:txBody>
          <a:bodyPr wrap="square" rtlCol="0">
            <a:spAutoFit/>
          </a:bodyPr>
          <a:lstStyle/>
          <a:p>
            <a:r>
              <a:rPr lang="en-US" sz="900" b="1" dirty="0" smtClean="0">
                <a:solidFill>
                  <a:schemeClr val="tx1">
                    <a:lumMod val="50000"/>
                    <a:lumOff val="50000"/>
                  </a:schemeClr>
                </a:solidFill>
              </a:rPr>
              <a:t>National Institute of Environmental Health Sciences</a:t>
            </a:r>
            <a:endParaRPr lang="en-US" sz="900" b="1" dirty="0">
              <a:solidFill>
                <a:schemeClr val="tx1">
                  <a:lumMod val="50000"/>
                  <a:lumOff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bwMode="auto">
          <a:xfrm>
            <a:off x="0" y="237066"/>
            <a:ext cx="9144000" cy="9234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dirty="0" smtClean="0">
                <a:latin typeface="+mn-lt"/>
                <a:ea typeface="ＭＳ Ｐゴシック" charset="0"/>
                <a:cs typeface="Tahoma" charset="0"/>
              </a:rPr>
              <a:t>Study Area</a:t>
            </a:r>
            <a:r>
              <a:rPr lang="en-US" sz="3600" i="1" dirty="0" smtClean="0">
                <a:latin typeface="+mn-lt"/>
              </a:rPr>
              <a:t/>
            </a:r>
            <a:br>
              <a:rPr lang="en-US" sz="3600" i="1" dirty="0" smtClean="0">
                <a:latin typeface="+mn-lt"/>
              </a:rPr>
            </a:br>
            <a:endParaRPr lang="en-US" sz="3600" dirty="0">
              <a:latin typeface="+mn-lt"/>
              <a:ea typeface="ＭＳ Ｐゴシック" charset="0"/>
              <a:cs typeface="Tahoma" charset="0"/>
            </a:endParaRPr>
          </a:p>
        </p:txBody>
      </p:sp>
      <p:sp>
        <p:nvSpPr>
          <p:cNvPr id="3" name="Content Placeholder 2"/>
          <p:cNvSpPr>
            <a:spLocks noGrp="1"/>
          </p:cNvSpPr>
          <p:nvPr>
            <p:ph idx="1"/>
          </p:nvPr>
        </p:nvSpPr>
        <p:spPr>
          <a:xfrm>
            <a:off x="-90200" y="1299620"/>
            <a:ext cx="9234200" cy="1574805"/>
          </a:xfrm>
        </p:spPr>
        <p:txBody>
          <a:bodyPr>
            <a:normAutofit fontScale="92500" lnSpcReduction="10000"/>
          </a:bodyPr>
          <a:lstStyle/>
          <a:p>
            <a:pPr marL="349250" lvl="1" indent="0" algn="ctr">
              <a:buNone/>
              <a:defRPr/>
            </a:pPr>
            <a:r>
              <a:rPr lang="en-US" sz="2800" dirty="0" smtClean="0">
                <a:solidFill>
                  <a:srgbClr val="000000"/>
                </a:solidFill>
              </a:rPr>
              <a:t>Karst Region of Northern Puerto Rico</a:t>
            </a:r>
            <a:endParaRPr lang="en-US" sz="2800" i="1" dirty="0" smtClean="0">
              <a:solidFill>
                <a:srgbClr val="000000"/>
              </a:solidFill>
            </a:endParaRPr>
          </a:p>
        </p:txBody>
      </p:sp>
      <p:pic>
        <p:nvPicPr>
          <p:cNvPr id="19" name="Picture 2" descr="F:\investigacion\PRoTECT_RETREAT_DORADO_12\MAPA 89 PR_NPL_RCRA_CA.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73063" y="2019682"/>
            <a:ext cx="8548778" cy="342861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61853" y="5490206"/>
            <a:ext cx="4572000" cy="461665"/>
          </a:xfrm>
          <a:prstGeom prst="rect">
            <a:avLst/>
          </a:prstGeom>
        </p:spPr>
        <p:txBody>
          <a:bodyPr>
            <a:spAutoFit/>
          </a:bodyPr>
          <a:lstStyle/>
          <a:p>
            <a:pPr marL="808038" indent="-288925">
              <a:buFont typeface="Arial" pitchFamily="34" charset="0"/>
              <a:buChar char="•"/>
              <a:defRPr/>
            </a:pPr>
            <a:endParaRPr lang="en-US" sz="2400" dirty="0">
              <a:ea typeface="ＭＳ Ｐゴシック" pitchFamily="34" charset="-128"/>
              <a:cs typeface="Arial" pitchFamily="34" charset="0"/>
            </a:endParaRPr>
          </a:p>
        </p:txBody>
      </p:sp>
    </p:spTree>
    <p:extLst>
      <p:ext uri="{BB962C8B-B14F-4D97-AF65-F5344CB8AC3E}">
        <p14:creationId xmlns:p14="http://schemas.microsoft.com/office/powerpoint/2010/main" val="24002292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p:cNvCxnSpPr/>
          <p:nvPr/>
        </p:nvCxnSpPr>
        <p:spPr>
          <a:xfrm>
            <a:off x="838200" y="3937000"/>
            <a:ext cx="0" cy="50165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a:endCxn id="43" idx="2"/>
          </p:cNvCxnSpPr>
          <p:nvPr/>
        </p:nvCxnSpPr>
        <p:spPr>
          <a:xfrm>
            <a:off x="4572000" y="1562100"/>
            <a:ext cx="12700" cy="2500481"/>
          </a:xfrm>
          <a:prstGeom prst="line">
            <a:avLst/>
          </a:prstGeom>
        </p:spPr>
        <p:style>
          <a:lnRef idx="2">
            <a:schemeClr val="accent1"/>
          </a:lnRef>
          <a:fillRef idx="0">
            <a:schemeClr val="accent1"/>
          </a:fillRef>
          <a:effectRef idx="1">
            <a:schemeClr val="accent1"/>
          </a:effectRef>
          <a:fontRef idx="minor">
            <a:schemeClr val="tx1"/>
          </a:fontRef>
        </p:style>
      </p:cxnSp>
      <p:sp>
        <p:nvSpPr>
          <p:cNvPr id="63490" name="Title 1"/>
          <p:cNvSpPr>
            <a:spLocks noGrp="1"/>
          </p:cNvSpPr>
          <p:nvPr>
            <p:ph type="title"/>
          </p:nvPr>
        </p:nvSpPr>
        <p:spPr bwMode="auto">
          <a:xfrm>
            <a:off x="0" y="0"/>
            <a:ext cx="91440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4000" dirty="0" err="1" smtClean="0">
                <a:latin typeface="+mn-lt"/>
                <a:ea typeface="ＭＳ Ｐゴシック" charset="0"/>
                <a:cs typeface="Tahoma" charset="0"/>
              </a:rPr>
              <a:t>PRoTECT</a:t>
            </a:r>
            <a:r>
              <a:rPr lang="en-US" sz="4000" dirty="0" smtClean="0">
                <a:latin typeface="+mn-lt"/>
                <a:ea typeface="ＭＳ Ｐゴシック" charset="0"/>
                <a:cs typeface="Tahoma" charset="0"/>
              </a:rPr>
              <a:t> Data</a:t>
            </a:r>
            <a:endParaRPr lang="en-US" sz="4000" dirty="0">
              <a:latin typeface="+mn-lt"/>
              <a:ea typeface="ＭＳ Ｐゴシック" charset="0"/>
              <a:cs typeface="Tahoma" charset="0"/>
            </a:endParaRPr>
          </a:p>
        </p:txBody>
      </p:sp>
      <p:sp>
        <p:nvSpPr>
          <p:cNvPr id="14" name="Rounded Rectangle 13"/>
          <p:cNvSpPr/>
          <p:nvPr/>
        </p:nvSpPr>
        <p:spPr>
          <a:xfrm>
            <a:off x="1066800" y="1168400"/>
            <a:ext cx="1498600" cy="406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Environmental</a:t>
            </a:r>
            <a:endParaRPr lang="en-US" sz="1400" dirty="0">
              <a:solidFill>
                <a:schemeClr val="tx1"/>
              </a:solidFill>
            </a:endParaRPr>
          </a:p>
        </p:txBody>
      </p:sp>
      <p:sp>
        <p:nvSpPr>
          <p:cNvPr id="16" name="Rounded Rectangle 15"/>
          <p:cNvSpPr/>
          <p:nvPr/>
        </p:nvSpPr>
        <p:spPr>
          <a:xfrm>
            <a:off x="3822700" y="1168400"/>
            <a:ext cx="1498600" cy="406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rgbClr val="000000"/>
                </a:solidFill>
              </a:rPr>
              <a:t>Human Subject and Sampling</a:t>
            </a:r>
            <a:endParaRPr lang="en-US" sz="1300" dirty="0">
              <a:solidFill>
                <a:srgbClr val="000000"/>
              </a:solidFill>
            </a:endParaRPr>
          </a:p>
        </p:txBody>
      </p:sp>
      <p:sp>
        <p:nvSpPr>
          <p:cNvPr id="17" name="Rounded Rectangle 16"/>
          <p:cNvSpPr/>
          <p:nvPr/>
        </p:nvSpPr>
        <p:spPr>
          <a:xfrm>
            <a:off x="6553200" y="1168400"/>
            <a:ext cx="1498600" cy="406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Epidemiologic/ </a:t>
            </a:r>
            <a:r>
              <a:rPr lang="en-US" sz="1400" dirty="0" err="1" smtClean="0">
                <a:solidFill>
                  <a:srgbClr val="000000"/>
                </a:solidFill>
              </a:rPr>
              <a:t>Toxicologic</a:t>
            </a:r>
            <a:endParaRPr lang="en-US" sz="1400" dirty="0">
              <a:solidFill>
                <a:srgbClr val="000000"/>
              </a:solidFill>
            </a:endParaRPr>
          </a:p>
        </p:txBody>
      </p:sp>
      <p:sp>
        <p:nvSpPr>
          <p:cNvPr id="15" name="Left-Right Arrow 14"/>
          <p:cNvSpPr/>
          <p:nvPr/>
        </p:nvSpPr>
        <p:spPr>
          <a:xfrm>
            <a:off x="2616200" y="1282700"/>
            <a:ext cx="1155700" cy="188913"/>
          </a:xfrm>
          <a:prstGeom prst="leftRightArrow">
            <a:avLst/>
          </a:prstGeom>
          <a:gradFill flip="none" rotWithShape="1">
            <a:gsLst>
              <a:gs pos="0">
                <a:schemeClr val="bg1">
                  <a:lumMod val="85000"/>
                </a:schemeClr>
              </a:gs>
              <a:gs pos="49000">
                <a:schemeClr val="tx1">
                  <a:lumMod val="50000"/>
                  <a:lumOff val="50000"/>
                </a:schemeClr>
              </a:gs>
              <a:gs pos="100000">
                <a:schemeClr val="bg1">
                  <a:lumMod val="85000"/>
                </a:schemeClr>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Left-Right Arrow 18"/>
          <p:cNvSpPr/>
          <p:nvPr/>
        </p:nvSpPr>
        <p:spPr>
          <a:xfrm>
            <a:off x="5359400" y="1282700"/>
            <a:ext cx="1155700" cy="188913"/>
          </a:xfrm>
          <a:prstGeom prst="leftRightArrow">
            <a:avLst/>
          </a:prstGeom>
          <a:gradFill flip="none" rotWithShape="1">
            <a:gsLst>
              <a:gs pos="0">
                <a:schemeClr val="bg1">
                  <a:lumMod val="85000"/>
                </a:schemeClr>
              </a:gs>
              <a:gs pos="49000">
                <a:schemeClr val="tx1">
                  <a:lumMod val="50000"/>
                  <a:lumOff val="50000"/>
                </a:schemeClr>
              </a:gs>
              <a:gs pos="100000">
                <a:schemeClr val="bg1">
                  <a:lumMod val="85000"/>
                </a:schemeClr>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a:spLocks noChangeAspect="1"/>
          </p:cNvSpPr>
          <p:nvPr/>
        </p:nvSpPr>
        <p:spPr>
          <a:xfrm>
            <a:off x="520700" y="19685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Groundwater</a:t>
            </a:r>
            <a:endParaRPr lang="en-US" sz="1100" dirty="0">
              <a:solidFill>
                <a:schemeClr val="tx1"/>
              </a:solidFill>
            </a:endParaRPr>
          </a:p>
        </p:txBody>
      </p:sp>
      <p:sp>
        <p:nvSpPr>
          <p:cNvPr id="21" name="Rounded Rectangle 20"/>
          <p:cNvSpPr>
            <a:spLocks noChangeAspect="1"/>
          </p:cNvSpPr>
          <p:nvPr/>
        </p:nvSpPr>
        <p:spPr>
          <a:xfrm>
            <a:off x="1993900" y="19685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Tap Water</a:t>
            </a:r>
            <a:endParaRPr lang="en-US" sz="1100" dirty="0">
              <a:solidFill>
                <a:schemeClr val="tx1"/>
              </a:solidFill>
            </a:endParaRPr>
          </a:p>
        </p:txBody>
      </p:sp>
      <p:cxnSp>
        <p:nvCxnSpPr>
          <p:cNvPr id="22" name="Straight Connector 21"/>
          <p:cNvCxnSpPr>
            <a:stCxn id="20" idx="3"/>
            <a:endCxn id="21" idx="1"/>
          </p:cNvCxnSpPr>
          <p:nvPr/>
        </p:nvCxnSpPr>
        <p:spPr>
          <a:xfrm>
            <a:off x="1644650" y="2120900"/>
            <a:ext cx="3492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4" idx="2"/>
          </p:cNvCxnSpPr>
          <p:nvPr/>
        </p:nvCxnSpPr>
        <p:spPr>
          <a:xfrm flipH="1">
            <a:off x="1803400" y="1574800"/>
            <a:ext cx="12700" cy="10287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054100" y="2438400"/>
            <a:ext cx="1524000" cy="1261884"/>
          </a:xfrm>
          <a:prstGeom prst="rect">
            <a:avLst/>
          </a:prstGeom>
          <a:solidFill>
            <a:schemeClr val="bg1"/>
          </a:solidFill>
          <a:ln>
            <a:solidFill>
              <a:schemeClr val="bg1">
                <a:lumMod val="50000"/>
              </a:schemeClr>
            </a:solidFill>
          </a:ln>
        </p:spPr>
        <p:txBody>
          <a:bodyPr wrap="square" rtlCol="0">
            <a:spAutoFit/>
          </a:bodyPr>
          <a:lstStyle/>
          <a:p>
            <a:pPr marL="114300" indent="-114300">
              <a:buFont typeface="Arial"/>
              <a:buChar char="•"/>
            </a:pPr>
            <a:r>
              <a:rPr lang="en-US" sz="1100" b="1" dirty="0" smtClean="0"/>
              <a:t>WQ Parameters</a:t>
            </a:r>
          </a:p>
          <a:p>
            <a:pPr marL="177800" lvl="1" indent="-63500">
              <a:buFont typeface="Arial"/>
              <a:buChar char="•"/>
            </a:pPr>
            <a:r>
              <a:rPr lang="en-US" sz="800" dirty="0" smtClean="0"/>
              <a:t>Temp, pH, ions, </a:t>
            </a:r>
            <a:r>
              <a:rPr lang="en-US" sz="800" dirty="0" err="1" smtClean="0"/>
              <a:t>cond</a:t>
            </a:r>
            <a:r>
              <a:rPr lang="en-US" sz="800" dirty="0" smtClean="0"/>
              <a:t>, NO</a:t>
            </a:r>
            <a:r>
              <a:rPr lang="en-US" sz="800" baseline="-25000" dirty="0" smtClean="0"/>
              <a:t>3</a:t>
            </a:r>
            <a:r>
              <a:rPr lang="en-US" sz="800" baseline="30000" dirty="0" smtClean="0"/>
              <a:t>-</a:t>
            </a:r>
            <a:r>
              <a:rPr lang="en-US" sz="800" dirty="0" smtClean="0"/>
              <a:t>, etc.</a:t>
            </a:r>
          </a:p>
          <a:p>
            <a:pPr marL="114300" indent="-114300">
              <a:buFont typeface="Arial"/>
              <a:buChar char="•"/>
            </a:pPr>
            <a:r>
              <a:rPr lang="en-US" sz="1100" b="1" dirty="0" smtClean="0"/>
              <a:t>Phthalates</a:t>
            </a:r>
          </a:p>
          <a:p>
            <a:pPr marL="177800" lvl="1" indent="-63500">
              <a:buFont typeface="Arial"/>
              <a:buChar char="•"/>
            </a:pPr>
            <a:r>
              <a:rPr lang="en-US" sz="800" dirty="0" smtClean="0"/>
              <a:t>DEHP, DEP, DBP</a:t>
            </a:r>
            <a:endParaRPr lang="en-US" sz="800" dirty="0"/>
          </a:p>
          <a:p>
            <a:pPr marL="114300" indent="-114300">
              <a:buFont typeface="Arial"/>
              <a:buChar char="•"/>
            </a:pPr>
            <a:r>
              <a:rPr lang="en-US" sz="1100" b="1" dirty="0" smtClean="0"/>
              <a:t>Chlorinated VOCs</a:t>
            </a:r>
          </a:p>
          <a:p>
            <a:pPr marL="177800" lvl="1" indent="-63500">
              <a:buFont typeface="Arial"/>
              <a:buChar char="•"/>
            </a:pPr>
            <a:r>
              <a:rPr lang="en-US" sz="800" dirty="0" smtClean="0"/>
              <a:t>TCE, PCE, CT, TCM, etc.</a:t>
            </a:r>
          </a:p>
          <a:p>
            <a:pPr marL="114300" indent="-114300">
              <a:buFont typeface="Arial"/>
              <a:buChar char="•"/>
            </a:pPr>
            <a:r>
              <a:rPr lang="en-US" sz="1100" b="1" dirty="0" smtClean="0"/>
              <a:t> Non-Targeted</a:t>
            </a:r>
            <a:endParaRPr lang="en-US" sz="1100" b="1" dirty="0"/>
          </a:p>
        </p:txBody>
      </p:sp>
      <p:cxnSp>
        <p:nvCxnSpPr>
          <p:cNvPr id="29" name="Straight Connector 28"/>
          <p:cNvCxnSpPr/>
          <p:nvPr/>
        </p:nvCxnSpPr>
        <p:spPr>
          <a:xfrm>
            <a:off x="825500" y="2260600"/>
            <a:ext cx="12700" cy="1676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830513" y="2273300"/>
            <a:ext cx="12700" cy="1676400"/>
          </a:xfrm>
          <a:prstGeom prst="line">
            <a:avLst/>
          </a:prstGeom>
        </p:spPr>
        <p:style>
          <a:lnRef idx="2">
            <a:schemeClr val="accent1"/>
          </a:lnRef>
          <a:fillRef idx="0">
            <a:schemeClr val="accent1"/>
          </a:fillRef>
          <a:effectRef idx="1">
            <a:schemeClr val="accent1"/>
          </a:effectRef>
          <a:fontRef idx="minor">
            <a:schemeClr val="tx1"/>
          </a:fontRef>
        </p:style>
      </p:cxnSp>
      <p:sp>
        <p:nvSpPr>
          <p:cNvPr id="33" name="Rounded Rectangle 32"/>
          <p:cNvSpPr>
            <a:spLocks noChangeAspect="1"/>
          </p:cNvSpPr>
          <p:nvPr/>
        </p:nvSpPr>
        <p:spPr>
          <a:xfrm>
            <a:off x="533400" y="39497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Historical</a:t>
            </a:r>
            <a:endParaRPr lang="en-US" sz="1100" dirty="0">
              <a:solidFill>
                <a:schemeClr val="tx1"/>
              </a:solidFill>
            </a:endParaRPr>
          </a:p>
        </p:txBody>
      </p:sp>
      <p:cxnSp>
        <p:nvCxnSpPr>
          <p:cNvPr id="35" name="Straight Connector 34"/>
          <p:cNvCxnSpPr>
            <a:stCxn id="33" idx="3"/>
            <a:endCxn id="34" idx="1"/>
          </p:cNvCxnSpPr>
          <p:nvPr/>
        </p:nvCxnSpPr>
        <p:spPr>
          <a:xfrm>
            <a:off x="1657350" y="4102100"/>
            <a:ext cx="34925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36" name="Rounded Rectangle 35"/>
          <p:cNvSpPr>
            <a:spLocks noChangeAspect="1"/>
          </p:cNvSpPr>
          <p:nvPr/>
        </p:nvSpPr>
        <p:spPr>
          <a:xfrm>
            <a:off x="533400" y="44196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Current Field Measurement</a:t>
            </a:r>
            <a:endParaRPr lang="en-US" sz="1100" dirty="0">
              <a:solidFill>
                <a:schemeClr val="tx1"/>
              </a:solidFill>
            </a:endParaRPr>
          </a:p>
        </p:txBody>
      </p:sp>
      <p:sp>
        <p:nvSpPr>
          <p:cNvPr id="37" name="Rounded Rectangle 36"/>
          <p:cNvSpPr>
            <a:spLocks noChangeAspect="1"/>
          </p:cNvSpPr>
          <p:nvPr/>
        </p:nvSpPr>
        <p:spPr>
          <a:xfrm>
            <a:off x="2006600" y="44196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Current Field Measurement</a:t>
            </a:r>
          </a:p>
        </p:txBody>
      </p:sp>
      <p:sp>
        <p:nvSpPr>
          <p:cNvPr id="43" name="TextBox 42"/>
          <p:cNvSpPr txBox="1"/>
          <p:nvPr/>
        </p:nvSpPr>
        <p:spPr>
          <a:xfrm>
            <a:off x="3276600" y="2108200"/>
            <a:ext cx="2616200" cy="1954381"/>
          </a:xfrm>
          <a:prstGeom prst="rect">
            <a:avLst/>
          </a:prstGeom>
          <a:solidFill>
            <a:schemeClr val="bg1"/>
          </a:solidFill>
          <a:ln>
            <a:solidFill>
              <a:schemeClr val="bg1">
                <a:lumMod val="50000"/>
              </a:schemeClr>
            </a:solidFill>
          </a:ln>
        </p:spPr>
        <p:txBody>
          <a:bodyPr wrap="square" rtlCol="0">
            <a:spAutoFit/>
          </a:bodyPr>
          <a:lstStyle/>
          <a:p>
            <a:endParaRPr lang="en-US" sz="1100" b="1" dirty="0" smtClean="0"/>
          </a:p>
          <a:p>
            <a:pPr algn="ctr"/>
            <a:r>
              <a:rPr lang="en-US" sz="1100" b="1" dirty="0" smtClean="0"/>
              <a:t>Longitudinal Study</a:t>
            </a:r>
          </a:p>
          <a:p>
            <a:pPr marL="114300" indent="-114300">
              <a:buFont typeface="Arial"/>
              <a:buChar char="•"/>
            </a:pPr>
            <a:r>
              <a:rPr lang="en-US" sz="1100" b="1" dirty="0" smtClean="0"/>
              <a:t>7 Clinics /3 Hospitals /In-House</a:t>
            </a:r>
          </a:p>
          <a:p>
            <a:pPr marL="114300" indent="-114300">
              <a:buFont typeface="Arial"/>
              <a:buChar char="•"/>
            </a:pPr>
            <a:r>
              <a:rPr lang="en-US" sz="1100" b="1" dirty="0" smtClean="0">
                <a:solidFill>
                  <a:srgbClr val="000000"/>
                </a:solidFill>
              </a:rPr>
              <a:t>Interviews </a:t>
            </a:r>
            <a:r>
              <a:rPr lang="en-US" sz="1100" b="1" dirty="0">
                <a:solidFill>
                  <a:srgbClr val="000000"/>
                </a:solidFill>
              </a:rPr>
              <a:t>and </a:t>
            </a:r>
            <a:r>
              <a:rPr lang="en-US" sz="1100" b="1" dirty="0" smtClean="0">
                <a:solidFill>
                  <a:srgbClr val="000000"/>
                </a:solidFill>
              </a:rPr>
              <a:t>Surveys</a:t>
            </a:r>
          </a:p>
          <a:p>
            <a:pPr marL="292100" lvl="1" indent="-114300">
              <a:buFont typeface="Arial"/>
              <a:buChar char="•"/>
            </a:pPr>
            <a:r>
              <a:rPr lang="en-US" sz="1100" dirty="0" smtClean="0">
                <a:solidFill>
                  <a:srgbClr val="000000"/>
                </a:solidFill>
              </a:rPr>
              <a:t>Demographic</a:t>
            </a:r>
            <a:r>
              <a:rPr lang="en-US" sz="1100" dirty="0">
                <a:solidFill>
                  <a:srgbClr val="000000"/>
                </a:solidFill>
              </a:rPr>
              <a:t>, medical, residential, product use, food </a:t>
            </a:r>
            <a:r>
              <a:rPr lang="en-US" sz="1100" dirty="0" smtClean="0">
                <a:solidFill>
                  <a:srgbClr val="000000"/>
                </a:solidFill>
              </a:rPr>
              <a:t>intake</a:t>
            </a:r>
          </a:p>
          <a:p>
            <a:pPr marL="114300" indent="-114300">
              <a:buFont typeface="Arial"/>
              <a:buChar char="•"/>
            </a:pPr>
            <a:r>
              <a:rPr lang="en-US" sz="1100" b="1" dirty="0" smtClean="0">
                <a:solidFill>
                  <a:srgbClr val="000000"/>
                </a:solidFill>
              </a:rPr>
              <a:t>Medical </a:t>
            </a:r>
            <a:r>
              <a:rPr lang="en-US" sz="1100" b="1" dirty="0">
                <a:solidFill>
                  <a:srgbClr val="000000"/>
                </a:solidFill>
              </a:rPr>
              <a:t>Records </a:t>
            </a:r>
            <a:r>
              <a:rPr lang="en-US" sz="1100" b="1" dirty="0" smtClean="0">
                <a:solidFill>
                  <a:srgbClr val="000000"/>
                </a:solidFill>
              </a:rPr>
              <a:t>Abstraction</a:t>
            </a:r>
          </a:p>
          <a:p>
            <a:pPr marL="114300" indent="-114300">
              <a:buFont typeface="Arial"/>
              <a:buChar char="•"/>
            </a:pPr>
            <a:r>
              <a:rPr lang="en-US" sz="1100" b="1" dirty="0">
                <a:solidFill>
                  <a:srgbClr val="000000"/>
                </a:solidFill>
              </a:rPr>
              <a:t>Biological Samples</a:t>
            </a:r>
          </a:p>
          <a:p>
            <a:pPr marL="292100" lvl="1" indent="-114300">
              <a:buFont typeface="Arial"/>
              <a:buChar char="•"/>
            </a:pPr>
            <a:r>
              <a:rPr lang="en-US" sz="1100" dirty="0">
                <a:solidFill>
                  <a:srgbClr val="000000"/>
                </a:solidFill>
              </a:rPr>
              <a:t>Blood, Urine, Hair, Placenta</a:t>
            </a:r>
          </a:p>
          <a:p>
            <a:pPr marL="114300" indent="-114300">
              <a:buFont typeface="Arial"/>
              <a:buChar char="•"/>
            </a:pPr>
            <a:r>
              <a:rPr lang="en-US" sz="1100" b="1" dirty="0">
                <a:solidFill>
                  <a:srgbClr val="000000"/>
                </a:solidFill>
              </a:rPr>
              <a:t>Birth Outcomes</a:t>
            </a:r>
          </a:p>
        </p:txBody>
      </p:sp>
      <p:sp>
        <p:nvSpPr>
          <p:cNvPr id="41" name="Rounded Rectangle 40"/>
          <p:cNvSpPr>
            <a:spLocks/>
          </p:cNvSpPr>
          <p:nvPr/>
        </p:nvSpPr>
        <p:spPr>
          <a:xfrm>
            <a:off x="3276600" y="1968500"/>
            <a:ext cx="26162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Recruitment of Pregnant Women</a:t>
            </a:r>
            <a:endParaRPr lang="en-US" sz="1100" dirty="0">
              <a:solidFill>
                <a:schemeClr val="tx1"/>
              </a:solidFill>
            </a:endParaRPr>
          </a:p>
        </p:txBody>
      </p:sp>
      <p:sp>
        <p:nvSpPr>
          <p:cNvPr id="48" name="Rounded Rectangle 47"/>
          <p:cNvSpPr>
            <a:spLocks/>
          </p:cNvSpPr>
          <p:nvPr/>
        </p:nvSpPr>
        <p:spPr>
          <a:xfrm>
            <a:off x="6032500" y="2032000"/>
            <a:ext cx="112395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Hair</a:t>
            </a:r>
            <a:endParaRPr lang="en-US" sz="1100" dirty="0">
              <a:solidFill>
                <a:schemeClr val="tx1"/>
              </a:solidFill>
            </a:endParaRPr>
          </a:p>
        </p:txBody>
      </p:sp>
      <p:sp>
        <p:nvSpPr>
          <p:cNvPr id="49" name="Rounded Rectangle 48"/>
          <p:cNvSpPr>
            <a:spLocks/>
          </p:cNvSpPr>
          <p:nvPr/>
        </p:nvSpPr>
        <p:spPr>
          <a:xfrm>
            <a:off x="7505700" y="2032000"/>
            <a:ext cx="112395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Placenta</a:t>
            </a:r>
            <a:endParaRPr lang="en-US" sz="1100" dirty="0">
              <a:solidFill>
                <a:schemeClr val="tx1"/>
              </a:solidFill>
            </a:endParaRPr>
          </a:p>
        </p:txBody>
      </p:sp>
      <p:cxnSp>
        <p:nvCxnSpPr>
          <p:cNvPr id="50" name="Straight Connector 49"/>
          <p:cNvCxnSpPr>
            <a:stCxn id="48" idx="3"/>
            <a:endCxn id="49" idx="1"/>
          </p:cNvCxnSpPr>
          <p:nvPr/>
        </p:nvCxnSpPr>
        <p:spPr>
          <a:xfrm>
            <a:off x="7156450" y="2146300"/>
            <a:ext cx="34925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Rounded Rectangle 59"/>
          <p:cNvSpPr>
            <a:spLocks/>
          </p:cNvSpPr>
          <p:nvPr/>
        </p:nvSpPr>
        <p:spPr>
          <a:xfrm>
            <a:off x="6032500" y="1701800"/>
            <a:ext cx="112395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Urine</a:t>
            </a:r>
            <a:endParaRPr lang="en-US" sz="1100" dirty="0">
              <a:solidFill>
                <a:schemeClr val="tx1"/>
              </a:solidFill>
            </a:endParaRPr>
          </a:p>
        </p:txBody>
      </p:sp>
      <p:sp>
        <p:nvSpPr>
          <p:cNvPr id="61" name="Rounded Rectangle 60"/>
          <p:cNvSpPr>
            <a:spLocks/>
          </p:cNvSpPr>
          <p:nvPr/>
        </p:nvSpPr>
        <p:spPr>
          <a:xfrm>
            <a:off x="7505700" y="1701800"/>
            <a:ext cx="112395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Blood</a:t>
            </a:r>
            <a:endParaRPr lang="en-US" sz="1100" dirty="0">
              <a:solidFill>
                <a:schemeClr val="tx1"/>
              </a:solidFill>
            </a:endParaRPr>
          </a:p>
        </p:txBody>
      </p:sp>
      <p:cxnSp>
        <p:nvCxnSpPr>
          <p:cNvPr id="62" name="Straight Connector 61"/>
          <p:cNvCxnSpPr>
            <a:stCxn id="60" idx="3"/>
            <a:endCxn id="61" idx="1"/>
          </p:cNvCxnSpPr>
          <p:nvPr/>
        </p:nvCxnSpPr>
        <p:spPr>
          <a:xfrm>
            <a:off x="7156450" y="1816100"/>
            <a:ext cx="3492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17" idx="2"/>
            <a:endCxn id="52" idx="0"/>
          </p:cNvCxnSpPr>
          <p:nvPr/>
        </p:nvCxnSpPr>
        <p:spPr>
          <a:xfrm>
            <a:off x="7302500" y="1574800"/>
            <a:ext cx="25400" cy="876300"/>
          </a:xfrm>
          <a:prstGeom prst="line">
            <a:avLst/>
          </a:prstGeom>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6343650" y="2451100"/>
            <a:ext cx="1968500" cy="1615827"/>
          </a:xfrm>
          <a:prstGeom prst="rect">
            <a:avLst/>
          </a:prstGeom>
          <a:solidFill>
            <a:schemeClr val="bg1"/>
          </a:solidFill>
          <a:ln>
            <a:solidFill>
              <a:schemeClr val="bg1">
                <a:lumMod val="50000"/>
              </a:schemeClr>
            </a:solidFill>
          </a:ln>
        </p:spPr>
        <p:txBody>
          <a:bodyPr wrap="square" rtlCol="0">
            <a:spAutoFit/>
          </a:bodyPr>
          <a:lstStyle/>
          <a:p>
            <a:pPr marL="114300" indent="-114300">
              <a:buFont typeface="Arial"/>
              <a:buChar char="•"/>
            </a:pPr>
            <a:r>
              <a:rPr lang="en-US" sz="1100" b="1" dirty="0" smtClean="0"/>
              <a:t>Metabolites</a:t>
            </a:r>
          </a:p>
          <a:p>
            <a:pPr marL="228600" lvl="1" indent="-114300">
              <a:buFont typeface="Arial"/>
              <a:buChar char="•"/>
            </a:pPr>
            <a:r>
              <a:rPr lang="en-US" sz="1100" dirty="0" smtClean="0"/>
              <a:t>Phthalates </a:t>
            </a:r>
          </a:p>
          <a:p>
            <a:pPr marL="228600" lvl="1" indent="-114300">
              <a:buFont typeface="Arial"/>
              <a:buChar char="•"/>
            </a:pPr>
            <a:r>
              <a:rPr lang="en-US" sz="1100" dirty="0" err="1" smtClean="0"/>
              <a:t>Parabens</a:t>
            </a:r>
            <a:r>
              <a:rPr lang="en-US" sz="1100" dirty="0" smtClean="0"/>
              <a:t> &amp; Phenols</a:t>
            </a:r>
          </a:p>
          <a:p>
            <a:pPr marL="228600" lvl="1" indent="-114300">
              <a:buFont typeface="Arial"/>
              <a:buChar char="•"/>
            </a:pPr>
            <a:r>
              <a:rPr lang="en-US" sz="1100" dirty="0" err="1" smtClean="0"/>
              <a:t>Organo</a:t>
            </a:r>
            <a:r>
              <a:rPr lang="en-US" sz="1100" dirty="0"/>
              <a:t>-</a:t>
            </a:r>
            <a:r>
              <a:rPr lang="en-US" sz="1100" dirty="0" smtClean="0"/>
              <a:t>phosphates</a:t>
            </a:r>
          </a:p>
          <a:p>
            <a:pPr marL="114300" indent="-114300">
              <a:buFont typeface="Arial"/>
              <a:buChar char="•"/>
            </a:pPr>
            <a:r>
              <a:rPr lang="en-US" sz="1100" b="1" dirty="0" smtClean="0"/>
              <a:t>Metals</a:t>
            </a:r>
          </a:p>
          <a:p>
            <a:pPr marL="114300" indent="-114300">
              <a:buFont typeface="Arial"/>
              <a:buChar char="•"/>
            </a:pPr>
            <a:r>
              <a:rPr lang="en-US" sz="1100" b="1" dirty="0" smtClean="0"/>
              <a:t>Hormones</a:t>
            </a:r>
          </a:p>
          <a:p>
            <a:pPr marL="114300" indent="-114300">
              <a:buFont typeface="Arial"/>
              <a:buChar char="•"/>
            </a:pPr>
            <a:r>
              <a:rPr lang="en-US" sz="1100" b="1" dirty="0" smtClean="0"/>
              <a:t>Oxidative stress markers</a:t>
            </a:r>
          </a:p>
          <a:p>
            <a:pPr marL="114300" indent="-114300">
              <a:buFont typeface="Arial"/>
              <a:buChar char="•"/>
            </a:pPr>
            <a:r>
              <a:rPr lang="en-US" sz="1100" b="1" dirty="0" smtClean="0"/>
              <a:t>Inflammatory markers</a:t>
            </a:r>
          </a:p>
          <a:p>
            <a:pPr marL="114300" indent="-114300">
              <a:buFont typeface="Arial"/>
              <a:buChar char="•"/>
            </a:pPr>
            <a:r>
              <a:rPr lang="en-US" sz="1100" b="1" dirty="0" smtClean="0"/>
              <a:t>Other Non-Targeted</a:t>
            </a:r>
          </a:p>
        </p:txBody>
      </p:sp>
      <p:cxnSp>
        <p:nvCxnSpPr>
          <p:cNvPr id="39" name="Straight Connector 38"/>
          <p:cNvCxnSpPr/>
          <p:nvPr/>
        </p:nvCxnSpPr>
        <p:spPr>
          <a:xfrm>
            <a:off x="2844800" y="3937000"/>
            <a:ext cx="0" cy="501650"/>
          </a:xfrm>
          <a:prstGeom prst="line">
            <a:avLst/>
          </a:prstGeom>
        </p:spPr>
        <p:style>
          <a:lnRef idx="2">
            <a:schemeClr val="accent1"/>
          </a:lnRef>
          <a:fillRef idx="0">
            <a:schemeClr val="accent1"/>
          </a:fillRef>
          <a:effectRef idx="1">
            <a:schemeClr val="accent1"/>
          </a:effectRef>
          <a:fontRef idx="minor">
            <a:schemeClr val="tx1"/>
          </a:fontRef>
        </p:style>
      </p:cxnSp>
      <p:sp>
        <p:nvSpPr>
          <p:cNvPr id="34" name="Rounded Rectangle 33"/>
          <p:cNvSpPr>
            <a:spLocks noChangeAspect="1"/>
          </p:cNvSpPr>
          <p:nvPr/>
        </p:nvSpPr>
        <p:spPr>
          <a:xfrm>
            <a:off x="2006600" y="3949700"/>
            <a:ext cx="1123950" cy="304800"/>
          </a:xfrm>
          <a:prstGeom prst="roundRect">
            <a:avLst/>
          </a:prstGeom>
          <a:solidFill>
            <a:schemeClr val="bg1"/>
          </a:solid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lumMod val="50000"/>
                    <a:lumOff val="50000"/>
                  </a:schemeClr>
                </a:solidFill>
              </a:rPr>
              <a:t>Historical</a:t>
            </a:r>
            <a:endParaRPr lang="en-US" sz="1100" dirty="0">
              <a:solidFill>
                <a:schemeClr val="tx1">
                  <a:lumMod val="50000"/>
                  <a:lumOff val="50000"/>
                </a:schemeClr>
              </a:solidFill>
            </a:endParaRPr>
          </a:p>
        </p:txBody>
      </p:sp>
    </p:spTree>
    <p:extLst>
      <p:ext uri="{BB962C8B-B14F-4D97-AF65-F5344CB8AC3E}">
        <p14:creationId xmlns:p14="http://schemas.microsoft.com/office/powerpoint/2010/main" val="1111607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p:cNvCxnSpPr/>
          <p:nvPr/>
        </p:nvCxnSpPr>
        <p:spPr>
          <a:xfrm>
            <a:off x="4572000" y="1562100"/>
            <a:ext cx="12700" cy="2500481"/>
          </a:xfrm>
          <a:prstGeom prst="line">
            <a:avLst/>
          </a:prstGeom>
        </p:spPr>
        <p:style>
          <a:lnRef idx="2">
            <a:schemeClr val="accent1"/>
          </a:lnRef>
          <a:fillRef idx="0">
            <a:schemeClr val="accent1"/>
          </a:fillRef>
          <a:effectRef idx="1">
            <a:schemeClr val="accent1"/>
          </a:effectRef>
          <a:fontRef idx="minor">
            <a:schemeClr val="tx1"/>
          </a:fontRef>
        </p:style>
      </p:cxnSp>
      <p:sp>
        <p:nvSpPr>
          <p:cNvPr id="63490" name="Title 1"/>
          <p:cNvSpPr>
            <a:spLocks noGrp="1"/>
          </p:cNvSpPr>
          <p:nvPr>
            <p:ph type="title"/>
          </p:nvPr>
        </p:nvSpPr>
        <p:spPr bwMode="auto">
          <a:xfrm>
            <a:off x="0" y="0"/>
            <a:ext cx="91440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4000" dirty="0" err="1" smtClean="0">
                <a:latin typeface="+mn-lt"/>
                <a:ea typeface="ＭＳ Ｐゴシック" charset="0"/>
                <a:cs typeface="Tahoma" charset="0"/>
              </a:rPr>
              <a:t>PRoTECT</a:t>
            </a:r>
            <a:r>
              <a:rPr lang="en-US" sz="4000" dirty="0" smtClean="0">
                <a:latin typeface="+mn-lt"/>
                <a:ea typeface="ＭＳ Ｐゴシック" charset="0"/>
                <a:cs typeface="Tahoma" charset="0"/>
              </a:rPr>
              <a:t> Data</a:t>
            </a:r>
            <a:endParaRPr lang="en-US" sz="4000" dirty="0">
              <a:latin typeface="+mn-lt"/>
              <a:ea typeface="ＭＳ Ｐゴシック" charset="0"/>
              <a:cs typeface="Tahoma" charset="0"/>
            </a:endParaRPr>
          </a:p>
        </p:txBody>
      </p:sp>
      <p:sp>
        <p:nvSpPr>
          <p:cNvPr id="14" name="Rounded Rectangle 13"/>
          <p:cNvSpPr/>
          <p:nvPr/>
        </p:nvSpPr>
        <p:spPr>
          <a:xfrm>
            <a:off x="1066800" y="1168400"/>
            <a:ext cx="1498600" cy="406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Environmental</a:t>
            </a:r>
            <a:endParaRPr lang="en-US" sz="1400" dirty="0">
              <a:solidFill>
                <a:schemeClr val="tx1"/>
              </a:solidFill>
            </a:endParaRPr>
          </a:p>
        </p:txBody>
      </p:sp>
      <p:sp>
        <p:nvSpPr>
          <p:cNvPr id="16" name="Rounded Rectangle 15"/>
          <p:cNvSpPr/>
          <p:nvPr/>
        </p:nvSpPr>
        <p:spPr>
          <a:xfrm>
            <a:off x="3822700" y="1168400"/>
            <a:ext cx="1498600" cy="406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rgbClr val="000000"/>
                </a:solidFill>
              </a:rPr>
              <a:t>Human Subject and Sampling</a:t>
            </a:r>
            <a:endParaRPr lang="en-US" sz="1300" dirty="0">
              <a:solidFill>
                <a:srgbClr val="000000"/>
              </a:solidFill>
            </a:endParaRPr>
          </a:p>
        </p:txBody>
      </p:sp>
      <p:sp>
        <p:nvSpPr>
          <p:cNvPr id="17" name="Rounded Rectangle 16"/>
          <p:cNvSpPr/>
          <p:nvPr/>
        </p:nvSpPr>
        <p:spPr>
          <a:xfrm>
            <a:off x="6553200" y="1168400"/>
            <a:ext cx="1498600" cy="406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Epidemiologic/ </a:t>
            </a:r>
            <a:r>
              <a:rPr lang="en-US" sz="1400" dirty="0" err="1" smtClean="0">
                <a:solidFill>
                  <a:srgbClr val="000000"/>
                </a:solidFill>
              </a:rPr>
              <a:t>Toxicologic</a:t>
            </a:r>
            <a:endParaRPr lang="en-US" sz="1400" dirty="0">
              <a:solidFill>
                <a:srgbClr val="000000"/>
              </a:solidFill>
            </a:endParaRPr>
          </a:p>
        </p:txBody>
      </p:sp>
      <p:sp>
        <p:nvSpPr>
          <p:cNvPr id="15" name="Left-Right Arrow 14"/>
          <p:cNvSpPr/>
          <p:nvPr/>
        </p:nvSpPr>
        <p:spPr>
          <a:xfrm>
            <a:off x="2616200" y="1282700"/>
            <a:ext cx="1155700" cy="188913"/>
          </a:xfrm>
          <a:prstGeom prst="leftRightArrow">
            <a:avLst/>
          </a:prstGeom>
          <a:gradFill flip="none" rotWithShape="1">
            <a:gsLst>
              <a:gs pos="0">
                <a:schemeClr val="bg1">
                  <a:lumMod val="85000"/>
                </a:schemeClr>
              </a:gs>
              <a:gs pos="49000">
                <a:schemeClr val="tx1">
                  <a:lumMod val="50000"/>
                  <a:lumOff val="50000"/>
                </a:schemeClr>
              </a:gs>
              <a:gs pos="100000">
                <a:schemeClr val="bg1">
                  <a:lumMod val="85000"/>
                </a:schemeClr>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Left-Right Arrow 18"/>
          <p:cNvSpPr/>
          <p:nvPr/>
        </p:nvSpPr>
        <p:spPr>
          <a:xfrm>
            <a:off x="5359400" y="1282700"/>
            <a:ext cx="1155700" cy="188913"/>
          </a:xfrm>
          <a:prstGeom prst="leftRightArrow">
            <a:avLst/>
          </a:prstGeom>
          <a:gradFill flip="none" rotWithShape="1">
            <a:gsLst>
              <a:gs pos="0">
                <a:schemeClr val="bg1">
                  <a:lumMod val="85000"/>
                </a:schemeClr>
              </a:gs>
              <a:gs pos="49000">
                <a:schemeClr val="tx1">
                  <a:lumMod val="50000"/>
                  <a:lumOff val="50000"/>
                </a:schemeClr>
              </a:gs>
              <a:gs pos="100000">
                <a:schemeClr val="bg1">
                  <a:lumMod val="85000"/>
                </a:schemeClr>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a:spLocks noChangeAspect="1"/>
          </p:cNvSpPr>
          <p:nvPr/>
        </p:nvSpPr>
        <p:spPr>
          <a:xfrm>
            <a:off x="520700" y="19685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Groundwater</a:t>
            </a:r>
            <a:endParaRPr lang="en-US" sz="1100" dirty="0">
              <a:solidFill>
                <a:schemeClr val="tx1"/>
              </a:solidFill>
            </a:endParaRPr>
          </a:p>
        </p:txBody>
      </p:sp>
      <p:sp>
        <p:nvSpPr>
          <p:cNvPr id="21" name="Rounded Rectangle 20"/>
          <p:cNvSpPr>
            <a:spLocks noChangeAspect="1"/>
          </p:cNvSpPr>
          <p:nvPr/>
        </p:nvSpPr>
        <p:spPr>
          <a:xfrm>
            <a:off x="1993900" y="19685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Tap Water</a:t>
            </a:r>
            <a:endParaRPr lang="en-US" sz="1100" dirty="0">
              <a:solidFill>
                <a:schemeClr val="tx1"/>
              </a:solidFill>
            </a:endParaRPr>
          </a:p>
        </p:txBody>
      </p:sp>
      <p:cxnSp>
        <p:nvCxnSpPr>
          <p:cNvPr id="22" name="Straight Connector 21"/>
          <p:cNvCxnSpPr>
            <a:stCxn id="20" idx="3"/>
            <a:endCxn id="21" idx="1"/>
          </p:cNvCxnSpPr>
          <p:nvPr/>
        </p:nvCxnSpPr>
        <p:spPr>
          <a:xfrm>
            <a:off x="1644650" y="2120900"/>
            <a:ext cx="3492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4" idx="2"/>
          </p:cNvCxnSpPr>
          <p:nvPr/>
        </p:nvCxnSpPr>
        <p:spPr>
          <a:xfrm flipH="1">
            <a:off x="1803400" y="1574800"/>
            <a:ext cx="12700" cy="10287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054100" y="2438400"/>
            <a:ext cx="1524000" cy="1261884"/>
          </a:xfrm>
          <a:prstGeom prst="rect">
            <a:avLst/>
          </a:prstGeom>
          <a:solidFill>
            <a:schemeClr val="bg1"/>
          </a:solidFill>
          <a:ln>
            <a:solidFill>
              <a:schemeClr val="bg1">
                <a:lumMod val="50000"/>
              </a:schemeClr>
            </a:solidFill>
          </a:ln>
        </p:spPr>
        <p:txBody>
          <a:bodyPr wrap="square" rtlCol="0">
            <a:spAutoFit/>
          </a:bodyPr>
          <a:lstStyle/>
          <a:p>
            <a:pPr marL="114300" indent="-114300">
              <a:buFont typeface="Arial"/>
              <a:buChar char="•"/>
            </a:pPr>
            <a:r>
              <a:rPr lang="en-US" sz="1100" b="1" dirty="0" smtClean="0"/>
              <a:t>WQ Parameters</a:t>
            </a:r>
          </a:p>
          <a:p>
            <a:pPr marL="177800" lvl="1" indent="-63500">
              <a:buFont typeface="Arial"/>
              <a:buChar char="•"/>
            </a:pPr>
            <a:r>
              <a:rPr lang="en-US" sz="800" dirty="0" smtClean="0"/>
              <a:t>Temp, pH, ions, </a:t>
            </a:r>
            <a:r>
              <a:rPr lang="en-US" sz="800" dirty="0" err="1" smtClean="0"/>
              <a:t>cond</a:t>
            </a:r>
            <a:r>
              <a:rPr lang="en-US" sz="800" dirty="0" smtClean="0"/>
              <a:t>, NO</a:t>
            </a:r>
            <a:r>
              <a:rPr lang="en-US" sz="800" baseline="-25000" dirty="0" smtClean="0"/>
              <a:t>3</a:t>
            </a:r>
            <a:r>
              <a:rPr lang="en-US" sz="800" baseline="30000" dirty="0" smtClean="0"/>
              <a:t>-</a:t>
            </a:r>
            <a:r>
              <a:rPr lang="en-US" sz="800" dirty="0" smtClean="0"/>
              <a:t>, etc.</a:t>
            </a:r>
          </a:p>
          <a:p>
            <a:pPr marL="114300" indent="-114300">
              <a:buFont typeface="Arial"/>
              <a:buChar char="•"/>
            </a:pPr>
            <a:r>
              <a:rPr lang="en-US" sz="1100" b="1" dirty="0" smtClean="0"/>
              <a:t>Phthalates</a:t>
            </a:r>
          </a:p>
          <a:p>
            <a:pPr marL="177800" lvl="1" indent="-63500">
              <a:buFont typeface="Arial"/>
              <a:buChar char="•"/>
            </a:pPr>
            <a:r>
              <a:rPr lang="en-US" sz="800" dirty="0" smtClean="0"/>
              <a:t>DEHP, DEP, DBP)</a:t>
            </a:r>
            <a:endParaRPr lang="en-US" sz="800" dirty="0"/>
          </a:p>
          <a:p>
            <a:pPr marL="114300" indent="-114300">
              <a:buFont typeface="Arial"/>
              <a:buChar char="•"/>
            </a:pPr>
            <a:r>
              <a:rPr lang="en-US" sz="1100" b="1" dirty="0" smtClean="0"/>
              <a:t>Chlorinated VOCs</a:t>
            </a:r>
          </a:p>
          <a:p>
            <a:pPr marL="177800" lvl="1" indent="-63500">
              <a:buFont typeface="Arial"/>
              <a:buChar char="•"/>
            </a:pPr>
            <a:r>
              <a:rPr lang="en-US" sz="800" dirty="0" smtClean="0"/>
              <a:t>TCE, PCE, CT, TCM, etc.</a:t>
            </a:r>
          </a:p>
          <a:p>
            <a:pPr marL="114300" indent="-114300">
              <a:buFont typeface="Arial"/>
              <a:buChar char="•"/>
            </a:pPr>
            <a:r>
              <a:rPr lang="en-US" sz="1100" b="1" dirty="0" smtClean="0"/>
              <a:t> Non-Targeted</a:t>
            </a:r>
            <a:endParaRPr lang="en-US" sz="1100" b="1" dirty="0"/>
          </a:p>
        </p:txBody>
      </p:sp>
      <p:cxnSp>
        <p:nvCxnSpPr>
          <p:cNvPr id="29" name="Straight Connector 28"/>
          <p:cNvCxnSpPr/>
          <p:nvPr/>
        </p:nvCxnSpPr>
        <p:spPr>
          <a:xfrm>
            <a:off x="825500" y="2260600"/>
            <a:ext cx="12700" cy="1676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830513" y="2273300"/>
            <a:ext cx="12700" cy="1676400"/>
          </a:xfrm>
          <a:prstGeom prst="line">
            <a:avLst/>
          </a:prstGeom>
        </p:spPr>
        <p:style>
          <a:lnRef idx="2">
            <a:schemeClr val="accent1"/>
          </a:lnRef>
          <a:fillRef idx="0">
            <a:schemeClr val="accent1"/>
          </a:fillRef>
          <a:effectRef idx="1">
            <a:schemeClr val="accent1"/>
          </a:effectRef>
          <a:fontRef idx="minor">
            <a:schemeClr val="tx1"/>
          </a:fontRef>
        </p:style>
      </p:cxnSp>
      <p:sp>
        <p:nvSpPr>
          <p:cNvPr id="33" name="Rounded Rectangle 32"/>
          <p:cNvSpPr>
            <a:spLocks noChangeAspect="1"/>
          </p:cNvSpPr>
          <p:nvPr/>
        </p:nvSpPr>
        <p:spPr>
          <a:xfrm>
            <a:off x="533400" y="39497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Historical</a:t>
            </a:r>
            <a:endParaRPr lang="en-US" sz="1100" dirty="0">
              <a:solidFill>
                <a:schemeClr val="tx1"/>
              </a:solidFill>
            </a:endParaRPr>
          </a:p>
        </p:txBody>
      </p:sp>
      <p:sp>
        <p:nvSpPr>
          <p:cNvPr id="34" name="Rounded Rectangle 33"/>
          <p:cNvSpPr>
            <a:spLocks noChangeAspect="1"/>
          </p:cNvSpPr>
          <p:nvPr/>
        </p:nvSpPr>
        <p:spPr>
          <a:xfrm>
            <a:off x="2006600" y="3949700"/>
            <a:ext cx="1123950" cy="304800"/>
          </a:xfrm>
          <a:prstGeom prst="roundRect">
            <a:avLst/>
          </a:prstGeom>
          <a:solidFill>
            <a:schemeClr val="bg1"/>
          </a:solid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lumMod val="50000"/>
                    <a:lumOff val="50000"/>
                  </a:schemeClr>
                </a:solidFill>
              </a:rPr>
              <a:t>Historical</a:t>
            </a:r>
            <a:endParaRPr lang="en-US" sz="1100" dirty="0">
              <a:solidFill>
                <a:schemeClr val="tx1">
                  <a:lumMod val="50000"/>
                  <a:lumOff val="50000"/>
                </a:schemeClr>
              </a:solidFill>
            </a:endParaRPr>
          </a:p>
        </p:txBody>
      </p:sp>
      <p:cxnSp>
        <p:nvCxnSpPr>
          <p:cNvPr id="35" name="Straight Connector 34"/>
          <p:cNvCxnSpPr>
            <a:stCxn id="33" idx="3"/>
            <a:endCxn id="34" idx="1"/>
          </p:cNvCxnSpPr>
          <p:nvPr/>
        </p:nvCxnSpPr>
        <p:spPr>
          <a:xfrm>
            <a:off x="1657350" y="4102100"/>
            <a:ext cx="34925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36" name="Rounded Rectangle 35"/>
          <p:cNvSpPr>
            <a:spLocks noChangeAspect="1"/>
          </p:cNvSpPr>
          <p:nvPr/>
        </p:nvSpPr>
        <p:spPr>
          <a:xfrm>
            <a:off x="533400" y="44196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Current Field Measurement</a:t>
            </a:r>
            <a:endParaRPr lang="en-US" sz="1100" dirty="0">
              <a:solidFill>
                <a:schemeClr val="tx1"/>
              </a:solidFill>
            </a:endParaRPr>
          </a:p>
        </p:txBody>
      </p:sp>
      <p:sp>
        <p:nvSpPr>
          <p:cNvPr id="37" name="Rounded Rectangle 36"/>
          <p:cNvSpPr>
            <a:spLocks noChangeAspect="1"/>
          </p:cNvSpPr>
          <p:nvPr/>
        </p:nvSpPr>
        <p:spPr>
          <a:xfrm>
            <a:off x="2006600" y="44196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Current Field Measurement</a:t>
            </a:r>
          </a:p>
        </p:txBody>
      </p:sp>
      <p:sp>
        <p:nvSpPr>
          <p:cNvPr id="43" name="TextBox 42"/>
          <p:cNvSpPr txBox="1"/>
          <p:nvPr/>
        </p:nvSpPr>
        <p:spPr>
          <a:xfrm>
            <a:off x="3276600" y="2108200"/>
            <a:ext cx="2616200" cy="1954381"/>
          </a:xfrm>
          <a:prstGeom prst="rect">
            <a:avLst/>
          </a:prstGeom>
          <a:solidFill>
            <a:schemeClr val="bg1"/>
          </a:solidFill>
          <a:ln>
            <a:solidFill>
              <a:schemeClr val="bg1">
                <a:lumMod val="50000"/>
              </a:schemeClr>
            </a:solidFill>
          </a:ln>
        </p:spPr>
        <p:txBody>
          <a:bodyPr wrap="square" rtlCol="0">
            <a:spAutoFit/>
          </a:bodyPr>
          <a:lstStyle/>
          <a:p>
            <a:endParaRPr lang="en-US" sz="1100" b="1" dirty="0" smtClean="0"/>
          </a:p>
          <a:p>
            <a:pPr algn="ctr"/>
            <a:r>
              <a:rPr lang="en-US" sz="1100" b="1" dirty="0" smtClean="0"/>
              <a:t>Longitudinal Study</a:t>
            </a:r>
          </a:p>
          <a:p>
            <a:pPr marL="114300" indent="-114300">
              <a:buFont typeface="Arial"/>
              <a:buChar char="•"/>
            </a:pPr>
            <a:r>
              <a:rPr lang="en-US" sz="1100" b="1" dirty="0" smtClean="0"/>
              <a:t>7 Clinics /3 Hospitals /In-House</a:t>
            </a:r>
          </a:p>
          <a:p>
            <a:pPr marL="114300" indent="-114300">
              <a:buFont typeface="Arial"/>
              <a:buChar char="•"/>
            </a:pPr>
            <a:r>
              <a:rPr lang="en-US" sz="1100" b="1" dirty="0" smtClean="0">
                <a:solidFill>
                  <a:srgbClr val="000000"/>
                </a:solidFill>
              </a:rPr>
              <a:t>Interviews </a:t>
            </a:r>
            <a:r>
              <a:rPr lang="en-US" sz="1100" b="1" dirty="0">
                <a:solidFill>
                  <a:srgbClr val="000000"/>
                </a:solidFill>
              </a:rPr>
              <a:t>and </a:t>
            </a:r>
            <a:r>
              <a:rPr lang="en-US" sz="1100" b="1" dirty="0" smtClean="0">
                <a:solidFill>
                  <a:srgbClr val="000000"/>
                </a:solidFill>
              </a:rPr>
              <a:t>Surveys</a:t>
            </a:r>
          </a:p>
          <a:p>
            <a:pPr marL="292100" lvl="1" indent="-114300">
              <a:buFont typeface="Arial"/>
              <a:buChar char="•"/>
            </a:pPr>
            <a:r>
              <a:rPr lang="en-US" sz="1100" dirty="0" smtClean="0">
                <a:solidFill>
                  <a:srgbClr val="000000"/>
                </a:solidFill>
              </a:rPr>
              <a:t>Demographic</a:t>
            </a:r>
            <a:r>
              <a:rPr lang="en-US" sz="1100" dirty="0">
                <a:solidFill>
                  <a:srgbClr val="000000"/>
                </a:solidFill>
              </a:rPr>
              <a:t>, medical, residential, product use, food </a:t>
            </a:r>
            <a:r>
              <a:rPr lang="en-US" sz="1100" dirty="0" smtClean="0">
                <a:solidFill>
                  <a:srgbClr val="000000"/>
                </a:solidFill>
              </a:rPr>
              <a:t>intake</a:t>
            </a:r>
          </a:p>
          <a:p>
            <a:pPr marL="114300" indent="-114300">
              <a:buFont typeface="Arial"/>
              <a:buChar char="•"/>
            </a:pPr>
            <a:r>
              <a:rPr lang="en-US" sz="1100" b="1" dirty="0" smtClean="0">
                <a:solidFill>
                  <a:srgbClr val="000000"/>
                </a:solidFill>
              </a:rPr>
              <a:t>Medical </a:t>
            </a:r>
            <a:r>
              <a:rPr lang="en-US" sz="1100" b="1" dirty="0">
                <a:solidFill>
                  <a:srgbClr val="000000"/>
                </a:solidFill>
              </a:rPr>
              <a:t>Records </a:t>
            </a:r>
            <a:r>
              <a:rPr lang="en-US" sz="1100" b="1" dirty="0" smtClean="0">
                <a:solidFill>
                  <a:srgbClr val="000000"/>
                </a:solidFill>
              </a:rPr>
              <a:t>Abstraction</a:t>
            </a:r>
          </a:p>
          <a:p>
            <a:pPr marL="114300" indent="-114300">
              <a:buFont typeface="Arial"/>
              <a:buChar char="•"/>
            </a:pPr>
            <a:r>
              <a:rPr lang="en-US" sz="1100" b="1" dirty="0" smtClean="0">
                <a:solidFill>
                  <a:srgbClr val="000000"/>
                </a:solidFill>
              </a:rPr>
              <a:t>Biological Samples</a:t>
            </a:r>
          </a:p>
          <a:p>
            <a:pPr marL="292100" lvl="1" indent="-114300">
              <a:buFont typeface="Arial"/>
              <a:buChar char="•"/>
            </a:pPr>
            <a:r>
              <a:rPr lang="en-US" sz="1100" dirty="0" smtClean="0">
                <a:solidFill>
                  <a:srgbClr val="000000"/>
                </a:solidFill>
              </a:rPr>
              <a:t>Blood</a:t>
            </a:r>
            <a:r>
              <a:rPr lang="en-US" sz="1100" dirty="0">
                <a:solidFill>
                  <a:srgbClr val="000000"/>
                </a:solidFill>
              </a:rPr>
              <a:t>, Urine, Hair, Placenta</a:t>
            </a:r>
          </a:p>
          <a:p>
            <a:pPr marL="114300" indent="-114300">
              <a:buFont typeface="Arial"/>
              <a:buChar char="•"/>
            </a:pPr>
            <a:r>
              <a:rPr lang="en-US" sz="1100" b="1" dirty="0" smtClean="0">
                <a:solidFill>
                  <a:srgbClr val="000000"/>
                </a:solidFill>
              </a:rPr>
              <a:t>Birth Outcomes</a:t>
            </a:r>
          </a:p>
        </p:txBody>
      </p:sp>
      <p:sp>
        <p:nvSpPr>
          <p:cNvPr id="41" name="Rounded Rectangle 40"/>
          <p:cNvSpPr>
            <a:spLocks/>
          </p:cNvSpPr>
          <p:nvPr/>
        </p:nvSpPr>
        <p:spPr>
          <a:xfrm>
            <a:off x="3276600" y="1968500"/>
            <a:ext cx="26162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Recruitment of Pregnant Women</a:t>
            </a:r>
            <a:endParaRPr lang="en-US" sz="1100" dirty="0">
              <a:solidFill>
                <a:schemeClr val="tx1"/>
              </a:solidFill>
            </a:endParaRPr>
          </a:p>
        </p:txBody>
      </p:sp>
      <p:sp>
        <p:nvSpPr>
          <p:cNvPr id="48" name="Rounded Rectangle 47"/>
          <p:cNvSpPr>
            <a:spLocks/>
          </p:cNvSpPr>
          <p:nvPr/>
        </p:nvSpPr>
        <p:spPr>
          <a:xfrm>
            <a:off x="6032500" y="2032000"/>
            <a:ext cx="112395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Hair</a:t>
            </a:r>
            <a:endParaRPr lang="en-US" sz="1100" dirty="0">
              <a:solidFill>
                <a:schemeClr val="tx1"/>
              </a:solidFill>
            </a:endParaRPr>
          </a:p>
        </p:txBody>
      </p:sp>
      <p:sp>
        <p:nvSpPr>
          <p:cNvPr id="49" name="Rounded Rectangle 48"/>
          <p:cNvSpPr>
            <a:spLocks/>
          </p:cNvSpPr>
          <p:nvPr/>
        </p:nvSpPr>
        <p:spPr>
          <a:xfrm>
            <a:off x="7505700" y="2032000"/>
            <a:ext cx="112395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Placenta</a:t>
            </a:r>
            <a:endParaRPr lang="en-US" sz="1100" dirty="0">
              <a:solidFill>
                <a:schemeClr val="tx1"/>
              </a:solidFill>
            </a:endParaRPr>
          </a:p>
        </p:txBody>
      </p:sp>
      <p:cxnSp>
        <p:nvCxnSpPr>
          <p:cNvPr id="50" name="Straight Connector 49"/>
          <p:cNvCxnSpPr>
            <a:stCxn id="48" idx="3"/>
            <a:endCxn id="49" idx="1"/>
          </p:cNvCxnSpPr>
          <p:nvPr/>
        </p:nvCxnSpPr>
        <p:spPr>
          <a:xfrm>
            <a:off x="7156450" y="2146300"/>
            <a:ext cx="34925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Rounded Rectangle 59"/>
          <p:cNvSpPr>
            <a:spLocks/>
          </p:cNvSpPr>
          <p:nvPr/>
        </p:nvSpPr>
        <p:spPr>
          <a:xfrm>
            <a:off x="6032500" y="1701800"/>
            <a:ext cx="112395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Urine</a:t>
            </a:r>
            <a:endParaRPr lang="en-US" sz="1100" dirty="0">
              <a:solidFill>
                <a:schemeClr val="tx1"/>
              </a:solidFill>
            </a:endParaRPr>
          </a:p>
        </p:txBody>
      </p:sp>
      <p:sp>
        <p:nvSpPr>
          <p:cNvPr id="61" name="Rounded Rectangle 60"/>
          <p:cNvSpPr>
            <a:spLocks/>
          </p:cNvSpPr>
          <p:nvPr/>
        </p:nvSpPr>
        <p:spPr>
          <a:xfrm>
            <a:off x="7505700" y="1701800"/>
            <a:ext cx="112395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Blood</a:t>
            </a:r>
            <a:endParaRPr lang="en-US" sz="1100" dirty="0">
              <a:solidFill>
                <a:schemeClr val="tx1"/>
              </a:solidFill>
            </a:endParaRPr>
          </a:p>
        </p:txBody>
      </p:sp>
      <p:cxnSp>
        <p:nvCxnSpPr>
          <p:cNvPr id="62" name="Straight Connector 61"/>
          <p:cNvCxnSpPr>
            <a:stCxn id="60" idx="3"/>
            <a:endCxn id="61" idx="1"/>
          </p:cNvCxnSpPr>
          <p:nvPr/>
        </p:nvCxnSpPr>
        <p:spPr>
          <a:xfrm>
            <a:off x="7156450" y="1816100"/>
            <a:ext cx="3492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17" idx="2"/>
            <a:endCxn id="52" idx="0"/>
          </p:cNvCxnSpPr>
          <p:nvPr/>
        </p:nvCxnSpPr>
        <p:spPr>
          <a:xfrm>
            <a:off x="7302500" y="1574800"/>
            <a:ext cx="25400" cy="876300"/>
          </a:xfrm>
          <a:prstGeom prst="line">
            <a:avLst/>
          </a:prstGeom>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6343650" y="2451100"/>
            <a:ext cx="1968500" cy="1615827"/>
          </a:xfrm>
          <a:prstGeom prst="rect">
            <a:avLst/>
          </a:prstGeom>
          <a:solidFill>
            <a:schemeClr val="bg1"/>
          </a:solidFill>
          <a:ln>
            <a:solidFill>
              <a:schemeClr val="bg1">
                <a:lumMod val="50000"/>
              </a:schemeClr>
            </a:solidFill>
          </a:ln>
        </p:spPr>
        <p:txBody>
          <a:bodyPr wrap="square" rtlCol="0">
            <a:spAutoFit/>
          </a:bodyPr>
          <a:lstStyle/>
          <a:p>
            <a:pPr marL="114300" indent="-114300">
              <a:buFont typeface="Arial"/>
              <a:buChar char="•"/>
            </a:pPr>
            <a:r>
              <a:rPr lang="en-US" sz="1100" b="1" dirty="0" smtClean="0"/>
              <a:t>Metabolites</a:t>
            </a:r>
          </a:p>
          <a:p>
            <a:pPr marL="228600" lvl="1" indent="-114300">
              <a:buFont typeface="Arial"/>
              <a:buChar char="•"/>
            </a:pPr>
            <a:r>
              <a:rPr lang="en-US" sz="1100" dirty="0" smtClean="0"/>
              <a:t>Phthalates </a:t>
            </a:r>
          </a:p>
          <a:p>
            <a:pPr marL="228600" lvl="1" indent="-114300">
              <a:buFont typeface="Arial"/>
              <a:buChar char="•"/>
            </a:pPr>
            <a:r>
              <a:rPr lang="en-US" sz="1100" dirty="0" err="1" smtClean="0"/>
              <a:t>Parabens</a:t>
            </a:r>
            <a:r>
              <a:rPr lang="en-US" sz="1100" dirty="0" smtClean="0"/>
              <a:t> &amp; Phenols</a:t>
            </a:r>
          </a:p>
          <a:p>
            <a:pPr marL="228600" lvl="1" indent="-114300">
              <a:buFont typeface="Arial"/>
              <a:buChar char="•"/>
            </a:pPr>
            <a:r>
              <a:rPr lang="en-US" sz="1100" dirty="0" err="1" smtClean="0"/>
              <a:t>Organo</a:t>
            </a:r>
            <a:r>
              <a:rPr lang="en-US" sz="1100" dirty="0"/>
              <a:t>-</a:t>
            </a:r>
            <a:r>
              <a:rPr lang="en-US" sz="1100" dirty="0" smtClean="0"/>
              <a:t>phosphates</a:t>
            </a:r>
          </a:p>
          <a:p>
            <a:pPr marL="114300" indent="-114300">
              <a:buFont typeface="Arial"/>
              <a:buChar char="•"/>
            </a:pPr>
            <a:r>
              <a:rPr lang="en-US" sz="1100" b="1" dirty="0" smtClean="0"/>
              <a:t>Metals</a:t>
            </a:r>
          </a:p>
          <a:p>
            <a:pPr marL="114300" indent="-114300">
              <a:buFont typeface="Arial"/>
              <a:buChar char="•"/>
            </a:pPr>
            <a:r>
              <a:rPr lang="en-US" sz="1100" b="1" dirty="0" smtClean="0"/>
              <a:t>Hormones</a:t>
            </a:r>
          </a:p>
          <a:p>
            <a:pPr marL="114300" indent="-114300">
              <a:buFont typeface="Arial"/>
              <a:buChar char="•"/>
            </a:pPr>
            <a:r>
              <a:rPr lang="en-US" sz="1100" b="1" dirty="0" smtClean="0"/>
              <a:t>Oxidative stress markers</a:t>
            </a:r>
          </a:p>
          <a:p>
            <a:pPr marL="114300" indent="-114300">
              <a:buFont typeface="Arial"/>
              <a:buChar char="•"/>
            </a:pPr>
            <a:r>
              <a:rPr lang="en-US" sz="1100" b="1" dirty="0" smtClean="0"/>
              <a:t>Inflammatory markers</a:t>
            </a:r>
          </a:p>
          <a:p>
            <a:pPr marL="114300" indent="-114300">
              <a:buFont typeface="Arial"/>
              <a:buChar char="•"/>
            </a:pPr>
            <a:r>
              <a:rPr lang="en-US" sz="1100" b="1" dirty="0" smtClean="0"/>
              <a:t>Other Non-Targeted</a:t>
            </a:r>
          </a:p>
        </p:txBody>
      </p:sp>
      <p:sp>
        <p:nvSpPr>
          <p:cNvPr id="2" name="Oval 1"/>
          <p:cNvSpPr/>
          <p:nvPr/>
        </p:nvSpPr>
        <p:spPr>
          <a:xfrm>
            <a:off x="863601" y="2827867"/>
            <a:ext cx="1828799" cy="79586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05316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a:off x="4572000" y="1562100"/>
            <a:ext cx="12700" cy="2500481"/>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533400" y="4696883"/>
            <a:ext cx="476250" cy="484717"/>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sp>
        <p:nvSpPr>
          <p:cNvPr id="63490" name="Title 1"/>
          <p:cNvSpPr>
            <a:spLocks noGrp="1"/>
          </p:cNvSpPr>
          <p:nvPr>
            <p:ph type="title"/>
          </p:nvPr>
        </p:nvSpPr>
        <p:spPr bwMode="auto">
          <a:xfrm>
            <a:off x="0" y="0"/>
            <a:ext cx="91440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4000" dirty="0" err="1" smtClean="0">
                <a:latin typeface="+mn-lt"/>
                <a:ea typeface="ＭＳ Ｐゴシック" charset="0"/>
                <a:cs typeface="Tahoma" charset="0"/>
              </a:rPr>
              <a:t>PRoTECT</a:t>
            </a:r>
            <a:r>
              <a:rPr lang="en-US" sz="4000" dirty="0" smtClean="0">
                <a:latin typeface="+mn-lt"/>
                <a:ea typeface="ＭＳ Ｐゴシック" charset="0"/>
                <a:cs typeface="Tahoma" charset="0"/>
              </a:rPr>
              <a:t> Data</a:t>
            </a:r>
            <a:endParaRPr lang="en-US" sz="4000" dirty="0">
              <a:latin typeface="+mn-lt"/>
              <a:ea typeface="ＭＳ Ｐゴシック" charset="0"/>
              <a:cs typeface="Tahoma" charset="0"/>
            </a:endParaRPr>
          </a:p>
        </p:txBody>
      </p:sp>
      <p:sp>
        <p:nvSpPr>
          <p:cNvPr id="14" name="Rounded Rectangle 13"/>
          <p:cNvSpPr/>
          <p:nvPr/>
        </p:nvSpPr>
        <p:spPr>
          <a:xfrm>
            <a:off x="1066800" y="1168400"/>
            <a:ext cx="1498600" cy="406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Environmental</a:t>
            </a:r>
            <a:endParaRPr lang="en-US" sz="1400" dirty="0">
              <a:solidFill>
                <a:schemeClr val="tx1"/>
              </a:solidFill>
            </a:endParaRPr>
          </a:p>
        </p:txBody>
      </p:sp>
      <p:sp>
        <p:nvSpPr>
          <p:cNvPr id="16" name="Rounded Rectangle 15"/>
          <p:cNvSpPr/>
          <p:nvPr/>
        </p:nvSpPr>
        <p:spPr>
          <a:xfrm>
            <a:off x="3822700" y="1168400"/>
            <a:ext cx="1498600" cy="406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rgbClr val="000000"/>
                </a:solidFill>
              </a:rPr>
              <a:t>Human Subject and Sampling</a:t>
            </a:r>
            <a:endParaRPr lang="en-US" sz="1300" dirty="0">
              <a:solidFill>
                <a:srgbClr val="000000"/>
              </a:solidFill>
            </a:endParaRPr>
          </a:p>
        </p:txBody>
      </p:sp>
      <p:sp>
        <p:nvSpPr>
          <p:cNvPr id="17" name="Rounded Rectangle 16"/>
          <p:cNvSpPr/>
          <p:nvPr/>
        </p:nvSpPr>
        <p:spPr>
          <a:xfrm>
            <a:off x="6553200" y="1168400"/>
            <a:ext cx="1498600" cy="406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Epidemiologic/ </a:t>
            </a:r>
            <a:r>
              <a:rPr lang="en-US" sz="1400" dirty="0" err="1" smtClean="0">
                <a:solidFill>
                  <a:srgbClr val="000000"/>
                </a:solidFill>
              </a:rPr>
              <a:t>Toxicologic</a:t>
            </a:r>
            <a:endParaRPr lang="en-US" sz="1400" dirty="0">
              <a:solidFill>
                <a:srgbClr val="000000"/>
              </a:solidFill>
            </a:endParaRPr>
          </a:p>
        </p:txBody>
      </p:sp>
      <p:sp>
        <p:nvSpPr>
          <p:cNvPr id="15" name="Left-Right Arrow 14"/>
          <p:cNvSpPr/>
          <p:nvPr/>
        </p:nvSpPr>
        <p:spPr>
          <a:xfrm>
            <a:off x="2616200" y="1282700"/>
            <a:ext cx="1155700" cy="188913"/>
          </a:xfrm>
          <a:prstGeom prst="leftRightArrow">
            <a:avLst/>
          </a:prstGeom>
          <a:gradFill flip="none" rotWithShape="1">
            <a:gsLst>
              <a:gs pos="0">
                <a:schemeClr val="bg1">
                  <a:lumMod val="85000"/>
                </a:schemeClr>
              </a:gs>
              <a:gs pos="49000">
                <a:schemeClr val="tx1">
                  <a:lumMod val="50000"/>
                  <a:lumOff val="50000"/>
                </a:schemeClr>
              </a:gs>
              <a:gs pos="100000">
                <a:schemeClr val="bg1">
                  <a:lumMod val="85000"/>
                </a:schemeClr>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Left-Right Arrow 18"/>
          <p:cNvSpPr/>
          <p:nvPr/>
        </p:nvSpPr>
        <p:spPr>
          <a:xfrm>
            <a:off x="5359400" y="1282700"/>
            <a:ext cx="1155700" cy="188913"/>
          </a:xfrm>
          <a:prstGeom prst="leftRightArrow">
            <a:avLst/>
          </a:prstGeom>
          <a:gradFill flip="none" rotWithShape="1">
            <a:gsLst>
              <a:gs pos="0">
                <a:schemeClr val="bg1">
                  <a:lumMod val="85000"/>
                </a:schemeClr>
              </a:gs>
              <a:gs pos="49000">
                <a:schemeClr val="tx1">
                  <a:lumMod val="50000"/>
                  <a:lumOff val="50000"/>
                </a:schemeClr>
              </a:gs>
              <a:gs pos="100000">
                <a:schemeClr val="bg1">
                  <a:lumMod val="85000"/>
                </a:schemeClr>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a:spLocks noChangeAspect="1"/>
          </p:cNvSpPr>
          <p:nvPr/>
        </p:nvSpPr>
        <p:spPr>
          <a:xfrm>
            <a:off x="520700" y="19685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Groundwater</a:t>
            </a:r>
            <a:endParaRPr lang="en-US" sz="1100" dirty="0">
              <a:solidFill>
                <a:schemeClr val="tx1"/>
              </a:solidFill>
            </a:endParaRPr>
          </a:p>
        </p:txBody>
      </p:sp>
      <p:sp>
        <p:nvSpPr>
          <p:cNvPr id="21" name="Rounded Rectangle 20"/>
          <p:cNvSpPr>
            <a:spLocks noChangeAspect="1"/>
          </p:cNvSpPr>
          <p:nvPr/>
        </p:nvSpPr>
        <p:spPr>
          <a:xfrm>
            <a:off x="1993900" y="19685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Tap Water</a:t>
            </a:r>
            <a:endParaRPr lang="en-US" sz="1100" dirty="0">
              <a:solidFill>
                <a:schemeClr val="tx1"/>
              </a:solidFill>
            </a:endParaRPr>
          </a:p>
        </p:txBody>
      </p:sp>
      <p:cxnSp>
        <p:nvCxnSpPr>
          <p:cNvPr id="22" name="Straight Connector 21"/>
          <p:cNvCxnSpPr>
            <a:stCxn id="20" idx="3"/>
            <a:endCxn id="21" idx="1"/>
          </p:cNvCxnSpPr>
          <p:nvPr/>
        </p:nvCxnSpPr>
        <p:spPr>
          <a:xfrm>
            <a:off x="1644650" y="2120900"/>
            <a:ext cx="3492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4" idx="2"/>
          </p:cNvCxnSpPr>
          <p:nvPr/>
        </p:nvCxnSpPr>
        <p:spPr>
          <a:xfrm flipH="1">
            <a:off x="1803400" y="1574800"/>
            <a:ext cx="12700" cy="10287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054100" y="2438400"/>
            <a:ext cx="1524000" cy="1261884"/>
          </a:xfrm>
          <a:prstGeom prst="rect">
            <a:avLst/>
          </a:prstGeom>
          <a:solidFill>
            <a:schemeClr val="bg1"/>
          </a:solidFill>
          <a:ln>
            <a:solidFill>
              <a:schemeClr val="bg1">
                <a:lumMod val="50000"/>
              </a:schemeClr>
            </a:solidFill>
          </a:ln>
        </p:spPr>
        <p:txBody>
          <a:bodyPr wrap="square" rtlCol="0">
            <a:spAutoFit/>
          </a:bodyPr>
          <a:lstStyle/>
          <a:p>
            <a:pPr marL="114300" indent="-114300">
              <a:buFont typeface="Arial"/>
              <a:buChar char="•"/>
            </a:pPr>
            <a:r>
              <a:rPr lang="en-US" sz="1100" b="1" dirty="0" smtClean="0"/>
              <a:t>WQ Parameters</a:t>
            </a:r>
          </a:p>
          <a:p>
            <a:pPr marL="177800" lvl="1" indent="-63500">
              <a:buFont typeface="Arial"/>
              <a:buChar char="•"/>
            </a:pPr>
            <a:r>
              <a:rPr lang="en-US" sz="800" dirty="0" smtClean="0"/>
              <a:t>Temp, pH, ions, </a:t>
            </a:r>
            <a:r>
              <a:rPr lang="en-US" sz="800" dirty="0" err="1" smtClean="0"/>
              <a:t>cond</a:t>
            </a:r>
            <a:r>
              <a:rPr lang="en-US" sz="800" dirty="0" smtClean="0"/>
              <a:t>, NO</a:t>
            </a:r>
            <a:r>
              <a:rPr lang="en-US" sz="800" baseline="-25000" dirty="0" smtClean="0"/>
              <a:t>3</a:t>
            </a:r>
            <a:r>
              <a:rPr lang="en-US" sz="800" baseline="30000" dirty="0" smtClean="0"/>
              <a:t>-</a:t>
            </a:r>
            <a:r>
              <a:rPr lang="en-US" sz="800" dirty="0" smtClean="0"/>
              <a:t>, etc.</a:t>
            </a:r>
          </a:p>
          <a:p>
            <a:pPr marL="114300" indent="-114300">
              <a:buFont typeface="Arial"/>
              <a:buChar char="•"/>
            </a:pPr>
            <a:r>
              <a:rPr lang="en-US" sz="1100" b="1" dirty="0" smtClean="0"/>
              <a:t>Phthalates</a:t>
            </a:r>
          </a:p>
          <a:p>
            <a:pPr marL="177800" lvl="1" indent="-63500">
              <a:buFont typeface="Arial"/>
              <a:buChar char="•"/>
            </a:pPr>
            <a:r>
              <a:rPr lang="en-US" sz="800" dirty="0" smtClean="0"/>
              <a:t>DEHP, DEP, DBP)</a:t>
            </a:r>
            <a:endParaRPr lang="en-US" sz="800" dirty="0"/>
          </a:p>
          <a:p>
            <a:pPr marL="114300" indent="-114300">
              <a:buFont typeface="Arial"/>
              <a:buChar char="•"/>
            </a:pPr>
            <a:r>
              <a:rPr lang="en-US" sz="1100" b="1" dirty="0" smtClean="0"/>
              <a:t>Chlorinated VOCs</a:t>
            </a:r>
          </a:p>
          <a:p>
            <a:pPr marL="177800" lvl="1" indent="-63500">
              <a:buFont typeface="Arial"/>
              <a:buChar char="•"/>
            </a:pPr>
            <a:r>
              <a:rPr lang="en-US" sz="800" dirty="0" smtClean="0"/>
              <a:t>TCE, PCE, CT, TCM, etc.</a:t>
            </a:r>
          </a:p>
          <a:p>
            <a:pPr marL="114300" indent="-114300">
              <a:buFont typeface="Arial"/>
              <a:buChar char="•"/>
            </a:pPr>
            <a:r>
              <a:rPr lang="en-US" sz="1100" b="1" dirty="0" smtClean="0"/>
              <a:t> Non-Targeted</a:t>
            </a:r>
            <a:endParaRPr lang="en-US" sz="1100" b="1" dirty="0"/>
          </a:p>
        </p:txBody>
      </p:sp>
      <p:cxnSp>
        <p:nvCxnSpPr>
          <p:cNvPr id="29" name="Straight Connector 28"/>
          <p:cNvCxnSpPr/>
          <p:nvPr/>
        </p:nvCxnSpPr>
        <p:spPr>
          <a:xfrm>
            <a:off x="825500" y="2260600"/>
            <a:ext cx="12700" cy="2159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830513" y="2273300"/>
            <a:ext cx="14287" cy="2137833"/>
          </a:xfrm>
          <a:prstGeom prst="line">
            <a:avLst/>
          </a:prstGeom>
        </p:spPr>
        <p:style>
          <a:lnRef idx="2">
            <a:schemeClr val="accent1"/>
          </a:lnRef>
          <a:fillRef idx="0">
            <a:schemeClr val="accent1"/>
          </a:fillRef>
          <a:effectRef idx="1">
            <a:schemeClr val="accent1"/>
          </a:effectRef>
          <a:fontRef idx="minor">
            <a:schemeClr val="tx1"/>
          </a:fontRef>
        </p:style>
      </p:cxnSp>
      <p:sp>
        <p:nvSpPr>
          <p:cNvPr id="33" name="Rounded Rectangle 32"/>
          <p:cNvSpPr>
            <a:spLocks noChangeAspect="1"/>
          </p:cNvSpPr>
          <p:nvPr/>
        </p:nvSpPr>
        <p:spPr>
          <a:xfrm>
            <a:off x="533400" y="39497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Historical</a:t>
            </a:r>
            <a:endParaRPr lang="en-US" sz="1100" dirty="0">
              <a:solidFill>
                <a:schemeClr val="tx1"/>
              </a:solidFill>
            </a:endParaRPr>
          </a:p>
        </p:txBody>
      </p:sp>
      <p:sp>
        <p:nvSpPr>
          <p:cNvPr id="34" name="Rounded Rectangle 33"/>
          <p:cNvSpPr>
            <a:spLocks noChangeAspect="1"/>
          </p:cNvSpPr>
          <p:nvPr/>
        </p:nvSpPr>
        <p:spPr>
          <a:xfrm>
            <a:off x="2006600" y="3949700"/>
            <a:ext cx="1123950" cy="304800"/>
          </a:xfrm>
          <a:prstGeom prst="roundRect">
            <a:avLst/>
          </a:prstGeom>
          <a:solidFill>
            <a:schemeClr val="bg1"/>
          </a:solid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lumMod val="50000"/>
                    <a:lumOff val="50000"/>
                  </a:schemeClr>
                </a:solidFill>
              </a:rPr>
              <a:t>Historical</a:t>
            </a:r>
            <a:endParaRPr lang="en-US" sz="1100" dirty="0">
              <a:solidFill>
                <a:schemeClr val="tx1">
                  <a:lumMod val="50000"/>
                  <a:lumOff val="50000"/>
                </a:schemeClr>
              </a:solidFill>
            </a:endParaRPr>
          </a:p>
        </p:txBody>
      </p:sp>
      <p:cxnSp>
        <p:nvCxnSpPr>
          <p:cNvPr id="35" name="Straight Connector 34"/>
          <p:cNvCxnSpPr>
            <a:stCxn id="33" idx="3"/>
            <a:endCxn id="34" idx="1"/>
          </p:cNvCxnSpPr>
          <p:nvPr/>
        </p:nvCxnSpPr>
        <p:spPr>
          <a:xfrm>
            <a:off x="1657350" y="4102100"/>
            <a:ext cx="34925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36" name="Rounded Rectangle 35"/>
          <p:cNvSpPr>
            <a:spLocks noChangeAspect="1"/>
          </p:cNvSpPr>
          <p:nvPr/>
        </p:nvSpPr>
        <p:spPr>
          <a:xfrm>
            <a:off x="533400" y="44196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Current Field Measurement</a:t>
            </a:r>
            <a:endParaRPr lang="en-US" sz="1100" dirty="0">
              <a:solidFill>
                <a:schemeClr val="tx1"/>
              </a:solidFill>
            </a:endParaRPr>
          </a:p>
        </p:txBody>
      </p:sp>
      <p:sp>
        <p:nvSpPr>
          <p:cNvPr id="37" name="Rounded Rectangle 36"/>
          <p:cNvSpPr>
            <a:spLocks noChangeAspect="1"/>
          </p:cNvSpPr>
          <p:nvPr/>
        </p:nvSpPr>
        <p:spPr>
          <a:xfrm>
            <a:off x="2006600" y="44196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Current Field Measurement</a:t>
            </a:r>
          </a:p>
        </p:txBody>
      </p:sp>
      <p:sp>
        <p:nvSpPr>
          <p:cNvPr id="43" name="TextBox 42"/>
          <p:cNvSpPr txBox="1"/>
          <p:nvPr/>
        </p:nvSpPr>
        <p:spPr>
          <a:xfrm>
            <a:off x="3276600" y="2108200"/>
            <a:ext cx="2616200" cy="1954381"/>
          </a:xfrm>
          <a:prstGeom prst="rect">
            <a:avLst/>
          </a:prstGeom>
          <a:solidFill>
            <a:schemeClr val="bg1"/>
          </a:solidFill>
          <a:ln>
            <a:solidFill>
              <a:schemeClr val="bg1">
                <a:lumMod val="50000"/>
              </a:schemeClr>
            </a:solidFill>
          </a:ln>
        </p:spPr>
        <p:txBody>
          <a:bodyPr wrap="square" rtlCol="0">
            <a:spAutoFit/>
          </a:bodyPr>
          <a:lstStyle/>
          <a:p>
            <a:endParaRPr lang="en-US" sz="1100" b="1" dirty="0" smtClean="0"/>
          </a:p>
          <a:p>
            <a:pPr algn="ctr"/>
            <a:r>
              <a:rPr lang="en-US" sz="1100" b="1" dirty="0" smtClean="0"/>
              <a:t>Longitudinal Study</a:t>
            </a:r>
          </a:p>
          <a:p>
            <a:pPr marL="114300" indent="-114300">
              <a:buFont typeface="Arial"/>
              <a:buChar char="•"/>
            </a:pPr>
            <a:r>
              <a:rPr lang="en-US" sz="1100" b="1" dirty="0" smtClean="0"/>
              <a:t>7 Clinics /3 Hospitals /In-House</a:t>
            </a:r>
          </a:p>
          <a:p>
            <a:pPr marL="114300" indent="-114300">
              <a:buFont typeface="Arial"/>
              <a:buChar char="•"/>
            </a:pPr>
            <a:r>
              <a:rPr lang="en-US" sz="1100" b="1" dirty="0" smtClean="0">
                <a:solidFill>
                  <a:srgbClr val="000000"/>
                </a:solidFill>
              </a:rPr>
              <a:t>Interviews </a:t>
            </a:r>
            <a:r>
              <a:rPr lang="en-US" sz="1100" b="1" dirty="0">
                <a:solidFill>
                  <a:srgbClr val="000000"/>
                </a:solidFill>
              </a:rPr>
              <a:t>and </a:t>
            </a:r>
            <a:r>
              <a:rPr lang="en-US" sz="1100" b="1" dirty="0" smtClean="0">
                <a:solidFill>
                  <a:srgbClr val="000000"/>
                </a:solidFill>
              </a:rPr>
              <a:t>Surveys</a:t>
            </a:r>
          </a:p>
          <a:p>
            <a:pPr marL="292100" lvl="1" indent="-114300">
              <a:buFont typeface="Arial"/>
              <a:buChar char="•"/>
            </a:pPr>
            <a:r>
              <a:rPr lang="en-US" sz="1100" dirty="0" smtClean="0">
                <a:solidFill>
                  <a:srgbClr val="000000"/>
                </a:solidFill>
              </a:rPr>
              <a:t>Demographic</a:t>
            </a:r>
            <a:r>
              <a:rPr lang="en-US" sz="1100" dirty="0">
                <a:solidFill>
                  <a:srgbClr val="000000"/>
                </a:solidFill>
              </a:rPr>
              <a:t>, medical, residential, product use, food </a:t>
            </a:r>
            <a:r>
              <a:rPr lang="en-US" sz="1100" dirty="0" smtClean="0">
                <a:solidFill>
                  <a:srgbClr val="000000"/>
                </a:solidFill>
              </a:rPr>
              <a:t>intake</a:t>
            </a:r>
          </a:p>
          <a:p>
            <a:pPr marL="114300" indent="-114300">
              <a:buFont typeface="Arial"/>
              <a:buChar char="•"/>
            </a:pPr>
            <a:r>
              <a:rPr lang="en-US" sz="1100" b="1" dirty="0" smtClean="0">
                <a:solidFill>
                  <a:srgbClr val="000000"/>
                </a:solidFill>
              </a:rPr>
              <a:t>Medical </a:t>
            </a:r>
            <a:r>
              <a:rPr lang="en-US" sz="1100" b="1" dirty="0">
                <a:solidFill>
                  <a:srgbClr val="000000"/>
                </a:solidFill>
              </a:rPr>
              <a:t>Records </a:t>
            </a:r>
            <a:r>
              <a:rPr lang="en-US" sz="1100" b="1" dirty="0" smtClean="0">
                <a:solidFill>
                  <a:srgbClr val="000000"/>
                </a:solidFill>
              </a:rPr>
              <a:t>Abstraction</a:t>
            </a:r>
          </a:p>
          <a:p>
            <a:pPr marL="114300" indent="-114300">
              <a:buFont typeface="Arial"/>
              <a:buChar char="•"/>
            </a:pPr>
            <a:r>
              <a:rPr lang="en-US" sz="1100" b="1" dirty="0">
                <a:solidFill>
                  <a:srgbClr val="000000"/>
                </a:solidFill>
              </a:rPr>
              <a:t>Biological Samples</a:t>
            </a:r>
          </a:p>
          <a:p>
            <a:pPr marL="292100" lvl="1" indent="-114300">
              <a:buFont typeface="Arial"/>
              <a:buChar char="•"/>
            </a:pPr>
            <a:r>
              <a:rPr lang="en-US" sz="1100" dirty="0">
                <a:solidFill>
                  <a:srgbClr val="000000"/>
                </a:solidFill>
              </a:rPr>
              <a:t>Blood, Urine, Hair, Placenta</a:t>
            </a:r>
          </a:p>
          <a:p>
            <a:pPr marL="114300" indent="-114300">
              <a:buFont typeface="Arial"/>
              <a:buChar char="•"/>
            </a:pPr>
            <a:r>
              <a:rPr lang="en-US" sz="1100" b="1" dirty="0">
                <a:solidFill>
                  <a:srgbClr val="000000"/>
                </a:solidFill>
              </a:rPr>
              <a:t>Birth Outcomes</a:t>
            </a:r>
          </a:p>
        </p:txBody>
      </p:sp>
      <p:sp>
        <p:nvSpPr>
          <p:cNvPr id="41" name="Rounded Rectangle 40"/>
          <p:cNvSpPr>
            <a:spLocks/>
          </p:cNvSpPr>
          <p:nvPr/>
        </p:nvSpPr>
        <p:spPr>
          <a:xfrm>
            <a:off x="3276600" y="1968500"/>
            <a:ext cx="26162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Recruitment of Pregnant Women</a:t>
            </a:r>
            <a:endParaRPr lang="en-US" sz="1100" dirty="0">
              <a:solidFill>
                <a:schemeClr val="tx1"/>
              </a:solidFill>
            </a:endParaRPr>
          </a:p>
        </p:txBody>
      </p:sp>
      <p:sp>
        <p:nvSpPr>
          <p:cNvPr id="48" name="Rounded Rectangle 47"/>
          <p:cNvSpPr>
            <a:spLocks/>
          </p:cNvSpPr>
          <p:nvPr/>
        </p:nvSpPr>
        <p:spPr>
          <a:xfrm>
            <a:off x="6032500" y="2032000"/>
            <a:ext cx="112395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Hair</a:t>
            </a:r>
            <a:endParaRPr lang="en-US" sz="1100" dirty="0">
              <a:solidFill>
                <a:schemeClr val="tx1"/>
              </a:solidFill>
            </a:endParaRPr>
          </a:p>
        </p:txBody>
      </p:sp>
      <p:sp>
        <p:nvSpPr>
          <p:cNvPr id="49" name="Rounded Rectangle 48"/>
          <p:cNvSpPr>
            <a:spLocks/>
          </p:cNvSpPr>
          <p:nvPr/>
        </p:nvSpPr>
        <p:spPr>
          <a:xfrm>
            <a:off x="7505700" y="2032000"/>
            <a:ext cx="112395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Placenta</a:t>
            </a:r>
            <a:endParaRPr lang="en-US" sz="1100" dirty="0">
              <a:solidFill>
                <a:schemeClr val="tx1"/>
              </a:solidFill>
            </a:endParaRPr>
          </a:p>
        </p:txBody>
      </p:sp>
      <p:cxnSp>
        <p:nvCxnSpPr>
          <p:cNvPr id="50" name="Straight Connector 49"/>
          <p:cNvCxnSpPr>
            <a:stCxn id="48" idx="3"/>
            <a:endCxn id="49" idx="1"/>
          </p:cNvCxnSpPr>
          <p:nvPr/>
        </p:nvCxnSpPr>
        <p:spPr>
          <a:xfrm>
            <a:off x="7156450" y="2146300"/>
            <a:ext cx="34925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Rounded Rectangle 59"/>
          <p:cNvSpPr>
            <a:spLocks/>
          </p:cNvSpPr>
          <p:nvPr/>
        </p:nvSpPr>
        <p:spPr>
          <a:xfrm>
            <a:off x="6032500" y="1701800"/>
            <a:ext cx="112395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Urine</a:t>
            </a:r>
            <a:endParaRPr lang="en-US" sz="1100" dirty="0">
              <a:solidFill>
                <a:schemeClr val="tx1"/>
              </a:solidFill>
            </a:endParaRPr>
          </a:p>
        </p:txBody>
      </p:sp>
      <p:sp>
        <p:nvSpPr>
          <p:cNvPr id="61" name="Rounded Rectangle 60"/>
          <p:cNvSpPr>
            <a:spLocks/>
          </p:cNvSpPr>
          <p:nvPr/>
        </p:nvSpPr>
        <p:spPr>
          <a:xfrm>
            <a:off x="7505700" y="1701800"/>
            <a:ext cx="112395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Blood</a:t>
            </a:r>
            <a:endParaRPr lang="en-US" sz="1100" dirty="0">
              <a:solidFill>
                <a:schemeClr val="tx1"/>
              </a:solidFill>
            </a:endParaRPr>
          </a:p>
        </p:txBody>
      </p:sp>
      <p:cxnSp>
        <p:nvCxnSpPr>
          <p:cNvPr id="62" name="Straight Connector 61"/>
          <p:cNvCxnSpPr>
            <a:stCxn id="60" idx="3"/>
            <a:endCxn id="61" idx="1"/>
          </p:cNvCxnSpPr>
          <p:nvPr/>
        </p:nvCxnSpPr>
        <p:spPr>
          <a:xfrm>
            <a:off x="7156450" y="1816100"/>
            <a:ext cx="3492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17" idx="2"/>
            <a:endCxn id="52" idx="0"/>
          </p:cNvCxnSpPr>
          <p:nvPr/>
        </p:nvCxnSpPr>
        <p:spPr>
          <a:xfrm>
            <a:off x="7302500" y="1574800"/>
            <a:ext cx="25400" cy="876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3276600" y="4051300"/>
            <a:ext cx="651933" cy="618067"/>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880100" y="4051300"/>
            <a:ext cx="1244600" cy="62230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a:blip r:embed="rId3"/>
          <a:stretch>
            <a:fillRect/>
          </a:stretch>
        </p:blipFill>
        <p:spPr>
          <a:xfrm>
            <a:off x="3924299" y="4673004"/>
            <a:ext cx="3200401" cy="1792225"/>
          </a:xfrm>
          <a:prstGeom prst="rect">
            <a:avLst/>
          </a:prstGeom>
          <a:solidFill>
            <a:srgbClr val="D1D9E8"/>
          </a:solidFill>
          <a:ln>
            <a:solidFill>
              <a:schemeClr val="bg1">
                <a:lumMod val="50000"/>
              </a:schemeClr>
            </a:solidFill>
          </a:ln>
        </p:spPr>
      </p:pic>
      <p:sp>
        <p:nvSpPr>
          <p:cNvPr id="52" name="TextBox 51"/>
          <p:cNvSpPr txBox="1"/>
          <p:nvPr/>
        </p:nvSpPr>
        <p:spPr>
          <a:xfrm>
            <a:off x="6343650" y="2451100"/>
            <a:ext cx="1968500" cy="1615827"/>
          </a:xfrm>
          <a:prstGeom prst="rect">
            <a:avLst/>
          </a:prstGeom>
          <a:solidFill>
            <a:schemeClr val="bg1"/>
          </a:solidFill>
          <a:ln>
            <a:solidFill>
              <a:schemeClr val="bg1">
                <a:lumMod val="50000"/>
              </a:schemeClr>
            </a:solidFill>
          </a:ln>
        </p:spPr>
        <p:txBody>
          <a:bodyPr wrap="square" rtlCol="0">
            <a:spAutoFit/>
          </a:bodyPr>
          <a:lstStyle/>
          <a:p>
            <a:pPr marL="114300" indent="-114300">
              <a:buFont typeface="Arial"/>
              <a:buChar char="•"/>
            </a:pPr>
            <a:r>
              <a:rPr lang="en-US" sz="1100" b="1" dirty="0" smtClean="0"/>
              <a:t>Metabolites</a:t>
            </a:r>
          </a:p>
          <a:p>
            <a:pPr marL="228600" lvl="1" indent="-114300">
              <a:buFont typeface="Arial"/>
              <a:buChar char="•"/>
            </a:pPr>
            <a:r>
              <a:rPr lang="en-US" sz="1100" dirty="0" smtClean="0"/>
              <a:t>Phthalates </a:t>
            </a:r>
          </a:p>
          <a:p>
            <a:pPr marL="228600" lvl="1" indent="-114300">
              <a:buFont typeface="Arial"/>
              <a:buChar char="•"/>
            </a:pPr>
            <a:r>
              <a:rPr lang="en-US" sz="1100" dirty="0" err="1" smtClean="0"/>
              <a:t>Parabens</a:t>
            </a:r>
            <a:r>
              <a:rPr lang="en-US" sz="1100" dirty="0" smtClean="0"/>
              <a:t> &amp; Phenols</a:t>
            </a:r>
          </a:p>
          <a:p>
            <a:pPr marL="228600" lvl="1" indent="-114300">
              <a:buFont typeface="Arial"/>
              <a:buChar char="•"/>
            </a:pPr>
            <a:r>
              <a:rPr lang="en-US" sz="1100" dirty="0" err="1" smtClean="0"/>
              <a:t>Organo</a:t>
            </a:r>
            <a:r>
              <a:rPr lang="en-US" sz="1100" dirty="0"/>
              <a:t>-</a:t>
            </a:r>
            <a:r>
              <a:rPr lang="en-US" sz="1100" dirty="0" smtClean="0"/>
              <a:t>phosphates</a:t>
            </a:r>
          </a:p>
          <a:p>
            <a:pPr marL="114300" indent="-114300">
              <a:buFont typeface="Arial"/>
              <a:buChar char="•"/>
            </a:pPr>
            <a:r>
              <a:rPr lang="en-US" sz="1100" b="1" dirty="0" smtClean="0"/>
              <a:t>Metals</a:t>
            </a:r>
          </a:p>
          <a:p>
            <a:pPr marL="114300" indent="-114300">
              <a:buFont typeface="Arial"/>
              <a:buChar char="•"/>
            </a:pPr>
            <a:r>
              <a:rPr lang="en-US" sz="1100" b="1" dirty="0" smtClean="0"/>
              <a:t>Hormones</a:t>
            </a:r>
          </a:p>
          <a:p>
            <a:pPr marL="114300" indent="-114300">
              <a:buFont typeface="Arial"/>
              <a:buChar char="•"/>
            </a:pPr>
            <a:r>
              <a:rPr lang="en-US" sz="1100" b="1" dirty="0" smtClean="0"/>
              <a:t>Oxidative stress markers</a:t>
            </a:r>
          </a:p>
          <a:p>
            <a:pPr marL="114300" indent="-114300">
              <a:buFont typeface="Arial"/>
              <a:buChar char="•"/>
            </a:pPr>
            <a:r>
              <a:rPr lang="en-US" sz="1100" b="1" dirty="0" smtClean="0"/>
              <a:t>Inflammatory markers</a:t>
            </a:r>
          </a:p>
          <a:p>
            <a:pPr marL="114300" indent="-114300">
              <a:buFont typeface="Arial"/>
              <a:buChar char="•"/>
            </a:pPr>
            <a:r>
              <a:rPr lang="en-US" sz="1100" b="1" dirty="0" smtClean="0"/>
              <a:t>Other Non-Targeted</a:t>
            </a:r>
          </a:p>
        </p:txBody>
      </p:sp>
      <p:cxnSp>
        <p:nvCxnSpPr>
          <p:cNvPr id="51" name="Straight Connector 50"/>
          <p:cNvCxnSpPr/>
          <p:nvPr/>
        </p:nvCxnSpPr>
        <p:spPr>
          <a:xfrm flipH="1">
            <a:off x="2660650" y="4713815"/>
            <a:ext cx="455083" cy="474135"/>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4"/>
          <a:stretch>
            <a:fillRect/>
          </a:stretch>
        </p:blipFill>
        <p:spPr>
          <a:xfrm>
            <a:off x="1001713" y="5168900"/>
            <a:ext cx="1708150" cy="504311"/>
          </a:xfrm>
          <a:prstGeom prst="rect">
            <a:avLst/>
          </a:prstGeom>
        </p:spPr>
      </p:pic>
    </p:spTree>
    <p:extLst>
      <p:ext uri="{BB962C8B-B14F-4D97-AF65-F5344CB8AC3E}">
        <p14:creationId xmlns:p14="http://schemas.microsoft.com/office/powerpoint/2010/main" val="22446740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a:off x="4572000" y="1562100"/>
            <a:ext cx="12700" cy="2500481"/>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533400" y="4696883"/>
            <a:ext cx="476250" cy="484717"/>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sp>
        <p:nvSpPr>
          <p:cNvPr id="63490" name="Title 1"/>
          <p:cNvSpPr>
            <a:spLocks noGrp="1"/>
          </p:cNvSpPr>
          <p:nvPr>
            <p:ph type="title"/>
          </p:nvPr>
        </p:nvSpPr>
        <p:spPr bwMode="auto">
          <a:xfrm>
            <a:off x="0" y="0"/>
            <a:ext cx="91440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4000" dirty="0" err="1" smtClean="0">
                <a:latin typeface="+mn-lt"/>
                <a:ea typeface="ＭＳ Ｐゴシック" charset="0"/>
                <a:cs typeface="Tahoma" charset="0"/>
              </a:rPr>
              <a:t>PRoTECT</a:t>
            </a:r>
            <a:r>
              <a:rPr lang="en-US" sz="4000" dirty="0" smtClean="0">
                <a:latin typeface="+mn-lt"/>
                <a:ea typeface="ＭＳ Ｐゴシック" charset="0"/>
                <a:cs typeface="Tahoma" charset="0"/>
              </a:rPr>
              <a:t> Data</a:t>
            </a:r>
            <a:endParaRPr lang="en-US" sz="4000" dirty="0">
              <a:latin typeface="+mn-lt"/>
              <a:ea typeface="ＭＳ Ｐゴシック" charset="0"/>
              <a:cs typeface="Tahoma" charset="0"/>
            </a:endParaRPr>
          </a:p>
        </p:txBody>
      </p:sp>
      <p:sp>
        <p:nvSpPr>
          <p:cNvPr id="14" name="Rounded Rectangle 13"/>
          <p:cNvSpPr/>
          <p:nvPr/>
        </p:nvSpPr>
        <p:spPr>
          <a:xfrm>
            <a:off x="1066800" y="1168400"/>
            <a:ext cx="1498600" cy="406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Environmental</a:t>
            </a:r>
            <a:endParaRPr lang="en-US" sz="1400" dirty="0">
              <a:solidFill>
                <a:schemeClr val="tx1"/>
              </a:solidFill>
            </a:endParaRPr>
          </a:p>
        </p:txBody>
      </p:sp>
      <p:sp>
        <p:nvSpPr>
          <p:cNvPr id="16" name="Rounded Rectangle 15"/>
          <p:cNvSpPr/>
          <p:nvPr/>
        </p:nvSpPr>
        <p:spPr>
          <a:xfrm>
            <a:off x="3822700" y="1168400"/>
            <a:ext cx="1498600" cy="406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rgbClr val="000000"/>
                </a:solidFill>
              </a:rPr>
              <a:t>Human Subject and Sampling</a:t>
            </a:r>
            <a:endParaRPr lang="en-US" sz="1300" dirty="0">
              <a:solidFill>
                <a:srgbClr val="000000"/>
              </a:solidFill>
            </a:endParaRPr>
          </a:p>
        </p:txBody>
      </p:sp>
      <p:sp>
        <p:nvSpPr>
          <p:cNvPr id="17" name="Rounded Rectangle 16"/>
          <p:cNvSpPr/>
          <p:nvPr/>
        </p:nvSpPr>
        <p:spPr>
          <a:xfrm>
            <a:off x="6553200" y="1168400"/>
            <a:ext cx="1498600" cy="406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Epidemiologic/ </a:t>
            </a:r>
            <a:r>
              <a:rPr lang="en-US" sz="1400" dirty="0" err="1" smtClean="0">
                <a:solidFill>
                  <a:srgbClr val="000000"/>
                </a:solidFill>
              </a:rPr>
              <a:t>Toxicologic</a:t>
            </a:r>
            <a:endParaRPr lang="en-US" sz="1400" dirty="0">
              <a:solidFill>
                <a:srgbClr val="000000"/>
              </a:solidFill>
            </a:endParaRPr>
          </a:p>
        </p:txBody>
      </p:sp>
      <p:sp>
        <p:nvSpPr>
          <p:cNvPr id="15" name="Left-Right Arrow 14"/>
          <p:cNvSpPr/>
          <p:nvPr/>
        </p:nvSpPr>
        <p:spPr>
          <a:xfrm>
            <a:off x="2616200" y="1282700"/>
            <a:ext cx="1155700" cy="188913"/>
          </a:xfrm>
          <a:prstGeom prst="leftRightArrow">
            <a:avLst/>
          </a:prstGeom>
          <a:gradFill flip="none" rotWithShape="1">
            <a:gsLst>
              <a:gs pos="0">
                <a:schemeClr val="bg1">
                  <a:lumMod val="85000"/>
                </a:schemeClr>
              </a:gs>
              <a:gs pos="49000">
                <a:schemeClr val="tx1">
                  <a:lumMod val="50000"/>
                  <a:lumOff val="50000"/>
                </a:schemeClr>
              </a:gs>
              <a:gs pos="100000">
                <a:schemeClr val="bg1">
                  <a:lumMod val="85000"/>
                </a:schemeClr>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Left-Right Arrow 18"/>
          <p:cNvSpPr/>
          <p:nvPr/>
        </p:nvSpPr>
        <p:spPr>
          <a:xfrm>
            <a:off x="5359400" y="1282700"/>
            <a:ext cx="1155700" cy="188913"/>
          </a:xfrm>
          <a:prstGeom prst="leftRightArrow">
            <a:avLst/>
          </a:prstGeom>
          <a:gradFill flip="none" rotWithShape="1">
            <a:gsLst>
              <a:gs pos="0">
                <a:schemeClr val="bg1">
                  <a:lumMod val="85000"/>
                </a:schemeClr>
              </a:gs>
              <a:gs pos="49000">
                <a:schemeClr val="tx1">
                  <a:lumMod val="50000"/>
                  <a:lumOff val="50000"/>
                </a:schemeClr>
              </a:gs>
              <a:gs pos="100000">
                <a:schemeClr val="bg1">
                  <a:lumMod val="85000"/>
                </a:schemeClr>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a:spLocks noChangeAspect="1"/>
          </p:cNvSpPr>
          <p:nvPr/>
        </p:nvSpPr>
        <p:spPr>
          <a:xfrm>
            <a:off x="520700" y="19685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Groundwater</a:t>
            </a:r>
            <a:endParaRPr lang="en-US" sz="1100" dirty="0">
              <a:solidFill>
                <a:schemeClr val="tx1"/>
              </a:solidFill>
            </a:endParaRPr>
          </a:p>
        </p:txBody>
      </p:sp>
      <p:sp>
        <p:nvSpPr>
          <p:cNvPr id="21" name="Rounded Rectangle 20"/>
          <p:cNvSpPr>
            <a:spLocks noChangeAspect="1"/>
          </p:cNvSpPr>
          <p:nvPr/>
        </p:nvSpPr>
        <p:spPr>
          <a:xfrm>
            <a:off x="1993900" y="19685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Tap Water</a:t>
            </a:r>
            <a:endParaRPr lang="en-US" sz="1100" dirty="0">
              <a:solidFill>
                <a:schemeClr val="tx1"/>
              </a:solidFill>
            </a:endParaRPr>
          </a:p>
        </p:txBody>
      </p:sp>
      <p:cxnSp>
        <p:nvCxnSpPr>
          <p:cNvPr id="22" name="Straight Connector 21"/>
          <p:cNvCxnSpPr>
            <a:stCxn id="20" idx="3"/>
            <a:endCxn id="21" idx="1"/>
          </p:cNvCxnSpPr>
          <p:nvPr/>
        </p:nvCxnSpPr>
        <p:spPr>
          <a:xfrm>
            <a:off x="1644650" y="2120900"/>
            <a:ext cx="3492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4" idx="2"/>
          </p:cNvCxnSpPr>
          <p:nvPr/>
        </p:nvCxnSpPr>
        <p:spPr>
          <a:xfrm flipH="1">
            <a:off x="1803400" y="1574800"/>
            <a:ext cx="12700" cy="10287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054100" y="2438400"/>
            <a:ext cx="1524000" cy="1261884"/>
          </a:xfrm>
          <a:prstGeom prst="rect">
            <a:avLst/>
          </a:prstGeom>
          <a:solidFill>
            <a:schemeClr val="bg1"/>
          </a:solidFill>
          <a:ln>
            <a:solidFill>
              <a:schemeClr val="bg1">
                <a:lumMod val="50000"/>
              </a:schemeClr>
            </a:solidFill>
          </a:ln>
        </p:spPr>
        <p:txBody>
          <a:bodyPr wrap="square" rtlCol="0">
            <a:spAutoFit/>
          </a:bodyPr>
          <a:lstStyle/>
          <a:p>
            <a:pPr marL="114300" indent="-114300">
              <a:buFont typeface="Arial"/>
              <a:buChar char="•"/>
            </a:pPr>
            <a:r>
              <a:rPr lang="en-US" sz="1100" b="1" dirty="0" smtClean="0"/>
              <a:t>WQ Parameters</a:t>
            </a:r>
          </a:p>
          <a:p>
            <a:pPr marL="177800" lvl="1" indent="-63500">
              <a:buFont typeface="Arial"/>
              <a:buChar char="•"/>
            </a:pPr>
            <a:r>
              <a:rPr lang="en-US" sz="800" dirty="0" smtClean="0"/>
              <a:t>Temp, pH, ions, </a:t>
            </a:r>
            <a:r>
              <a:rPr lang="en-US" sz="800" dirty="0" err="1" smtClean="0"/>
              <a:t>cond</a:t>
            </a:r>
            <a:r>
              <a:rPr lang="en-US" sz="800" dirty="0" smtClean="0"/>
              <a:t>, NO</a:t>
            </a:r>
            <a:r>
              <a:rPr lang="en-US" sz="800" baseline="-25000" dirty="0" smtClean="0"/>
              <a:t>3</a:t>
            </a:r>
            <a:r>
              <a:rPr lang="en-US" sz="800" baseline="30000" dirty="0" smtClean="0"/>
              <a:t>-</a:t>
            </a:r>
            <a:r>
              <a:rPr lang="en-US" sz="800" dirty="0" smtClean="0"/>
              <a:t>, etc.</a:t>
            </a:r>
          </a:p>
          <a:p>
            <a:pPr marL="114300" indent="-114300">
              <a:buFont typeface="Arial"/>
              <a:buChar char="•"/>
            </a:pPr>
            <a:r>
              <a:rPr lang="en-US" sz="1100" b="1" dirty="0" smtClean="0"/>
              <a:t>Phthalates</a:t>
            </a:r>
          </a:p>
          <a:p>
            <a:pPr marL="177800" lvl="1" indent="-63500">
              <a:buFont typeface="Arial"/>
              <a:buChar char="•"/>
            </a:pPr>
            <a:r>
              <a:rPr lang="en-US" sz="800" dirty="0" smtClean="0"/>
              <a:t>DEHP, DEP, DBP)</a:t>
            </a:r>
            <a:endParaRPr lang="en-US" sz="800" dirty="0"/>
          </a:p>
          <a:p>
            <a:pPr marL="114300" indent="-114300">
              <a:buFont typeface="Arial"/>
              <a:buChar char="•"/>
            </a:pPr>
            <a:r>
              <a:rPr lang="en-US" sz="1100" b="1" dirty="0" smtClean="0"/>
              <a:t>Chlorinated VOCs</a:t>
            </a:r>
          </a:p>
          <a:p>
            <a:pPr marL="177800" lvl="1" indent="-63500">
              <a:buFont typeface="Arial"/>
              <a:buChar char="•"/>
            </a:pPr>
            <a:r>
              <a:rPr lang="en-US" sz="800" dirty="0" smtClean="0"/>
              <a:t>TCE, PCE, CT, TCM, etc.</a:t>
            </a:r>
          </a:p>
          <a:p>
            <a:pPr marL="114300" indent="-114300">
              <a:buFont typeface="Arial"/>
              <a:buChar char="•"/>
            </a:pPr>
            <a:r>
              <a:rPr lang="en-US" sz="1100" b="1" dirty="0" smtClean="0"/>
              <a:t> Non-Targeted</a:t>
            </a:r>
            <a:endParaRPr lang="en-US" sz="1100" b="1" dirty="0"/>
          </a:p>
        </p:txBody>
      </p:sp>
      <p:cxnSp>
        <p:nvCxnSpPr>
          <p:cNvPr id="29" name="Straight Connector 28"/>
          <p:cNvCxnSpPr/>
          <p:nvPr/>
        </p:nvCxnSpPr>
        <p:spPr>
          <a:xfrm>
            <a:off x="825500" y="2260600"/>
            <a:ext cx="12700" cy="2159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830513" y="2273300"/>
            <a:ext cx="14287" cy="2137833"/>
          </a:xfrm>
          <a:prstGeom prst="line">
            <a:avLst/>
          </a:prstGeom>
        </p:spPr>
        <p:style>
          <a:lnRef idx="2">
            <a:schemeClr val="accent1"/>
          </a:lnRef>
          <a:fillRef idx="0">
            <a:schemeClr val="accent1"/>
          </a:fillRef>
          <a:effectRef idx="1">
            <a:schemeClr val="accent1"/>
          </a:effectRef>
          <a:fontRef idx="minor">
            <a:schemeClr val="tx1"/>
          </a:fontRef>
        </p:style>
      </p:cxnSp>
      <p:sp>
        <p:nvSpPr>
          <p:cNvPr id="33" name="Rounded Rectangle 32"/>
          <p:cNvSpPr>
            <a:spLocks noChangeAspect="1"/>
          </p:cNvSpPr>
          <p:nvPr/>
        </p:nvSpPr>
        <p:spPr>
          <a:xfrm>
            <a:off x="533400" y="39497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Historical</a:t>
            </a:r>
            <a:endParaRPr lang="en-US" sz="1100" dirty="0">
              <a:solidFill>
                <a:schemeClr val="tx1"/>
              </a:solidFill>
            </a:endParaRPr>
          </a:p>
        </p:txBody>
      </p:sp>
      <p:sp>
        <p:nvSpPr>
          <p:cNvPr id="34" name="Rounded Rectangle 33"/>
          <p:cNvSpPr>
            <a:spLocks noChangeAspect="1"/>
          </p:cNvSpPr>
          <p:nvPr/>
        </p:nvSpPr>
        <p:spPr>
          <a:xfrm>
            <a:off x="2006600" y="3949700"/>
            <a:ext cx="1123950" cy="304800"/>
          </a:xfrm>
          <a:prstGeom prst="roundRect">
            <a:avLst/>
          </a:prstGeom>
          <a:solidFill>
            <a:schemeClr val="bg1"/>
          </a:solid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lumMod val="50000"/>
                    <a:lumOff val="50000"/>
                  </a:schemeClr>
                </a:solidFill>
              </a:rPr>
              <a:t>Historical</a:t>
            </a:r>
            <a:endParaRPr lang="en-US" sz="1100" dirty="0">
              <a:solidFill>
                <a:schemeClr val="tx1">
                  <a:lumMod val="50000"/>
                  <a:lumOff val="50000"/>
                </a:schemeClr>
              </a:solidFill>
            </a:endParaRPr>
          </a:p>
        </p:txBody>
      </p:sp>
      <p:cxnSp>
        <p:nvCxnSpPr>
          <p:cNvPr id="35" name="Straight Connector 34"/>
          <p:cNvCxnSpPr>
            <a:stCxn id="33" idx="3"/>
            <a:endCxn id="34" idx="1"/>
          </p:cNvCxnSpPr>
          <p:nvPr/>
        </p:nvCxnSpPr>
        <p:spPr>
          <a:xfrm>
            <a:off x="1657350" y="4102100"/>
            <a:ext cx="34925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36" name="Rounded Rectangle 35"/>
          <p:cNvSpPr>
            <a:spLocks noChangeAspect="1"/>
          </p:cNvSpPr>
          <p:nvPr/>
        </p:nvSpPr>
        <p:spPr>
          <a:xfrm>
            <a:off x="533400" y="44196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Current Field Measurement</a:t>
            </a:r>
            <a:endParaRPr lang="en-US" sz="1100" dirty="0">
              <a:solidFill>
                <a:schemeClr val="tx1"/>
              </a:solidFill>
            </a:endParaRPr>
          </a:p>
        </p:txBody>
      </p:sp>
      <p:sp>
        <p:nvSpPr>
          <p:cNvPr id="37" name="Rounded Rectangle 36"/>
          <p:cNvSpPr>
            <a:spLocks noChangeAspect="1"/>
          </p:cNvSpPr>
          <p:nvPr/>
        </p:nvSpPr>
        <p:spPr>
          <a:xfrm>
            <a:off x="2006600" y="4419600"/>
            <a:ext cx="112395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Current Field Measurement</a:t>
            </a:r>
          </a:p>
        </p:txBody>
      </p:sp>
      <p:sp>
        <p:nvSpPr>
          <p:cNvPr id="43" name="TextBox 42"/>
          <p:cNvSpPr txBox="1"/>
          <p:nvPr/>
        </p:nvSpPr>
        <p:spPr>
          <a:xfrm>
            <a:off x="3276600" y="2108200"/>
            <a:ext cx="2616200" cy="1954381"/>
          </a:xfrm>
          <a:prstGeom prst="rect">
            <a:avLst/>
          </a:prstGeom>
          <a:solidFill>
            <a:schemeClr val="bg1"/>
          </a:solidFill>
          <a:ln>
            <a:solidFill>
              <a:schemeClr val="bg1">
                <a:lumMod val="50000"/>
              </a:schemeClr>
            </a:solidFill>
          </a:ln>
        </p:spPr>
        <p:txBody>
          <a:bodyPr wrap="square" rtlCol="0">
            <a:spAutoFit/>
          </a:bodyPr>
          <a:lstStyle/>
          <a:p>
            <a:endParaRPr lang="en-US" sz="1100" b="1" dirty="0" smtClean="0"/>
          </a:p>
          <a:p>
            <a:pPr algn="ctr"/>
            <a:r>
              <a:rPr lang="en-US" sz="1100" b="1" dirty="0" smtClean="0"/>
              <a:t>Longitudinal Study</a:t>
            </a:r>
          </a:p>
          <a:p>
            <a:pPr marL="114300" indent="-114300">
              <a:buFont typeface="Arial"/>
              <a:buChar char="•"/>
            </a:pPr>
            <a:r>
              <a:rPr lang="en-US" sz="1100" b="1" dirty="0" smtClean="0"/>
              <a:t>7 Clinics /3 Hospitals /In-House</a:t>
            </a:r>
          </a:p>
          <a:p>
            <a:pPr marL="114300" indent="-114300">
              <a:buFont typeface="Arial"/>
              <a:buChar char="•"/>
            </a:pPr>
            <a:r>
              <a:rPr lang="en-US" sz="1100" b="1" dirty="0" smtClean="0">
                <a:solidFill>
                  <a:srgbClr val="000000"/>
                </a:solidFill>
              </a:rPr>
              <a:t>Interviews </a:t>
            </a:r>
            <a:r>
              <a:rPr lang="en-US" sz="1100" b="1" dirty="0">
                <a:solidFill>
                  <a:srgbClr val="000000"/>
                </a:solidFill>
              </a:rPr>
              <a:t>and </a:t>
            </a:r>
            <a:r>
              <a:rPr lang="en-US" sz="1100" b="1" dirty="0" smtClean="0">
                <a:solidFill>
                  <a:srgbClr val="000000"/>
                </a:solidFill>
              </a:rPr>
              <a:t>Surveys</a:t>
            </a:r>
          </a:p>
          <a:p>
            <a:pPr marL="292100" lvl="1" indent="-114300">
              <a:buFont typeface="Arial"/>
              <a:buChar char="•"/>
            </a:pPr>
            <a:r>
              <a:rPr lang="en-US" sz="1100" dirty="0" smtClean="0">
                <a:solidFill>
                  <a:srgbClr val="000000"/>
                </a:solidFill>
              </a:rPr>
              <a:t>Demographic</a:t>
            </a:r>
            <a:r>
              <a:rPr lang="en-US" sz="1100" dirty="0">
                <a:solidFill>
                  <a:srgbClr val="000000"/>
                </a:solidFill>
              </a:rPr>
              <a:t>, medical, residential, product use, food </a:t>
            </a:r>
            <a:r>
              <a:rPr lang="en-US" sz="1100" dirty="0" smtClean="0">
                <a:solidFill>
                  <a:srgbClr val="000000"/>
                </a:solidFill>
              </a:rPr>
              <a:t>intake</a:t>
            </a:r>
          </a:p>
          <a:p>
            <a:pPr marL="114300" indent="-114300">
              <a:buFont typeface="Arial"/>
              <a:buChar char="•"/>
            </a:pPr>
            <a:r>
              <a:rPr lang="en-US" sz="1100" b="1" dirty="0" smtClean="0">
                <a:solidFill>
                  <a:srgbClr val="000000"/>
                </a:solidFill>
              </a:rPr>
              <a:t>Medical </a:t>
            </a:r>
            <a:r>
              <a:rPr lang="en-US" sz="1100" b="1" dirty="0">
                <a:solidFill>
                  <a:srgbClr val="000000"/>
                </a:solidFill>
              </a:rPr>
              <a:t>Records </a:t>
            </a:r>
            <a:r>
              <a:rPr lang="en-US" sz="1100" b="1" dirty="0" smtClean="0">
                <a:solidFill>
                  <a:srgbClr val="000000"/>
                </a:solidFill>
              </a:rPr>
              <a:t>Abstraction</a:t>
            </a:r>
          </a:p>
          <a:p>
            <a:pPr marL="114300" indent="-114300">
              <a:buFont typeface="Arial"/>
              <a:buChar char="•"/>
            </a:pPr>
            <a:r>
              <a:rPr lang="en-US" sz="1100" b="1" dirty="0">
                <a:solidFill>
                  <a:srgbClr val="000000"/>
                </a:solidFill>
              </a:rPr>
              <a:t>Biological Samples</a:t>
            </a:r>
          </a:p>
          <a:p>
            <a:pPr marL="292100" lvl="1" indent="-114300">
              <a:buFont typeface="Arial"/>
              <a:buChar char="•"/>
            </a:pPr>
            <a:r>
              <a:rPr lang="en-US" sz="1100" dirty="0">
                <a:solidFill>
                  <a:srgbClr val="000000"/>
                </a:solidFill>
              </a:rPr>
              <a:t>Blood, Urine, Hair, Placenta</a:t>
            </a:r>
          </a:p>
          <a:p>
            <a:pPr marL="114300" indent="-114300">
              <a:buFont typeface="Arial"/>
              <a:buChar char="•"/>
            </a:pPr>
            <a:r>
              <a:rPr lang="en-US" sz="1100" b="1" dirty="0">
                <a:solidFill>
                  <a:srgbClr val="000000"/>
                </a:solidFill>
              </a:rPr>
              <a:t>Birth Outcomes</a:t>
            </a:r>
          </a:p>
        </p:txBody>
      </p:sp>
      <p:sp>
        <p:nvSpPr>
          <p:cNvPr id="41" name="Rounded Rectangle 40"/>
          <p:cNvSpPr>
            <a:spLocks/>
          </p:cNvSpPr>
          <p:nvPr/>
        </p:nvSpPr>
        <p:spPr>
          <a:xfrm>
            <a:off x="3276600" y="1968500"/>
            <a:ext cx="26162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Recruitment of Pregnant Women</a:t>
            </a:r>
            <a:endParaRPr lang="en-US" sz="1100" dirty="0">
              <a:solidFill>
                <a:schemeClr val="tx1"/>
              </a:solidFill>
            </a:endParaRPr>
          </a:p>
        </p:txBody>
      </p:sp>
      <p:sp>
        <p:nvSpPr>
          <p:cNvPr id="48" name="Rounded Rectangle 47"/>
          <p:cNvSpPr>
            <a:spLocks/>
          </p:cNvSpPr>
          <p:nvPr/>
        </p:nvSpPr>
        <p:spPr>
          <a:xfrm>
            <a:off x="6032500" y="2032000"/>
            <a:ext cx="112395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Hair</a:t>
            </a:r>
            <a:endParaRPr lang="en-US" sz="1100" dirty="0">
              <a:solidFill>
                <a:schemeClr val="tx1"/>
              </a:solidFill>
            </a:endParaRPr>
          </a:p>
        </p:txBody>
      </p:sp>
      <p:sp>
        <p:nvSpPr>
          <p:cNvPr id="49" name="Rounded Rectangle 48"/>
          <p:cNvSpPr>
            <a:spLocks/>
          </p:cNvSpPr>
          <p:nvPr/>
        </p:nvSpPr>
        <p:spPr>
          <a:xfrm>
            <a:off x="7505700" y="2032000"/>
            <a:ext cx="112395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Placenta</a:t>
            </a:r>
            <a:endParaRPr lang="en-US" sz="1100" dirty="0">
              <a:solidFill>
                <a:schemeClr val="tx1"/>
              </a:solidFill>
            </a:endParaRPr>
          </a:p>
        </p:txBody>
      </p:sp>
      <p:cxnSp>
        <p:nvCxnSpPr>
          <p:cNvPr id="50" name="Straight Connector 49"/>
          <p:cNvCxnSpPr>
            <a:stCxn id="48" idx="3"/>
            <a:endCxn id="49" idx="1"/>
          </p:cNvCxnSpPr>
          <p:nvPr/>
        </p:nvCxnSpPr>
        <p:spPr>
          <a:xfrm>
            <a:off x="7156450" y="2146300"/>
            <a:ext cx="34925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Rounded Rectangle 59"/>
          <p:cNvSpPr>
            <a:spLocks/>
          </p:cNvSpPr>
          <p:nvPr/>
        </p:nvSpPr>
        <p:spPr>
          <a:xfrm>
            <a:off x="6032500" y="1701800"/>
            <a:ext cx="112395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Urine</a:t>
            </a:r>
            <a:endParaRPr lang="en-US" sz="1100" dirty="0">
              <a:solidFill>
                <a:schemeClr val="tx1"/>
              </a:solidFill>
            </a:endParaRPr>
          </a:p>
        </p:txBody>
      </p:sp>
      <p:sp>
        <p:nvSpPr>
          <p:cNvPr id="61" name="Rounded Rectangle 60"/>
          <p:cNvSpPr>
            <a:spLocks/>
          </p:cNvSpPr>
          <p:nvPr/>
        </p:nvSpPr>
        <p:spPr>
          <a:xfrm>
            <a:off x="7505700" y="1701800"/>
            <a:ext cx="112395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Blood</a:t>
            </a:r>
            <a:endParaRPr lang="en-US" sz="1100" dirty="0">
              <a:solidFill>
                <a:schemeClr val="tx1"/>
              </a:solidFill>
            </a:endParaRPr>
          </a:p>
        </p:txBody>
      </p:sp>
      <p:cxnSp>
        <p:nvCxnSpPr>
          <p:cNvPr id="62" name="Straight Connector 61"/>
          <p:cNvCxnSpPr>
            <a:stCxn id="60" idx="3"/>
            <a:endCxn id="61" idx="1"/>
          </p:cNvCxnSpPr>
          <p:nvPr/>
        </p:nvCxnSpPr>
        <p:spPr>
          <a:xfrm>
            <a:off x="7156450" y="1816100"/>
            <a:ext cx="3492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17" idx="2"/>
            <a:endCxn id="52" idx="0"/>
          </p:cNvCxnSpPr>
          <p:nvPr/>
        </p:nvCxnSpPr>
        <p:spPr>
          <a:xfrm>
            <a:off x="7302500" y="1574800"/>
            <a:ext cx="25400" cy="876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3276600" y="4051300"/>
            <a:ext cx="651933" cy="618067"/>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880100" y="4051300"/>
            <a:ext cx="1244600" cy="62230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a:blip r:embed="rId3"/>
          <a:stretch>
            <a:fillRect/>
          </a:stretch>
        </p:blipFill>
        <p:spPr>
          <a:xfrm>
            <a:off x="3924299" y="4673004"/>
            <a:ext cx="3200401" cy="1792225"/>
          </a:xfrm>
          <a:prstGeom prst="rect">
            <a:avLst/>
          </a:prstGeom>
          <a:solidFill>
            <a:srgbClr val="D1D9E8"/>
          </a:solidFill>
          <a:ln>
            <a:solidFill>
              <a:schemeClr val="bg1">
                <a:lumMod val="50000"/>
              </a:schemeClr>
            </a:solidFill>
          </a:ln>
        </p:spPr>
      </p:pic>
      <p:sp>
        <p:nvSpPr>
          <p:cNvPr id="52" name="TextBox 51"/>
          <p:cNvSpPr txBox="1"/>
          <p:nvPr/>
        </p:nvSpPr>
        <p:spPr>
          <a:xfrm>
            <a:off x="6343650" y="2451100"/>
            <a:ext cx="1968500" cy="1615827"/>
          </a:xfrm>
          <a:prstGeom prst="rect">
            <a:avLst/>
          </a:prstGeom>
          <a:solidFill>
            <a:schemeClr val="bg1"/>
          </a:solidFill>
          <a:ln>
            <a:solidFill>
              <a:schemeClr val="bg1">
                <a:lumMod val="50000"/>
              </a:schemeClr>
            </a:solidFill>
          </a:ln>
        </p:spPr>
        <p:txBody>
          <a:bodyPr wrap="square" rtlCol="0">
            <a:spAutoFit/>
          </a:bodyPr>
          <a:lstStyle/>
          <a:p>
            <a:pPr marL="114300" indent="-114300">
              <a:buFont typeface="Arial"/>
              <a:buChar char="•"/>
            </a:pPr>
            <a:r>
              <a:rPr lang="en-US" sz="1100" b="1" dirty="0" smtClean="0"/>
              <a:t>Metabolites</a:t>
            </a:r>
          </a:p>
          <a:p>
            <a:pPr marL="228600" lvl="1" indent="-114300">
              <a:buFont typeface="Arial"/>
              <a:buChar char="•"/>
            </a:pPr>
            <a:r>
              <a:rPr lang="en-US" sz="1100" dirty="0" smtClean="0"/>
              <a:t>Phthalates </a:t>
            </a:r>
          </a:p>
          <a:p>
            <a:pPr marL="228600" lvl="1" indent="-114300">
              <a:buFont typeface="Arial"/>
              <a:buChar char="•"/>
            </a:pPr>
            <a:r>
              <a:rPr lang="en-US" sz="1100" dirty="0" err="1" smtClean="0"/>
              <a:t>Parabens</a:t>
            </a:r>
            <a:r>
              <a:rPr lang="en-US" sz="1100" dirty="0" smtClean="0"/>
              <a:t> &amp; Phenols</a:t>
            </a:r>
          </a:p>
          <a:p>
            <a:pPr marL="228600" lvl="1" indent="-114300">
              <a:buFont typeface="Arial"/>
              <a:buChar char="•"/>
            </a:pPr>
            <a:r>
              <a:rPr lang="en-US" sz="1100" dirty="0" err="1" smtClean="0"/>
              <a:t>Organo</a:t>
            </a:r>
            <a:r>
              <a:rPr lang="en-US" sz="1100" dirty="0"/>
              <a:t>-</a:t>
            </a:r>
            <a:r>
              <a:rPr lang="en-US" sz="1100" dirty="0" smtClean="0"/>
              <a:t>phosphates</a:t>
            </a:r>
          </a:p>
          <a:p>
            <a:pPr marL="114300" indent="-114300">
              <a:buFont typeface="Arial"/>
              <a:buChar char="•"/>
            </a:pPr>
            <a:r>
              <a:rPr lang="en-US" sz="1100" b="1" dirty="0" smtClean="0"/>
              <a:t>Metals</a:t>
            </a:r>
          </a:p>
          <a:p>
            <a:pPr marL="114300" indent="-114300">
              <a:buFont typeface="Arial"/>
              <a:buChar char="•"/>
            </a:pPr>
            <a:r>
              <a:rPr lang="en-US" sz="1100" b="1" dirty="0" smtClean="0"/>
              <a:t>Hormones</a:t>
            </a:r>
          </a:p>
          <a:p>
            <a:pPr marL="114300" indent="-114300">
              <a:buFont typeface="Arial"/>
              <a:buChar char="•"/>
            </a:pPr>
            <a:r>
              <a:rPr lang="en-US" sz="1100" b="1" dirty="0" smtClean="0"/>
              <a:t>Oxidative stress markers</a:t>
            </a:r>
          </a:p>
          <a:p>
            <a:pPr marL="114300" indent="-114300">
              <a:buFont typeface="Arial"/>
              <a:buChar char="•"/>
            </a:pPr>
            <a:r>
              <a:rPr lang="en-US" sz="1100" b="1" dirty="0" smtClean="0"/>
              <a:t>Inflammatory markers</a:t>
            </a:r>
          </a:p>
          <a:p>
            <a:pPr marL="114300" indent="-114300">
              <a:buFont typeface="Arial"/>
              <a:buChar char="•"/>
            </a:pPr>
            <a:r>
              <a:rPr lang="en-US" sz="1100" b="1" dirty="0" smtClean="0"/>
              <a:t>Other Non-Targeted</a:t>
            </a:r>
          </a:p>
        </p:txBody>
      </p:sp>
      <p:cxnSp>
        <p:nvCxnSpPr>
          <p:cNvPr id="51" name="Straight Connector 50"/>
          <p:cNvCxnSpPr/>
          <p:nvPr/>
        </p:nvCxnSpPr>
        <p:spPr>
          <a:xfrm flipH="1">
            <a:off x="2660650" y="4713815"/>
            <a:ext cx="455083" cy="474135"/>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4"/>
          <a:stretch>
            <a:fillRect/>
          </a:stretch>
        </p:blipFill>
        <p:spPr>
          <a:xfrm>
            <a:off x="1001713" y="5168900"/>
            <a:ext cx="1708150" cy="504311"/>
          </a:xfrm>
          <a:prstGeom prst="rect">
            <a:avLst/>
          </a:prstGeom>
        </p:spPr>
      </p:pic>
      <p:sp>
        <p:nvSpPr>
          <p:cNvPr id="39" name="TextBox 38"/>
          <p:cNvSpPr txBox="1"/>
          <p:nvPr/>
        </p:nvSpPr>
        <p:spPr>
          <a:xfrm>
            <a:off x="342898" y="5825114"/>
            <a:ext cx="8530167" cy="830997"/>
          </a:xfrm>
          <a:prstGeom prst="rect">
            <a:avLst/>
          </a:prstGeom>
          <a:solidFill>
            <a:schemeClr val="bg1">
              <a:lumMod val="75000"/>
            </a:schemeClr>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sp3d>
        </p:spPr>
        <p:txBody>
          <a:bodyPr wrap="square" rtlCol="0">
            <a:spAutoFit/>
          </a:bodyPr>
          <a:lstStyle/>
          <a:p>
            <a:r>
              <a:rPr lang="en-US" sz="2400" b="1" i="1" dirty="0" smtClean="0"/>
              <a:t>PROTECT generates an enormous amount of data records which are potentially related</a:t>
            </a:r>
            <a:endParaRPr lang="en-US" sz="2400" b="1" i="1" dirty="0"/>
          </a:p>
        </p:txBody>
      </p:sp>
    </p:spTree>
    <p:extLst>
      <p:ext uri="{BB962C8B-B14F-4D97-AF65-F5344CB8AC3E}">
        <p14:creationId xmlns:p14="http://schemas.microsoft.com/office/powerpoint/2010/main" val="21492898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The PROTECT Data Management and Modeling Core</a:t>
            </a:r>
            <a:endParaRPr lang="en-US" sz="3600" dirty="0"/>
          </a:p>
        </p:txBody>
      </p:sp>
      <p:sp>
        <p:nvSpPr>
          <p:cNvPr id="4" name="Content Placeholder 3"/>
          <p:cNvSpPr>
            <a:spLocks noGrp="1"/>
          </p:cNvSpPr>
          <p:nvPr>
            <p:ph idx="1"/>
          </p:nvPr>
        </p:nvSpPr>
        <p:spPr>
          <a:xfrm>
            <a:off x="567563" y="1616986"/>
            <a:ext cx="8320738" cy="3238478"/>
          </a:xfrm>
        </p:spPr>
        <p:txBody>
          <a:bodyPr>
            <a:noAutofit/>
          </a:bodyPr>
          <a:lstStyle/>
          <a:p>
            <a:pPr>
              <a:spcBef>
                <a:spcPts val="600"/>
              </a:spcBef>
              <a:buClr>
                <a:schemeClr val="bg2">
                  <a:lumMod val="25000"/>
                </a:schemeClr>
              </a:buClr>
            </a:pPr>
            <a:r>
              <a:rPr lang="en-US" dirty="0" smtClean="0">
                <a:solidFill>
                  <a:schemeClr val="tx1"/>
                </a:solidFill>
                <a:latin typeface="Arial" pitchFamily="34" charset="0"/>
                <a:cs typeface="Arial" pitchFamily="34" charset="0"/>
              </a:rPr>
              <a:t>Building </a:t>
            </a:r>
            <a:r>
              <a:rPr lang="en-US" dirty="0">
                <a:solidFill>
                  <a:schemeClr val="tx1"/>
                </a:solidFill>
                <a:latin typeface="Arial" pitchFamily="34" charset="0"/>
                <a:cs typeface="Arial" pitchFamily="34" charset="0"/>
              </a:rPr>
              <a:t>a customized process for each </a:t>
            </a:r>
            <a:r>
              <a:rPr lang="en-US" dirty="0" smtClean="0">
                <a:solidFill>
                  <a:schemeClr val="tx1"/>
                </a:solidFill>
                <a:latin typeface="Arial" pitchFamily="34" charset="0"/>
                <a:cs typeface="Arial" pitchFamily="34" charset="0"/>
              </a:rPr>
              <a:t>Core/Project </a:t>
            </a:r>
            <a:r>
              <a:rPr lang="en-US" dirty="0">
                <a:solidFill>
                  <a:schemeClr val="tx1"/>
                </a:solidFill>
                <a:latin typeface="Arial" pitchFamily="34" charset="0"/>
                <a:cs typeface="Arial" pitchFamily="34" charset="0"/>
              </a:rPr>
              <a:t>to allow for the efficient cleaning and entry of the human subject, environmental, biological and chemical </a:t>
            </a:r>
            <a:r>
              <a:rPr lang="en-US" dirty="0" smtClean="0">
                <a:solidFill>
                  <a:schemeClr val="tx1"/>
                </a:solidFill>
                <a:latin typeface="Arial" pitchFamily="34" charset="0"/>
                <a:cs typeface="Arial" pitchFamily="34" charset="0"/>
              </a:rPr>
              <a:t>data</a:t>
            </a:r>
          </a:p>
          <a:p>
            <a:pPr>
              <a:spcBef>
                <a:spcPts val="600"/>
              </a:spcBef>
              <a:buClr>
                <a:schemeClr val="bg2">
                  <a:lumMod val="25000"/>
                </a:schemeClr>
              </a:buClr>
            </a:pPr>
            <a:r>
              <a:rPr lang="en-US" dirty="0" smtClean="0">
                <a:solidFill>
                  <a:schemeClr val="tx1"/>
                </a:solidFill>
                <a:latin typeface="Arial" pitchFamily="34" charset="0"/>
                <a:cs typeface="Arial" pitchFamily="34" charset="0"/>
              </a:rPr>
              <a:t>Delivering relational query and data export capabilities to support both program-based and broader communities</a:t>
            </a:r>
          </a:p>
          <a:p>
            <a:pPr>
              <a:spcBef>
                <a:spcPts val="600"/>
              </a:spcBef>
              <a:buClr>
                <a:schemeClr val="bg2">
                  <a:lumMod val="25000"/>
                </a:schemeClr>
              </a:buClr>
            </a:pPr>
            <a:r>
              <a:rPr lang="en-US" dirty="0" smtClean="0">
                <a:solidFill>
                  <a:schemeClr val="tx1"/>
                </a:solidFill>
                <a:latin typeface="Arial" pitchFamily="34" charset="0"/>
                <a:cs typeface="Arial" pitchFamily="34" charset="0"/>
              </a:rPr>
              <a:t>Providing for secure, confidential and reliable storage of all PROTECT data</a:t>
            </a:r>
          </a:p>
          <a:p>
            <a:pPr>
              <a:spcBef>
                <a:spcPts val="600"/>
              </a:spcBef>
              <a:buClr>
                <a:schemeClr val="bg2">
                  <a:lumMod val="25000"/>
                </a:schemeClr>
              </a:buClr>
            </a:pPr>
            <a:r>
              <a:rPr lang="en-US" dirty="0" smtClean="0">
                <a:solidFill>
                  <a:schemeClr val="tx1"/>
                </a:solidFill>
                <a:latin typeface="Arial" pitchFamily="34" charset="0"/>
                <a:cs typeface="Arial" pitchFamily="34" charset="0"/>
              </a:rPr>
              <a:t>Providing </a:t>
            </a:r>
            <a:r>
              <a:rPr lang="en-US" dirty="0">
                <a:solidFill>
                  <a:schemeClr val="tx1"/>
                </a:solidFill>
                <a:latin typeface="Arial" pitchFamily="34" charset="0"/>
                <a:cs typeface="Arial" pitchFamily="34" charset="0"/>
              </a:rPr>
              <a:t>data </a:t>
            </a:r>
            <a:r>
              <a:rPr lang="en-US" dirty="0" smtClean="0">
                <a:solidFill>
                  <a:schemeClr val="tx1"/>
                </a:solidFill>
                <a:latin typeface="Arial" pitchFamily="34" charset="0"/>
                <a:cs typeface="Arial" pitchFamily="34" charset="0"/>
              </a:rPr>
              <a:t>modeling and data mining analytics </a:t>
            </a:r>
            <a:r>
              <a:rPr lang="en-US" dirty="0">
                <a:solidFill>
                  <a:schemeClr val="tx1"/>
                </a:solidFill>
                <a:latin typeface="Arial" pitchFamily="34" charset="0"/>
                <a:cs typeface="Arial" pitchFamily="34" charset="0"/>
              </a:rPr>
              <a:t>for clustering analysis and pattern </a:t>
            </a:r>
            <a:r>
              <a:rPr lang="en-US" dirty="0" smtClean="0">
                <a:solidFill>
                  <a:schemeClr val="tx1"/>
                </a:solidFill>
                <a:latin typeface="Arial" pitchFamily="34" charset="0"/>
                <a:cs typeface="Arial" pitchFamily="34" charset="0"/>
              </a:rPr>
              <a:t>recognition</a:t>
            </a:r>
            <a:endParaRPr lang="en-US" dirty="0">
              <a:solidFill>
                <a:schemeClr val="tx1"/>
              </a:solidFill>
              <a:latin typeface="Arial" pitchFamily="34" charset="0"/>
              <a:cs typeface="Arial" pitchFamily="34" charset="0"/>
            </a:endParaRPr>
          </a:p>
        </p:txBody>
      </p:sp>
      <p:pic>
        <p:nvPicPr>
          <p:cNvPr id="53250" name="Picture 2" descr="http://www.northeastern.edu/protect/wp-content/uploads/protect_logo_protectunder2.png"/>
          <p:cNvPicPr>
            <a:picLocks noChangeAspect="1" noChangeArrowheads="1"/>
          </p:cNvPicPr>
          <p:nvPr/>
        </p:nvPicPr>
        <p:blipFill>
          <a:blip r:embed="rId3" cstate="print"/>
          <a:srcRect/>
          <a:stretch>
            <a:fillRect/>
          </a:stretch>
        </p:blipFill>
        <p:spPr bwMode="auto">
          <a:xfrm>
            <a:off x="0" y="5522976"/>
            <a:ext cx="1764276" cy="1325880"/>
          </a:xfrm>
          <a:prstGeom prst="rect">
            <a:avLst/>
          </a:prstGeom>
          <a:noFill/>
        </p:spPr>
      </p:pic>
      <p:pic>
        <p:nvPicPr>
          <p:cNvPr id="53252" name="Picture 4" descr="http://www.mathworks.com/matlabcentral/fx_files/32664/2/Plot.jpg"/>
          <p:cNvPicPr>
            <a:picLocks noChangeAspect="1" noChangeArrowheads="1"/>
          </p:cNvPicPr>
          <p:nvPr/>
        </p:nvPicPr>
        <p:blipFill>
          <a:blip r:embed="rId4" cstate="print"/>
          <a:srcRect/>
          <a:stretch>
            <a:fillRect/>
          </a:stretch>
        </p:blipFill>
        <p:spPr bwMode="auto">
          <a:xfrm>
            <a:off x="7546849" y="5660136"/>
            <a:ext cx="1597151" cy="1197864"/>
          </a:xfrm>
          <a:prstGeom prst="rect">
            <a:avLst/>
          </a:prstGeom>
          <a:noFill/>
        </p:spPr>
      </p:pic>
      <p:pic>
        <p:nvPicPr>
          <p:cNvPr id="53254" name="Picture 6" descr="http://captricity.com/wp-content/uploads/HIPAA-square-logo.png"/>
          <p:cNvPicPr>
            <a:picLocks noChangeAspect="1" noChangeArrowheads="1"/>
          </p:cNvPicPr>
          <p:nvPr/>
        </p:nvPicPr>
        <p:blipFill>
          <a:blip r:embed="rId5" cstate="print"/>
          <a:srcRect/>
          <a:stretch>
            <a:fillRect/>
          </a:stretch>
        </p:blipFill>
        <p:spPr bwMode="auto">
          <a:xfrm>
            <a:off x="3881628" y="5623434"/>
            <a:ext cx="1234566" cy="1234566"/>
          </a:xfrm>
          <a:prstGeom prst="rect">
            <a:avLst/>
          </a:prstGeom>
          <a:noFill/>
        </p:spPr>
      </p:pic>
    </p:spTree>
    <p:extLst>
      <p:ext uri="{BB962C8B-B14F-4D97-AF65-F5344CB8AC3E}">
        <p14:creationId xmlns:p14="http://schemas.microsoft.com/office/powerpoint/2010/main" val="1701566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bwMode="auto">
          <a:xfrm>
            <a:off x="0" y="164592"/>
            <a:ext cx="9144000" cy="8595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3600" dirty="0" smtClean="0">
                <a:latin typeface="+mn-lt"/>
                <a:ea typeface="ＭＳ Ｐゴシック" charset="0"/>
                <a:cs typeface="Tahoma" charset="0"/>
              </a:rPr>
              <a:t>Data Management Challenges </a:t>
            </a:r>
            <a:endParaRPr lang="en-US" sz="3600" dirty="0">
              <a:latin typeface="+mn-lt"/>
              <a:ea typeface="ＭＳ Ｐゴシック" charset="0"/>
              <a:cs typeface="Tahoma" charset="0"/>
            </a:endParaRPr>
          </a:p>
        </p:txBody>
      </p:sp>
      <p:sp>
        <p:nvSpPr>
          <p:cNvPr id="3" name="Content Placeholder 2"/>
          <p:cNvSpPr>
            <a:spLocks noGrp="1"/>
          </p:cNvSpPr>
          <p:nvPr>
            <p:ph idx="1"/>
          </p:nvPr>
        </p:nvSpPr>
        <p:spPr>
          <a:xfrm>
            <a:off x="466344" y="680721"/>
            <a:ext cx="8229600" cy="3004311"/>
          </a:xfrm>
        </p:spPr>
        <p:txBody>
          <a:bodyPr>
            <a:normAutofit lnSpcReduction="10000"/>
          </a:bodyPr>
          <a:lstStyle/>
          <a:p>
            <a:pPr marL="0" indent="0" algn="ctr" eaLnBrk="1" hangingPunct="1">
              <a:buNone/>
              <a:defRPr/>
            </a:pPr>
            <a:endParaRPr lang="en-US" sz="1100" i="1" dirty="0">
              <a:solidFill>
                <a:schemeClr val="tx1"/>
              </a:solidFill>
            </a:endParaRPr>
          </a:p>
          <a:p>
            <a:pPr lvl="1">
              <a:buClr>
                <a:schemeClr val="bg2">
                  <a:lumMod val="25000"/>
                </a:schemeClr>
              </a:buClr>
              <a:defRPr/>
            </a:pPr>
            <a:r>
              <a:rPr lang="en-US" sz="2200" dirty="0" smtClean="0">
                <a:solidFill>
                  <a:schemeClr val="tx1"/>
                </a:solidFill>
              </a:rPr>
              <a:t>Manage a rich array of data provided by multiple Projects/Cores and disciplines:</a:t>
            </a:r>
          </a:p>
          <a:p>
            <a:pPr lvl="2">
              <a:buClr>
                <a:schemeClr val="bg2">
                  <a:lumMod val="25000"/>
                </a:schemeClr>
              </a:buClr>
              <a:defRPr/>
            </a:pPr>
            <a:r>
              <a:rPr lang="en-US" sz="2000" dirty="0" smtClean="0">
                <a:solidFill>
                  <a:schemeClr val="tx1"/>
                </a:solidFill>
              </a:rPr>
              <a:t>5 Research Project and 4 Cores</a:t>
            </a:r>
          </a:p>
          <a:p>
            <a:pPr lvl="2">
              <a:buClr>
                <a:schemeClr val="bg2">
                  <a:lumMod val="25000"/>
                </a:schemeClr>
              </a:buClr>
              <a:defRPr/>
            </a:pPr>
            <a:r>
              <a:rPr lang="en-US" dirty="0" smtClean="0">
                <a:solidFill>
                  <a:schemeClr val="tx1"/>
                </a:solidFill>
              </a:rPr>
              <a:t>Environmental, biological, chemical, biomedical, and demographic data</a:t>
            </a:r>
            <a:endParaRPr lang="en-US" sz="2000" dirty="0" smtClean="0">
              <a:solidFill>
                <a:schemeClr val="tx1"/>
              </a:solidFill>
            </a:endParaRPr>
          </a:p>
          <a:p>
            <a:pPr lvl="1">
              <a:buClr>
                <a:schemeClr val="bg2">
                  <a:lumMod val="25000"/>
                </a:schemeClr>
              </a:buClr>
              <a:defRPr/>
            </a:pPr>
            <a:r>
              <a:rPr lang="en-US" dirty="0" smtClean="0">
                <a:solidFill>
                  <a:schemeClr val="tx1"/>
                </a:solidFill>
              </a:rPr>
              <a:t>Deliver an integrated data management system that can bridge disciplinary domains</a:t>
            </a:r>
          </a:p>
          <a:p>
            <a:pPr lvl="1">
              <a:buClr>
                <a:schemeClr val="bg2">
                  <a:lumMod val="25000"/>
                </a:schemeClr>
              </a:buClr>
              <a:defRPr/>
            </a:pPr>
            <a:r>
              <a:rPr lang="en-US" sz="2200" dirty="0" smtClean="0">
                <a:solidFill>
                  <a:schemeClr val="tx1"/>
                </a:solidFill>
              </a:rPr>
              <a:t>Support data </a:t>
            </a:r>
            <a:r>
              <a:rPr lang="en-US" dirty="0" smtClean="0">
                <a:solidFill>
                  <a:schemeClr val="tx1"/>
                </a:solidFill>
              </a:rPr>
              <a:t>de-identification and data privacy</a:t>
            </a:r>
            <a:endParaRPr lang="en-US" sz="2200" dirty="0" smtClean="0">
              <a:solidFill>
                <a:schemeClr val="tx1"/>
              </a:solidFill>
            </a:endParaRPr>
          </a:p>
          <a:p>
            <a:pPr lvl="1">
              <a:defRPr/>
            </a:pPr>
            <a:endParaRPr lang="en-US" sz="2200" b="1" dirty="0">
              <a:solidFill>
                <a:schemeClr val="tx1"/>
              </a:solidFill>
            </a:endParaRPr>
          </a:p>
          <a:p>
            <a:pPr marL="0" indent="0" algn="ctr" eaLnBrk="1" hangingPunct="1">
              <a:buNone/>
              <a:defRPr/>
            </a:pPr>
            <a:endParaRPr lang="en-US" sz="2600" i="1" dirty="0" smtClean="0">
              <a:solidFill>
                <a:schemeClr val="tx1"/>
              </a:solidFill>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975104" y="3803904"/>
            <a:ext cx="5733796" cy="2736596"/>
          </a:xfrm>
          <a:prstGeom prst="rect">
            <a:avLst/>
          </a:prstGeom>
        </p:spPr>
      </p:pic>
      <p:pic>
        <p:nvPicPr>
          <p:cNvPr id="5" name="Picture 2" descr="http://www.northeastern.edu/protect/wp-content/uploads/protect_logo_protectunder2.png"/>
          <p:cNvPicPr>
            <a:picLocks noChangeAspect="1" noChangeArrowheads="1"/>
          </p:cNvPicPr>
          <p:nvPr/>
        </p:nvPicPr>
        <p:blipFill>
          <a:blip r:embed="rId4" cstate="print"/>
          <a:srcRect/>
          <a:stretch>
            <a:fillRect/>
          </a:stretch>
        </p:blipFill>
        <p:spPr bwMode="auto">
          <a:xfrm>
            <a:off x="0" y="5522976"/>
            <a:ext cx="1764276" cy="1325880"/>
          </a:xfrm>
          <a:prstGeom prst="rect">
            <a:avLst/>
          </a:prstGeom>
          <a:noFill/>
        </p:spPr>
      </p:pic>
    </p:spTree>
    <p:extLst>
      <p:ext uri="{BB962C8B-B14F-4D97-AF65-F5344CB8AC3E}">
        <p14:creationId xmlns:p14="http://schemas.microsoft.com/office/powerpoint/2010/main" val="11749255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bwMode="auto">
          <a:xfrm>
            <a:off x="0" y="270587"/>
            <a:ext cx="9144000" cy="7931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dirty="0" smtClean="0">
                <a:latin typeface="+mn-lt"/>
                <a:ea typeface="ＭＳ Ｐゴシック" charset="0"/>
                <a:cs typeface="Tahoma" charset="0"/>
              </a:rPr>
              <a:t>Participant Data</a:t>
            </a:r>
            <a:endParaRPr lang="en-US" sz="3600" dirty="0">
              <a:latin typeface="+mn-lt"/>
              <a:ea typeface="ＭＳ Ｐゴシック" charset="0"/>
              <a:cs typeface="Tahoma" charset="0"/>
            </a:endParaRPr>
          </a:p>
        </p:txBody>
      </p:sp>
      <p:sp>
        <p:nvSpPr>
          <p:cNvPr id="3" name="Content Placeholder 2"/>
          <p:cNvSpPr>
            <a:spLocks noGrp="1"/>
          </p:cNvSpPr>
          <p:nvPr>
            <p:ph idx="1"/>
          </p:nvPr>
        </p:nvSpPr>
        <p:spPr>
          <a:xfrm>
            <a:off x="-90200" y="808829"/>
            <a:ext cx="9023457" cy="1972134"/>
          </a:xfrm>
        </p:spPr>
        <p:txBody>
          <a:bodyPr>
            <a:normAutofit/>
          </a:bodyPr>
          <a:lstStyle/>
          <a:p>
            <a:pPr marL="0" indent="0" algn="ctr" eaLnBrk="1" hangingPunct="1">
              <a:buNone/>
              <a:defRPr/>
            </a:pPr>
            <a:endParaRPr lang="en-US" sz="1100" i="1" dirty="0">
              <a:solidFill>
                <a:schemeClr val="tx1"/>
              </a:solidFill>
            </a:endParaRPr>
          </a:p>
          <a:p>
            <a:pPr lvl="1">
              <a:defRPr/>
            </a:pPr>
            <a:r>
              <a:rPr lang="en-US" sz="2400" dirty="0" smtClean="0">
                <a:solidFill>
                  <a:schemeClr val="tx1"/>
                </a:solidFill>
              </a:rPr>
              <a:t>Recruitment of pregnant women from 7 clinics throughout the karst region</a:t>
            </a:r>
          </a:p>
        </p:txBody>
      </p:sp>
      <p:pic>
        <p:nvPicPr>
          <p:cNvPr id="19" name="Picture 2" descr="F:\investigacion\PRoTECT_RETREAT_DORADO_12\MAPA 89 PR_NPL_RCRA_CA.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35743" y="1544368"/>
            <a:ext cx="3625251" cy="145396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61853" y="5490206"/>
            <a:ext cx="4572000" cy="461665"/>
          </a:xfrm>
          <a:prstGeom prst="rect">
            <a:avLst/>
          </a:prstGeom>
        </p:spPr>
        <p:txBody>
          <a:bodyPr>
            <a:spAutoFit/>
          </a:bodyPr>
          <a:lstStyle/>
          <a:p>
            <a:pPr marL="808038" indent="-288925">
              <a:buFont typeface="Arial" pitchFamily="34" charset="0"/>
              <a:buChar char="•"/>
              <a:defRPr/>
            </a:pPr>
            <a:endParaRPr lang="en-US" sz="2400" dirty="0">
              <a:ea typeface="ＭＳ Ｐゴシック" pitchFamily="34" charset="-128"/>
              <a:cs typeface="Arial" pitchFamily="34" charset="0"/>
            </a:endParaRPr>
          </a:p>
        </p:txBody>
      </p:sp>
      <p:sp>
        <p:nvSpPr>
          <p:cNvPr id="23" name="Content Placeholder 2"/>
          <p:cNvSpPr txBox="1">
            <a:spLocks/>
          </p:cNvSpPr>
          <p:nvPr/>
        </p:nvSpPr>
        <p:spPr>
          <a:xfrm>
            <a:off x="1" y="1893983"/>
            <a:ext cx="4083462" cy="514130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lvl="2">
              <a:buClr>
                <a:schemeClr val="bg2">
                  <a:lumMod val="25000"/>
                </a:schemeClr>
              </a:buClr>
              <a:defRPr/>
            </a:pPr>
            <a:r>
              <a:rPr lang="en-US" dirty="0" smtClean="0">
                <a:solidFill>
                  <a:schemeClr val="tx1"/>
                </a:solidFill>
              </a:rPr>
              <a:t>Participant data includes:</a:t>
            </a:r>
          </a:p>
          <a:p>
            <a:pPr lvl="3">
              <a:buClr>
                <a:schemeClr val="bg2">
                  <a:lumMod val="25000"/>
                </a:schemeClr>
              </a:buClr>
              <a:defRPr/>
            </a:pPr>
            <a:r>
              <a:rPr lang="en-US" dirty="0" smtClean="0">
                <a:solidFill>
                  <a:schemeClr val="tx1"/>
                </a:solidFill>
              </a:rPr>
              <a:t>Interviews and surveys</a:t>
            </a:r>
          </a:p>
          <a:p>
            <a:pPr lvl="4">
              <a:buClr>
                <a:schemeClr val="bg2">
                  <a:lumMod val="25000"/>
                </a:schemeClr>
              </a:buClr>
              <a:defRPr/>
            </a:pPr>
            <a:r>
              <a:rPr lang="en-US" dirty="0" smtClean="0">
                <a:solidFill>
                  <a:schemeClr val="tx1"/>
                </a:solidFill>
              </a:rPr>
              <a:t>Demographic, medical, residential, product use, food intake</a:t>
            </a:r>
          </a:p>
          <a:p>
            <a:pPr lvl="3">
              <a:buClr>
                <a:schemeClr val="bg2">
                  <a:lumMod val="25000"/>
                </a:schemeClr>
              </a:buClr>
              <a:defRPr/>
            </a:pPr>
            <a:r>
              <a:rPr lang="en-US" dirty="0" smtClean="0">
                <a:solidFill>
                  <a:schemeClr val="tx1"/>
                </a:solidFill>
              </a:rPr>
              <a:t>Medical records</a:t>
            </a:r>
          </a:p>
          <a:p>
            <a:pPr lvl="3">
              <a:buClr>
                <a:schemeClr val="bg2">
                  <a:lumMod val="25000"/>
                </a:schemeClr>
              </a:buClr>
              <a:defRPr/>
            </a:pPr>
            <a:r>
              <a:rPr lang="en-US" dirty="0" smtClean="0">
                <a:solidFill>
                  <a:schemeClr val="tx1"/>
                </a:solidFill>
              </a:rPr>
              <a:t>Biological samples</a:t>
            </a:r>
          </a:p>
          <a:p>
            <a:pPr lvl="4">
              <a:buClr>
                <a:schemeClr val="bg2">
                  <a:lumMod val="25000"/>
                </a:schemeClr>
              </a:buClr>
              <a:defRPr/>
            </a:pPr>
            <a:r>
              <a:rPr lang="en-US" dirty="0" smtClean="0">
                <a:solidFill>
                  <a:schemeClr val="tx1"/>
                </a:solidFill>
              </a:rPr>
              <a:t>Blood, urine, hair, placenta</a:t>
            </a:r>
          </a:p>
          <a:p>
            <a:pPr lvl="4">
              <a:buClr>
                <a:schemeClr val="bg2">
                  <a:lumMod val="25000"/>
                </a:schemeClr>
              </a:buClr>
              <a:defRPr/>
            </a:pPr>
            <a:r>
              <a:rPr lang="en-US" dirty="0" smtClean="0">
                <a:solidFill>
                  <a:schemeClr val="tx1"/>
                </a:solidFill>
              </a:rPr>
              <a:t>Analyzed for phthalates, phenols, metals, metabolites, and other biomarkers</a:t>
            </a:r>
          </a:p>
        </p:txBody>
      </p:sp>
      <p:pic>
        <p:nvPicPr>
          <p:cNvPr id="2" name="Picture 1"/>
          <p:cNvPicPr>
            <a:picLocks noChangeAspect="1"/>
          </p:cNvPicPr>
          <p:nvPr/>
        </p:nvPicPr>
        <p:blipFill>
          <a:blip r:embed="rId4" cstate="print"/>
          <a:stretch>
            <a:fillRect/>
          </a:stretch>
        </p:blipFill>
        <p:spPr>
          <a:xfrm>
            <a:off x="4103422" y="3113683"/>
            <a:ext cx="4895150" cy="2741284"/>
          </a:xfrm>
          <a:prstGeom prst="rect">
            <a:avLst/>
          </a:prstGeom>
        </p:spPr>
      </p:pic>
      <p:pic>
        <p:nvPicPr>
          <p:cNvPr id="9" name="Picture 2" descr="http://www.northeastern.edu/protect/wp-content/uploads/protect_logo_protectunder2.png"/>
          <p:cNvPicPr>
            <a:picLocks noChangeAspect="1" noChangeArrowheads="1"/>
          </p:cNvPicPr>
          <p:nvPr/>
        </p:nvPicPr>
        <p:blipFill>
          <a:blip r:embed="rId5" cstate="print"/>
          <a:srcRect/>
          <a:stretch>
            <a:fillRect/>
          </a:stretch>
        </p:blipFill>
        <p:spPr bwMode="auto">
          <a:xfrm>
            <a:off x="0" y="5522976"/>
            <a:ext cx="1764276" cy="1325880"/>
          </a:xfrm>
          <a:prstGeom prst="rect">
            <a:avLst/>
          </a:prstGeom>
          <a:noFill/>
        </p:spPr>
      </p:pic>
      <p:pic>
        <p:nvPicPr>
          <p:cNvPr id="10" name="Picture 2" descr="https://encrypted-tbn0.gstatic.com/images?q=tbn:ANd9GcROUFe3GXQc2RYGFrmE4XuaAVUxzFW8t3YxovcB5aHFhfPTdLqF"/>
          <p:cNvPicPr>
            <a:picLocks noChangeAspect="1" noChangeArrowheads="1"/>
          </p:cNvPicPr>
          <p:nvPr/>
        </p:nvPicPr>
        <p:blipFill>
          <a:blip r:embed="rId6" cstate="print"/>
          <a:srcRect/>
          <a:stretch>
            <a:fillRect/>
          </a:stretch>
        </p:blipFill>
        <p:spPr bwMode="auto">
          <a:xfrm>
            <a:off x="7861300" y="5897211"/>
            <a:ext cx="1282700" cy="960788"/>
          </a:xfrm>
          <a:prstGeom prst="rect">
            <a:avLst/>
          </a:prstGeom>
          <a:noFill/>
        </p:spPr>
      </p:pic>
    </p:spTree>
    <p:extLst>
      <p:ext uri="{BB962C8B-B14F-4D97-AF65-F5344CB8AC3E}">
        <p14:creationId xmlns:p14="http://schemas.microsoft.com/office/powerpoint/2010/main" val="26535296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4"/>
          <p:cNvSpPr txBox="1">
            <a:spLocks noChangeArrowheads="1"/>
          </p:cNvSpPr>
          <p:nvPr/>
        </p:nvSpPr>
        <p:spPr bwMode="auto">
          <a:xfrm>
            <a:off x="6461125" y="6172200"/>
            <a:ext cx="230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endParaRPr lang="en-US" sz="1800" dirty="0">
              <a:latin typeface="Calibri" charset="0"/>
            </a:endParaRPr>
          </a:p>
        </p:txBody>
      </p:sp>
      <p:sp>
        <p:nvSpPr>
          <p:cNvPr id="55300" name="Text Box 4"/>
          <p:cNvSpPr txBox="1">
            <a:spLocks noChangeArrowheads="1"/>
          </p:cNvSpPr>
          <p:nvPr/>
        </p:nvSpPr>
        <p:spPr bwMode="auto">
          <a:xfrm>
            <a:off x="1380744" y="198120"/>
            <a:ext cx="6190488" cy="5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45" tIns="41473" rIns="82945" bIns="41473">
            <a:spAutoFit/>
          </a:bodyPr>
          <a:lstStyle>
            <a:lvl1pPr defTabSz="828675" eaLnBrk="0" hangingPunct="0">
              <a:defRPr sz="2000">
                <a:solidFill>
                  <a:schemeClr val="tx1"/>
                </a:solidFill>
                <a:latin typeface="Tahoma" charset="0"/>
                <a:ea typeface="ＭＳ Ｐゴシック" charset="0"/>
                <a:cs typeface="ＭＳ Ｐゴシック" charset="0"/>
              </a:defRPr>
            </a:lvl1pPr>
            <a:lvl2pPr marL="37931725" indent="-37474525" defTabSz="82867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algn="ctr" eaLnBrk="1" hangingPunct="1">
              <a:lnSpc>
                <a:spcPct val="84000"/>
              </a:lnSpc>
              <a:spcBef>
                <a:spcPts val="1800"/>
              </a:spcBef>
              <a:buClr>
                <a:srgbClr val="000000"/>
              </a:buClr>
              <a:buSzPct val="45000"/>
              <a:buFont typeface="Wingdings" charset="0"/>
              <a:buNone/>
            </a:pPr>
            <a:r>
              <a:rPr lang="en-US" sz="3600" dirty="0" smtClean="0">
                <a:solidFill>
                  <a:srgbClr val="2C7C9F"/>
                </a:solidFill>
                <a:latin typeface="+mj-lt"/>
                <a:cs typeface="Tahoma" charset="0"/>
              </a:rPr>
              <a:t>The PROTECT Database</a:t>
            </a:r>
            <a:endParaRPr lang="en-US" sz="3600" dirty="0">
              <a:solidFill>
                <a:srgbClr val="2C7C9F"/>
              </a:solidFill>
              <a:latin typeface="+mj-lt"/>
              <a:cs typeface="Tahoma" charset="0"/>
            </a:endParaRPr>
          </a:p>
        </p:txBody>
      </p:sp>
      <p:sp>
        <p:nvSpPr>
          <p:cNvPr id="6" name="Rectangle 2"/>
          <p:cNvSpPr txBox="1">
            <a:spLocks noChangeArrowheads="1"/>
          </p:cNvSpPr>
          <p:nvPr/>
        </p:nvSpPr>
        <p:spPr>
          <a:xfrm>
            <a:off x="920561" y="886968"/>
            <a:ext cx="7007288" cy="51562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6075" indent="-346075">
              <a:lnSpc>
                <a:spcPct val="110000"/>
              </a:lnSpc>
              <a:spcBef>
                <a:spcPts val="600"/>
              </a:spcBef>
              <a:buClr>
                <a:schemeClr val="bg2">
                  <a:lumMod val="25000"/>
                </a:schemeClr>
              </a:buClr>
            </a:pPr>
            <a:r>
              <a:rPr lang="en-US" altLang="ja-JP" dirty="0" smtClean="0">
                <a:solidFill>
                  <a:schemeClr val="tx1"/>
                </a:solidFill>
                <a:ea typeface="ＭＳ Ｐゴシック" charset="0"/>
                <a:cs typeface="Tahoma" charset="0"/>
              </a:rPr>
              <a:t>We have leveraged </a:t>
            </a:r>
            <a:r>
              <a:rPr lang="en-US" altLang="ja-JP" dirty="0" err="1" smtClean="0">
                <a:solidFill>
                  <a:schemeClr val="tx1"/>
                </a:solidFill>
                <a:ea typeface="ＭＳ Ｐゴシック" charset="0"/>
                <a:cs typeface="Tahoma" charset="0"/>
              </a:rPr>
              <a:t>Earthsoft’s</a:t>
            </a:r>
            <a:r>
              <a:rPr lang="en-US" altLang="ja-JP" dirty="0" smtClean="0">
                <a:solidFill>
                  <a:schemeClr val="tx1"/>
                </a:solidFill>
                <a:ea typeface="ＭＳ Ｐゴシック" charset="0"/>
                <a:cs typeface="Tahoma" charset="0"/>
              </a:rPr>
              <a:t> Environmental Data Management Software</a:t>
            </a:r>
          </a:p>
          <a:p>
            <a:pPr marL="682625" lvl="1" indent="-346075">
              <a:lnSpc>
                <a:spcPct val="110000"/>
              </a:lnSpc>
              <a:buClr>
                <a:schemeClr val="bg2">
                  <a:lumMod val="25000"/>
                </a:schemeClr>
              </a:buClr>
            </a:pPr>
            <a:r>
              <a:rPr lang="en-US" sz="1800" dirty="0" smtClean="0">
                <a:solidFill>
                  <a:schemeClr val="tx1"/>
                </a:solidFill>
              </a:rPr>
              <a:t>Over 350 environmental firms use </a:t>
            </a:r>
            <a:r>
              <a:rPr lang="en-US" sz="1800" dirty="0" err="1" smtClean="0">
                <a:solidFill>
                  <a:schemeClr val="tx1"/>
                </a:solidFill>
              </a:rPr>
              <a:t>EQuIS</a:t>
            </a:r>
            <a:r>
              <a:rPr lang="en-US" sz="1800" dirty="0" smtClean="0">
                <a:solidFill>
                  <a:schemeClr val="tx1"/>
                </a:solidFill>
              </a:rPr>
              <a:t>™ Professional on tens of thousands of projects worldwide </a:t>
            </a:r>
            <a:endParaRPr lang="en-US" altLang="ja-JP" sz="1800" dirty="0" smtClean="0">
              <a:solidFill>
                <a:schemeClr val="tx1"/>
              </a:solidFill>
              <a:ea typeface="ＭＳ Ｐゴシック" charset="0"/>
              <a:cs typeface="Tahoma" charset="0"/>
            </a:endParaRPr>
          </a:p>
          <a:p>
            <a:pPr marL="346075" indent="-346075">
              <a:lnSpc>
                <a:spcPct val="110000"/>
              </a:lnSpc>
              <a:spcBef>
                <a:spcPts val="600"/>
              </a:spcBef>
              <a:buClr>
                <a:schemeClr val="bg2">
                  <a:lumMod val="25000"/>
                </a:schemeClr>
              </a:buClr>
            </a:pPr>
            <a:r>
              <a:rPr lang="en-US" altLang="ja-JP" dirty="0" smtClean="0">
                <a:solidFill>
                  <a:schemeClr val="tx1"/>
                </a:solidFill>
                <a:ea typeface="ＭＳ Ｐゴシック" charset="0"/>
                <a:cs typeface="Tahoma" charset="0"/>
              </a:rPr>
              <a:t>We utilize the following </a:t>
            </a:r>
            <a:r>
              <a:rPr lang="en-US" dirty="0" err="1" smtClean="0">
                <a:solidFill>
                  <a:schemeClr val="tx1"/>
                </a:solidFill>
              </a:rPr>
              <a:t>EQuIS</a:t>
            </a:r>
            <a:r>
              <a:rPr lang="en-US" dirty="0" smtClean="0">
                <a:solidFill>
                  <a:schemeClr val="tx1"/>
                </a:solidFill>
              </a:rPr>
              <a:t>™ </a:t>
            </a:r>
            <a:r>
              <a:rPr lang="en-US" altLang="ja-JP" dirty="0" smtClean="0">
                <a:solidFill>
                  <a:schemeClr val="tx1"/>
                </a:solidFill>
                <a:ea typeface="ＭＳ Ｐゴシック" charset="0"/>
                <a:cs typeface="Tahoma" charset="0"/>
              </a:rPr>
              <a:t>tools:</a:t>
            </a:r>
          </a:p>
          <a:p>
            <a:pPr lvl="1">
              <a:buClr>
                <a:schemeClr val="bg2">
                  <a:lumMod val="25000"/>
                </a:schemeClr>
              </a:buClr>
            </a:pPr>
            <a:r>
              <a:rPr lang="en-US" sz="1800" dirty="0" err="1" smtClean="0">
                <a:solidFill>
                  <a:schemeClr val="tx1"/>
                </a:solidFill>
              </a:rPr>
              <a:t>Earthsoft</a:t>
            </a:r>
            <a:r>
              <a:rPr lang="en-US" sz="1800" dirty="0" smtClean="0">
                <a:solidFill>
                  <a:schemeClr val="tx1"/>
                </a:solidFill>
              </a:rPr>
              <a:t> </a:t>
            </a:r>
            <a:r>
              <a:rPr lang="en-US" sz="1800" dirty="0" err="1" smtClean="0">
                <a:solidFill>
                  <a:schemeClr val="tx1"/>
                </a:solidFill>
              </a:rPr>
              <a:t>EQuIS</a:t>
            </a:r>
            <a:r>
              <a:rPr lang="en-US" sz="1800" dirty="0" smtClean="0">
                <a:solidFill>
                  <a:schemeClr val="tx1"/>
                </a:solidFill>
              </a:rPr>
              <a:t>™ Professional 5.6</a:t>
            </a:r>
          </a:p>
          <a:p>
            <a:pPr lvl="2">
              <a:buClr>
                <a:schemeClr val="bg2">
                  <a:lumMod val="25000"/>
                </a:schemeClr>
              </a:buClr>
            </a:pPr>
            <a:r>
              <a:rPr lang="en-US" sz="1600" dirty="0" err="1" smtClean="0">
                <a:solidFill>
                  <a:schemeClr val="tx1"/>
                </a:solidFill>
              </a:rPr>
              <a:t>EarthSoft</a:t>
            </a:r>
            <a:r>
              <a:rPr lang="en-US" sz="1600" dirty="0" smtClean="0">
                <a:solidFill>
                  <a:schemeClr val="tx1"/>
                </a:solidFill>
              </a:rPr>
              <a:t> </a:t>
            </a:r>
            <a:r>
              <a:rPr lang="en-US" sz="1600" dirty="0" err="1" smtClean="0">
                <a:solidFill>
                  <a:schemeClr val="tx1"/>
                </a:solidFill>
              </a:rPr>
              <a:t>EQuIS</a:t>
            </a:r>
            <a:r>
              <a:rPr lang="en-US" sz="1600" dirty="0" smtClean="0">
                <a:solidFill>
                  <a:schemeClr val="tx1"/>
                </a:solidFill>
              </a:rPr>
              <a:t>™ Data Processor (EDP)</a:t>
            </a:r>
          </a:p>
          <a:p>
            <a:pPr lvl="2">
              <a:buClr>
                <a:schemeClr val="bg2">
                  <a:lumMod val="25000"/>
                </a:schemeClr>
              </a:buClr>
            </a:pPr>
            <a:r>
              <a:rPr lang="en-US" sz="1600" dirty="0" err="1" smtClean="0">
                <a:solidFill>
                  <a:schemeClr val="tx1"/>
                </a:solidFill>
              </a:rPr>
              <a:t>EarthSoft</a:t>
            </a:r>
            <a:r>
              <a:rPr lang="en-US" sz="1600" dirty="0" smtClean="0">
                <a:solidFill>
                  <a:schemeClr val="tx1"/>
                </a:solidFill>
              </a:rPr>
              <a:t> </a:t>
            </a:r>
            <a:r>
              <a:rPr lang="en-US" sz="1600" dirty="0" err="1" smtClean="0">
                <a:solidFill>
                  <a:schemeClr val="tx1"/>
                </a:solidFill>
              </a:rPr>
              <a:t>EQuIS</a:t>
            </a:r>
            <a:r>
              <a:rPr lang="en-US" sz="1600" dirty="0" smtClean="0">
                <a:solidFill>
                  <a:schemeClr val="tx1"/>
                </a:solidFill>
              </a:rPr>
              <a:t>™ </a:t>
            </a:r>
            <a:r>
              <a:rPr lang="en-US" sz="1600" dirty="0" err="1" smtClean="0">
                <a:solidFill>
                  <a:schemeClr val="tx1"/>
                </a:solidFill>
              </a:rPr>
              <a:t>ArcGIS</a:t>
            </a:r>
            <a:r>
              <a:rPr lang="en-US" sz="1600" dirty="0" smtClean="0">
                <a:solidFill>
                  <a:schemeClr val="tx1"/>
                </a:solidFill>
              </a:rPr>
              <a:t> Interface</a:t>
            </a:r>
          </a:p>
          <a:p>
            <a:pPr>
              <a:spcBef>
                <a:spcPts val="600"/>
              </a:spcBef>
              <a:buClr>
                <a:schemeClr val="bg2">
                  <a:lumMod val="25000"/>
                </a:schemeClr>
              </a:buClr>
            </a:pPr>
            <a:r>
              <a:rPr lang="en-US" dirty="0" smtClean="0">
                <a:solidFill>
                  <a:schemeClr val="tx1"/>
                </a:solidFill>
              </a:rPr>
              <a:t>Our database engine is:</a:t>
            </a:r>
          </a:p>
          <a:p>
            <a:pPr lvl="1">
              <a:buClr>
                <a:schemeClr val="bg2">
                  <a:lumMod val="25000"/>
                </a:schemeClr>
              </a:buClr>
            </a:pPr>
            <a:r>
              <a:rPr lang="en-US" sz="1800" dirty="0" smtClean="0">
                <a:solidFill>
                  <a:schemeClr val="tx1"/>
                </a:solidFill>
              </a:rPr>
              <a:t>Microsoft </a:t>
            </a:r>
            <a:r>
              <a:rPr lang="en-US" sz="1800" dirty="0" err="1" smtClean="0">
                <a:solidFill>
                  <a:schemeClr val="tx1"/>
                </a:solidFill>
              </a:rPr>
              <a:t>SQLServer</a:t>
            </a:r>
            <a:r>
              <a:rPr lang="en-US" sz="1800" dirty="0" smtClean="0">
                <a:solidFill>
                  <a:schemeClr val="tx1"/>
                </a:solidFill>
              </a:rPr>
              <a:t> 2008 R2</a:t>
            </a:r>
          </a:p>
          <a:p>
            <a:pPr>
              <a:spcBef>
                <a:spcPts val="600"/>
              </a:spcBef>
              <a:buClr>
                <a:schemeClr val="bg2">
                  <a:lumMod val="25000"/>
                </a:schemeClr>
              </a:buClr>
            </a:pPr>
            <a:r>
              <a:rPr lang="en-US" sz="2000" b="1" dirty="0" smtClean="0">
                <a:solidFill>
                  <a:schemeClr val="tx1"/>
                </a:solidFill>
              </a:rPr>
              <a:t>We have extended the </a:t>
            </a:r>
            <a:r>
              <a:rPr lang="en-US" sz="2000" b="1" dirty="0" err="1" smtClean="0">
                <a:solidFill>
                  <a:schemeClr val="tx1"/>
                </a:solidFill>
              </a:rPr>
              <a:t>EQuIS</a:t>
            </a:r>
            <a:r>
              <a:rPr lang="en-US" sz="2000" b="1" dirty="0" smtClean="0">
                <a:solidFill>
                  <a:schemeClr val="tx1"/>
                </a:solidFill>
              </a:rPr>
              <a:t>™ schema to incorporate participant and biological/chemical data</a:t>
            </a:r>
          </a:p>
          <a:p>
            <a:pPr lvl="1">
              <a:buClr>
                <a:schemeClr val="bg2">
                  <a:lumMod val="25000"/>
                </a:schemeClr>
              </a:buClr>
            </a:pPr>
            <a:endParaRPr lang="en-US" sz="1800" dirty="0" smtClean="0">
              <a:solidFill>
                <a:schemeClr val="tx1"/>
              </a:solidFill>
            </a:endParaRPr>
          </a:p>
          <a:p>
            <a:endParaRPr lang="en-US" sz="2800" dirty="0" smtClean="0"/>
          </a:p>
          <a:p>
            <a:pPr marL="682625" lvl="1" indent="-346075">
              <a:lnSpc>
                <a:spcPct val="110000"/>
              </a:lnSpc>
              <a:buClr>
                <a:schemeClr val="tx1"/>
              </a:buClr>
            </a:pPr>
            <a:endParaRPr lang="en-US" altLang="ja-JP" sz="1600" dirty="0">
              <a:solidFill>
                <a:schemeClr val="tx1"/>
              </a:solidFill>
              <a:ea typeface="ＭＳ Ｐゴシック" charset="0"/>
              <a:cs typeface="Tahoma" charset="0"/>
            </a:endParaRPr>
          </a:p>
        </p:txBody>
      </p:sp>
      <p:pic>
        <p:nvPicPr>
          <p:cNvPr id="9" name="Picture 2" descr="http://www.northeastern.edu/protect/wp-content/uploads/protect_logo_protectunder2.png"/>
          <p:cNvPicPr>
            <a:picLocks noChangeAspect="1" noChangeArrowheads="1"/>
          </p:cNvPicPr>
          <p:nvPr/>
        </p:nvPicPr>
        <p:blipFill>
          <a:blip r:embed="rId3" cstate="print"/>
          <a:srcRect/>
          <a:stretch>
            <a:fillRect/>
          </a:stretch>
        </p:blipFill>
        <p:spPr bwMode="auto">
          <a:xfrm>
            <a:off x="0" y="5522976"/>
            <a:ext cx="1764276" cy="1325880"/>
          </a:xfrm>
          <a:prstGeom prst="rect">
            <a:avLst/>
          </a:prstGeom>
          <a:noFill/>
        </p:spPr>
      </p:pic>
      <p:pic>
        <p:nvPicPr>
          <p:cNvPr id="43010" name="Picture 2" descr="EarthSoft"/>
          <p:cNvPicPr>
            <a:picLocks noChangeAspect="1" noChangeArrowheads="1"/>
          </p:cNvPicPr>
          <p:nvPr/>
        </p:nvPicPr>
        <p:blipFill>
          <a:blip r:embed="rId4" cstate="print"/>
          <a:srcRect/>
          <a:stretch>
            <a:fillRect/>
          </a:stretch>
        </p:blipFill>
        <p:spPr bwMode="auto">
          <a:xfrm>
            <a:off x="6830568" y="6315708"/>
            <a:ext cx="2313432" cy="542292"/>
          </a:xfrm>
          <a:prstGeom prst="rect">
            <a:avLst/>
          </a:prstGeom>
          <a:noFill/>
        </p:spPr>
      </p:pic>
    </p:spTree>
    <p:extLst>
      <p:ext uri="{BB962C8B-B14F-4D97-AF65-F5344CB8AC3E}">
        <p14:creationId xmlns:p14="http://schemas.microsoft.com/office/powerpoint/2010/main" val="2985418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4"/>
          <p:cNvSpPr txBox="1">
            <a:spLocks noChangeArrowheads="1"/>
          </p:cNvSpPr>
          <p:nvPr/>
        </p:nvSpPr>
        <p:spPr bwMode="auto">
          <a:xfrm>
            <a:off x="6461125" y="6172200"/>
            <a:ext cx="230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endParaRPr lang="en-US" sz="1800" dirty="0">
              <a:latin typeface="Calibri" charset="0"/>
            </a:endParaRPr>
          </a:p>
        </p:txBody>
      </p:sp>
      <p:sp>
        <p:nvSpPr>
          <p:cNvPr id="55300" name="Text Box 4"/>
          <p:cNvSpPr txBox="1">
            <a:spLocks noChangeArrowheads="1"/>
          </p:cNvSpPr>
          <p:nvPr/>
        </p:nvSpPr>
        <p:spPr bwMode="auto">
          <a:xfrm>
            <a:off x="1380744" y="198120"/>
            <a:ext cx="6190488" cy="5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45" tIns="41473" rIns="82945" bIns="41473">
            <a:spAutoFit/>
          </a:bodyPr>
          <a:lstStyle>
            <a:lvl1pPr defTabSz="828675" eaLnBrk="0" hangingPunct="0">
              <a:defRPr sz="2000">
                <a:solidFill>
                  <a:schemeClr val="tx1"/>
                </a:solidFill>
                <a:latin typeface="Tahoma" charset="0"/>
                <a:ea typeface="ＭＳ Ｐゴシック" charset="0"/>
                <a:cs typeface="ＭＳ Ｐゴシック" charset="0"/>
              </a:defRPr>
            </a:lvl1pPr>
            <a:lvl2pPr marL="37931725" indent="-37474525" defTabSz="82867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algn="ctr" eaLnBrk="1" hangingPunct="1">
              <a:lnSpc>
                <a:spcPct val="84000"/>
              </a:lnSpc>
              <a:spcBef>
                <a:spcPts val="1800"/>
              </a:spcBef>
              <a:buClr>
                <a:srgbClr val="000000"/>
              </a:buClr>
              <a:buSzPct val="45000"/>
              <a:buFont typeface="Wingdings" charset="0"/>
              <a:buNone/>
            </a:pPr>
            <a:r>
              <a:rPr lang="en-US" sz="3600" dirty="0" smtClean="0">
                <a:solidFill>
                  <a:srgbClr val="2C7C9F"/>
                </a:solidFill>
                <a:latin typeface="+mj-lt"/>
                <a:cs typeface="Tahoma" charset="0"/>
              </a:rPr>
              <a:t>The PROTECT Database</a:t>
            </a:r>
            <a:endParaRPr lang="en-US" sz="3600" dirty="0">
              <a:solidFill>
                <a:srgbClr val="2C7C9F"/>
              </a:solidFill>
              <a:latin typeface="+mj-lt"/>
              <a:cs typeface="Tahoma" charset="0"/>
            </a:endParaRPr>
          </a:p>
        </p:txBody>
      </p:sp>
      <p:sp>
        <p:nvSpPr>
          <p:cNvPr id="6" name="Rectangle 2"/>
          <p:cNvSpPr txBox="1">
            <a:spLocks noChangeArrowheads="1"/>
          </p:cNvSpPr>
          <p:nvPr/>
        </p:nvSpPr>
        <p:spPr>
          <a:xfrm>
            <a:off x="938849" y="795528"/>
            <a:ext cx="7007288" cy="5156200"/>
          </a:xfrm>
          <a:prstGeom prst="rect">
            <a:avLst/>
          </a:prstGeom>
        </p:spPr>
        <p:txBody>
          <a:bodyPr vert="horz" lIns="91440" tIns="45720" rIns="91440" bIns="45720" rtlCol="0">
            <a:normAutofit fontScale="925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buClr>
                <a:schemeClr val="bg2">
                  <a:lumMod val="25000"/>
                </a:schemeClr>
              </a:buClr>
            </a:pPr>
            <a:r>
              <a:rPr lang="en-US" dirty="0" err="1" smtClean="0">
                <a:solidFill>
                  <a:schemeClr val="tx1"/>
                </a:solidFill>
              </a:rPr>
              <a:t>EarthSoft</a:t>
            </a:r>
            <a:r>
              <a:rPr lang="en-US" dirty="0" smtClean="0">
                <a:solidFill>
                  <a:schemeClr val="tx1"/>
                </a:solidFill>
              </a:rPr>
              <a:t> </a:t>
            </a:r>
            <a:r>
              <a:rPr lang="en-US" dirty="0" err="1" smtClean="0">
                <a:solidFill>
                  <a:schemeClr val="tx1"/>
                </a:solidFill>
              </a:rPr>
              <a:t>EQuIS</a:t>
            </a:r>
            <a:r>
              <a:rPr lang="en-US" dirty="0" smtClean="0">
                <a:solidFill>
                  <a:schemeClr val="tx1"/>
                </a:solidFill>
              </a:rPr>
              <a:t>™ Data Processor (EDP) 5.6</a:t>
            </a:r>
          </a:p>
          <a:p>
            <a:pPr lvl="1">
              <a:buClr>
                <a:schemeClr val="bg2">
                  <a:lumMod val="25000"/>
                </a:schemeClr>
              </a:buClr>
            </a:pPr>
            <a:r>
              <a:rPr lang="en-US" sz="1800" dirty="0" smtClean="0">
                <a:solidFill>
                  <a:schemeClr val="tx1"/>
                </a:solidFill>
              </a:rPr>
              <a:t>Supports data cleaning conforming to the Electronic Data Deliverables (EDD) format</a:t>
            </a:r>
          </a:p>
          <a:p>
            <a:pPr lvl="1">
              <a:buClr>
                <a:schemeClr val="bg2">
                  <a:lumMod val="25000"/>
                </a:schemeClr>
              </a:buClr>
            </a:pPr>
            <a:r>
              <a:rPr lang="en-US" sz="1800" dirty="0" smtClean="0">
                <a:solidFill>
                  <a:schemeClr val="tx1"/>
                </a:solidFill>
              </a:rPr>
              <a:t>EDDs have been developed for all program data</a:t>
            </a:r>
          </a:p>
          <a:p>
            <a:pPr lvl="1">
              <a:buClr>
                <a:schemeClr val="bg2">
                  <a:lumMod val="25000"/>
                </a:schemeClr>
              </a:buClr>
            </a:pPr>
            <a:r>
              <a:rPr lang="en-US" sz="1800" dirty="0" smtClean="0">
                <a:solidFill>
                  <a:schemeClr val="tx1"/>
                </a:solidFill>
              </a:rPr>
              <a:t>Much of the participant data is recorded first in hand-written forms, entered into </a:t>
            </a:r>
            <a:r>
              <a:rPr lang="en-US" sz="1800" dirty="0" err="1" smtClean="0">
                <a:solidFill>
                  <a:schemeClr val="tx1"/>
                </a:solidFill>
              </a:rPr>
              <a:t>RedCap</a:t>
            </a:r>
            <a:r>
              <a:rPr lang="en-US" sz="1800" dirty="0" smtClean="0">
                <a:solidFill>
                  <a:schemeClr val="tx1"/>
                </a:solidFill>
              </a:rPr>
              <a:t>, and then exported to </a:t>
            </a:r>
            <a:r>
              <a:rPr lang="en-US" sz="1600" dirty="0" err="1" smtClean="0">
                <a:solidFill>
                  <a:schemeClr val="tx1"/>
                </a:solidFill>
              </a:rPr>
              <a:t>EQuIS</a:t>
            </a:r>
            <a:r>
              <a:rPr lang="en-US" sz="1600" dirty="0" smtClean="0">
                <a:solidFill>
                  <a:schemeClr val="tx1"/>
                </a:solidFill>
              </a:rPr>
              <a:t>™</a:t>
            </a:r>
            <a:endParaRPr lang="en-US" sz="1800" dirty="0" smtClean="0">
              <a:solidFill>
                <a:schemeClr val="tx1"/>
              </a:solidFill>
            </a:endParaRPr>
          </a:p>
          <a:p>
            <a:pPr>
              <a:buClr>
                <a:schemeClr val="bg2">
                  <a:lumMod val="25000"/>
                </a:schemeClr>
              </a:buClr>
            </a:pPr>
            <a:r>
              <a:rPr lang="en-US" dirty="0" err="1" smtClean="0">
                <a:solidFill>
                  <a:schemeClr val="tx1"/>
                </a:solidFill>
              </a:rPr>
              <a:t>EarthSoft</a:t>
            </a:r>
            <a:r>
              <a:rPr lang="en-US" dirty="0" smtClean="0">
                <a:solidFill>
                  <a:schemeClr val="tx1"/>
                </a:solidFill>
              </a:rPr>
              <a:t> </a:t>
            </a:r>
            <a:r>
              <a:rPr lang="en-US" dirty="0" err="1" smtClean="0">
                <a:solidFill>
                  <a:schemeClr val="tx1"/>
                </a:solidFill>
              </a:rPr>
              <a:t>ArcGIS</a:t>
            </a:r>
            <a:r>
              <a:rPr lang="en-US" dirty="0" smtClean="0">
                <a:solidFill>
                  <a:schemeClr val="tx1"/>
                </a:solidFill>
              </a:rPr>
              <a:t> Interface 5.6</a:t>
            </a:r>
          </a:p>
          <a:p>
            <a:pPr lvl="1">
              <a:buClr>
                <a:schemeClr val="bg2">
                  <a:lumMod val="25000"/>
                </a:schemeClr>
              </a:buClr>
            </a:pPr>
            <a:r>
              <a:rPr lang="en-US" sz="1800" dirty="0" smtClean="0">
                <a:solidFill>
                  <a:schemeClr val="tx1"/>
                </a:solidFill>
              </a:rPr>
              <a:t>Extension for the </a:t>
            </a:r>
            <a:r>
              <a:rPr lang="en-US" sz="1800" dirty="0" err="1" smtClean="0">
                <a:solidFill>
                  <a:schemeClr val="tx1"/>
                </a:solidFill>
              </a:rPr>
              <a:t>ArcView</a:t>
            </a:r>
            <a:r>
              <a:rPr lang="en-US" sz="1800" dirty="0" smtClean="0">
                <a:solidFill>
                  <a:schemeClr val="tx1"/>
                </a:solidFill>
              </a:rPr>
              <a:t>, </a:t>
            </a:r>
            <a:r>
              <a:rPr lang="en-US" sz="1800" dirty="0" err="1" smtClean="0">
                <a:solidFill>
                  <a:schemeClr val="tx1"/>
                </a:solidFill>
              </a:rPr>
              <a:t>ArcEditor</a:t>
            </a:r>
            <a:r>
              <a:rPr lang="en-US" sz="1800" dirty="0" smtClean="0">
                <a:solidFill>
                  <a:schemeClr val="tx1"/>
                </a:solidFill>
              </a:rPr>
              <a:t>, and </a:t>
            </a:r>
            <a:r>
              <a:rPr lang="en-US" sz="1800" dirty="0" err="1" smtClean="0">
                <a:solidFill>
                  <a:schemeClr val="tx1"/>
                </a:solidFill>
              </a:rPr>
              <a:t>ArcInfo</a:t>
            </a:r>
            <a:r>
              <a:rPr lang="en-US" sz="1800" dirty="0" smtClean="0">
                <a:solidFill>
                  <a:schemeClr val="tx1"/>
                </a:solidFill>
              </a:rPr>
              <a:t> tools</a:t>
            </a:r>
          </a:p>
          <a:p>
            <a:pPr lvl="1">
              <a:buClr>
                <a:schemeClr val="bg2">
                  <a:lumMod val="25000"/>
                </a:schemeClr>
              </a:buClr>
            </a:pPr>
            <a:r>
              <a:rPr lang="en-US" sz="1800" dirty="0" smtClean="0">
                <a:solidFill>
                  <a:schemeClr val="tx1"/>
                </a:solidFill>
              </a:rPr>
              <a:t>Allows users to query, report and map data managed by EDP</a:t>
            </a:r>
          </a:p>
          <a:p>
            <a:pPr>
              <a:buClr>
                <a:schemeClr val="bg2">
                  <a:lumMod val="25000"/>
                </a:schemeClr>
              </a:buClr>
            </a:pPr>
            <a:r>
              <a:rPr lang="en-US" sz="2000" dirty="0" smtClean="0">
                <a:solidFill>
                  <a:schemeClr val="tx1"/>
                </a:solidFill>
              </a:rPr>
              <a:t>We have developed an online data dictionary for the entire PROTECT program to allow projects/cores to develop queries through </a:t>
            </a:r>
            <a:r>
              <a:rPr lang="en-US" sz="2000" i="1" dirty="0" err="1" smtClean="0">
                <a:solidFill>
                  <a:schemeClr val="tx1"/>
                </a:solidFill>
              </a:rPr>
              <a:t>EQuIS</a:t>
            </a:r>
            <a:r>
              <a:rPr lang="en-US" sz="2000" i="1" dirty="0" smtClean="0">
                <a:solidFill>
                  <a:schemeClr val="tx1"/>
                </a:solidFill>
              </a:rPr>
              <a:t>™ Pick Reports</a:t>
            </a:r>
          </a:p>
          <a:p>
            <a:pPr>
              <a:buClr>
                <a:schemeClr val="bg2">
                  <a:lumMod val="25000"/>
                </a:schemeClr>
              </a:buClr>
            </a:pPr>
            <a:r>
              <a:rPr lang="en-US" sz="2000" b="1" dirty="0" smtClean="0">
                <a:solidFill>
                  <a:schemeClr val="tx1"/>
                </a:solidFill>
              </a:rPr>
              <a:t>Our database schema utilizes participant IDs and GIS coordinates to cross-index between projects/cores</a:t>
            </a:r>
          </a:p>
          <a:p>
            <a:pPr lvl="1">
              <a:buClr>
                <a:schemeClr val="bg2">
                  <a:lumMod val="25000"/>
                </a:schemeClr>
              </a:buClr>
            </a:pPr>
            <a:endParaRPr lang="en-US" sz="1800" dirty="0" smtClean="0">
              <a:solidFill>
                <a:schemeClr val="tx1"/>
              </a:solidFill>
            </a:endParaRPr>
          </a:p>
          <a:p>
            <a:endParaRPr lang="en-US" sz="2800" dirty="0" smtClean="0"/>
          </a:p>
          <a:p>
            <a:pPr marL="682625" lvl="1" indent="-346075">
              <a:lnSpc>
                <a:spcPct val="110000"/>
              </a:lnSpc>
              <a:buClr>
                <a:schemeClr val="tx1"/>
              </a:buClr>
            </a:pPr>
            <a:endParaRPr lang="en-US" altLang="ja-JP" sz="1600" dirty="0">
              <a:solidFill>
                <a:schemeClr val="tx1"/>
              </a:solidFill>
              <a:ea typeface="ＭＳ Ｐゴシック" charset="0"/>
              <a:cs typeface="Tahoma" charset="0"/>
            </a:endParaRPr>
          </a:p>
        </p:txBody>
      </p:sp>
      <p:pic>
        <p:nvPicPr>
          <p:cNvPr id="9" name="Picture 2" descr="http://www.northeastern.edu/protect/wp-content/uploads/protect_logo_protectunder2.png"/>
          <p:cNvPicPr>
            <a:picLocks noChangeAspect="1" noChangeArrowheads="1"/>
          </p:cNvPicPr>
          <p:nvPr/>
        </p:nvPicPr>
        <p:blipFill>
          <a:blip r:embed="rId3" cstate="print"/>
          <a:srcRect/>
          <a:stretch>
            <a:fillRect/>
          </a:stretch>
        </p:blipFill>
        <p:spPr bwMode="auto">
          <a:xfrm>
            <a:off x="0" y="5522976"/>
            <a:ext cx="1764276" cy="1325880"/>
          </a:xfrm>
          <a:prstGeom prst="rect">
            <a:avLst/>
          </a:prstGeom>
          <a:noFill/>
        </p:spPr>
      </p:pic>
      <p:pic>
        <p:nvPicPr>
          <p:cNvPr id="43010" name="Picture 2" descr="EarthSoft"/>
          <p:cNvPicPr>
            <a:picLocks noChangeAspect="1" noChangeArrowheads="1"/>
          </p:cNvPicPr>
          <p:nvPr/>
        </p:nvPicPr>
        <p:blipFill>
          <a:blip r:embed="rId4" cstate="print"/>
          <a:srcRect/>
          <a:stretch>
            <a:fillRect/>
          </a:stretch>
        </p:blipFill>
        <p:spPr bwMode="auto">
          <a:xfrm>
            <a:off x="6830568" y="6315708"/>
            <a:ext cx="2313432" cy="542292"/>
          </a:xfrm>
          <a:prstGeom prst="rect">
            <a:avLst/>
          </a:prstGeom>
          <a:noFill/>
        </p:spPr>
      </p:pic>
    </p:spTree>
    <p:extLst>
      <p:ext uri="{BB962C8B-B14F-4D97-AF65-F5344CB8AC3E}">
        <p14:creationId xmlns:p14="http://schemas.microsoft.com/office/powerpoint/2010/main" val="3102446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ChangeArrowheads="1"/>
          </p:cNvSpPr>
          <p:nvPr/>
        </p:nvSpPr>
        <p:spPr bwMode="auto">
          <a:xfrm>
            <a:off x="0" y="209475"/>
            <a:ext cx="9143999"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wrap="square" lIns="92075" tIns="46038" rIns="92075" bIns="46038" anchor="b">
            <a:spAutoFit/>
          </a:bodyPr>
          <a:lstStyle/>
          <a:p>
            <a:pPr algn="ctr" eaLnBrk="0" hangingPunct="0"/>
            <a:r>
              <a:rPr lang="en-US" sz="3600" dirty="0" smtClean="0">
                <a:solidFill>
                  <a:srgbClr val="2C7C9F"/>
                </a:solidFill>
                <a:latin typeface="+mj-lt"/>
              </a:rPr>
              <a:t>Overview</a:t>
            </a:r>
            <a:endParaRPr lang="en-US" altLang="ja-JP" sz="3600" dirty="0">
              <a:solidFill>
                <a:srgbClr val="2C7C9F"/>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80387" y="587365"/>
            <a:ext cx="1416533" cy="3068648"/>
          </a:xfrm>
          <a:prstGeom prst="rect">
            <a:avLst/>
          </a:prstGeom>
          <a:ln w="19050" cmpd="sng">
            <a:solidFill>
              <a:schemeClr val="accent2"/>
            </a:solidFill>
          </a:ln>
        </p:spPr>
      </p:pic>
      <p:sp>
        <p:nvSpPr>
          <p:cNvPr id="2" name="TextBox 1"/>
          <p:cNvSpPr txBox="1"/>
          <p:nvPr/>
        </p:nvSpPr>
        <p:spPr>
          <a:xfrm>
            <a:off x="7658100" y="3605752"/>
            <a:ext cx="1333500" cy="553998"/>
          </a:xfrm>
          <a:prstGeom prst="rect">
            <a:avLst/>
          </a:prstGeom>
          <a:noFill/>
        </p:spPr>
        <p:txBody>
          <a:bodyPr wrap="square" rtlCol="0">
            <a:spAutoFit/>
          </a:bodyPr>
          <a:lstStyle/>
          <a:p>
            <a:r>
              <a:rPr lang="en-US" sz="1000" dirty="0" smtClean="0"/>
              <a:t>San Pedro and </a:t>
            </a:r>
            <a:r>
              <a:rPr lang="en-US" sz="1000" dirty="0" err="1"/>
              <a:t>C</a:t>
            </a:r>
            <a:r>
              <a:rPr lang="en-US" sz="1000" dirty="0" err="1" smtClean="0"/>
              <a:t>amuy</a:t>
            </a:r>
            <a:r>
              <a:rPr lang="en-US" sz="1000" dirty="0" smtClean="0"/>
              <a:t> Springs, PR</a:t>
            </a:r>
            <a:endParaRPr lang="en-US" sz="1000" dirty="0"/>
          </a:p>
        </p:txBody>
      </p:sp>
      <p:sp>
        <p:nvSpPr>
          <p:cNvPr id="7" name="Rectangle 2"/>
          <p:cNvSpPr>
            <a:spLocks noChangeArrowheads="1"/>
          </p:cNvSpPr>
          <p:nvPr/>
        </p:nvSpPr>
        <p:spPr bwMode="auto">
          <a:xfrm>
            <a:off x="520700" y="1468830"/>
            <a:ext cx="698076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6075" indent="-346075">
              <a:lnSpc>
                <a:spcPct val="110000"/>
              </a:lnSpc>
              <a:spcBef>
                <a:spcPct val="20000"/>
              </a:spcBef>
              <a:buFontTx/>
              <a:buChar char="•"/>
            </a:pPr>
            <a:r>
              <a:rPr lang="en-US" altLang="ja-JP" sz="2400" dirty="0" smtClean="0"/>
              <a:t>Background</a:t>
            </a:r>
          </a:p>
          <a:p>
            <a:pPr marL="346075" indent="-346075">
              <a:lnSpc>
                <a:spcPct val="110000"/>
              </a:lnSpc>
              <a:spcBef>
                <a:spcPct val="20000"/>
              </a:spcBef>
              <a:buFontTx/>
              <a:buChar char="•"/>
            </a:pPr>
            <a:r>
              <a:rPr lang="en-US" altLang="ja-JP" sz="2400" dirty="0" smtClean="0"/>
              <a:t>PROTECT</a:t>
            </a:r>
          </a:p>
          <a:p>
            <a:pPr marL="346075" indent="-346075">
              <a:lnSpc>
                <a:spcPct val="110000"/>
              </a:lnSpc>
              <a:spcBef>
                <a:spcPct val="20000"/>
              </a:spcBef>
              <a:buFontTx/>
              <a:buChar char="•"/>
            </a:pPr>
            <a:r>
              <a:rPr lang="en-US" altLang="ja-JP" sz="2400" dirty="0" smtClean="0"/>
              <a:t>Approach</a:t>
            </a:r>
          </a:p>
          <a:p>
            <a:pPr marL="346075" indent="-346075">
              <a:lnSpc>
                <a:spcPct val="110000"/>
              </a:lnSpc>
              <a:spcBef>
                <a:spcPct val="20000"/>
              </a:spcBef>
              <a:buFontTx/>
              <a:buChar char="•"/>
            </a:pPr>
            <a:r>
              <a:rPr lang="en-US" altLang="ja-JP" sz="2400" dirty="0" smtClean="0"/>
              <a:t>Data Management &amp; Analysis</a:t>
            </a:r>
          </a:p>
          <a:p>
            <a:pPr marL="346075" indent="-346075">
              <a:lnSpc>
                <a:spcPct val="110000"/>
              </a:lnSpc>
              <a:spcBef>
                <a:spcPct val="20000"/>
              </a:spcBef>
              <a:buFontTx/>
              <a:buChar char="•"/>
            </a:pPr>
            <a:r>
              <a:rPr lang="en-US" altLang="ja-JP" sz="2400" dirty="0" smtClean="0"/>
              <a:t>Relationship Assessment Maps  </a:t>
            </a:r>
          </a:p>
          <a:p>
            <a:pPr marL="803275" lvl="1" indent="-346075">
              <a:lnSpc>
                <a:spcPct val="110000"/>
              </a:lnSpc>
              <a:spcBef>
                <a:spcPct val="20000"/>
              </a:spcBef>
              <a:buFontTx/>
              <a:buChar char="•"/>
            </a:pPr>
            <a:r>
              <a:rPr lang="en-US" altLang="ja-JP" sz="2400" dirty="0" smtClean="0"/>
              <a:t>Examples</a:t>
            </a:r>
          </a:p>
          <a:p>
            <a:pPr marL="346075" indent="-346075">
              <a:lnSpc>
                <a:spcPct val="110000"/>
              </a:lnSpc>
              <a:spcBef>
                <a:spcPct val="20000"/>
              </a:spcBef>
              <a:buFontTx/>
              <a:buChar char="•"/>
            </a:pPr>
            <a:r>
              <a:rPr lang="en-US" altLang="ja-JP" sz="2400" dirty="0" smtClean="0"/>
              <a:t>Concluding Remarks</a:t>
            </a:r>
          </a:p>
          <a:p>
            <a:pPr marL="346075" indent="-346075">
              <a:lnSpc>
                <a:spcPct val="110000"/>
              </a:lnSpc>
              <a:spcBef>
                <a:spcPct val="20000"/>
              </a:spcBef>
              <a:buFontTx/>
              <a:buChar char="•"/>
            </a:pPr>
            <a:r>
              <a:rPr lang="en-US" altLang="ja-JP" sz="2400" dirty="0" smtClean="0"/>
              <a:t>Future Work</a:t>
            </a:r>
          </a:p>
          <a:p>
            <a:pPr marL="346075" indent="-346075">
              <a:lnSpc>
                <a:spcPct val="110000"/>
              </a:lnSpc>
              <a:spcBef>
                <a:spcPct val="20000"/>
              </a:spcBef>
              <a:buFontTx/>
              <a:buChar char="•"/>
            </a:pPr>
            <a:r>
              <a:rPr lang="en-US" altLang="ja-JP" sz="2400" dirty="0" smtClean="0"/>
              <a:t>Acknowledgement</a:t>
            </a:r>
            <a:endParaRPr lang="en-US" altLang="ja-JP" sz="2400" dirty="0"/>
          </a:p>
        </p:txBody>
      </p:sp>
      <p:pic>
        <p:nvPicPr>
          <p:cNvPr id="9" name="Picture 8" descr="CIMG26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90447" y="2682890"/>
            <a:ext cx="1998132" cy="1498599"/>
          </a:xfrm>
          <a:prstGeom prst="rect">
            <a:avLst/>
          </a:prstGeom>
          <a:ln>
            <a:solidFill>
              <a:srgbClr val="FF0000"/>
            </a:solidFill>
          </a:ln>
        </p:spPr>
      </p:pic>
      <p:pic>
        <p:nvPicPr>
          <p:cNvPr id="14" name="Picture 13"/>
          <p:cNvPicPr>
            <a:picLocks noChangeAspect="1"/>
          </p:cNvPicPr>
          <p:nvPr/>
        </p:nvPicPr>
        <p:blipFill>
          <a:blip r:embed="rId5"/>
          <a:stretch>
            <a:fillRect/>
          </a:stretch>
        </p:blipFill>
        <p:spPr>
          <a:xfrm>
            <a:off x="6159500" y="4595454"/>
            <a:ext cx="2768600" cy="2154596"/>
          </a:xfrm>
          <a:prstGeom prst="rect">
            <a:avLst/>
          </a:prstGeom>
        </p:spPr>
      </p:pic>
      <p:pic>
        <p:nvPicPr>
          <p:cNvPr id="8" name="Picture 5" descr="4Medi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7708" y="917297"/>
            <a:ext cx="1960033" cy="12985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48969" y="6548965"/>
            <a:ext cx="736099" cy="215444"/>
          </a:xfrm>
          <a:prstGeom prst="rect">
            <a:avLst/>
          </a:prstGeom>
          <a:noFill/>
        </p:spPr>
        <p:txBody>
          <a:bodyPr wrap="none" rtlCol="0">
            <a:spAutoFit/>
          </a:bodyPr>
          <a:lstStyle/>
          <a:p>
            <a:r>
              <a:rPr lang="en-US" sz="800" dirty="0" smtClean="0">
                <a:solidFill>
                  <a:schemeClr val="tx1">
                    <a:lumMod val="50000"/>
                    <a:lumOff val="50000"/>
                  </a:schemeClr>
                </a:solidFill>
              </a:rPr>
              <a:t>ITRC, 2012</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6863034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northeastern.edu/protect/wp-content/uploads/protect_logo_protectunder2.png"/>
          <p:cNvPicPr>
            <a:picLocks noChangeAspect="1" noChangeArrowheads="1"/>
          </p:cNvPicPr>
          <p:nvPr/>
        </p:nvPicPr>
        <p:blipFill>
          <a:blip r:embed="rId3" cstate="print"/>
          <a:srcRect/>
          <a:stretch>
            <a:fillRect/>
          </a:stretch>
        </p:blipFill>
        <p:spPr bwMode="auto">
          <a:xfrm>
            <a:off x="0" y="5522976"/>
            <a:ext cx="1764276" cy="1325880"/>
          </a:xfrm>
          <a:prstGeom prst="rect">
            <a:avLst/>
          </a:prstGeom>
          <a:noFill/>
        </p:spPr>
      </p:pic>
      <p:sp>
        <p:nvSpPr>
          <p:cNvPr id="55299" name="Text Box 4"/>
          <p:cNvSpPr txBox="1">
            <a:spLocks noChangeArrowheads="1"/>
          </p:cNvSpPr>
          <p:nvPr/>
        </p:nvSpPr>
        <p:spPr bwMode="auto">
          <a:xfrm>
            <a:off x="6461125" y="6172200"/>
            <a:ext cx="230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endParaRPr lang="en-US" sz="1800" dirty="0">
              <a:latin typeface="Calibri" charset="0"/>
            </a:endParaRPr>
          </a:p>
        </p:txBody>
      </p:sp>
      <p:sp>
        <p:nvSpPr>
          <p:cNvPr id="55300" name="Text Box 4"/>
          <p:cNvSpPr txBox="1">
            <a:spLocks noChangeArrowheads="1"/>
          </p:cNvSpPr>
          <p:nvPr/>
        </p:nvSpPr>
        <p:spPr bwMode="auto">
          <a:xfrm>
            <a:off x="713232" y="161544"/>
            <a:ext cx="6190488" cy="5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45" tIns="41473" rIns="82945" bIns="41473">
            <a:spAutoFit/>
          </a:bodyPr>
          <a:lstStyle>
            <a:lvl1pPr defTabSz="828675" eaLnBrk="0" hangingPunct="0">
              <a:defRPr sz="2000">
                <a:solidFill>
                  <a:schemeClr val="tx1"/>
                </a:solidFill>
                <a:latin typeface="Tahoma" charset="0"/>
                <a:ea typeface="ＭＳ Ｐゴシック" charset="0"/>
                <a:cs typeface="ＭＳ Ｐゴシック" charset="0"/>
              </a:defRPr>
            </a:lvl1pPr>
            <a:lvl2pPr marL="37931725" indent="-37474525" defTabSz="82867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algn="ctr" eaLnBrk="1" hangingPunct="1">
              <a:lnSpc>
                <a:spcPct val="84000"/>
              </a:lnSpc>
              <a:spcBef>
                <a:spcPts val="1800"/>
              </a:spcBef>
              <a:buClr>
                <a:srgbClr val="000000"/>
              </a:buClr>
              <a:buSzPct val="45000"/>
              <a:buFont typeface="Wingdings" charset="0"/>
              <a:buNone/>
            </a:pPr>
            <a:r>
              <a:rPr lang="en-US" sz="3600" dirty="0" smtClean="0">
                <a:solidFill>
                  <a:srgbClr val="2C7C9F"/>
                </a:solidFill>
                <a:latin typeface="+mj-lt"/>
                <a:cs typeface="Tahoma" charset="0"/>
              </a:rPr>
              <a:t>The PROTECT Database</a:t>
            </a:r>
            <a:endParaRPr lang="en-US" sz="3600" dirty="0">
              <a:solidFill>
                <a:srgbClr val="2C7C9F"/>
              </a:solidFill>
              <a:latin typeface="+mj-lt"/>
              <a:cs typeface="Tahoma" charset="0"/>
            </a:endParaRPr>
          </a:p>
        </p:txBody>
      </p:sp>
      <p:sp>
        <p:nvSpPr>
          <p:cNvPr id="6" name="Rectangle 2"/>
          <p:cNvSpPr txBox="1">
            <a:spLocks noChangeArrowheads="1"/>
          </p:cNvSpPr>
          <p:nvPr/>
        </p:nvSpPr>
        <p:spPr>
          <a:xfrm>
            <a:off x="634683" y="813816"/>
            <a:ext cx="8170989" cy="5156200"/>
          </a:xfrm>
          <a:prstGeom prst="rect">
            <a:avLst/>
          </a:prstGeom>
        </p:spPr>
        <p:txBody>
          <a:bodyPr vert="horz" lIns="91440" tIns="45720" rIns="91440" bIns="45720"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600"/>
              </a:spcBef>
              <a:buClr>
                <a:schemeClr val="bg2">
                  <a:lumMod val="25000"/>
                </a:schemeClr>
              </a:buClr>
            </a:pPr>
            <a:r>
              <a:rPr lang="en-US" sz="2000" dirty="0" smtClean="0">
                <a:solidFill>
                  <a:schemeClr val="tx1"/>
                </a:solidFill>
                <a:cs typeface="Arial" pitchFamily="34" charset="0"/>
              </a:rPr>
              <a:t>Participant Data  – </a:t>
            </a:r>
            <a:r>
              <a:rPr lang="en-US" sz="1800" dirty="0" smtClean="0">
                <a:solidFill>
                  <a:schemeClr val="tx1"/>
                </a:solidFill>
                <a:cs typeface="Arial" pitchFamily="34" charset="0"/>
              </a:rPr>
              <a:t>14 different forms </a:t>
            </a:r>
            <a:endParaRPr lang="en-US" sz="2000" dirty="0">
              <a:solidFill>
                <a:schemeClr val="tx1"/>
              </a:solidFill>
              <a:cs typeface="Arial" pitchFamily="34" charset="0"/>
            </a:endParaRPr>
          </a:p>
          <a:p>
            <a:pPr lvl="1">
              <a:buClr>
                <a:schemeClr val="bg2">
                  <a:lumMod val="25000"/>
                </a:schemeClr>
              </a:buClr>
            </a:pPr>
            <a:r>
              <a:rPr lang="en-US" sz="1800" dirty="0" smtClean="0">
                <a:solidFill>
                  <a:schemeClr val="tx1"/>
                </a:solidFill>
                <a:cs typeface="Arial" pitchFamily="34" charset="0"/>
              </a:rPr>
              <a:t>3,552 </a:t>
            </a:r>
            <a:r>
              <a:rPr lang="en-US" sz="1800" dirty="0">
                <a:solidFill>
                  <a:schemeClr val="tx1"/>
                </a:solidFill>
                <a:cs typeface="Arial" pitchFamily="34" charset="0"/>
              </a:rPr>
              <a:t>total </a:t>
            </a:r>
            <a:r>
              <a:rPr lang="en-US" sz="1800" dirty="0" smtClean="0">
                <a:solidFill>
                  <a:schemeClr val="tx1"/>
                </a:solidFill>
                <a:cs typeface="Arial" pitchFamily="34" charset="0"/>
              </a:rPr>
              <a:t>fields/participant</a:t>
            </a:r>
          </a:p>
          <a:p>
            <a:pPr lvl="2">
              <a:buClr>
                <a:schemeClr val="bg2">
                  <a:lumMod val="25000"/>
                </a:schemeClr>
              </a:buClr>
            </a:pPr>
            <a:r>
              <a:rPr lang="en-US" sz="1600" dirty="0" smtClean="0">
                <a:solidFill>
                  <a:schemeClr val="tx1"/>
                </a:solidFill>
                <a:cs typeface="Arial" pitchFamily="34" charset="0"/>
              </a:rPr>
              <a:t>Consent, first visit, medical records visit 1, second visit, food frequency, third visit, medical records visit 3, product use</a:t>
            </a:r>
            <a:endParaRPr lang="en-US" sz="1600" dirty="0">
              <a:solidFill>
                <a:schemeClr val="tx1"/>
              </a:solidFill>
              <a:cs typeface="Arial" pitchFamily="34" charset="0"/>
            </a:endParaRPr>
          </a:p>
          <a:p>
            <a:pPr lvl="1">
              <a:buClr>
                <a:schemeClr val="bg2">
                  <a:lumMod val="25000"/>
                </a:schemeClr>
              </a:buClr>
            </a:pPr>
            <a:r>
              <a:rPr lang="en-US" sz="1800" dirty="0" smtClean="0">
                <a:solidFill>
                  <a:schemeClr val="tx1"/>
                </a:solidFill>
                <a:cs typeface="Arial" pitchFamily="34" charset="0"/>
              </a:rPr>
              <a:t>1800 anticipated </a:t>
            </a:r>
            <a:r>
              <a:rPr lang="en-US" sz="1800" dirty="0">
                <a:solidFill>
                  <a:schemeClr val="tx1"/>
                </a:solidFill>
                <a:cs typeface="Arial" pitchFamily="34" charset="0"/>
              </a:rPr>
              <a:t>participants</a:t>
            </a:r>
          </a:p>
          <a:p>
            <a:pPr lvl="1">
              <a:buClr>
                <a:schemeClr val="bg2">
                  <a:lumMod val="25000"/>
                </a:schemeClr>
              </a:buClr>
            </a:pPr>
            <a:r>
              <a:rPr lang="en-US" sz="1800" dirty="0" smtClean="0">
                <a:solidFill>
                  <a:schemeClr val="tx1"/>
                </a:solidFill>
                <a:cs typeface="Arial" pitchFamily="34" charset="0"/>
              </a:rPr>
              <a:t>More than 6M </a:t>
            </a:r>
            <a:r>
              <a:rPr lang="en-US" sz="1800" dirty="0">
                <a:solidFill>
                  <a:schemeClr val="tx1"/>
                </a:solidFill>
                <a:cs typeface="Arial" pitchFamily="34" charset="0"/>
              </a:rPr>
              <a:t>records!</a:t>
            </a:r>
            <a:endParaRPr lang="en-US" sz="1600" dirty="0">
              <a:solidFill>
                <a:schemeClr val="tx1"/>
              </a:solidFill>
              <a:cs typeface="Arial" pitchFamily="34" charset="0"/>
            </a:endParaRPr>
          </a:p>
          <a:p>
            <a:pPr>
              <a:spcBef>
                <a:spcPts val="600"/>
              </a:spcBef>
              <a:buClr>
                <a:schemeClr val="bg2">
                  <a:lumMod val="25000"/>
                </a:schemeClr>
              </a:buClr>
            </a:pPr>
            <a:r>
              <a:rPr lang="en-US" sz="2000" dirty="0">
                <a:solidFill>
                  <a:schemeClr val="tx1"/>
                </a:solidFill>
                <a:cs typeface="Arial" pitchFamily="34" charset="0"/>
              </a:rPr>
              <a:t>Environmental </a:t>
            </a:r>
            <a:r>
              <a:rPr lang="en-US" sz="2000" dirty="0" smtClean="0">
                <a:solidFill>
                  <a:schemeClr val="tx1"/>
                </a:solidFill>
                <a:cs typeface="Arial" pitchFamily="34" charset="0"/>
              </a:rPr>
              <a:t>Data - </a:t>
            </a:r>
            <a:r>
              <a:rPr lang="en-US" sz="1800" dirty="0" smtClean="0">
                <a:solidFill>
                  <a:schemeClr val="tx1"/>
                </a:solidFill>
                <a:cs typeface="Arial" pitchFamily="34" charset="0"/>
              </a:rPr>
              <a:t>&gt;28K data points</a:t>
            </a:r>
            <a:endParaRPr lang="en-US" sz="2000" dirty="0">
              <a:solidFill>
                <a:schemeClr val="tx1"/>
              </a:solidFill>
              <a:cs typeface="Arial" pitchFamily="34" charset="0"/>
            </a:endParaRPr>
          </a:p>
          <a:p>
            <a:pPr lvl="1">
              <a:buClr>
                <a:schemeClr val="bg2">
                  <a:lumMod val="25000"/>
                </a:schemeClr>
              </a:buClr>
            </a:pPr>
            <a:r>
              <a:rPr lang="en-US" sz="1800" dirty="0" smtClean="0">
                <a:solidFill>
                  <a:schemeClr val="tx1"/>
                </a:solidFill>
                <a:cs typeface="Arial" pitchFamily="34" charset="0"/>
              </a:rPr>
              <a:t>1048 </a:t>
            </a:r>
            <a:r>
              <a:rPr lang="en-US" sz="1800" dirty="0">
                <a:solidFill>
                  <a:schemeClr val="tx1"/>
                </a:solidFill>
                <a:cs typeface="Arial" pitchFamily="34" charset="0"/>
              </a:rPr>
              <a:t>wells </a:t>
            </a:r>
            <a:r>
              <a:rPr lang="en-US" sz="1800" dirty="0" smtClean="0">
                <a:solidFill>
                  <a:schemeClr val="tx1"/>
                </a:solidFill>
                <a:cs typeface="Arial" pitchFamily="34" charset="0"/>
              </a:rPr>
              <a:t>(14 of </a:t>
            </a:r>
            <a:r>
              <a:rPr lang="en-US" sz="1800" dirty="0">
                <a:solidFill>
                  <a:schemeClr val="tx1"/>
                </a:solidFill>
                <a:cs typeface="Arial" pitchFamily="34" charset="0"/>
              </a:rPr>
              <a:t>them include water contaminant data)</a:t>
            </a:r>
          </a:p>
          <a:p>
            <a:pPr lvl="1">
              <a:buClr>
                <a:schemeClr val="bg2">
                  <a:lumMod val="25000"/>
                </a:schemeClr>
              </a:buClr>
            </a:pPr>
            <a:r>
              <a:rPr lang="en-US" sz="1800" dirty="0" smtClean="0">
                <a:solidFill>
                  <a:schemeClr val="tx1"/>
                </a:solidFill>
                <a:cs typeface="Arial" pitchFamily="34" charset="0"/>
              </a:rPr>
              <a:t>35 </a:t>
            </a:r>
            <a:r>
              <a:rPr lang="en-US" sz="1800" dirty="0">
                <a:solidFill>
                  <a:schemeClr val="tx1"/>
                </a:solidFill>
                <a:cs typeface="Arial" pitchFamily="34" charset="0"/>
              </a:rPr>
              <a:t>springs </a:t>
            </a:r>
            <a:r>
              <a:rPr lang="en-US" sz="1800" dirty="0" smtClean="0">
                <a:solidFill>
                  <a:schemeClr val="tx1"/>
                </a:solidFill>
                <a:cs typeface="Arial" pitchFamily="34" charset="0"/>
              </a:rPr>
              <a:t>(3 of </a:t>
            </a:r>
            <a:r>
              <a:rPr lang="en-US" sz="1800" dirty="0">
                <a:solidFill>
                  <a:schemeClr val="tx1"/>
                </a:solidFill>
                <a:cs typeface="Arial" pitchFamily="34" charset="0"/>
              </a:rPr>
              <a:t>them include water contaminant data</a:t>
            </a:r>
            <a:r>
              <a:rPr lang="en-US" sz="1800" dirty="0" smtClean="0">
                <a:solidFill>
                  <a:schemeClr val="tx1"/>
                </a:solidFill>
                <a:cs typeface="Arial" pitchFamily="34" charset="0"/>
              </a:rPr>
              <a:t>)</a:t>
            </a:r>
          </a:p>
          <a:p>
            <a:pPr lvl="1">
              <a:buClr>
                <a:schemeClr val="bg2">
                  <a:lumMod val="25000"/>
                </a:schemeClr>
              </a:buClr>
            </a:pPr>
            <a:r>
              <a:rPr lang="en-US" sz="1800" dirty="0" smtClean="0">
                <a:solidFill>
                  <a:schemeClr val="tx1"/>
                </a:solidFill>
                <a:cs typeface="Arial" pitchFamily="34" charset="0"/>
              </a:rPr>
              <a:t>24 rivers</a:t>
            </a:r>
            <a:endParaRPr lang="en-US" sz="1800" dirty="0">
              <a:solidFill>
                <a:schemeClr val="tx1"/>
              </a:solidFill>
              <a:cs typeface="Arial" pitchFamily="34" charset="0"/>
            </a:endParaRPr>
          </a:p>
          <a:p>
            <a:pPr lvl="1">
              <a:buClr>
                <a:schemeClr val="bg2">
                  <a:lumMod val="25000"/>
                </a:schemeClr>
              </a:buClr>
            </a:pPr>
            <a:r>
              <a:rPr lang="en-US" sz="1800" dirty="0">
                <a:solidFill>
                  <a:schemeClr val="tx1"/>
                </a:solidFill>
                <a:cs typeface="Arial" pitchFamily="34" charset="0"/>
              </a:rPr>
              <a:t>Field </a:t>
            </a:r>
            <a:r>
              <a:rPr lang="en-US" sz="1800" dirty="0" smtClean="0">
                <a:solidFill>
                  <a:schemeClr val="tx1"/>
                </a:solidFill>
                <a:cs typeface="Arial" pitchFamily="34" charset="0"/>
              </a:rPr>
              <a:t>data measurements</a:t>
            </a:r>
            <a:endParaRPr lang="en-US" sz="1800" dirty="0">
              <a:solidFill>
                <a:schemeClr val="tx1"/>
              </a:solidFill>
              <a:cs typeface="Arial" pitchFamily="34" charset="0"/>
            </a:endParaRPr>
          </a:p>
          <a:p>
            <a:pPr lvl="2">
              <a:buClr>
                <a:schemeClr val="bg2">
                  <a:lumMod val="25000"/>
                </a:schemeClr>
              </a:buClr>
            </a:pPr>
            <a:r>
              <a:rPr lang="en-US" sz="1600" dirty="0" smtClean="0">
                <a:solidFill>
                  <a:schemeClr val="tx1"/>
                </a:solidFill>
                <a:cs typeface="Arial" pitchFamily="34" charset="0"/>
              </a:rPr>
              <a:t>CVOC (133,139), Phthalates (4,330), Water Level (145,793), Discharge (181,839), Meteorological (670)</a:t>
            </a:r>
          </a:p>
          <a:p>
            <a:pPr lvl="1">
              <a:buClr>
                <a:schemeClr val="bg2">
                  <a:lumMod val="25000"/>
                </a:schemeClr>
              </a:buClr>
            </a:pPr>
            <a:r>
              <a:rPr lang="en-US" sz="1800" dirty="0" smtClean="0">
                <a:solidFill>
                  <a:schemeClr val="tx1"/>
                </a:solidFill>
                <a:cs typeface="Arial" pitchFamily="34" charset="0"/>
              </a:rPr>
              <a:t>GIS shape files for Northern Puerto Rico </a:t>
            </a:r>
            <a:endParaRPr lang="en-US" sz="1800" dirty="0">
              <a:solidFill>
                <a:schemeClr val="tx1"/>
              </a:solidFill>
              <a:cs typeface="Arial" pitchFamily="34" charset="0"/>
            </a:endParaRPr>
          </a:p>
          <a:p>
            <a:pPr>
              <a:spcBef>
                <a:spcPts val="600"/>
              </a:spcBef>
              <a:buClr>
                <a:schemeClr val="bg2">
                  <a:lumMod val="25000"/>
                </a:schemeClr>
              </a:buClr>
            </a:pPr>
            <a:r>
              <a:rPr lang="en-US" sz="2000" dirty="0" smtClean="0">
                <a:solidFill>
                  <a:schemeClr val="tx1"/>
                </a:solidFill>
                <a:cs typeface="Arial" pitchFamily="34" charset="0"/>
              </a:rPr>
              <a:t>Biological Data – </a:t>
            </a:r>
            <a:r>
              <a:rPr lang="en-US" sz="1800" dirty="0" smtClean="0">
                <a:solidFill>
                  <a:schemeClr val="tx1"/>
                </a:solidFill>
                <a:cs typeface="Arial" pitchFamily="34" charset="0"/>
              </a:rPr>
              <a:t>8733 data points to date</a:t>
            </a:r>
            <a:endParaRPr lang="en-US" sz="2000" dirty="0">
              <a:solidFill>
                <a:schemeClr val="tx1"/>
              </a:solidFill>
              <a:cs typeface="Arial" pitchFamily="34" charset="0"/>
            </a:endParaRPr>
          </a:p>
          <a:p>
            <a:pPr lvl="1">
              <a:buClr>
                <a:schemeClr val="bg2">
                  <a:lumMod val="25000"/>
                </a:schemeClr>
              </a:buClr>
            </a:pPr>
            <a:r>
              <a:rPr lang="en-US" sz="1600" dirty="0" smtClean="0">
                <a:solidFill>
                  <a:schemeClr val="tx1"/>
                </a:solidFill>
                <a:cs typeface="Arial" pitchFamily="34" charset="0"/>
              </a:rPr>
              <a:t>Biological data - 19 </a:t>
            </a:r>
            <a:r>
              <a:rPr lang="en-US" sz="1600" dirty="0" err="1" smtClean="0">
                <a:solidFill>
                  <a:schemeClr val="tx1"/>
                </a:solidFill>
                <a:cs typeface="Arial" pitchFamily="34" charset="0"/>
              </a:rPr>
              <a:t>analytes</a:t>
            </a:r>
            <a:r>
              <a:rPr lang="en-US" sz="1600" dirty="0" smtClean="0">
                <a:solidFill>
                  <a:schemeClr val="tx1"/>
                </a:solidFill>
                <a:cs typeface="Arial" pitchFamily="34" charset="0"/>
              </a:rPr>
              <a:t>, 3 samples per participant</a:t>
            </a:r>
          </a:p>
          <a:p>
            <a:pPr lvl="1">
              <a:buClr>
                <a:schemeClr val="bg2">
                  <a:lumMod val="25000"/>
                </a:schemeClr>
              </a:buClr>
            </a:pPr>
            <a:r>
              <a:rPr lang="en-US" sz="1600" dirty="0" smtClean="0">
                <a:solidFill>
                  <a:schemeClr val="tx1"/>
                </a:solidFill>
                <a:cs typeface="Arial" pitchFamily="34" charset="0"/>
              </a:rPr>
              <a:t>Trace metals – 18 </a:t>
            </a:r>
            <a:r>
              <a:rPr lang="en-US" sz="1600" dirty="0" err="1" smtClean="0">
                <a:solidFill>
                  <a:schemeClr val="tx1"/>
                </a:solidFill>
                <a:cs typeface="Arial" pitchFamily="34" charset="0"/>
              </a:rPr>
              <a:t>analytes</a:t>
            </a:r>
            <a:r>
              <a:rPr lang="en-US" sz="1600" dirty="0" smtClean="0">
                <a:solidFill>
                  <a:schemeClr val="tx1"/>
                </a:solidFill>
                <a:cs typeface="Arial" pitchFamily="34" charset="0"/>
              </a:rPr>
              <a:t>, 2 samples per participant</a:t>
            </a:r>
          </a:p>
          <a:p>
            <a:pPr lvl="1">
              <a:buClr>
                <a:schemeClr val="bg2">
                  <a:lumMod val="25000"/>
                </a:schemeClr>
              </a:buClr>
              <a:buNone/>
            </a:pPr>
            <a:endParaRPr lang="en-US" sz="1600" dirty="0" smtClean="0">
              <a:solidFill>
                <a:schemeClr val="tx1"/>
              </a:solidFill>
              <a:cs typeface="Arial" pitchFamily="34" charset="0"/>
            </a:endParaRPr>
          </a:p>
          <a:p>
            <a:pPr>
              <a:spcBef>
                <a:spcPts val="600"/>
              </a:spcBef>
              <a:buClr>
                <a:schemeClr val="bg2">
                  <a:lumMod val="25000"/>
                </a:schemeClr>
              </a:buClr>
            </a:pPr>
            <a:r>
              <a:rPr lang="en-US" altLang="ja-JP" sz="2100" b="1" dirty="0" smtClean="0">
                <a:solidFill>
                  <a:schemeClr val="tx1"/>
                </a:solidFill>
                <a:cs typeface="Arial" pitchFamily="34" charset="0"/>
              </a:rPr>
              <a:t>Presen</a:t>
            </a:r>
            <a:r>
              <a:rPr lang="en-US" altLang="ja-JP" sz="2100" b="1" dirty="0" smtClean="0">
                <a:solidFill>
                  <a:schemeClr val="tx1"/>
                </a:solidFill>
                <a:ea typeface="ＭＳ Ｐゴシック" charset="0"/>
                <a:cs typeface="Tahoma" charset="0"/>
              </a:rPr>
              <a:t>tly 1,065,600 cleaned data points available in our system</a:t>
            </a:r>
            <a:endParaRPr lang="en-US" altLang="ja-JP" sz="2100" b="1" dirty="0">
              <a:solidFill>
                <a:schemeClr val="tx1"/>
              </a:solidFill>
              <a:ea typeface="ＭＳ Ｐゴシック" charset="0"/>
              <a:cs typeface="Tahoma" charset="0"/>
            </a:endParaRPr>
          </a:p>
        </p:txBody>
      </p:sp>
      <p:pic>
        <p:nvPicPr>
          <p:cNvPr id="10" name="Picture 2" descr="http://www.riceconsultingllc.com/2012/images/database-design-development.jpg"/>
          <p:cNvPicPr>
            <a:picLocks noChangeAspect="1" noChangeArrowheads="1"/>
          </p:cNvPicPr>
          <p:nvPr/>
        </p:nvPicPr>
        <p:blipFill>
          <a:blip r:embed="rId4" cstate="print"/>
          <a:srcRect/>
          <a:stretch>
            <a:fillRect/>
          </a:stretch>
        </p:blipFill>
        <p:spPr bwMode="auto">
          <a:xfrm>
            <a:off x="7454900" y="5591174"/>
            <a:ext cx="1689100" cy="1266825"/>
          </a:xfrm>
          <a:prstGeom prst="rect">
            <a:avLst/>
          </a:prstGeom>
          <a:noFill/>
        </p:spPr>
      </p:pic>
    </p:spTree>
    <p:extLst>
      <p:ext uri="{BB962C8B-B14F-4D97-AF65-F5344CB8AC3E}">
        <p14:creationId xmlns:p14="http://schemas.microsoft.com/office/powerpoint/2010/main" val="371180973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northeastern.edu/protect/wp-content/uploads/protect_logo_protectunder2.png"/>
          <p:cNvPicPr>
            <a:picLocks noChangeAspect="1" noChangeArrowheads="1"/>
          </p:cNvPicPr>
          <p:nvPr/>
        </p:nvPicPr>
        <p:blipFill>
          <a:blip r:embed="rId3" cstate="print"/>
          <a:srcRect/>
          <a:stretch>
            <a:fillRect/>
          </a:stretch>
        </p:blipFill>
        <p:spPr bwMode="auto">
          <a:xfrm>
            <a:off x="0" y="5522976"/>
            <a:ext cx="1764276" cy="1325880"/>
          </a:xfrm>
          <a:prstGeom prst="rect">
            <a:avLst/>
          </a:prstGeom>
          <a:noFill/>
        </p:spPr>
      </p:pic>
      <p:sp>
        <p:nvSpPr>
          <p:cNvPr id="55299" name="Text Box 4"/>
          <p:cNvSpPr txBox="1">
            <a:spLocks noChangeArrowheads="1"/>
          </p:cNvSpPr>
          <p:nvPr/>
        </p:nvSpPr>
        <p:spPr bwMode="auto">
          <a:xfrm>
            <a:off x="6461125" y="6172200"/>
            <a:ext cx="230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endParaRPr lang="en-US" sz="1800" dirty="0">
              <a:latin typeface="Calibri" charset="0"/>
            </a:endParaRPr>
          </a:p>
        </p:txBody>
      </p:sp>
      <p:sp>
        <p:nvSpPr>
          <p:cNvPr id="55300" name="Text Box 4"/>
          <p:cNvSpPr txBox="1">
            <a:spLocks noChangeArrowheads="1"/>
          </p:cNvSpPr>
          <p:nvPr/>
        </p:nvSpPr>
        <p:spPr bwMode="auto">
          <a:xfrm>
            <a:off x="713232" y="161544"/>
            <a:ext cx="6190488" cy="5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45" tIns="41473" rIns="82945" bIns="41473">
            <a:spAutoFit/>
          </a:bodyPr>
          <a:lstStyle>
            <a:lvl1pPr defTabSz="828675" eaLnBrk="0" hangingPunct="0">
              <a:defRPr sz="2000">
                <a:solidFill>
                  <a:schemeClr val="tx1"/>
                </a:solidFill>
                <a:latin typeface="Tahoma" charset="0"/>
                <a:ea typeface="ＭＳ Ｐゴシック" charset="0"/>
                <a:cs typeface="ＭＳ Ｐゴシック" charset="0"/>
              </a:defRPr>
            </a:lvl1pPr>
            <a:lvl2pPr marL="37931725" indent="-37474525" defTabSz="82867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algn="ctr" eaLnBrk="1" hangingPunct="1">
              <a:lnSpc>
                <a:spcPct val="84000"/>
              </a:lnSpc>
              <a:spcBef>
                <a:spcPts val="1800"/>
              </a:spcBef>
              <a:buClr>
                <a:srgbClr val="000000"/>
              </a:buClr>
              <a:buSzPct val="45000"/>
              <a:buFont typeface="Wingdings" charset="0"/>
              <a:buNone/>
            </a:pPr>
            <a:r>
              <a:rPr lang="en-US" sz="3600" dirty="0" smtClean="0">
                <a:solidFill>
                  <a:srgbClr val="2C7C9F"/>
                </a:solidFill>
                <a:latin typeface="+mj-lt"/>
                <a:cs typeface="Tahoma" charset="0"/>
              </a:rPr>
              <a:t>The PROTECT Database</a:t>
            </a:r>
            <a:endParaRPr lang="en-US" sz="3600" dirty="0">
              <a:solidFill>
                <a:srgbClr val="2C7C9F"/>
              </a:solidFill>
              <a:latin typeface="+mj-lt"/>
              <a:cs typeface="Tahoma" charset="0"/>
            </a:endParaRPr>
          </a:p>
        </p:txBody>
      </p:sp>
      <p:sp>
        <p:nvSpPr>
          <p:cNvPr id="6" name="Rectangle 2"/>
          <p:cNvSpPr txBox="1">
            <a:spLocks noChangeArrowheads="1"/>
          </p:cNvSpPr>
          <p:nvPr/>
        </p:nvSpPr>
        <p:spPr>
          <a:xfrm>
            <a:off x="466345" y="813816"/>
            <a:ext cx="8339328" cy="1014984"/>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600"/>
              </a:spcBef>
              <a:buClr>
                <a:schemeClr val="bg2">
                  <a:lumMod val="25000"/>
                </a:schemeClr>
              </a:buClr>
            </a:pPr>
            <a:r>
              <a:rPr lang="en-US" altLang="ja-JP" sz="1800" dirty="0" smtClean="0">
                <a:solidFill>
                  <a:schemeClr val="tx1"/>
                </a:solidFill>
                <a:cs typeface="Arial" pitchFamily="34" charset="0"/>
              </a:rPr>
              <a:t>Our system supports web-based authenticated login on a per-project per-user basis</a:t>
            </a:r>
          </a:p>
          <a:p>
            <a:pPr>
              <a:spcBef>
                <a:spcPts val="600"/>
              </a:spcBef>
              <a:buClr>
                <a:schemeClr val="bg2">
                  <a:lumMod val="25000"/>
                </a:schemeClr>
              </a:buClr>
            </a:pPr>
            <a:r>
              <a:rPr lang="en-US" altLang="ja-JP" sz="1800" dirty="0" smtClean="0">
                <a:solidFill>
                  <a:schemeClr val="tx1"/>
                </a:solidFill>
                <a:cs typeface="Arial" pitchFamily="34" charset="0"/>
              </a:rPr>
              <a:t> Project/Core PI control access to their data – theme of the </a:t>
            </a:r>
            <a:r>
              <a:rPr lang="en-US" altLang="ja-JP" sz="2000" b="1" dirty="0" smtClean="0">
                <a:solidFill>
                  <a:schemeClr val="tx1"/>
                </a:solidFill>
                <a:cs typeface="Arial" pitchFamily="34" charset="0"/>
              </a:rPr>
              <a:t>BRAID Center</a:t>
            </a:r>
            <a:endParaRPr lang="en-US" altLang="ja-JP" sz="1800" b="1" dirty="0">
              <a:solidFill>
                <a:schemeClr val="tx1"/>
              </a:solidFill>
              <a:ea typeface="ＭＳ Ｐゴシック" charset="0"/>
              <a:cs typeface="Tahoma" charset="0"/>
            </a:endParaRPr>
          </a:p>
        </p:txBody>
      </p:sp>
      <p:pic>
        <p:nvPicPr>
          <p:cNvPr id="10" name="Picture 7" descr="C:\DOCUME~1\kaeli\LOCALS~1\Temp\Rar$DR41.864\earthsoft_facilities.png"/>
          <p:cNvPicPr>
            <a:picLocks noChangeAspect="1" noChangeArrowheads="1"/>
          </p:cNvPicPr>
          <p:nvPr/>
        </p:nvPicPr>
        <p:blipFill>
          <a:blip r:embed="rId4" cstate="print"/>
          <a:srcRect/>
          <a:stretch>
            <a:fillRect/>
          </a:stretch>
        </p:blipFill>
        <p:spPr bwMode="auto">
          <a:xfrm>
            <a:off x="722376" y="1737944"/>
            <a:ext cx="6903720" cy="2840977"/>
          </a:xfrm>
          <a:prstGeom prst="rect">
            <a:avLst/>
          </a:prstGeom>
          <a:noFill/>
        </p:spPr>
      </p:pic>
      <p:sp>
        <p:nvSpPr>
          <p:cNvPr id="11" name="Rounded Rectangle 10"/>
          <p:cNvSpPr/>
          <p:nvPr/>
        </p:nvSpPr>
        <p:spPr>
          <a:xfrm>
            <a:off x="2002536" y="4224528"/>
            <a:ext cx="5696712" cy="179222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descr="http://upload.wikimedia.org/wikipedia/commons/thumb/6/6e/Scheme_of_four_disk_storage.svg/102px-Scheme_of_four_disk_storage.svg.png"/>
          <p:cNvPicPr>
            <a:picLocks noChangeAspect="1" noChangeArrowheads="1"/>
          </p:cNvPicPr>
          <p:nvPr/>
        </p:nvPicPr>
        <p:blipFill>
          <a:blip r:embed="rId5" cstate="print"/>
          <a:srcRect/>
          <a:stretch>
            <a:fillRect/>
          </a:stretch>
        </p:blipFill>
        <p:spPr bwMode="auto">
          <a:xfrm>
            <a:off x="6013831" y="4752784"/>
            <a:ext cx="971550" cy="1143001"/>
          </a:xfrm>
          <a:prstGeom prst="rect">
            <a:avLst/>
          </a:prstGeom>
          <a:noFill/>
        </p:spPr>
      </p:pic>
      <p:pic>
        <p:nvPicPr>
          <p:cNvPr id="13" name="Picture 4" descr="http://www.proskauer.com/files/ImageControl/359f4ec1-3172-4ca5-ac57-48acb1fc4ce5/7483b893-e478-44a4-8fed-f49aa917d8cf/Presentation/Image/PrivacyDataSecurity.jpg"/>
          <p:cNvPicPr>
            <a:picLocks noChangeAspect="1" noChangeArrowheads="1"/>
          </p:cNvPicPr>
          <p:nvPr/>
        </p:nvPicPr>
        <p:blipFill>
          <a:blip r:embed="rId6" cstate="print"/>
          <a:srcRect/>
          <a:stretch>
            <a:fillRect/>
          </a:stretch>
        </p:blipFill>
        <p:spPr bwMode="auto">
          <a:xfrm>
            <a:off x="4026789" y="4672583"/>
            <a:ext cx="1968754" cy="727583"/>
          </a:xfrm>
          <a:prstGeom prst="rect">
            <a:avLst/>
          </a:prstGeom>
          <a:noFill/>
        </p:spPr>
      </p:pic>
      <p:pic>
        <p:nvPicPr>
          <p:cNvPr id="14" name="Picture 2" descr="http://upload.wikimedia.org/wikipedia/commons/thumb/6/6e/Scheme_of_four_disk_storage.svg/102px-Scheme_of_four_disk_storage.svg.png"/>
          <p:cNvPicPr>
            <a:picLocks noChangeAspect="1" noChangeArrowheads="1"/>
          </p:cNvPicPr>
          <p:nvPr/>
        </p:nvPicPr>
        <p:blipFill>
          <a:blip r:embed="rId5" cstate="print"/>
          <a:srcRect/>
          <a:stretch>
            <a:fillRect/>
          </a:stretch>
        </p:blipFill>
        <p:spPr bwMode="auto">
          <a:xfrm>
            <a:off x="6477127" y="4612576"/>
            <a:ext cx="971550" cy="1143001"/>
          </a:xfrm>
          <a:prstGeom prst="rect">
            <a:avLst/>
          </a:prstGeom>
          <a:noFill/>
        </p:spPr>
      </p:pic>
      <p:pic>
        <p:nvPicPr>
          <p:cNvPr id="15" name="Picture 2" descr="http://upload.wikimedia.org/wikipedia/commons/thumb/6/6e/Scheme_of_four_disk_storage.svg/102px-Scheme_of_four_disk_storage.svg.png"/>
          <p:cNvPicPr>
            <a:picLocks noChangeAspect="1" noChangeArrowheads="1"/>
          </p:cNvPicPr>
          <p:nvPr/>
        </p:nvPicPr>
        <p:blipFill>
          <a:blip r:embed="rId5" cstate="print"/>
          <a:srcRect/>
          <a:stretch>
            <a:fillRect/>
          </a:stretch>
        </p:blipFill>
        <p:spPr bwMode="auto">
          <a:xfrm>
            <a:off x="2965831" y="4429696"/>
            <a:ext cx="971550" cy="1143001"/>
          </a:xfrm>
          <a:prstGeom prst="rect">
            <a:avLst/>
          </a:prstGeom>
          <a:noFill/>
        </p:spPr>
      </p:pic>
      <p:pic>
        <p:nvPicPr>
          <p:cNvPr id="16" name="Picture 2" descr="http://upload.wikimedia.org/wikipedia/commons/thumb/6/6e/Scheme_of_four_disk_storage.svg/102px-Scheme_of_four_disk_storage.svg.png"/>
          <p:cNvPicPr>
            <a:picLocks noChangeAspect="1" noChangeArrowheads="1"/>
          </p:cNvPicPr>
          <p:nvPr/>
        </p:nvPicPr>
        <p:blipFill>
          <a:blip r:embed="rId5" cstate="print"/>
          <a:srcRect/>
          <a:stretch>
            <a:fillRect/>
          </a:stretch>
        </p:blipFill>
        <p:spPr bwMode="auto">
          <a:xfrm>
            <a:off x="2450719" y="4582096"/>
            <a:ext cx="971550" cy="1143001"/>
          </a:xfrm>
          <a:prstGeom prst="rect">
            <a:avLst/>
          </a:prstGeom>
          <a:noFill/>
        </p:spPr>
      </p:pic>
      <p:pic>
        <p:nvPicPr>
          <p:cNvPr id="17" name="Picture 2" descr="http://upload.wikimedia.org/wikipedia/commons/thumb/6/6e/Scheme_of_four_disk_storage.svg/102px-Scheme_of_four_disk_storage.svg.png"/>
          <p:cNvPicPr>
            <a:picLocks noChangeAspect="1" noChangeArrowheads="1"/>
          </p:cNvPicPr>
          <p:nvPr/>
        </p:nvPicPr>
        <p:blipFill>
          <a:blip r:embed="rId5" cstate="print"/>
          <a:srcRect/>
          <a:stretch>
            <a:fillRect/>
          </a:stretch>
        </p:blipFill>
        <p:spPr bwMode="auto">
          <a:xfrm>
            <a:off x="2008759" y="4764023"/>
            <a:ext cx="971550" cy="1143001"/>
          </a:xfrm>
          <a:prstGeom prst="rect">
            <a:avLst/>
          </a:prstGeom>
          <a:noFill/>
        </p:spPr>
      </p:pic>
      <p:pic>
        <p:nvPicPr>
          <p:cNvPr id="18" name="Picture 2" descr="http://upload.wikimedia.org/wikipedia/commons/thumb/6/6e/Scheme_of_four_disk_storage.svg/102px-Scheme_of_four_disk_storage.svg.png"/>
          <p:cNvPicPr>
            <a:picLocks noChangeAspect="1" noChangeArrowheads="1"/>
          </p:cNvPicPr>
          <p:nvPr/>
        </p:nvPicPr>
        <p:blipFill>
          <a:blip r:embed="rId5" cstate="print"/>
          <a:srcRect/>
          <a:stretch>
            <a:fillRect/>
          </a:stretch>
        </p:blipFill>
        <p:spPr bwMode="auto">
          <a:xfrm>
            <a:off x="6778879" y="4411408"/>
            <a:ext cx="971550" cy="1143001"/>
          </a:xfrm>
          <a:prstGeom prst="rect">
            <a:avLst/>
          </a:prstGeom>
          <a:noFill/>
        </p:spPr>
      </p:pic>
      <p:pic>
        <p:nvPicPr>
          <p:cNvPr id="19" name="Picture 2" descr="EarthSoft"/>
          <p:cNvPicPr>
            <a:picLocks noChangeAspect="1" noChangeArrowheads="1"/>
          </p:cNvPicPr>
          <p:nvPr/>
        </p:nvPicPr>
        <p:blipFill>
          <a:blip r:embed="rId7" cstate="print"/>
          <a:srcRect/>
          <a:stretch>
            <a:fillRect/>
          </a:stretch>
        </p:blipFill>
        <p:spPr bwMode="auto">
          <a:xfrm>
            <a:off x="6830568" y="6315708"/>
            <a:ext cx="2313432" cy="542292"/>
          </a:xfrm>
          <a:prstGeom prst="rect">
            <a:avLst/>
          </a:prstGeom>
          <a:noFill/>
        </p:spPr>
      </p:pic>
    </p:spTree>
    <p:extLst>
      <p:ext uri="{BB962C8B-B14F-4D97-AF65-F5344CB8AC3E}">
        <p14:creationId xmlns:p14="http://schemas.microsoft.com/office/powerpoint/2010/main" val="4606754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northeastern.edu/protect/wp-content/uploads/protect_logo_protectunder2.png"/>
          <p:cNvPicPr>
            <a:picLocks noChangeAspect="1" noChangeArrowheads="1"/>
          </p:cNvPicPr>
          <p:nvPr/>
        </p:nvPicPr>
        <p:blipFill>
          <a:blip r:embed="rId3" cstate="print"/>
          <a:srcRect/>
          <a:stretch>
            <a:fillRect/>
          </a:stretch>
        </p:blipFill>
        <p:spPr bwMode="auto">
          <a:xfrm>
            <a:off x="0" y="5522976"/>
            <a:ext cx="1764276" cy="1325880"/>
          </a:xfrm>
          <a:prstGeom prst="rect">
            <a:avLst/>
          </a:prstGeom>
          <a:noFill/>
        </p:spPr>
      </p:pic>
      <p:sp>
        <p:nvSpPr>
          <p:cNvPr id="55299" name="Text Box 4"/>
          <p:cNvSpPr txBox="1">
            <a:spLocks noChangeArrowheads="1"/>
          </p:cNvSpPr>
          <p:nvPr/>
        </p:nvSpPr>
        <p:spPr bwMode="auto">
          <a:xfrm>
            <a:off x="6461125" y="6172200"/>
            <a:ext cx="230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endParaRPr lang="en-US" sz="1800" dirty="0">
              <a:latin typeface="Calibri" charset="0"/>
            </a:endParaRPr>
          </a:p>
        </p:txBody>
      </p:sp>
      <p:sp>
        <p:nvSpPr>
          <p:cNvPr id="55300" name="Text Box 4"/>
          <p:cNvSpPr txBox="1">
            <a:spLocks noChangeArrowheads="1"/>
          </p:cNvSpPr>
          <p:nvPr/>
        </p:nvSpPr>
        <p:spPr bwMode="auto">
          <a:xfrm>
            <a:off x="713232" y="161544"/>
            <a:ext cx="6190488" cy="5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45" tIns="41473" rIns="82945" bIns="41473">
            <a:spAutoFit/>
          </a:bodyPr>
          <a:lstStyle>
            <a:lvl1pPr defTabSz="828675" eaLnBrk="0" hangingPunct="0">
              <a:defRPr sz="2000">
                <a:solidFill>
                  <a:schemeClr val="tx1"/>
                </a:solidFill>
                <a:latin typeface="Tahoma" charset="0"/>
                <a:ea typeface="ＭＳ Ｐゴシック" charset="0"/>
                <a:cs typeface="ＭＳ Ｐゴシック" charset="0"/>
              </a:defRPr>
            </a:lvl1pPr>
            <a:lvl2pPr marL="37931725" indent="-37474525" defTabSz="82867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algn="ctr" eaLnBrk="1" hangingPunct="1">
              <a:lnSpc>
                <a:spcPct val="84000"/>
              </a:lnSpc>
              <a:spcBef>
                <a:spcPts val="1800"/>
              </a:spcBef>
              <a:buClr>
                <a:srgbClr val="000000"/>
              </a:buClr>
              <a:buSzPct val="45000"/>
              <a:buFont typeface="Wingdings" charset="0"/>
              <a:buNone/>
            </a:pPr>
            <a:r>
              <a:rPr lang="en-US" sz="3600" dirty="0" smtClean="0">
                <a:solidFill>
                  <a:srgbClr val="2C7C9F"/>
                </a:solidFill>
                <a:latin typeface="+mj-lt"/>
                <a:cs typeface="Tahoma" charset="0"/>
              </a:rPr>
              <a:t>The PROTECT Database</a:t>
            </a:r>
            <a:endParaRPr lang="en-US" sz="3600" dirty="0">
              <a:solidFill>
                <a:srgbClr val="2C7C9F"/>
              </a:solidFill>
              <a:latin typeface="+mj-lt"/>
              <a:cs typeface="Tahoma" charset="0"/>
            </a:endParaRPr>
          </a:p>
        </p:txBody>
      </p:sp>
      <p:sp>
        <p:nvSpPr>
          <p:cNvPr id="6" name="Rectangle 2"/>
          <p:cNvSpPr txBox="1">
            <a:spLocks noChangeArrowheads="1"/>
          </p:cNvSpPr>
          <p:nvPr/>
        </p:nvSpPr>
        <p:spPr>
          <a:xfrm>
            <a:off x="634683" y="813816"/>
            <a:ext cx="8170989" cy="1014984"/>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600"/>
              </a:spcBef>
              <a:buClr>
                <a:schemeClr val="bg2">
                  <a:lumMod val="25000"/>
                </a:schemeClr>
              </a:buClr>
            </a:pPr>
            <a:r>
              <a:rPr lang="en-US" altLang="ja-JP" sz="2100" dirty="0" smtClean="0">
                <a:solidFill>
                  <a:schemeClr val="tx1"/>
                </a:solidFill>
                <a:ea typeface="ＭＳ Ｐゴシック" charset="0"/>
                <a:cs typeface="Tahoma" charset="0"/>
              </a:rPr>
              <a:t>Our system provides multiple export formats to support a range of analysis required by the PROTECT program</a:t>
            </a:r>
            <a:endParaRPr lang="en-US" altLang="ja-JP" sz="2100" dirty="0">
              <a:solidFill>
                <a:schemeClr val="tx1"/>
              </a:solidFill>
              <a:ea typeface="ＭＳ Ｐゴシック" charset="0"/>
              <a:cs typeface="Tahoma" charset="0"/>
            </a:endParaRPr>
          </a:p>
        </p:txBody>
      </p:sp>
      <p:pic>
        <p:nvPicPr>
          <p:cNvPr id="19" name="Picture 2" descr="C:\DOCUME~1\kaeli\LOCALS~1\Temp\Rar$DR75.864\earthsoft_export_eptions.png"/>
          <p:cNvPicPr>
            <a:picLocks noChangeAspect="1" noChangeArrowheads="1"/>
          </p:cNvPicPr>
          <p:nvPr/>
        </p:nvPicPr>
        <p:blipFill>
          <a:blip r:embed="rId4" cstate="print"/>
          <a:srcRect/>
          <a:stretch>
            <a:fillRect/>
          </a:stretch>
        </p:blipFill>
        <p:spPr bwMode="auto">
          <a:xfrm>
            <a:off x="1700784" y="1563751"/>
            <a:ext cx="6281928" cy="4187952"/>
          </a:xfrm>
          <a:prstGeom prst="rect">
            <a:avLst/>
          </a:prstGeom>
          <a:noFill/>
        </p:spPr>
      </p:pic>
      <p:pic>
        <p:nvPicPr>
          <p:cNvPr id="10" name="Picture 2" descr="EarthSoft"/>
          <p:cNvPicPr>
            <a:picLocks noChangeAspect="1" noChangeArrowheads="1"/>
          </p:cNvPicPr>
          <p:nvPr/>
        </p:nvPicPr>
        <p:blipFill>
          <a:blip r:embed="rId5" cstate="print"/>
          <a:srcRect/>
          <a:stretch>
            <a:fillRect/>
          </a:stretch>
        </p:blipFill>
        <p:spPr bwMode="auto">
          <a:xfrm>
            <a:off x="6830568" y="6315708"/>
            <a:ext cx="2313432" cy="542292"/>
          </a:xfrm>
          <a:prstGeom prst="rect">
            <a:avLst/>
          </a:prstGeom>
          <a:noFill/>
        </p:spPr>
      </p:pic>
    </p:spTree>
    <p:extLst>
      <p:ext uri="{BB962C8B-B14F-4D97-AF65-F5344CB8AC3E}">
        <p14:creationId xmlns:p14="http://schemas.microsoft.com/office/powerpoint/2010/main" val="23457755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northeastern.edu/protect/wp-content/uploads/protect_logo_protectunder2.png"/>
          <p:cNvPicPr>
            <a:picLocks noChangeAspect="1" noChangeArrowheads="1"/>
          </p:cNvPicPr>
          <p:nvPr/>
        </p:nvPicPr>
        <p:blipFill>
          <a:blip r:embed="rId3" cstate="print"/>
          <a:srcRect/>
          <a:stretch>
            <a:fillRect/>
          </a:stretch>
        </p:blipFill>
        <p:spPr bwMode="auto">
          <a:xfrm>
            <a:off x="31338" y="5522977"/>
            <a:ext cx="1764276" cy="1325880"/>
          </a:xfrm>
          <a:prstGeom prst="rect">
            <a:avLst/>
          </a:prstGeom>
          <a:noFill/>
        </p:spPr>
      </p:pic>
      <p:sp>
        <p:nvSpPr>
          <p:cNvPr id="55300" name="Text Box 4"/>
          <p:cNvSpPr txBox="1">
            <a:spLocks noChangeArrowheads="1"/>
          </p:cNvSpPr>
          <p:nvPr/>
        </p:nvSpPr>
        <p:spPr bwMode="auto">
          <a:xfrm>
            <a:off x="713232" y="161544"/>
            <a:ext cx="6190488" cy="5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45" tIns="41473" rIns="82945" bIns="41473">
            <a:spAutoFit/>
          </a:bodyPr>
          <a:lstStyle>
            <a:lvl1pPr defTabSz="828675" eaLnBrk="0" hangingPunct="0">
              <a:defRPr sz="2000">
                <a:solidFill>
                  <a:schemeClr val="tx1"/>
                </a:solidFill>
                <a:latin typeface="Tahoma" charset="0"/>
                <a:ea typeface="ＭＳ Ｐゴシック" charset="0"/>
                <a:cs typeface="ＭＳ Ｐゴシック" charset="0"/>
              </a:defRPr>
            </a:lvl1pPr>
            <a:lvl2pPr marL="37931725" indent="-37474525" defTabSz="82867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algn="ctr" eaLnBrk="1" hangingPunct="1">
              <a:lnSpc>
                <a:spcPct val="84000"/>
              </a:lnSpc>
              <a:spcBef>
                <a:spcPts val="1800"/>
              </a:spcBef>
              <a:buClr>
                <a:srgbClr val="000000"/>
              </a:buClr>
              <a:buSzPct val="45000"/>
              <a:buFont typeface="Wingdings" charset="0"/>
              <a:buNone/>
            </a:pPr>
            <a:r>
              <a:rPr lang="en-US" sz="3600" dirty="0" smtClean="0">
                <a:solidFill>
                  <a:srgbClr val="2C7C9F"/>
                </a:solidFill>
                <a:latin typeface="+mj-lt"/>
                <a:cs typeface="Tahoma" charset="0"/>
              </a:rPr>
              <a:t>The PROTECT Database</a:t>
            </a:r>
            <a:endParaRPr lang="en-US" sz="3600" dirty="0">
              <a:solidFill>
                <a:srgbClr val="2C7C9F"/>
              </a:solidFill>
              <a:latin typeface="+mj-lt"/>
              <a:cs typeface="Tahoma" charset="0"/>
            </a:endParaRPr>
          </a:p>
        </p:txBody>
      </p:sp>
      <p:sp>
        <p:nvSpPr>
          <p:cNvPr id="6" name="Rectangle 2"/>
          <p:cNvSpPr txBox="1">
            <a:spLocks noChangeArrowheads="1"/>
          </p:cNvSpPr>
          <p:nvPr/>
        </p:nvSpPr>
        <p:spPr>
          <a:xfrm>
            <a:off x="634683" y="813816"/>
            <a:ext cx="8170989" cy="1014984"/>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9250" lvl="2" indent="-349250">
              <a:buClr>
                <a:schemeClr val="bg2">
                  <a:lumMod val="25000"/>
                </a:schemeClr>
              </a:buClr>
            </a:pPr>
            <a:r>
              <a:rPr lang="en-US" altLang="ja-JP" sz="1800" dirty="0" smtClean="0">
                <a:solidFill>
                  <a:schemeClr val="tx1"/>
                </a:solidFill>
                <a:ea typeface="ＭＳ Ｐゴシック" charset="0"/>
                <a:cs typeface="Tahoma" charset="0"/>
              </a:rPr>
              <a:t>The </a:t>
            </a:r>
            <a:r>
              <a:rPr lang="en-US" sz="1800" dirty="0" err="1" smtClean="0">
                <a:solidFill>
                  <a:schemeClr val="tx1"/>
                </a:solidFill>
              </a:rPr>
              <a:t>EarthSoft</a:t>
            </a:r>
            <a:r>
              <a:rPr lang="en-US" sz="1800" dirty="0" smtClean="0">
                <a:solidFill>
                  <a:schemeClr val="tx1"/>
                </a:solidFill>
              </a:rPr>
              <a:t> </a:t>
            </a:r>
            <a:r>
              <a:rPr lang="en-US" sz="1800" dirty="0" err="1" smtClean="0">
                <a:solidFill>
                  <a:schemeClr val="tx1"/>
                </a:solidFill>
              </a:rPr>
              <a:t>EQuIS</a:t>
            </a:r>
            <a:r>
              <a:rPr lang="en-US" sz="1800" dirty="0" smtClean="0">
                <a:solidFill>
                  <a:schemeClr val="tx1"/>
                </a:solidFill>
              </a:rPr>
              <a:t>™ Data Processor (EDP) allows for significant online analysis of relational query results in an integrated and online environment</a:t>
            </a:r>
          </a:p>
          <a:p>
            <a:pPr marL="349250" lvl="2" indent="-349250">
              <a:buClr>
                <a:schemeClr val="bg2">
                  <a:lumMod val="25000"/>
                </a:schemeClr>
              </a:buClr>
            </a:pPr>
            <a:r>
              <a:rPr lang="en-US" altLang="ja-JP" dirty="0" smtClean="0">
                <a:solidFill>
                  <a:schemeClr val="tx1"/>
                </a:solidFill>
                <a:ea typeface="ＭＳ Ｐゴシック" charset="0"/>
                <a:cs typeface="Tahoma" charset="0"/>
              </a:rPr>
              <a:t>Ongoing work will utilize </a:t>
            </a:r>
            <a:r>
              <a:rPr lang="en-US" sz="1800" dirty="0" err="1" smtClean="0">
                <a:solidFill>
                  <a:schemeClr val="tx1"/>
                </a:solidFill>
              </a:rPr>
              <a:t>EarthSoft</a:t>
            </a:r>
            <a:r>
              <a:rPr lang="en-US" sz="1800" dirty="0" smtClean="0">
                <a:solidFill>
                  <a:schemeClr val="tx1"/>
                </a:solidFill>
              </a:rPr>
              <a:t> </a:t>
            </a:r>
            <a:r>
              <a:rPr lang="en-US" sz="1800" dirty="0" err="1" smtClean="0">
                <a:solidFill>
                  <a:schemeClr val="tx1"/>
                </a:solidFill>
              </a:rPr>
              <a:t>EQuIS</a:t>
            </a:r>
            <a:r>
              <a:rPr lang="en-US" sz="1800" dirty="0" smtClean="0">
                <a:solidFill>
                  <a:schemeClr val="tx1"/>
                </a:solidFill>
              </a:rPr>
              <a:t>™ Enterprise to enable full online query capabilities</a:t>
            </a:r>
            <a:endParaRPr lang="en-US" altLang="ja-JP" dirty="0">
              <a:solidFill>
                <a:schemeClr val="tx1"/>
              </a:solidFill>
              <a:ea typeface="ＭＳ Ｐゴシック" charset="0"/>
              <a:cs typeface="Tahoma" charset="0"/>
            </a:endParaRPr>
          </a:p>
        </p:txBody>
      </p:sp>
      <p:pic>
        <p:nvPicPr>
          <p:cNvPr id="11" name="Picture 2" descr="C:\DOCUME~1\kaeli\LOCALS~1\Temp\Rar$DR78.864\earthsoft_edp_edd.png"/>
          <p:cNvPicPr>
            <a:picLocks noChangeAspect="1" noChangeArrowheads="1"/>
          </p:cNvPicPr>
          <p:nvPr/>
        </p:nvPicPr>
        <p:blipFill>
          <a:blip r:embed="rId4" cstate="print"/>
          <a:srcRect/>
          <a:stretch>
            <a:fillRect/>
          </a:stretch>
        </p:blipFill>
        <p:spPr bwMode="auto">
          <a:xfrm>
            <a:off x="3447288" y="2094342"/>
            <a:ext cx="5340096" cy="3239658"/>
          </a:xfrm>
          <a:prstGeom prst="rect">
            <a:avLst/>
          </a:prstGeom>
          <a:noFill/>
        </p:spPr>
      </p:pic>
      <p:pic>
        <p:nvPicPr>
          <p:cNvPr id="15" name="Picture 14" descr="cvocs.jpg"/>
          <p:cNvPicPr>
            <a:picLocks noChangeAspect="1"/>
          </p:cNvPicPr>
          <p:nvPr/>
        </p:nvPicPr>
        <p:blipFill>
          <a:blip r:embed="rId5" cstate="print"/>
          <a:srcRect l="3031" t="4902" r="3030" b="33334"/>
          <a:stretch>
            <a:fillRect/>
          </a:stretch>
        </p:blipFill>
        <p:spPr>
          <a:xfrm>
            <a:off x="2750385" y="5447434"/>
            <a:ext cx="2200425" cy="1117959"/>
          </a:xfrm>
          <a:prstGeom prst="rect">
            <a:avLst/>
          </a:prstGeom>
          <a:noFill/>
          <a:ln>
            <a:noFill/>
          </a:ln>
        </p:spPr>
      </p:pic>
      <p:pic>
        <p:nvPicPr>
          <p:cNvPr id="10" name="Picture 2" descr="EarthSoft"/>
          <p:cNvPicPr>
            <a:picLocks noChangeAspect="1" noChangeArrowheads="1"/>
          </p:cNvPicPr>
          <p:nvPr/>
        </p:nvPicPr>
        <p:blipFill>
          <a:blip r:embed="rId6" cstate="print"/>
          <a:srcRect/>
          <a:stretch>
            <a:fillRect/>
          </a:stretch>
        </p:blipFill>
        <p:spPr bwMode="auto">
          <a:xfrm>
            <a:off x="6830568" y="6315708"/>
            <a:ext cx="2313432" cy="542292"/>
          </a:xfrm>
          <a:prstGeom prst="rect">
            <a:avLst/>
          </a:prstGeom>
          <a:noFill/>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304" y="3323235"/>
            <a:ext cx="2927696" cy="1782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5527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northeastern.edu/protect/wp-content/uploads/protect_logo_protectunder2.png"/>
          <p:cNvPicPr>
            <a:picLocks noChangeAspect="1" noChangeArrowheads="1"/>
          </p:cNvPicPr>
          <p:nvPr/>
        </p:nvPicPr>
        <p:blipFill>
          <a:blip r:embed="rId3" cstate="print"/>
          <a:srcRect/>
          <a:stretch>
            <a:fillRect/>
          </a:stretch>
        </p:blipFill>
        <p:spPr bwMode="auto">
          <a:xfrm>
            <a:off x="31338" y="5522977"/>
            <a:ext cx="1764276" cy="1325880"/>
          </a:xfrm>
          <a:prstGeom prst="rect">
            <a:avLst/>
          </a:prstGeom>
          <a:noFill/>
        </p:spPr>
      </p:pic>
      <p:sp>
        <p:nvSpPr>
          <p:cNvPr id="55300" name="Text Box 4"/>
          <p:cNvSpPr txBox="1">
            <a:spLocks noChangeArrowheads="1"/>
          </p:cNvSpPr>
          <p:nvPr/>
        </p:nvSpPr>
        <p:spPr bwMode="auto">
          <a:xfrm>
            <a:off x="713232" y="161544"/>
            <a:ext cx="6190488" cy="102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45" tIns="41473" rIns="82945" bIns="41473">
            <a:spAutoFit/>
          </a:bodyPr>
          <a:lstStyle>
            <a:lvl1pPr defTabSz="828675" eaLnBrk="0" hangingPunct="0">
              <a:defRPr sz="2000">
                <a:solidFill>
                  <a:schemeClr val="tx1"/>
                </a:solidFill>
                <a:latin typeface="Tahoma" charset="0"/>
                <a:ea typeface="ＭＳ Ｐゴシック" charset="0"/>
                <a:cs typeface="ＭＳ Ｐゴシック" charset="0"/>
              </a:defRPr>
            </a:lvl1pPr>
            <a:lvl2pPr marL="37931725" indent="-37474525" defTabSz="82867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algn="ctr" eaLnBrk="1" hangingPunct="1">
              <a:lnSpc>
                <a:spcPct val="84000"/>
              </a:lnSpc>
              <a:spcBef>
                <a:spcPts val="1800"/>
              </a:spcBef>
              <a:buClr>
                <a:srgbClr val="000000"/>
              </a:buClr>
              <a:buSzPct val="45000"/>
              <a:buFont typeface="Wingdings" charset="0"/>
              <a:buNone/>
            </a:pPr>
            <a:r>
              <a:rPr lang="en-US" sz="3600" dirty="0" smtClean="0">
                <a:solidFill>
                  <a:srgbClr val="2C7C9F"/>
                </a:solidFill>
                <a:latin typeface="+mj-lt"/>
                <a:cs typeface="Tahoma" charset="0"/>
              </a:rPr>
              <a:t>Knowledge Management (Data Core)</a:t>
            </a:r>
            <a:endParaRPr lang="en-US" sz="3600" dirty="0">
              <a:solidFill>
                <a:srgbClr val="2C7C9F"/>
              </a:solidFill>
              <a:latin typeface="+mj-lt"/>
              <a:cs typeface="Tahoma" charset="0"/>
            </a:endParaRPr>
          </a:p>
        </p:txBody>
      </p:sp>
      <p:pic>
        <p:nvPicPr>
          <p:cNvPr id="10" name="Picture 2" descr="EarthSoft"/>
          <p:cNvPicPr>
            <a:picLocks noChangeAspect="1" noChangeArrowheads="1"/>
          </p:cNvPicPr>
          <p:nvPr/>
        </p:nvPicPr>
        <p:blipFill>
          <a:blip r:embed="rId4" cstate="print"/>
          <a:srcRect/>
          <a:stretch>
            <a:fillRect/>
          </a:stretch>
        </p:blipFill>
        <p:spPr bwMode="auto">
          <a:xfrm>
            <a:off x="6830568" y="6315708"/>
            <a:ext cx="2313432" cy="542292"/>
          </a:xfrm>
          <a:prstGeom prst="rect">
            <a:avLst/>
          </a:prstGeom>
          <a:noFill/>
        </p:spPr>
      </p:pic>
      <p:pic>
        <p:nvPicPr>
          <p:cNvPr id="13" name="Picture 12"/>
          <p:cNvPicPr/>
          <p:nvPr/>
        </p:nvPicPr>
        <p:blipFill rotWithShape="1">
          <a:blip r:embed="rId5" cstate="print">
            <a:extLst>
              <a:ext uri="{28A0092B-C50C-407E-A947-70E740481C1C}">
                <a14:useLocalDpi xmlns:a14="http://schemas.microsoft.com/office/drawing/2010/main" val="0"/>
              </a:ext>
            </a:extLst>
          </a:blip>
          <a:srcRect l="2177" t="5016" r="1043" b="3518"/>
          <a:stretch/>
        </p:blipFill>
        <p:spPr bwMode="auto">
          <a:xfrm>
            <a:off x="152400" y="1397019"/>
            <a:ext cx="8839199" cy="4038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37929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bwMode="auto">
          <a:xfrm>
            <a:off x="0" y="1676400"/>
            <a:ext cx="9144000" cy="11605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dirty="0" smtClean="0">
                <a:latin typeface="+mn-lt"/>
                <a:ea typeface="ＭＳ Ｐゴシック" charset="0"/>
                <a:cs typeface="Tahoma" charset="0"/>
              </a:rPr>
              <a:t>Application of GIS to Assess Spatial Relationships  </a:t>
            </a:r>
            <a:endParaRPr lang="en-US" sz="3600" dirty="0">
              <a:latin typeface="+mn-lt"/>
              <a:ea typeface="ＭＳ Ｐゴシック" charset="0"/>
              <a:cs typeface="Tahoma" charset="0"/>
            </a:endParaRPr>
          </a:p>
        </p:txBody>
      </p:sp>
      <p:sp>
        <p:nvSpPr>
          <p:cNvPr id="21" name="Rectangle 20"/>
          <p:cNvSpPr/>
          <p:nvPr/>
        </p:nvSpPr>
        <p:spPr>
          <a:xfrm>
            <a:off x="-461853" y="5490206"/>
            <a:ext cx="4572000" cy="461665"/>
          </a:xfrm>
          <a:prstGeom prst="rect">
            <a:avLst/>
          </a:prstGeom>
        </p:spPr>
        <p:txBody>
          <a:bodyPr>
            <a:spAutoFit/>
          </a:bodyPr>
          <a:lstStyle/>
          <a:p>
            <a:pPr marL="808038" indent="-288925">
              <a:buFont typeface="Arial" pitchFamily="34" charset="0"/>
              <a:buChar char="•"/>
              <a:defRPr/>
            </a:pPr>
            <a:endParaRPr lang="en-US" sz="2400" dirty="0">
              <a:ea typeface="ＭＳ Ｐゴシック" pitchFamily="34" charset="-128"/>
              <a:cs typeface="Arial" pitchFamily="34" charset="0"/>
            </a:endParaRP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578250" y="4927600"/>
            <a:ext cx="3311749" cy="1647825"/>
          </a:xfrm>
        </p:spPr>
      </p:pic>
    </p:spTree>
    <p:extLst>
      <p:ext uri="{BB962C8B-B14F-4D97-AF65-F5344CB8AC3E}">
        <p14:creationId xmlns:p14="http://schemas.microsoft.com/office/powerpoint/2010/main" val="38458319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9"/>
          <p:cNvSpPr>
            <a:spLocks noChangeArrowheads="1"/>
          </p:cNvSpPr>
          <p:nvPr/>
        </p:nvSpPr>
        <p:spPr bwMode="auto">
          <a:xfrm>
            <a:off x="0" y="2787650"/>
            <a:ext cx="5961063"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30238" lvl="1" indent="-276225">
              <a:spcAft>
                <a:spcPts val="1000"/>
              </a:spcAft>
              <a:buFontTx/>
              <a:buChar char="–"/>
            </a:pPr>
            <a:endParaRPr lang="en-US" sz="2000">
              <a:solidFill>
                <a:srgbClr val="161616"/>
              </a:solidFil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9700" y="1002207"/>
            <a:ext cx="7086600" cy="2434236"/>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400" y="3554907"/>
            <a:ext cx="7086600" cy="2413951"/>
          </a:xfrm>
          <a:prstGeom prst="rect">
            <a:avLst/>
          </a:prstGeom>
        </p:spPr>
      </p:pic>
      <p:sp>
        <p:nvSpPr>
          <p:cNvPr id="14" name="TextBox 13"/>
          <p:cNvSpPr txBox="1"/>
          <p:nvPr/>
        </p:nvSpPr>
        <p:spPr>
          <a:xfrm>
            <a:off x="1" y="104061"/>
            <a:ext cx="9144000" cy="584776"/>
          </a:xfrm>
          <a:prstGeom prst="rect">
            <a:avLst/>
          </a:prstGeom>
          <a:noFill/>
        </p:spPr>
        <p:txBody>
          <a:bodyPr wrap="square" rtlCol="0">
            <a:spAutoFit/>
          </a:bodyPr>
          <a:lstStyle/>
          <a:p>
            <a:pPr algn="ctr"/>
            <a:r>
              <a:rPr lang="en-US" sz="3200" dirty="0" smtClean="0">
                <a:solidFill>
                  <a:srgbClr val="2C7C9F"/>
                </a:solidFill>
                <a:latin typeface="News Gothic MT"/>
                <a:cs typeface="News Gothic MT"/>
              </a:rPr>
              <a:t>CVOC GW Sampling &amp; Detection Sites</a:t>
            </a:r>
            <a:endParaRPr lang="en-US" sz="3200" dirty="0">
              <a:solidFill>
                <a:srgbClr val="2C7C9F"/>
              </a:solidFill>
              <a:latin typeface="News Gothic MT"/>
              <a:cs typeface="News Gothic MT"/>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a:ext>
            </a:extLst>
          </a:blip>
          <a:srcRect l="15822" t="7664" r="11647" b="8026"/>
          <a:stretch/>
        </p:blipFill>
        <p:spPr>
          <a:xfrm>
            <a:off x="7404099" y="2705100"/>
            <a:ext cx="1739901" cy="1676400"/>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32500" y="5522179"/>
            <a:ext cx="3098800" cy="1323120"/>
          </a:xfrm>
          <a:prstGeom prst="rect">
            <a:avLst/>
          </a:prstGeom>
          <a:ln>
            <a:solidFill>
              <a:schemeClr val="bg1">
                <a:lumMod val="50000"/>
              </a:schemeClr>
            </a:solidFill>
          </a:ln>
        </p:spPr>
      </p:pic>
      <p:sp>
        <p:nvSpPr>
          <p:cNvPr id="17" name="TextBox 16"/>
          <p:cNvSpPr txBox="1"/>
          <p:nvPr/>
        </p:nvSpPr>
        <p:spPr>
          <a:xfrm>
            <a:off x="139700" y="986274"/>
            <a:ext cx="1536523" cy="369332"/>
          </a:xfrm>
          <a:prstGeom prst="rect">
            <a:avLst/>
          </a:prstGeom>
          <a:noFill/>
        </p:spPr>
        <p:txBody>
          <a:bodyPr wrap="none" rtlCol="0">
            <a:spAutoFit/>
          </a:bodyPr>
          <a:lstStyle/>
          <a:p>
            <a:r>
              <a:rPr lang="en-US" dirty="0" smtClean="0"/>
              <a:t>Sampling Sites</a:t>
            </a:r>
            <a:endParaRPr lang="en-US" dirty="0"/>
          </a:p>
        </p:txBody>
      </p:sp>
      <p:sp>
        <p:nvSpPr>
          <p:cNvPr id="18" name="TextBox 17"/>
          <p:cNvSpPr txBox="1"/>
          <p:nvPr/>
        </p:nvSpPr>
        <p:spPr>
          <a:xfrm>
            <a:off x="139700" y="3513141"/>
            <a:ext cx="1685077" cy="369332"/>
          </a:xfrm>
          <a:prstGeom prst="rect">
            <a:avLst/>
          </a:prstGeom>
          <a:noFill/>
        </p:spPr>
        <p:txBody>
          <a:bodyPr wrap="none" rtlCol="0">
            <a:spAutoFit/>
          </a:bodyPr>
          <a:lstStyle/>
          <a:p>
            <a:r>
              <a:rPr lang="en-US" dirty="0" smtClean="0"/>
              <a:t>CVOC Detection</a:t>
            </a:r>
            <a:endParaRPr lang="en-US" dirty="0"/>
          </a:p>
        </p:txBody>
      </p:sp>
      <p:pic>
        <p:nvPicPr>
          <p:cNvPr id="19" name="Picture 1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96000" y="6654798"/>
            <a:ext cx="1346201" cy="190501"/>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1600" y="6133007"/>
            <a:ext cx="1967674" cy="253566"/>
          </a:xfrm>
          <a:prstGeom prst="rect">
            <a:avLst/>
          </a:prstGeom>
        </p:spPr>
      </p:pic>
    </p:spTree>
    <p:extLst>
      <p:ext uri="{BB962C8B-B14F-4D97-AF65-F5344CB8AC3E}">
        <p14:creationId xmlns:p14="http://schemas.microsoft.com/office/powerpoint/2010/main" val="8466340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referRelativeResize="0">
            <a:picLocks noChangeAspect="1"/>
          </p:cNvPicPr>
          <p:nvPr/>
        </p:nvPicPr>
        <p:blipFill rotWithShape="1">
          <a:blip r:embed="rId3"/>
          <a:srcRect b="30022"/>
          <a:stretch/>
        </p:blipFill>
        <p:spPr>
          <a:xfrm>
            <a:off x="5054600" y="816075"/>
            <a:ext cx="3657600" cy="1494600"/>
          </a:xfrm>
          <a:prstGeom prst="rect">
            <a:avLst/>
          </a:prstGeom>
        </p:spPr>
      </p:pic>
      <p:pic>
        <p:nvPicPr>
          <p:cNvPr id="21" name="Picture 20"/>
          <p:cNvPicPr preferRelativeResize="0">
            <a:picLocks noChangeAspect="1"/>
          </p:cNvPicPr>
          <p:nvPr/>
        </p:nvPicPr>
        <p:blipFill rotWithShape="1">
          <a:blip r:embed="rId4"/>
          <a:srcRect b="30915"/>
          <a:stretch/>
        </p:blipFill>
        <p:spPr>
          <a:xfrm>
            <a:off x="495300" y="4692765"/>
            <a:ext cx="3657600" cy="1498508"/>
          </a:xfrm>
          <a:prstGeom prst="rect">
            <a:avLst/>
          </a:prstGeom>
        </p:spPr>
      </p:pic>
      <p:pic>
        <p:nvPicPr>
          <p:cNvPr id="22" name="Picture 21"/>
          <p:cNvPicPr>
            <a:picLocks noChangeAspect="1"/>
          </p:cNvPicPr>
          <p:nvPr/>
        </p:nvPicPr>
        <p:blipFill>
          <a:blip r:embed="rId5"/>
          <a:stretch>
            <a:fillRect/>
          </a:stretch>
        </p:blipFill>
        <p:spPr>
          <a:xfrm>
            <a:off x="5054600" y="4694607"/>
            <a:ext cx="3689350" cy="2163301"/>
          </a:xfrm>
          <a:prstGeom prst="rect">
            <a:avLst/>
          </a:prstGeom>
        </p:spPr>
      </p:pic>
      <p:pic>
        <p:nvPicPr>
          <p:cNvPr id="23" name="Picture 22"/>
          <p:cNvPicPr preferRelativeResize="0">
            <a:picLocks noChangeAspect="1"/>
          </p:cNvPicPr>
          <p:nvPr/>
        </p:nvPicPr>
        <p:blipFill rotWithShape="1">
          <a:blip r:embed="rId6" cstate="print">
            <a:extLst>
              <a:ext uri="{28A0092B-C50C-407E-A947-70E740481C1C}">
                <a14:useLocalDpi xmlns:a14="http://schemas.microsoft.com/office/drawing/2010/main"/>
              </a:ext>
            </a:extLst>
          </a:blip>
          <a:srcRect t="-2"/>
          <a:stretch/>
        </p:blipFill>
        <p:spPr>
          <a:xfrm>
            <a:off x="469900" y="813213"/>
            <a:ext cx="3657600" cy="1522862"/>
          </a:xfrm>
          <a:prstGeom prst="rect">
            <a:avLst/>
          </a:prstGeom>
        </p:spPr>
      </p:pic>
      <p:sp>
        <p:nvSpPr>
          <p:cNvPr id="24" name="TextBox 23"/>
          <p:cNvSpPr txBox="1">
            <a:spLocks noChangeAspect="1"/>
          </p:cNvSpPr>
          <p:nvPr/>
        </p:nvSpPr>
        <p:spPr>
          <a:xfrm>
            <a:off x="495299" y="549375"/>
            <a:ext cx="3657601" cy="461665"/>
          </a:xfrm>
          <a:prstGeom prst="rect">
            <a:avLst/>
          </a:prstGeom>
          <a:noFill/>
        </p:spPr>
        <p:txBody>
          <a:bodyPr wrap="square" rtlCol="0">
            <a:spAutoFit/>
          </a:bodyPr>
          <a:lstStyle/>
          <a:p>
            <a:pPr algn="ctr"/>
            <a:r>
              <a:rPr lang="en-US" sz="1400" dirty="0" smtClean="0"/>
              <a:t>Carbon Tetrachloride (CT)</a:t>
            </a:r>
          </a:p>
          <a:p>
            <a:pPr algn="ctr"/>
            <a:r>
              <a:rPr lang="en-US" sz="1000" dirty="0" smtClean="0"/>
              <a:t>Max Range-0.494 mg/L</a:t>
            </a:r>
            <a:endParaRPr lang="en-US" sz="1000" dirty="0"/>
          </a:p>
        </p:txBody>
      </p:sp>
      <p:pic>
        <p:nvPicPr>
          <p:cNvPr id="25" name="Picture 24"/>
          <p:cNvPicPr preferRelativeResize="0">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54600" y="2745053"/>
            <a:ext cx="3657600" cy="1497958"/>
          </a:xfrm>
          <a:prstGeom prst="rect">
            <a:avLst/>
          </a:prstGeom>
        </p:spPr>
      </p:pic>
      <p:sp>
        <p:nvSpPr>
          <p:cNvPr id="26" name="TextBox 25"/>
          <p:cNvSpPr txBox="1">
            <a:spLocks noChangeAspect="1"/>
          </p:cNvSpPr>
          <p:nvPr/>
        </p:nvSpPr>
        <p:spPr>
          <a:xfrm>
            <a:off x="5054600" y="2326026"/>
            <a:ext cx="3657600" cy="461665"/>
          </a:xfrm>
          <a:prstGeom prst="rect">
            <a:avLst/>
          </a:prstGeom>
          <a:noFill/>
        </p:spPr>
        <p:txBody>
          <a:bodyPr wrap="square" rtlCol="0">
            <a:spAutoFit/>
          </a:bodyPr>
          <a:lstStyle/>
          <a:p>
            <a:pPr algn="ctr"/>
            <a:r>
              <a:rPr lang="en-US" sz="1400" dirty="0" err="1" smtClean="0"/>
              <a:t>Tetrachloroethylene</a:t>
            </a:r>
            <a:r>
              <a:rPr lang="en-US" sz="1400" dirty="0" smtClean="0"/>
              <a:t> (PCE)</a:t>
            </a:r>
          </a:p>
          <a:p>
            <a:pPr algn="ctr"/>
            <a:r>
              <a:rPr lang="en-US" sz="1000" dirty="0" smtClean="0"/>
              <a:t>Max Range-0.027 mg/L</a:t>
            </a:r>
            <a:endParaRPr lang="en-US" sz="1000" dirty="0"/>
          </a:p>
        </p:txBody>
      </p:sp>
      <p:pic>
        <p:nvPicPr>
          <p:cNvPr id="27" name="Picture 26"/>
          <p:cNvPicPr preferRelativeResize="0">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69900" y="2745053"/>
            <a:ext cx="3657600" cy="1481878"/>
          </a:xfrm>
          <a:prstGeom prst="rect">
            <a:avLst/>
          </a:prstGeom>
        </p:spPr>
      </p:pic>
      <p:sp>
        <p:nvSpPr>
          <p:cNvPr id="28" name="TextBox 27"/>
          <p:cNvSpPr txBox="1">
            <a:spLocks noChangeAspect="1"/>
          </p:cNvSpPr>
          <p:nvPr/>
        </p:nvSpPr>
        <p:spPr>
          <a:xfrm>
            <a:off x="469899" y="2310051"/>
            <a:ext cx="3657602" cy="461665"/>
          </a:xfrm>
          <a:prstGeom prst="rect">
            <a:avLst/>
          </a:prstGeom>
          <a:noFill/>
        </p:spPr>
        <p:txBody>
          <a:bodyPr wrap="square" rtlCol="0">
            <a:spAutoFit/>
          </a:bodyPr>
          <a:lstStyle/>
          <a:p>
            <a:pPr algn="ctr"/>
            <a:r>
              <a:rPr lang="en-US" sz="1400" dirty="0" smtClean="0"/>
              <a:t>Chloroform (TCM)</a:t>
            </a:r>
          </a:p>
          <a:p>
            <a:pPr algn="ctr"/>
            <a:r>
              <a:rPr lang="en-US" sz="1000" dirty="0" smtClean="0"/>
              <a:t>Max Range-0.0.010 mg/L</a:t>
            </a:r>
            <a:endParaRPr lang="en-US" sz="1000" dirty="0"/>
          </a:p>
        </p:txBody>
      </p:sp>
      <p:sp>
        <p:nvSpPr>
          <p:cNvPr id="29" name="TextBox 28"/>
          <p:cNvSpPr txBox="1">
            <a:spLocks noChangeAspect="1"/>
          </p:cNvSpPr>
          <p:nvPr/>
        </p:nvSpPr>
        <p:spPr>
          <a:xfrm>
            <a:off x="5080000" y="548026"/>
            <a:ext cx="3625850" cy="461665"/>
          </a:xfrm>
          <a:prstGeom prst="rect">
            <a:avLst/>
          </a:prstGeom>
          <a:noFill/>
        </p:spPr>
        <p:txBody>
          <a:bodyPr wrap="square" rtlCol="0">
            <a:spAutoFit/>
          </a:bodyPr>
          <a:lstStyle/>
          <a:p>
            <a:pPr algn="ctr"/>
            <a:r>
              <a:rPr lang="en-US" sz="1400" dirty="0" smtClean="0"/>
              <a:t>Trichloroethylene (TCE)</a:t>
            </a:r>
          </a:p>
          <a:p>
            <a:pPr algn="ctr"/>
            <a:r>
              <a:rPr lang="en-US" sz="1000" dirty="0" smtClean="0"/>
              <a:t>Max Range-0.498 mg/L</a:t>
            </a:r>
            <a:endParaRPr lang="en-US" sz="1000" dirty="0"/>
          </a:p>
        </p:txBody>
      </p:sp>
      <p:sp>
        <p:nvSpPr>
          <p:cNvPr id="30" name="TextBox 29"/>
          <p:cNvSpPr txBox="1">
            <a:spLocks noChangeAspect="1"/>
          </p:cNvSpPr>
          <p:nvPr/>
        </p:nvSpPr>
        <p:spPr>
          <a:xfrm>
            <a:off x="469899" y="4197465"/>
            <a:ext cx="3657602" cy="461665"/>
          </a:xfrm>
          <a:prstGeom prst="rect">
            <a:avLst/>
          </a:prstGeom>
          <a:noFill/>
        </p:spPr>
        <p:txBody>
          <a:bodyPr wrap="square" rtlCol="0">
            <a:spAutoFit/>
          </a:bodyPr>
          <a:lstStyle/>
          <a:p>
            <a:pPr algn="ctr"/>
            <a:r>
              <a:rPr lang="en-US" sz="1400" dirty="0" err="1" smtClean="0"/>
              <a:t>Dichloroform</a:t>
            </a:r>
            <a:r>
              <a:rPr lang="en-US" sz="1400" dirty="0" smtClean="0"/>
              <a:t> (DCM)</a:t>
            </a:r>
          </a:p>
          <a:p>
            <a:pPr algn="ctr"/>
            <a:r>
              <a:rPr lang="en-US" sz="1000" dirty="0" smtClean="0"/>
              <a:t>Max Range-0.0.010 mg/L</a:t>
            </a:r>
            <a:endParaRPr lang="en-US" sz="1000" dirty="0"/>
          </a:p>
        </p:txBody>
      </p:sp>
      <p:sp>
        <p:nvSpPr>
          <p:cNvPr id="31" name="TextBox 30"/>
          <p:cNvSpPr txBox="1">
            <a:spLocks noChangeAspect="1"/>
          </p:cNvSpPr>
          <p:nvPr/>
        </p:nvSpPr>
        <p:spPr>
          <a:xfrm>
            <a:off x="5054600" y="4212007"/>
            <a:ext cx="3657600" cy="492443"/>
          </a:xfrm>
          <a:prstGeom prst="rect">
            <a:avLst/>
          </a:prstGeom>
          <a:noFill/>
        </p:spPr>
        <p:txBody>
          <a:bodyPr wrap="square" rtlCol="0">
            <a:spAutoFit/>
          </a:bodyPr>
          <a:lstStyle/>
          <a:p>
            <a:pPr algn="ctr"/>
            <a:r>
              <a:rPr lang="en-US" sz="1400" dirty="0" smtClean="0"/>
              <a:t>Total CVOCs</a:t>
            </a:r>
          </a:p>
          <a:p>
            <a:pPr algn="ctr"/>
            <a:r>
              <a:rPr lang="en-US" sz="1200" dirty="0" smtClean="0"/>
              <a:t>Max Range-2.54 mg/L</a:t>
            </a:r>
            <a:endParaRPr lang="en-US" sz="1200" dirty="0"/>
          </a:p>
        </p:txBody>
      </p:sp>
      <p:sp>
        <p:nvSpPr>
          <p:cNvPr id="32" name="Title 1"/>
          <p:cNvSpPr txBox="1">
            <a:spLocks/>
          </p:cNvSpPr>
          <p:nvPr/>
        </p:nvSpPr>
        <p:spPr>
          <a:xfrm>
            <a:off x="0" y="-279400"/>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2C7C9F"/>
                </a:solidFill>
                <a:latin typeface="News Gothic MT"/>
                <a:ea typeface="Tahoma" pitchFamily="34" charset="0"/>
                <a:cs typeface="News Gothic MT"/>
              </a:rPr>
              <a:t>CVOCs GW Concentration Distributions</a:t>
            </a:r>
            <a:endParaRPr lang="en-US" sz="3200" dirty="0">
              <a:solidFill>
                <a:srgbClr val="2C7C9F"/>
              </a:solidFill>
              <a:latin typeface="News Gothic MT"/>
              <a:ea typeface="Tahoma" pitchFamily="34" charset="0"/>
              <a:cs typeface="News Gothic MT"/>
            </a:endParaRPr>
          </a:p>
        </p:txBody>
      </p:sp>
    </p:spTree>
    <p:extLst>
      <p:ext uri="{BB962C8B-B14F-4D97-AF65-F5344CB8AC3E}">
        <p14:creationId xmlns:p14="http://schemas.microsoft.com/office/powerpoint/2010/main" val="391685822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9"/>
          <p:cNvSpPr>
            <a:spLocks noChangeArrowheads="1"/>
          </p:cNvSpPr>
          <p:nvPr/>
        </p:nvSpPr>
        <p:spPr bwMode="auto">
          <a:xfrm>
            <a:off x="0" y="2787650"/>
            <a:ext cx="5961063"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30238" lvl="1" indent="-276225">
              <a:spcAft>
                <a:spcPts val="1000"/>
              </a:spcAft>
              <a:buFontTx/>
              <a:buChar char="–"/>
            </a:pPr>
            <a:endParaRPr lang="en-US" sz="2000">
              <a:solidFill>
                <a:srgbClr val="161616"/>
              </a:solidFill>
            </a:endParaRPr>
          </a:p>
        </p:txBody>
      </p:sp>
      <p:sp>
        <p:nvSpPr>
          <p:cNvPr id="13" name="Rectangle 3"/>
          <p:cNvSpPr>
            <a:spLocks noChangeArrowheads="1"/>
          </p:cNvSpPr>
          <p:nvPr/>
        </p:nvSpPr>
        <p:spPr bwMode="auto">
          <a:xfrm>
            <a:off x="0" y="1303171"/>
            <a:ext cx="8799818" cy="954088"/>
          </a:xfrm>
          <a:prstGeom prst="rect">
            <a:avLst/>
          </a:prstGeom>
          <a:noFill/>
          <a:ln w="9525">
            <a:noFill/>
            <a:miter lim="800000"/>
            <a:headEnd/>
            <a:tailEnd/>
          </a:ln>
        </p:spPr>
        <p:txBody>
          <a:bodyPr/>
          <a:lstStyle/>
          <a:p>
            <a:pPr marL="457200" lvl="2" indent="-287338">
              <a:buClr>
                <a:schemeClr val="accent1">
                  <a:lumMod val="60000"/>
                  <a:lumOff val="40000"/>
                </a:schemeClr>
              </a:buClr>
              <a:buFont typeface="Arial" charset="0"/>
              <a:buChar char="•"/>
              <a:tabLst>
                <a:tab pos="555625" algn="l"/>
              </a:tabLst>
              <a:defRPr/>
            </a:pPr>
            <a:endParaRPr lang="en-US" altLang="ja-JP" sz="2400" dirty="0" smtClean="0">
              <a:solidFill>
                <a:srgbClr val="000000"/>
              </a:solidFill>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900" y="1282700"/>
            <a:ext cx="8873402" cy="3048000"/>
          </a:xfrm>
          <a:prstGeom prst="rect">
            <a:avLst/>
          </a:prstGeom>
        </p:spPr>
      </p:pic>
      <p:sp>
        <p:nvSpPr>
          <p:cNvPr id="17" name="TextBox 16"/>
          <p:cNvSpPr txBox="1"/>
          <p:nvPr/>
        </p:nvSpPr>
        <p:spPr>
          <a:xfrm>
            <a:off x="1" y="78661"/>
            <a:ext cx="9144000" cy="1077218"/>
          </a:xfrm>
          <a:prstGeom prst="rect">
            <a:avLst/>
          </a:prstGeom>
          <a:noFill/>
        </p:spPr>
        <p:txBody>
          <a:bodyPr wrap="square" rtlCol="0">
            <a:spAutoFit/>
          </a:bodyPr>
          <a:lstStyle/>
          <a:p>
            <a:pPr algn="ctr"/>
            <a:r>
              <a:rPr lang="en-US" sz="3200" dirty="0" smtClean="0">
                <a:solidFill>
                  <a:srgbClr val="2C7C9F"/>
                </a:solidFill>
                <a:latin typeface="News Gothic MT"/>
                <a:cs typeface="News Gothic MT"/>
              </a:rPr>
              <a:t>CVOC Concentration Distributions </a:t>
            </a:r>
          </a:p>
          <a:p>
            <a:pPr algn="ctr"/>
            <a:r>
              <a:rPr lang="en-US" sz="3200" dirty="0" smtClean="0">
                <a:solidFill>
                  <a:srgbClr val="2C7C9F"/>
                </a:solidFill>
                <a:latin typeface="News Gothic MT"/>
                <a:cs typeface="News Gothic MT"/>
              </a:rPr>
              <a:t>&amp; Tap Water Detections</a:t>
            </a:r>
            <a:endParaRPr lang="en-US" sz="3200" dirty="0">
              <a:solidFill>
                <a:srgbClr val="2C7C9F"/>
              </a:solidFill>
              <a:latin typeface="News Gothic MT"/>
              <a:cs typeface="News Gothic MT"/>
            </a:endParaRPr>
          </a:p>
        </p:txBody>
      </p:sp>
      <p:sp>
        <p:nvSpPr>
          <p:cNvPr id="18" name="TextBox 17"/>
          <p:cNvSpPr txBox="1">
            <a:spLocks noChangeAspect="1"/>
          </p:cNvSpPr>
          <p:nvPr/>
        </p:nvSpPr>
        <p:spPr>
          <a:xfrm>
            <a:off x="190500" y="4445000"/>
            <a:ext cx="1752600" cy="523220"/>
          </a:xfrm>
          <a:prstGeom prst="rect">
            <a:avLst/>
          </a:prstGeom>
          <a:noFill/>
        </p:spPr>
        <p:txBody>
          <a:bodyPr wrap="square" rtlCol="0">
            <a:spAutoFit/>
          </a:bodyPr>
          <a:lstStyle/>
          <a:p>
            <a:pPr algn="ctr"/>
            <a:r>
              <a:rPr lang="en-US" sz="1600" dirty="0" smtClean="0"/>
              <a:t>Total CVOCs</a:t>
            </a:r>
          </a:p>
          <a:p>
            <a:pPr algn="ctr"/>
            <a:r>
              <a:rPr lang="en-US" sz="1200" dirty="0" smtClean="0"/>
              <a:t>Max Range: 2.54 mg/L</a:t>
            </a:r>
            <a:endParaRPr lang="en-US" sz="1200" dirty="0"/>
          </a:p>
        </p:txBody>
      </p:sp>
      <p:grpSp>
        <p:nvGrpSpPr>
          <p:cNvPr id="19" name="Group 18"/>
          <p:cNvGrpSpPr/>
          <p:nvPr/>
        </p:nvGrpSpPr>
        <p:grpSpPr>
          <a:xfrm>
            <a:off x="5702300" y="4419640"/>
            <a:ext cx="3263900" cy="2197059"/>
            <a:chOff x="5702300" y="4419640"/>
            <a:chExt cx="3263900" cy="2197059"/>
          </a:xfrm>
        </p:grpSpPr>
        <p:pic>
          <p:nvPicPr>
            <p:cNvPr id="20" name="Picture 19"/>
            <p:cNvPicPr>
              <a:picLocks noChangeAspect="1"/>
            </p:cNvPicPr>
            <p:nvPr/>
          </p:nvPicPr>
          <p:blipFill>
            <a:blip r:embed="rId4"/>
            <a:stretch>
              <a:fillRect/>
            </a:stretch>
          </p:blipFill>
          <p:spPr>
            <a:xfrm>
              <a:off x="5702300" y="4419640"/>
              <a:ext cx="3263900" cy="2197059"/>
            </a:xfrm>
            <a:prstGeom prst="rect">
              <a:avLst/>
            </a:prstGeom>
          </p:spPr>
        </p:pic>
        <p:sp>
          <p:nvSpPr>
            <p:cNvPr id="21" name="Rectangle 20"/>
            <p:cNvSpPr/>
            <p:nvPr/>
          </p:nvSpPr>
          <p:spPr>
            <a:xfrm>
              <a:off x="8547100" y="5511800"/>
              <a:ext cx="304800" cy="10033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8458200" y="5689600"/>
            <a:ext cx="569387" cy="861774"/>
          </a:xfrm>
          <a:prstGeom prst="rect">
            <a:avLst/>
          </a:prstGeom>
          <a:noFill/>
        </p:spPr>
        <p:txBody>
          <a:bodyPr wrap="none" rtlCol="0">
            <a:spAutoFit/>
          </a:bodyPr>
          <a:lstStyle/>
          <a:p>
            <a:r>
              <a:rPr lang="en-US" sz="1000" dirty="0" smtClean="0"/>
              <a:t>TCE 9%</a:t>
            </a:r>
          </a:p>
          <a:p>
            <a:endParaRPr lang="en-US" sz="1000" dirty="0" smtClean="0"/>
          </a:p>
          <a:p>
            <a:r>
              <a:rPr lang="en-US" sz="1000" dirty="0" smtClean="0"/>
              <a:t>PCE 1%</a:t>
            </a:r>
          </a:p>
          <a:p>
            <a:endParaRPr lang="en-US" sz="1000" dirty="0" smtClean="0"/>
          </a:p>
          <a:p>
            <a:r>
              <a:rPr lang="en-US" sz="1000" dirty="0" smtClean="0"/>
              <a:t>CT 3%</a:t>
            </a:r>
            <a:endParaRPr lang="en-US" sz="1000" dirty="0"/>
          </a:p>
        </p:txBody>
      </p:sp>
      <p:cxnSp>
        <p:nvCxnSpPr>
          <p:cNvPr id="23" name="Straight Arrow Connector 22"/>
          <p:cNvCxnSpPr/>
          <p:nvPr/>
        </p:nvCxnSpPr>
        <p:spPr>
          <a:xfrm flipH="1">
            <a:off x="8255000" y="5892800"/>
            <a:ext cx="266700" cy="203200"/>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8343900" y="6159500"/>
            <a:ext cx="165100" cy="27940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1" y="5156055"/>
            <a:ext cx="5549900" cy="1575643"/>
            <a:chOff x="1" y="5156055"/>
            <a:chExt cx="5549900" cy="1575643"/>
          </a:xfrm>
        </p:grpSpPr>
        <p:pic>
          <p:nvPicPr>
            <p:cNvPr id="26" name="Picture 2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 y="5156055"/>
              <a:ext cx="5549900" cy="1575643"/>
            </a:xfrm>
            <a:prstGeom prst="rect">
              <a:avLst/>
            </a:prstGeom>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3347" y="5376334"/>
              <a:ext cx="228020" cy="126999"/>
            </a:xfrm>
            <a:prstGeom prst="rect">
              <a:avLst/>
            </a:prstGeom>
          </p:spPr>
        </p:pic>
      </p:grpSp>
    </p:spTree>
    <p:extLst>
      <p:ext uri="{BB962C8B-B14F-4D97-AF65-F5344CB8AC3E}">
        <p14:creationId xmlns:p14="http://schemas.microsoft.com/office/powerpoint/2010/main" val="189754652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104061"/>
            <a:ext cx="9144000" cy="584776"/>
          </a:xfrm>
          <a:prstGeom prst="rect">
            <a:avLst/>
          </a:prstGeom>
          <a:noFill/>
        </p:spPr>
        <p:txBody>
          <a:bodyPr wrap="square" rtlCol="0">
            <a:spAutoFit/>
          </a:bodyPr>
          <a:lstStyle/>
          <a:p>
            <a:pPr algn="ctr"/>
            <a:r>
              <a:rPr lang="en-US" sz="3200" dirty="0" smtClean="0">
                <a:solidFill>
                  <a:srgbClr val="2C7C9F"/>
                </a:solidFill>
                <a:latin typeface="News Gothic MT"/>
                <a:cs typeface="News Gothic MT"/>
              </a:rPr>
              <a:t>Phthalates GW Sampling &amp; Detection Sites</a:t>
            </a:r>
            <a:endParaRPr lang="en-US" sz="3200" dirty="0">
              <a:solidFill>
                <a:srgbClr val="2C7C9F"/>
              </a:solidFill>
              <a:latin typeface="News Gothic MT"/>
              <a:cs typeface="News Gothic MT"/>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l="26593" t="5046" r="25761" b="10091"/>
          <a:stretch/>
        </p:blipFill>
        <p:spPr>
          <a:xfrm>
            <a:off x="7378699" y="2643191"/>
            <a:ext cx="1638301" cy="1762126"/>
          </a:xfrm>
          <a:prstGeom prst="rect">
            <a:avLst/>
          </a:prstGeom>
        </p:spPr>
      </p:pic>
      <p:sp>
        <p:nvSpPr>
          <p:cNvPr id="9" name="Rectangle 8"/>
          <p:cNvSpPr/>
          <p:nvPr/>
        </p:nvSpPr>
        <p:spPr>
          <a:xfrm>
            <a:off x="7340600" y="5384800"/>
            <a:ext cx="1765300" cy="1435100"/>
          </a:xfrm>
          <a:prstGeom prst="rect">
            <a:avLst/>
          </a:prstGeom>
          <a:noFill/>
          <a:ln>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400" y="726209"/>
            <a:ext cx="6931959" cy="2783032"/>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9700" y="3521941"/>
            <a:ext cx="6931959" cy="3083214"/>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467599" y="5422900"/>
            <a:ext cx="1333501" cy="1231900"/>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581899" y="6680200"/>
            <a:ext cx="901701" cy="114300"/>
          </a:xfrm>
          <a:prstGeom prst="rect">
            <a:avLst/>
          </a:prstGeom>
        </p:spPr>
      </p:pic>
    </p:spTree>
    <p:extLst>
      <p:ext uri="{BB962C8B-B14F-4D97-AF65-F5344CB8AC3E}">
        <p14:creationId xmlns:p14="http://schemas.microsoft.com/office/powerpoint/2010/main" val="8462436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ChangeArrowheads="1"/>
          </p:cNvSpPr>
          <p:nvPr/>
        </p:nvSpPr>
        <p:spPr bwMode="auto">
          <a:xfrm>
            <a:off x="143934" y="429352"/>
            <a:ext cx="9000066"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wrap="square" lIns="92075" tIns="46038" rIns="92075" bIns="46038" anchor="b">
            <a:spAutoFit/>
          </a:bodyPr>
          <a:lstStyle/>
          <a:p>
            <a:pPr algn="ctr" eaLnBrk="0" hangingPunct="0"/>
            <a:r>
              <a:rPr lang="en-US" sz="3600" dirty="0" smtClean="0">
                <a:solidFill>
                  <a:srgbClr val="2C7C9F"/>
                </a:solidFill>
                <a:latin typeface="+mj-lt"/>
              </a:rPr>
              <a:t>Motivation and Background</a:t>
            </a:r>
            <a:endParaRPr lang="en-US" sz="3600" dirty="0">
              <a:solidFill>
                <a:srgbClr val="2C7C9F"/>
              </a:solidFill>
              <a:latin typeface="+mj-lt"/>
            </a:endParaRPr>
          </a:p>
        </p:txBody>
      </p:sp>
      <p:sp>
        <p:nvSpPr>
          <p:cNvPr id="48132" name="Rectangle 2"/>
          <p:cNvSpPr>
            <a:spLocks noChangeArrowheads="1"/>
          </p:cNvSpPr>
          <p:nvPr/>
        </p:nvSpPr>
        <p:spPr bwMode="auto">
          <a:xfrm>
            <a:off x="228600" y="1566863"/>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6075" indent="-346075">
              <a:lnSpc>
                <a:spcPct val="110000"/>
              </a:lnSpc>
              <a:spcBef>
                <a:spcPct val="20000"/>
              </a:spcBef>
              <a:buFontTx/>
              <a:buChar char="•"/>
            </a:pPr>
            <a:r>
              <a:rPr lang="en-US" sz="2400" dirty="0"/>
              <a:t>Puerto Rico has </a:t>
            </a:r>
            <a:r>
              <a:rPr lang="en-US" sz="2400" dirty="0" smtClean="0"/>
              <a:t>among the </a:t>
            </a:r>
            <a:r>
              <a:rPr lang="en-US" sz="2400" dirty="0"/>
              <a:t>highest </a:t>
            </a:r>
            <a:r>
              <a:rPr lang="en-US" sz="2400" dirty="0" smtClean="0"/>
              <a:t>rates of preterm </a:t>
            </a:r>
            <a:r>
              <a:rPr lang="en-US" sz="2400" dirty="0"/>
              <a:t>births in the United </a:t>
            </a:r>
            <a:r>
              <a:rPr lang="en-US" sz="2400" dirty="0" smtClean="0"/>
              <a:t>States and the world </a:t>
            </a:r>
            <a:endParaRPr lang="en-US" altLang="ja-JP" sz="24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36" y="2573855"/>
            <a:ext cx="4742597" cy="288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936978"/>
            <a:ext cx="1880738" cy="2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389" y="2535133"/>
            <a:ext cx="3609975"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936978"/>
            <a:ext cx="1880777" cy="2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5"/>
          <p:cNvSpPr>
            <a:spLocks noGrp="1"/>
          </p:cNvSpPr>
          <p:nvPr>
            <p:ph sz="half" idx="4294967295"/>
          </p:nvPr>
        </p:nvSpPr>
        <p:spPr>
          <a:xfrm>
            <a:off x="237065" y="5757334"/>
            <a:ext cx="4690533" cy="948266"/>
          </a:xfrm>
          <a:prstGeom prst="rect">
            <a:avLst/>
          </a:prstGeom>
          <a:solidFill>
            <a:schemeClr val="bg1">
              <a:lumMod val="85000"/>
            </a:schemeClr>
          </a:solidFill>
          <a:ln>
            <a:solidFill>
              <a:schemeClr val="tx1"/>
            </a:solidFill>
          </a:ln>
        </p:spPr>
        <p:txBody>
          <a:bodyPr wrap="square">
            <a:noAutofit/>
          </a:bodyPr>
          <a:lstStyle/>
          <a:p>
            <a:pPr marL="0" indent="0">
              <a:lnSpc>
                <a:spcPct val="110000"/>
              </a:lnSpc>
              <a:buNone/>
            </a:pPr>
            <a:r>
              <a:rPr lang="en-US" sz="1600" dirty="0" smtClean="0"/>
              <a:t>Premature Babies are </a:t>
            </a:r>
            <a:r>
              <a:rPr lang="en-US" sz="1600" dirty="0"/>
              <a:t>born before 37 completed weeks of </a:t>
            </a:r>
            <a:r>
              <a:rPr lang="en-US" sz="1600" dirty="0" smtClean="0"/>
              <a:t>gestation.</a:t>
            </a:r>
            <a:endParaRPr lang="en-US" sz="1600" dirty="0"/>
          </a:p>
        </p:txBody>
      </p:sp>
    </p:spTree>
    <p:extLst>
      <p:ext uri="{BB962C8B-B14F-4D97-AF65-F5344CB8AC3E}">
        <p14:creationId xmlns:p14="http://schemas.microsoft.com/office/powerpoint/2010/main" val="3527584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spect="1"/>
          </p:cNvSpPr>
          <p:nvPr/>
        </p:nvSpPr>
        <p:spPr>
          <a:xfrm>
            <a:off x="7011810" y="901124"/>
            <a:ext cx="2015067" cy="523220"/>
          </a:xfrm>
          <a:prstGeom prst="rect">
            <a:avLst/>
          </a:prstGeom>
          <a:noFill/>
        </p:spPr>
        <p:txBody>
          <a:bodyPr wrap="square" rtlCol="0">
            <a:spAutoFit/>
          </a:bodyPr>
          <a:lstStyle/>
          <a:p>
            <a:pPr algn="ctr"/>
            <a:r>
              <a:rPr lang="en-US" sz="1600" dirty="0" smtClean="0"/>
              <a:t>DEHP</a:t>
            </a:r>
          </a:p>
          <a:p>
            <a:pPr algn="ctr"/>
            <a:r>
              <a:rPr lang="en-US" sz="1200" dirty="0" smtClean="0"/>
              <a:t>Max Range: 0.038 mg/L</a:t>
            </a:r>
            <a:endParaRPr lang="en-US" sz="1200" dirty="0"/>
          </a:p>
        </p:txBody>
      </p:sp>
      <p:pic>
        <p:nvPicPr>
          <p:cNvPr id="5" name="Picture 4"/>
          <p:cNvPicPr preferRelativeResize="0">
            <a:picLocks noChangeAspect="1"/>
          </p:cNvPicPr>
          <p:nvPr/>
        </p:nvPicPr>
        <p:blipFill>
          <a:blip r:embed="rId3"/>
          <a:stretch>
            <a:fillRect/>
          </a:stretch>
        </p:blipFill>
        <p:spPr>
          <a:xfrm>
            <a:off x="2006601" y="838200"/>
            <a:ext cx="4937761" cy="3552379"/>
          </a:xfrm>
          <a:prstGeom prst="rect">
            <a:avLst/>
          </a:prstGeom>
        </p:spPr>
      </p:pic>
      <p:pic>
        <p:nvPicPr>
          <p:cNvPr id="6" name="Picture 5"/>
          <p:cNvPicPr preferRelativeResize="0">
            <a:picLocks noChangeAspect="1"/>
          </p:cNvPicPr>
          <p:nvPr/>
        </p:nvPicPr>
        <p:blipFill>
          <a:blip r:embed="rId4"/>
          <a:stretch>
            <a:fillRect/>
          </a:stretch>
        </p:blipFill>
        <p:spPr>
          <a:xfrm>
            <a:off x="1993901" y="2844800"/>
            <a:ext cx="4937760" cy="3572394"/>
          </a:xfrm>
          <a:prstGeom prst="rect">
            <a:avLst/>
          </a:prstGeom>
        </p:spPr>
      </p:pic>
      <p:pic>
        <p:nvPicPr>
          <p:cNvPr id="7" name="Picture 6"/>
          <p:cNvPicPr preferRelativeResize="0">
            <a:picLocks noChangeAspect="1"/>
          </p:cNvPicPr>
          <p:nvPr/>
        </p:nvPicPr>
        <p:blipFill>
          <a:blip r:embed="rId5"/>
          <a:stretch>
            <a:fillRect/>
          </a:stretch>
        </p:blipFill>
        <p:spPr>
          <a:xfrm>
            <a:off x="2009424" y="4855419"/>
            <a:ext cx="4937760" cy="3563042"/>
          </a:xfrm>
          <a:prstGeom prst="rect">
            <a:avLst/>
          </a:prstGeom>
        </p:spPr>
      </p:pic>
      <p:sp>
        <p:nvSpPr>
          <p:cNvPr id="8" name="TextBox 7"/>
          <p:cNvSpPr txBox="1">
            <a:spLocks noChangeAspect="1"/>
          </p:cNvSpPr>
          <p:nvPr/>
        </p:nvSpPr>
        <p:spPr>
          <a:xfrm>
            <a:off x="7014633" y="2870200"/>
            <a:ext cx="2015067" cy="523220"/>
          </a:xfrm>
          <a:prstGeom prst="rect">
            <a:avLst/>
          </a:prstGeom>
          <a:noFill/>
        </p:spPr>
        <p:txBody>
          <a:bodyPr wrap="square" rtlCol="0">
            <a:spAutoFit/>
          </a:bodyPr>
          <a:lstStyle/>
          <a:p>
            <a:pPr algn="ctr"/>
            <a:r>
              <a:rPr lang="en-US" sz="1600" dirty="0" smtClean="0"/>
              <a:t>DEP</a:t>
            </a:r>
          </a:p>
          <a:p>
            <a:pPr algn="ctr"/>
            <a:r>
              <a:rPr lang="en-US" sz="1200" dirty="0" smtClean="0"/>
              <a:t>Max Range: 0.030 mg/L</a:t>
            </a:r>
            <a:endParaRPr lang="en-US" sz="1200" dirty="0"/>
          </a:p>
        </p:txBody>
      </p:sp>
      <p:sp>
        <p:nvSpPr>
          <p:cNvPr id="9" name="TextBox 8"/>
          <p:cNvSpPr txBox="1">
            <a:spLocks noChangeAspect="1"/>
          </p:cNvSpPr>
          <p:nvPr/>
        </p:nvSpPr>
        <p:spPr>
          <a:xfrm>
            <a:off x="7027333" y="4889500"/>
            <a:ext cx="2015067" cy="523220"/>
          </a:xfrm>
          <a:prstGeom prst="rect">
            <a:avLst/>
          </a:prstGeom>
          <a:noFill/>
        </p:spPr>
        <p:txBody>
          <a:bodyPr wrap="square" rtlCol="0">
            <a:spAutoFit/>
          </a:bodyPr>
          <a:lstStyle/>
          <a:p>
            <a:pPr algn="ctr"/>
            <a:r>
              <a:rPr lang="en-US" sz="1600" dirty="0" smtClean="0"/>
              <a:t>DBP</a:t>
            </a:r>
          </a:p>
          <a:p>
            <a:pPr algn="ctr"/>
            <a:r>
              <a:rPr lang="en-US" sz="1200" dirty="0" smtClean="0"/>
              <a:t>Max Range: 0.010 mg/L</a:t>
            </a:r>
            <a:endParaRPr lang="en-US" sz="1200" dirty="0"/>
          </a:p>
        </p:txBody>
      </p:sp>
      <p:sp>
        <p:nvSpPr>
          <p:cNvPr id="10" name="TextBox 9"/>
          <p:cNvSpPr txBox="1"/>
          <p:nvPr/>
        </p:nvSpPr>
        <p:spPr>
          <a:xfrm>
            <a:off x="0" y="0"/>
            <a:ext cx="9144000" cy="584776"/>
          </a:xfrm>
          <a:prstGeom prst="rect">
            <a:avLst/>
          </a:prstGeom>
          <a:noFill/>
        </p:spPr>
        <p:txBody>
          <a:bodyPr wrap="square" rtlCol="0">
            <a:spAutoFit/>
          </a:bodyPr>
          <a:lstStyle/>
          <a:p>
            <a:pPr algn="ctr"/>
            <a:r>
              <a:rPr lang="en-US" sz="3200" dirty="0" smtClean="0">
                <a:solidFill>
                  <a:srgbClr val="2C7C9F"/>
                </a:solidFill>
                <a:latin typeface="News Gothic MT"/>
                <a:cs typeface="News Gothic MT"/>
              </a:rPr>
              <a:t>Phthalates </a:t>
            </a:r>
            <a:r>
              <a:rPr lang="en-US" sz="3200" dirty="0" smtClean="0">
                <a:solidFill>
                  <a:srgbClr val="2C7C9F"/>
                </a:solidFill>
                <a:latin typeface="News Gothic MT"/>
                <a:ea typeface="Tahoma" pitchFamily="34" charset="0"/>
                <a:cs typeface="News Gothic MT"/>
              </a:rPr>
              <a:t>GW </a:t>
            </a:r>
            <a:r>
              <a:rPr lang="en-US" sz="3200" dirty="0">
                <a:solidFill>
                  <a:srgbClr val="2C7C9F"/>
                </a:solidFill>
                <a:latin typeface="News Gothic MT"/>
                <a:ea typeface="Tahoma" pitchFamily="34" charset="0"/>
                <a:cs typeface="News Gothic MT"/>
              </a:rPr>
              <a:t>Concentration Distributions</a:t>
            </a:r>
          </a:p>
        </p:txBody>
      </p:sp>
    </p:spTree>
    <p:extLst>
      <p:ext uri="{BB962C8B-B14F-4D97-AF65-F5344CB8AC3E}">
        <p14:creationId xmlns:p14="http://schemas.microsoft.com/office/powerpoint/2010/main" val="32798512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 y="-90305"/>
            <a:ext cx="9144000" cy="584776"/>
          </a:xfrm>
          <a:prstGeom prst="rect">
            <a:avLst/>
          </a:prstGeom>
          <a:noFill/>
        </p:spPr>
        <p:txBody>
          <a:bodyPr wrap="square" rtlCol="0">
            <a:spAutoFit/>
          </a:bodyPr>
          <a:lstStyle/>
          <a:p>
            <a:pPr algn="ctr"/>
            <a:r>
              <a:rPr lang="en-US" sz="3200" dirty="0" smtClean="0">
                <a:solidFill>
                  <a:srgbClr val="2C7C9F"/>
                </a:solidFill>
                <a:latin typeface="News Gothic MT"/>
                <a:cs typeface="News Gothic MT"/>
              </a:rPr>
              <a:t>Phthalates GW Concentration Distribution</a:t>
            </a:r>
            <a:endParaRPr lang="en-US" sz="3200" dirty="0">
              <a:solidFill>
                <a:srgbClr val="2C7C9F"/>
              </a:solidFill>
              <a:latin typeface="News Gothic MT"/>
              <a:cs typeface="News Gothic MT"/>
            </a:endParaRP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400" y="581025"/>
            <a:ext cx="8875059" cy="3914775"/>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700" y="4406900"/>
            <a:ext cx="4419600" cy="2514600"/>
          </a:xfrm>
          <a:prstGeom prst="rect">
            <a:avLst/>
          </a:prstGeom>
        </p:spPr>
      </p:pic>
      <p:sp>
        <p:nvSpPr>
          <p:cNvPr id="21" name="TextBox 20"/>
          <p:cNvSpPr txBox="1">
            <a:spLocks noChangeAspect="1"/>
          </p:cNvSpPr>
          <p:nvPr/>
        </p:nvSpPr>
        <p:spPr>
          <a:xfrm>
            <a:off x="254000" y="3987800"/>
            <a:ext cx="8724900" cy="338554"/>
          </a:xfrm>
          <a:prstGeom prst="rect">
            <a:avLst/>
          </a:prstGeom>
          <a:noFill/>
        </p:spPr>
        <p:txBody>
          <a:bodyPr wrap="square" rtlCol="0">
            <a:spAutoFit/>
          </a:bodyPr>
          <a:lstStyle/>
          <a:p>
            <a:r>
              <a:rPr lang="en-US" sz="1600" dirty="0" smtClean="0"/>
              <a:t>Total Phthalates </a:t>
            </a:r>
            <a:r>
              <a:rPr lang="en-US" sz="1200" dirty="0" smtClean="0"/>
              <a:t>Max Range: 0.063 mg/L</a:t>
            </a:r>
            <a:endParaRPr lang="en-US" sz="1200" dirty="0"/>
          </a:p>
        </p:txBody>
      </p:sp>
    </p:spTree>
    <p:extLst>
      <p:ext uri="{BB962C8B-B14F-4D97-AF65-F5344CB8AC3E}">
        <p14:creationId xmlns:p14="http://schemas.microsoft.com/office/powerpoint/2010/main" val="200408437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4641" y="584200"/>
            <a:ext cx="8875059" cy="3924300"/>
          </a:xfrm>
          <a:prstGeom prst="rect">
            <a:avLst/>
          </a:prstGeom>
        </p:spPr>
      </p:pic>
      <p:sp>
        <p:nvSpPr>
          <p:cNvPr id="11" name="TextBox 10"/>
          <p:cNvSpPr txBox="1">
            <a:spLocks noChangeAspect="1"/>
          </p:cNvSpPr>
          <p:nvPr/>
        </p:nvSpPr>
        <p:spPr>
          <a:xfrm>
            <a:off x="254000" y="3987800"/>
            <a:ext cx="8724900" cy="338554"/>
          </a:xfrm>
          <a:prstGeom prst="rect">
            <a:avLst/>
          </a:prstGeom>
          <a:noFill/>
        </p:spPr>
        <p:txBody>
          <a:bodyPr wrap="square" rtlCol="0">
            <a:spAutoFit/>
          </a:bodyPr>
          <a:lstStyle/>
          <a:p>
            <a:r>
              <a:rPr lang="en-US" sz="1600" dirty="0" smtClean="0"/>
              <a:t>Total Phthalates </a:t>
            </a:r>
            <a:r>
              <a:rPr lang="en-US" sz="1200" dirty="0" smtClean="0"/>
              <a:t>Max Range: 0.063 mg/L</a:t>
            </a:r>
            <a:endParaRPr lang="en-US" sz="1200" dirty="0"/>
          </a:p>
        </p:txBody>
      </p:sp>
      <p:pic>
        <p:nvPicPr>
          <p:cNvPr id="12" name="Picture 11"/>
          <p:cNvPicPr>
            <a:picLocks noChangeAspect="1"/>
          </p:cNvPicPr>
          <p:nvPr/>
        </p:nvPicPr>
        <p:blipFill>
          <a:blip r:embed="rId4"/>
          <a:stretch>
            <a:fillRect/>
          </a:stretch>
        </p:blipFill>
        <p:spPr>
          <a:xfrm>
            <a:off x="5575300" y="4610100"/>
            <a:ext cx="3390900" cy="1718549"/>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4330700"/>
            <a:ext cx="4343401" cy="2527300"/>
          </a:xfrm>
          <a:prstGeom prst="rect">
            <a:avLst/>
          </a:prstGeom>
        </p:spPr>
      </p:pic>
      <p:sp>
        <p:nvSpPr>
          <p:cNvPr id="14" name="TextBox 13"/>
          <p:cNvSpPr txBox="1"/>
          <p:nvPr/>
        </p:nvSpPr>
        <p:spPr>
          <a:xfrm>
            <a:off x="1" y="36695"/>
            <a:ext cx="9144000" cy="1077218"/>
          </a:xfrm>
          <a:prstGeom prst="rect">
            <a:avLst/>
          </a:prstGeom>
          <a:noFill/>
        </p:spPr>
        <p:txBody>
          <a:bodyPr wrap="square" rtlCol="0">
            <a:spAutoFit/>
          </a:bodyPr>
          <a:lstStyle/>
          <a:p>
            <a:pPr algn="ctr"/>
            <a:r>
              <a:rPr lang="en-US" sz="3200" dirty="0" smtClean="0">
                <a:solidFill>
                  <a:srgbClr val="2C7C9F"/>
                </a:solidFill>
                <a:latin typeface="News Gothic MT"/>
                <a:cs typeface="News Gothic MT"/>
              </a:rPr>
              <a:t>Phthalates GW Concentration Distribution &amp; Tap Water Detection</a:t>
            </a:r>
            <a:endParaRPr lang="en-US" sz="3200" dirty="0">
              <a:solidFill>
                <a:srgbClr val="2C7C9F"/>
              </a:solidFill>
              <a:latin typeface="News Gothic MT"/>
              <a:cs typeface="News Gothic MT"/>
            </a:endParaRPr>
          </a:p>
        </p:txBody>
      </p:sp>
    </p:spTree>
    <p:extLst>
      <p:ext uri="{BB962C8B-B14F-4D97-AF65-F5344CB8AC3E}">
        <p14:creationId xmlns:p14="http://schemas.microsoft.com/office/powerpoint/2010/main" val="198088986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 y="-26805"/>
            <a:ext cx="9144000" cy="1077218"/>
          </a:xfrm>
          <a:prstGeom prst="rect">
            <a:avLst/>
          </a:prstGeom>
          <a:noFill/>
        </p:spPr>
        <p:txBody>
          <a:bodyPr wrap="square" rtlCol="0">
            <a:spAutoFit/>
          </a:bodyPr>
          <a:lstStyle/>
          <a:p>
            <a:pPr algn="ctr"/>
            <a:r>
              <a:rPr lang="en-US" sz="3200" dirty="0" smtClean="0">
                <a:solidFill>
                  <a:srgbClr val="2C7C9F"/>
                </a:solidFill>
                <a:latin typeface="News Gothic MT"/>
                <a:cs typeface="News Gothic MT"/>
              </a:rPr>
              <a:t>Total </a:t>
            </a:r>
            <a:r>
              <a:rPr lang="en-US" sz="3200" dirty="0" smtClean="0">
                <a:solidFill>
                  <a:srgbClr val="2C7C9F"/>
                </a:solidFill>
                <a:latin typeface="News Gothic MT"/>
                <a:cs typeface="News Gothic MT"/>
              </a:rPr>
              <a:t>Average DEHP </a:t>
            </a:r>
            <a:r>
              <a:rPr lang="en-US" sz="3200" dirty="0" smtClean="0">
                <a:solidFill>
                  <a:srgbClr val="2C7C9F"/>
                </a:solidFill>
                <a:latin typeface="News Gothic MT"/>
                <a:cs typeface="News Gothic MT"/>
              </a:rPr>
              <a:t>Metabolites* </a:t>
            </a:r>
            <a:r>
              <a:rPr lang="en-US" sz="3200" dirty="0" smtClean="0">
                <a:solidFill>
                  <a:srgbClr val="2C7C9F"/>
                </a:solidFill>
                <a:latin typeface="News Gothic MT"/>
                <a:cs typeface="News Gothic MT"/>
              </a:rPr>
              <a:t>                  in Human Subjects</a:t>
            </a:r>
            <a:endParaRPr lang="en-US" sz="3200" dirty="0">
              <a:solidFill>
                <a:srgbClr val="2C7C9F"/>
              </a:solidFill>
              <a:latin typeface="News Gothic MT"/>
              <a:cs typeface="News Gothic MT"/>
            </a:endParaRPr>
          </a:p>
        </p:txBody>
      </p:sp>
      <p:pic>
        <p:nvPicPr>
          <p:cNvPr id="7" name="Content Placeholder 5" descr="DEHP-metabolites.jpg"/>
          <p:cNvPicPr>
            <a:picLocks noGrp="1" noChangeAspect="1"/>
          </p:cNvPicPr>
          <p:nvPr>
            <p:ph idx="1"/>
          </p:nvPr>
        </p:nvPicPr>
        <p:blipFill>
          <a:blip r:embed="rId4" cstate="print"/>
          <a:stretch>
            <a:fillRect/>
          </a:stretch>
        </p:blipFill>
        <p:spPr>
          <a:xfrm>
            <a:off x="489136" y="1007268"/>
            <a:ext cx="8337364" cy="5061971"/>
          </a:xfrm>
        </p:spPr>
      </p:pic>
      <p:sp>
        <p:nvSpPr>
          <p:cNvPr id="2" name="Rectangle 1"/>
          <p:cNvSpPr/>
          <p:nvPr/>
        </p:nvSpPr>
        <p:spPr>
          <a:xfrm>
            <a:off x="431899" y="6054804"/>
            <a:ext cx="8603888" cy="738664"/>
          </a:xfrm>
          <a:prstGeom prst="rect">
            <a:avLst/>
          </a:prstGeom>
        </p:spPr>
        <p:txBody>
          <a:bodyPr wrap="none">
            <a:spAutoFit/>
          </a:bodyPr>
          <a:lstStyle/>
          <a:p>
            <a:r>
              <a:rPr lang="en-US" dirty="0" smtClean="0">
                <a:solidFill>
                  <a:srgbClr val="000000"/>
                </a:solidFill>
                <a:latin typeface="Lucida Grande"/>
                <a:ea typeface="Lucida Grande"/>
                <a:cs typeface="Lucida Grande"/>
              </a:rPr>
              <a:t>Total DEHP Metabolites* =    MEHP+MECPP+MEOHP+MEHHP	n=184</a:t>
            </a:r>
          </a:p>
          <a:p>
            <a:r>
              <a:rPr lang="en-US" sz="1200" dirty="0" smtClean="0">
                <a:solidFill>
                  <a:srgbClr val="000000"/>
                </a:solidFill>
                <a:latin typeface="Lucida Grande"/>
                <a:ea typeface="Lucida Grande"/>
                <a:cs typeface="Lucida Grande"/>
              </a:rPr>
              <a:t>MEHP </a:t>
            </a:r>
            <a:r>
              <a:rPr lang="en-US" sz="1200" dirty="0" smtClean="0">
                <a:solidFill>
                  <a:srgbClr val="000000"/>
                </a:solidFill>
                <a:latin typeface="Lucida Grande"/>
                <a:ea typeface="Lucida Grande"/>
                <a:cs typeface="Lucida Grande"/>
              </a:rPr>
              <a:t>- Mono</a:t>
            </a:r>
            <a:r>
              <a:rPr lang="en-US" sz="1200" dirty="0">
                <a:solidFill>
                  <a:srgbClr val="000000"/>
                </a:solidFill>
                <a:latin typeface="Lucida Grande"/>
                <a:ea typeface="Lucida Grande"/>
                <a:cs typeface="Lucida Grande"/>
              </a:rPr>
              <a:t>-2-ethylhexyl </a:t>
            </a:r>
            <a:r>
              <a:rPr lang="en-US" sz="1200" dirty="0" smtClean="0">
                <a:solidFill>
                  <a:srgbClr val="000000"/>
                </a:solidFill>
                <a:latin typeface="Lucida Grande"/>
                <a:ea typeface="Lucida Grande"/>
                <a:cs typeface="Lucida Grande"/>
              </a:rPr>
              <a:t>phthalate		</a:t>
            </a:r>
            <a:r>
              <a:rPr lang="en-US" sz="1200" dirty="0" smtClean="0"/>
              <a:t>MECPP </a:t>
            </a:r>
            <a:r>
              <a:rPr lang="en-US" sz="1200" dirty="0"/>
              <a:t>- Mono-2-ethyl-5-carboxypentyl </a:t>
            </a:r>
            <a:r>
              <a:rPr lang="en-US" sz="1200" dirty="0" smtClean="0"/>
              <a:t>phthalate</a:t>
            </a:r>
          </a:p>
          <a:p>
            <a:r>
              <a:rPr lang="en-US" sz="1200" dirty="0" smtClean="0">
                <a:solidFill>
                  <a:srgbClr val="000000"/>
                </a:solidFill>
                <a:latin typeface="Lucida Grande"/>
                <a:ea typeface="Lucida Grande"/>
                <a:cs typeface="Lucida Grande"/>
              </a:rPr>
              <a:t>MEOHP – Mono</a:t>
            </a:r>
            <a:r>
              <a:rPr lang="en-US" sz="1200" dirty="0">
                <a:solidFill>
                  <a:srgbClr val="000000"/>
                </a:solidFill>
                <a:latin typeface="Lucida Grande"/>
                <a:ea typeface="Lucida Grande"/>
                <a:cs typeface="Lucida Grande"/>
              </a:rPr>
              <a:t>-2-ethyl-5-oxohexyl </a:t>
            </a:r>
            <a:r>
              <a:rPr lang="en-US" sz="1200" dirty="0" smtClean="0">
                <a:solidFill>
                  <a:srgbClr val="000000"/>
                </a:solidFill>
                <a:latin typeface="Lucida Grande"/>
                <a:ea typeface="Lucida Grande"/>
                <a:cs typeface="Lucida Grande"/>
              </a:rPr>
              <a:t>phthalate		MEHHP - Mono</a:t>
            </a:r>
            <a:r>
              <a:rPr lang="en-US" sz="1200" dirty="0">
                <a:solidFill>
                  <a:srgbClr val="000000"/>
                </a:solidFill>
                <a:latin typeface="Lucida Grande"/>
                <a:ea typeface="Lucida Grande"/>
                <a:cs typeface="Lucida Grande"/>
              </a:rPr>
              <a:t>-2-ethyl-5-hydroxyhexyl phthalate</a:t>
            </a:r>
            <a:endParaRPr lang="en-US" sz="1200" dirty="0"/>
          </a:p>
        </p:txBody>
      </p:sp>
      <p:graphicFrame>
        <p:nvGraphicFramePr>
          <p:cNvPr id="4" name="Object 3"/>
          <p:cNvGraphicFramePr>
            <a:graphicFrameLocks noChangeAspect="1"/>
          </p:cNvGraphicFramePr>
          <p:nvPr>
            <p:extLst>
              <p:ext uri="{D42A27DB-BD31-4B8C-83A1-F6EECF244321}">
                <p14:modId xmlns:p14="http://schemas.microsoft.com/office/powerpoint/2010/main" val="3850174452"/>
              </p:ext>
            </p:extLst>
          </p:nvPr>
        </p:nvGraphicFramePr>
        <p:xfrm>
          <a:off x="3543300" y="6108700"/>
          <a:ext cx="279400" cy="279400"/>
        </p:xfrm>
        <a:graphic>
          <a:graphicData uri="http://schemas.openxmlformats.org/presentationml/2006/ole">
            <mc:AlternateContent xmlns:mc="http://schemas.openxmlformats.org/markup-compatibility/2006">
              <mc:Choice xmlns:v="urn:schemas-microsoft-com:vml" Requires="v">
                <p:oleObj spid="_x0000_s1031" name="Equation" r:id="rId5" imgW="279400" imgH="279400" progId="Equation.3">
                  <p:embed/>
                </p:oleObj>
              </mc:Choice>
              <mc:Fallback>
                <p:oleObj name="Equation" r:id="rId5" imgW="279400" imgH="279400" progId="Equation.3">
                  <p:embed/>
                  <p:pic>
                    <p:nvPicPr>
                      <p:cNvPr id="0" name=""/>
                      <p:cNvPicPr/>
                      <p:nvPr/>
                    </p:nvPicPr>
                    <p:blipFill>
                      <a:blip r:embed="rId6"/>
                      <a:stretch>
                        <a:fillRect/>
                      </a:stretch>
                    </p:blipFill>
                    <p:spPr>
                      <a:xfrm>
                        <a:off x="3543300" y="6108700"/>
                        <a:ext cx="279400" cy="279400"/>
                      </a:xfrm>
                      <a:prstGeom prst="rect">
                        <a:avLst/>
                      </a:prstGeom>
                    </p:spPr>
                  </p:pic>
                </p:oleObj>
              </mc:Fallback>
            </mc:AlternateContent>
          </a:graphicData>
        </a:graphic>
      </p:graphicFrame>
    </p:spTree>
    <p:extLst>
      <p:ext uri="{BB962C8B-B14F-4D97-AF65-F5344CB8AC3E}">
        <p14:creationId xmlns:p14="http://schemas.microsoft.com/office/powerpoint/2010/main" val="260154469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99830"/>
            <a:ext cx="9144000" cy="1077218"/>
          </a:xfrm>
          <a:prstGeom prst="rect">
            <a:avLst/>
          </a:prstGeom>
          <a:noFill/>
        </p:spPr>
        <p:txBody>
          <a:bodyPr wrap="square" rtlCol="0">
            <a:spAutoFit/>
          </a:bodyPr>
          <a:lstStyle/>
          <a:p>
            <a:pPr algn="ctr"/>
            <a:r>
              <a:rPr lang="en-US" sz="3200" dirty="0" smtClean="0">
                <a:solidFill>
                  <a:srgbClr val="2C7C9F"/>
                </a:solidFill>
              </a:rPr>
              <a:t>Phthalate %Detection in Tap Water &amp; MEHP     	Metabolites by Municipality</a:t>
            </a:r>
            <a:endParaRPr lang="en-US" sz="3200" dirty="0">
              <a:solidFill>
                <a:srgbClr val="2C7C9F"/>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600" y="1443554"/>
            <a:ext cx="8875059" cy="35687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8531" y="5253556"/>
            <a:ext cx="2222500" cy="114300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t="-3995"/>
          <a:stretch/>
        </p:blipFill>
        <p:spPr>
          <a:xfrm>
            <a:off x="105835" y="4948754"/>
            <a:ext cx="3048000" cy="330200"/>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26767" y="4995321"/>
            <a:ext cx="2222500" cy="1828800"/>
          </a:xfrm>
          <a:prstGeom prst="rect">
            <a:avLst/>
          </a:prstGeom>
        </p:spPr>
      </p:pic>
      <p:cxnSp>
        <p:nvCxnSpPr>
          <p:cNvPr id="38" name="Straight Arrow Connector 37"/>
          <p:cNvCxnSpPr>
            <a:stCxn id="50" idx="1"/>
          </p:cNvCxnSpPr>
          <p:nvPr/>
        </p:nvCxnSpPr>
        <p:spPr>
          <a:xfrm flipH="1" flipV="1">
            <a:off x="7291918" y="2425701"/>
            <a:ext cx="1265766" cy="17568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45" idx="0"/>
          </p:cNvCxnSpPr>
          <p:nvPr/>
        </p:nvCxnSpPr>
        <p:spPr>
          <a:xfrm flipH="1" flipV="1">
            <a:off x="5397500" y="2908300"/>
            <a:ext cx="458788" cy="9525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46" idx="1"/>
          </p:cNvCxnSpPr>
          <p:nvPr/>
        </p:nvCxnSpPr>
        <p:spPr>
          <a:xfrm flipH="1" flipV="1">
            <a:off x="2667000" y="3911600"/>
            <a:ext cx="647700" cy="15303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48" idx="3"/>
          </p:cNvCxnSpPr>
          <p:nvPr/>
        </p:nvCxnSpPr>
        <p:spPr>
          <a:xfrm>
            <a:off x="4669367" y="2563283"/>
            <a:ext cx="1375833" cy="4021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47" idx="3"/>
          </p:cNvCxnSpPr>
          <p:nvPr/>
        </p:nvCxnSpPr>
        <p:spPr>
          <a:xfrm>
            <a:off x="1299633" y="2520950"/>
            <a:ext cx="1545167" cy="1206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7"/>
          <a:stretch>
            <a:fillRect/>
          </a:stretch>
        </p:blipFill>
        <p:spPr>
          <a:xfrm>
            <a:off x="5564188" y="3860800"/>
            <a:ext cx="584200" cy="2832100"/>
          </a:xfrm>
          <a:prstGeom prst="rect">
            <a:avLst/>
          </a:prstGeom>
          <a:ln>
            <a:solidFill>
              <a:schemeClr val="bg1">
                <a:lumMod val="65000"/>
              </a:schemeClr>
            </a:solidFill>
          </a:ln>
        </p:spPr>
      </p:pic>
      <p:pic>
        <p:nvPicPr>
          <p:cNvPr id="46" name="Picture 45"/>
          <p:cNvPicPr>
            <a:picLocks noChangeAspect="1"/>
          </p:cNvPicPr>
          <p:nvPr/>
        </p:nvPicPr>
        <p:blipFill>
          <a:blip r:embed="rId8"/>
          <a:stretch>
            <a:fillRect/>
          </a:stretch>
        </p:blipFill>
        <p:spPr>
          <a:xfrm>
            <a:off x="3314700" y="4025900"/>
            <a:ext cx="584200" cy="2832100"/>
          </a:xfrm>
          <a:prstGeom prst="rect">
            <a:avLst/>
          </a:prstGeom>
          <a:ln>
            <a:solidFill>
              <a:srgbClr val="A6A6A6"/>
            </a:solidFill>
          </a:ln>
        </p:spPr>
      </p:pic>
      <p:pic>
        <p:nvPicPr>
          <p:cNvPr id="47" name="Picture 46"/>
          <p:cNvPicPr>
            <a:picLocks noChangeAspect="1"/>
          </p:cNvPicPr>
          <p:nvPr/>
        </p:nvPicPr>
        <p:blipFill>
          <a:blip r:embed="rId9"/>
          <a:stretch>
            <a:fillRect/>
          </a:stretch>
        </p:blipFill>
        <p:spPr>
          <a:xfrm>
            <a:off x="677333" y="1104900"/>
            <a:ext cx="622300" cy="2832100"/>
          </a:xfrm>
          <a:prstGeom prst="rect">
            <a:avLst/>
          </a:prstGeom>
          <a:ln>
            <a:solidFill>
              <a:srgbClr val="A6A6A6"/>
            </a:solidFill>
          </a:ln>
        </p:spPr>
      </p:pic>
      <p:pic>
        <p:nvPicPr>
          <p:cNvPr id="48" name="Picture 47"/>
          <p:cNvPicPr>
            <a:picLocks noChangeAspect="1"/>
          </p:cNvPicPr>
          <p:nvPr/>
        </p:nvPicPr>
        <p:blipFill>
          <a:blip r:embed="rId10"/>
          <a:stretch>
            <a:fillRect/>
          </a:stretch>
        </p:blipFill>
        <p:spPr>
          <a:xfrm>
            <a:off x="4085167" y="1147233"/>
            <a:ext cx="584200" cy="2832100"/>
          </a:xfrm>
          <a:prstGeom prst="rect">
            <a:avLst/>
          </a:prstGeom>
          <a:ln>
            <a:solidFill>
              <a:srgbClr val="A6A6A6"/>
            </a:solidFill>
          </a:ln>
        </p:spPr>
      </p:pic>
      <p:grpSp>
        <p:nvGrpSpPr>
          <p:cNvPr id="49" name="Group 48"/>
          <p:cNvGrpSpPr/>
          <p:nvPr/>
        </p:nvGrpSpPr>
        <p:grpSpPr>
          <a:xfrm>
            <a:off x="8557684" y="1185332"/>
            <a:ext cx="586316" cy="2832102"/>
            <a:chOff x="1600200" y="2171699"/>
            <a:chExt cx="586316" cy="2832102"/>
          </a:xfrm>
        </p:grpSpPr>
        <p:pic>
          <p:nvPicPr>
            <p:cNvPr id="50" name="Picture 49"/>
            <p:cNvPicPr/>
            <p:nvPr/>
          </p:nvPicPr>
          <p:blipFill rotWithShape="1">
            <a:blip r:embed="rId11" cstate="print">
              <a:extLst>
                <a:ext uri="{28A0092B-C50C-407E-A947-70E740481C1C}">
                  <a14:useLocalDpi xmlns:a14="http://schemas.microsoft.com/office/drawing/2010/main"/>
                </a:ext>
              </a:extLst>
            </a:blip>
            <a:srcRect t="16241" r="90242" b="7715"/>
            <a:stretch/>
          </p:blipFill>
          <p:spPr bwMode="auto">
            <a:xfrm>
              <a:off x="1600200" y="2171699"/>
              <a:ext cx="579966" cy="2832101"/>
            </a:xfrm>
            <a:prstGeom prst="rect">
              <a:avLst/>
            </a:prstGeom>
            <a:noFill/>
            <a:ln w="9525">
              <a:solidFill>
                <a:srgbClr val="A6A6A6"/>
              </a:solidFill>
              <a:miter lim="800000"/>
              <a:headEnd/>
              <a:tailEnd/>
            </a:ln>
          </p:spPr>
        </p:pic>
        <p:pic>
          <p:nvPicPr>
            <p:cNvPr id="51" name="Picture 50"/>
            <p:cNvPicPr/>
            <p:nvPr/>
          </p:nvPicPr>
          <p:blipFill rotWithShape="1">
            <a:blip r:embed="rId11" cstate="print">
              <a:extLst>
                <a:ext uri="{28A0092B-C50C-407E-A947-70E740481C1C}">
                  <a14:useLocalDpi xmlns:a14="http://schemas.microsoft.com/office/drawing/2010/main"/>
                </a:ext>
              </a:extLst>
            </a:blip>
            <a:srcRect l="89103" t="48849" r="7585" b="7715"/>
            <a:stretch/>
          </p:blipFill>
          <p:spPr bwMode="auto">
            <a:xfrm>
              <a:off x="1989666" y="3386138"/>
              <a:ext cx="196850" cy="1617663"/>
            </a:xfrm>
            <a:prstGeom prst="rect">
              <a:avLst/>
            </a:prstGeom>
            <a:noFill/>
            <a:ln w="9525">
              <a:solidFill>
                <a:srgbClr val="A6A6A6"/>
              </a:solidFill>
              <a:miter lim="800000"/>
              <a:headEnd/>
              <a:tailEnd/>
            </a:ln>
          </p:spPr>
        </p:pic>
      </p:grpSp>
    </p:spTree>
    <p:extLst>
      <p:ext uri="{BB962C8B-B14F-4D97-AF65-F5344CB8AC3E}">
        <p14:creationId xmlns:p14="http://schemas.microsoft.com/office/powerpoint/2010/main" val="9141799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913467" y="5621867"/>
            <a:ext cx="7078133" cy="1066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4300" y="1720192"/>
            <a:ext cx="8875059" cy="3933909"/>
          </a:xfrm>
          <a:prstGeom prst="rect">
            <a:avLst/>
          </a:prstGeom>
        </p:spPr>
      </p:pic>
      <p:graphicFrame>
        <p:nvGraphicFramePr>
          <p:cNvPr id="7" name="Chart 6"/>
          <p:cNvGraphicFramePr>
            <a:graphicFrameLocks/>
          </p:cNvGraphicFramePr>
          <p:nvPr>
            <p:extLst>
              <p:ext uri="{D42A27DB-BD31-4B8C-83A1-F6EECF244321}">
                <p14:modId xmlns:p14="http://schemas.microsoft.com/office/powerpoint/2010/main" val="235776734"/>
              </p:ext>
            </p:extLst>
          </p:nvPr>
        </p:nvGraphicFramePr>
        <p:xfrm>
          <a:off x="859375" y="644525"/>
          <a:ext cx="1579015" cy="11862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2466183354"/>
              </p:ext>
            </p:extLst>
          </p:nvPr>
        </p:nvGraphicFramePr>
        <p:xfrm>
          <a:off x="4741333" y="5648522"/>
          <a:ext cx="1579015" cy="118620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a:graphicFrameLocks/>
          </p:cNvGraphicFramePr>
          <p:nvPr>
            <p:extLst>
              <p:ext uri="{D42A27DB-BD31-4B8C-83A1-F6EECF244321}">
                <p14:modId xmlns:p14="http://schemas.microsoft.com/office/powerpoint/2010/main" val="4137611457"/>
              </p:ext>
            </p:extLst>
          </p:nvPr>
        </p:nvGraphicFramePr>
        <p:xfrm>
          <a:off x="3094574" y="5311398"/>
          <a:ext cx="1579015" cy="118620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p:cNvGraphicFramePr>
            <a:graphicFrameLocks/>
          </p:cNvGraphicFramePr>
          <p:nvPr>
            <p:extLst>
              <p:ext uri="{D42A27DB-BD31-4B8C-83A1-F6EECF244321}">
                <p14:modId xmlns:p14="http://schemas.microsoft.com/office/powerpoint/2010/main" val="3408592594"/>
              </p:ext>
            </p:extLst>
          </p:nvPr>
        </p:nvGraphicFramePr>
        <p:xfrm>
          <a:off x="5090597" y="1022350"/>
          <a:ext cx="1579015" cy="118620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p:cNvGraphicFramePr>
            <a:graphicFrameLocks/>
          </p:cNvGraphicFramePr>
          <p:nvPr>
            <p:extLst>
              <p:ext uri="{D42A27DB-BD31-4B8C-83A1-F6EECF244321}">
                <p14:modId xmlns:p14="http://schemas.microsoft.com/office/powerpoint/2010/main" val="2026827376"/>
              </p:ext>
            </p:extLst>
          </p:nvPr>
        </p:nvGraphicFramePr>
        <p:xfrm>
          <a:off x="7234748" y="669925"/>
          <a:ext cx="1579015" cy="1186203"/>
        </p:xfrm>
        <a:graphic>
          <a:graphicData uri="http://schemas.openxmlformats.org/drawingml/2006/chart">
            <c:chart xmlns:c="http://schemas.openxmlformats.org/drawingml/2006/chart" xmlns:r="http://schemas.openxmlformats.org/officeDocument/2006/relationships" r:id="rId8"/>
          </a:graphicData>
        </a:graphic>
      </p:graphicFrame>
      <p:cxnSp>
        <p:nvCxnSpPr>
          <p:cNvPr id="12" name="Straight Arrow Connector 11"/>
          <p:cNvCxnSpPr/>
          <p:nvPr/>
        </p:nvCxnSpPr>
        <p:spPr>
          <a:xfrm flipH="1">
            <a:off x="7378701" y="1651000"/>
            <a:ext cx="520699" cy="12028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013200" y="3400622"/>
            <a:ext cx="1350434" cy="20752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613400" y="3935371"/>
            <a:ext cx="165106" cy="17944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2400300" y="4318000"/>
            <a:ext cx="292100" cy="1272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943600" y="1955800"/>
            <a:ext cx="48674" cy="9735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701800" y="1651000"/>
            <a:ext cx="922856" cy="12783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 y="-90305"/>
            <a:ext cx="9144000" cy="1077218"/>
          </a:xfrm>
          <a:prstGeom prst="rect">
            <a:avLst/>
          </a:prstGeom>
          <a:noFill/>
        </p:spPr>
        <p:txBody>
          <a:bodyPr wrap="square" rtlCol="0">
            <a:spAutoFit/>
          </a:bodyPr>
          <a:lstStyle/>
          <a:p>
            <a:pPr algn="ctr"/>
            <a:r>
              <a:rPr lang="en-US" sz="3200" dirty="0" smtClean="0">
                <a:solidFill>
                  <a:srgbClr val="2C7C9F"/>
                </a:solidFill>
                <a:latin typeface="News Gothic MT"/>
                <a:cs typeface="News Gothic MT"/>
              </a:rPr>
              <a:t>%PTB &amp; Phthalate Tap Water Detection </a:t>
            </a:r>
          </a:p>
          <a:p>
            <a:pPr algn="ctr"/>
            <a:r>
              <a:rPr lang="en-US" sz="3200" dirty="0" smtClean="0">
                <a:solidFill>
                  <a:srgbClr val="2C7C9F"/>
                </a:solidFill>
                <a:latin typeface="News Gothic MT"/>
                <a:cs typeface="News Gothic MT"/>
              </a:rPr>
              <a:t>by Municipality</a:t>
            </a:r>
            <a:endParaRPr lang="en-US" sz="3200" dirty="0">
              <a:solidFill>
                <a:srgbClr val="2C7C9F"/>
              </a:solidFill>
              <a:latin typeface="News Gothic MT"/>
              <a:cs typeface="News Gothic MT"/>
            </a:endParaRPr>
          </a:p>
        </p:txBody>
      </p:sp>
      <p:pic>
        <p:nvPicPr>
          <p:cNvPr id="19" name="Picture 18"/>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18531" y="5461000"/>
            <a:ext cx="1862667" cy="1227666"/>
          </a:xfrm>
          <a:prstGeom prst="rect">
            <a:avLst/>
          </a:prstGeom>
        </p:spPr>
      </p:pic>
      <p:sp>
        <p:nvSpPr>
          <p:cNvPr id="20" name="TextBox 19"/>
          <p:cNvSpPr txBox="1"/>
          <p:nvPr/>
        </p:nvSpPr>
        <p:spPr>
          <a:xfrm>
            <a:off x="622299" y="5613027"/>
            <a:ext cx="1117600" cy="1010533"/>
          </a:xfrm>
          <a:prstGeom prst="rect">
            <a:avLst/>
          </a:prstGeom>
          <a:solidFill>
            <a:srgbClr val="FFFFFF"/>
          </a:solidFill>
        </p:spPr>
        <p:txBody>
          <a:bodyPr wrap="square" rtlCol="0">
            <a:spAutoFit/>
          </a:bodyPr>
          <a:lstStyle/>
          <a:p>
            <a:pPr>
              <a:lnSpc>
                <a:spcPct val="120000"/>
              </a:lnSpc>
            </a:pPr>
            <a:r>
              <a:rPr lang="en-US" sz="1000" dirty="0" smtClean="0"/>
              <a:t>12.0 – 14.0</a:t>
            </a:r>
          </a:p>
          <a:p>
            <a:pPr>
              <a:lnSpc>
                <a:spcPct val="120000"/>
              </a:lnSpc>
            </a:pPr>
            <a:r>
              <a:rPr lang="en-US" sz="1000" dirty="0" smtClean="0"/>
              <a:t>14.1 - 16.0</a:t>
            </a:r>
          </a:p>
          <a:p>
            <a:pPr>
              <a:lnSpc>
                <a:spcPct val="120000"/>
              </a:lnSpc>
            </a:pPr>
            <a:r>
              <a:rPr lang="en-US" sz="1000" dirty="0" smtClean="0"/>
              <a:t>16.1 - 18.0</a:t>
            </a:r>
          </a:p>
          <a:p>
            <a:pPr>
              <a:lnSpc>
                <a:spcPct val="120000"/>
              </a:lnSpc>
            </a:pPr>
            <a:r>
              <a:rPr lang="en-US" sz="1000" dirty="0" smtClean="0"/>
              <a:t>18.1 – 20.0</a:t>
            </a:r>
          </a:p>
          <a:p>
            <a:pPr>
              <a:lnSpc>
                <a:spcPct val="120000"/>
              </a:lnSpc>
            </a:pPr>
            <a:r>
              <a:rPr lang="en-US" sz="1000" dirty="0" smtClean="0"/>
              <a:t>20.1 – 25.0</a:t>
            </a:r>
            <a:endParaRPr lang="en-US" sz="1000" dirty="0"/>
          </a:p>
        </p:txBody>
      </p:sp>
      <p:sp>
        <p:nvSpPr>
          <p:cNvPr id="21" name="TextBox 20"/>
          <p:cNvSpPr txBox="1"/>
          <p:nvPr/>
        </p:nvSpPr>
        <p:spPr>
          <a:xfrm>
            <a:off x="118531" y="5410200"/>
            <a:ext cx="1589047" cy="276999"/>
          </a:xfrm>
          <a:prstGeom prst="rect">
            <a:avLst/>
          </a:prstGeom>
          <a:solidFill>
            <a:srgbClr val="FFFFFF"/>
          </a:solidFill>
        </p:spPr>
        <p:txBody>
          <a:bodyPr wrap="none" rtlCol="0">
            <a:spAutoFit/>
          </a:bodyPr>
          <a:lstStyle/>
          <a:p>
            <a:r>
              <a:rPr lang="en-US" sz="1200" dirty="0" smtClean="0"/>
              <a:t>%Preterm Birth (2009)</a:t>
            </a:r>
            <a:endParaRPr lang="en-US" sz="1200" dirty="0"/>
          </a:p>
        </p:txBody>
      </p:sp>
      <p:sp>
        <p:nvSpPr>
          <p:cNvPr id="22" name="TextBox 21"/>
          <p:cNvSpPr txBox="1"/>
          <p:nvPr/>
        </p:nvSpPr>
        <p:spPr>
          <a:xfrm>
            <a:off x="101600" y="5130800"/>
            <a:ext cx="2743960" cy="246221"/>
          </a:xfrm>
          <a:prstGeom prst="rect">
            <a:avLst/>
          </a:prstGeom>
          <a:noFill/>
        </p:spPr>
        <p:txBody>
          <a:bodyPr wrap="none" rtlCol="0">
            <a:spAutoFit/>
          </a:bodyPr>
          <a:lstStyle/>
          <a:p>
            <a:r>
              <a:rPr lang="en-US" sz="1000" dirty="0" smtClean="0"/>
              <a:t>Data Source: National Center for Health Statistics</a:t>
            </a:r>
            <a:endParaRPr lang="en-US" sz="1000" dirty="0"/>
          </a:p>
        </p:txBody>
      </p:sp>
      <p:pic>
        <p:nvPicPr>
          <p:cNvPr id="23" name="Picture 22"/>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157849" y="5634574"/>
            <a:ext cx="1833753" cy="850900"/>
          </a:xfrm>
          <a:prstGeom prst="rect">
            <a:avLst/>
          </a:prstGeom>
        </p:spPr>
      </p:pic>
      <p:graphicFrame>
        <p:nvGraphicFramePr>
          <p:cNvPr id="24" name="Chart 23"/>
          <p:cNvGraphicFramePr>
            <a:graphicFrameLocks/>
          </p:cNvGraphicFramePr>
          <p:nvPr>
            <p:extLst>
              <p:ext uri="{D42A27DB-BD31-4B8C-83A1-F6EECF244321}">
                <p14:modId xmlns:p14="http://schemas.microsoft.com/office/powerpoint/2010/main" val="1279156448"/>
              </p:ext>
            </p:extLst>
          </p:nvPr>
        </p:nvGraphicFramePr>
        <p:xfrm>
          <a:off x="1714508" y="5502464"/>
          <a:ext cx="1579015" cy="1186203"/>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75504550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913467" y="5621867"/>
            <a:ext cx="7078133" cy="1066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4300" y="1720192"/>
            <a:ext cx="8875059" cy="3933909"/>
          </a:xfrm>
          <a:prstGeom prst="rect">
            <a:avLst/>
          </a:prstGeom>
        </p:spPr>
      </p:pic>
      <p:cxnSp>
        <p:nvCxnSpPr>
          <p:cNvPr id="12" name="Straight Arrow Connector 11"/>
          <p:cNvCxnSpPr>
            <a:stCxn id="38" idx="1"/>
          </p:cNvCxnSpPr>
          <p:nvPr/>
        </p:nvCxnSpPr>
        <p:spPr>
          <a:xfrm flipH="1">
            <a:off x="7429500" y="2781299"/>
            <a:ext cx="1024467" cy="3683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4" idx="0"/>
          </p:cNvCxnSpPr>
          <p:nvPr/>
        </p:nvCxnSpPr>
        <p:spPr>
          <a:xfrm flipV="1">
            <a:off x="5321298" y="3327401"/>
            <a:ext cx="50802" cy="4995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5" idx="1"/>
          </p:cNvCxnSpPr>
          <p:nvPr/>
        </p:nvCxnSpPr>
        <p:spPr>
          <a:xfrm flipH="1" flipV="1">
            <a:off x="2679700" y="4197350"/>
            <a:ext cx="584200" cy="10583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31" idx="3"/>
          </p:cNvCxnSpPr>
          <p:nvPr/>
        </p:nvCxnSpPr>
        <p:spPr>
          <a:xfrm>
            <a:off x="4737101" y="2478616"/>
            <a:ext cx="1269999" cy="6074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30" idx="3"/>
          </p:cNvCxnSpPr>
          <p:nvPr/>
        </p:nvCxnSpPr>
        <p:spPr>
          <a:xfrm>
            <a:off x="1312333" y="2508250"/>
            <a:ext cx="1367367" cy="4889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 y="-90305"/>
            <a:ext cx="9144000" cy="1077218"/>
          </a:xfrm>
          <a:prstGeom prst="rect">
            <a:avLst/>
          </a:prstGeom>
          <a:noFill/>
        </p:spPr>
        <p:txBody>
          <a:bodyPr wrap="square" rtlCol="0">
            <a:spAutoFit/>
          </a:bodyPr>
          <a:lstStyle/>
          <a:p>
            <a:pPr algn="ctr"/>
            <a:r>
              <a:rPr lang="en-US" sz="3200" dirty="0" smtClean="0">
                <a:solidFill>
                  <a:srgbClr val="2C7C9F"/>
                </a:solidFill>
                <a:latin typeface="News Gothic MT"/>
                <a:cs typeface="News Gothic MT"/>
              </a:rPr>
              <a:t>%PTB &amp; MEHP Metabolite Detection </a:t>
            </a:r>
          </a:p>
          <a:p>
            <a:pPr algn="ctr"/>
            <a:r>
              <a:rPr lang="en-US" sz="3200" dirty="0" smtClean="0">
                <a:solidFill>
                  <a:srgbClr val="2C7C9F"/>
                </a:solidFill>
                <a:latin typeface="News Gothic MT"/>
                <a:cs typeface="News Gothic MT"/>
              </a:rPr>
              <a:t>by Municipality</a:t>
            </a:r>
            <a:endParaRPr lang="en-US" sz="3200" dirty="0">
              <a:solidFill>
                <a:srgbClr val="2C7C9F"/>
              </a:solidFill>
              <a:latin typeface="News Gothic MT"/>
              <a:cs typeface="News Gothic MT"/>
            </a:endParaRP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8531" y="5461000"/>
            <a:ext cx="1862667" cy="1227666"/>
          </a:xfrm>
          <a:prstGeom prst="rect">
            <a:avLst/>
          </a:prstGeom>
        </p:spPr>
      </p:pic>
      <p:sp>
        <p:nvSpPr>
          <p:cNvPr id="20" name="TextBox 19"/>
          <p:cNvSpPr txBox="1"/>
          <p:nvPr/>
        </p:nvSpPr>
        <p:spPr>
          <a:xfrm>
            <a:off x="622299" y="5613027"/>
            <a:ext cx="1117600" cy="1010533"/>
          </a:xfrm>
          <a:prstGeom prst="rect">
            <a:avLst/>
          </a:prstGeom>
          <a:solidFill>
            <a:srgbClr val="FFFFFF"/>
          </a:solidFill>
        </p:spPr>
        <p:txBody>
          <a:bodyPr wrap="square" rtlCol="0">
            <a:spAutoFit/>
          </a:bodyPr>
          <a:lstStyle/>
          <a:p>
            <a:pPr>
              <a:lnSpc>
                <a:spcPct val="120000"/>
              </a:lnSpc>
            </a:pPr>
            <a:r>
              <a:rPr lang="en-US" sz="1000" dirty="0" smtClean="0"/>
              <a:t>12.0 – 14.0</a:t>
            </a:r>
          </a:p>
          <a:p>
            <a:pPr>
              <a:lnSpc>
                <a:spcPct val="120000"/>
              </a:lnSpc>
            </a:pPr>
            <a:r>
              <a:rPr lang="en-US" sz="1000" dirty="0" smtClean="0"/>
              <a:t>14.1 - 16.0</a:t>
            </a:r>
          </a:p>
          <a:p>
            <a:pPr>
              <a:lnSpc>
                <a:spcPct val="120000"/>
              </a:lnSpc>
            </a:pPr>
            <a:r>
              <a:rPr lang="en-US" sz="1000" dirty="0" smtClean="0"/>
              <a:t>16.1 - 18.0</a:t>
            </a:r>
          </a:p>
          <a:p>
            <a:pPr>
              <a:lnSpc>
                <a:spcPct val="120000"/>
              </a:lnSpc>
            </a:pPr>
            <a:r>
              <a:rPr lang="en-US" sz="1000" dirty="0" smtClean="0"/>
              <a:t>18.1 – 20.0</a:t>
            </a:r>
          </a:p>
          <a:p>
            <a:pPr>
              <a:lnSpc>
                <a:spcPct val="120000"/>
              </a:lnSpc>
            </a:pPr>
            <a:r>
              <a:rPr lang="en-US" sz="1000" dirty="0" smtClean="0"/>
              <a:t>20.1 – 25.0</a:t>
            </a:r>
            <a:endParaRPr lang="en-US" sz="1000" dirty="0"/>
          </a:p>
        </p:txBody>
      </p:sp>
      <p:sp>
        <p:nvSpPr>
          <p:cNvPr id="22" name="TextBox 21"/>
          <p:cNvSpPr txBox="1"/>
          <p:nvPr/>
        </p:nvSpPr>
        <p:spPr>
          <a:xfrm>
            <a:off x="101600" y="5130800"/>
            <a:ext cx="2743960" cy="246221"/>
          </a:xfrm>
          <a:prstGeom prst="rect">
            <a:avLst/>
          </a:prstGeom>
          <a:noFill/>
        </p:spPr>
        <p:txBody>
          <a:bodyPr wrap="none" rtlCol="0">
            <a:spAutoFit/>
          </a:bodyPr>
          <a:lstStyle/>
          <a:p>
            <a:r>
              <a:rPr lang="en-US" sz="1000" dirty="0" smtClean="0"/>
              <a:t>Data Source: National Center for Health Statistics</a:t>
            </a:r>
            <a:endParaRPr lang="en-US" sz="1000" dirty="0"/>
          </a:p>
        </p:txBody>
      </p:sp>
      <p:pic>
        <p:nvPicPr>
          <p:cNvPr id="23" name="Picture 2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57849" y="5634574"/>
            <a:ext cx="1833753" cy="850900"/>
          </a:xfrm>
          <a:prstGeom prst="rect">
            <a:avLst/>
          </a:prstGeom>
        </p:spPr>
      </p:pic>
      <p:pic>
        <p:nvPicPr>
          <p:cNvPr id="4" name="Picture 3"/>
          <p:cNvPicPr>
            <a:picLocks noChangeAspect="1"/>
          </p:cNvPicPr>
          <p:nvPr/>
        </p:nvPicPr>
        <p:blipFill>
          <a:blip r:embed="rId6"/>
          <a:stretch>
            <a:fillRect/>
          </a:stretch>
        </p:blipFill>
        <p:spPr>
          <a:xfrm>
            <a:off x="5029198" y="3826933"/>
            <a:ext cx="584200" cy="2832100"/>
          </a:xfrm>
          <a:prstGeom prst="rect">
            <a:avLst/>
          </a:prstGeom>
          <a:ln>
            <a:solidFill>
              <a:schemeClr val="bg1">
                <a:lumMod val="65000"/>
              </a:schemeClr>
            </a:solidFill>
          </a:ln>
        </p:spPr>
      </p:pic>
      <p:pic>
        <p:nvPicPr>
          <p:cNvPr id="5" name="Picture 4"/>
          <p:cNvPicPr>
            <a:picLocks noChangeAspect="1"/>
          </p:cNvPicPr>
          <p:nvPr/>
        </p:nvPicPr>
        <p:blipFill>
          <a:blip r:embed="rId7"/>
          <a:stretch>
            <a:fillRect/>
          </a:stretch>
        </p:blipFill>
        <p:spPr>
          <a:xfrm>
            <a:off x="3263900" y="3839631"/>
            <a:ext cx="584200" cy="2832100"/>
          </a:xfrm>
          <a:prstGeom prst="rect">
            <a:avLst/>
          </a:prstGeom>
          <a:ln>
            <a:solidFill>
              <a:srgbClr val="A6A6A6"/>
            </a:solidFill>
          </a:ln>
        </p:spPr>
      </p:pic>
      <p:sp>
        <p:nvSpPr>
          <p:cNvPr id="21" name="TextBox 20"/>
          <p:cNvSpPr txBox="1"/>
          <p:nvPr/>
        </p:nvSpPr>
        <p:spPr>
          <a:xfrm>
            <a:off x="118531" y="5410200"/>
            <a:ext cx="1589047" cy="276999"/>
          </a:xfrm>
          <a:prstGeom prst="rect">
            <a:avLst/>
          </a:prstGeom>
          <a:solidFill>
            <a:srgbClr val="FFFFFF"/>
          </a:solidFill>
        </p:spPr>
        <p:txBody>
          <a:bodyPr wrap="none" rtlCol="0">
            <a:spAutoFit/>
          </a:bodyPr>
          <a:lstStyle/>
          <a:p>
            <a:r>
              <a:rPr lang="en-US" sz="1200" dirty="0" smtClean="0"/>
              <a:t>%Preterm Birth (2009)</a:t>
            </a:r>
            <a:endParaRPr lang="en-US" sz="1200" dirty="0"/>
          </a:p>
        </p:txBody>
      </p:sp>
      <p:pic>
        <p:nvPicPr>
          <p:cNvPr id="30" name="Picture 29"/>
          <p:cNvPicPr>
            <a:picLocks noChangeAspect="1"/>
          </p:cNvPicPr>
          <p:nvPr/>
        </p:nvPicPr>
        <p:blipFill>
          <a:blip r:embed="rId8"/>
          <a:stretch>
            <a:fillRect/>
          </a:stretch>
        </p:blipFill>
        <p:spPr>
          <a:xfrm>
            <a:off x="690033" y="1092200"/>
            <a:ext cx="622300" cy="2832100"/>
          </a:xfrm>
          <a:prstGeom prst="rect">
            <a:avLst/>
          </a:prstGeom>
          <a:ln>
            <a:solidFill>
              <a:srgbClr val="A6A6A6"/>
            </a:solidFill>
          </a:ln>
        </p:spPr>
      </p:pic>
      <p:pic>
        <p:nvPicPr>
          <p:cNvPr id="31" name="Picture 30"/>
          <p:cNvPicPr>
            <a:picLocks noChangeAspect="1"/>
          </p:cNvPicPr>
          <p:nvPr/>
        </p:nvPicPr>
        <p:blipFill>
          <a:blip r:embed="rId9"/>
          <a:stretch>
            <a:fillRect/>
          </a:stretch>
        </p:blipFill>
        <p:spPr>
          <a:xfrm>
            <a:off x="4152901" y="1062566"/>
            <a:ext cx="584200" cy="2832100"/>
          </a:xfrm>
          <a:prstGeom prst="rect">
            <a:avLst/>
          </a:prstGeom>
          <a:ln>
            <a:solidFill>
              <a:srgbClr val="A6A6A6"/>
            </a:solidFill>
          </a:ln>
        </p:spPr>
      </p:pic>
      <p:grpSp>
        <p:nvGrpSpPr>
          <p:cNvPr id="37" name="Group 36"/>
          <p:cNvGrpSpPr/>
          <p:nvPr/>
        </p:nvGrpSpPr>
        <p:grpSpPr>
          <a:xfrm>
            <a:off x="8453967" y="1365248"/>
            <a:ext cx="586316" cy="2832102"/>
            <a:chOff x="1600200" y="2171699"/>
            <a:chExt cx="586316" cy="2832102"/>
          </a:xfrm>
        </p:grpSpPr>
        <p:pic>
          <p:nvPicPr>
            <p:cNvPr id="38" name="Picture 37"/>
            <p:cNvPicPr/>
            <p:nvPr/>
          </p:nvPicPr>
          <p:blipFill rotWithShape="1">
            <a:blip r:embed="rId10" cstate="print">
              <a:extLst>
                <a:ext uri="{28A0092B-C50C-407E-A947-70E740481C1C}">
                  <a14:useLocalDpi xmlns:a14="http://schemas.microsoft.com/office/drawing/2010/main"/>
                </a:ext>
              </a:extLst>
            </a:blip>
            <a:srcRect t="16241" r="90242" b="7715"/>
            <a:stretch/>
          </p:blipFill>
          <p:spPr bwMode="auto">
            <a:xfrm>
              <a:off x="1600200" y="2171699"/>
              <a:ext cx="579966" cy="2832101"/>
            </a:xfrm>
            <a:prstGeom prst="rect">
              <a:avLst/>
            </a:prstGeom>
            <a:noFill/>
            <a:ln w="9525">
              <a:solidFill>
                <a:srgbClr val="A6A6A6"/>
              </a:solidFill>
              <a:miter lim="800000"/>
              <a:headEnd/>
              <a:tailEnd/>
            </a:ln>
          </p:spPr>
        </p:pic>
        <p:pic>
          <p:nvPicPr>
            <p:cNvPr id="39" name="Picture 38"/>
            <p:cNvPicPr/>
            <p:nvPr/>
          </p:nvPicPr>
          <p:blipFill rotWithShape="1">
            <a:blip r:embed="rId10" cstate="print">
              <a:extLst>
                <a:ext uri="{28A0092B-C50C-407E-A947-70E740481C1C}">
                  <a14:useLocalDpi xmlns:a14="http://schemas.microsoft.com/office/drawing/2010/main"/>
                </a:ext>
              </a:extLst>
            </a:blip>
            <a:srcRect l="89103" t="48849" r="7585" b="7715"/>
            <a:stretch/>
          </p:blipFill>
          <p:spPr bwMode="auto">
            <a:xfrm>
              <a:off x="1989666" y="3386138"/>
              <a:ext cx="196850" cy="1617663"/>
            </a:xfrm>
            <a:prstGeom prst="rect">
              <a:avLst/>
            </a:prstGeom>
            <a:noFill/>
            <a:ln w="9525">
              <a:solidFill>
                <a:srgbClr val="A6A6A6"/>
              </a:solidFill>
              <a:miter lim="800000"/>
              <a:headEnd/>
              <a:tailEnd/>
            </a:ln>
          </p:spPr>
        </p:pic>
      </p:grpSp>
    </p:spTree>
    <p:extLst>
      <p:ext uri="{BB962C8B-B14F-4D97-AF65-F5344CB8AC3E}">
        <p14:creationId xmlns:p14="http://schemas.microsoft.com/office/powerpoint/2010/main" val="37824711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913467" y="5621867"/>
            <a:ext cx="7078133" cy="1066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4300" y="1720192"/>
            <a:ext cx="8875059" cy="3933909"/>
          </a:xfrm>
          <a:prstGeom prst="rect">
            <a:avLst/>
          </a:prstGeom>
        </p:spPr>
      </p:pic>
      <p:cxnSp>
        <p:nvCxnSpPr>
          <p:cNvPr id="12" name="Straight Arrow Connector 11"/>
          <p:cNvCxnSpPr>
            <a:stCxn id="38" idx="1"/>
          </p:cNvCxnSpPr>
          <p:nvPr/>
        </p:nvCxnSpPr>
        <p:spPr>
          <a:xfrm flipH="1">
            <a:off x="7429500" y="2781299"/>
            <a:ext cx="1024467" cy="3683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4" idx="0"/>
          </p:cNvCxnSpPr>
          <p:nvPr/>
        </p:nvCxnSpPr>
        <p:spPr>
          <a:xfrm flipV="1">
            <a:off x="5321298" y="3327401"/>
            <a:ext cx="50802" cy="4995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5" idx="1"/>
          </p:cNvCxnSpPr>
          <p:nvPr/>
        </p:nvCxnSpPr>
        <p:spPr>
          <a:xfrm flipH="1" flipV="1">
            <a:off x="2679700" y="4197350"/>
            <a:ext cx="584200" cy="10583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31" idx="3"/>
          </p:cNvCxnSpPr>
          <p:nvPr/>
        </p:nvCxnSpPr>
        <p:spPr>
          <a:xfrm>
            <a:off x="4737101" y="2478616"/>
            <a:ext cx="1269999" cy="6074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30" idx="3"/>
          </p:cNvCxnSpPr>
          <p:nvPr/>
        </p:nvCxnSpPr>
        <p:spPr>
          <a:xfrm>
            <a:off x="1312333" y="2508250"/>
            <a:ext cx="1367367" cy="4889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 y="-90305"/>
            <a:ext cx="9144000" cy="584776"/>
          </a:xfrm>
          <a:prstGeom prst="rect">
            <a:avLst/>
          </a:prstGeom>
          <a:noFill/>
        </p:spPr>
        <p:txBody>
          <a:bodyPr wrap="square" rtlCol="0">
            <a:spAutoFit/>
          </a:bodyPr>
          <a:lstStyle/>
          <a:p>
            <a:pPr algn="ctr"/>
            <a:r>
              <a:rPr lang="en-US" sz="3200" dirty="0" smtClean="0">
                <a:solidFill>
                  <a:srgbClr val="2C7C9F"/>
                </a:solidFill>
                <a:latin typeface="News Gothic MT"/>
                <a:cs typeface="News Gothic MT"/>
              </a:rPr>
              <a:t>%PTB &amp; TW &amp; MEHP Metabolite Detection </a:t>
            </a: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8531" y="5461000"/>
            <a:ext cx="1862667" cy="1227666"/>
          </a:xfrm>
          <a:prstGeom prst="rect">
            <a:avLst/>
          </a:prstGeom>
        </p:spPr>
      </p:pic>
      <p:sp>
        <p:nvSpPr>
          <p:cNvPr id="20" name="TextBox 19"/>
          <p:cNvSpPr txBox="1"/>
          <p:nvPr/>
        </p:nvSpPr>
        <p:spPr>
          <a:xfrm>
            <a:off x="622299" y="5613027"/>
            <a:ext cx="1117600" cy="1010533"/>
          </a:xfrm>
          <a:prstGeom prst="rect">
            <a:avLst/>
          </a:prstGeom>
          <a:solidFill>
            <a:srgbClr val="FFFFFF"/>
          </a:solidFill>
        </p:spPr>
        <p:txBody>
          <a:bodyPr wrap="square" rtlCol="0">
            <a:spAutoFit/>
          </a:bodyPr>
          <a:lstStyle/>
          <a:p>
            <a:pPr>
              <a:lnSpc>
                <a:spcPct val="120000"/>
              </a:lnSpc>
            </a:pPr>
            <a:r>
              <a:rPr lang="en-US" sz="1000" dirty="0" smtClean="0"/>
              <a:t>12.0 – 14.0</a:t>
            </a:r>
          </a:p>
          <a:p>
            <a:pPr>
              <a:lnSpc>
                <a:spcPct val="120000"/>
              </a:lnSpc>
            </a:pPr>
            <a:r>
              <a:rPr lang="en-US" sz="1000" dirty="0" smtClean="0"/>
              <a:t>14.1 - 16.0</a:t>
            </a:r>
          </a:p>
          <a:p>
            <a:pPr>
              <a:lnSpc>
                <a:spcPct val="120000"/>
              </a:lnSpc>
            </a:pPr>
            <a:r>
              <a:rPr lang="en-US" sz="1000" dirty="0" smtClean="0"/>
              <a:t>16.1 - 18.0</a:t>
            </a:r>
          </a:p>
          <a:p>
            <a:pPr>
              <a:lnSpc>
                <a:spcPct val="120000"/>
              </a:lnSpc>
            </a:pPr>
            <a:r>
              <a:rPr lang="en-US" sz="1000" dirty="0" smtClean="0"/>
              <a:t>18.1 – 20.0</a:t>
            </a:r>
          </a:p>
          <a:p>
            <a:pPr>
              <a:lnSpc>
                <a:spcPct val="120000"/>
              </a:lnSpc>
            </a:pPr>
            <a:r>
              <a:rPr lang="en-US" sz="1000" dirty="0" smtClean="0"/>
              <a:t>20.1 – 25.0</a:t>
            </a:r>
            <a:endParaRPr lang="en-US" sz="1000" dirty="0"/>
          </a:p>
        </p:txBody>
      </p:sp>
      <p:sp>
        <p:nvSpPr>
          <p:cNvPr id="22" name="TextBox 21"/>
          <p:cNvSpPr txBox="1"/>
          <p:nvPr/>
        </p:nvSpPr>
        <p:spPr>
          <a:xfrm>
            <a:off x="101600" y="5130800"/>
            <a:ext cx="2743960" cy="246221"/>
          </a:xfrm>
          <a:prstGeom prst="rect">
            <a:avLst/>
          </a:prstGeom>
          <a:noFill/>
        </p:spPr>
        <p:txBody>
          <a:bodyPr wrap="none" rtlCol="0">
            <a:spAutoFit/>
          </a:bodyPr>
          <a:lstStyle/>
          <a:p>
            <a:r>
              <a:rPr lang="en-US" sz="1000" dirty="0" smtClean="0"/>
              <a:t>Data Source: National Center for Health Statistics</a:t>
            </a:r>
            <a:endParaRPr lang="en-US" sz="1000" dirty="0"/>
          </a:p>
        </p:txBody>
      </p:sp>
      <p:pic>
        <p:nvPicPr>
          <p:cNvPr id="23" name="Picture 2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57849" y="5634574"/>
            <a:ext cx="1833753" cy="850900"/>
          </a:xfrm>
          <a:prstGeom prst="rect">
            <a:avLst/>
          </a:prstGeom>
        </p:spPr>
      </p:pic>
      <p:sp>
        <p:nvSpPr>
          <p:cNvPr id="21" name="TextBox 20"/>
          <p:cNvSpPr txBox="1"/>
          <p:nvPr/>
        </p:nvSpPr>
        <p:spPr>
          <a:xfrm>
            <a:off x="118531" y="5410200"/>
            <a:ext cx="1589047" cy="276999"/>
          </a:xfrm>
          <a:prstGeom prst="rect">
            <a:avLst/>
          </a:prstGeom>
          <a:solidFill>
            <a:srgbClr val="FFFFFF"/>
          </a:solidFill>
        </p:spPr>
        <p:txBody>
          <a:bodyPr wrap="none" rtlCol="0">
            <a:spAutoFit/>
          </a:bodyPr>
          <a:lstStyle/>
          <a:p>
            <a:r>
              <a:rPr lang="en-US" sz="1200" dirty="0" smtClean="0"/>
              <a:t>%Preterm Birth (2009)</a:t>
            </a:r>
            <a:endParaRPr lang="en-US" sz="1200" dirty="0"/>
          </a:p>
        </p:txBody>
      </p:sp>
      <p:pic>
        <p:nvPicPr>
          <p:cNvPr id="30" name="Picture 29"/>
          <p:cNvPicPr>
            <a:picLocks noChangeAspect="1"/>
          </p:cNvPicPr>
          <p:nvPr/>
        </p:nvPicPr>
        <p:blipFill>
          <a:blip r:embed="rId6"/>
          <a:stretch>
            <a:fillRect/>
          </a:stretch>
        </p:blipFill>
        <p:spPr>
          <a:xfrm>
            <a:off x="690033" y="1092200"/>
            <a:ext cx="622300" cy="2832100"/>
          </a:xfrm>
          <a:prstGeom prst="rect">
            <a:avLst/>
          </a:prstGeom>
          <a:ln>
            <a:solidFill>
              <a:srgbClr val="A6A6A6"/>
            </a:solidFill>
          </a:ln>
        </p:spPr>
      </p:pic>
      <p:pic>
        <p:nvPicPr>
          <p:cNvPr id="31" name="Picture 30"/>
          <p:cNvPicPr>
            <a:picLocks noChangeAspect="1"/>
          </p:cNvPicPr>
          <p:nvPr/>
        </p:nvPicPr>
        <p:blipFill>
          <a:blip r:embed="rId7"/>
          <a:stretch>
            <a:fillRect/>
          </a:stretch>
        </p:blipFill>
        <p:spPr>
          <a:xfrm>
            <a:off x="4152901" y="1062566"/>
            <a:ext cx="584200" cy="2832100"/>
          </a:xfrm>
          <a:prstGeom prst="rect">
            <a:avLst/>
          </a:prstGeom>
          <a:ln>
            <a:solidFill>
              <a:srgbClr val="A6A6A6"/>
            </a:solidFill>
          </a:ln>
        </p:spPr>
      </p:pic>
      <p:grpSp>
        <p:nvGrpSpPr>
          <p:cNvPr id="37" name="Group 36"/>
          <p:cNvGrpSpPr/>
          <p:nvPr/>
        </p:nvGrpSpPr>
        <p:grpSpPr>
          <a:xfrm>
            <a:off x="8453967" y="1365248"/>
            <a:ext cx="586316" cy="2832102"/>
            <a:chOff x="1600200" y="2171699"/>
            <a:chExt cx="586316" cy="2832102"/>
          </a:xfrm>
        </p:grpSpPr>
        <p:pic>
          <p:nvPicPr>
            <p:cNvPr id="38" name="Picture 37"/>
            <p:cNvPicPr/>
            <p:nvPr/>
          </p:nvPicPr>
          <p:blipFill rotWithShape="1">
            <a:blip r:embed="rId8" cstate="print">
              <a:extLst>
                <a:ext uri="{28A0092B-C50C-407E-A947-70E740481C1C}">
                  <a14:useLocalDpi xmlns:a14="http://schemas.microsoft.com/office/drawing/2010/main"/>
                </a:ext>
              </a:extLst>
            </a:blip>
            <a:srcRect t="16241" r="90242" b="7715"/>
            <a:stretch/>
          </p:blipFill>
          <p:spPr bwMode="auto">
            <a:xfrm>
              <a:off x="1600200" y="2171699"/>
              <a:ext cx="579966" cy="2832101"/>
            </a:xfrm>
            <a:prstGeom prst="rect">
              <a:avLst/>
            </a:prstGeom>
            <a:noFill/>
            <a:ln w="9525">
              <a:solidFill>
                <a:srgbClr val="A6A6A6"/>
              </a:solidFill>
              <a:miter lim="800000"/>
              <a:headEnd/>
              <a:tailEnd/>
            </a:ln>
          </p:spPr>
        </p:pic>
        <p:pic>
          <p:nvPicPr>
            <p:cNvPr id="39" name="Picture 38"/>
            <p:cNvPicPr/>
            <p:nvPr/>
          </p:nvPicPr>
          <p:blipFill rotWithShape="1">
            <a:blip r:embed="rId8" cstate="print">
              <a:extLst>
                <a:ext uri="{28A0092B-C50C-407E-A947-70E740481C1C}">
                  <a14:useLocalDpi xmlns:a14="http://schemas.microsoft.com/office/drawing/2010/main"/>
                </a:ext>
              </a:extLst>
            </a:blip>
            <a:srcRect l="89103" t="48849" r="7585" b="7715"/>
            <a:stretch/>
          </p:blipFill>
          <p:spPr bwMode="auto">
            <a:xfrm>
              <a:off x="1989666" y="3386138"/>
              <a:ext cx="196850" cy="1617663"/>
            </a:xfrm>
            <a:prstGeom prst="rect">
              <a:avLst/>
            </a:prstGeom>
            <a:noFill/>
            <a:ln w="9525">
              <a:solidFill>
                <a:srgbClr val="A6A6A6"/>
              </a:solidFill>
              <a:miter lim="800000"/>
              <a:headEnd/>
              <a:tailEnd/>
            </a:ln>
          </p:spPr>
        </p:pic>
      </p:grpSp>
      <p:sp>
        <p:nvSpPr>
          <p:cNvPr id="24" name="Rectangle 23"/>
          <p:cNvSpPr/>
          <p:nvPr/>
        </p:nvSpPr>
        <p:spPr>
          <a:xfrm>
            <a:off x="1913467" y="5621867"/>
            <a:ext cx="7078133" cy="1066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6" name="Chart 25"/>
          <p:cNvGraphicFramePr>
            <a:graphicFrameLocks/>
          </p:cNvGraphicFramePr>
          <p:nvPr>
            <p:extLst>
              <p:ext uri="{D42A27DB-BD31-4B8C-83A1-F6EECF244321}">
                <p14:modId xmlns:p14="http://schemas.microsoft.com/office/powerpoint/2010/main" val="1253771281"/>
              </p:ext>
            </p:extLst>
          </p:nvPr>
        </p:nvGraphicFramePr>
        <p:xfrm>
          <a:off x="1113375" y="593725"/>
          <a:ext cx="1579015" cy="118620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8" name="Chart 27"/>
          <p:cNvGraphicFramePr>
            <a:graphicFrameLocks/>
          </p:cNvGraphicFramePr>
          <p:nvPr>
            <p:extLst>
              <p:ext uri="{D42A27DB-BD31-4B8C-83A1-F6EECF244321}">
                <p14:modId xmlns:p14="http://schemas.microsoft.com/office/powerpoint/2010/main" val="919865277"/>
              </p:ext>
            </p:extLst>
          </p:nvPr>
        </p:nvGraphicFramePr>
        <p:xfrm>
          <a:off x="6434674" y="5671797"/>
          <a:ext cx="1579015" cy="118620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9" name="Chart 28"/>
          <p:cNvGraphicFramePr>
            <a:graphicFrameLocks/>
          </p:cNvGraphicFramePr>
          <p:nvPr>
            <p:extLst>
              <p:ext uri="{D42A27DB-BD31-4B8C-83A1-F6EECF244321}">
                <p14:modId xmlns:p14="http://schemas.microsoft.com/office/powerpoint/2010/main" val="1441486838"/>
              </p:ext>
            </p:extLst>
          </p:nvPr>
        </p:nvGraphicFramePr>
        <p:xfrm>
          <a:off x="5090597" y="1022350"/>
          <a:ext cx="1579015" cy="118620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2" name="Chart 31"/>
          <p:cNvGraphicFramePr>
            <a:graphicFrameLocks/>
          </p:cNvGraphicFramePr>
          <p:nvPr>
            <p:extLst>
              <p:ext uri="{D42A27DB-BD31-4B8C-83A1-F6EECF244321}">
                <p14:modId xmlns:p14="http://schemas.microsoft.com/office/powerpoint/2010/main" val="602860104"/>
              </p:ext>
            </p:extLst>
          </p:nvPr>
        </p:nvGraphicFramePr>
        <p:xfrm>
          <a:off x="7018848" y="593725"/>
          <a:ext cx="1579015" cy="1186203"/>
        </p:xfrm>
        <a:graphic>
          <a:graphicData uri="http://schemas.openxmlformats.org/drawingml/2006/chart">
            <c:chart xmlns:c="http://schemas.openxmlformats.org/drawingml/2006/chart" xmlns:r="http://schemas.openxmlformats.org/officeDocument/2006/relationships" r:id="rId12"/>
          </a:graphicData>
        </a:graphic>
      </p:graphicFrame>
      <p:cxnSp>
        <p:nvCxnSpPr>
          <p:cNvPr id="33" name="Straight Arrow Connector 32"/>
          <p:cNvCxnSpPr/>
          <p:nvPr/>
        </p:nvCxnSpPr>
        <p:spPr>
          <a:xfrm flipH="1">
            <a:off x="7442200" y="1600200"/>
            <a:ext cx="457201" cy="1485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5363634" y="3400623"/>
            <a:ext cx="1862666" cy="2403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2400300" y="4318000"/>
            <a:ext cx="292100" cy="1272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943600" y="1955800"/>
            <a:ext cx="25400" cy="1117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1701800" y="1651000"/>
            <a:ext cx="922856" cy="12783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118531" y="5410200"/>
            <a:ext cx="1589047" cy="276999"/>
          </a:xfrm>
          <a:prstGeom prst="rect">
            <a:avLst/>
          </a:prstGeom>
          <a:solidFill>
            <a:srgbClr val="FFFFFF"/>
          </a:solidFill>
        </p:spPr>
        <p:txBody>
          <a:bodyPr wrap="none" rtlCol="0">
            <a:spAutoFit/>
          </a:bodyPr>
          <a:lstStyle/>
          <a:p>
            <a:r>
              <a:rPr lang="en-US" sz="1200" dirty="0" smtClean="0"/>
              <a:t>%Preterm Birth (2009)</a:t>
            </a:r>
            <a:endParaRPr lang="en-US" sz="1200" dirty="0"/>
          </a:p>
        </p:txBody>
      </p:sp>
      <p:graphicFrame>
        <p:nvGraphicFramePr>
          <p:cNvPr id="43" name="Chart 42"/>
          <p:cNvGraphicFramePr>
            <a:graphicFrameLocks/>
          </p:cNvGraphicFramePr>
          <p:nvPr>
            <p:extLst>
              <p:ext uri="{D42A27DB-BD31-4B8C-83A1-F6EECF244321}">
                <p14:modId xmlns:p14="http://schemas.microsoft.com/office/powerpoint/2010/main" val="1549844570"/>
              </p:ext>
            </p:extLst>
          </p:nvPr>
        </p:nvGraphicFramePr>
        <p:xfrm>
          <a:off x="1714508" y="5502464"/>
          <a:ext cx="1579015" cy="1186203"/>
        </p:xfrm>
        <a:graphic>
          <a:graphicData uri="http://schemas.openxmlformats.org/drawingml/2006/chart">
            <c:chart xmlns:c="http://schemas.openxmlformats.org/drawingml/2006/chart" xmlns:r="http://schemas.openxmlformats.org/officeDocument/2006/relationships" r:id="rId13"/>
          </a:graphicData>
        </a:graphic>
      </p:graphicFrame>
      <p:pic>
        <p:nvPicPr>
          <p:cNvPr id="4" name="Picture 3"/>
          <p:cNvPicPr>
            <a:picLocks noChangeAspect="1"/>
          </p:cNvPicPr>
          <p:nvPr/>
        </p:nvPicPr>
        <p:blipFill>
          <a:blip r:embed="rId14"/>
          <a:stretch>
            <a:fillRect/>
          </a:stretch>
        </p:blipFill>
        <p:spPr>
          <a:xfrm>
            <a:off x="5029198" y="3826933"/>
            <a:ext cx="584200" cy="2832100"/>
          </a:xfrm>
          <a:prstGeom prst="rect">
            <a:avLst/>
          </a:prstGeom>
          <a:ln>
            <a:solidFill>
              <a:schemeClr val="bg1">
                <a:lumMod val="65000"/>
              </a:schemeClr>
            </a:solidFill>
          </a:ln>
        </p:spPr>
      </p:pic>
      <p:pic>
        <p:nvPicPr>
          <p:cNvPr id="5" name="Picture 4"/>
          <p:cNvPicPr>
            <a:picLocks noChangeAspect="1"/>
          </p:cNvPicPr>
          <p:nvPr/>
        </p:nvPicPr>
        <p:blipFill>
          <a:blip r:embed="rId15"/>
          <a:stretch>
            <a:fillRect/>
          </a:stretch>
        </p:blipFill>
        <p:spPr>
          <a:xfrm>
            <a:off x="3263900" y="3839631"/>
            <a:ext cx="584200" cy="2832100"/>
          </a:xfrm>
          <a:prstGeom prst="rect">
            <a:avLst/>
          </a:prstGeom>
          <a:ln>
            <a:solidFill>
              <a:srgbClr val="A6A6A6"/>
            </a:solidFill>
          </a:ln>
        </p:spPr>
      </p:pic>
    </p:spTree>
    <p:extLst>
      <p:ext uri="{BB962C8B-B14F-4D97-AF65-F5344CB8AC3E}">
        <p14:creationId xmlns:p14="http://schemas.microsoft.com/office/powerpoint/2010/main" val="14508933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bwMode="auto">
          <a:xfrm>
            <a:off x="0" y="321734"/>
            <a:ext cx="9144000"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eaLnBrk="1" hangingPunct="1"/>
            <a:r>
              <a:rPr lang="en-US" sz="3600" dirty="0">
                <a:solidFill>
                  <a:srgbClr val="2C7C9F"/>
                </a:solidFill>
                <a:ea typeface="ＭＳ Ｐゴシック" charset="0"/>
                <a:cs typeface="Tahoma" charset="0"/>
              </a:rPr>
              <a:t>Concluding Remarks</a:t>
            </a:r>
          </a:p>
        </p:txBody>
      </p:sp>
      <p:sp>
        <p:nvSpPr>
          <p:cNvPr id="101379" name="TextBox 9"/>
          <p:cNvSpPr txBox="1">
            <a:spLocks noChangeArrowheads="1"/>
          </p:cNvSpPr>
          <p:nvPr/>
        </p:nvSpPr>
        <p:spPr bwMode="auto">
          <a:xfrm>
            <a:off x="472021" y="1134396"/>
            <a:ext cx="8237888" cy="548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eaLnBrk="0" hangingPunct="0">
              <a:defRPr sz="2000">
                <a:solidFill>
                  <a:schemeClr val="tx1"/>
                </a:solidFill>
                <a:latin typeface="Tahoma" charset="0"/>
                <a:ea typeface="ＭＳ Ｐゴシック" charset="0"/>
                <a:cs typeface="ＭＳ Ｐゴシック" charset="0"/>
              </a:defRPr>
            </a:lvl1pPr>
            <a:lvl2pPr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marL="174625" lvl="1" indent="-174625" eaLnBrk="1" hangingPunct="1">
              <a:spcBef>
                <a:spcPts val="800"/>
              </a:spcBef>
              <a:buFont typeface="Arial" charset="0"/>
              <a:buChar char="•"/>
            </a:pPr>
            <a:r>
              <a:rPr lang="en-US" dirty="0" smtClean="0">
                <a:latin typeface="+mn-lt"/>
              </a:rPr>
              <a:t>Puerto </a:t>
            </a:r>
            <a:r>
              <a:rPr lang="en-US" dirty="0">
                <a:latin typeface="+mn-lt"/>
              </a:rPr>
              <a:t>Rico has had a long history of </a:t>
            </a:r>
            <a:r>
              <a:rPr lang="en-US" dirty="0" smtClean="0">
                <a:latin typeface="+mn-lt"/>
              </a:rPr>
              <a:t>groundwater contamination which may be associated with high </a:t>
            </a:r>
            <a:r>
              <a:rPr lang="en-US" dirty="0">
                <a:latin typeface="+mn-lt"/>
              </a:rPr>
              <a:t>preterm </a:t>
            </a:r>
            <a:r>
              <a:rPr lang="en-US" dirty="0" smtClean="0">
                <a:latin typeface="+mn-lt"/>
              </a:rPr>
              <a:t>birth (PTB)</a:t>
            </a:r>
            <a:endParaRPr lang="en-US" dirty="0">
              <a:latin typeface="+mn-lt"/>
            </a:endParaRPr>
          </a:p>
          <a:p>
            <a:pPr marL="169863" lvl="1" indent="-169863" eaLnBrk="1" hangingPunct="1">
              <a:spcBef>
                <a:spcPts val="800"/>
              </a:spcBef>
              <a:buFont typeface="Arial" charset="0"/>
              <a:buChar char="•"/>
            </a:pPr>
            <a:r>
              <a:rPr lang="en-US" dirty="0" smtClean="0">
                <a:latin typeface="+mn-lt"/>
              </a:rPr>
              <a:t>A</a:t>
            </a:r>
            <a:r>
              <a:rPr lang="en-US" i="1" dirty="0" smtClean="0">
                <a:latin typeface="+mn-lt"/>
              </a:rPr>
              <a:t> </a:t>
            </a:r>
            <a:r>
              <a:rPr lang="en-US" dirty="0" smtClean="0">
                <a:latin typeface="+mn-lt"/>
              </a:rPr>
              <a:t>systematic methodology has been developed to:</a:t>
            </a:r>
          </a:p>
          <a:p>
            <a:pPr marL="627063" lvl="2" indent="-169863" eaLnBrk="1" hangingPunct="1">
              <a:lnSpc>
                <a:spcPct val="90000"/>
              </a:lnSpc>
              <a:spcBef>
                <a:spcPts val="800"/>
              </a:spcBef>
              <a:buFont typeface="Arial" charset="0"/>
              <a:buChar char="•"/>
            </a:pPr>
            <a:r>
              <a:rPr lang="en-US" sz="1800" dirty="0" smtClean="0">
                <a:latin typeface="+mn-lt"/>
              </a:rPr>
              <a:t>Assess </a:t>
            </a:r>
            <a:r>
              <a:rPr lang="en-US" sz="1800" dirty="0">
                <a:latin typeface="+mn-lt"/>
              </a:rPr>
              <a:t>the extent of groundwater contamination in the karst aquifer of northern Puerto </a:t>
            </a:r>
            <a:r>
              <a:rPr lang="en-US" sz="1800" dirty="0" smtClean="0">
                <a:latin typeface="+mn-lt"/>
              </a:rPr>
              <a:t>Rico </a:t>
            </a:r>
          </a:p>
          <a:p>
            <a:pPr marL="627063" lvl="2" indent="-169863" eaLnBrk="1" hangingPunct="1">
              <a:lnSpc>
                <a:spcPct val="90000"/>
              </a:lnSpc>
              <a:spcBef>
                <a:spcPts val="800"/>
              </a:spcBef>
              <a:buFont typeface="Arial" charset="0"/>
              <a:buChar char="•"/>
            </a:pPr>
            <a:r>
              <a:rPr lang="en-US" sz="1800" dirty="0">
                <a:latin typeface="+mn-lt"/>
              </a:rPr>
              <a:t>R</a:t>
            </a:r>
            <a:r>
              <a:rPr lang="en-US" sz="1800" dirty="0" smtClean="0">
                <a:latin typeface="+mn-lt"/>
              </a:rPr>
              <a:t>elate </a:t>
            </a:r>
            <a:r>
              <a:rPr lang="en-US" sz="1800" dirty="0">
                <a:latin typeface="+mn-lt"/>
              </a:rPr>
              <a:t>contamination to drinking water and other modes of </a:t>
            </a:r>
            <a:r>
              <a:rPr lang="en-US" sz="1800" dirty="0" smtClean="0">
                <a:latin typeface="+mn-lt"/>
              </a:rPr>
              <a:t>exposure</a:t>
            </a:r>
          </a:p>
          <a:p>
            <a:pPr marL="627063" lvl="2" indent="-169863" eaLnBrk="1" hangingPunct="1">
              <a:lnSpc>
                <a:spcPct val="90000"/>
              </a:lnSpc>
              <a:spcBef>
                <a:spcPts val="800"/>
              </a:spcBef>
              <a:buFont typeface="Arial" charset="0"/>
              <a:buChar char="•"/>
            </a:pPr>
            <a:r>
              <a:rPr lang="en-US" sz="1800" dirty="0">
                <a:latin typeface="+mn-lt"/>
              </a:rPr>
              <a:t>A</a:t>
            </a:r>
            <a:r>
              <a:rPr lang="en-US" sz="1800" dirty="0" smtClean="0">
                <a:latin typeface="+mn-lt"/>
              </a:rPr>
              <a:t>ssess </a:t>
            </a:r>
            <a:r>
              <a:rPr lang="en-US" sz="1800" dirty="0">
                <a:latin typeface="+mn-lt"/>
              </a:rPr>
              <a:t>the presence of contaminants in a human pregnancy </a:t>
            </a:r>
            <a:r>
              <a:rPr lang="en-US" sz="1800" dirty="0" smtClean="0">
                <a:latin typeface="+mn-lt"/>
              </a:rPr>
              <a:t>cohort</a:t>
            </a:r>
          </a:p>
          <a:p>
            <a:pPr marL="627063" lvl="2" indent="-169863" eaLnBrk="1" hangingPunct="1">
              <a:lnSpc>
                <a:spcPct val="90000"/>
              </a:lnSpc>
              <a:spcBef>
                <a:spcPts val="800"/>
              </a:spcBef>
              <a:buFont typeface="Arial" charset="0"/>
              <a:buChar char="•"/>
            </a:pPr>
            <a:r>
              <a:rPr lang="en-US" sz="1800" dirty="0" smtClean="0">
                <a:latin typeface="+mn-lt"/>
              </a:rPr>
              <a:t>Establish relationships between contamination and PTB</a:t>
            </a:r>
          </a:p>
          <a:p>
            <a:pPr marL="169863" lvl="1" indent="-169863" eaLnBrk="1" hangingPunct="1">
              <a:spcBef>
                <a:spcPts val="800"/>
              </a:spcBef>
              <a:buFont typeface="Arial" charset="0"/>
              <a:buChar char="•"/>
            </a:pPr>
            <a:r>
              <a:rPr lang="en-US" dirty="0" smtClean="0">
                <a:latin typeface="+mn-lt"/>
              </a:rPr>
              <a:t>Assessment of environmental, exposure, and birth outcome relationships requires collection, storage, and analysis of enormous amount of data</a:t>
            </a:r>
          </a:p>
          <a:p>
            <a:pPr marL="627063" lvl="2" indent="-169863" eaLnBrk="1" hangingPunct="1">
              <a:spcBef>
                <a:spcPts val="800"/>
              </a:spcBef>
              <a:buFont typeface="Arial" charset="0"/>
              <a:buChar char="•"/>
            </a:pPr>
            <a:r>
              <a:rPr lang="en-US" dirty="0" smtClean="0">
                <a:latin typeface="+mn-lt"/>
              </a:rPr>
              <a:t>Database and Data Management</a:t>
            </a:r>
          </a:p>
          <a:p>
            <a:pPr marL="627063" lvl="2" indent="-169863" eaLnBrk="1" hangingPunct="1">
              <a:spcBef>
                <a:spcPts val="800"/>
              </a:spcBef>
              <a:buFont typeface="Arial" charset="0"/>
              <a:buChar char="•"/>
            </a:pPr>
            <a:r>
              <a:rPr lang="en-US" dirty="0" smtClean="0">
                <a:latin typeface="+mn-lt"/>
              </a:rPr>
              <a:t>Spatiotemporal analysis applies GIS and Statistical Technologies</a:t>
            </a:r>
            <a:endParaRPr lang="en-US" i="1" dirty="0">
              <a:latin typeface="+mn-lt"/>
            </a:endParaRPr>
          </a:p>
        </p:txBody>
      </p:sp>
      <p:pic>
        <p:nvPicPr>
          <p:cNvPr id="5" name="Picture 4" descr="cvocs.jpg"/>
          <p:cNvPicPr>
            <a:picLocks noChangeAspect="1"/>
          </p:cNvPicPr>
          <p:nvPr/>
        </p:nvPicPr>
        <p:blipFill>
          <a:blip r:embed="rId3" cstate="print"/>
          <a:srcRect l="3031" t="4902" r="3030" b="33334"/>
          <a:stretch>
            <a:fillRect/>
          </a:stretch>
        </p:blipFill>
        <p:spPr>
          <a:xfrm>
            <a:off x="103863" y="104451"/>
            <a:ext cx="1997753" cy="1014988"/>
          </a:xfrm>
          <a:prstGeom prst="rect">
            <a:avLst/>
          </a:prstGeom>
          <a:noFill/>
          <a:ln>
            <a:noFill/>
          </a:ln>
        </p:spPr>
      </p:pic>
      <p:pic>
        <p:nvPicPr>
          <p:cNvPr id="6" name="Picture 2" descr="http://www.northeastern.edu/protect/wp-content/uploads/protect_logo_protectunder2.png"/>
          <p:cNvPicPr>
            <a:picLocks noChangeAspect="1" noChangeArrowheads="1"/>
          </p:cNvPicPr>
          <p:nvPr/>
        </p:nvPicPr>
        <p:blipFill>
          <a:blip r:embed="rId4" cstate="print"/>
          <a:srcRect/>
          <a:stretch>
            <a:fillRect/>
          </a:stretch>
        </p:blipFill>
        <p:spPr bwMode="auto">
          <a:xfrm>
            <a:off x="7379724" y="5532120"/>
            <a:ext cx="1764276" cy="1325880"/>
          </a:xfrm>
          <a:prstGeom prst="rect">
            <a:avLst/>
          </a:prstGeom>
          <a:noFill/>
        </p:spPr>
      </p:pic>
    </p:spTree>
    <p:extLst>
      <p:ext uri="{BB962C8B-B14F-4D97-AF65-F5344CB8AC3E}">
        <p14:creationId xmlns:p14="http://schemas.microsoft.com/office/powerpoint/2010/main" val="189522640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bwMode="auto">
          <a:xfrm>
            <a:off x="0" y="321734"/>
            <a:ext cx="9144000"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eaLnBrk="1" hangingPunct="1"/>
            <a:r>
              <a:rPr lang="en-US" sz="3600" dirty="0">
                <a:solidFill>
                  <a:srgbClr val="2C7C9F"/>
                </a:solidFill>
                <a:ea typeface="ＭＳ Ｐゴシック" charset="0"/>
                <a:cs typeface="Tahoma" charset="0"/>
              </a:rPr>
              <a:t>Concluding Remarks</a:t>
            </a:r>
          </a:p>
        </p:txBody>
      </p:sp>
      <p:sp>
        <p:nvSpPr>
          <p:cNvPr id="101379" name="TextBox 9"/>
          <p:cNvSpPr txBox="1">
            <a:spLocks noChangeArrowheads="1"/>
          </p:cNvSpPr>
          <p:nvPr/>
        </p:nvSpPr>
        <p:spPr bwMode="auto">
          <a:xfrm>
            <a:off x="472021" y="1134396"/>
            <a:ext cx="8237888" cy="45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eaLnBrk="0" hangingPunct="0">
              <a:defRPr sz="2000">
                <a:solidFill>
                  <a:schemeClr val="tx1"/>
                </a:solidFill>
                <a:latin typeface="Tahoma" charset="0"/>
                <a:ea typeface="ＭＳ Ｐゴシック" charset="0"/>
                <a:cs typeface="ＭＳ Ｐゴシック" charset="0"/>
              </a:defRPr>
            </a:lvl1pPr>
            <a:lvl2pPr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marL="169863" lvl="1" indent="-169863" eaLnBrk="1" hangingPunct="1">
              <a:spcBef>
                <a:spcPts val="800"/>
              </a:spcBef>
              <a:buFont typeface="Arial" charset="0"/>
              <a:buChar char="•"/>
            </a:pPr>
            <a:r>
              <a:rPr lang="en-US" b="1" dirty="0" smtClean="0">
                <a:latin typeface="+mn-lt"/>
              </a:rPr>
              <a:t>Preliminary finding</a:t>
            </a:r>
          </a:p>
          <a:p>
            <a:pPr marL="627063" lvl="2" indent="-169863" eaLnBrk="1" hangingPunct="1">
              <a:lnSpc>
                <a:spcPct val="90000"/>
              </a:lnSpc>
              <a:spcBef>
                <a:spcPts val="800"/>
              </a:spcBef>
              <a:buFont typeface="Arial" charset="0"/>
              <a:buChar char="•"/>
            </a:pPr>
            <a:r>
              <a:rPr lang="en-US" sz="1800" dirty="0" smtClean="0">
                <a:latin typeface="+mn-lt"/>
              </a:rPr>
              <a:t>Large </a:t>
            </a:r>
            <a:r>
              <a:rPr lang="en-US" sz="1800" dirty="0">
                <a:latin typeface="+mn-lt"/>
              </a:rPr>
              <a:t>temporal and spatial extent of groundwater contamination that may serve as route of exposure</a:t>
            </a:r>
          </a:p>
          <a:p>
            <a:pPr marL="627063" lvl="2" indent="-169863" eaLnBrk="1" hangingPunct="1">
              <a:lnSpc>
                <a:spcPct val="90000"/>
              </a:lnSpc>
              <a:spcBef>
                <a:spcPts val="800"/>
              </a:spcBef>
              <a:buFont typeface="Arial" charset="0"/>
              <a:buChar char="•"/>
            </a:pPr>
            <a:r>
              <a:rPr lang="en-US" sz="1800" dirty="0">
                <a:latin typeface="+mn-lt"/>
              </a:rPr>
              <a:t>Presence of contaminants and metabolites in pregnant </a:t>
            </a:r>
            <a:r>
              <a:rPr lang="en-US" sz="1800" dirty="0" smtClean="0">
                <a:latin typeface="+mn-lt"/>
              </a:rPr>
              <a:t>women (</a:t>
            </a:r>
            <a:r>
              <a:rPr lang="en-US" sz="1800" dirty="0" err="1">
                <a:latin typeface="+mn-lt"/>
              </a:rPr>
              <a:t>C</a:t>
            </a:r>
            <a:r>
              <a:rPr lang="en-US" sz="1800" dirty="0" err="1" smtClean="0">
                <a:latin typeface="+mn-lt"/>
              </a:rPr>
              <a:t>antonwine</a:t>
            </a:r>
            <a:r>
              <a:rPr lang="en-US" sz="1800" dirty="0" smtClean="0">
                <a:latin typeface="+mn-lt"/>
              </a:rPr>
              <a:t> et al., 2013)</a:t>
            </a:r>
          </a:p>
          <a:p>
            <a:pPr marL="457200" lvl="2" eaLnBrk="1" hangingPunct="1">
              <a:lnSpc>
                <a:spcPct val="90000"/>
              </a:lnSpc>
              <a:spcBef>
                <a:spcPts val="800"/>
              </a:spcBef>
            </a:pPr>
            <a:endParaRPr lang="en-US" sz="1800" dirty="0">
              <a:latin typeface="+mn-lt"/>
            </a:endParaRPr>
          </a:p>
          <a:p>
            <a:pPr marL="169863" lvl="1" indent="-169863" eaLnBrk="1" hangingPunct="1">
              <a:spcBef>
                <a:spcPts val="800"/>
              </a:spcBef>
              <a:buFont typeface="Arial" charset="0"/>
              <a:buChar char="•"/>
            </a:pPr>
            <a:r>
              <a:rPr lang="en-US" b="1" dirty="0" smtClean="0">
                <a:latin typeface="+mn-lt"/>
              </a:rPr>
              <a:t>Ongoing and Future studies</a:t>
            </a:r>
          </a:p>
          <a:p>
            <a:pPr marL="687388" lvl="3" indent="-230188" eaLnBrk="1" hangingPunct="1">
              <a:lnSpc>
                <a:spcPct val="90000"/>
              </a:lnSpc>
              <a:spcBef>
                <a:spcPts val="800"/>
              </a:spcBef>
              <a:buFont typeface="Arial"/>
              <a:buChar char="•"/>
            </a:pPr>
            <a:r>
              <a:rPr lang="en-US" sz="1800" dirty="0" smtClean="0">
                <a:latin typeface="+mn-lt"/>
              </a:rPr>
              <a:t>Continue </a:t>
            </a:r>
            <a:r>
              <a:rPr lang="en-US" sz="1800" dirty="0">
                <a:latin typeface="+mn-lt"/>
              </a:rPr>
              <a:t>recruitment, data acquisition, data entry and analysis </a:t>
            </a:r>
          </a:p>
          <a:p>
            <a:pPr marL="1084263" lvl="4" indent="-169863" eaLnBrk="1" hangingPunct="1">
              <a:lnSpc>
                <a:spcPct val="80000"/>
              </a:lnSpc>
              <a:spcBef>
                <a:spcPts val="800"/>
              </a:spcBef>
              <a:buFont typeface="Arial"/>
              <a:buChar char="•"/>
            </a:pPr>
            <a:r>
              <a:rPr lang="en-US" sz="1600" dirty="0">
                <a:latin typeface="+mn-lt"/>
              </a:rPr>
              <a:t>Pregnant women</a:t>
            </a:r>
          </a:p>
          <a:p>
            <a:pPr marL="1084263" lvl="4" indent="-169863" eaLnBrk="1" hangingPunct="1">
              <a:lnSpc>
                <a:spcPct val="80000"/>
              </a:lnSpc>
              <a:spcBef>
                <a:spcPts val="800"/>
              </a:spcBef>
              <a:buFont typeface="Arial"/>
              <a:buChar char="•"/>
            </a:pPr>
            <a:r>
              <a:rPr lang="en-US" sz="1600" dirty="0">
                <a:latin typeface="+mn-lt"/>
              </a:rPr>
              <a:t>Environmental historical &amp; current</a:t>
            </a:r>
          </a:p>
          <a:p>
            <a:pPr marL="1084263" lvl="4" indent="-169863" eaLnBrk="1" hangingPunct="1">
              <a:lnSpc>
                <a:spcPct val="80000"/>
              </a:lnSpc>
              <a:spcBef>
                <a:spcPts val="800"/>
              </a:spcBef>
              <a:buFont typeface="Arial"/>
              <a:buChar char="•"/>
            </a:pPr>
            <a:r>
              <a:rPr lang="en-US" sz="1600" dirty="0">
                <a:latin typeface="+mn-lt"/>
              </a:rPr>
              <a:t>Biomarkers</a:t>
            </a:r>
          </a:p>
          <a:p>
            <a:pPr marL="1084263" lvl="4" indent="-169863" eaLnBrk="1" hangingPunct="1">
              <a:lnSpc>
                <a:spcPct val="80000"/>
              </a:lnSpc>
              <a:spcBef>
                <a:spcPts val="800"/>
              </a:spcBef>
              <a:buFont typeface="Arial"/>
              <a:buChar char="•"/>
            </a:pPr>
            <a:r>
              <a:rPr lang="en-US" sz="1600" dirty="0">
                <a:latin typeface="+mn-lt"/>
              </a:rPr>
              <a:t>Birth Outcomes</a:t>
            </a:r>
          </a:p>
          <a:p>
            <a:pPr marL="687388" lvl="3" indent="-230188" eaLnBrk="1" hangingPunct="1">
              <a:lnSpc>
                <a:spcPct val="90000"/>
              </a:lnSpc>
              <a:spcBef>
                <a:spcPts val="800"/>
              </a:spcBef>
              <a:buFont typeface="Arial"/>
              <a:buChar char="•"/>
            </a:pPr>
            <a:r>
              <a:rPr lang="en-US" sz="1800" dirty="0">
                <a:latin typeface="+mn-lt"/>
              </a:rPr>
              <a:t>Continue developing tools for integration of projects </a:t>
            </a:r>
            <a:r>
              <a:rPr lang="en-US" sz="1800" dirty="0" smtClean="0">
                <a:latin typeface="+mn-lt"/>
              </a:rPr>
              <a:t>and data across </a:t>
            </a:r>
            <a:r>
              <a:rPr lang="en-US" sz="1800" dirty="0">
                <a:latin typeface="+mn-lt"/>
              </a:rPr>
              <a:t>multidisciplinary </a:t>
            </a:r>
            <a:r>
              <a:rPr lang="en-US" sz="1800" dirty="0" smtClean="0">
                <a:latin typeface="+mn-lt"/>
              </a:rPr>
              <a:t>fields</a:t>
            </a:r>
            <a:endParaRPr lang="en-US" sz="1800" dirty="0">
              <a:latin typeface="+mn-lt"/>
            </a:endParaRPr>
          </a:p>
        </p:txBody>
      </p:sp>
      <p:pic>
        <p:nvPicPr>
          <p:cNvPr id="6" name="Picture 2" descr="http://www.northeastern.edu/protect/wp-content/uploads/protect_logo_protectunder2.png"/>
          <p:cNvPicPr>
            <a:picLocks noChangeAspect="1" noChangeArrowheads="1"/>
          </p:cNvPicPr>
          <p:nvPr/>
        </p:nvPicPr>
        <p:blipFill>
          <a:blip r:embed="rId3" cstate="print"/>
          <a:srcRect/>
          <a:stretch>
            <a:fillRect/>
          </a:stretch>
        </p:blipFill>
        <p:spPr bwMode="auto">
          <a:xfrm>
            <a:off x="7379724" y="5532120"/>
            <a:ext cx="1764276" cy="1325880"/>
          </a:xfrm>
          <a:prstGeom prst="rect">
            <a:avLst/>
          </a:prstGeom>
          <a:noFill/>
        </p:spPr>
      </p:pic>
    </p:spTree>
    <p:extLst>
      <p:ext uri="{BB962C8B-B14F-4D97-AF65-F5344CB8AC3E}">
        <p14:creationId xmlns:p14="http://schemas.microsoft.com/office/powerpoint/2010/main" val="30305345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idx="4294967295"/>
          </p:nvPr>
        </p:nvSpPr>
        <p:spPr bwMode="auto">
          <a:xfrm>
            <a:off x="0" y="609600"/>
            <a:ext cx="9143999" cy="533400"/>
          </a:xfrm>
          <a:prstGeom prst="rect">
            <a:avLst/>
          </a:prstGeom>
          <a:noFill/>
          <a:ln>
            <a:miter lim="800000"/>
            <a:headEnd/>
            <a:tailEnd/>
          </a:ln>
        </p:spPr>
        <p:txBody>
          <a:bodyPr>
            <a:noAutofit/>
          </a:bodyPr>
          <a:lstStyle/>
          <a:p>
            <a:pPr eaLnBrk="1" hangingPunct="1"/>
            <a:r>
              <a:rPr lang="en-US" sz="3600" smtClean="0">
                <a:latin typeface="+mn-lt"/>
                <a:ea typeface="ＭＳ Ｐゴシック" charset="0"/>
                <a:cs typeface="Tahoma" charset="0"/>
              </a:rPr>
              <a:t>Preterm </a:t>
            </a:r>
            <a:r>
              <a:rPr lang="en-US" sz="3600" dirty="0">
                <a:latin typeface="+mn-lt"/>
                <a:ea typeface="ＭＳ Ｐゴシック" charset="0"/>
                <a:cs typeface="Tahoma" charset="0"/>
              </a:rPr>
              <a:t>Birth</a:t>
            </a:r>
            <a:endParaRPr lang="en-US" sz="3600" i="1" dirty="0">
              <a:effectLst>
                <a:outerShdw blurRad="38100" dist="38100" dir="2700000" algn="tl">
                  <a:srgbClr val="DDDDDD"/>
                </a:outerShdw>
              </a:effectLst>
              <a:latin typeface="+mn-lt"/>
              <a:ea typeface="ＭＳ Ｐゴシック" charset="0"/>
              <a:cs typeface="Tahoma" charset="0"/>
            </a:endParaRPr>
          </a:p>
        </p:txBody>
      </p:sp>
      <p:sp>
        <p:nvSpPr>
          <p:cNvPr id="49155" name="Rectangle 3"/>
          <p:cNvSpPr>
            <a:spLocks noChangeArrowheads="1"/>
          </p:cNvSpPr>
          <p:nvPr/>
        </p:nvSpPr>
        <p:spPr bwMode="auto">
          <a:xfrm>
            <a:off x="4648200" y="2929996"/>
            <a:ext cx="4495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Clr>
                <a:schemeClr val="accent2"/>
              </a:buClr>
            </a:pPr>
            <a:endParaRPr lang="en-US" dirty="0">
              <a:cs typeface="Tahoma" charset="0"/>
            </a:endParaRPr>
          </a:p>
          <a:p>
            <a:pPr marL="342900" indent="-342900">
              <a:spcBef>
                <a:spcPct val="50000"/>
              </a:spcBef>
              <a:buClr>
                <a:schemeClr val="accent2"/>
              </a:buClr>
              <a:buFont typeface="Wingdings" charset="0"/>
              <a:buChar char="§"/>
            </a:pPr>
            <a:endParaRPr lang="en-US" dirty="0">
              <a:cs typeface="Tahoma" charset="0"/>
            </a:endParaRPr>
          </a:p>
        </p:txBody>
      </p:sp>
      <p:sp>
        <p:nvSpPr>
          <p:cNvPr id="49156" name="Text Box 4"/>
          <p:cNvSpPr txBox="1">
            <a:spLocks noChangeArrowheads="1"/>
          </p:cNvSpPr>
          <p:nvPr/>
        </p:nvSpPr>
        <p:spPr bwMode="auto">
          <a:xfrm>
            <a:off x="478616" y="5019111"/>
            <a:ext cx="37652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r>
              <a:rPr lang="en-US" sz="1000" dirty="0" smtClean="0">
                <a:latin typeface="+mn-lt"/>
              </a:rPr>
              <a:t>Source</a:t>
            </a:r>
            <a:r>
              <a:rPr lang="en-US" sz="1000" dirty="0">
                <a:latin typeface="+mn-lt"/>
              </a:rPr>
              <a:t>: Agency for Healthcare Research and Quality, 2003 Nationwide Inpatient Sample.</a:t>
            </a:r>
          </a:p>
          <a:p>
            <a:pPr eaLnBrk="1" hangingPunct="1"/>
            <a:r>
              <a:rPr lang="en-US" sz="1000" dirty="0">
                <a:latin typeface="+mn-lt"/>
              </a:rPr>
              <a:t>Prepared by March of Dimes Perinatal Data Center, 2006.</a:t>
            </a:r>
            <a:endParaRPr lang="en-US" sz="1000" i="1" dirty="0">
              <a:latin typeface="+mn-lt"/>
            </a:endParaRPr>
          </a:p>
        </p:txBody>
      </p:sp>
      <p:pic>
        <p:nvPicPr>
          <p:cNvPr id="49157" name="Picture 5" descr="4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14" y="2514628"/>
            <a:ext cx="3810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7"/>
          <p:cNvSpPr txBox="1">
            <a:spLocks noChangeArrowheads="1"/>
          </p:cNvSpPr>
          <p:nvPr/>
        </p:nvSpPr>
        <p:spPr bwMode="auto">
          <a:xfrm>
            <a:off x="4406900" y="2363926"/>
            <a:ext cx="4359569" cy="26058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spcBef>
                <a:spcPts val="200"/>
              </a:spcBef>
              <a:buFontTx/>
              <a:buChar char="•"/>
            </a:pPr>
            <a:r>
              <a:rPr lang="en-US" dirty="0" smtClean="0">
                <a:solidFill>
                  <a:srgbClr val="000000"/>
                </a:solidFill>
                <a:latin typeface="+mn-lt"/>
              </a:rPr>
              <a:t>Results in high incidence of health </a:t>
            </a:r>
            <a:r>
              <a:rPr lang="en-US" i="1" dirty="0" smtClean="0">
                <a:solidFill>
                  <a:srgbClr val="000000"/>
                </a:solidFill>
                <a:latin typeface="+mn-lt"/>
                <a:cs typeface="Tahoma" charset="0"/>
              </a:rPr>
              <a:t>complications </a:t>
            </a:r>
            <a:r>
              <a:rPr lang="en-US" dirty="0" smtClean="0">
                <a:solidFill>
                  <a:srgbClr val="000000"/>
                </a:solidFill>
                <a:latin typeface="+mn-lt"/>
                <a:cs typeface="Tahoma" charset="0"/>
              </a:rPr>
              <a:t>that can lead to lifelong disabilities</a:t>
            </a:r>
          </a:p>
          <a:p>
            <a:pPr marL="0" indent="0" eaLnBrk="1" hangingPunct="1">
              <a:spcBef>
                <a:spcPts val="200"/>
              </a:spcBef>
            </a:pPr>
            <a:endParaRPr lang="en-US" dirty="0" smtClean="0">
              <a:solidFill>
                <a:srgbClr val="000000"/>
              </a:solidFill>
              <a:latin typeface="+mn-lt"/>
            </a:endParaRPr>
          </a:p>
          <a:p>
            <a:pPr eaLnBrk="1" hangingPunct="1">
              <a:spcBef>
                <a:spcPts val="200"/>
              </a:spcBef>
              <a:buFontTx/>
              <a:buChar char="•"/>
            </a:pPr>
            <a:r>
              <a:rPr lang="en-US" dirty="0" smtClean="0">
                <a:solidFill>
                  <a:srgbClr val="000000"/>
                </a:solidFill>
                <a:latin typeface="+mn-lt"/>
              </a:rPr>
              <a:t>Preterm </a:t>
            </a:r>
            <a:r>
              <a:rPr lang="en-US" dirty="0">
                <a:solidFill>
                  <a:srgbClr val="000000"/>
                </a:solidFill>
                <a:latin typeface="+mn-lt"/>
              </a:rPr>
              <a:t>birth is a </a:t>
            </a:r>
            <a:r>
              <a:rPr lang="en-US" dirty="0">
                <a:solidFill>
                  <a:srgbClr val="000000"/>
                </a:solidFill>
                <a:latin typeface="+mn-lt"/>
                <a:cs typeface="Tahoma"/>
              </a:rPr>
              <a:t>major, costly health problem in the </a:t>
            </a:r>
            <a:r>
              <a:rPr lang="en-US" dirty="0" smtClean="0">
                <a:solidFill>
                  <a:srgbClr val="000000"/>
                </a:solidFill>
                <a:latin typeface="+mn-lt"/>
                <a:cs typeface="Tahoma"/>
              </a:rPr>
              <a:t>US, </a:t>
            </a:r>
            <a:r>
              <a:rPr lang="en-US" dirty="0" smtClean="0">
                <a:latin typeface="+mn-lt"/>
              </a:rPr>
              <a:t>estimated  </a:t>
            </a:r>
            <a:r>
              <a:rPr lang="en-US" dirty="0">
                <a:latin typeface="+mn-lt"/>
              </a:rPr>
              <a:t>(2005) to </a:t>
            </a:r>
            <a:r>
              <a:rPr lang="en-US" dirty="0" smtClean="0">
                <a:latin typeface="+mn-lt"/>
              </a:rPr>
              <a:t>be </a:t>
            </a:r>
            <a:r>
              <a:rPr lang="en-US" dirty="0">
                <a:latin typeface="+mn-lt"/>
              </a:rPr>
              <a:t>at least $26 </a:t>
            </a:r>
            <a:r>
              <a:rPr lang="en-US" dirty="0" smtClean="0">
                <a:latin typeface="+mn-lt"/>
              </a:rPr>
              <a:t>B</a:t>
            </a:r>
            <a:endParaRPr lang="en-US" dirty="0">
              <a:latin typeface="+mn-lt"/>
            </a:endParaRPr>
          </a:p>
        </p:txBody>
      </p:sp>
      <p:sp>
        <p:nvSpPr>
          <p:cNvPr id="8" name="Text Box 7"/>
          <p:cNvSpPr txBox="1">
            <a:spLocks noChangeArrowheads="1"/>
          </p:cNvSpPr>
          <p:nvPr/>
        </p:nvSpPr>
        <p:spPr bwMode="auto">
          <a:xfrm>
            <a:off x="431799" y="1355281"/>
            <a:ext cx="8525933" cy="1015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spcBef>
                <a:spcPct val="20000"/>
              </a:spcBef>
              <a:buFontTx/>
              <a:buChar char="•"/>
            </a:pPr>
            <a:r>
              <a:rPr lang="en-US" dirty="0">
                <a:solidFill>
                  <a:srgbClr val="000000"/>
                </a:solidFill>
                <a:latin typeface="+mn-lt"/>
              </a:rPr>
              <a:t>Preterm birth </a:t>
            </a:r>
            <a:r>
              <a:rPr lang="en-US" dirty="0" smtClean="0">
                <a:solidFill>
                  <a:srgbClr val="000000"/>
                </a:solidFill>
                <a:latin typeface="+mn-lt"/>
              </a:rPr>
              <a:t>(PTB) is </a:t>
            </a:r>
            <a:r>
              <a:rPr lang="en-US" dirty="0">
                <a:solidFill>
                  <a:srgbClr val="000000"/>
                </a:solidFill>
                <a:latin typeface="+mn-lt"/>
              </a:rPr>
              <a:t>the leading cause of neonatal mortality in the US, contributing to over one-third of infant deaths </a:t>
            </a:r>
            <a:r>
              <a:rPr lang="en-US" dirty="0" smtClean="0">
                <a:solidFill>
                  <a:srgbClr val="000000"/>
                </a:solidFill>
                <a:latin typeface="+mn-lt"/>
              </a:rPr>
              <a:t>(National Academies, 2007)</a:t>
            </a:r>
            <a:endParaRPr lang="en-US" dirty="0">
              <a:solidFill>
                <a:srgbClr val="000000"/>
              </a:solidFill>
              <a:latin typeface="+mn-lt"/>
            </a:endParaRPr>
          </a:p>
        </p:txBody>
      </p:sp>
      <p:sp>
        <p:nvSpPr>
          <p:cNvPr id="10" name="Text Box 7"/>
          <p:cNvSpPr txBox="1">
            <a:spLocks noChangeArrowheads="1"/>
          </p:cNvSpPr>
          <p:nvPr/>
        </p:nvSpPr>
        <p:spPr bwMode="auto">
          <a:xfrm>
            <a:off x="506759" y="5798411"/>
            <a:ext cx="8525933" cy="707886"/>
          </a:xfrm>
          <a:prstGeom prst="rect">
            <a:avLst/>
          </a:prstGeom>
          <a:noFill/>
          <a:ln>
            <a:noFill/>
          </a:ln>
          <a:extLst/>
        </p:spPr>
        <p:txBody>
          <a:bodyPr wrap="square">
            <a:spAutoFit/>
          </a:bodyPr>
          <a:lstStyle>
            <a:lvl1pPr marL="342900" indent="-342900" eaLnBrk="0" hangingPunct="0">
              <a:defRPr sz="2000">
                <a:solidFill>
                  <a:schemeClr val="tx1"/>
                </a:solidFill>
                <a:latin typeface="Tahoma" charset="0"/>
                <a:ea typeface="ＭＳ Ｐゴシック" charset="0"/>
                <a:cs typeface="ＭＳ Ｐゴシック" charset="0"/>
              </a:defRPr>
            </a:lvl1pPr>
            <a:lvl2pPr marL="37931725" indent="-37474525"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spcBef>
                <a:spcPct val="20000"/>
              </a:spcBef>
              <a:buFontTx/>
              <a:buChar char="•"/>
            </a:pPr>
            <a:r>
              <a:rPr lang="en-US" altLang="ja-JP" b="1" dirty="0" smtClean="0">
                <a:latin typeface="+mn-lt"/>
                <a:cs typeface="Tahoma" charset="0"/>
              </a:rPr>
              <a:t>Known </a:t>
            </a:r>
            <a:r>
              <a:rPr lang="en-US" altLang="ja-JP" b="1" dirty="0">
                <a:latin typeface="+mn-lt"/>
                <a:cs typeface="Tahoma" charset="0"/>
              </a:rPr>
              <a:t>risk factors for prematurity do not explain the marked increase in preterm births in the US and Puerto Rico </a:t>
            </a:r>
          </a:p>
        </p:txBody>
      </p:sp>
    </p:spTree>
    <p:extLst>
      <p:ext uri="{BB962C8B-B14F-4D97-AF65-F5344CB8AC3E}">
        <p14:creationId xmlns:p14="http://schemas.microsoft.com/office/powerpoint/2010/main" val="365032353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bwMode="auto">
          <a:xfrm>
            <a:off x="0" y="321734"/>
            <a:ext cx="9144000"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eaLnBrk="1" hangingPunct="1"/>
            <a:r>
              <a:rPr lang="en-US" sz="3600" dirty="0">
                <a:solidFill>
                  <a:srgbClr val="2C7C9F"/>
                </a:solidFill>
                <a:ea typeface="ＭＳ Ｐゴシック" charset="0"/>
                <a:cs typeface="Tahoma" charset="0"/>
              </a:rPr>
              <a:t>Concluding Remarks</a:t>
            </a:r>
          </a:p>
        </p:txBody>
      </p:sp>
      <p:sp>
        <p:nvSpPr>
          <p:cNvPr id="101379" name="TextBox 9"/>
          <p:cNvSpPr txBox="1">
            <a:spLocks noChangeArrowheads="1"/>
          </p:cNvSpPr>
          <p:nvPr/>
        </p:nvSpPr>
        <p:spPr bwMode="auto">
          <a:xfrm>
            <a:off x="472021" y="1134396"/>
            <a:ext cx="8237888" cy="505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eaLnBrk="0" hangingPunct="0">
              <a:defRPr sz="2000">
                <a:solidFill>
                  <a:schemeClr val="tx1"/>
                </a:solidFill>
                <a:latin typeface="Tahoma" charset="0"/>
                <a:ea typeface="ＭＳ Ｐゴシック" charset="0"/>
                <a:cs typeface="ＭＳ Ｐゴシック" charset="0"/>
              </a:defRPr>
            </a:lvl1pPr>
            <a:lvl2pPr eaLnBrk="0" hangingPunct="0">
              <a:defRPr sz="2000">
                <a:solidFill>
                  <a:schemeClr val="tx1"/>
                </a:solidFill>
                <a:latin typeface="Tahoma" charset="0"/>
                <a:ea typeface="ＭＳ Ｐゴシック" charset="0"/>
              </a:defRPr>
            </a:lvl2pPr>
            <a:lvl3pPr eaLnBrk="0" hangingPunct="0">
              <a:defRPr sz="2000">
                <a:solidFill>
                  <a:schemeClr val="tx1"/>
                </a:solidFill>
                <a:latin typeface="Tahoma" charset="0"/>
                <a:ea typeface="ＭＳ Ｐゴシック" charset="0"/>
              </a:defRPr>
            </a:lvl3pPr>
            <a:lvl4pPr eaLnBrk="0" hangingPunct="0">
              <a:defRPr sz="2000">
                <a:solidFill>
                  <a:schemeClr val="tx1"/>
                </a:solidFill>
                <a:latin typeface="Tahoma" charset="0"/>
                <a:ea typeface="ＭＳ Ｐゴシック" charset="0"/>
              </a:defRPr>
            </a:lvl4pPr>
            <a:lvl5pPr eaLnBrk="0" hangingPunct="0">
              <a:defRPr sz="2000">
                <a:solidFill>
                  <a:schemeClr val="tx1"/>
                </a:solidFill>
                <a:latin typeface="Tahoma" charset="0"/>
                <a:ea typeface="ＭＳ Ｐゴシック" charset="0"/>
              </a:defRPr>
            </a:lvl5pPr>
            <a:lvl6pPr marL="457200" eaLnBrk="0" fontAlgn="base" hangingPunct="0">
              <a:spcBef>
                <a:spcPct val="0"/>
              </a:spcBef>
              <a:spcAft>
                <a:spcPct val="0"/>
              </a:spcAft>
              <a:defRPr sz="2000">
                <a:solidFill>
                  <a:schemeClr val="tx1"/>
                </a:solidFill>
                <a:latin typeface="Tahoma" charset="0"/>
                <a:ea typeface="ＭＳ Ｐゴシック" charset="0"/>
              </a:defRPr>
            </a:lvl6pPr>
            <a:lvl7pPr marL="914400" eaLnBrk="0" fontAlgn="base" hangingPunct="0">
              <a:spcBef>
                <a:spcPct val="0"/>
              </a:spcBef>
              <a:spcAft>
                <a:spcPct val="0"/>
              </a:spcAft>
              <a:defRPr sz="2000">
                <a:solidFill>
                  <a:schemeClr val="tx1"/>
                </a:solidFill>
                <a:latin typeface="Tahoma" charset="0"/>
                <a:ea typeface="ＭＳ Ｐゴシック" charset="0"/>
              </a:defRPr>
            </a:lvl7pPr>
            <a:lvl8pPr marL="1371600" eaLnBrk="0" fontAlgn="base" hangingPunct="0">
              <a:spcBef>
                <a:spcPct val="0"/>
              </a:spcBef>
              <a:spcAft>
                <a:spcPct val="0"/>
              </a:spcAft>
              <a:defRPr sz="2000">
                <a:solidFill>
                  <a:schemeClr val="tx1"/>
                </a:solidFill>
                <a:latin typeface="Tahoma" charset="0"/>
                <a:ea typeface="ＭＳ Ｐゴシック" charset="0"/>
              </a:defRPr>
            </a:lvl8pPr>
            <a:lvl9pPr marL="1828800" eaLnBrk="0" fontAlgn="base" hangingPunct="0">
              <a:spcBef>
                <a:spcPct val="0"/>
              </a:spcBef>
              <a:spcAft>
                <a:spcPct val="0"/>
              </a:spcAft>
              <a:defRPr sz="2000">
                <a:solidFill>
                  <a:schemeClr val="tx1"/>
                </a:solidFill>
                <a:latin typeface="Tahoma" charset="0"/>
                <a:ea typeface="ＭＳ Ｐゴシック" charset="0"/>
              </a:defRPr>
            </a:lvl9pPr>
          </a:lstStyle>
          <a:p>
            <a:pPr marL="169863" lvl="1" indent="-169863" eaLnBrk="1" hangingPunct="1">
              <a:spcBef>
                <a:spcPts val="800"/>
              </a:spcBef>
              <a:buFont typeface="Arial" charset="0"/>
              <a:buChar char="•"/>
            </a:pPr>
            <a:r>
              <a:rPr lang="en-US" b="1" dirty="0" smtClean="0">
                <a:latin typeface="+mn-lt"/>
              </a:rPr>
              <a:t>Ongoing and Future studies</a:t>
            </a:r>
          </a:p>
          <a:p>
            <a:pPr marL="687388" lvl="3" indent="-230188" eaLnBrk="1" hangingPunct="1">
              <a:lnSpc>
                <a:spcPct val="90000"/>
              </a:lnSpc>
              <a:spcBef>
                <a:spcPts val="800"/>
              </a:spcBef>
              <a:buFont typeface="Arial"/>
              <a:buChar char="•"/>
            </a:pPr>
            <a:r>
              <a:rPr lang="en-US" sz="1800" dirty="0" smtClean="0">
                <a:latin typeface="+mn-lt"/>
              </a:rPr>
              <a:t>Continue Assessing Correlations</a:t>
            </a:r>
          </a:p>
          <a:p>
            <a:pPr marL="1144588" lvl="4" indent="-230188" eaLnBrk="1" hangingPunct="1">
              <a:lnSpc>
                <a:spcPct val="90000"/>
              </a:lnSpc>
              <a:spcBef>
                <a:spcPts val="800"/>
              </a:spcBef>
              <a:buFont typeface="Arial"/>
              <a:buChar char="•"/>
            </a:pPr>
            <a:r>
              <a:rPr lang="en-US" sz="1600" dirty="0">
                <a:latin typeface="+mn-lt"/>
              </a:rPr>
              <a:t>Groundwater and tap water contamination</a:t>
            </a:r>
          </a:p>
          <a:p>
            <a:pPr marL="1144588" lvl="4" indent="-230188" eaLnBrk="1" hangingPunct="1">
              <a:lnSpc>
                <a:spcPct val="90000"/>
              </a:lnSpc>
              <a:spcBef>
                <a:spcPts val="800"/>
              </a:spcBef>
              <a:buFont typeface="Arial"/>
              <a:buChar char="•"/>
            </a:pPr>
            <a:r>
              <a:rPr lang="en-US" sz="1600" dirty="0">
                <a:latin typeface="+mn-lt"/>
              </a:rPr>
              <a:t>Contaminant sources and presence in pregnant women</a:t>
            </a:r>
          </a:p>
          <a:p>
            <a:pPr marL="1144588" lvl="4" indent="-230188" eaLnBrk="1" hangingPunct="1">
              <a:lnSpc>
                <a:spcPct val="90000"/>
              </a:lnSpc>
              <a:spcBef>
                <a:spcPts val="800"/>
              </a:spcBef>
              <a:buFont typeface="Arial"/>
              <a:buChar char="•"/>
            </a:pPr>
            <a:r>
              <a:rPr lang="en-US" sz="1600" dirty="0">
                <a:latin typeface="+mn-lt"/>
              </a:rPr>
              <a:t>Presence of contaminant/metabolite and </a:t>
            </a:r>
            <a:r>
              <a:rPr lang="en-US" sz="1600" dirty="0" smtClean="0">
                <a:latin typeface="+mn-lt"/>
              </a:rPr>
              <a:t>PTB</a:t>
            </a:r>
            <a:endParaRPr lang="en-US" sz="1800" dirty="0">
              <a:latin typeface="+mn-lt"/>
            </a:endParaRPr>
          </a:p>
          <a:p>
            <a:pPr marL="631825" lvl="2" indent="-174625" eaLnBrk="1" hangingPunct="1">
              <a:spcBef>
                <a:spcPts val="800"/>
              </a:spcBef>
              <a:buFont typeface="Arial" charset="0"/>
              <a:buChar char="•"/>
            </a:pPr>
            <a:r>
              <a:rPr lang="en-US" sz="1800" dirty="0" smtClean="0">
                <a:latin typeface="News Gothic MT"/>
                <a:cs typeface="News Gothic MT"/>
              </a:rPr>
              <a:t>Exploit </a:t>
            </a:r>
            <a:r>
              <a:rPr lang="en-US" sz="1800" dirty="0">
                <a:latin typeface="News Gothic MT"/>
                <a:cs typeface="News Gothic MT"/>
              </a:rPr>
              <a:t>recent advances in machine learning and data mining to explore secondary pathways that impact human health</a:t>
            </a:r>
          </a:p>
          <a:p>
            <a:pPr marL="631825" lvl="2" indent="-174625" eaLnBrk="1" hangingPunct="1">
              <a:spcBef>
                <a:spcPts val="800"/>
              </a:spcBef>
              <a:buFont typeface="Arial" charset="0"/>
              <a:buChar char="•"/>
            </a:pPr>
            <a:r>
              <a:rPr lang="en-US" sz="1800" dirty="0">
                <a:latin typeface="News Gothic MT"/>
                <a:cs typeface="News Gothic MT"/>
              </a:rPr>
              <a:t>Discuss with EPA how PROTECT can extend the current EDD standard to integrate human health data and biological data</a:t>
            </a:r>
          </a:p>
          <a:p>
            <a:pPr marL="631825" lvl="2" indent="-174625" eaLnBrk="1" hangingPunct="1">
              <a:spcBef>
                <a:spcPts val="800"/>
              </a:spcBef>
              <a:buFont typeface="Arial" charset="0"/>
              <a:buChar char="•"/>
            </a:pPr>
            <a:r>
              <a:rPr lang="en-US" sz="1800" dirty="0">
                <a:latin typeface="News Gothic MT"/>
                <a:cs typeface="News Gothic MT"/>
              </a:rPr>
              <a:t>Extend the current online capabilities of the system to support integrated analysis/sharing across programs outside of PROTECT</a:t>
            </a:r>
          </a:p>
          <a:p>
            <a:pPr marL="631825" lvl="2" indent="-174625" eaLnBrk="1" hangingPunct="1">
              <a:spcBef>
                <a:spcPts val="800"/>
              </a:spcBef>
              <a:buFont typeface="Arial" charset="0"/>
              <a:buChar char="•"/>
            </a:pPr>
            <a:r>
              <a:rPr lang="en-US" sz="1800" dirty="0">
                <a:latin typeface="News Gothic MT"/>
                <a:cs typeface="News Gothic MT"/>
              </a:rPr>
              <a:t>Develop additional capabilities to share PROTECT data utilizing privacy-preserving technologies - BRAID</a:t>
            </a:r>
          </a:p>
          <a:p>
            <a:pPr marL="687388" lvl="3" indent="-230188" eaLnBrk="1" hangingPunct="1">
              <a:lnSpc>
                <a:spcPct val="90000"/>
              </a:lnSpc>
              <a:spcBef>
                <a:spcPts val="800"/>
              </a:spcBef>
              <a:buFont typeface="Arial"/>
              <a:buChar char="•"/>
            </a:pPr>
            <a:endParaRPr lang="en-US" sz="1800" dirty="0">
              <a:latin typeface="+mn-lt"/>
            </a:endParaRPr>
          </a:p>
          <a:p>
            <a:pPr marL="687388" lvl="3" indent="-230188" eaLnBrk="1" hangingPunct="1">
              <a:lnSpc>
                <a:spcPct val="90000"/>
              </a:lnSpc>
              <a:spcBef>
                <a:spcPts val="800"/>
              </a:spcBef>
              <a:buFont typeface="Arial"/>
              <a:buChar char="•"/>
            </a:pPr>
            <a:endParaRPr lang="en-US" sz="1800" dirty="0">
              <a:latin typeface="+mn-lt"/>
            </a:endParaRPr>
          </a:p>
        </p:txBody>
      </p:sp>
      <p:pic>
        <p:nvPicPr>
          <p:cNvPr id="6" name="Picture 2" descr="http://www.northeastern.edu/protect/wp-content/uploads/protect_logo_protectunder2.png"/>
          <p:cNvPicPr>
            <a:picLocks noChangeAspect="1" noChangeArrowheads="1"/>
          </p:cNvPicPr>
          <p:nvPr/>
        </p:nvPicPr>
        <p:blipFill>
          <a:blip r:embed="rId3" cstate="print"/>
          <a:srcRect/>
          <a:stretch>
            <a:fillRect/>
          </a:stretch>
        </p:blipFill>
        <p:spPr bwMode="auto">
          <a:xfrm>
            <a:off x="7379724" y="5532120"/>
            <a:ext cx="1764276" cy="1325880"/>
          </a:xfrm>
          <a:prstGeom prst="rect">
            <a:avLst/>
          </a:prstGeom>
          <a:noFill/>
        </p:spPr>
      </p:pic>
    </p:spTree>
    <p:extLst>
      <p:ext uri="{BB962C8B-B14F-4D97-AF65-F5344CB8AC3E}">
        <p14:creationId xmlns:p14="http://schemas.microsoft.com/office/powerpoint/2010/main" val="417343170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910326" y="2370310"/>
            <a:ext cx="7383755" cy="2762324"/>
          </a:xfrm>
        </p:spPr>
        <p:txBody>
          <a:bodyPr>
            <a:normAutofit fontScale="92500" lnSpcReduction="10000"/>
          </a:bodyPr>
          <a:lstStyle/>
          <a:p>
            <a:r>
              <a:rPr lang="en-US" sz="3400" b="1" dirty="0" smtClean="0"/>
              <a:t>Trainees &amp; Staff Acknowledgements</a:t>
            </a:r>
          </a:p>
          <a:p>
            <a:endParaRPr lang="en-US" sz="3400" dirty="0" smtClean="0">
              <a:solidFill>
                <a:schemeClr val="tx1"/>
              </a:solidFill>
            </a:endParaRPr>
          </a:p>
          <a:p>
            <a:r>
              <a:rPr lang="en-US" sz="2900" dirty="0" smtClean="0"/>
              <a:t>				</a:t>
            </a:r>
          </a:p>
          <a:p>
            <a:endParaRPr lang="en-US" sz="2900" dirty="0" smtClean="0"/>
          </a:p>
        </p:txBody>
      </p:sp>
      <p:pic>
        <p:nvPicPr>
          <p:cNvPr id="15" name="Picture 2" descr="http://www.northeastern.edu/protect/wp-content/uploads/protect_logo_protectunder2.png"/>
          <p:cNvPicPr>
            <a:picLocks noChangeAspect="1" noChangeArrowheads="1"/>
          </p:cNvPicPr>
          <p:nvPr/>
        </p:nvPicPr>
        <p:blipFill>
          <a:blip r:embed="rId3" cstate="print"/>
          <a:srcRect/>
          <a:stretch>
            <a:fillRect/>
          </a:stretch>
        </p:blipFill>
        <p:spPr bwMode="auto">
          <a:xfrm>
            <a:off x="0" y="5522976"/>
            <a:ext cx="1764276" cy="1325880"/>
          </a:xfrm>
          <a:prstGeom prst="rect">
            <a:avLst/>
          </a:prstGeom>
          <a:noFill/>
        </p:spPr>
      </p:pic>
      <p:pic>
        <p:nvPicPr>
          <p:cNvPr id="2" name="Picture 1"/>
          <p:cNvPicPr>
            <a:picLocks/>
          </p:cNvPicPr>
          <p:nvPr/>
        </p:nvPicPr>
        <p:blipFill>
          <a:blip r:embed="rId4"/>
          <a:stretch>
            <a:fillRect/>
          </a:stretch>
        </p:blipFill>
        <p:spPr>
          <a:xfrm>
            <a:off x="4157125" y="2978678"/>
            <a:ext cx="914400" cy="914400"/>
          </a:xfrm>
          <a:prstGeom prst="rect">
            <a:avLst/>
          </a:prstGeom>
        </p:spPr>
      </p:pic>
      <p:pic>
        <p:nvPicPr>
          <p:cNvPr id="3" name="Picture 2"/>
          <p:cNvPicPr>
            <a:picLocks/>
          </p:cNvPicPr>
          <p:nvPr/>
        </p:nvPicPr>
        <p:blipFill>
          <a:blip r:embed="rId5"/>
          <a:stretch>
            <a:fillRect/>
          </a:stretch>
        </p:blipFill>
        <p:spPr>
          <a:xfrm>
            <a:off x="6104458" y="4373087"/>
            <a:ext cx="914400" cy="914400"/>
          </a:xfrm>
          <a:prstGeom prst="rect">
            <a:avLst/>
          </a:prstGeom>
        </p:spPr>
      </p:pic>
      <p:pic>
        <p:nvPicPr>
          <p:cNvPr id="4" name="Picture 3"/>
          <p:cNvPicPr>
            <a:picLocks/>
          </p:cNvPicPr>
          <p:nvPr/>
        </p:nvPicPr>
        <p:blipFill>
          <a:blip r:embed="rId6"/>
          <a:stretch>
            <a:fillRect/>
          </a:stretch>
        </p:blipFill>
        <p:spPr>
          <a:xfrm>
            <a:off x="1659455" y="2944811"/>
            <a:ext cx="704088" cy="914400"/>
          </a:xfrm>
          <a:prstGeom prst="rect">
            <a:avLst/>
          </a:prstGeom>
        </p:spPr>
      </p:pic>
      <p:pic>
        <p:nvPicPr>
          <p:cNvPr id="6" name="Picture 5"/>
          <p:cNvPicPr>
            <a:picLocks/>
          </p:cNvPicPr>
          <p:nvPr/>
        </p:nvPicPr>
        <p:blipFill>
          <a:blip r:embed="rId7"/>
          <a:stretch>
            <a:fillRect/>
          </a:stretch>
        </p:blipFill>
        <p:spPr>
          <a:xfrm>
            <a:off x="3327392" y="4377266"/>
            <a:ext cx="859536" cy="914400"/>
          </a:xfrm>
          <a:prstGeom prst="rect">
            <a:avLst/>
          </a:prstGeom>
        </p:spPr>
      </p:pic>
      <p:pic>
        <p:nvPicPr>
          <p:cNvPr id="9" name="Picture 8"/>
          <p:cNvPicPr>
            <a:picLocks/>
          </p:cNvPicPr>
          <p:nvPr/>
        </p:nvPicPr>
        <p:blipFill>
          <a:blip r:embed="rId8"/>
          <a:stretch>
            <a:fillRect/>
          </a:stretch>
        </p:blipFill>
        <p:spPr>
          <a:xfrm>
            <a:off x="5581936" y="2997198"/>
            <a:ext cx="667512" cy="914400"/>
          </a:xfrm>
          <a:prstGeom prst="rect">
            <a:avLst/>
          </a:prstGeom>
        </p:spPr>
      </p:pic>
      <p:pic>
        <p:nvPicPr>
          <p:cNvPr id="11" name="Picture 10"/>
          <p:cNvPicPr>
            <a:picLocks/>
          </p:cNvPicPr>
          <p:nvPr/>
        </p:nvPicPr>
        <p:blipFill>
          <a:blip r:embed="rId9"/>
          <a:stretch>
            <a:fillRect/>
          </a:stretch>
        </p:blipFill>
        <p:spPr>
          <a:xfrm>
            <a:off x="4630642" y="4377265"/>
            <a:ext cx="914400" cy="914400"/>
          </a:xfrm>
          <a:prstGeom prst="rect">
            <a:avLst/>
          </a:prstGeom>
        </p:spPr>
      </p:pic>
      <p:pic>
        <p:nvPicPr>
          <p:cNvPr id="12" name="Picture 11"/>
          <p:cNvPicPr>
            <a:picLocks/>
          </p:cNvPicPr>
          <p:nvPr/>
        </p:nvPicPr>
        <p:blipFill>
          <a:blip r:embed="rId10"/>
          <a:stretch>
            <a:fillRect/>
          </a:stretch>
        </p:blipFill>
        <p:spPr>
          <a:xfrm rot="16200000">
            <a:off x="2108782" y="4453402"/>
            <a:ext cx="914400" cy="758952"/>
          </a:xfrm>
          <a:prstGeom prst="rect">
            <a:avLst/>
          </a:prstGeom>
        </p:spPr>
      </p:pic>
      <p:pic>
        <p:nvPicPr>
          <p:cNvPr id="5" name="Picture 4"/>
          <p:cNvPicPr>
            <a:picLocks/>
          </p:cNvPicPr>
          <p:nvPr/>
        </p:nvPicPr>
        <p:blipFill>
          <a:blip r:embed="rId11"/>
          <a:stretch>
            <a:fillRect/>
          </a:stretch>
        </p:blipFill>
        <p:spPr>
          <a:xfrm>
            <a:off x="2757795" y="2963332"/>
            <a:ext cx="914400" cy="914400"/>
          </a:xfrm>
          <a:prstGeom prst="rect">
            <a:avLst/>
          </a:prstGeom>
        </p:spPr>
      </p:pic>
      <p:pic>
        <p:nvPicPr>
          <p:cNvPr id="10" name="Picture 9"/>
          <p:cNvPicPr>
            <a:picLocks/>
          </p:cNvPicPr>
          <p:nvPr/>
        </p:nvPicPr>
        <p:blipFill>
          <a:blip r:embed="rId12"/>
          <a:stretch>
            <a:fillRect/>
          </a:stretch>
        </p:blipFill>
        <p:spPr>
          <a:xfrm>
            <a:off x="6800843" y="3002384"/>
            <a:ext cx="649224" cy="914400"/>
          </a:xfrm>
          <a:prstGeom prst="rect">
            <a:avLst/>
          </a:prstGeom>
        </p:spPr>
      </p:pic>
      <p:sp>
        <p:nvSpPr>
          <p:cNvPr id="14" name="TextBox 13"/>
          <p:cNvSpPr txBox="1"/>
          <p:nvPr/>
        </p:nvSpPr>
        <p:spPr>
          <a:xfrm>
            <a:off x="2743194" y="3877732"/>
            <a:ext cx="992579" cy="400110"/>
          </a:xfrm>
          <a:prstGeom prst="rect">
            <a:avLst/>
          </a:prstGeom>
          <a:noFill/>
        </p:spPr>
        <p:txBody>
          <a:bodyPr wrap="none" rtlCol="0">
            <a:spAutoFit/>
          </a:bodyPr>
          <a:lstStyle/>
          <a:p>
            <a:pPr algn="ctr"/>
            <a:r>
              <a:rPr lang="en-US" sz="1000" dirty="0" err="1" smtClean="0"/>
              <a:t>Celys</a:t>
            </a:r>
            <a:r>
              <a:rPr lang="en-US" sz="1000" dirty="0" smtClean="0"/>
              <a:t> Irizarry </a:t>
            </a:r>
          </a:p>
          <a:p>
            <a:pPr algn="ctr"/>
            <a:r>
              <a:rPr lang="en-US" sz="1000" dirty="0" smtClean="0"/>
              <a:t>(GS, UPRM)</a:t>
            </a:r>
            <a:endParaRPr lang="en-US" sz="1000" dirty="0"/>
          </a:p>
        </p:txBody>
      </p:sp>
      <p:sp>
        <p:nvSpPr>
          <p:cNvPr id="16" name="TextBox 15"/>
          <p:cNvSpPr txBox="1"/>
          <p:nvPr/>
        </p:nvSpPr>
        <p:spPr>
          <a:xfrm>
            <a:off x="2057393" y="5308598"/>
            <a:ext cx="1018541" cy="400110"/>
          </a:xfrm>
          <a:prstGeom prst="rect">
            <a:avLst/>
          </a:prstGeom>
          <a:noFill/>
        </p:spPr>
        <p:txBody>
          <a:bodyPr wrap="none" rtlCol="0">
            <a:spAutoFit/>
          </a:bodyPr>
          <a:lstStyle/>
          <a:p>
            <a:pPr algn="ctr"/>
            <a:r>
              <a:rPr lang="en-US" sz="1000" dirty="0" smtClean="0"/>
              <a:t>Norma Torres</a:t>
            </a:r>
          </a:p>
          <a:p>
            <a:pPr algn="ctr"/>
            <a:r>
              <a:rPr lang="en-US" sz="1000" dirty="0" smtClean="0"/>
              <a:t>(GS, UPRM)</a:t>
            </a:r>
            <a:endParaRPr lang="en-US" sz="1000" dirty="0"/>
          </a:p>
        </p:txBody>
      </p:sp>
      <p:sp>
        <p:nvSpPr>
          <p:cNvPr id="17" name="TextBox 16"/>
          <p:cNvSpPr txBox="1"/>
          <p:nvPr/>
        </p:nvSpPr>
        <p:spPr>
          <a:xfrm>
            <a:off x="1473194" y="3860798"/>
            <a:ext cx="1064001" cy="400110"/>
          </a:xfrm>
          <a:prstGeom prst="rect">
            <a:avLst/>
          </a:prstGeom>
          <a:noFill/>
        </p:spPr>
        <p:txBody>
          <a:bodyPr wrap="none" rtlCol="0">
            <a:spAutoFit/>
          </a:bodyPr>
          <a:lstStyle/>
          <a:p>
            <a:pPr algn="ctr"/>
            <a:r>
              <a:rPr lang="en-US" sz="1000" dirty="0"/>
              <a:t>Lisa </a:t>
            </a:r>
            <a:r>
              <a:rPr lang="en-US" sz="1000" dirty="0" err="1"/>
              <a:t>Anzalota</a:t>
            </a:r>
            <a:r>
              <a:rPr lang="en-US" sz="1000" dirty="0"/>
              <a:t> </a:t>
            </a:r>
            <a:endParaRPr lang="en-US" sz="1000" dirty="0" smtClean="0"/>
          </a:p>
          <a:p>
            <a:pPr algn="ctr"/>
            <a:r>
              <a:rPr lang="en-US" sz="1000" dirty="0" smtClean="0"/>
              <a:t>(</a:t>
            </a:r>
            <a:r>
              <a:rPr lang="en-US" sz="1000" dirty="0"/>
              <a:t>MD, UPR-MC)</a:t>
            </a:r>
          </a:p>
        </p:txBody>
      </p:sp>
      <p:sp>
        <p:nvSpPr>
          <p:cNvPr id="18" name="Rectangle 17"/>
          <p:cNvSpPr/>
          <p:nvPr/>
        </p:nvSpPr>
        <p:spPr>
          <a:xfrm>
            <a:off x="3949164" y="3860439"/>
            <a:ext cx="1408112" cy="400110"/>
          </a:xfrm>
          <a:prstGeom prst="rect">
            <a:avLst/>
          </a:prstGeom>
        </p:spPr>
        <p:txBody>
          <a:bodyPr wrap="square">
            <a:spAutoFit/>
          </a:bodyPr>
          <a:lstStyle/>
          <a:p>
            <a:pPr lvl="0" algn="ctr"/>
            <a:r>
              <a:rPr lang="en-US" sz="1000" dirty="0">
                <a:solidFill>
                  <a:prstClr val="black"/>
                </a:solidFill>
              </a:rPr>
              <a:t>Reza </a:t>
            </a:r>
            <a:r>
              <a:rPr lang="en-US" sz="1000" dirty="0" err="1">
                <a:solidFill>
                  <a:prstClr val="black"/>
                </a:solidFill>
              </a:rPr>
              <a:t>Ghasemizadeh</a:t>
            </a:r>
            <a:r>
              <a:rPr lang="en-US" sz="1000" dirty="0">
                <a:solidFill>
                  <a:prstClr val="black"/>
                </a:solidFill>
              </a:rPr>
              <a:t> (GS, NEU)</a:t>
            </a:r>
          </a:p>
        </p:txBody>
      </p:sp>
      <p:sp>
        <p:nvSpPr>
          <p:cNvPr id="19" name="TextBox 18"/>
          <p:cNvSpPr txBox="1"/>
          <p:nvPr/>
        </p:nvSpPr>
        <p:spPr>
          <a:xfrm>
            <a:off x="5503328" y="3877732"/>
            <a:ext cx="914345" cy="400110"/>
          </a:xfrm>
          <a:prstGeom prst="rect">
            <a:avLst/>
          </a:prstGeom>
          <a:noFill/>
        </p:spPr>
        <p:txBody>
          <a:bodyPr wrap="none" rtlCol="0">
            <a:spAutoFit/>
          </a:bodyPr>
          <a:lstStyle/>
          <a:p>
            <a:pPr algn="ctr"/>
            <a:r>
              <a:rPr lang="en-US" sz="1000" dirty="0" err="1" smtClean="0"/>
              <a:t>Vilda</a:t>
            </a:r>
            <a:r>
              <a:rPr lang="en-US" sz="1000" dirty="0" smtClean="0"/>
              <a:t> Rivera</a:t>
            </a:r>
          </a:p>
          <a:p>
            <a:pPr algn="ctr"/>
            <a:r>
              <a:rPr lang="en-US" sz="1000" dirty="0" smtClean="0"/>
              <a:t>(GS, UPRM)</a:t>
            </a:r>
            <a:endParaRPr lang="en-US" sz="1000" dirty="0"/>
          </a:p>
        </p:txBody>
      </p:sp>
      <p:sp>
        <p:nvSpPr>
          <p:cNvPr id="20" name="Rectangle 19"/>
          <p:cNvSpPr/>
          <p:nvPr/>
        </p:nvSpPr>
        <p:spPr>
          <a:xfrm>
            <a:off x="6782851" y="3878861"/>
            <a:ext cx="972608" cy="400110"/>
          </a:xfrm>
          <a:prstGeom prst="rect">
            <a:avLst/>
          </a:prstGeom>
        </p:spPr>
        <p:txBody>
          <a:bodyPr wrap="square">
            <a:spAutoFit/>
          </a:bodyPr>
          <a:lstStyle/>
          <a:p>
            <a:pPr lvl="0" algn="ctr"/>
            <a:r>
              <a:rPr lang="en-US" sz="1000" dirty="0">
                <a:solidFill>
                  <a:prstClr val="black"/>
                </a:solidFill>
              </a:rPr>
              <a:t>Luis Rivera (PD, UM)</a:t>
            </a:r>
          </a:p>
        </p:txBody>
      </p:sp>
      <p:sp>
        <p:nvSpPr>
          <p:cNvPr id="21" name="Rectangle 20"/>
          <p:cNvSpPr/>
          <p:nvPr/>
        </p:nvSpPr>
        <p:spPr>
          <a:xfrm>
            <a:off x="4638667" y="5292795"/>
            <a:ext cx="839259" cy="400110"/>
          </a:xfrm>
          <a:prstGeom prst="rect">
            <a:avLst/>
          </a:prstGeom>
        </p:spPr>
        <p:txBody>
          <a:bodyPr wrap="square">
            <a:spAutoFit/>
          </a:bodyPr>
          <a:lstStyle/>
          <a:p>
            <a:pPr lvl="0" algn="ctr"/>
            <a:r>
              <a:rPr lang="en-US" sz="1000" dirty="0" err="1">
                <a:solidFill>
                  <a:prstClr val="black"/>
                </a:solidFill>
              </a:rPr>
              <a:t>Leiming</a:t>
            </a:r>
            <a:r>
              <a:rPr lang="en-US" sz="1000" dirty="0">
                <a:solidFill>
                  <a:prstClr val="black"/>
                </a:solidFill>
              </a:rPr>
              <a:t> Yu (GS, NEU)</a:t>
            </a:r>
          </a:p>
        </p:txBody>
      </p:sp>
      <p:sp>
        <p:nvSpPr>
          <p:cNvPr id="22" name="Rectangle 21"/>
          <p:cNvSpPr/>
          <p:nvPr/>
        </p:nvSpPr>
        <p:spPr>
          <a:xfrm>
            <a:off x="3300935" y="5307709"/>
            <a:ext cx="940858" cy="553998"/>
          </a:xfrm>
          <a:prstGeom prst="rect">
            <a:avLst/>
          </a:prstGeom>
        </p:spPr>
        <p:txBody>
          <a:bodyPr wrap="square">
            <a:spAutoFit/>
          </a:bodyPr>
          <a:lstStyle/>
          <a:p>
            <a:pPr lvl="0" algn="ctr"/>
            <a:r>
              <a:rPr lang="en-US" sz="1000" dirty="0">
                <a:solidFill>
                  <a:prstClr val="black"/>
                </a:solidFill>
              </a:rPr>
              <a:t>Can </a:t>
            </a:r>
            <a:r>
              <a:rPr lang="en-US" sz="1000" dirty="0" err="1">
                <a:solidFill>
                  <a:prstClr val="black"/>
                </a:solidFill>
              </a:rPr>
              <a:t>Yegen</a:t>
            </a:r>
            <a:r>
              <a:rPr lang="en-US" sz="1000" dirty="0">
                <a:solidFill>
                  <a:prstClr val="black"/>
                </a:solidFill>
              </a:rPr>
              <a:t> (DBA, NEU)</a:t>
            </a:r>
          </a:p>
          <a:p>
            <a:pPr lvl="0" algn="ctr"/>
            <a:endParaRPr lang="en-US" sz="1000" dirty="0">
              <a:solidFill>
                <a:prstClr val="black"/>
              </a:solidFill>
            </a:endParaRPr>
          </a:p>
        </p:txBody>
      </p:sp>
      <p:sp>
        <p:nvSpPr>
          <p:cNvPr id="23" name="Rectangle 22"/>
          <p:cNvSpPr/>
          <p:nvPr/>
        </p:nvSpPr>
        <p:spPr>
          <a:xfrm>
            <a:off x="6094934" y="5309726"/>
            <a:ext cx="890059" cy="400110"/>
          </a:xfrm>
          <a:prstGeom prst="rect">
            <a:avLst/>
          </a:prstGeom>
        </p:spPr>
        <p:txBody>
          <a:bodyPr wrap="square">
            <a:spAutoFit/>
          </a:bodyPr>
          <a:lstStyle/>
          <a:p>
            <a:pPr lvl="0" algn="ctr"/>
            <a:r>
              <a:rPr lang="en-US" sz="1000" dirty="0" err="1">
                <a:solidFill>
                  <a:prstClr val="black"/>
                </a:solidFill>
              </a:rPr>
              <a:t>Xue</a:t>
            </a:r>
            <a:r>
              <a:rPr lang="en-US" sz="1000" dirty="0">
                <a:solidFill>
                  <a:prstClr val="black"/>
                </a:solidFill>
              </a:rPr>
              <a:t> Yu </a:t>
            </a:r>
            <a:endParaRPr lang="en-US" sz="1000" dirty="0" smtClean="0">
              <a:solidFill>
                <a:prstClr val="black"/>
              </a:solidFill>
            </a:endParaRPr>
          </a:p>
          <a:p>
            <a:pPr lvl="0" algn="ctr"/>
            <a:r>
              <a:rPr lang="en-US" sz="1000" dirty="0" smtClean="0">
                <a:solidFill>
                  <a:prstClr val="black"/>
                </a:solidFill>
              </a:rPr>
              <a:t>(</a:t>
            </a:r>
            <a:r>
              <a:rPr lang="en-US" sz="1000" dirty="0">
                <a:solidFill>
                  <a:prstClr val="black"/>
                </a:solidFill>
              </a:rPr>
              <a:t>PD, NEU)</a:t>
            </a:r>
          </a:p>
        </p:txBody>
      </p:sp>
    </p:spTree>
    <p:extLst>
      <p:ext uri="{BB962C8B-B14F-4D97-AF65-F5344CB8AC3E}">
        <p14:creationId xmlns:p14="http://schemas.microsoft.com/office/powerpoint/2010/main" val="69074042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910326" y="2573506"/>
            <a:ext cx="7383755" cy="2762324"/>
          </a:xfrm>
        </p:spPr>
        <p:txBody>
          <a:bodyPr>
            <a:normAutofit fontScale="92500" lnSpcReduction="10000"/>
          </a:bodyPr>
          <a:lstStyle/>
          <a:p>
            <a:r>
              <a:rPr lang="en-US" sz="3400" dirty="0" smtClean="0"/>
              <a:t>Acknowledgements</a:t>
            </a:r>
            <a:endParaRPr lang="en-US" sz="2900" dirty="0" smtClean="0"/>
          </a:p>
          <a:p>
            <a:r>
              <a:rPr lang="en-US" sz="2900" dirty="0" smtClean="0"/>
              <a:t>				</a:t>
            </a:r>
          </a:p>
          <a:p>
            <a:endParaRPr lang="en-US" sz="2900" dirty="0" smtClean="0"/>
          </a:p>
        </p:txBody>
      </p:sp>
      <p:pic>
        <p:nvPicPr>
          <p:cNvPr id="14" name="Picture 13" descr="SRP_200x120.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16243" y="3483785"/>
            <a:ext cx="928735" cy="557241"/>
          </a:xfrm>
          <a:prstGeom prst="rect">
            <a:avLst/>
          </a:prstGeom>
        </p:spPr>
      </p:pic>
      <p:pic>
        <p:nvPicPr>
          <p:cNvPr id="16" name="Picture 15" descr="Earthsoft.png"/>
          <p:cNvPicPr>
            <a:picLocks noChangeAspect="1"/>
          </p:cNvPicPr>
          <p:nvPr/>
        </p:nvPicPr>
        <p:blipFill>
          <a:blip r:embed="rId4" cstate="print"/>
          <a:stretch>
            <a:fillRect/>
          </a:stretch>
        </p:blipFill>
        <p:spPr>
          <a:xfrm>
            <a:off x="6470018" y="3628444"/>
            <a:ext cx="1403700" cy="329360"/>
          </a:xfrm>
          <a:prstGeom prst="rect">
            <a:avLst/>
          </a:prstGeom>
        </p:spPr>
      </p:pic>
      <p:sp>
        <p:nvSpPr>
          <p:cNvPr id="17" name="TextBox 16"/>
          <p:cNvSpPr txBox="1"/>
          <p:nvPr/>
        </p:nvSpPr>
        <p:spPr>
          <a:xfrm>
            <a:off x="0" y="6179305"/>
            <a:ext cx="9144000" cy="677108"/>
          </a:xfrm>
          <a:prstGeom prst="rect">
            <a:avLst/>
          </a:prstGeom>
          <a:noFill/>
        </p:spPr>
        <p:txBody>
          <a:bodyPr wrap="square" rtlCol="0">
            <a:spAutoFit/>
          </a:bodyPr>
          <a:lstStyle/>
          <a:p>
            <a:r>
              <a:rPr lang="en-US" sz="1400" dirty="0" smtClean="0"/>
              <a:t>This project is</a:t>
            </a:r>
            <a:r>
              <a:rPr lang="en-US" sz="1400" baseline="0" dirty="0" smtClean="0"/>
              <a:t> </a:t>
            </a:r>
            <a:r>
              <a:rPr lang="en-US" sz="1400" dirty="0" smtClean="0"/>
              <a:t>supported by Grant Award Number P42ES017198 from the National Institute of Environmental Health Sciences. </a:t>
            </a:r>
            <a:r>
              <a:rPr lang="en-US" sz="1000" dirty="0" smtClean="0"/>
              <a:t>The content is solely the responsibility of the authors and does not necessarily represent the official views of the National Institute of Environmental Health Sciences or the National Institutes of Health.</a:t>
            </a:r>
            <a:endParaRPr lang="en-US" sz="10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41954" y="4635956"/>
            <a:ext cx="1768530" cy="668867"/>
          </a:xfrm>
          <a:prstGeom prst="rect">
            <a:avLst/>
          </a:prstGeom>
        </p:spPr>
      </p:pic>
      <p:pic>
        <p:nvPicPr>
          <p:cNvPr id="3" name="Picture 2"/>
          <p:cNvPicPr>
            <a:picLocks noChangeAspect="1"/>
          </p:cNvPicPr>
          <p:nvPr/>
        </p:nvPicPr>
        <p:blipFill>
          <a:blip r:embed="rId6"/>
          <a:stretch>
            <a:fillRect/>
          </a:stretch>
        </p:blipFill>
        <p:spPr>
          <a:xfrm>
            <a:off x="4976787" y="4703691"/>
            <a:ext cx="1485900" cy="520700"/>
          </a:xfrm>
          <a:prstGeom prst="rect">
            <a:avLst/>
          </a:prstGeom>
        </p:spPr>
      </p:pic>
      <p:pic>
        <p:nvPicPr>
          <p:cNvPr id="4" name="Picture 3"/>
          <p:cNvPicPr>
            <a:picLocks noChangeAspect="1"/>
          </p:cNvPicPr>
          <p:nvPr/>
        </p:nvPicPr>
        <p:blipFill>
          <a:blip r:embed="rId7"/>
          <a:stretch>
            <a:fillRect/>
          </a:stretch>
        </p:blipFill>
        <p:spPr>
          <a:xfrm>
            <a:off x="3503587" y="4718056"/>
            <a:ext cx="1358900" cy="510569"/>
          </a:xfrm>
          <a:prstGeom prst="rect">
            <a:avLst/>
          </a:prstGeom>
        </p:spPr>
      </p:pic>
      <p:pic>
        <p:nvPicPr>
          <p:cNvPr id="5" name="Picture 4"/>
          <p:cNvPicPr>
            <a:picLocks noChangeAspect="1"/>
          </p:cNvPicPr>
          <p:nvPr/>
        </p:nvPicPr>
        <p:blipFill>
          <a:blip r:embed="rId8"/>
          <a:stretch>
            <a:fillRect/>
          </a:stretch>
        </p:blipFill>
        <p:spPr>
          <a:xfrm>
            <a:off x="6733621" y="4648658"/>
            <a:ext cx="990600" cy="660400"/>
          </a:xfrm>
          <a:prstGeom prst="rect">
            <a:avLst/>
          </a:prstGeom>
        </p:spPr>
      </p:pic>
      <p:pic>
        <p:nvPicPr>
          <p:cNvPr id="11" name="Picture 10" descr="Screen Shot 2013-11-10 at 4.13.41 PM.png"/>
          <p:cNvPicPr>
            <a:picLocks noChangeAspect="1"/>
          </p:cNvPicPr>
          <p:nvPr/>
        </p:nvPicPr>
        <p:blipFill>
          <a:blip r:embed="rId9">
            <a:extLst>
              <a:ext uri="{BEBA8EAE-BF5A-486C-A8C5-ECC9F3942E4B}">
                <a14:imgProps xmlns:a14="http://schemas.microsoft.com/office/drawing/2010/main">
                  <a14:imgLayer r:embed="rId10">
                    <a14:imgEffect>
                      <a14:backgroundRemoval t="9709" b="96117" l="0" r="98835"/>
                    </a14:imgEffect>
                  </a14:imgLayer>
                </a14:imgProps>
              </a:ext>
              <a:ext uri="{28A0092B-C50C-407E-A947-70E740481C1C}">
                <a14:useLocalDpi xmlns:a14="http://schemas.microsoft.com/office/drawing/2010/main" val="0"/>
              </a:ext>
            </a:extLst>
          </a:blip>
          <a:stretch>
            <a:fillRect/>
          </a:stretch>
        </p:blipFill>
        <p:spPr>
          <a:xfrm>
            <a:off x="982134" y="3547533"/>
            <a:ext cx="2243665" cy="448733"/>
          </a:xfrm>
          <a:prstGeom prst="rect">
            <a:avLst/>
          </a:prstGeom>
        </p:spPr>
      </p:pic>
      <p:sp>
        <p:nvSpPr>
          <p:cNvPr id="12" name="TextBox 11"/>
          <p:cNvSpPr txBox="1"/>
          <p:nvPr/>
        </p:nvSpPr>
        <p:spPr>
          <a:xfrm>
            <a:off x="1557867" y="3606812"/>
            <a:ext cx="2015067" cy="369332"/>
          </a:xfrm>
          <a:prstGeom prst="rect">
            <a:avLst/>
          </a:prstGeom>
          <a:noFill/>
        </p:spPr>
        <p:txBody>
          <a:bodyPr wrap="square" rtlCol="0">
            <a:spAutoFit/>
          </a:bodyPr>
          <a:lstStyle/>
          <a:p>
            <a:r>
              <a:rPr lang="en-US" sz="900" b="1" dirty="0" smtClean="0">
                <a:solidFill>
                  <a:schemeClr val="tx1">
                    <a:lumMod val="50000"/>
                    <a:lumOff val="50000"/>
                  </a:schemeClr>
                </a:solidFill>
              </a:rPr>
              <a:t>National Institute of Environmental Health Sciences</a:t>
            </a:r>
            <a:endParaRPr lang="en-US" sz="900" b="1" dirty="0">
              <a:solidFill>
                <a:schemeClr val="tx1">
                  <a:lumMod val="50000"/>
                  <a:lumOff val="50000"/>
                </a:schemeClr>
              </a:solidFill>
            </a:endParaRPr>
          </a:p>
        </p:txBody>
      </p:sp>
    </p:spTree>
    <p:extLst>
      <p:ext uri="{BB962C8B-B14F-4D97-AF65-F5344CB8AC3E}">
        <p14:creationId xmlns:p14="http://schemas.microsoft.com/office/powerpoint/2010/main" val="19829127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r="50877"/>
          <a:stretch/>
        </p:blipFill>
        <p:spPr>
          <a:xfrm>
            <a:off x="1092200" y="3517900"/>
            <a:ext cx="2844800" cy="2819400"/>
          </a:xfrm>
          <a:prstGeom prst="rect">
            <a:avLst/>
          </a:prstGeom>
        </p:spPr>
      </p:pic>
      <p:pic>
        <p:nvPicPr>
          <p:cNvPr id="21" name="Picture 11"/>
          <p:cNvPicPr>
            <a:picLocks noChangeAspect="1"/>
          </p:cNvPicPr>
          <p:nvPr/>
        </p:nvPicPr>
        <p:blipFill>
          <a:blip r:embed="rId4">
            <a:extLst>
              <a:ext uri="{28A0092B-C50C-407E-A947-70E740481C1C}">
                <a14:useLocalDpi xmlns:a14="http://schemas.microsoft.com/office/drawing/2010/main" val="0"/>
              </a:ext>
            </a:extLst>
          </a:blip>
          <a:srcRect l="5708" t="13602" b="13589"/>
          <a:stretch>
            <a:fillRect/>
          </a:stretch>
        </p:blipFill>
        <p:spPr bwMode="auto">
          <a:xfrm>
            <a:off x="6246534" y="830263"/>
            <a:ext cx="2368829" cy="13033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7346" name="Rectangle 2"/>
          <p:cNvSpPr>
            <a:spLocks noChangeArrowheads="1"/>
          </p:cNvSpPr>
          <p:nvPr/>
        </p:nvSpPr>
        <p:spPr bwMode="auto">
          <a:xfrm>
            <a:off x="127000" y="154169"/>
            <a:ext cx="6211712"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wrap="none" lIns="92075" tIns="46038" rIns="92075" bIns="46038" anchor="b">
            <a:spAutoFit/>
          </a:bodyPr>
          <a:lstStyle/>
          <a:p>
            <a:pPr eaLnBrk="0" hangingPunct="0"/>
            <a:r>
              <a:rPr lang="en-US" sz="3600" dirty="0" smtClean="0">
                <a:solidFill>
                  <a:srgbClr val="2C7C9F"/>
                </a:solidFill>
              </a:rPr>
              <a:t>Motivation </a:t>
            </a:r>
            <a:r>
              <a:rPr lang="en-US" sz="3600" dirty="0">
                <a:solidFill>
                  <a:srgbClr val="2C7C9F"/>
                </a:solidFill>
              </a:rPr>
              <a:t>and </a:t>
            </a:r>
            <a:r>
              <a:rPr lang="en-US" sz="3600" dirty="0" smtClean="0">
                <a:solidFill>
                  <a:srgbClr val="2C7C9F"/>
                </a:solidFill>
              </a:rPr>
              <a:t>Background</a:t>
            </a:r>
            <a:endParaRPr lang="en-US" sz="3600" dirty="0">
              <a:solidFill>
                <a:srgbClr val="2C7C9F"/>
              </a:solidFill>
            </a:endParaRPr>
          </a:p>
        </p:txBody>
      </p:sp>
      <p:sp>
        <p:nvSpPr>
          <p:cNvPr id="16" name="Rectangle 2"/>
          <p:cNvSpPr>
            <a:spLocks noChangeArrowheads="1"/>
          </p:cNvSpPr>
          <p:nvPr/>
        </p:nvSpPr>
        <p:spPr bwMode="auto">
          <a:xfrm>
            <a:off x="330200" y="912954"/>
            <a:ext cx="5372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 typeface="Arial"/>
              <a:buChar char="•"/>
            </a:pPr>
            <a:r>
              <a:rPr lang="en-US" altLang="ja-JP" sz="2400" dirty="0" smtClean="0"/>
              <a:t>Several contaminants have been related to </a:t>
            </a:r>
            <a:r>
              <a:rPr lang="en-US" altLang="ja-JP" sz="2400" b="1" dirty="0"/>
              <a:t>Adverse Reproductive Outcomes</a:t>
            </a:r>
            <a:r>
              <a:rPr lang="en-US" altLang="ja-JP" sz="2400" b="1" baseline="30000" dirty="0"/>
              <a:t>1</a:t>
            </a:r>
          </a:p>
          <a:p>
            <a:pPr marL="803275" lvl="1" indent="-346075">
              <a:lnSpc>
                <a:spcPct val="110000"/>
              </a:lnSpc>
              <a:spcBef>
                <a:spcPct val="20000"/>
              </a:spcBef>
              <a:buFontTx/>
              <a:buChar char="•"/>
            </a:pPr>
            <a:r>
              <a:rPr lang="en-US" altLang="ja-JP" sz="1400" dirty="0" smtClean="0"/>
              <a:t>Phthalates</a:t>
            </a:r>
          </a:p>
          <a:p>
            <a:pPr marL="803275" lvl="1" indent="-346075">
              <a:lnSpc>
                <a:spcPct val="110000"/>
              </a:lnSpc>
              <a:spcBef>
                <a:spcPct val="20000"/>
              </a:spcBef>
              <a:buFontTx/>
              <a:buChar char="•"/>
            </a:pPr>
            <a:r>
              <a:rPr lang="en-US" altLang="ja-JP" sz="1400" dirty="0" smtClean="0"/>
              <a:t>Chlorinated Solvents</a:t>
            </a:r>
          </a:p>
          <a:p>
            <a:pPr marL="803275" lvl="1" indent="-346075">
              <a:lnSpc>
                <a:spcPct val="110000"/>
              </a:lnSpc>
              <a:spcBef>
                <a:spcPct val="20000"/>
              </a:spcBef>
              <a:buFontTx/>
              <a:buChar char="•"/>
            </a:pPr>
            <a:r>
              <a:rPr lang="en-US" altLang="ja-JP" sz="1400" dirty="0" smtClean="0"/>
              <a:t>Personal Care Products</a:t>
            </a:r>
          </a:p>
          <a:p>
            <a:pPr marL="803275" lvl="1" indent="-346075">
              <a:lnSpc>
                <a:spcPct val="110000"/>
              </a:lnSpc>
              <a:spcBef>
                <a:spcPct val="20000"/>
              </a:spcBef>
              <a:buFontTx/>
              <a:buChar char="•"/>
            </a:pPr>
            <a:r>
              <a:rPr lang="en-US" altLang="ja-JP" sz="1400" dirty="0" smtClean="0"/>
              <a:t>Pesticides</a:t>
            </a:r>
          </a:p>
          <a:p>
            <a:pPr marL="803275" lvl="1" indent="-346075">
              <a:lnSpc>
                <a:spcPct val="110000"/>
              </a:lnSpc>
              <a:spcBef>
                <a:spcPct val="20000"/>
              </a:spcBef>
              <a:buFontTx/>
              <a:buChar char="•"/>
            </a:pPr>
            <a:r>
              <a:rPr lang="en-US" altLang="ja-JP" sz="1400" dirty="0" smtClean="0"/>
              <a:t>Metals</a:t>
            </a:r>
            <a:endParaRPr lang="en-US" altLang="ja-JP" sz="1400" dirty="0"/>
          </a:p>
        </p:txBody>
      </p:sp>
      <p:sp>
        <p:nvSpPr>
          <p:cNvPr id="20" name="Oval 19"/>
          <p:cNvSpPr/>
          <p:nvPr/>
        </p:nvSpPr>
        <p:spPr>
          <a:xfrm>
            <a:off x="228600" y="1930401"/>
            <a:ext cx="3073400" cy="1536699"/>
          </a:xfrm>
          <a:prstGeom prst="ellipse">
            <a:avLst/>
          </a:prstGeom>
          <a:noFill/>
          <a:ln>
            <a:solidFill>
              <a:srgbClr val="FF0000"/>
            </a:solidFill>
          </a:ln>
          <a:effectLst/>
          <a:scene3d>
            <a:camera prst="orthographicFront"/>
            <a:lightRig rig="brightRoom" dir="tl">
              <a:rot lat="0" lon="0" rev="8700000"/>
            </a:lightRig>
          </a:scene3d>
          <a:sp3d extrusionH="76200" contourW="12700">
            <a:extrusionClr>
              <a:schemeClr val="accent2"/>
            </a:extrusionClr>
            <a:contourClr>
              <a:schemeClr val="accent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2"/>
          <p:cNvSpPr>
            <a:spLocks noChangeArrowheads="1"/>
          </p:cNvSpPr>
          <p:nvPr/>
        </p:nvSpPr>
        <p:spPr bwMode="auto">
          <a:xfrm>
            <a:off x="5232400" y="2226202"/>
            <a:ext cx="3759200" cy="3137430"/>
          </a:xfrm>
          <a:prstGeom prst="rect">
            <a:avLst/>
          </a:prstGeom>
          <a:noFill/>
          <a:ln>
            <a:noFill/>
          </a:ln>
          <a:extLst/>
        </p:spPr>
        <p:txBody>
          <a:bodyPr/>
          <a:lstStyle/>
          <a:p>
            <a:pPr algn="ctr">
              <a:lnSpc>
                <a:spcPct val="90000"/>
              </a:lnSpc>
              <a:spcBef>
                <a:spcPct val="20000"/>
              </a:spcBef>
            </a:pPr>
            <a:r>
              <a:rPr lang="en-US" altLang="ja-JP" sz="2000" b="1" dirty="0" smtClean="0">
                <a:solidFill>
                  <a:srgbClr val="000000"/>
                </a:solidFill>
              </a:rPr>
              <a:t>Adverse Reproductive Outcomes</a:t>
            </a:r>
            <a:r>
              <a:rPr lang="en-US" altLang="ja-JP" sz="2000" b="1" baseline="30000" dirty="0" smtClean="0">
                <a:solidFill>
                  <a:srgbClr val="000000"/>
                </a:solidFill>
              </a:rPr>
              <a:t>1</a:t>
            </a:r>
          </a:p>
          <a:p>
            <a:pPr marL="236538" indent="-236538">
              <a:lnSpc>
                <a:spcPct val="90000"/>
              </a:lnSpc>
              <a:spcBef>
                <a:spcPct val="20000"/>
              </a:spcBef>
              <a:buFontTx/>
              <a:buChar char="•"/>
            </a:pPr>
            <a:r>
              <a:rPr lang="en-US" altLang="ja-JP" sz="2000" dirty="0" smtClean="0"/>
              <a:t>Reproductive </a:t>
            </a:r>
            <a:r>
              <a:rPr lang="en-US" altLang="ja-JP" sz="2000" dirty="0"/>
              <a:t>damage </a:t>
            </a:r>
          </a:p>
          <a:p>
            <a:pPr marL="236538" indent="-236538">
              <a:lnSpc>
                <a:spcPct val="90000"/>
              </a:lnSpc>
              <a:spcBef>
                <a:spcPct val="20000"/>
              </a:spcBef>
              <a:buFontTx/>
              <a:buChar char="•"/>
            </a:pPr>
            <a:r>
              <a:rPr lang="en-US" altLang="ja-JP" sz="2000" dirty="0"/>
              <a:t>Decreased gestation length </a:t>
            </a:r>
          </a:p>
          <a:p>
            <a:pPr marL="236538" indent="-236538">
              <a:lnSpc>
                <a:spcPct val="90000"/>
              </a:lnSpc>
              <a:spcBef>
                <a:spcPct val="20000"/>
              </a:spcBef>
              <a:buFontTx/>
              <a:buChar char="•"/>
            </a:pPr>
            <a:r>
              <a:rPr lang="en-US" altLang="ja-JP" sz="2000" b="1" dirty="0">
                <a:solidFill>
                  <a:srgbClr val="FF0000"/>
                </a:solidFill>
              </a:rPr>
              <a:t>Rise of preterm </a:t>
            </a:r>
            <a:r>
              <a:rPr lang="en-US" altLang="ja-JP" sz="2000" b="1" dirty="0" smtClean="0">
                <a:solidFill>
                  <a:srgbClr val="FF0000"/>
                </a:solidFill>
              </a:rPr>
              <a:t>birth </a:t>
            </a:r>
            <a:endParaRPr lang="en-US" altLang="ja-JP" sz="2000" b="1" dirty="0">
              <a:solidFill>
                <a:srgbClr val="FF0000"/>
              </a:solidFill>
            </a:endParaRPr>
          </a:p>
          <a:p>
            <a:pPr marL="236538" indent="-236538">
              <a:lnSpc>
                <a:spcPct val="90000"/>
              </a:lnSpc>
              <a:spcBef>
                <a:spcPct val="20000"/>
              </a:spcBef>
              <a:buFontTx/>
              <a:buChar char="•"/>
            </a:pPr>
            <a:r>
              <a:rPr lang="en-US" altLang="ja-JP" sz="2000" dirty="0"/>
              <a:t>Lower birth weights</a:t>
            </a:r>
          </a:p>
          <a:p>
            <a:pPr marL="236538" indent="-236538">
              <a:lnSpc>
                <a:spcPct val="90000"/>
              </a:lnSpc>
              <a:spcBef>
                <a:spcPct val="20000"/>
              </a:spcBef>
              <a:buFontTx/>
              <a:buChar char="•"/>
            </a:pPr>
            <a:r>
              <a:rPr lang="en-US" altLang="ja-JP" sz="2000" dirty="0"/>
              <a:t>Perinatal mortality </a:t>
            </a:r>
          </a:p>
          <a:p>
            <a:pPr marL="236538" indent="-236538">
              <a:lnSpc>
                <a:spcPct val="90000"/>
              </a:lnSpc>
              <a:spcBef>
                <a:spcPct val="20000"/>
              </a:spcBef>
              <a:buFontTx/>
              <a:buChar char="•"/>
            </a:pPr>
            <a:r>
              <a:rPr lang="en-US" altLang="ja-JP" sz="2000" dirty="0"/>
              <a:t>Increased risk for spontaneous abortion </a:t>
            </a:r>
          </a:p>
        </p:txBody>
      </p:sp>
      <p:sp>
        <p:nvSpPr>
          <p:cNvPr id="22" name="Rectangle 2"/>
          <p:cNvSpPr>
            <a:spLocks noChangeArrowheads="1"/>
          </p:cNvSpPr>
          <p:nvPr/>
        </p:nvSpPr>
        <p:spPr bwMode="auto">
          <a:xfrm>
            <a:off x="279400" y="5103813"/>
            <a:ext cx="2832100" cy="508000"/>
          </a:xfrm>
          <a:prstGeom prst="rect">
            <a:avLst/>
          </a:prstGeom>
          <a:solidFill>
            <a:schemeClr val="bg1">
              <a:lumMod val="85000"/>
            </a:schemeClr>
          </a:solidFill>
          <a:ln w="9525">
            <a:solidFill>
              <a:schemeClr val="bg2"/>
            </a:solidFill>
            <a:miter lim="800000"/>
            <a:headEnd/>
            <a:tailEnd/>
          </a:ln>
          <a:effectLst>
            <a:outerShdw blurRad="63500" dist="107763" dir="13500000" algn="ctr" rotWithShape="0">
              <a:srgbClr val="777777">
                <a:alpha val="50000"/>
              </a:srgbClr>
            </a:outerShdw>
          </a:effectLst>
        </p:spPr>
        <p:txBody>
          <a:bodyPr/>
          <a:lstStyle/>
          <a:p>
            <a:pPr marL="346075" indent="-346075" algn="ctr">
              <a:lnSpc>
                <a:spcPct val="110000"/>
              </a:lnSpc>
              <a:spcBef>
                <a:spcPct val="20000"/>
              </a:spcBef>
              <a:defRPr/>
            </a:pPr>
            <a:r>
              <a:rPr lang="en-US" altLang="ja-JP" sz="1200" dirty="0">
                <a:solidFill>
                  <a:srgbClr val="000000"/>
                </a:solidFill>
                <a:ea typeface="ＭＳ Ｐゴシック" charset="-128"/>
                <a:cs typeface="ＭＳ Ｐゴシック" charset="-128"/>
              </a:rPr>
              <a:t>All of which have been found in </a:t>
            </a:r>
            <a:r>
              <a:rPr lang="en-US" altLang="ja-JP" sz="1200" dirty="0" smtClean="0">
                <a:solidFill>
                  <a:srgbClr val="000000"/>
                </a:solidFill>
                <a:ea typeface="ＭＳ Ｐゴシック" charset="-128"/>
                <a:cs typeface="ＭＳ Ｐゴシック" charset="-128"/>
              </a:rPr>
              <a:t>water </a:t>
            </a:r>
            <a:r>
              <a:rPr lang="en-US" altLang="ja-JP" sz="1200" dirty="0">
                <a:solidFill>
                  <a:srgbClr val="000000"/>
                </a:solidFill>
                <a:ea typeface="ＭＳ Ｐゴシック" charset="-128"/>
                <a:cs typeface="ＭＳ Ｐゴシック" charset="-128"/>
              </a:rPr>
              <a:t>in Puerto Rico</a:t>
            </a:r>
          </a:p>
        </p:txBody>
      </p:sp>
      <p:sp>
        <p:nvSpPr>
          <p:cNvPr id="11" name="Rectangle 2"/>
          <p:cNvSpPr>
            <a:spLocks noChangeArrowheads="1"/>
          </p:cNvSpPr>
          <p:nvPr/>
        </p:nvSpPr>
        <p:spPr bwMode="auto">
          <a:xfrm>
            <a:off x="0" y="6428843"/>
            <a:ext cx="92154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110000"/>
              </a:lnSpc>
              <a:spcBef>
                <a:spcPct val="20000"/>
              </a:spcBef>
              <a:buFontTx/>
              <a:buChar char="•"/>
            </a:pPr>
            <a:endParaRPr lang="en-US" altLang="ja-JP" sz="1000" dirty="0"/>
          </a:p>
          <a:p>
            <a:pPr>
              <a:lnSpc>
                <a:spcPct val="110000"/>
              </a:lnSpc>
              <a:spcBef>
                <a:spcPct val="20000"/>
              </a:spcBef>
            </a:pPr>
            <a:r>
              <a:rPr lang="en-US" altLang="ja-JP" sz="900" baseline="30000" dirty="0" smtClean="0"/>
              <a:t>1</a:t>
            </a:r>
            <a:r>
              <a:rPr lang="en-US" sz="900" dirty="0" smtClean="0"/>
              <a:t>Meeker </a:t>
            </a:r>
            <a:r>
              <a:rPr lang="en-US" sz="900" dirty="0"/>
              <a:t>et al. 2009; Meeker 2012; </a:t>
            </a:r>
            <a:r>
              <a:rPr lang="en-US" sz="900" dirty="0" err="1"/>
              <a:t>Sonnenfeld</a:t>
            </a:r>
            <a:r>
              <a:rPr lang="en-US" sz="900" dirty="0"/>
              <a:t> et al. 2001; </a:t>
            </a:r>
            <a:r>
              <a:rPr lang="en-US" sz="900" dirty="0" err="1"/>
              <a:t>Forand</a:t>
            </a:r>
            <a:r>
              <a:rPr lang="en-US" sz="900" dirty="0"/>
              <a:t> et al. </a:t>
            </a:r>
            <a:r>
              <a:rPr lang="en-US" sz="900" dirty="0" smtClean="0"/>
              <a:t>2012; </a:t>
            </a:r>
            <a:r>
              <a:rPr lang="en-US" altLang="ja-JP" sz="900" dirty="0" smtClean="0"/>
              <a:t>ATSDR</a:t>
            </a:r>
            <a:r>
              <a:rPr lang="en-US" altLang="ja-JP" sz="900" dirty="0"/>
              <a:t>, 2007; CERHR, 2006; </a:t>
            </a:r>
            <a:r>
              <a:rPr lang="en-US" altLang="ja-JP" sz="900" dirty="0" err="1"/>
              <a:t>Latini</a:t>
            </a:r>
            <a:r>
              <a:rPr lang="en-US" altLang="ja-JP" sz="900" dirty="0"/>
              <a:t> et al., 2003; Ha and Cho 2002; </a:t>
            </a:r>
            <a:r>
              <a:rPr lang="en-US" altLang="ja-JP" sz="900" dirty="0" err="1"/>
              <a:t>Khattak</a:t>
            </a:r>
            <a:r>
              <a:rPr lang="en-US" altLang="ja-JP" sz="900" dirty="0"/>
              <a:t>, </a:t>
            </a:r>
            <a:r>
              <a:rPr lang="en-US" altLang="ja-JP" sz="900" dirty="0" smtClean="0"/>
              <a:t>1999.</a:t>
            </a:r>
            <a:endParaRPr lang="en-US" altLang="ja-JP" sz="900" dirty="0"/>
          </a:p>
        </p:txBody>
      </p:sp>
      <p:pic>
        <p:nvPicPr>
          <p:cNvPr id="10" name="Picture 9"/>
          <p:cNvPicPr>
            <a:picLocks noChangeAspect="1"/>
          </p:cNvPicPr>
          <p:nvPr/>
        </p:nvPicPr>
        <p:blipFill rotWithShape="1">
          <a:blip r:embed="rId5"/>
          <a:srcRect l="49123"/>
          <a:stretch/>
        </p:blipFill>
        <p:spPr>
          <a:xfrm rot="1561010">
            <a:off x="4090061" y="4541610"/>
            <a:ext cx="2578110" cy="2466985"/>
          </a:xfrm>
          <a:prstGeom prst="rect">
            <a:avLst/>
          </a:prstGeom>
        </p:spPr>
      </p:pic>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l="3810" t="17003" r="1904" b="15288"/>
          <a:stretch>
            <a:fillRect/>
          </a:stretch>
        </p:blipFill>
        <p:spPr bwMode="auto">
          <a:xfrm>
            <a:off x="2201333" y="5673157"/>
            <a:ext cx="2658533" cy="99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46801" y="2082797"/>
            <a:ext cx="2024112" cy="215444"/>
          </a:xfrm>
          <a:prstGeom prst="rect">
            <a:avLst/>
          </a:prstGeom>
          <a:noFill/>
        </p:spPr>
        <p:txBody>
          <a:bodyPr wrap="none" rtlCol="0">
            <a:spAutoFit/>
          </a:bodyPr>
          <a:lstStyle/>
          <a:p>
            <a:r>
              <a:rPr lang="en-US" sz="800" dirty="0">
                <a:solidFill>
                  <a:schemeClr val="bg1">
                    <a:lumMod val="65000"/>
                  </a:schemeClr>
                </a:solidFill>
              </a:rPr>
              <a:t>http://</a:t>
            </a:r>
            <a:r>
              <a:rPr lang="en-US" sz="800" dirty="0" err="1">
                <a:solidFill>
                  <a:schemeClr val="bg1">
                    <a:lumMod val="65000"/>
                  </a:schemeClr>
                </a:solidFill>
              </a:rPr>
              <a:t>www.australianbabyhands.com</a:t>
            </a:r>
            <a:endParaRPr lang="en-US" sz="800" dirty="0">
              <a:solidFill>
                <a:schemeClr val="bg1">
                  <a:lumMod val="65000"/>
                </a:schemeClr>
              </a:solidFill>
            </a:endParaRPr>
          </a:p>
        </p:txBody>
      </p:sp>
      <p:sp>
        <p:nvSpPr>
          <p:cNvPr id="2" name="Rectangle 1"/>
          <p:cNvSpPr/>
          <p:nvPr/>
        </p:nvSpPr>
        <p:spPr>
          <a:xfrm>
            <a:off x="6350000" y="6153835"/>
            <a:ext cx="2730500" cy="461665"/>
          </a:xfrm>
          <a:prstGeom prst="rect">
            <a:avLst/>
          </a:prstGeom>
          <a:solidFill>
            <a:srgbClr val="F5F7DC"/>
          </a:solidFill>
          <a:ln>
            <a:solidFill>
              <a:schemeClr val="bg1">
                <a:lumMod val="65000"/>
              </a:schemeClr>
            </a:solidFill>
          </a:ln>
        </p:spPr>
        <p:txBody>
          <a:bodyPr wrap="square">
            <a:spAutoFit/>
          </a:bodyPr>
          <a:lstStyle/>
          <a:p>
            <a:pPr marL="114300" indent="-114300"/>
            <a:r>
              <a:rPr lang="en-US" sz="1200" baseline="30000" dirty="0"/>
              <a:t>Ferguson KK, </a:t>
            </a:r>
            <a:r>
              <a:rPr lang="en-US" sz="1200" baseline="30000" dirty="0" err="1"/>
              <a:t>McElrath</a:t>
            </a:r>
            <a:r>
              <a:rPr lang="en-US" sz="1200" baseline="30000" dirty="0"/>
              <a:t> TF, Meeker JD. Environmental phthalate exposure and preterm birth. JAMA </a:t>
            </a:r>
            <a:r>
              <a:rPr lang="en-US" sz="1200" baseline="30000" dirty="0" err="1"/>
              <a:t>Pediatr</a:t>
            </a:r>
            <a:r>
              <a:rPr lang="en-US" sz="1200" baseline="30000" dirty="0"/>
              <a:t>, In Press.</a:t>
            </a:r>
          </a:p>
        </p:txBody>
      </p:sp>
    </p:spTree>
    <p:extLst>
      <p:ext uri="{BB962C8B-B14F-4D97-AF65-F5344CB8AC3E}">
        <p14:creationId xmlns:p14="http://schemas.microsoft.com/office/powerpoint/2010/main" val="10655685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48288" y="204969"/>
            <a:ext cx="6211712"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wrap="none" lIns="92075" tIns="46038" rIns="92075" bIns="46038" anchor="b">
            <a:spAutoFit/>
          </a:bodyPr>
          <a:lstStyle/>
          <a:p>
            <a:pPr eaLnBrk="0" hangingPunct="0"/>
            <a:r>
              <a:rPr lang="en-US" sz="3600" dirty="0" smtClean="0">
                <a:solidFill>
                  <a:srgbClr val="2C7C9F"/>
                </a:solidFill>
                <a:latin typeface="+mj-lt"/>
              </a:rPr>
              <a:t>Motivation </a:t>
            </a:r>
            <a:r>
              <a:rPr lang="en-US" sz="3600" dirty="0">
                <a:solidFill>
                  <a:srgbClr val="2C7C9F"/>
                </a:solidFill>
              </a:rPr>
              <a:t>and </a:t>
            </a:r>
            <a:r>
              <a:rPr lang="en-US" sz="3600" dirty="0" smtClean="0">
                <a:solidFill>
                  <a:srgbClr val="2C7C9F"/>
                </a:solidFill>
              </a:rPr>
              <a:t>Background</a:t>
            </a:r>
            <a:endParaRPr lang="en-US" sz="3600" dirty="0">
              <a:solidFill>
                <a:srgbClr val="2C7C9F"/>
              </a:solidFill>
            </a:endParaRPr>
          </a:p>
        </p:txBody>
      </p:sp>
      <p:sp>
        <p:nvSpPr>
          <p:cNvPr id="16" name="Rectangle 2"/>
          <p:cNvSpPr>
            <a:spLocks noChangeArrowheads="1"/>
          </p:cNvSpPr>
          <p:nvPr/>
        </p:nvSpPr>
        <p:spPr bwMode="auto">
          <a:xfrm>
            <a:off x="330200" y="1151330"/>
            <a:ext cx="6807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 typeface="Arial"/>
              <a:buChar char="•"/>
            </a:pPr>
            <a:r>
              <a:rPr lang="en-US" sz="2400" dirty="0"/>
              <a:t>Contamination in Puerto Rico is extensive with </a:t>
            </a:r>
            <a:r>
              <a:rPr lang="en-US" sz="2400" dirty="0" smtClean="0"/>
              <a:t>100s of polluted </a:t>
            </a:r>
            <a:r>
              <a:rPr lang="en-US" sz="2400" dirty="0"/>
              <a:t>sites impacting water </a:t>
            </a:r>
            <a:r>
              <a:rPr lang="en-US" sz="2400" dirty="0" smtClean="0"/>
              <a:t>resources</a:t>
            </a:r>
            <a:endParaRPr lang="en-US" altLang="ja-JP" sz="2400" dirty="0"/>
          </a:p>
        </p:txBody>
      </p:sp>
      <p:pic>
        <p:nvPicPr>
          <p:cNvPr id="2" name="Picture 1"/>
          <p:cNvPicPr>
            <a:picLocks noChangeAspect="1"/>
          </p:cNvPicPr>
          <p:nvPr/>
        </p:nvPicPr>
        <p:blipFill>
          <a:blip r:embed="rId3"/>
          <a:stretch>
            <a:fillRect/>
          </a:stretch>
        </p:blipFill>
        <p:spPr>
          <a:xfrm>
            <a:off x="727753" y="2400300"/>
            <a:ext cx="6054047" cy="2896829"/>
          </a:xfrm>
          <a:prstGeom prst="rect">
            <a:avLst/>
          </a:prstGeom>
        </p:spPr>
      </p:pic>
      <p:sp>
        <p:nvSpPr>
          <p:cNvPr id="3" name="Rectangle 2"/>
          <p:cNvSpPr/>
          <p:nvPr/>
        </p:nvSpPr>
        <p:spPr>
          <a:xfrm>
            <a:off x="330200" y="5492961"/>
            <a:ext cx="8445500" cy="1100814"/>
          </a:xfrm>
          <a:prstGeom prst="rect">
            <a:avLst/>
          </a:prstGeom>
        </p:spPr>
        <p:txBody>
          <a:bodyPr wrap="square">
            <a:spAutoFit/>
          </a:bodyPr>
          <a:lstStyle/>
          <a:p>
            <a:pPr marL="342900" lvl="0" indent="-342900">
              <a:lnSpc>
                <a:spcPct val="90000"/>
              </a:lnSpc>
              <a:spcBef>
                <a:spcPct val="20000"/>
              </a:spcBef>
              <a:buFont typeface="Arial"/>
              <a:buChar char="•"/>
            </a:pPr>
            <a:r>
              <a:rPr lang="en-US" altLang="ja-JP" sz="2400" dirty="0" smtClean="0">
                <a:solidFill>
                  <a:prstClr val="black"/>
                </a:solidFill>
              </a:rPr>
              <a:t>Of </a:t>
            </a:r>
            <a:r>
              <a:rPr lang="en-US" altLang="ja-JP" sz="2400" dirty="0">
                <a:solidFill>
                  <a:prstClr val="black"/>
                </a:solidFill>
              </a:rPr>
              <a:t>particular concern is the karst region of northern Puerto </a:t>
            </a:r>
            <a:r>
              <a:rPr lang="en-US" altLang="ja-JP" sz="2400" dirty="0" smtClean="0">
                <a:solidFill>
                  <a:prstClr val="black"/>
                </a:solidFill>
              </a:rPr>
              <a:t>Rico</a:t>
            </a:r>
          </a:p>
          <a:p>
            <a:pPr lvl="1">
              <a:lnSpc>
                <a:spcPct val="90000"/>
              </a:lnSpc>
              <a:spcBef>
                <a:spcPct val="20000"/>
              </a:spcBef>
            </a:pPr>
            <a:endParaRPr lang="en-US" sz="2000" dirty="0"/>
          </a:p>
        </p:txBody>
      </p:sp>
      <p:pic>
        <p:nvPicPr>
          <p:cNvPr id="26" name="Picture 25"/>
          <p:cNvPicPr>
            <a:picLocks noChangeAspect="1"/>
          </p:cNvPicPr>
          <p:nvPr/>
        </p:nvPicPr>
        <p:blipFill rotWithShape="1">
          <a:blip r:embed="rId4"/>
          <a:srcRect l="22590" t="7938" r="9543"/>
          <a:stretch/>
        </p:blipFill>
        <p:spPr>
          <a:xfrm>
            <a:off x="7755721" y="50800"/>
            <a:ext cx="1352528" cy="1686381"/>
          </a:xfrm>
          <a:prstGeom prst="rect">
            <a:avLst/>
          </a:prstGeom>
        </p:spPr>
      </p:pic>
      <p:sp>
        <p:nvSpPr>
          <p:cNvPr id="27" name="Oval 26"/>
          <p:cNvSpPr/>
          <p:nvPr/>
        </p:nvSpPr>
        <p:spPr>
          <a:xfrm>
            <a:off x="8794750" y="1238250"/>
            <a:ext cx="152400" cy="139700"/>
          </a:xfrm>
          <a:prstGeom prst="ellipse">
            <a:avLst/>
          </a:prstGeom>
          <a:noFill/>
          <a:ln w="19050" cmpd="sng">
            <a:solidFill>
              <a:srgbClr val="FF0000"/>
            </a:solidFill>
            <a:prstDash val="sysDash"/>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nvGrpSpPr>
          <p:cNvPr id="29" name="Group 3"/>
          <p:cNvGrpSpPr>
            <a:grpSpLocks/>
          </p:cNvGrpSpPr>
          <p:nvPr/>
        </p:nvGrpSpPr>
        <p:grpSpPr bwMode="auto">
          <a:xfrm>
            <a:off x="6934200" y="1485900"/>
            <a:ext cx="1519238" cy="1016000"/>
            <a:chOff x="2350" y="2975"/>
            <a:chExt cx="1132" cy="753"/>
          </a:xfrm>
        </p:grpSpPr>
        <p:pic>
          <p:nvPicPr>
            <p:cNvPr id="30" name="Picture 4" descr="VICTO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350" y="3000"/>
              <a:ext cx="1120" cy="72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31" name="Group 5"/>
            <p:cNvGrpSpPr>
              <a:grpSpLocks/>
            </p:cNvGrpSpPr>
            <p:nvPr/>
          </p:nvGrpSpPr>
          <p:grpSpPr bwMode="auto">
            <a:xfrm>
              <a:off x="3035" y="2975"/>
              <a:ext cx="447" cy="337"/>
              <a:chOff x="3035" y="2975"/>
              <a:chExt cx="447" cy="337"/>
            </a:xfrm>
          </p:grpSpPr>
          <p:sp>
            <p:nvSpPr>
              <p:cNvPr id="32" name="Line 6"/>
              <p:cNvSpPr>
                <a:spLocks noChangeShapeType="1"/>
              </p:cNvSpPr>
              <p:nvPr/>
            </p:nvSpPr>
            <p:spPr bwMode="auto">
              <a:xfrm flipV="1">
                <a:off x="3164" y="3082"/>
                <a:ext cx="209" cy="133"/>
              </a:xfrm>
              <a:prstGeom prst="line">
                <a:avLst/>
              </a:prstGeom>
              <a:noFill/>
              <a:ln w="6350">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3" name="Text Box 7"/>
              <p:cNvSpPr txBox="1">
                <a:spLocks noChangeArrowheads="1"/>
              </p:cNvSpPr>
              <p:nvPr/>
            </p:nvSpPr>
            <p:spPr bwMode="auto">
              <a:xfrm>
                <a:off x="3306" y="2977"/>
                <a:ext cx="17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000">
                    <a:solidFill>
                      <a:srgbClr val="000000"/>
                    </a:solidFill>
                  </a:rPr>
                  <a:t>N</a:t>
                </a:r>
              </a:p>
            </p:txBody>
          </p:sp>
          <p:sp>
            <p:nvSpPr>
              <p:cNvPr id="34" name="Text Box 8"/>
              <p:cNvSpPr txBox="1">
                <a:spLocks noChangeArrowheads="1"/>
              </p:cNvSpPr>
              <p:nvPr/>
            </p:nvSpPr>
            <p:spPr bwMode="auto">
              <a:xfrm>
                <a:off x="3035" y="3142"/>
                <a:ext cx="1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000">
                    <a:solidFill>
                      <a:srgbClr val="000000"/>
                    </a:solidFill>
                  </a:rPr>
                  <a:t>S</a:t>
                </a:r>
              </a:p>
            </p:txBody>
          </p:sp>
          <p:sp>
            <p:nvSpPr>
              <p:cNvPr id="35" name="Line 9"/>
              <p:cNvSpPr>
                <a:spLocks noChangeShapeType="1"/>
              </p:cNvSpPr>
              <p:nvPr/>
            </p:nvSpPr>
            <p:spPr bwMode="auto">
              <a:xfrm rot="5400000" flipV="1">
                <a:off x="3198" y="3048"/>
                <a:ext cx="148" cy="204"/>
              </a:xfrm>
              <a:prstGeom prst="line">
                <a:avLst/>
              </a:prstGeom>
              <a:noFill/>
              <a:ln w="6350">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6" name="Text Box 10"/>
              <p:cNvSpPr txBox="1">
                <a:spLocks noChangeArrowheads="1"/>
              </p:cNvSpPr>
              <p:nvPr/>
            </p:nvSpPr>
            <p:spPr bwMode="auto">
              <a:xfrm>
                <a:off x="3312" y="3158"/>
                <a:ext cx="16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000">
                    <a:solidFill>
                      <a:srgbClr val="000000"/>
                    </a:solidFill>
                  </a:rPr>
                  <a:t>E</a:t>
                </a:r>
              </a:p>
            </p:txBody>
          </p:sp>
          <p:sp>
            <p:nvSpPr>
              <p:cNvPr id="37" name="Text Box 11"/>
              <p:cNvSpPr txBox="1">
                <a:spLocks noChangeArrowheads="1"/>
              </p:cNvSpPr>
              <p:nvPr/>
            </p:nvSpPr>
            <p:spPr bwMode="auto">
              <a:xfrm>
                <a:off x="3041" y="2975"/>
                <a:ext cx="19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000">
                    <a:solidFill>
                      <a:srgbClr val="000000"/>
                    </a:solidFill>
                  </a:rPr>
                  <a:t>W</a:t>
                </a:r>
              </a:p>
            </p:txBody>
          </p:sp>
        </p:grpSp>
      </p:grpSp>
      <p:sp>
        <p:nvSpPr>
          <p:cNvPr id="4" name="Rectangle 3"/>
          <p:cNvSpPr/>
          <p:nvPr/>
        </p:nvSpPr>
        <p:spPr>
          <a:xfrm>
            <a:off x="1144073" y="2660132"/>
            <a:ext cx="3463749" cy="921268"/>
          </a:xfrm>
          <a:prstGeom prst="rect">
            <a:avLst/>
          </a:prstGeom>
          <a:noFill/>
          <a:ln>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7467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9" y="114300"/>
            <a:ext cx="6151377" cy="1141448"/>
          </a:xfrm>
        </p:spPr>
        <p:txBody>
          <a:bodyPr>
            <a:normAutofit fontScale="90000"/>
          </a:bodyPr>
          <a:lstStyle/>
          <a:p>
            <a:pPr algn="ctr"/>
            <a:r>
              <a:rPr lang="en-US" sz="3600" dirty="0" smtClean="0"/>
              <a:t>Karst Region of Northern Puerto Rico</a:t>
            </a:r>
            <a:endParaRPr lang="en-US" sz="3600" dirty="0"/>
          </a:p>
        </p:txBody>
      </p:sp>
      <p:sp>
        <p:nvSpPr>
          <p:cNvPr id="3" name="Rectangle 2"/>
          <p:cNvSpPr/>
          <p:nvPr/>
        </p:nvSpPr>
        <p:spPr>
          <a:xfrm>
            <a:off x="0" y="1480850"/>
            <a:ext cx="9144000" cy="523220"/>
          </a:xfrm>
          <a:prstGeom prst="rect">
            <a:avLst/>
          </a:prstGeom>
        </p:spPr>
        <p:txBody>
          <a:bodyPr wrap="square">
            <a:spAutoFit/>
          </a:bodyPr>
          <a:lstStyle/>
          <a:p>
            <a:pPr marL="285750" indent="-285750">
              <a:lnSpc>
                <a:spcPct val="120000"/>
              </a:lnSpc>
              <a:buFont typeface="Arial"/>
              <a:buChar char="•"/>
            </a:pPr>
            <a:r>
              <a:rPr lang="en-US" sz="2400" dirty="0" smtClean="0"/>
              <a:t>Primarily </a:t>
            </a:r>
            <a:r>
              <a:rPr lang="en-US" sz="2400" dirty="0"/>
              <a:t>limestone with highly permeable karst </a:t>
            </a:r>
            <a:r>
              <a:rPr lang="en-US" sz="2400" dirty="0" smtClean="0"/>
              <a:t>aquifers</a:t>
            </a:r>
          </a:p>
        </p:txBody>
      </p:sp>
      <p:sp>
        <p:nvSpPr>
          <p:cNvPr id="27" name="Rectangle 26"/>
          <p:cNvSpPr/>
          <p:nvPr/>
        </p:nvSpPr>
        <p:spPr>
          <a:xfrm>
            <a:off x="0" y="2099654"/>
            <a:ext cx="5776637" cy="3683060"/>
          </a:xfrm>
          <a:prstGeom prst="rect">
            <a:avLst/>
          </a:prstGeom>
        </p:spPr>
        <p:txBody>
          <a:bodyPr wrap="square">
            <a:spAutoFit/>
          </a:bodyPr>
          <a:lstStyle/>
          <a:p>
            <a:pPr marL="635000" lvl="2" indent="-177800">
              <a:buFont typeface="Arial" charset="0"/>
              <a:buChar char="•"/>
              <a:defRPr/>
            </a:pPr>
            <a:r>
              <a:rPr lang="en-US" sz="2000" dirty="0" smtClean="0"/>
              <a:t>Most productive aquifer of the island</a:t>
            </a:r>
            <a:r>
              <a:rPr lang="en-US" baseline="30000" dirty="0" smtClean="0"/>
              <a:t>1</a:t>
            </a:r>
            <a:endParaRPr lang="en-US" dirty="0" smtClean="0"/>
          </a:p>
          <a:p>
            <a:pPr marL="966788" lvl="3" indent="-225425">
              <a:buFont typeface="Arial" charset="0"/>
              <a:buChar char="•"/>
              <a:defRPr/>
            </a:pPr>
            <a:r>
              <a:rPr lang="en-US" dirty="0" smtClean="0">
                <a:solidFill>
                  <a:srgbClr val="000000"/>
                </a:solidFill>
              </a:rPr>
              <a:t>Significant </a:t>
            </a:r>
            <a:r>
              <a:rPr lang="en-US" dirty="0" smtClean="0"/>
              <a:t>source of water supply</a:t>
            </a:r>
            <a:r>
              <a:rPr lang="en-US" baseline="30000" dirty="0" smtClean="0"/>
              <a:t>2,3</a:t>
            </a:r>
          </a:p>
          <a:p>
            <a:pPr marL="966788" lvl="3" indent="-225425">
              <a:buFont typeface="Arial" charset="0"/>
              <a:buChar char="•"/>
              <a:defRPr/>
            </a:pPr>
            <a:r>
              <a:rPr lang="en-US" dirty="0" smtClean="0"/>
              <a:t>Maintains </a:t>
            </a:r>
            <a:r>
              <a:rPr lang="en-US" dirty="0"/>
              <a:t>ecological </a:t>
            </a:r>
            <a:r>
              <a:rPr lang="en-US" dirty="0" smtClean="0"/>
              <a:t>integrity</a:t>
            </a:r>
          </a:p>
          <a:p>
            <a:pPr marL="914400" lvl="3">
              <a:defRPr/>
            </a:pPr>
            <a:endParaRPr lang="en-US" altLang="ja-JP" sz="2000" dirty="0" smtClean="0"/>
          </a:p>
          <a:p>
            <a:pPr marL="635000" lvl="2" indent="-177800">
              <a:buFont typeface="Arial" charset="0"/>
              <a:buChar char="•"/>
              <a:defRPr/>
            </a:pPr>
            <a:r>
              <a:rPr lang="en-US" altLang="ja-JP" sz="2000" dirty="0" smtClean="0"/>
              <a:t>Over 40 years of contamination</a:t>
            </a:r>
          </a:p>
          <a:p>
            <a:pPr marL="1019175" lvl="3" indent="-268288">
              <a:buFont typeface="Arial" charset="0"/>
              <a:buChar char="•"/>
              <a:tabLst>
                <a:tab pos="555625" algn="l"/>
              </a:tabLst>
              <a:defRPr/>
            </a:pPr>
            <a:r>
              <a:rPr lang="en-US" dirty="0" smtClean="0"/>
              <a:t>12 </a:t>
            </a:r>
            <a:r>
              <a:rPr lang="en-US" dirty="0"/>
              <a:t>Superfund </a:t>
            </a:r>
            <a:r>
              <a:rPr lang="en-US" dirty="0" smtClean="0"/>
              <a:t>Sites (other </a:t>
            </a:r>
            <a:r>
              <a:rPr lang="en-US" dirty="0"/>
              <a:t>potential ones) </a:t>
            </a:r>
          </a:p>
          <a:p>
            <a:pPr marL="1019175" lvl="3" indent="-268288">
              <a:buFont typeface="Arial" charset="0"/>
              <a:buChar char="•"/>
              <a:tabLst>
                <a:tab pos="555625" algn="l"/>
              </a:tabLst>
              <a:defRPr/>
            </a:pPr>
            <a:r>
              <a:rPr lang="en-US" dirty="0" smtClean="0"/>
              <a:t>Several </a:t>
            </a:r>
            <a:r>
              <a:rPr lang="en-US" dirty="0"/>
              <a:t>unlined landfills above </a:t>
            </a:r>
            <a:r>
              <a:rPr lang="en-US" dirty="0" smtClean="0"/>
              <a:t>aquifer</a:t>
            </a:r>
          </a:p>
          <a:p>
            <a:pPr marL="1019175" lvl="3" indent="-268288">
              <a:buFont typeface="Arial" charset="0"/>
              <a:buChar char="•"/>
              <a:tabLst>
                <a:tab pos="555625" algn="l"/>
              </a:tabLst>
              <a:defRPr/>
            </a:pPr>
            <a:r>
              <a:rPr lang="en-US" dirty="0" smtClean="0"/>
              <a:t>100s </a:t>
            </a:r>
            <a:r>
              <a:rPr lang="en-US" dirty="0"/>
              <a:t>of other potential sources </a:t>
            </a:r>
            <a:endParaRPr lang="en-US" dirty="0" smtClean="0"/>
          </a:p>
          <a:p>
            <a:pPr marL="1019175" lvl="3" indent="-268288">
              <a:buFont typeface="Arial" charset="0"/>
              <a:buChar char="•"/>
              <a:tabLst>
                <a:tab pos="555625" algn="l"/>
              </a:tabLst>
              <a:defRPr/>
            </a:pPr>
            <a:r>
              <a:rPr lang="en-US" dirty="0" smtClean="0"/>
              <a:t>Industrial </a:t>
            </a:r>
            <a:r>
              <a:rPr lang="en-US" dirty="0"/>
              <a:t>waste injections before the 1970s</a:t>
            </a:r>
          </a:p>
          <a:p>
            <a:pPr marL="742950" lvl="1" indent="-285750">
              <a:lnSpc>
                <a:spcPct val="120000"/>
              </a:lnSpc>
              <a:buFont typeface="Arial"/>
              <a:buChar char="•"/>
            </a:pPr>
            <a:r>
              <a:rPr lang="en-US" sz="2000" dirty="0">
                <a:cs typeface="Palatino Linotype"/>
              </a:rPr>
              <a:t>Highly vulnerable to contamination </a:t>
            </a:r>
          </a:p>
          <a:p>
            <a:pPr lvl="1">
              <a:lnSpc>
                <a:spcPct val="120000"/>
              </a:lnSpc>
            </a:pPr>
            <a:endParaRPr lang="en-US" sz="2000" dirty="0"/>
          </a:p>
        </p:txBody>
      </p:sp>
      <p:sp>
        <p:nvSpPr>
          <p:cNvPr id="15" name="TextBox 3"/>
          <p:cNvSpPr txBox="1">
            <a:spLocks noChangeArrowheads="1"/>
          </p:cNvSpPr>
          <p:nvPr/>
        </p:nvSpPr>
        <p:spPr bwMode="auto">
          <a:xfrm>
            <a:off x="5977060" y="5225413"/>
            <a:ext cx="2976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000" dirty="0">
                <a:solidFill>
                  <a:srgbClr val="161616"/>
                </a:solidFill>
              </a:rPr>
              <a:t>Monte </a:t>
            </a:r>
            <a:r>
              <a:rPr lang="en-US" sz="1000" dirty="0" err="1">
                <a:solidFill>
                  <a:srgbClr val="161616"/>
                </a:solidFill>
              </a:rPr>
              <a:t>Encantado</a:t>
            </a:r>
            <a:r>
              <a:rPr lang="en-US" sz="1000" dirty="0">
                <a:solidFill>
                  <a:srgbClr val="161616"/>
                </a:solidFill>
              </a:rPr>
              <a:t> Cave and </a:t>
            </a:r>
            <a:r>
              <a:rPr lang="en-US" sz="1000" dirty="0" smtClean="0">
                <a:solidFill>
                  <a:srgbClr val="161616"/>
                </a:solidFill>
              </a:rPr>
              <a:t>Wells</a:t>
            </a:r>
            <a:r>
              <a:rPr lang="en-US" sz="1000" dirty="0">
                <a:solidFill>
                  <a:srgbClr val="161616"/>
                </a:solidFill>
              </a:rPr>
              <a:t>, PR</a:t>
            </a:r>
          </a:p>
        </p:txBody>
      </p:sp>
      <p:sp>
        <p:nvSpPr>
          <p:cNvPr id="6" name="TextBox 5"/>
          <p:cNvSpPr txBox="1"/>
          <p:nvPr/>
        </p:nvSpPr>
        <p:spPr>
          <a:xfrm>
            <a:off x="10755842" y="1740948"/>
            <a:ext cx="234950" cy="169277"/>
          </a:xfrm>
          <a:prstGeom prst="rect">
            <a:avLst/>
          </a:prstGeom>
          <a:noFill/>
        </p:spPr>
        <p:txBody>
          <a:bodyPr wrap="square" rtlCol="0">
            <a:spAutoFit/>
          </a:bodyPr>
          <a:lstStyle/>
          <a:p>
            <a:r>
              <a:rPr lang="en-US" sz="500" dirty="0" smtClean="0">
                <a:solidFill>
                  <a:srgbClr val="008000"/>
                </a:solidFill>
                <a:latin typeface="Wingdings"/>
                <a:ea typeface="Wingdings"/>
                <a:cs typeface="Wingdings"/>
                <a:sym typeface="Wingdings"/>
              </a:rPr>
              <a:t></a:t>
            </a:r>
            <a:endParaRPr lang="en-US" sz="500" dirty="0">
              <a:solidFill>
                <a:srgbClr val="008000"/>
              </a:solidFill>
            </a:endParaRPr>
          </a:p>
        </p:txBody>
      </p:sp>
      <p:pic>
        <p:nvPicPr>
          <p:cNvPr id="24"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51278" y="2090763"/>
            <a:ext cx="2742158" cy="3168629"/>
          </a:xfrm>
          <a:prstGeom prst="rect">
            <a:avLst/>
          </a:prstGeom>
          <a:solidFill>
            <a:schemeClr val="bg1"/>
          </a:solidFill>
          <a:ln w="9525">
            <a:solidFill>
              <a:srgbClr val="000000"/>
            </a:solidFill>
            <a:miter lim="800000"/>
            <a:headEnd/>
            <a:tailEnd/>
          </a:ln>
          <a:extLst/>
        </p:spPr>
      </p:pic>
      <p:sp>
        <p:nvSpPr>
          <p:cNvPr id="7" name="Rectangle 6"/>
          <p:cNvSpPr/>
          <p:nvPr/>
        </p:nvSpPr>
        <p:spPr>
          <a:xfrm>
            <a:off x="11239" y="5528186"/>
            <a:ext cx="8350274" cy="646331"/>
          </a:xfrm>
          <a:prstGeom prst="rect">
            <a:avLst/>
          </a:prstGeom>
        </p:spPr>
        <p:txBody>
          <a:bodyPr wrap="square">
            <a:spAutoFit/>
          </a:bodyPr>
          <a:lstStyle/>
          <a:p>
            <a:pPr marL="741363" lvl="1" indent="-284163">
              <a:spcBef>
                <a:spcPct val="20000"/>
              </a:spcBef>
              <a:buFontTx/>
              <a:buChar char="•"/>
            </a:pPr>
            <a:r>
              <a:rPr lang="en-US" sz="2000" dirty="0" smtClean="0"/>
              <a:t>Could </a:t>
            </a:r>
            <a:r>
              <a:rPr lang="en-US" sz="2000" dirty="0"/>
              <a:t>serve as an important route of contaminant exposure</a:t>
            </a:r>
          </a:p>
          <a:p>
            <a:pPr marL="1147763" lvl="2" indent="-282575">
              <a:spcBef>
                <a:spcPct val="20000"/>
              </a:spcBef>
              <a:buFontTx/>
              <a:buChar char="•"/>
            </a:pPr>
            <a:endParaRPr lang="en-US" sz="2000" baseline="30000" dirty="0">
              <a:cs typeface="Palatino Linotype"/>
            </a:endParaRPr>
          </a:p>
        </p:txBody>
      </p:sp>
      <p:sp>
        <p:nvSpPr>
          <p:cNvPr id="30" name="Rectangle 29"/>
          <p:cNvSpPr/>
          <p:nvPr/>
        </p:nvSpPr>
        <p:spPr>
          <a:xfrm>
            <a:off x="1587" y="6586131"/>
            <a:ext cx="9142413" cy="271869"/>
          </a:xfrm>
          <a:prstGeom prst="rect">
            <a:avLst/>
          </a:prstGeom>
        </p:spPr>
        <p:txBody>
          <a:bodyPr wrap="square">
            <a:spAutoFit/>
          </a:bodyPr>
          <a:lstStyle/>
          <a:p>
            <a:pPr algn="r">
              <a:lnSpc>
                <a:spcPct val="120000"/>
              </a:lnSpc>
            </a:pPr>
            <a:r>
              <a:rPr lang="en-US" sz="1000" baseline="30000" dirty="0" smtClean="0"/>
              <a:t>1</a:t>
            </a:r>
            <a:r>
              <a:rPr lang="en-US" sz="1000" dirty="0" smtClean="0"/>
              <a:t>Veve </a:t>
            </a:r>
            <a:r>
              <a:rPr lang="en-US" sz="1000" dirty="0"/>
              <a:t>and </a:t>
            </a:r>
            <a:r>
              <a:rPr lang="en-US" sz="1000" dirty="0" smtClean="0"/>
              <a:t>Taggart, 1996     </a:t>
            </a:r>
            <a:r>
              <a:rPr lang="en-US" sz="1000" baseline="30000" dirty="0" smtClean="0"/>
              <a:t>2</a:t>
            </a:r>
            <a:r>
              <a:rPr lang="en-US" sz="1000" dirty="0" smtClean="0"/>
              <a:t>DNER, 2008	</a:t>
            </a:r>
            <a:r>
              <a:rPr lang="en-US" sz="1000" baseline="30000" dirty="0" smtClean="0"/>
              <a:t>3</a:t>
            </a:r>
            <a:r>
              <a:rPr lang="en-US" sz="1000" dirty="0" smtClean="0"/>
              <a:t>Molina, 2009</a:t>
            </a:r>
            <a:endParaRPr lang="en-US" sz="1000" dirty="0"/>
          </a:p>
        </p:txBody>
      </p:sp>
      <p:pic>
        <p:nvPicPr>
          <p:cNvPr id="8" name="Picture 7"/>
          <p:cNvPicPr>
            <a:picLocks noChangeAspect="1"/>
          </p:cNvPicPr>
          <p:nvPr/>
        </p:nvPicPr>
        <p:blipFill>
          <a:blip r:embed="rId4"/>
          <a:stretch>
            <a:fillRect/>
          </a:stretch>
        </p:blipFill>
        <p:spPr>
          <a:xfrm>
            <a:off x="6979167" y="78667"/>
            <a:ext cx="1895108" cy="1421331"/>
          </a:xfrm>
          <a:prstGeom prst="rect">
            <a:avLst/>
          </a:prstGeom>
        </p:spPr>
      </p:pic>
    </p:spTree>
    <p:extLst>
      <p:ext uri="{BB962C8B-B14F-4D97-AF65-F5344CB8AC3E}">
        <p14:creationId xmlns:p14="http://schemas.microsoft.com/office/powerpoint/2010/main" val="9351514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4300"/>
            <a:ext cx="9144000" cy="986367"/>
          </a:xfrm>
        </p:spPr>
        <p:txBody>
          <a:bodyPr>
            <a:normAutofit fontScale="90000"/>
          </a:bodyPr>
          <a:lstStyle/>
          <a:p>
            <a:pPr algn="ctr"/>
            <a:r>
              <a:rPr lang="en-US" sz="4000" dirty="0" smtClean="0"/>
              <a:t>Research Questions</a:t>
            </a:r>
            <a:endParaRPr lang="en-US" sz="4000" dirty="0"/>
          </a:p>
        </p:txBody>
      </p:sp>
      <p:sp>
        <p:nvSpPr>
          <p:cNvPr id="3" name="Rectangle 2"/>
          <p:cNvSpPr/>
          <p:nvPr/>
        </p:nvSpPr>
        <p:spPr>
          <a:xfrm>
            <a:off x="491067" y="1294587"/>
            <a:ext cx="8195734" cy="2825389"/>
          </a:xfrm>
          <a:prstGeom prst="rect">
            <a:avLst/>
          </a:prstGeom>
        </p:spPr>
        <p:txBody>
          <a:bodyPr wrap="square">
            <a:spAutoFit/>
          </a:bodyPr>
          <a:lstStyle/>
          <a:p>
            <a:pPr marL="342900" indent="-342900">
              <a:spcBef>
                <a:spcPct val="20000"/>
              </a:spcBef>
              <a:buFontTx/>
              <a:buChar char="•"/>
            </a:pPr>
            <a:r>
              <a:rPr lang="en-US" sz="2400" dirty="0">
                <a:latin typeface="Arial" charset="0"/>
              </a:rPr>
              <a:t>What is the contribution of environmental contaminants to preterm birth in PR?</a:t>
            </a:r>
          </a:p>
          <a:p>
            <a:pPr marL="342900" indent="-342900">
              <a:spcBef>
                <a:spcPct val="20000"/>
              </a:spcBef>
              <a:buFontTx/>
              <a:buChar char="•"/>
            </a:pPr>
            <a:r>
              <a:rPr lang="en-US" sz="2400" dirty="0">
                <a:latin typeface="Arial" charset="0"/>
              </a:rPr>
              <a:t>How significant is karst water as a mode of contaminant exposure?</a:t>
            </a:r>
          </a:p>
          <a:p>
            <a:pPr marL="342900" indent="-342900">
              <a:spcBef>
                <a:spcPct val="20000"/>
              </a:spcBef>
              <a:buFontTx/>
              <a:buChar char="•"/>
            </a:pPr>
            <a:r>
              <a:rPr lang="en-US" sz="2400" dirty="0">
                <a:latin typeface="Arial" charset="0"/>
              </a:rPr>
              <a:t>Can we develop better strategies for detection and green remediation to minimize or prevent exposure to environmental contamination?</a:t>
            </a:r>
          </a:p>
        </p:txBody>
      </p:sp>
      <p:sp>
        <p:nvSpPr>
          <p:cNvPr id="6" name="TextBox 5"/>
          <p:cNvSpPr txBox="1"/>
          <p:nvPr/>
        </p:nvSpPr>
        <p:spPr>
          <a:xfrm>
            <a:off x="10755842" y="1740948"/>
            <a:ext cx="234950" cy="169277"/>
          </a:xfrm>
          <a:prstGeom prst="rect">
            <a:avLst/>
          </a:prstGeom>
          <a:noFill/>
        </p:spPr>
        <p:txBody>
          <a:bodyPr wrap="square" rtlCol="0">
            <a:spAutoFit/>
          </a:bodyPr>
          <a:lstStyle/>
          <a:p>
            <a:r>
              <a:rPr lang="en-US" sz="500" dirty="0" smtClean="0">
                <a:solidFill>
                  <a:srgbClr val="008000"/>
                </a:solidFill>
                <a:latin typeface="Wingdings"/>
                <a:ea typeface="Wingdings"/>
                <a:cs typeface="Wingdings"/>
                <a:sym typeface="Wingdings"/>
              </a:rPr>
              <a:t></a:t>
            </a:r>
            <a:endParaRPr lang="en-US" sz="500" dirty="0">
              <a:solidFill>
                <a:srgbClr val="008000"/>
              </a:solidFill>
            </a:endParaRPr>
          </a:p>
        </p:txBody>
      </p:sp>
      <p:sp>
        <p:nvSpPr>
          <p:cNvPr id="11" name="Down Arrow 4"/>
          <p:cNvSpPr>
            <a:spLocks noChangeArrowheads="1"/>
          </p:cNvSpPr>
          <p:nvPr/>
        </p:nvSpPr>
        <p:spPr bwMode="auto">
          <a:xfrm>
            <a:off x="4217988" y="4233335"/>
            <a:ext cx="628650" cy="1141413"/>
          </a:xfrm>
          <a:prstGeom prst="downArrow">
            <a:avLst>
              <a:gd name="adj1" fmla="val 50000"/>
              <a:gd name="adj2" fmla="val 49922"/>
            </a:avLst>
          </a:prstGeom>
          <a:solidFill>
            <a:schemeClr val="bg2">
              <a:lumMod val="75000"/>
            </a:schemeClr>
          </a:solidFill>
          <a:ln w="57150" cmpd="thinThick">
            <a:solidFill>
              <a:schemeClr val="tx1"/>
            </a:solidFill>
            <a:round/>
            <a:headEnd/>
            <a:tailEnd/>
          </a:ln>
        </p:spPr>
        <p:txBody>
          <a:bodyPr lIns="92075" tIns="46038" rIns="92075" bIns="46038" anchor="b"/>
          <a:lstStyle/>
          <a:p>
            <a:endParaRPr lang="en-US"/>
          </a:p>
        </p:txBody>
      </p:sp>
      <p:sp>
        <p:nvSpPr>
          <p:cNvPr id="4" name="TextBox 3"/>
          <p:cNvSpPr txBox="1"/>
          <p:nvPr/>
        </p:nvSpPr>
        <p:spPr>
          <a:xfrm>
            <a:off x="2658536" y="5621867"/>
            <a:ext cx="3792550" cy="1015663"/>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6000" b="1" cap="all" dirty="0" smtClean="0">
                <a:ln w="0"/>
                <a:solidFill>
                  <a:schemeClr val="tx1">
                    <a:lumMod val="75000"/>
                    <a:lumOff val="25000"/>
                  </a:schemeClr>
                </a:solidFill>
                <a:effectLst>
                  <a:reflection blurRad="12700" stA="50000" endPos="50000" dist="5000" dir="5400000" sy="-100000" rotWithShape="0"/>
                </a:effectLst>
              </a:rPr>
              <a:t>PROTECT</a:t>
            </a:r>
            <a:endParaRPr lang="en-US" sz="6000" b="1" cap="all" dirty="0">
              <a:ln w="0"/>
              <a:solidFill>
                <a:schemeClr val="tx1">
                  <a:lumMod val="75000"/>
                  <a:lumOff val="25000"/>
                </a:schemeClr>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3393781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bwMode="auto">
          <a:xfrm>
            <a:off x="0" y="0"/>
            <a:ext cx="91440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4000" dirty="0" err="1" smtClean="0">
                <a:latin typeface="+mn-lt"/>
                <a:ea typeface="ＭＳ Ｐゴシック" charset="0"/>
                <a:cs typeface="Tahoma" charset="0"/>
              </a:rPr>
              <a:t>PRoTECT</a:t>
            </a:r>
            <a:r>
              <a:rPr lang="en-US" sz="4000" dirty="0">
                <a:latin typeface="+mn-lt"/>
                <a:ea typeface="ＭＳ Ｐゴシック" charset="0"/>
                <a:cs typeface="Tahoma" charset="0"/>
              </a:rPr>
              <a:t> </a:t>
            </a:r>
            <a:r>
              <a:rPr lang="en-US" sz="4000" dirty="0" smtClean="0">
                <a:latin typeface="+mn-lt"/>
                <a:ea typeface="ＭＳ Ｐゴシック" charset="0"/>
                <a:cs typeface="Tahoma" charset="0"/>
              </a:rPr>
              <a:t>Goals and Approach</a:t>
            </a:r>
            <a:endParaRPr lang="en-US" sz="4000" dirty="0">
              <a:latin typeface="+mn-lt"/>
              <a:ea typeface="ＭＳ Ｐゴシック" charset="0"/>
              <a:cs typeface="Tahoma" charset="0"/>
            </a:endParaRPr>
          </a:p>
        </p:txBody>
      </p:sp>
      <p:sp>
        <p:nvSpPr>
          <p:cNvPr id="3" name="Content Placeholder 2"/>
          <p:cNvSpPr>
            <a:spLocks noGrp="1"/>
          </p:cNvSpPr>
          <p:nvPr>
            <p:ph idx="1"/>
          </p:nvPr>
        </p:nvSpPr>
        <p:spPr>
          <a:xfrm>
            <a:off x="457200" y="863601"/>
            <a:ext cx="8229600" cy="4648200"/>
          </a:xfrm>
        </p:spPr>
        <p:txBody>
          <a:bodyPr>
            <a:normAutofit fontScale="92500" lnSpcReduction="10000"/>
          </a:bodyPr>
          <a:lstStyle/>
          <a:p>
            <a:pPr marL="0" indent="0" algn="ctr" eaLnBrk="1" hangingPunct="1">
              <a:buNone/>
              <a:defRPr/>
            </a:pPr>
            <a:r>
              <a:rPr lang="en-US" sz="2600" i="1" dirty="0" smtClean="0">
                <a:solidFill>
                  <a:srgbClr val="000000"/>
                </a:solidFill>
              </a:rPr>
              <a:t>Goals</a:t>
            </a:r>
            <a:endParaRPr lang="en-US" sz="1100" i="1" dirty="0">
              <a:solidFill>
                <a:srgbClr val="000000"/>
              </a:solidFill>
            </a:endParaRPr>
          </a:p>
          <a:p>
            <a:pPr lvl="1">
              <a:defRPr/>
            </a:pPr>
            <a:r>
              <a:rPr lang="en-US" sz="2200" i="1" dirty="0"/>
              <a:t>Define the relationship between exposure to environmental contaminants and preterm birth </a:t>
            </a:r>
            <a:endParaRPr lang="en-US" sz="2200" b="1" dirty="0"/>
          </a:p>
          <a:p>
            <a:pPr lvl="1">
              <a:defRPr/>
            </a:pPr>
            <a:r>
              <a:rPr lang="en-US" sz="2200" i="1" dirty="0"/>
              <a:t>Develop new technology for discovery, transport and exposure characterization, and green remediation of contaminants in </a:t>
            </a:r>
            <a:r>
              <a:rPr lang="en-US" sz="2200" i="1" dirty="0" smtClean="0"/>
              <a:t>karst </a:t>
            </a:r>
            <a:r>
              <a:rPr lang="en-US" i="1" dirty="0" smtClean="0"/>
              <a:t>systems</a:t>
            </a:r>
          </a:p>
          <a:p>
            <a:pPr lvl="1">
              <a:defRPr/>
            </a:pPr>
            <a:r>
              <a:rPr lang="en-US" i="1" dirty="0"/>
              <a:t>Goal 3: Broader Impacts - support </a:t>
            </a:r>
            <a:r>
              <a:rPr lang="en-US" i="1" dirty="0">
                <a:solidFill>
                  <a:schemeClr val="tx1">
                    <a:lumMod val="95000"/>
                  </a:schemeClr>
                </a:solidFill>
              </a:rPr>
              <a:t>environmental</a:t>
            </a:r>
            <a:r>
              <a:rPr lang="en-US" i="1" dirty="0">
                <a:solidFill>
                  <a:schemeClr val="bg1"/>
                </a:solidFill>
              </a:rPr>
              <a:t> </a:t>
            </a:r>
            <a:r>
              <a:rPr lang="en-US" i="1" dirty="0"/>
              <a:t>public health practice, policy and awareness around our </a:t>
            </a:r>
            <a:r>
              <a:rPr lang="en-US" i="1" dirty="0" smtClean="0"/>
              <a:t>theme</a:t>
            </a:r>
            <a:endParaRPr lang="en-US" sz="2600" i="1" dirty="0" smtClean="0">
              <a:solidFill>
                <a:srgbClr val="000000"/>
              </a:solidFill>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357312" y="3519805"/>
            <a:ext cx="6505575" cy="3236595"/>
          </a:xfrm>
          <a:prstGeom prst="rect">
            <a:avLst/>
          </a:prstGeom>
        </p:spPr>
      </p:pic>
    </p:spTree>
    <p:extLst>
      <p:ext uri="{BB962C8B-B14F-4D97-AF65-F5344CB8AC3E}">
        <p14:creationId xmlns:p14="http://schemas.microsoft.com/office/powerpoint/2010/main" val="274887883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16030</TotalTime>
  <Words>3326</Words>
  <Application>Microsoft Macintosh PowerPoint</Application>
  <PresentationFormat>On-screen Show (4:3)</PresentationFormat>
  <Paragraphs>567</Paragraphs>
  <Slides>42</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Breeze</vt:lpstr>
      <vt:lpstr>Equation</vt:lpstr>
      <vt:lpstr>PowerPoint Presentation</vt:lpstr>
      <vt:lpstr>PowerPoint Presentation</vt:lpstr>
      <vt:lpstr>PowerPoint Presentation</vt:lpstr>
      <vt:lpstr>Preterm Birth</vt:lpstr>
      <vt:lpstr>PowerPoint Presentation</vt:lpstr>
      <vt:lpstr>PowerPoint Presentation</vt:lpstr>
      <vt:lpstr>Karst Region of Northern Puerto Rico</vt:lpstr>
      <vt:lpstr>Research Questions</vt:lpstr>
      <vt:lpstr>PRoTECT Goals and Approach</vt:lpstr>
      <vt:lpstr>Study Area </vt:lpstr>
      <vt:lpstr>PRoTECT Data</vt:lpstr>
      <vt:lpstr>PRoTECT Data</vt:lpstr>
      <vt:lpstr>PRoTECT Data</vt:lpstr>
      <vt:lpstr>PRoTECT Data</vt:lpstr>
      <vt:lpstr>The PROTECT Data Management and Modeling Core</vt:lpstr>
      <vt:lpstr>Data Management Challenges </vt:lpstr>
      <vt:lpstr>Participant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of GIS to Assess Spatial Relationships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Concluding Remarks</vt:lpstr>
      <vt:lpstr>Concluding Remarks</vt:lpstr>
      <vt:lpstr>Concluding Remarks</vt:lpstr>
      <vt:lpstr>PowerPoint Presentation</vt:lpstr>
      <vt:lpstr>PowerPoint Presentation</vt:lpstr>
    </vt:vector>
  </TitlesOfParts>
  <Company>Northeastern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A.Alshawabkeh</dc:creator>
  <cp:lastModifiedBy>Ingrid  Padilla</cp:lastModifiedBy>
  <cp:revision>726</cp:revision>
  <cp:lastPrinted>2013-11-11T23:39:20Z</cp:lastPrinted>
  <dcterms:created xsi:type="dcterms:W3CDTF">2010-09-21T13:19:53Z</dcterms:created>
  <dcterms:modified xsi:type="dcterms:W3CDTF">2014-02-05T01:34:08Z</dcterms:modified>
</cp:coreProperties>
</file>