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2.bin" ContentType="application/vnd.openxmlformats-officedocument.oleObject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3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6.xml" ContentType="application/vnd.openxmlformats-officedocument.drawingml.chart+xml"/>
  <Override PartName="/ppt/notesSlides/notesSlide38.xml" ContentType="application/vnd.openxmlformats-officedocument.presentationml.notesSl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embeddings/oleObject4.bin" ContentType="application/vnd.openxmlformats-officedocument.oleObject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417" r:id="rId3"/>
    <p:sldId id="359" r:id="rId4"/>
    <p:sldId id="433" r:id="rId5"/>
    <p:sldId id="279" r:id="rId6"/>
    <p:sldId id="441" r:id="rId7"/>
    <p:sldId id="299" r:id="rId8"/>
    <p:sldId id="273" r:id="rId9"/>
    <p:sldId id="314" r:id="rId10"/>
    <p:sldId id="342" r:id="rId11"/>
    <p:sldId id="442" r:id="rId12"/>
    <p:sldId id="397" r:id="rId13"/>
    <p:sldId id="437" r:id="rId14"/>
    <p:sldId id="266" r:id="rId15"/>
    <p:sldId id="319" r:id="rId16"/>
    <p:sldId id="418" r:id="rId17"/>
    <p:sldId id="440" r:id="rId18"/>
    <p:sldId id="430" r:id="rId19"/>
    <p:sldId id="369" r:id="rId20"/>
    <p:sldId id="419" r:id="rId21"/>
    <p:sldId id="420" r:id="rId22"/>
    <p:sldId id="434" r:id="rId23"/>
    <p:sldId id="423" r:id="rId24"/>
    <p:sldId id="425" r:id="rId25"/>
    <p:sldId id="426" r:id="rId26"/>
    <p:sldId id="404" r:id="rId27"/>
    <p:sldId id="370" r:id="rId28"/>
    <p:sldId id="371" r:id="rId29"/>
    <p:sldId id="372" r:id="rId30"/>
    <p:sldId id="373" r:id="rId31"/>
    <p:sldId id="374" r:id="rId32"/>
    <p:sldId id="375" r:id="rId33"/>
    <p:sldId id="376" r:id="rId34"/>
    <p:sldId id="377" r:id="rId35"/>
    <p:sldId id="378" r:id="rId36"/>
    <p:sldId id="380" r:id="rId37"/>
    <p:sldId id="381" r:id="rId38"/>
    <p:sldId id="428" r:id="rId39"/>
    <p:sldId id="383" r:id="rId40"/>
    <p:sldId id="388" r:id="rId41"/>
    <p:sldId id="390" r:id="rId42"/>
    <p:sldId id="391" r:id="rId43"/>
    <p:sldId id="398" r:id="rId44"/>
    <p:sldId id="399" r:id="rId45"/>
    <p:sldId id="400" r:id="rId46"/>
    <p:sldId id="401" r:id="rId47"/>
    <p:sldId id="302" r:id="rId48"/>
    <p:sldId id="435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152" autoAdjust="0"/>
    <p:restoredTop sz="64694" autoAdjust="0"/>
  </p:normalViewPr>
  <p:slideViewPr>
    <p:cSldViewPr snapToGrid="0" snapToObjects="1">
      <p:cViewPr>
        <p:scale>
          <a:sx n="75" d="100"/>
          <a:sy n="75" d="100"/>
        </p:scale>
        <p:origin x="-648" y="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Workbook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lisonsanders:Desktop:Laboratory%20Notebook:Chapter%206b%20Ecologic%20Metals%20BD:6b.5%20Cohort%20Env%20Analyisis:6b.5%20Figure_PRs_May19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intosh%20HD:Users:alisonsanders:Desktop:Laboratory%20Notebook:Chapter%206b%20Ecologic%20Metals%20BD:6b.5%20Cohort%20Env%20Analyisis:6b.5%20Figure_PRs_May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1"/>
            </a:solidFill>
          </c:spPr>
          <c:dPt>
            <c:idx val="1"/>
            <c:bubble3D val="0"/>
            <c:spPr>
              <a:solidFill>
                <a:srgbClr val="FFFF00"/>
              </a:solidFill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26.0</c:v>
                </c:pt>
                <c:pt idx="1">
                  <c:v>74.0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1"/>
            </a:solidFill>
          </c:spPr>
          <c:dPt>
            <c:idx val="1"/>
            <c:bubble3D val="0"/>
            <c:spPr>
              <a:solidFill>
                <a:srgbClr val="FFFF00"/>
              </a:solidFill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26.0</c:v>
                </c:pt>
                <c:pt idx="1">
                  <c:v>74.0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2"/>
            <c:bubble3D val="0"/>
          </c:dPt>
          <c:dLbls>
            <c:dLbl>
              <c:idx val="0"/>
              <c:layout>
                <c:manualLayout>
                  <c:x val="-0.166485345581802"/>
                  <c:y val="-0.06382072032662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33688101487314"/>
                  <c:y val="0.1337911927675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756550743657043"/>
                  <c:y val="0.166666666666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Unknown</c:v>
                </c:pt>
                <c:pt idx="1">
                  <c:v>Genetic</c:v>
                </c:pt>
                <c:pt idx="2">
                  <c:v>Environmental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</c:v>
                </c:pt>
                <c:pt idx="1">
                  <c:v>0.2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2"/>
            <c:bubble3D val="0"/>
            <c:explosion val="25"/>
          </c:dPt>
          <c:dLbls>
            <c:dLbl>
              <c:idx val="0"/>
              <c:layout>
                <c:manualLayout>
                  <c:x val="-0.166485345581802"/>
                  <c:y val="-0.06382072032662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33688101487314"/>
                  <c:y val="0.1337911927675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756549838301781"/>
                  <c:y val="0.1218852618805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Unknown</c:v>
                </c:pt>
                <c:pt idx="1">
                  <c:v>Genetic</c:v>
                </c:pt>
                <c:pt idx="2">
                  <c:v>Environmental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</c:v>
                </c:pt>
                <c:pt idx="1">
                  <c:v>0.2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2"/>
            <c:bubble3D val="0"/>
            <c:explosion val="25"/>
          </c:dPt>
          <c:dLbls>
            <c:dLbl>
              <c:idx val="0"/>
              <c:layout>
                <c:manualLayout>
                  <c:x val="-0.166485345581802"/>
                  <c:y val="-0.06382072032662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33688101487314"/>
                  <c:y val="0.1337911927675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756549838301781"/>
                  <c:y val="0.1218852618805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Unknown</c:v>
                </c:pt>
                <c:pt idx="1">
                  <c:v>Genetic</c:v>
                </c:pt>
                <c:pt idx="2">
                  <c:v>Environmental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</c:v>
                </c:pt>
                <c:pt idx="1">
                  <c:v>0.2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Manganese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944590988626421"/>
          <c:y val="0.0493023255813953"/>
          <c:w val="0.872207567804024"/>
          <c:h val="0.89023255813953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'Manganese Cono'!$F$2:$F$14</c:f>
                <c:numCache>
                  <c:formatCode>General</c:formatCode>
                  <c:ptCount val="13"/>
                  <c:pt idx="0">
                    <c:v>0.7607</c:v>
                  </c:pt>
                  <c:pt idx="1">
                    <c:v>1.1994</c:v>
                  </c:pt>
                  <c:pt idx="2">
                    <c:v>0.5381</c:v>
                  </c:pt>
                  <c:pt idx="3">
                    <c:v>1.314</c:v>
                  </c:pt>
                  <c:pt idx="4">
                    <c:v>0.6122</c:v>
                  </c:pt>
                  <c:pt idx="5">
                    <c:v>0.4453</c:v>
                  </c:pt>
                  <c:pt idx="6">
                    <c:v>0.4077</c:v>
                  </c:pt>
                  <c:pt idx="7">
                    <c:v>0.8492</c:v>
                  </c:pt>
                  <c:pt idx="8">
                    <c:v>0.2431</c:v>
                  </c:pt>
                  <c:pt idx="9">
                    <c:v>0.5409</c:v>
                  </c:pt>
                  <c:pt idx="10">
                    <c:v>0.5178</c:v>
                  </c:pt>
                  <c:pt idx="11">
                    <c:v>0.1875</c:v>
                  </c:pt>
                  <c:pt idx="12">
                    <c:v>0.2683</c:v>
                  </c:pt>
                </c:numCache>
              </c:numRef>
            </c:plus>
            <c:minus>
              <c:numRef>
                <c:f>'Manganese Cono'!$E$2:$E$14</c:f>
                <c:numCache>
                  <c:formatCode>General</c:formatCode>
                  <c:ptCount val="13"/>
                  <c:pt idx="0">
                    <c:v>0.4447</c:v>
                  </c:pt>
                  <c:pt idx="1">
                    <c:v>0.5254</c:v>
                  </c:pt>
                  <c:pt idx="2">
                    <c:v>0.385</c:v>
                  </c:pt>
                  <c:pt idx="3">
                    <c:v>0.7626</c:v>
                  </c:pt>
                  <c:pt idx="4">
                    <c:v>0.2918</c:v>
                  </c:pt>
                  <c:pt idx="5">
                    <c:v>0.2914</c:v>
                  </c:pt>
                  <c:pt idx="6">
                    <c:v>0.2905</c:v>
                  </c:pt>
                  <c:pt idx="7">
                    <c:v>0.3589</c:v>
                  </c:pt>
                  <c:pt idx="8">
                    <c:v>0.1946</c:v>
                  </c:pt>
                  <c:pt idx="9">
                    <c:v>0.3165</c:v>
                  </c:pt>
                  <c:pt idx="10">
                    <c:v>0.2748</c:v>
                  </c:pt>
                  <c:pt idx="11">
                    <c:v>0.1564</c:v>
                  </c:pt>
                  <c:pt idx="12">
                    <c:v>0.2168</c:v>
                  </c:pt>
                </c:numCache>
              </c:numRef>
            </c:minus>
          </c:errBars>
          <c:xVal>
            <c:numRef>
              <c:f>'Manganese Cono'!$G$2:$G$14</c:f>
              <c:numCache>
                <c:formatCode>General</c:formatCode>
                <c:ptCount val="1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</c:numCache>
            </c:numRef>
          </c:xVal>
          <c:yVal>
            <c:numRef>
              <c:f>'Manganese Cono'!$B$2:$B$14</c:f>
              <c:numCache>
                <c:formatCode>General</c:formatCode>
                <c:ptCount val="13"/>
                <c:pt idx="0">
                  <c:v>1.071</c:v>
                </c:pt>
                <c:pt idx="1">
                  <c:v>0.9349</c:v>
                </c:pt>
                <c:pt idx="2">
                  <c:v>1.3516</c:v>
                </c:pt>
                <c:pt idx="3">
                  <c:v>1.8175</c:v>
                </c:pt>
                <c:pt idx="4">
                  <c:v>0.5577</c:v>
                </c:pt>
                <c:pt idx="5">
                  <c:v>0.8434</c:v>
                </c:pt>
                <c:pt idx="6">
                  <c:v>1.0095</c:v>
                </c:pt>
                <c:pt idx="7">
                  <c:v>0.6218</c:v>
                </c:pt>
                <c:pt idx="8">
                  <c:v>0.9761</c:v>
                </c:pt>
                <c:pt idx="9">
                  <c:v>0.7632</c:v>
                </c:pt>
                <c:pt idx="10">
                  <c:v>0.5859</c:v>
                </c:pt>
                <c:pt idx="11">
                  <c:v>0.9402</c:v>
                </c:pt>
                <c:pt idx="12">
                  <c:v>1.1302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4017560"/>
        <c:axId val="-2123959608"/>
      </c:scatterChart>
      <c:valAx>
        <c:axId val="-2124017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23959608"/>
        <c:crosses val="autoZero"/>
        <c:crossBetween val="midCat"/>
      </c:valAx>
      <c:valAx>
        <c:axId val="-2123959608"/>
        <c:scaling>
          <c:logBase val="10.0"/>
          <c:orientation val="minMax"/>
          <c:max val="10.0"/>
          <c:min val="0.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4017560"/>
        <c:crosses val="autoZero"/>
        <c:crossBetween val="midCat"/>
        <c:majorUnit val="10.0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Manganese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944590988626421"/>
          <c:y val="0.0493023255813953"/>
          <c:w val="0.872207567804024"/>
          <c:h val="0.89023255813953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'Manganese Cono'!$F$2:$F$14</c:f>
                <c:numCache>
                  <c:formatCode>General</c:formatCode>
                  <c:ptCount val="13"/>
                  <c:pt idx="0">
                    <c:v>0.7607</c:v>
                  </c:pt>
                  <c:pt idx="1">
                    <c:v>1.1994</c:v>
                  </c:pt>
                  <c:pt idx="2">
                    <c:v>0.5381</c:v>
                  </c:pt>
                  <c:pt idx="3">
                    <c:v>1.314</c:v>
                  </c:pt>
                  <c:pt idx="4">
                    <c:v>0.6122</c:v>
                  </c:pt>
                  <c:pt idx="5">
                    <c:v>0.4453</c:v>
                  </c:pt>
                  <c:pt idx="6">
                    <c:v>0.4077</c:v>
                  </c:pt>
                  <c:pt idx="7">
                    <c:v>0.8492</c:v>
                  </c:pt>
                  <c:pt idx="8">
                    <c:v>0.2431</c:v>
                  </c:pt>
                  <c:pt idx="9">
                    <c:v>0.5409</c:v>
                  </c:pt>
                  <c:pt idx="10">
                    <c:v>0.5178</c:v>
                  </c:pt>
                  <c:pt idx="11">
                    <c:v>0.1875</c:v>
                  </c:pt>
                  <c:pt idx="12">
                    <c:v>0.2683</c:v>
                  </c:pt>
                </c:numCache>
              </c:numRef>
            </c:plus>
            <c:minus>
              <c:numRef>
                <c:f>'Manganese Cono'!$E$2:$E$14</c:f>
                <c:numCache>
                  <c:formatCode>General</c:formatCode>
                  <c:ptCount val="13"/>
                  <c:pt idx="0">
                    <c:v>0.4447</c:v>
                  </c:pt>
                  <c:pt idx="1">
                    <c:v>0.5254</c:v>
                  </c:pt>
                  <c:pt idx="2">
                    <c:v>0.385</c:v>
                  </c:pt>
                  <c:pt idx="3">
                    <c:v>0.7626</c:v>
                  </c:pt>
                  <c:pt idx="4">
                    <c:v>0.2918</c:v>
                  </c:pt>
                  <c:pt idx="5">
                    <c:v>0.2914</c:v>
                  </c:pt>
                  <c:pt idx="6">
                    <c:v>0.2905</c:v>
                  </c:pt>
                  <c:pt idx="7">
                    <c:v>0.3589</c:v>
                  </c:pt>
                  <c:pt idx="8">
                    <c:v>0.1946</c:v>
                  </c:pt>
                  <c:pt idx="9">
                    <c:v>0.3165</c:v>
                  </c:pt>
                  <c:pt idx="10">
                    <c:v>0.2748</c:v>
                  </c:pt>
                  <c:pt idx="11">
                    <c:v>0.1564</c:v>
                  </c:pt>
                  <c:pt idx="12">
                    <c:v>0.2168</c:v>
                  </c:pt>
                </c:numCache>
              </c:numRef>
            </c:minus>
          </c:errBars>
          <c:xVal>
            <c:numRef>
              <c:f>'Manganese Cono'!$G$2:$G$14</c:f>
              <c:numCache>
                <c:formatCode>General</c:formatCode>
                <c:ptCount val="1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</c:numCache>
            </c:numRef>
          </c:xVal>
          <c:yVal>
            <c:numRef>
              <c:f>'Manganese Cono'!$B$2:$B$14</c:f>
              <c:numCache>
                <c:formatCode>General</c:formatCode>
                <c:ptCount val="13"/>
                <c:pt idx="0">
                  <c:v>1.071</c:v>
                </c:pt>
                <c:pt idx="1">
                  <c:v>0.9349</c:v>
                </c:pt>
                <c:pt idx="2">
                  <c:v>1.3516</c:v>
                </c:pt>
                <c:pt idx="3">
                  <c:v>1.8175</c:v>
                </c:pt>
                <c:pt idx="4">
                  <c:v>0.5577</c:v>
                </c:pt>
                <c:pt idx="5">
                  <c:v>0.8434</c:v>
                </c:pt>
                <c:pt idx="6">
                  <c:v>1.0095</c:v>
                </c:pt>
                <c:pt idx="7">
                  <c:v>0.6218</c:v>
                </c:pt>
                <c:pt idx="8">
                  <c:v>0.9761</c:v>
                </c:pt>
                <c:pt idx="9">
                  <c:v>0.7632</c:v>
                </c:pt>
                <c:pt idx="10">
                  <c:v>0.5859</c:v>
                </c:pt>
                <c:pt idx="11">
                  <c:v>0.9402</c:v>
                </c:pt>
                <c:pt idx="12">
                  <c:v>1.1302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5217544"/>
        <c:axId val="-2104767720"/>
      </c:scatterChart>
      <c:valAx>
        <c:axId val="-2105217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04767720"/>
        <c:crosses val="autoZero"/>
        <c:crossBetween val="midCat"/>
      </c:valAx>
      <c:valAx>
        <c:axId val="-2104767720"/>
        <c:scaling>
          <c:logBase val="10.0"/>
          <c:orientation val="minMax"/>
          <c:max val="10.0"/>
          <c:min val="0.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05217544"/>
        <c:crosses val="autoZero"/>
        <c:crossBetween val="midCat"/>
        <c:majorUnit val="10.0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E2925-AE1C-8F4C-BADC-4381DE8F1A54}" type="datetimeFigureOut">
              <a:rPr lang="en-US" smtClean="0"/>
              <a:pPr/>
              <a:t>11/11/13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77CDE-1273-EE40-86AA-88FAE2285E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978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9094E-A5CE-FB45-82D7-1FBF631F3CEE}" type="datetimeFigureOut">
              <a:rPr lang="en-US" smtClean="0"/>
              <a:pPr/>
              <a:t>11/11/13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DAF00-1394-2E4D-AF57-668CA5742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280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Counties with elevated arsenic tend to stay high for over a decade</a:t>
            </a:r>
          </a:p>
          <a:p>
            <a:r>
              <a:rPr lang="en-US" dirty="0" smtClean="0"/>
              <a:t>Geological formation: North Carolina Slate Belt (“Carolina </a:t>
            </a:r>
            <a:r>
              <a:rPr lang="en-US" dirty="0" err="1" smtClean="0"/>
              <a:t>Terraine</a:t>
            </a:r>
            <a:r>
              <a:rPr lang="en-US" dirty="0" smtClean="0"/>
              <a:t>”)</a:t>
            </a:r>
          </a:p>
          <a:p>
            <a:endParaRPr lang="en-US" dirty="0" smtClean="0"/>
          </a:p>
          <a:p>
            <a:r>
              <a:rPr lang="en-US" dirty="0" smtClean="0"/>
              <a:t>Highest county averages were in Stanly, Union, and Montgomery.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The Carolina </a:t>
            </a:r>
            <a:r>
              <a:rPr lang="en-US" baseline="0" dirty="0" err="1" smtClean="0"/>
              <a:t>Terraine</a:t>
            </a:r>
            <a:r>
              <a:rPr lang="en-US" baseline="0" dirty="0" smtClean="0"/>
              <a:t> geology extends through South Carolina and into parts of Georgia (did not analyze SC samples)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22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2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9FAF7-B64F-8E49-A157-BCC7779EBB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20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55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55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82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822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712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278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278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27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426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257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510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697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697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510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770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013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013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4622F-B070-3844-B936-89129BE4B39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49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1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56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sz="105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56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410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410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210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93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AF00-1394-2E4D-AF57-668CA574270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22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1C2-93FC-D04E-BBD2-0DD5045AAC51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EC33-DE9E-3C49-BD18-1C3735D9280D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3EA-23A6-0D4A-AD22-8E9681BB3495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6A6D4-5918-C94E-91CA-48041C806440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B372-3CAA-C641-BB21-E02490AD305B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C5D6-CF8B-0545-A2D7-F736A850D5A1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762B-AC0A-4F41-99F5-851615100A95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BFFE-0627-4747-8133-6BCD4F3FF088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FECC-B7ED-694C-AB81-6251AED454DD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D37-C5A5-004A-BA5F-45153A1F5A3B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CE250-9696-064C-B271-080A86C0A619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4EC48-1399-974D-AE93-CFF2ACD933D4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B191B-7633-3F4A-B90C-F6BFC7A70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6" Type="http://schemas.openxmlformats.org/officeDocument/2006/relationships/image" Target="../media/image4.tiff"/><Relationship Id="rId7" Type="http://schemas.openxmlformats.org/officeDocument/2006/relationships/image" Target="../media/image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microsoft.com/office/2007/relationships/hdphoto" Target="../media/hdphoto1.wdp"/><Relationship Id="rId5" Type="http://schemas.openxmlformats.org/officeDocument/2006/relationships/image" Target="../media/image19.png"/><Relationship Id="rId6" Type="http://schemas.microsoft.com/office/2007/relationships/hdphoto" Target="../media/hdphoto2.wdp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3.png"/><Relationship Id="rId6" Type="http://schemas.openxmlformats.org/officeDocument/2006/relationships/image" Target="../media/image4.tiff"/><Relationship Id="rId7" Type="http://schemas.openxmlformats.org/officeDocument/2006/relationships/image" Target="../media/image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6" Type="http://schemas.openxmlformats.org/officeDocument/2006/relationships/image" Target="../media/image4.tiff"/><Relationship Id="rId7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chart" Target="../charts/char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chart" Target="../charts/char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3.png"/><Relationship Id="rId6" Type="http://schemas.openxmlformats.org/officeDocument/2006/relationships/image" Target="../media/image4.tiff"/><Relationship Id="rId7" Type="http://schemas.openxmlformats.org/officeDocument/2006/relationships/image" Target="../media/image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8.png"/><Relationship Id="rId5" Type="http://schemas.openxmlformats.org/officeDocument/2006/relationships/image" Target="../media/image25.jpeg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7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5940"/>
            <a:ext cx="7772400" cy="2236321"/>
          </a:xfrm>
        </p:spPr>
        <p:txBody>
          <a:bodyPr>
            <a:normAutofit/>
          </a:bodyPr>
          <a:lstStyle/>
          <a:p>
            <a:r>
              <a:rPr lang="en-US" dirty="0"/>
              <a:t>Mapping toxic metals in private wells and the association with birth defects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49390" y="4413660"/>
            <a:ext cx="52558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Alison P. Sanders, PhD</a:t>
            </a:r>
          </a:p>
          <a:p>
            <a:pPr algn="ctr"/>
            <a:r>
              <a:rPr lang="en-US" sz="2400" dirty="0" smtClean="0"/>
              <a:t>Postdoctoral Fellow</a:t>
            </a:r>
          </a:p>
          <a:p>
            <a:pPr algn="ctr"/>
            <a:r>
              <a:rPr lang="en-US" sz="2400" dirty="0" smtClean="0"/>
              <a:t>Department of Preventive Medicine</a:t>
            </a:r>
          </a:p>
          <a:p>
            <a:pPr algn="ctr"/>
            <a:r>
              <a:rPr lang="en-US" sz="2400" dirty="0" smtClean="0"/>
              <a:t>Icahn School of Medicine at Mount Sinai</a:t>
            </a:r>
          </a:p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November 12, 2013</a:t>
            </a:r>
          </a:p>
          <a:p>
            <a:endParaRPr lang="en-US" dirty="0"/>
          </a:p>
        </p:txBody>
      </p:sp>
      <p:pic>
        <p:nvPicPr>
          <p:cNvPr id="4" name="Picture 2" descr="http://www.sph.unc.edu/images/stories/faculty_staff/faculty_staff/images/unc_gillings_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67288" cy="121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0" descr="lg_sbrp_color-noTagline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189091" y="22502"/>
            <a:ext cx="1992630" cy="1195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Geocoding</a:t>
            </a:r>
            <a:r>
              <a:rPr lang="en-US" dirty="0" smtClean="0"/>
              <a:t> scheme increased map-able data 20-fold</a:t>
            </a:r>
            <a:endParaRPr lang="en-US" dirty="0"/>
          </a:p>
        </p:txBody>
      </p:sp>
      <p:pic>
        <p:nvPicPr>
          <p:cNvPr id="5" name="Picture 4" descr="Figure1_6_10.png"/>
          <p:cNvPicPr>
            <a:picLocks noChangeAspect="1"/>
          </p:cNvPicPr>
          <p:nvPr/>
        </p:nvPicPr>
        <p:blipFill rotWithShape="1">
          <a:blip r:embed="rId3" cstate="print"/>
          <a:srcRect l="4706" t="22730" r="2942" b="58661"/>
          <a:stretch/>
        </p:blipFill>
        <p:spPr>
          <a:xfrm>
            <a:off x="769422" y="1581924"/>
            <a:ext cx="7621558" cy="19874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98532" y="1452252"/>
            <a:ext cx="3702453" cy="21135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95473" y="1460129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791486" y="1460129"/>
            <a:ext cx="338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3152" y="1447800"/>
            <a:ext cx="3702453" cy="21135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30299" y="3296593"/>
            <a:ext cx="2274713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latin typeface="Times New Roman"/>
              </a:rPr>
              <a:t>GPS- 3.60% (2,295 records)</a:t>
            </a:r>
            <a:endParaRPr lang="en-US" sz="1400" dirty="0">
              <a:latin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43498" y="3309293"/>
            <a:ext cx="3247481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err="1" smtClean="0">
                <a:latin typeface="Times New Roman"/>
              </a:rPr>
              <a:t>Geocoded</a:t>
            </a:r>
            <a:r>
              <a:rPr lang="en-US" sz="1400" dirty="0" smtClean="0">
                <a:latin typeface="Times New Roman"/>
              </a:rPr>
              <a:t> address- 68.89% (43,991 records)</a:t>
            </a:r>
            <a:endParaRPr lang="en-US" sz="1400" dirty="0">
              <a:latin typeface="Times New Roman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769040" y="6060874"/>
            <a:ext cx="564001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</a:rPr>
              <a:t>2,295                           </a:t>
            </a:r>
            <a:r>
              <a:rPr lang="en-US" sz="2800" dirty="0" smtClean="0">
                <a:latin typeface="Times New Roman"/>
                <a:sym typeface="Wingdings"/>
              </a:rPr>
              <a:t> 43,991 </a:t>
            </a:r>
            <a:r>
              <a:rPr lang="en-US" sz="2800" dirty="0" smtClean="0">
                <a:latin typeface="Times New Roman"/>
              </a:rPr>
              <a:t>records</a:t>
            </a:r>
            <a:endParaRPr lang="en-US" sz="2800" dirty="0"/>
          </a:p>
        </p:txBody>
      </p:sp>
      <p:sp>
        <p:nvSpPr>
          <p:cNvPr id="24" name="Up Arrow 23"/>
          <p:cNvSpPr/>
          <p:nvPr/>
        </p:nvSpPr>
        <p:spPr>
          <a:xfrm rot="5400000" flipH="1">
            <a:off x="3713729" y="5345765"/>
            <a:ext cx="438801" cy="1970617"/>
          </a:xfrm>
          <a:prstGeom prst="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Geocoding</a:t>
            </a:r>
            <a:r>
              <a:rPr lang="en-US" dirty="0" smtClean="0"/>
              <a:t> scheme increased map-able data 20-fold</a:t>
            </a:r>
            <a:endParaRPr lang="en-US" dirty="0"/>
          </a:p>
        </p:txBody>
      </p:sp>
      <p:pic>
        <p:nvPicPr>
          <p:cNvPr id="5" name="Picture 4" descr="Figure1_6_10.png"/>
          <p:cNvPicPr>
            <a:picLocks noChangeAspect="1"/>
          </p:cNvPicPr>
          <p:nvPr/>
        </p:nvPicPr>
        <p:blipFill>
          <a:blip r:embed="rId3" cstate="print"/>
          <a:srcRect l="4706" t="22730" r="2942" b="39096"/>
          <a:stretch>
            <a:fillRect/>
          </a:stretch>
        </p:blipFill>
        <p:spPr>
          <a:xfrm>
            <a:off x="769422" y="1581924"/>
            <a:ext cx="7621558" cy="40770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98532" y="1452252"/>
            <a:ext cx="3702453" cy="21135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02972" y="3564963"/>
            <a:ext cx="3702453" cy="21135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9"/>
          <p:cNvGrpSpPr/>
          <p:nvPr/>
        </p:nvGrpSpPr>
        <p:grpSpPr>
          <a:xfrm>
            <a:off x="773152" y="1447800"/>
            <a:ext cx="7627833" cy="4235180"/>
            <a:chOff x="822539" y="573640"/>
            <a:chExt cx="7627833" cy="4235180"/>
          </a:xfrm>
        </p:grpSpPr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844860" y="585969"/>
              <a:ext cx="3508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4828543" y="2630851"/>
              <a:ext cx="35083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D</a:t>
              </a: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869520" y="2619738"/>
              <a:ext cx="3508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4840873" y="585969"/>
              <a:ext cx="33813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2539" y="573640"/>
              <a:ext cx="3702453" cy="21135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23529" y="2695255"/>
              <a:ext cx="3702453" cy="21135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79686" y="2422433"/>
              <a:ext cx="227471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Times New Roman"/>
                </a:rPr>
                <a:t>GPS- 3.60% (2,295 records)</a:t>
              </a:r>
              <a:endParaRPr lang="en-US" sz="1400" dirty="0">
                <a:latin typeface="Times New Roman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17786" y="4429033"/>
              <a:ext cx="330720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Times New Roman"/>
                </a:rPr>
                <a:t>Zip Code </a:t>
              </a:r>
              <a:r>
                <a:rPr lang="en-US" sz="1400" dirty="0" err="1" smtClean="0">
                  <a:latin typeface="Times New Roman"/>
                </a:rPr>
                <a:t>Centroid</a:t>
              </a:r>
              <a:r>
                <a:rPr lang="en-US" sz="1400" dirty="0" smtClean="0">
                  <a:latin typeface="Times New Roman"/>
                </a:rPr>
                <a:t>– 13.33% (8,511 records)</a:t>
              </a:r>
              <a:endParaRPr lang="en-US" sz="1400" dirty="0">
                <a:latin typeface="Times New Roman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92885" y="2435133"/>
              <a:ext cx="324748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err="1" smtClean="0">
                  <a:latin typeface="Times New Roman"/>
                </a:rPr>
                <a:t>Geocoded</a:t>
              </a:r>
              <a:r>
                <a:rPr lang="en-US" sz="1400" dirty="0" smtClean="0">
                  <a:latin typeface="Times New Roman"/>
                </a:rPr>
                <a:t> address- 68.89% (43,991 records)</a:t>
              </a:r>
              <a:endParaRPr lang="en-US" sz="1400" dirty="0">
                <a:latin typeface="Times New Roman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05586" y="4429033"/>
              <a:ext cx="324478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Times New Roman"/>
                </a:rPr>
                <a:t>County </a:t>
              </a:r>
              <a:r>
                <a:rPr lang="en-US" sz="1400" dirty="0" err="1" smtClean="0">
                  <a:latin typeface="Times New Roman"/>
                </a:rPr>
                <a:t>Centroid</a:t>
              </a:r>
              <a:r>
                <a:rPr lang="en-US" sz="1400" dirty="0" smtClean="0">
                  <a:latin typeface="Times New Roman"/>
                </a:rPr>
                <a:t> -14.19% (9,059 records)</a:t>
              </a:r>
              <a:endParaRPr lang="en-US" sz="1400" dirty="0">
                <a:latin typeface="Times New Roman"/>
              </a:endParaRPr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69040" y="6060874"/>
            <a:ext cx="564001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</a:rPr>
              <a:t>2,295                           </a:t>
            </a:r>
            <a:r>
              <a:rPr lang="en-US" sz="2800" dirty="0" smtClean="0">
                <a:latin typeface="Times New Roman"/>
                <a:sym typeface="Wingdings"/>
              </a:rPr>
              <a:t> </a:t>
            </a:r>
            <a:r>
              <a:rPr lang="en-US" sz="2800" dirty="0" smtClean="0">
                <a:latin typeface="Times New Roman"/>
                <a:sym typeface="Wingdings"/>
              </a:rPr>
              <a:t>63,000 </a:t>
            </a:r>
            <a:r>
              <a:rPr lang="en-US" sz="2800" dirty="0" smtClean="0">
                <a:latin typeface="Times New Roman"/>
              </a:rPr>
              <a:t>records</a:t>
            </a:r>
            <a:endParaRPr lang="en-US" sz="2800" dirty="0"/>
          </a:p>
        </p:txBody>
      </p:sp>
      <p:sp>
        <p:nvSpPr>
          <p:cNvPr id="21" name="Up Arrow 20"/>
          <p:cNvSpPr/>
          <p:nvPr/>
        </p:nvSpPr>
        <p:spPr>
          <a:xfrm rot="5400000" flipH="1">
            <a:off x="3713729" y="5345765"/>
            <a:ext cx="438801" cy="1970617"/>
          </a:xfrm>
          <a:prstGeom prst="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09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23" y="4414650"/>
            <a:ext cx="8893876" cy="3348196"/>
          </a:xfrm>
        </p:spPr>
        <p:txBody>
          <a:bodyPr>
            <a:normAutofit/>
          </a:bodyPr>
          <a:lstStyle/>
          <a:p>
            <a:endParaRPr lang="en-US" sz="1200" dirty="0" smtClean="0"/>
          </a:p>
          <a:p>
            <a:r>
              <a:rPr lang="en-US" sz="2000" dirty="0" smtClean="0"/>
              <a:t>&gt;7,700 had detectable arsenic (12%)</a:t>
            </a:r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sz="2000" dirty="0" smtClean="0"/>
              <a:t>Over 1,500 wells exceeded 10 μg/L (the EPA MCL) </a:t>
            </a:r>
          </a:p>
          <a:p>
            <a:endParaRPr lang="en-US" sz="1200" dirty="0"/>
          </a:p>
          <a:p>
            <a:r>
              <a:rPr lang="en-US" sz="2000" dirty="0" smtClean="0"/>
              <a:t>&gt;200 exceeded 50 μg/L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2" name="Content Placeholder 3" descr="FIg2A_2.jpeg"/>
          <p:cNvPicPr>
            <a:picLocks noChangeAspect="1"/>
          </p:cNvPicPr>
          <p:nvPr/>
        </p:nvPicPr>
        <p:blipFill>
          <a:blip r:embed="rId3"/>
          <a:srcRect l="-701" r="-701"/>
          <a:stretch>
            <a:fillRect/>
          </a:stretch>
        </p:blipFill>
        <p:spPr>
          <a:xfrm>
            <a:off x="1309296" y="1196479"/>
            <a:ext cx="6102364" cy="33560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21834" y="1242270"/>
            <a:ext cx="748602" cy="6224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75922" y="4156250"/>
            <a:ext cx="202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Sanders </a:t>
            </a:r>
            <a:r>
              <a:rPr lang="en-US" i="1" dirty="0" smtClean="0"/>
              <a:t>et al</a:t>
            </a:r>
            <a:r>
              <a:rPr lang="en-US" dirty="0" smtClean="0"/>
              <a:t>., 2012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71973"/>
            <a:ext cx="82296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dirty="0"/>
              <a:t>Arsenic levels elevated in NC wells</a:t>
            </a:r>
          </a:p>
        </p:txBody>
      </p:sp>
    </p:spTree>
    <p:extLst>
      <p:ext uri="{BB962C8B-B14F-4D97-AF65-F5344CB8AC3E}">
        <p14:creationId xmlns:p14="http://schemas.microsoft.com/office/powerpoint/2010/main" val="197140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23" y="4414650"/>
            <a:ext cx="8893876" cy="3348196"/>
          </a:xfrm>
        </p:spPr>
        <p:txBody>
          <a:bodyPr>
            <a:normAutofit/>
          </a:bodyPr>
          <a:lstStyle/>
          <a:p>
            <a:endParaRPr lang="en-US" sz="1200" dirty="0" smtClean="0"/>
          </a:p>
          <a:p>
            <a:r>
              <a:rPr lang="en-US" sz="2000" dirty="0" smtClean="0"/>
              <a:t>&gt;7,700 had detectable arsenic (12%)</a:t>
            </a:r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sz="2000" dirty="0" smtClean="0"/>
              <a:t>Over 1,500 wells exceeded 10 μg/L (the EPA MCL) </a:t>
            </a:r>
          </a:p>
          <a:p>
            <a:endParaRPr lang="en-US" sz="1200" dirty="0"/>
          </a:p>
          <a:p>
            <a:r>
              <a:rPr lang="en-US" sz="2000" dirty="0" smtClean="0"/>
              <a:t>&gt;200 exceeded 50 μg/L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2" name="Content Placeholder 3" descr="FIg2A_2.jpeg"/>
          <p:cNvPicPr>
            <a:picLocks noChangeAspect="1"/>
          </p:cNvPicPr>
          <p:nvPr/>
        </p:nvPicPr>
        <p:blipFill>
          <a:blip r:embed="rId3"/>
          <a:srcRect l="-701" r="-701"/>
          <a:stretch>
            <a:fillRect/>
          </a:stretch>
        </p:blipFill>
        <p:spPr>
          <a:xfrm>
            <a:off x="1309296" y="1196479"/>
            <a:ext cx="6102364" cy="33560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21834" y="1242270"/>
            <a:ext cx="748602" cy="6224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75922" y="4156250"/>
            <a:ext cx="202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Sanders </a:t>
            </a:r>
            <a:r>
              <a:rPr lang="en-US" i="1" dirty="0" smtClean="0"/>
              <a:t>et al</a:t>
            </a:r>
            <a:r>
              <a:rPr lang="en-US" dirty="0" smtClean="0"/>
              <a:t>., 2012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71973"/>
            <a:ext cx="82296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dirty="0"/>
              <a:t>Arsenic levels elevated in NC wells</a:t>
            </a:r>
          </a:p>
        </p:txBody>
      </p:sp>
      <p:sp>
        <p:nvSpPr>
          <p:cNvPr id="8" name="Rectangle 7"/>
          <p:cNvSpPr/>
          <p:nvPr/>
        </p:nvSpPr>
        <p:spPr>
          <a:xfrm>
            <a:off x="112533" y="1778041"/>
            <a:ext cx="8890000" cy="199813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2" indent="-457200" algn="ctr">
              <a:buFont typeface="Wingdings" charset="0"/>
              <a:buChar char="Ø"/>
            </a:pPr>
            <a:r>
              <a:rPr lang="en-US" sz="2800" dirty="0" smtClean="0">
                <a:solidFill>
                  <a:srgbClr val="000000"/>
                </a:solidFill>
              </a:rPr>
              <a:t>Geographic trends across the state</a:t>
            </a:r>
          </a:p>
          <a:p>
            <a:pPr marL="457200" lvl="2" indent="-457200" algn="ctr">
              <a:buFont typeface="Wingdings" charset="0"/>
              <a:buChar char="Ø"/>
            </a:pPr>
            <a:endParaRPr lang="en-US" sz="2800" dirty="0">
              <a:solidFill>
                <a:srgbClr val="000000"/>
              </a:solidFill>
            </a:endParaRPr>
          </a:p>
          <a:p>
            <a:pPr marL="457200" lvl="2" indent="-457200" algn="ctr">
              <a:buFont typeface="Wingdings" charset="0"/>
              <a:buChar char="Ø"/>
            </a:pPr>
            <a:r>
              <a:rPr lang="en-US" sz="2800" dirty="0">
                <a:solidFill>
                  <a:srgbClr val="000000"/>
                </a:solidFill>
              </a:rPr>
              <a:t>Levels as high as 806 μg/</a:t>
            </a:r>
            <a:r>
              <a:rPr lang="en-US" sz="2800" dirty="0" smtClean="0">
                <a:solidFill>
                  <a:srgbClr val="000000"/>
                </a:solidFill>
              </a:rPr>
              <a:t>L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6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Arsenic occurs naturally in NC groundwater</a:t>
            </a:r>
            <a:endParaRPr lang="en-US" dirty="0"/>
          </a:p>
        </p:txBody>
      </p:sp>
      <p:pic>
        <p:nvPicPr>
          <p:cNvPr id="4" name="Content Placeholder 3" descr="Fig2B.jpeg"/>
          <p:cNvPicPr>
            <a:picLocks noGrp="1" noChangeAspect="1"/>
          </p:cNvPicPr>
          <p:nvPr>
            <p:ph idx="1"/>
          </p:nvPr>
        </p:nvPicPr>
        <p:blipFill>
          <a:blip r:embed="rId3"/>
          <a:srcRect l="-5907" r="-5907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1090585" y="6151361"/>
            <a:ext cx="630616" cy="4081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31641" y="6080905"/>
            <a:ext cx="3368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Number of wells sampled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6175" y="6053533"/>
            <a:ext cx="305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916239" y="6157355"/>
            <a:ext cx="202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Sanders et al., 2012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83962"/>
            <a:ext cx="2133600" cy="365125"/>
          </a:xfrm>
        </p:spPr>
        <p:txBody>
          <a:bodyPr/>
          <a:lstStyle/>
          <a:p>
            <a:fld id="{0C2B191B-7633-3F4A-B90C-F6BFC7A70CA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35986" y="1740595"/>
            <a:ext cx="748602" cy="6224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Estimated arsenic levels at unmonitored locations</a:t>
            </a:r>
            <a:endParaRPr lang="en-US" dirty="0"/>
          </a:p>
        </p:txBody>
      </p:sp>
      <p:pic>
        <p:nvPicPr>
          <p:cNvPr id="4" name="Content Placeholder 3" descr="Fig2D.jpeg"/>
          <p:cNvPicPr>
            <a:picLocks noGrp="1" noChangeAspect="1"/>
          </p:cNvPicPr>
          <p:nvPr>
            <p:ph idx="1"/>
          </p:nvPr>
        </p:nvPicPr>
        <p:blipFill>
          <a:blip r:embed="rId3"/>
          <a:srcRect t="-10112" b="-10112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6916239" y="6033101"/>
            <a:ext cx="202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Sanders et al.,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5830" y="2078170"/>
            <a:ext cx="748602" cy="6224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2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at-risk areas have large populations served by private wells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543778"/>
              </p:ext>
            </p:extLst>
          </p:nvPr>
        </p:nvGraphicFramePr>
        <p:xfrm>
          <a:off x="231353" y="1372552"/>
          <a:ext cx="8686800" cy="3510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478"/>
                <a:gridCol w="1453683"/>
                <a:gridCol w="1704318"/>
                <a:gridCol w="1520519"/>
                <a:gridCol w="1938244"/>
                <a:gridCol w="131555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Rank</a:t>
                      </a:r>
                      <a:r>
                        <a:rPr lang="en-US" baseline="30000" dirty="0" err="1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of wells that</a:t>
                      </a:r>
                      <a:r>
                        <a:rPr lang="en-US" baseline="0" dirty="0" smtClean="0"/>
                        <a:t> exceed EPA standard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of wells above detect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Population</a:t>
                      </a:r>
                      <a:r>
                        <a:rPr lang="en-US" baseline="0" dirty="0" smtClean="0"/>
                        <a:t> using domestic wells, in thousands (%)</a:t>
                      </a:r>
                      <a:r>
                        <a:rPr lang="en-US" baseline="30000" dirty="0" smtClean="0"/>
                        <a:t> </a:t>
                      </a:r>
                      <a:r>
                        <a:rPr lang="en-US" baseline="30000" dirty="0" err="1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Population at risk </a:t>
                      </a:r>
                      <a:r>
                        <a:rPr lang="en-US" dirty="0" err="1" smtClean="0"/>
                        <a:t>rank</a:t>
                      </a:r>
                      <a:r>
                        <a:rPr lang="en-US" baseline="30000" dirty="0" err="1" smtClean="0"/>
                        <a:t>c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Stanly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176 (20.8)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485 (57.1)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25.947 (44.0)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634 (19.5)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1454 (44.7)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49.197</a:t>
                      </a:r>
                      <a:r>
                        <a:rPr lang="en-US" baseline="0" dirty="0" smtClean="0"/>
                        <a:t> (30.2)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Anson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en-US" baseline="0" dirty="0" smtClean="0"/>
                        <a:t> (10.20)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34 (34.7)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2.704 (10.6)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Montgomery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34</a:t>
                      </a:r>
                      <a:r>
                        <a:rPr lang="en-US" baseline="0" dirty="0" smtClean="0"/>
                        <a:t> (9.1)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120 (32.3)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8.213 (30.1)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 (6.3)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137 (24.0)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8.091 (23.9)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1436</a:t>
                      </a:r>
                      <a:r>
                        <a:rPr lang="en-US" baseline="0" dirty="0" smtClean="0"/>
                        <a:t> (2.3)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7713 (12.1)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2295.33 (26.4)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5995" y="5729823"/>
            <a:ext cx="8476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 Rank based on tendency of wells to exceed the EPA standard throughout an 11-year period.</a:t>
            </a:r>
          </a:p>
          <a:p>
            <a:r>
              <a:rPr lang="en-US" sz="1200" dirty="0" err="1" smtClean="0"/>
              <a:t>b</a:t>
            </a:r>
            <a:r>
              <a:rPr lang="en-US" sz="1200" dirty="0" smtClean="0"/>
              <a:t> Data from (Kenny et al., 2009).</a:t>
            </a:r>
          </a:p>
          <a:p>
            <a:r>
              <a:rPr lang="en-US" sz="1200" dirty="0" err="1" smtClean="0"/>
              <a:t>c</a:t>
            </a:r>
            <a:r>
              <a:rPr lang="en-US" sz="1200" dirty="0" smtClean="0"/>
              <a:t> Rank based on composite of percentage of wells that exceed the EPA standard through the 11-year period and percentage of county residents using private domestic well water.</a:t>
            </a:r>
          </a:p>
          <a:p>
            <a:endParaRPr lang="en-US" sz="1200" dirty="0"/>
          </a:p>
        </p:txBody>
      </p:sp>
      <p:sp>
        <p:nvSpPr>
          <p:cNvPr id="3" name="Frame 2"/>
          <p:cNvSpPr/>
          <p:nvPr/>
        </p:nvSpPr>
        <p:spPr>
          <a:xfrm>
            <a:off x="118531" y="2252134"/>
            <a:ext cx="8918153" cy="812800"/>
          </a:xfrm>
          <a:prstGeom prst="fram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68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26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SRP RTC website developed: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 descr="Screen Shot 2013-11-10 at 12.07.2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5" t="15735" r="15239" b="14298"/>
          <a:stretch/>
        </p:blipFill>
        <p:spPr>
          <a:xfrm>
            <a:off x="880530" y="1333924"/>
            <a:ext cx="7467600" cy="45758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98398" y="5986861"/>
            <a:ext cx="7449721" cy="651003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http://www2.sph.unc.edu/</a:t>
            </a:r>
            <a:r>
              <a:rPr lang="en-US" sz="2800" dirty="0" err="1" smtClean="0"/>
              <a:t>ncwellwater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045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50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Public health relevance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1" y="4987797"/>
            <a:ext cx="8805332" cy="1006602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Individuals </a:t>
            </a:r>
            <a:r>
              <a:rPr lang="en-US" sz="2800" dirty="0" smtClean="0"/>
              <a:t>relying on private wells for drinking water should have their well water tested.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 descr="world arsenic map2"/>
          <p:cNvPicPr>
            <a:picLocks noChangeAspect="1" noChangeArrowheads="1"/>
          </p:cNvPicPr>
          <p:nvPr/>
        </p:nvPicPr>
        <p:blipFill>
          <a:blip r:embed="rId3" cstate="print"/>
          <a:srcRect l="1201" t="5087" r="2403" b="19049"/>
          <a:stretch>
            <a:fillRect/>
          </a:stretch>
        </p:blipFill>
        <p:spPr bwMode="auto">
          <a:xfrm>
            <a:off x="1507040" y="1515535"/>
            <a:ext cx="6400800" cy="313817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6" name="Left Arrow 5"/>
          <p:cNvSpPr/>
          <p:nvPr/>
        </p:nvSpPr>
        <p:spPr>
          <a:xfrm>
            <a:off x="3252793" y="2150536"/>
            <a:ext cx="748747" cy="42269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683260" y="2234552"/>
            <a:ext cx="376257" cy="26166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16373" y="1996056"/>
            <a:ext cx="3833621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Raise awareness of areas of concern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6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681670"/>
              </p:ext>
            </p:extLst>
          </p:nvPr>
        </p:nvGraphicFramePr>
        <p:xfrm>
          <a:off x="1977243" y="4617951"/>
          <a:ext cx="947738" cy="1825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39" name="Image" r:id="rId4" imgW="2869841" imgH="5523810" progId="">
                  <p:embed/>
                </p:oleObj>
              </mc:Choice>
              <mc:Fallback>
                <p:oleObj name="Image" r:id="rId4" imgW="2869841" imgH="552381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7243" y="4617951"/>
                        <a:ext cx="947738" cy="18255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2556949" y="1208848"/>
            <a:ext cx="3996251" cy="1447846"/>
            <a:chOff x="944465" y="2030526"/>
            <a:chExt cx="7698881" cy="2997371"/>
          </a:xfrm>
        </p:grpSpPr>
        <p:pic>
          <p:nvPicPr>
            <p:cNvPr id="8" name="Content Placeholder 3" descr="FIg2A_2.jpeg"/>
            <p:cNvPicPr>
              <a:picLocks noChangeAspect="1"/>
            </p:cNvPicPr>
            <p:nvPr/>
          </p:nvPicPr>
          <p:blipFill>
            <a:blip r:embed="rId6"/>
            <a:srcRect l="3424" t="6141" r="1712" b="27633"/>
            <a:stretch>
              <a:fillRect/>
            </a:stretch>
          </p:blipFill>
          <p:spPr>
            <a:xfrm>
              <a:off x="944465" y="2030526"/>
              <a:ext cx="7698881" cy="29973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958120" y="2055213"/>
              <a:ext cx="780599" cy="7212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68932" y="4254839"/>
              <a:ext cx="4176311" cy="7212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7026" y="4695785"/>
            <a:ext cx="2329816" cy="13255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3704686" y="2524316"/>
            <a:ext cx="1913475" cy="8316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Exposure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8569" y="3707940"/>
            <a:ext cx="1913475" cy="8316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Health Effects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51117" y="3707940"/>
            <a:ext cx="1913475" cy="8316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Mechanism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stCxn id="12" idx="1"/>
            <a:endCxn id="13" idx="0"/>
          </p:cNvCxnSpPr>
          <p:nvPr/>
        </p:nvCxnSpPr>
        <p:spPr>
          <a:xfrm flipH="1">
            <a:off x="2455307" y="2940149"/>
            <a:ext cx="1249379" cy="7677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3"/>
            <a:endCxn id="14" idx="0"/>
          </p:cNvCxnSpPr>
          <p:nvPr/>
        </p:nvCxnSpPr>
        <p:spPr>
          <a:xfrm>
            <a:off x="5618161" y="2940149"/>
            <a:ext cx="1289694" cy="7677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4" idx="1"/>
          </p:cNvCxnSpPr>
          <p:nvPr/>
        </p:nvCxnSpPr>
        <p:spPr>
          <a:xfrm>
            <a:off x="3412044" y="4123773"/>
            <a:ext cx="253907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5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5940"/>
            <a:ext cx="7772400" cy="2236321"/>
          </a:xfrm>
        </p:spPr>
        <p:txBody>
          <a:bodyPr>
            <a:normAutofit/>
          </a:bodyPr>
          <a:lstStyle/>
          <a:p>
            <a:r>
              <a:rPr lang="en-US" dirty="0"/>
              <a:t>Mapping toxic metals in private wells and the association with birth defects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49390" y="4413660"/>
            <a:ext cx="52558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Alison P. Sanders, PhD</a:t>
            </a:r>
          </a:p>
          <a:p>
            <a:pPr algn="ctr"/>
            <a:r>
              <a:rPr lang="en-US" sz="2400" dirty="0" smtClean="0"/>
              <a:t>Postdoctoral Fellow</a:t>
            </a:r>
          </a:p>
          <a:p>
            <a:pPr algn="ctr"/>
            <a:r>
              <a:rPr lang="en-US" sz="2400" dirty="0" smtClean="0"/>
              <a:t>Department of Preventive Medicine</a:t>
            </a:r>
          </a:p>
          <a:p>
            <a:pPr algn="ctr"/>
            <a:r>
              <a:rPr lang="en-US" sz="2400" dirty="0" smtClean="0"/>
              <a:t>Icahn School of Medicine at Mount Sinai</a:t>
            </a:r>
          </a:p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November 12, 2013</a:t>
            </a:r>
          </a:p>
          <a:p>
            <a:endParaRPr lang="en-US" dirty="0"/>
          </a:p>
        </p:txBody>
      </p:sp>
      <p:pic>
        <p:nvPicPr>
          <p:cNvPr id="4" name="Picture 2" descr="http://www.sph.unc.edu/images/stories/faculty_staff/faculty_staff/images/unc_gillings_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67288" cy="121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0" descr="lg_sbrp_color-noTagline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189091" y="22502"/>
            <a:ext cx="1992630" cy="1195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090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375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Birth </a:t>
            </a:r>
            <a:r>
              <a:rPr lang="en-US" dirty="0"/>
              <a:t>d</a:t>
            </a:r>
            <a:r>
              <a:rPr lang="en-US" dirty="0" smtClean="0"/>
              <a:t>efects are the leading cause of infant mortality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6968"/>
            <a:ext cx="4724400" cy="5067828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A</a:t>
            </a:r>
            <a:r>
              <a:rPr lang="en-US" sz="2600" dirty="0" smtClean="0">
                <a:solidFill>
                  <a:srgbClr val="000000"/>
                </a:solidFill>
              </a:rPr>
              <a:t>pproximately </a:t>
            </a:r>
            <a:r>
              <a:rPr lang="en-US" sz="2600" dirty="0">
                <a:solidFill>
                  <a:srgbClr val="000000"/>
                </a:solidFill>
              </a:rPr>
              <a:t>3% of all live births </a:t>
            </a:r>
            <a:r>
              <a:rPr lang="en-US" sz="2600" dirty="0" smtClean="0">
                <a:solidFill>
                  <a:srgbClr val="000000"/>
                </a:solidFill>
              </a:rPr>
              <a:t>(</a:t>
            </a:r>
            <a:r>
              <a:rPr lang="en-US" sz="2600" dirty="0" err="1" smtClean="0"/>
              <a:t>Petrini</a:t>
            </a:r>
            <a:r>
              <a:rPr lang="en-US" sz="2600" dirty="0" smtClean="0"/>
              <a:t> </a:t>
            </a:r>
            <a:r>
              <a:rPr lang="en-US" sz="2600" i="1" dirty="0"/>
              <a:t>et al</a:t>
            </a:r>
            <a:r>
              <a:rPr lang="en-US" sz="2600" dirty="0"/>
              <a:t>., 2002). </a:t>
            </a:r>
            <a:endParaRPr lang="en-US" sz="2600" dirty="0" smtClean="0"/>
          </a:p>
          <a:p>
            <a:pPr marL="0" indent="0">
              <a:buNone/>
            </a:pPr>
            <a:endParaRPr lang="en-US" sz="2600" dirty="0" smtClean="0"/>
          </a:p>
          <a:p>
            <a:r>
              <a:rPr lang="en-US" sz="2600" dirty="0" smtClean="0"/>
              <a:t>$2.6 billion associated hospital costs in the US (Russo and </a:t>
            </a:r>
            <a:r>
              <a:rPr lang="en-US" sz="2600" dirty="0" err="1" smtClean="0"/>
              <a:t>Elixhauser</a:t>
            </a:r>
            <a:r>
              <a:rPr lang="en-US" sz="2600" dirty="0"/>
              <a:t>,</a:t>
            </a:r>
            <a:r>
              <a:rPr lang="en-US" sz="2600" dirty="0" smtClean="0"/>
              <a:t> 2006) </a:t>
            </a:r>
          </a:p>
          <a:p>
            <a:endParaRPr lang="en-US" sz="2600" dirty="0" smtClean="0"/>
          </a:p>
          <a:p>
            <a:r>
              <a:rPr lang="en-US" sz="2600" dirty="0" smtClean="0"/>
              <a:t>$</a:t>
            </a:r>
            <a:r>
              <a:rPr lang="en-US" sz="2600" dirty="0"/>
              <a:t>73.4 million </a:t>
            </a:r>
            <a:r>
              <a:rPr lang="en-US" sz="2600" dirty="0" smtClean="0"/>
              <a:t>in NC (NCBDMP, 2006)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 smtClean="0"/>
              <a:t>Roughly </a:t>
            </a:r>
            <a:r>
              <a:rPr lang="en-US" sz="2600" dirty="0"/>
              <a:t>60-70% of birth defects have no known </a:t>
            </a:r>
            <a:r>
              <a:rPr lang="en-US" sz="2600" dirty="0" smtClean="0"/>
              <a:t>cause </a:t>
            </a:r>
            <a:r>
              <a:rPr lang="en-US" sz="2600" dirty="0"/>
              <a:t>(Brent and </a:t>
            </a:r>
            <a:r>
              <a:rPr lang="en-US" sz="2600" dirty="0" smtClean="0"/>
              <a:t>Beckman, </a:t>
            </a:r>
            <a:r>
              <a:rPr lang="en-US" sz="2600" dirty="0"/>
              <a:t>1990)</a:t>
            </a:r>
            <a:r>
              <a:rPr lang="en-US" sz="2600" dirty="0" smtClean="0"/>
              <a:t>.</a:t>
            </a:r>
          </a:p>
          <a:p>
            <a:endParaRPr lang="en-US" sz="1900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grpSp>
        <p:nvGrpSpPr>
          <p:cNvPr id="22" name="Group 21"/>
          <p:cNvGrpSpPr/>
          <p:nvPr/>
        </p:nvGrpSpPr>
        <p:grpSpPr>
          <a:xfrm>
            <a:off x="4114800" y="2133600"/>
            <a:ext cx="5537200" cy="3970381"/>
            <a:chOff x="4605866" y="2133600"/>
            <a:chExt cx="4538133" cy="3649133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357971357"/>
                </p:ext>
              </p:extLst>
            </p:nvPr>
          </p:nvGraphicFramePr>
          <p:xfrm>
            <a:off x="4605866" y="2133600"/>
            <a:ext cx="4538133" cy="36491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6874915" y="4247530"/>
              <a:ext cx="1088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Unknown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09378" y="3485533"/>
              <a:ext cx="907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Genetic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38944" y="2202940"/>
              <a:ext cx="1560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Environmental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32124" y="5358668"/>
              <a:ext cx="1278012" cy="367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(Brent, 2004)</a:t>
              </a:r>
              <a:endParaRPr lang="en-US" sz="2000" dirty="0"/>
            </a:p>
          </p:txBody>
        </p:sp>
      </p:grp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C2B191B-7633-3F4A-B90C-F6BFC7A70CA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5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59"/>
            <a:ext cx="8229600" cy="1143000"/>
          </a:xfrm>
        </p:spPr>
        <p:txBody>
          <a:bodyPr/>
          <a:lstStyle/>
          <a:p>
            <a:r>
              <a:rPr lang="en-US" dirty="0" smtClean="0"/>
              <a:t>Congenital Heart Defects (CHDs)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399" y="1130303"/>
            <a:ext cx="7734301" cy="550227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400" dirty="0" smtClean="0"/>
              <a:t>33% of all </a:t>
            </a:r>
            <a:r>
              <a:rPr lang="en-US" sz="2400" dirty="0"/>
              <a:t>defects are </a:t>
            </a:r>
            <a:r>
              <a:rPr lang="en-US" sz="2400" dirty="0" smtClean="0"/>
              <a:t>CHDs (CDC, 2013)</a:t>
            </a:r>
          </a:p>
          <a:p>
            <a:endParaRPr lang="en-US" sz="1600" dirty="0" smtClean="0"/>
          </a:p>
          <a:p>
            <a:r>
              <a:rPr lang="en-US" sz="2400" dirty="0" smtClean="0"/>
              <a:t>CHDs are </a:t>
            </a:r>
            <a:r>
              <a:rPr lang="en-US" sz="2400" dirty="0"/>
              <a:t>the leading cause of defect-related </a:t>
            </a:r>
            <a:r>
              <a:rPr lang="en-US" sz="2400" dirty="0" smtClean="0"/>
              <a:t>deaths</a:t>
            </a:r>
          </a:p>
          <a:p>
            <a:endParaRPr lang="en-US" sz="1600" dirty="0" smtClean="0"/>
          </a:p>
          <a:p>
            <a:r>
              <a:rPr lang="en-US" sz="2400" dirty="0" smtClean="0"/>
              <a:t>CHDs are more than half ($1.4 billion) of the total estimated annual hospital costs due to birth </a:t>
            </a:r>
            <a:r>
              <a:rPr lang="en-US" sz="2400" dirty="0"/>
              <a:t>defects (Russo and </a:t>
            </a:r>
            <a:r>
              <a:rPr lang="en-US" sz="2400" dirty="0" err="1"/>
              <a:t>Elixhauser</a:t>
            </a:r>
            <a:r>
              <a:rPr lang="en-US" sz="2400" dirty="0"/>
              <a:t>, 2006) </a:t>
            </a:r>
          </a:p>
          <a:p>
            <a:endParaRPr lang="en-US" sz="1600" dirty="0" smtClean="0"/>
          </a:p>
          <a:p>
            <a:r>
              <a:rPr lang="en-US" sz="2400" dirty="0" smtClean="0"/>
              <a:t>CHD classification is complex, strategies include phenotypic subgroups (</a:t>
            </a:r>
            <a:r>
              <a:rPr lang="en-US" sz="2400" dirty="0" err="1" smtClean="0"/>
              <a:t>Botto</a:t>
            </a:r>
            <a:r>
              <a:rPr lang="en-US" sz="2400" dirty="0" smtClean="0"/>
              <a:t> </a:t>
            </a:r>
            <a:r>
              <a:rPr lang="en-US" sz="2400" i="1" dirty="0" smtClean="0"/>
              <a:t>et al.,</a:t>
            </a:r>
            <a:r>
              <a:rPr lang="en-US" sz="2400" dirty="0" smtClean="0"/>
              <a:t> 2007)</a:t>
            </a:r>
            <a:endParaRPr lang="en-US" sz="2400" dirty="0"/>
          </a:p>
          <a:p>
            <a:endParaRPr lang="en-US" sz="1600" dirty="0" smtClean="0"/>
          </a:p>
          <a:p>
            <a:r>
              <a:rPr lang="en-US" sz="2400" dirty="0" smtClean="0"/>
              <a:t>Prioritized CHD categories:</a:t>
            </a:r>
          </a:p>
          <a:p>
            <a:pPr lvl="1"/>
            <a:r>
              <a:rPr lang="en-US" sz="1800" dirty="0" err="1" smtClean="0"/>
              <a:t>Conotruncal</a:t>
            </a:r>
            <a:r>
              <a:rPr lang="en-US" sz="1800" dirty="0" smtClean="0"/>
              <a:t> (~8%)</a:t>
            </a:r>
          </a:p>
          <a:p>
            <a:pPr lvl="1"/>
            <a:r>
              <a:rPr lang="en-US" sz="1800" dirty="0" err="1" smtClean="0"/>
              <a:t>Atrioventricular</a:t>
            </a:r>
            <a:r>
              <a:rPr lang="en-US" sz="1800" dirty="0" smtClean="0"/>
              <a:t> </a:t>
            </a:r>
            <a:r>
              <a:rPr lang="en-US" sz="1800" dirty="0" err="1"/>
              <a:t>septal</a:t>
            </a:r>
            <a:r>
              <a:rPr lang="en-US" sz="1800" dirty="0"/>
              <a:t> </a:t>
            </a:r>
            <a:r>
              <a:rPr lang="en-US" sz="1800" dirty="0" smtClean="0"/>
              <a:t>defect (5%)</a:t>
            </a:r>
          </a:p>
          <a:p>
            <a:pPr lvl="1"/>
            <a:r>
              <a:rPr lang="en-US" sz="1800" dirty="0" smtClean="0"/>
              <a:t>Left ventricular outflow tract obstruction (2.4%)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6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59"/>
            <a:ext cx="8229600" cy="1143000"/>
          </a:xfrm>
        </p:spPr>
        <p:txBody>
          <a:bodyPr/>
          <a:lstStyle/>
          <a:p>
            <a:r>
              <a:rPr lang="en-US" dirty="0" smtClean="0"/>
              <a:t>Congenital Heart Defects (CHDs)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399" y="1130303"/>
            <a:ext cx="7734301" cy="550227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400" dirty="0" smtClean="0"/>
              <a:t>33% of all </a:t>
            </a:r>
            <a:r>
              <a:rPr lang="en-US" sz="2400" dirty="0"/>
              <a:t>defects are </a:t>
            </a:r>
            <a:r>
              <a:rPr lang="en-US" sz="2400" dirty="0" smtClean="0"/>
              <a:t>CHDs (CDC, 2013)</a:t>
            </a:r>
          </a:p>
          <a:p>
            <a:endParaRPr lang="en-US" sz="1600" dirty="0" smtClean="0"/>
          </a:p>
          <a:p>
            <a:r>
              <a:rPr lang="en-US" sz="2400" dirty="0" smtClean="0"/>
              <a:t>CHDs are </a:t>
            </a:r>
            <a:r>
              <a:rPr lang="en-US" sz="2400" dirty="0"/>
              <a:t>the leading cause of defect-related </a:t>
            </a:r>
            <a:r>
              <a:rPr lang="en-US" sz="2400" dirty="0" smtClean="0"/>
              <a:t>deaths</a:t>
            </a:r>
          </a:p>
          <a:p>
            <a:endParaRPr lang="en-US" sz="1600" dirty="0" smtClean="0"/>
          </a:p>
          <a:p>
            <a:r>
              <a:rPr lang="en-US" sz="2400" dirty="0" smtClean="0"/>
              <a:t>CHDs are more than half ($1.4 billion) of the total estimated annual hospital costs due to birth </a:t>
            </a:r>
            <a:r>
              <a:rPr lang="en-US" sz="2400" dirty="0"/>
              <a:t>defects (Russo and </a:t>
            </a:r>
            <a:r>
              <a:rPr lang="en-US" sz="2400" dirty="0" err="1"/>
              <a:t>Elixhauser</a:t>
            </a:r>
            <a:r>
              <a:rPr lang="en-US" sz="2400" dirty="0"/>
              <a:t>, 2006) </a:t>
            </a:r>
          </a:p>
          <a:p>
            <a:endParaRPr lang="en-US" sz="1600" dirty="0" smtClean="0"/>
          </a:p>
          <a:p>
            <a:r>
              <a:rPr lang="en-US" sz="2400" dirty="0" smtClean="0"/>
              <a:t>CHD classification is complex, strategies include phenotypic subgroups (</a:t>
            </a:r>
            <a:r>
              <a:rPr lang="en-US" sz="2400" dirty="0" err="1" smtClean="0"/>
              <a:t>Botto</a:t>
            </a:r>
            <a:r>
              <a:rPr lang="en-US" sz="2400" dirty="0" smtClean="0"/>
              <a:t> </a:t>
            </a:r>
            <a:r>
              <a:rPr lang="en-US" sz="2400" i="1" dirty="0" smtClean="0"/>
              <a:t>et al.,</a:t>
            </a:r>
            <a:r>
              <a:rPr lang="en-US" sz="2400" dirty="0" smtClean="0"/>
              <a:t> 2007)</a:t>
            </a:r>
            <a:endParaRPr lang="en-US" sz="2400" dirty="0"/>
          </a:p>
          <a:p>
            <a:endParaRPr lang="en-US" sz="1600" dirty="0" smtClean="0"/>
          </a:p>
          <a:p>
            <a:r>
              <a:rPr lang="en-US" sz="2400" dirty="0" smtClean="0"/>
              <a:t>Prioritized CHD categories:</a:t>
            </a:r>
          </a:p>
          <a:p>
            <a:pPr lvl="1"/>
            <a:r>
              <a:rPr lang="en-US" sz="1800" dirty="0" err="1" smtClean="0"/>
              <a:t>Conotruncal</a:t>
            </a:r>
            <a:r>
              <a:rPr lang="en-US" sz="1800" dirty="0" smtClean="0"/>
              <a:t> (~8%)</a:t>
            </a:r>
          </a:p>
          <a:p>
            <a:pPr lvl="1"/>
            <a:r>
              <a:rPr lang="en-US" sz="1800" dirty="0" err="1" smtClean="0"/>
              <a:t>Atrioventricular</a:t>
            </a:r>
            <a:r>
              <a:rPr lang="en-US" sz="1800" dirty="0" smtClean="0"/>
              <a:t> </a:t>
            </a:r>
            <a:r>
              <a:rPr lang="en-US" sz="1800" dirty="0" err="1"/>
              <a:t>septal</a:t>
            </a:r>
            <a:r>
              <a:rPr lang="en-US" sz="1800" dirty="0"/>
              <a:t> </a:t>
            </a:r>
            <a:r>
              <a:rPr lang="en-US" sz="1800" dirty="0" smtClean="0"/>
              <a:t>defect (5%)</a:t>
            </a:r>
          </a:p>
          <a:p>
            <a:pPr lvl="1"/>
            <a:r>
              <a:rPr lang="en-US" sz="1800" dirty="0" smtClean="0"/>
              <a:t>Left ventricular outflow tract obstruction (2.4%)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26" y="1594237"/>
            <a:ext cx="5065374" cy="363815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5045936" y="1611170"/>
            <a:ext cx="3606997" cy="3672025"/>
            <a:chOff x="6231465" y="3069018"/>
            <a:chExt cx="2847519" cy="286400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33535"/>
            <a:stretch/>
          </p:blipFill>
          <p:spPr>
            <a:xfrm>
              <a:off x="6275887" y="3069018"/>
              <a:ext cx="2803097" cy="28071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6231465" y="4064000"/>
              <a:ext cx="389464" cy="1869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5101613" y="1611170"/>
            <a:ext cx="0" cy="362122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101614" y="5210335"/>
            <a:ext cx="355131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45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</a:t>
            </a:r>
            <a:r>
              <a:rPr lang="en-US" dirty="0" smtClean="0"/>
              <a:t>etals are understudied environmental teratogens in human populations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7067780"/>
              </p:ext>
            </p:extLst>
          </p:nvPr>
        </p:nvGraphicFramePr>
        <p:xfrm>
          <a:off x="25105" y="2052092"/>
          <a:ext cx="5469448" cy="3970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806659" y="4365894"/>
            <a:ext cx="1311606" cy="401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Unknown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73509" y="3570678"/>
            <a:ext cx="1093715" cy="401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Genetic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37564" y="2175168"/>
            <a:ext cx="1881054" cy="401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Environmental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247" t="3448"/>
          <a:stretch/>
        </p:blipFill>
        <p:spPr>
          <a:xfrm>
            <a:off x="5765800" y="3106738"/>
            <a:ext cx="2959553" cy="1905000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676899" y="3352800"/>
            <a:ext cx="3149600" cy="685800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76900" y="4749800"/>
            <a:ext cx="3174999" cy="249238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48600" y="5044828"/>
            <a:ext cx="1248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ATSDR</a:t>
            </a:r>
            <a:r>
              <a:rPr lang="en-US" sz="1600" dirty="0" smtClean="0"/>
              <a:t>, </a:t>
            </a:r>
            <a:r>
              <a:rPr lang="en-US" sz="1600" dirty="0" smtClean="0"/>
              <a:t>2013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494554" y="2238668"/>
            <a:ext cx="3727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Metals rank among the top 10 in the priority list of hazardous substances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667000" y="1765300"/>
            <a:ext cx="0" cy="2740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667000" y="1778000"/>
            <a:ext cx="3581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235700" y="1765300"/>
            <a:ext cx="0" cy="4479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81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Metals are understudied environmental teratogens in human populations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920580"/>
              </p:ext>
            </p:extLst>
          </p:nvPr>
        </p:nvGraphicFramePr>
        <p:xfrm>
          <a:off x="25105" y="2052092"/>
          <a:ext cx="5469448" cy="3970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806659" y="4365894"/>
            <a:ext cx="1311606" cy="401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Unknown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73509" y="3570678"/>
            <a:ext cx="1093715" cy="401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Genetic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37564" y="2175168"/>
            <a:ext cx="1881054" cy="401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Environmental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62601" y="2225968"/>
            <a:ext cx="30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Evidence of metal exposure in NC pregnant women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667000" y="1765300"/>
            <a:ext cx="0" cy="2740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667000" y="1778000"/>
            <a:ext cx="3581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235700" y="1765300"/>
            <a:ext cx="0" cy="4479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34476"/>
              </p:ext>
            </p:extLst>
          </p:nvPr>
        </p:nvGraphicFramePr>
        <p:xfrm>
          <a:off x="5651500" y="2942590"/>
          <a:ext cx="3149599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00"/>
                <a:gridCol w="1144453"/>
                <a:gridCol w="735146"/>
              </a:tblGrid>
              <a:tr h="6437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Metal</a:t>
                      </a:r>
                      <a:endParaRPr lang="en-US" sz="2000" dirty="0"/>
                    </a:p>
                  </a:txBody>
                  <a:tcPr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% detected</a:t>
                      </a:r>
                      <a:endParaRPr lang="en-US" sz="2000" dirty="0"/>
                    </a:p>
                  </a:txBody>
                  <a:tcPr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n</a:t>
                      </a:r>
                      <a:endParaRPr lang="en-US" sz="2000" dirty="0"/>
                    </a:p>
                  </a:txBody>
                  <a:tcPr anchor="b">
                    <a:solidFill>
                      <a:schemeClr val="tx1"/>
                    </a:solidFill>
                  </a:tcPr>
                </a:tc>
              </a:tr>
              <a:tr h="3638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Arsenic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65.7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210</a:t>
                      </a:r>
                      <a:endParaRPr lang="en-US" sz="2000" dirty="0"/>
                    </a:p>
                  </a:txBody>
                  <a:tcPr/>
                </a:tc>
              </a:tr>
              <a:tr h="3638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Cadmium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57.3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211</a:t>
                      </a:r>
                      <a:endParaRPr lang="en-US" sz="2000" dirty="0"/>
                    </a:p>
                  </a:txBody>
                  <a:tcPr/>
                </a:tc>
              </a:tr>
              <a:tr h="3638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Mercury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63.8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210</a:t>
                      </a:r>
                      <a:endParaRPr lang="en-US" sz="2000" dirty="0"/>
                    </a:p>
                  </a:txBody>
                  <a:tcPr/>
                </a:tc>
              </a:tr>
              <a:tr h="3638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Lead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211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Up Arrow 17"/>
          <p:cNvSpPr/>
          <p:nvPr/>
        </p:nvSpPr>
        <p:spPr>
          <a:xfrm>
            <a:off x="6879171" y="5203190"/>
            <a:ext cx="626534" cy="863600"/>
          </a:xfrm>
          <a:prstGeom prst="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18400" y="5205968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Sanders </a:t>
            </a:r>
            <a:r>
              <a:rPr lang="en-US" sz="1400" i="1" dirty="0" smtClean="0"/>
              <a:t>et al.</a:t>
            </a:r>
            <a:r>
              <a:rPr lang="en-US" sz="1400" dirty="0" smtClean="0"/>
              <a:t>, 2012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49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58267" y="1485371"/>
            <a:ext cx="4284136" cy="2968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Evidence of metal-associated birth defects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7" y="1481669"/>
            <a:ext cx="4368800" cy="520069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Metals cause gross morphological defects in animals </a:t>
            </a:r>
            <a:r>
              <a:rPr lang="en-US" sz="1700" dirty="0" smtClean="0"/>
              <a:t>(Domingo, 1994; </a:t>
            </a:r>
            <a:r>
              <a:rPr lang="en-US" sz="1700" dirty="0" err="1" smtClean="0"/>
              <a:t>Golub</a:t>
            </a:r>
            <a:r>
              <a:rPr lang="en-US" sz="1700" dirty="0" smtClean="0"/>
              <a:t>, 1998) </a:t>
            </a:r>
          </a:p>
          <a:p>
            <a:endParaRPr lang="en-US" dirty="0" smtClean="0"/>
          </a:p>
          <a:p>
            <a:r>
              <a:rPr lang="en-US" dirty="0" smtClean="0"/>
              <a:t>Hundreds of animal studies demonstrate arsenic-induced neural tube defects (NTDs)</a:t>
            </a:r>
            <a:r>
              <a:rPr lang="en-US" sz="1700" dirty="0" smtClean="0"/>
              <a:t> (</a:t>
            </a:r>
            <a:r>
              <a:rPr lang="en-US" sz="1700" dirty="0" err="1" smtClean="0"/>
              <a:t>Holson</a:t>
            </a:r>
            <a:r>
              <a:rPr lang="en-US" sz="1700" dirty="0" smtClean="0"/>
              <a:t>, 2000)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Arsenic- and cadmium-induced heart defects </a:t>
            </a:r>
            <a:r>
              <a:rPr lang="en-US" sz="1700" dirty="0" smtClean="0"/>
              <a:t>(Li et al., 2012; Li et al., 2009; Cheng et al., 2001)</a:t>
            </a:r>
          </a:p>
          <a:p>
            <a:endParaRPr lang="en-US" sz="1700" dirty="0" smtClean="0"/>
          </a:p>
          <a:p>
            <a:r>
              <a:rPr lang="en-US" dirty="0" smtClean="0"/>
              <a:t>Limited epidemiologic evidence</a:t>
            </a:r>
          </a:p>
          <a:p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559546"/>
            <a:ext cx="2133600" cy="365125"/>
          </a:xfrm>
        </p:spPr>
        <p:txBody>
          <a:bodyPr/>
          <a:lstStyle/>
          <a:p>
            <a:fld id="{0C2B191B-7633-3F4A-B90C-F6BFC7A70CA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229" b="92084" l="19060" r="78764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44" y="1240356"/>
            <a:ext cx="4266673" cy="334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9" l="13359" r="78906"/>
                    </a14:imgEffect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470" y="1840881"/>
            <a:ext cx="3129576" cy="241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12023" y="1476460"/>
            <a:ext cx="883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08915" y="1493393"/>
            <a:ext cx="1643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Arsenic-treated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3331" y="4104147"/>
            <a:ext cx="166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Ahir</a:t>
            </a:r>
            <a:r>
              <a:rPr lang="en-US" dirty="0" smtClean="0"/>
              <a:t> </a:t>
            </a:r>
            <a:r>
              <a:rPr lang="en-US" i="1" dirty="0" smtClean="0"/>
              <a:t>et al.</a:t>
            </a:r>
            <a:r>
              <a:rPr lang="en-US" dirty="0" smtClean="0"/>
              <a:t>, 2013</a:t>
            </a:r>
            <a:endParaRPr lang="en-US" dirty="0"/>
          </a:p>
        </p:txBody>
      </p:sp>
      <p:pic>
        <p:nvPicPr>
          <p:cNvPr id="7" name="Picture 6" descr="Li_2009_Zebraheart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" r="2612"/>
          <a:stretch/>
        </p:blipFill>
        <p:spPr>
          <a:xfrm>
            <a:off x="4605877" y="4741335"/>
            <a:ext cx="4419593" cy="16624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641974" y="6313028"/>
            <a:ext cx="143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 </a:t>
            </a:r>
            <a:r>
              <a:rPr lang="en-US" i="1" dirty="0" smtClean="0"/>
              <a:t>et al.</a:t>
            </a:r>
            <a:r>
              <a:rPr lang="en-US" dirty="0" smtClean="0"/>
              <a:t>, 2009</a:t>
            </a:r>
            <a:endParaRPr lang="en-US" dirty="0"/>
          </a:p>
        </p:txBody>
      </p:sp>
      <p:sp>
        <p:nvSpPr>
          <p:cNvPr id="13" name="Up Arrow 12"/>
          <p:cNvSpPr/>
          <p:nvPr/>
        </p:nvSpPr>
        <p:spPr>
          <a:xfrm rot="16200000">
            <a:off x="2123233" y="6006039"/>
            <a:ext cx="384838" cy="863600"/>
          </a:xfrm>
          <a:prstGeom prst="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76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274547"/>
              </p:ext>
            </p:extLst>
          </p:nvPr>
        </p:nvGraphicFramePr>
        <p:xfrm>
          <a:off x="1977243" y="4617951"/>
          <a:ext cx="947738" cy="1825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48" name="Image" r:id="rId4" imgW="2869841" imgH="5523810" progId="">
                  <p:embed/>
                </p:oleObj>
              </mc:Choice>
              <mc:Fallback>
                <p:oleObj name="Image" r:id="rId4" imgW="2869841" imgH="552381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7243" y="4617951"/>
                        <a:ext cx="947738" cy="18255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2556949" y="1208848"/>
            <a:ext cx="3996251" cy="1447846"/>
            <a:chOff x="944465" y="2030526"/>
            <a:chExt cx="7698881" cy="2997371"/>
          </a:xfrm>
        </p:grpSpPr>
        <p:pic>
          <p:nvPicPr>
            <p:cNvPr id="8" name="Content Placeholder 3" descr="FIg2A_2.jpeg"/>
            <p:cNvPicPr>
              <a:picLocks noChangeAspect="1"/>
            </p:cNvPicPr>
            <p:nvPr/>
          </p:nvPicPr>
          <p:blipFill>
            <a:blip r:embed="rId6"/>
            <a:srcRect l="3424" t="6141" r="1712" b="27633"/>
            <a:stretch>
              <a:fillRect/>
            </a:stretch>
          </p:blipFill>
          <p:spPr>
            <a:xfrm>
              <a:off x="944465" y="2030526"/>
              <a:ext cx="7698881" cy="29973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958120" y="2055213"/>
              <a:ext cx="780599" cy="7212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68932" y="4254839"/>
              <a:ext cx="4176311" cy="7212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7026" y="4695785"/>
            <a:ext cx="2329816" cy="13255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3704686" y="2524316"/>
            <a:ext cx="1913475" cy="8316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Exposure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8569" y="3707940"/>
            <a:ext cx="1913475" cy="8316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Health Effects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51117" y="3707940"/>
            <a:ext cx="1913475" cy="8316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Mechanism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stCxn id="12" idx="1"/>
            <a:endCxn id="13" idx="0"/>
          </p:cNvCxnSpPr>
          <p:nvPr/>
        </p:nvCxnSpPr>
        <p:spPr>
          <a:xfrm flipH="1">
            <a:off x="2455307" y="2940149"/>
            <a:ext cx="1249379" cy="7677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3"/>
            <a:endCxn id="14" idx="0"/>
          </p:cNvCxnSpPr>
          <p:nvPr/>
        </p:nvCxnSpPr>
        <p:spPr>
          <a:xfrm>
            <a:off x="5618161" y="2940149"/>
            <a:ext cx="1289694" cy="7677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4" idx="1"/>
          </p:cNvCxnSpPr>
          <p:nvPr/>
        </p:nvCxnSpPr>
        <p:spPr>
          <a:xfrm>
            <a:off x="3412044" y="4123773"/>
            <a:ext cx="253907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6377" y="2476500"/>
            <a:ext cx="8890000" cy="21093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Study goal</a:t>
            </a:r>
            <a:r>
              <a:rPr lang="en-US" sz="2800" dirty="0" smtClean="0">
                <a:solidFill>
                  <a:srgbClr val="000000"/>
                </a:solidFill>
              </a:rPr>
              <a:t>: To assess the relationship between private well metal levels and the prevalence of birth defects in NC</a:t>
            </a:r>
          </a:p>
          <a:p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316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Environmental metals measured in North Carolina wells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576" y="1749752"/>
            <a:ext cx="1625600" cy="1574800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49" y="1737051"/>
            <a:ext cx="1638300" cy="1600200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220" y="1758218"/>
            <a:ext cx="1587500" cy="1562100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3" name="Picture 12" descr="Mn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903" r="616" b="205"/>
          <a:stretch/>
        </p:blipFill>
        <p:spPr>
          <a:xfrm>
            <a:off x="4812450" y="1746654"/>
            <a:ext cx="1673352" cy="1581912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584200" y="3551747"/>
            <a:ext cx="837574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Included wells with GPS or a geocoded street address</a:t>
            </a:r>
          </a:p>
          <a:p>
            <a:endParaRPr lang="en-US" sz="20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~</a:t>
            </a:r>
            <a:r>
              <a:rPr lang="en-US" sz="2800" dirty="0" smtClean="0">
                <a:solidFill>
                  <a:srgbClr val="000000"/>
                </a:solidFill>
              </a:rPr>
              <a:t>46,000 well measures for each metal.	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6600" y="5270500"/>
            <a:ext cx="7885276" cy="977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Metals </a:t>
            </a:r>
            <a:r>
              <a:rPr lang="en-US" sz="2800" dirty="0"/>
              <a:t>of potential harm to pregnant women and the developing fetus </a:t>
            </a:r>
          </a:p>
        </p:txBody>
      </p:sp>
    </p:spTree>
    <p:extLst>
      <p:ext uri="{BB962C8B-B14F-4D97-AF65-F5344CB8AC3E}">
        <p14:creationId xmlns:p14="http://schemas.microsoft.com/office/powerpoint/2010/main" val="373209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Birth defects in North Carolina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9272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North Carolina Birth Defects Monitoring Program </a:t>
            </a:r>
            <a:r>
              <a:rPr lang="en-US" dirty="0" smtClean="0"/>
              <a:t>(BDMP</a:t>
            </a:r>
            <a:r>
              <a:rPr lang="en-US" dirty="0"/>
              <a:t>) is an active population-based surveillance system established in 1987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 descr="BIRTH DEFECTS FINAL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1" y="3160773"/>
            <a:ext cx="5176766" cy="213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1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Birth defects in North Carolina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9272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North Carolina Birth Defects Monitoring Program </a:t>
            </a:r>
            <a:r>
              <a:rPr lang="en-US" dirty="0" smtClean="0"/>
              <a:t>(BDMP</a:t>
            </a:r>
            <a:r>
              <a:rPr lang="en-US" dirty="0"/>
              <a:t>) is an active population-based surveillance system established in 1987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BIRTH DEFECTS FINAL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1" y="3160773"/>
            <a:ext cx="5176766" cy="2139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533" y="2455328"/>
            <a:ext cx="8890000" cy="199813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Hypothesis</a:t>
            </a:r>
            <a:r>
              <a:rPr lang="en-US" sz="2800" dirty="0" smtClean="0">
                <a:solidFill>
                  <a:srgbClr val="000000"/>
                </a:solidFill>
              </a:rPr>
              <a:t>: Environmental metal levels are associated with the prevalence of specific birth defects in North Carolina</a:t>
            </a:r>
            <a:endParaRPr lang="en-US" sz="2800" dirty="0">
              <a:solidFill>
                <a:srgbClr val="000000"/>
              </a:solidFill>
            </a:endParaRPr>
          </a:p>
          <a:p>
            <a:pPr marL="0" lvl="2" algn="ctr"/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1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449187"/>
              </p:ext>
            </p:extLst>
          </p:nvPr>
        </p:nvGraphicFramePr>
        <p:xfrm>
          <a:off x="1977243" y="4855013"/>
          <a:ext cx="947738" cy="1825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" name="Image" r:id="rId4" imgW="2869841" imgH="5523810" progId="">
                  <p:embed/>
                </p:oleObj>
              </mc:Choice>
              <mc:Fallback>
                <p:oleObj name="Image" r:id="rId4" imgW="2869841" imgH="552381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7243" y="4855013"/>
                        <a:ext cx="947738" cy="18255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2556949" y="1445910"/>
            <a:ext cx="3996251" cy="1447846"/>
            <a:chOff x="944465" y="2030526"/>
            <a:chExt cx="7698881" cy="2997371"/>
          </a:xfrm>
        </p:grpSpPr>
        <p:pic>
          <p:nvPicPr>
            <p:cNvPr id="7" name="Content Placeholder 3" descr="FIg2A_2.jpeg"/>
            <p:cNvPicPr>
              <a:picLocks noChangeAspect="1"/>
            </p:cNvPicPr>
            <p:nvPr/>
          </p:nvPicPr>
          <p:blipFill>
            <a:blip r:embed="rId6"/>
            <a:srcRect l="3424" t="6141" r="1712" b="27633"/>
            <a:stretch>
              <a:fillRect/>
            </a:stretch>
          </p:blipFill>
          <p:spPr>
            <a:xfrm>
              <a:off x="944465" y="2030526"/>
              <a:ext cx="7698881" cy="29973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958120" y="2055213"/>
              <a:ext cx="780599" cy="7212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68932" y="4254839"/>
              <a:ext cx="4176311" cy="7212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01601" y="105308"/>
            <a:ext cx="9296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Trans-disciplinary research: </a:t>
            </a:r>
            <a:br>
              <a:rPr lang="en-US" dirty="0" smtClean="0"/>
            </a:br>
            <a:r>
              <a:rPr lang="en-US" dirty="0" smtClean="0"/>
              <a:t>Environmental metals and birth defects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7026" y="4932847"/>
            <a:ext cx="2329816" cy="13255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3704686" y="2761378"/>
            <a:ext cx="1913475" cy="8316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Exposure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98569" y="3945002"/>
            <a:ext cx="1913475" cy="8316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Health Effects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51117" y="3945002"/>
            <a:ext cx="1913475" cy="8316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Mechanism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>
            <a:stCxn id="16" idx="1"/>
          </p:cNvCxnSpPr>
          <p:nvPr/>
        </p:nvCxnSpPr>
        <p:spPr>
          <a:xfrm flipH="1">
            <a:off x="2455307" y="3177211"/>
            <a:ext cx="1249379" cy="7677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6" idx="3"/>
            <a:endCxn id="18" idx="0"/>
          </p:cNvCxnSpPr>
          <p:nvPr/>
        </p:nvCxnSpPr>
        <p:spPr>
          <a:xfrm>
            <a:off x="5618161" y="3177211"/>
            <a:ext cx="1289694" cy="7677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8" idx="1"/>
          </p:cNvCxnSpPr>
          <p:nvPr/>
        </p:nvCxnSpPr>
        <p:spPr>
          <a:xfrm>
            <a:off x="3412044" y="4360835"/>
            <a:ext cx="253907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265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Study design and population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203" y="1052567"/>
            <a:ext cx="7196667" cy="533341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400" b="1" dirty="0" smtClean="0"/>
              <a:t>Semi-ecologic cohort </a:t>
            </a:r>
            <a:r>
              <a:rPr lang="en-US" sz="2400" dirty="0" smtClean="0"/>
              <a:t>study:</a:t>
            </a:r>
            <a:endParaRPr lang="en-US" sz="2400" b="1" dirty="0" smtClean="0"/>
          </a:p>
          <a:p>
            <a:pPr lvl="1"/>
            <a:r>
              <a:rPr lang="en-US" sz="1600" b="1" dirty="0" smtClean="0"/>
              <a:t>20,151 </a:t>
            </a:r>
            <a:r>
              <a:rPr lang="en-US" sz="1600" dirty="0" smtClean="0"/>
              <a:t>cases with </a:t>
            </a:r>
            <a:r>
              <a:rPr lang="en-US" sz="1600" dirty="0"/>
              <a:t>selected birth </a:t>
            </a:r>
            <a:r>
              <a:rPr lang="en-US" sz="1600" dirty="0" smtClean="0"/>
              <a:t>defects identified by the NC BDMP between </a:t>
            </a:r>
            <a:r>
              <a:rPr lang="en-US" sz="1600" dirty="0"/>
              <a:t>2003-2008 </a:t>
            </a:r>
            <a:endParaRPr lang="en-US" sz="1600" dirty="0" smtClean="0"/>
          </a:p>
          <a:p>
            <a:pPr lvl="1"/>
            <a:r>
              <a:rPr lang="en-US" sz="1600" b="1" dirty="0" smtClean="0"/>
              <a:t>668,371 </a:t>
            </a:r>
            <a:r>
              <a:rPr lang="en-US" sz="1600" dirty="0" smtClean="0"/>
              <a:t>non</a:t>
            </a:r>
            <a:r>
              <a:rPr lang="en-US" sz="1600" dirty="0"/>
              <a:t>-malformed</a:t>
            </a:r>
            <a:r>
              <a:rPr lang="en-US" sz="1600" b="1" dirty="0" smtClean="0"/>
              <a:t> </a:t>
            </a:r>
            <a:r>
              <a:rPr lang="en-US" sz="1600" dirty="0" smtClean="0"/>
              <a:t>controls </a:t>
            </a:r>
            <a:r>
              <a:rPr lang="en-US" sz="1600" dirty="0"/>
              <a:t>sampled from birth certificates during the same birth years. </a:t>
            </a:r>
            <a:endParaRPr lang="en-US" sz="1600" dirty="0" smtClean="0"/>
          </a:p>
          <a:p>
            <a:pPr lvl="1"/>
            <a:endParaRPr lang="en-US" sz="1600" dirty="0" smtClean="0"/>
          </a:p>
          <a:p>
            <a:r>
              <a:rPr lang="en-US" sz="2400" dirty="0" smtClean="0"/>
              <a:t>Eligibility: </a:t>
            </a:r>
            <a:r>
              <a:rPr lang="en-US" sz="2400" dirty="0" err="1" smtClean="0"/>
              <a:t>liveborn</a:t>
            </a:r>
            <a:r>
              <a:rPr lang="en-US" sz="2400" dirty="0" smtClean="0"/>
              <a:t>, singleton infants with a </a:t>
            </a:r>
            <a:r>
              <a:rPr lang="en-US" sz="2400" dirty="0"/>
              <a:t>geocoded residence at </a:t>
            </a:r>
            <a:r>
              <a:rPr lang="en-US" sz="2400" dirty="0" smtClean="0"/>
              <a:t>delivery, and cases with no </a:t>
            </a:r>
            <a:r>
              <a:rPr lang="en-US" sz="2400" dirty="0"/>
              <a:t>known chromosomal </a:t>
            </a:r>
            <a:r>
              <a:rPr lang="en-US" sz="2400" dirty="0" smtClean="0"/>
              <a:t>abnormalities.</a:t>
            </a:r>
          </a:p>
          <a:p>
            <a:endParaRPr lang="en-US" sz="1600" dirty="0"/>
          </a:p>
          <a:p>
            <a:r>
              <a:rPr lang="en-US" sz="2400" dirty="0" smtClean="0"/>
              <a:t>Subjects excluded if missing </a:t>
            </a:r>
            <a:r>
              <a:rPr lang="en-US" sz="2400" dirty="0"/>
              <a:t>data on any covariates including maternal race, age, or education (n=2,092). </a:t>
            </a:r>
            <a:endParaRPr lang="en-US" sz="2400" dirty="0" smtClean="0"/>
          </a:p>
          <a:p>
            <a:endParaRPr lang="en-US" sz="1600" dirty="0" smtClean="0"/>
          </a:p>
          <a:p>
            <a:r>
              <a:rPr lang="en-US" sz="2400" dirty="0" smtClean="0"/>
              <a:t>Final </a:t>
            </a:r>
            <a:r>
              <a:rPr lang="en-US" sz="2400" dirty="0"/>
              <a:t>cohort included </a:t>
            </a:r>
            <a:r>
              <a:rPr lang="en-US" sz="2400" dirty="0" smtClean="0"/>
              <a:t>686,435 </a:t>
            </a:r>
            <a:r>
              <a:rPr lang="en-US" sz="2400" dirty="0"/>
              <a:t>births </a:t>
            </a:r>
            <a:endParaRPr lang="en-US" sz="2400" dirty="0" smtClean="0"/>
          </a:p>
          <a:p>
            <a:pPr lvl="1"/>
            <a:r>
              <a:rPr lang="en-US" sz="2000" dirty="0" smtClean="0"/>
              <a:t>20,094 </a:t>
            </a:r>
            <a:r>
              <a:rPr lang="en-US" sz="2000" dirty="0"/>
              <a:t>cases and 666,341 </a:t>
            </a:r>
            <a:r>
              <a:rPr lang="en-US" sz="2000" dirty="0" smtClean="0"/>
              <a:t>controls </a:t>
            </a:r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69050"/>
            <a:ext cx="2133600" cy="365125"/>
          </a:xfrm>
        </p:spPr>
        <p:txBody>
          <a:bodyPr/>
          <a:lstStyle/>
          <a:p>
            <a:fld id="{0C2B191B-7633-3F4A-B90C-F6BFC7A70CA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50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Selected birth defect phenotypes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01344" y="6292213"/>
            <a:ext cx="2133600" cy="365125"/>
          </a:xfrm>
        </p:spPr>
        <p:txBody>
          <a:bodyPr/>
          <a:lstStyle/>
          <a:p>
            <a:fld id="{0C2B191B-7633-3F4A-B90C-F6BFC7A70CA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666" y="1354120"/>
            <a:ext cx="8178806" cy="4493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2200" dirty="0" err="1" smtClean="0">
                <a:solidFill>
                  <a:srgbClr val="000000"/>
                </a:solidFill>
              </a:rPr>
              <a:t>Spina</a:t>
            </a:r>
            <a:r>
              <a:rPr lang="en-US" sz="2200" dirty="0" smtClean="0">
                <a:solidFill>
                  <a:srgbClr val="000000"/>
                </a:solidFill>
              </a:rPr>
              <a:t> bifida </a:t>
            </a:r>
            <a:r>
              <a:rPr lang="en-US" sz="2200" dirty="0" smtClean="0"/>
              <a:t>without anencephaly (n=255)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err="1" smtClean="0"/>
              <a:t>Anotia</a:t>
            </a:r>
            <a:r>
              <a:rPr lang="en-US" sz="2200" dirty="0" smtClean="0"/>
              <a:t>/</a:t>
            </a:r>
            <a:r>
              <a:rPr lang="en-US" sz="2200" dirty="0" err="1" smtClean="0"/>
              <a:t>microtia</a:t>
            </a:r>
            <a:r>
              <a:rPr lang="en-US" sz="2200" dirty="0" smtClean="0"/>
              <a:t> (n=124)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Tetralogy of </a:t>
            </a:r>
            <a:r>
              <a:rPr lang="en-US" sz="2200" dirty="0" err="1"/>
              <a:t>Fallot</a:t>
            </a:r>
            <a:r>
              <a:rPr lang="en-US" sz="2200" dirty="0"/>
              <a:t> (TOF</a:t>
            </a:r>
            <a:r>
              <a:rPr lang="en-US" sz="2200" dirty="0" smtClean="0"/>
              <a:t>), transposition of the great arteries (TGA), </a:t>
            </a:r>
            <a:r>
              <a:rPr lang="en-US" sz="2200" dirty="0"/>
              <a:t>and </a:t>
            </a:r>
            <a:r>
              <a:rPr lang="en-US" sz="2200" dirty="0" smtClean="0"/>
              <a:t>common </a:t>
            </a:r>
            <a:r>
              <a:rPr lang="en-US" sz="2200" dirty="0" err="1" smtClean="0"/>
              <a:t>truncus</a:t>
            </a:r>
            <a:r>
              <a:rPr lang="en-US" sz="2200" dirty="0" smtClean="0"/>
              <a:t> (n=545)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err="1" smtClean="0"/>
              <a:t>Atrioventricular</a:t>
            </a:r>
            <a:r>
              <a:rPr lang="en-US" sz="2200" dirty="0" smtClean="0"/>
              <a:t> </a:t>
            </a:r>
            <a:r>
              <a:rPr lang="en-US" sz="2200" dirty="0" err="1" smtClean="0"/>
              <a:t>septal</a:t>
            </a:r>
            <a:r>
              <a:rPr lang="en-US" sz="2200" dirty="0" smtClean="0"/>
              <a:t> defect (AVSD) (n=378)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err="1" smtClean="0"/>
              <a:t>Hypoplastic</a:t>
            </a:r>
            <a:r>
              <a:rPr lang="en-US" sz="2200" dirty="0" smtClean="0"/>
              <a:t> left heart syndrome (HLHS) (n=183)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Cleft </a:t>
            </a:r>
            <a:r>
              <a:rPr lang="en-US" sz="2200" dirty="0"/>
              <a:t>palate without cleft lip (CP) (n</a:t>
            </a:r>
            <a:r>
              <a:rPr lang="en-US" sz="2200" dirty="0" smtClean="0"/>
              <a:t>=433) </a:t>
            </a:r>
            <a:endParaRPr lang="en-US" sz="2200" dirty="0"/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Cleft </a:t>
            </a:r>
            <a:r>
              <a:rPr lang="en-US" sz="2200" dirty="0"/>
              <a:t>lip with or without cleft palate (CL/P) (n</a:t>
            </a:r>
            <a:r>
              <a:rPr lang="en-US" sz="2200" dirty="0" smtClean="0"/>
              <a:t>=631)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err="1" smtClean="0"/>
              <a:t>Tracheo</a:t>
            </a:r>
            <a:r>
              <a:rPr lang="en-US" sz="2200" dirty="0"/>
              <a:t>-esophageal fistula (TEF) (n=196)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Pyloric </a:t>
            </a:r>
            <a:r>
              <a:rPr lang="en-US" sz="2200" dirty="0"/>
              <a:t>stenosis (n=1332)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Reduction </a:t>
            </a:r>
            <a:r>
              <a:rPr lang="en-US" sz="2200" dirty="0"/>
              <a:t>defect of upper or lower limb (n=311)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err="1" smtClean="0"/>
              <a:t>Gastroschisis</a:t>
            </a:r>
            <a:r>
              <a:rPr lang="en-US" sz="2200" dirty="0" smtClean="0"/>
              <a:t> </a:t>
            </a:r>
            <a:r>
              <a:rPr lang="en-US" sz="2200" dirty="0"/>
              <a:t>(n=258)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Hypospadias (</a:t>
            </a:r>
            <a:r>
              <a:rPr lang="en-US" sz="2200" dirty="0"/>
              <a:t>n=2290</a:t>
            </a:r>
            <a:r>
              <a:rPr lang="en-US" sz="2200" dirty="0" smtClean="0"/>
              <a:t>)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8228609" y="2462846"/>
            <a:ext cx="970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CHDs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14" y="2099758"/>
            <a:ext cx="7814726" cy="1367342"/>
          </a:xfrm>
          <a:prstGeom prst="rect">
            <a:avLst/>
          </a:prstGeom>
          <a:noFill/>
          <a:ln w="476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9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210300" y="1930400"/>
            <a:ext cx="2819718" cy="3060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Exposure assigned at using an </a:t>
            </a:r>
            <a:r>
              <a:rPr lang="en-US" b="1" dirty="0" smtClean="0"/>
              <a:t>ecologic</a:t>
            </a:r>
            <a:r>
              <a:rPr lang="en-US" dirty="0" smtClean="0"/>
              <a:t>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4" y="1244607"/>
            <a:ext cx="5778500" cy="537527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/>
              <a:t>Individual-level data on maternal drinking water source or consumption not available</a:t>
            </a:r>
          </a:p>
          <a:p>
            <a:endParaRPr lang="en-US" sz="1700" dirty="0" smtClean="0"/>
          </a:p>
          <a:p>
            <a:r>
              <a:rPr lang="en-US" sz="2800" dirty="0" smtClean="0"/>
              <a:t>Applied a census tract ecologic unit of </a:t>
            </a:r>
            <a:r>
              <a:rPr lang="en-US" sz="2800" dirty="0" smtClean="0"/>
              <a:t>analysis</a:t>
            </a:r>
          </a:p>
          <a:p>
            <a:endParaRPr lang="en-US" sz="1600" dirty="0" smtClean="0"/>
          </a:p>
          <a:p>
            <a:r>
              <a:rPr lang="en-US" sz="2800" dirty="0" smtClean="0"/>
              <a:t>Calculated averages in census tracts</a:t>
            </a:r>
          </a:p>
          <a:p>
            <a:endParaRPr lang="en-US" sz="1700" dirty="0" smtClean="0"/>
          </a:p>
          <a:p>
            <a:r>
              <a:rPr lang="en-US" sz="2800" dirty="0" smtClean="0"/>
              <a:t>Excluded tracts with &lt; than 10 wells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4737" t="5482" r="3158" b="66841"/>
          <a:stretch/>
        </p:blipFill>
        <p:spPr>
          <a:xfrm>
            <a:off x="6441775" y="2260600"/>
            <a:ext cx="2511725" cy="16640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51600" y="4102100"/>
            <a:ext cx="431800" cy="190500"/>
          </a:xfrm>
          <a:prstGeom prst="rect">
            <a:avLst/>
          </a:prstGeom>
          <a:solidFill>
            <a:srgbClr val="FFFFD7"/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96100" y="3993634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Census Block Groups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64300" y="4394200"/>
            <a:ext cx="431800" cy="190500"/>
          </a:xfrm>
          <a:prstGeom prst="rect">
            <a:avLst/>
          </a:prstGeom>
          <a:solidFill>
            <a:srgbClr val="FFFFD7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08800" y="428573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Census Tracts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674311" y="4923423"/>
            <a:ext cx="1464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www.caliper.com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2975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7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Spatial patterns of metals in NC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 descr="Figure1_MetalMaps_June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8148" r="50370" b="53333"/>
          <a:stretch/>
        </p:blipFill>
        <p:spPr>
          <a:xfrm>
            <a:off x="203198" y="1117589"/>
            <a:ext cx="4402665" cy="2641611"/>
          </a:xfrm>
          <a:prstGeom prst="rect">
            <a:avLst/>
          </a:prstGeom>
        </p:spPr>
      </p:pic>
      <p:pic>
        <p:nvPicPr>
          <p:cNvPr id="6" name="Picture 5" descr="Figure1_MetalMaps_June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47160" r="50555" b="14074"/>
          <a:stretch/>
        </p:blipFill>
        <p:spPr>
          <a:xfrm>
            <a:off x="186269" y="3996264"/>
            <a:ext cx="4385732" cy="2658523"/>
          </a:xfrm>
          <a:prstGeom prst="rect">
            <a:avLst/>
          </a:prstGeom>
        </p:spPr>
      </p:pic>
      <p:pic>
        <p:nvPicPr>
          <p:cNvPr id="7" name="Picture 6" descr="Figure1_MetalMaps_June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46913" b="14074"/>
          <a:stretch/>
        </p:blipFill>
        <p:spPr>
          <a:xfrm>
            <a:off x="4622805" y="3979335"/>
            <a:ext cx="4470401" cy="2675456"/>
          </a:xfrm>
          <a:prstGeom prst="rect">
            <a:avLst/>
          </a:prstGeom>
        </p:spPr>
      </p:pic>
      <p:pic>
        <p:nvPicPr>
          <p:cNvPr id="8" name="Picture 7" descr="Figure1_MetalMaps_June2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6" t="8148" b="53087"/>
          <a:stretch/>
        </p:blipFill>
        <p:spPr>
          <a:xfrm>
            <a:off x="4639740" y="1100665"/>
            <a:ext cx="4453465" cy="265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09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Metal levels exceed EPA guidelines </a:t>
            </a:r>
            <a:r>
              <a:rPr lang="en-US" dirty="0"/>
              <a:t>in </a:t>
            </a:r>
            <a:r>
              <a:rPr lang="en-US" dirty="0" smtClean="0"/>
              <a:t>NC wells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 descr="Figure1_MetalMaps_June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8148" r="50370" b="53333"/>
          <a:stretch/>
        </p:blipFill>
        <p:spPr>
          <a:xfrm>
            <a:off x="203198" y="1185321"/>
            <a:ext cx="4402665" cy="2641611"/>
          </a:xfrm>
          <a:prstGeom prst="rect">
            <a:avLst/>
          </a:prstGeom>
        </p:spPr>
      </p:pic>
      <p:pic>
        <p:nvPicPr>
          <p:cNvPr id="6" name="Picture 5" descr="Figure1_MetalMaps_June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47160" r="50555" b="14074"/>
          <a:stretch/>
        </p:blipFill>
        <p:spPr>
          <a:xfrm>
            <a:off x="186269" y="3996264"/>
            <a:ext cx="4385732" cy="2658523"/>
          </a:xfrm>
          <a:prstGeom prst="rect">
            <a:avLst/>
          </a:prstGeom>
        </p:spPr>
      </p:pic>
      <p:pic>
        <p:nvPicPr>
          <p:cNvPr id="7" name="Picture 6" descr="Figure1_MetalMaps_June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46913" b="14074"/>
          <a:stretch/>
        </p:blipFill>
        <p:spPr>
          <a:xfrm>
            <a:off x="4622805" y="3979335"/>
            <a:ext cx="4470401" cy="2675456"/>
          </a:xfrm>
          <a:prstGeom prst="rect">
            <a:avLst/>
          </a:prstGeom>
        </p:spPr>
      </p:pic>
      <p:pic>
        <p:nvPicPr>
          <p:cNvPr id="8" name="Picture 7" descr="Figure1_MetalMaps_June2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6" t="8148" b="53087"/>
          <a:stretch/>
        </p:blipFill>
        <p:spPr>
          <a:xfrm>
            <a:off x="4639740" y="1168397"/>
            <a:ext cx="4453465" cy="26585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38128" y="4453469"/>
            <a:ext cx="1546933" cy="9144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r>
              <a:rPr lang="en-US" sz="2800" dirty="0" smtClean="0">
                <a:solidFill>
                  <a:srgbClr val="000000"/>
                </a:solidFill>
              </a:rPr>
              <a:t>21%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04265" y="1625618"/>
            <a:ext cx="1546933" cy="9144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r>
              <a:rPr lang="en-US" sz="2800" dirty="0" smtClean="0">
                <a:solidFill>
                  <a:srgbClr val="000000"/>
                </a:solidFill>
              </a:rPr>
              <a:t>2.2%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76265" y="1591736"/>
            <a:ext cx="1546933" cy="9144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r>
              <a:rPr lang="en-US" sz="2800" dirty="0" smtClean="0">
                <a:solidFill>
                  <a:srgbClr val="000000"/>
                </a:solidFill>
              </a:rPr>
              <a:t>0.1%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76265" y="4419620"/>
            <a:ext cx="1546933" cy="9144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r>
              <a:rPr lang="en-US" sz="2800" dirty="0" smtClean="0">
                <a:solidFill>
                  <a:srgbClr val="000000"/>
                </a:solidFill>
              </a:rPr>
              <a:t>3.9%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4700" y="1540936"/>
            <a:ext cx="83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 ppb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80200" y="1507072"/>
            <a:ext cx="71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 ppb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16700" y="4313772"/>
            <a:ext cx="83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 ppb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8000" y="4364572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50 ppb - SMCL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3"/>
            <a:ext cx="8229600" cy="1143000"/>
          </a:xfrm>
        </p:spPr>
        <p:txBody>
          <a:bodyPr/>
          <a:lstStyle/>
          <a:p>
            <a:r>
              <a:rPr lang="en-US" dirty="0" smtClean="0"/>
              <a:t>Ecologic exposure 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6205"/>
            <a:ext cx="8229600" cy="5375270"/>
          </a:xfrm>
        </p:spPr>
        <p:txBody>
          <a:bodyPr>
            <a:normAutofit/>
          </a:bodyPr>
          <a:lstStyle/>
          <a:p>
            <a:r>
              <a:rPr lang="en-US" dirty="0"/>
              <a:t>Residence at delivery was used to assign census tracts to cases and controls</a:t>
            </a:r>
          </a:p>
          <a:p>
            <a:r>
              <a:rPr lang="en-US" dirty="0" smtClean="0"/>
              <a:t>Calculated 50</a:t>
            </a:r>
            <a:r>
              <a:rPr lang="en-US" baseline="30000" dirty="0" smtClean="0"/>
              <a:t>th</a:t>
            </a:r>
            <a:r>
              <a:rPr lang="en-US" dirty="0" smtClean="0"/>
              <a:t> and 90</a:t>
            </a:r>
            <a:r>
              <a:rPr lang="en-US" baseline="30000" dirty="0" smtClean="0"/>
              <a:t>th </a:t>
            </a:r>
            <a:r>
              <a:rPr lang="en-US" dirty="0" smtClean="0"/>
              <a:t>average tract level percentiles</a:t>
            </a:r>
          </a:p>
          <a:p>
            <a:endParaRPr lang="en-US" dirty="0" smtClean="0"/>
          </a:p>
          <a:p>
            <a:r>
              <a:rPr lang="en-US" dirty="0" smtClean="0"/>
              <a:t>“Lower exposure” ≤ 50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ptile</a:t>
            </a:r>
            <a:endParaRPr lang="en-US" dirty="0" smtClean="0"/>
          </a:p>
          <a:p>
            <a:r>
              <a:rPr lang="en-US" dirty="0"/>
              <a:t>“Higher exposure” ≥ 90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ptile</a:t>
            </a:r>
            <a:r>
              <a:rPr lang="en-US" dirty="0"/>
              <a:t>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97600" y="4216400"/>
            <a:ext cx="711200" cy="387350"/>
          </a:xfrm>
          <a:prstGeom prst="rect">
            <a:avLst/>
          </a:prstGeom>
          <a:solidFill>
            <a:srgbClr val="FFFFD7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10300" y="4794250"/>
            <a:ext cx="711200" cy="38735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0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</a:t>
            </a:r>
            <a:r>
              <a:rPr lang="en-US" dirty="0" smtClean="0"/>
              <a:t>revalence ratios (PRs) used to estimate the association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 dichotomous variable used to compared the “higher exposure” census tracts to “lower exposure”</a:t>
            </a:r>
          </a:p>
          <a:p>
            <a:endParaRPr lang="en-US" dirty="0" smtClean="0"/>
          </a:p>
          <a:p>
            <a:r>
              <a:rPr lang="en-US" i="1" dirty="0" smtClean="0"/>
              <a:t>a priori </a:t>
            </a:r>
            <a:r>
              <a:rPr lang="en-US" dirty="0" smtClean="0"/>
              <a:t>covariates</a:t>
            </a:r>
            <a:r>
              <a:rPr lang="en-US" dirty="0"/>
              <a:t>:</a:t>
            </a:r>
            <a:r>
              <a:rPr lang="en-US" i="1" dirty="0" smtClean="0"/>
              <a:t> </a:t>
            </a:r>
            <a:r>
              <a:rPr lang="en-US" dirty="0" smtClean="0"/>
              <a:t>maternal age, race, </a:t>
            </a:r>
            <a:r>
              <a:rPr lang="en-US" dirty="0"/>
              <a:t>and education </a:t>
            </a:r>
            <a:r>
              <a:rPr lang="en-US" dirty="0" smtClean="0"/>
              <a:t>status.</a:t>
            </a:r>
          </a:p>
          <a:p>
            <a:endParaRPr lang="en-US" dirty="0" smtClean="0"/>
          </a:p>
          <a:p>
            <a:r>
              <a:rPr lang="en-US" dirty="0" smtClean="0"/>
              <a:t>Log-linear regression used to estimate the </a:t>
            </a:r>
            <a:r>
              <a:rPr lang="en-US" dirty="0"/>
              <a:t>association between </a:t>
            </a:r>
            <a:r>
              <a:rPr lang="en-US" dirty="0" smtClean="0"/>
              <a:t>the </a:t>
            </a:r>
            <a:r>
              <a:rPr lang="en-US" dirty="0"/>
              <a:t>prevalence of each birth defect and census </a:t>
            </a:r>
            <a:r>
              <a:rPr lang="en-US" dirty="0" smtClean="0"/>
              <a:t>tract metal </a:t>
            </a:r>
            <a:r>
              <a:rPr lang="en-US" dirty="0"/>
              <a:t>levels in drinking </a:t>
            </a:r>
            <a:r>
              <a:rPr lang="en-US" dirty="0" smtClean="0"/>
              <a:t>water.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90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402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Prevalence Ratios* with 95% CIs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5989701"/>
              </p:ext>
            </p:extLst>
          </p:nvPr>
        </p:nvGraphicFramePr>
        <p:xfrm>
          <a:off x="2370620" y="1912983"/>
          <a:ext cx="4453468" cy="273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9922" y="2494190"/>
            <a:ext cx="688135" cy="10726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0925" y="32092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CHDs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7862" y="4893733"/>
            <a:ext cx="592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*PRs adjusted for maternal age, race, and education status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947996" y="3976495"/>
            <a:ext cx="3821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1.     2.     3.      4.     5.      6.     7.      8.     9.    10.   11.    12.   13.  </a:t>
            </a:r>
            <a:endParaRPr lang="en-US" sz="1100" dirty="0"/>
          </a:p>
        </p:txBody>
      </p:sp>
      <p:sp>
        <p:nvSpPr>
          <p:cNvPr id="22" name="Rectangle 21"/>
          <p:cNvSpPr/>
          <p:nvPr/>
        </p:nvSpPr>
        <p:spPr>
          <a:xfrm>
            <a:off x="6316088" y="2031984"/>
            <a:ext cx="592668" cy="245540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6316088" y="2031984"/>
            <a:ext cx="0" cy="245540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6200000">
            <a:off x="1820292" y="3128468"/>
            <a:ext cx="120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 (95%CI)</a:t>
            </a:r>
            <a:endParaRPr lang="en-US" dirty="0"/>
          </a:p>
        </p:txBody>
      </p:sp>
      <p:sp>
        <p:nvSpPr>
          <p:cNvPr id="3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C2B191B-7633-3F4A-B90C-F6BFC7A70CA9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513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402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Prevalence Ratios* with 95% CIs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8092156"/>
              </p:ext>
            </p:extLst>
          </p:nvPr>
        </p:nvGraphicFramePr>
        <p:xfrm>
          <a:off x="2370620" y="1912983"/>
          <a:ext cx="4453468" cy="273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9922" y="2494190"/>
            <a:ext cx="688135" cy="10726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0925" y="32092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CHDs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7862" y="4893733"/>
            <a:ext cx="592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*PRs adjusted for maternal age, race, and education status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947996" y="3976495"/>
            <a:ext cx="3821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1.     2.     3.      4.     5.      6.     7.      8.     9.    10.   11.    12.   13.  </a:t>
            </a:r>
            <a:endParaRPr lang="en-US" sz="1100" dirty="0"/>
          </a:p>
        </p:txBody>
      </p:sp>
      <p:sp>
        <p:nvSpPr>
          <p:cNvPr id="22" name="Rectangle 21"/>
          <p:cNvSpPr/>
          <p:nvPr/>
        </p:nvSpPr>
        <p:spPr>
          <a:xfrm>
            <a:off x="6316088" y="2031984"/>
            <a:ext cx="592668" cy="245540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6316088" y="2031984"/>
            <a:ext cx="0" cy="245540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6200000">
            <a:off x="1820292" y="3128468"/>
            <a:ext cx="120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 (95%CI)</a:t>
            </a:r>
            <a:endParaRPr lang="en-US" dirty="0"/>
          </a:p>
        </p:txBody>
      </p:sp>
      <p:sp>
        <p:nvSpPr>
          <p:cNvPr id="3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C2B191B-7633-3F4A-B90C-F6BFC7A70CA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96997" y="2731010"/>
            <a:ext cx="6417750" cy="146846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Potential ecologic associations between the </a:t>
            </a:r>
            <a:r>
              <a:rPr lang="en-US" sz="2400" dirty="0">
                <a:solidFill>
                  <a:srgbClr val="000000"/>
                </a:solidFill>
              </a:rPr>
              <a:t>prevalence of CHDs and census tract levels of </a:t>
            </a:r>
            <a:r>
              <a:rPr lang="en-US" sz="2400" dirty="0" err="1" smtClean="0">
                <a:solidFill>
                  <a:srgbClr val="000000"/>
                </a:solidFill>
              </a:rPr>
              <a:t>Mn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8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Sensitivity analyses to address exposure misclassification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i</a:t>
            </a:r>
            <a:r>
              <a:rPr lang="en-US" dirty="0" smtClean="0"/>
              <a:t>.	Apply the </a:t>
            </a:r>
            <a:r>
              <a:rPr lang="en-US" dirty="0"/>
              <a:t>c</a:t>
            </a:r>
            <a:r>
              <a:rPr lang="en-US" dirty="0" smtClean="0"/>
              <a:t>ensus block group as the ecologic unit </a:t>
            </a:r>
          </a:p>
          <a:p>
            <a:endParaRPr lang="en-US" dirty="0" smtClean="0"/>
          </a:p>
          <a:p>
            <a:endParaRPr lang="en-US" sz="2800" dirty="0" smtClean="0"/>
          </a:p>
          <a:p>
            <a:pPr marL="0" indent="0">
              <a:buNone/>
            </a:pPr>
            <a:r>
              <a:rPr lang="en-US" dirty="0" smtClean="0"/>
              <a:t>ii.	Exclude individuals in areas served by public water supplies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C2B191B-7633-3F4A-B90C-F6BFC7A70CA9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Content Placeholder 6" descr="Maganese_quartiles.jpg"/>
          <p:cNvPicPr>
            <a:picLocks noChangeAspect="1"/>
          </p:cNvPicPr>
          <p:nvPr/>
        </p:nvPicPr>
        <p:blipFill rotWithShape="1">
          <a:blip r:embed="rId3"/>
          <a:srcRect l="4167" t="5556" r="8333" b="57050"/>
          <a:stretch/>
        </p:blipFill>
        <p:spPr>
          <a:xfrm>
            <a:off x="2304513" y="2286009"/>
            <a:ext cx="4701854" cy="1507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2399" y="2727876"/>
            <a:ext cx="129205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Manganese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879567" y="3302008"/>
            <a:ext cx="1930400" cy="5418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elected for Utility Access.jpg"/>
          <p:cNvPicPr>
            <a:picLocks noChangeAspect="1"/>
          </p:cNvPicPr>
          <p:nvPr/>
        </p:nvPicPr>
        <p:blipFill>
          <a:blip r:embed="rId4"/>
          <a:srcRect t="5755" b="6906"/>
          <a:stretch>
            <a:fillRect/>
          </a:stretch>
        </p:blipFill>
        <p:spPr>
          <a:xfrm>
            <a:off x="5152671" y="4489333"/>
            <a:ext cx="2111729" cy="17823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val 8"/>
          <p:cNvSpPr>
            <a:spLocks noChangeAspect="1"/>
          </p:cNvSpPr>
          <p:nvPr/>
        </p:nvSpPr>
        <p:spPr>
          <a:xfrm flipH="1">
            <a:off x="3294236" y="5681338"/>
            <a:ext cx="117142" cy="110692"/>
          </a:xfrm>
          <a:prstGeom prst="ellipse">
            <a:avLst/>
          </a:prstGeom>
          <a:solidFill>
            <a:srgbClr val="3FFA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 flipH="1">
            <a:off x="3294273" y="5358910"/>
            <a:ext cx="117142" cy="11069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29863" y="5224628"/>
            <a:ext cx="750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29863" y="5533390"/>
            <a:ext cx="95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Private*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38743" y="5309594"/>
            <a:ext cx="1142447" cy="58329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8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383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Arsenic occurs in drinking water worldwide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world arsenic map2"/>
          <p:cNvPicPr>
            <a:picLocks noChangeAspect="1" noChangeArrowheads="1"/>
          </p:cNvPicPr>
          <p:nvPr/>
        </p:nvPicPr>
        <p:blipFill>
          <a:blip r:embed="rId3" cstate="print"/>
          <a:srcRect l="1201" t="5087" r="2403" b="19049"/>
          <a:stretch>
            <a:fillRect/>
          </a:stretch>
        </p:blipFill>
        <p:spPr bwMode="auto">
          <a:xfrm>
            <a:off x="0" y="1632846"/>
            <a:ext cx="9144000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Up Arrow Callout 6"/>
          <p:cNvSpPr/>
          <p:nvPr/>
        </p:nvSpPr>
        <p:spPr>
          <a:xfrm>
            <a:off x="5618576" y="3617101"/>
            <a:ext cx="1131999" cy="455589"/>
          </a:xfrm>
          <a:prstGeom prst="upArrowCallo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46186" y="3703358"/>
            <a:ext cx="111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77 million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5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Potential exposure misclassification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4669" y="4876831"/>
            <a:ext cx="89065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Model 1</a:t>
            </a:r>
            <a:r>
              <a:rPr lang="en-US" dirty="0" smtClean="0"/>
              <a:t> – crude</a:t>
            </a:r>
          </a:p>
          <a:p>
            <a:r>
              <a:rPr lang="en-US" b="1" dirty="0" smtClean="0"/>
              <a:t>Model 2 </a:t>
            </a:r>
            <a:r>
              <a:rPr lang="en-US" dirty="0" smtClean="0"/>
              <a:t>– adjusted for maternal age, race, and education </a:t>
            </a:r>
          </a:p>
          <a:p>
            <a:r>
              <a:rPr lang="en-US" b="1" dirty="0" smtClean="0"/>
              <a:t>Model 3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smtClean="0"/>
              <a:t>adjusted </a:t>
            </a:r>
            <a:r>
              <a:rPr lang="en-US" dirty="0"/>
              <a:t>for maternal age, race, and </a:t>
            </a:r>
            <a:r>
              <a:rPr lang="en-US" dirty="0" smtClean="0"/>
              <a:t>education and restricted to private well users</a:t>
            </a:r>
            <a:endParaRPr lang="en-US" dirty="0"/>
          </a:p>
        </p:txBody>
      </p:sp>
      <p:pic>
        <p:nvPicPr>
          <p:cNvPr id="3" name="Picture 2" descr="Figure2_Sept11_201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 t="6173" r="50011" b="63456"/>
          <a:stretch/>
        </p:blipFill>
        <p:spPr>
          <a:xfrm>
            <a:off x="152397" y="1718722"/>
            <a:ext cx="4208956" cy="2413522"/>
          </a:xfrm>
          <a:prstGeom prst="rect">
            <a:avLst/>
          </a:prstGeom>
        </p:spPr>
      </p:pic>
      <p:pic>
        <p:nvPicPr>
          <p:cNvPr id="12" name="Picture 11" descr="Figure2_Sept11_201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 t="36543" r="50011" b="34691"/>
          <a:stretch/>
        </p:blipFill>
        <p:spPr>
          <a:xfrm>
            <a:off x="4724401" y="1756784"/>
            <a:ext cx="4357116" cy="236646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080949" y="2269054"/>
            <a:ext cx="0" cy="897467"/>
          </a:xfrm>
          <a:prstGeom prst="straightConnector1">
            <a:avLst/>
          </a:prstGeom>
          <a:ln w="41275">
            <a:solidFill>
              <a:srgbClr val="FF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889663" y="2760133"/>
            <a:ext cx="0" cy="389478"/>
          </a:xfrm>
          <a:prstGeom prst="straightConnector1">
            <a:avLst/>
          </a:prstGeom>
          <a:ln w="41275">
            <a:solidFill>
              <a:srgbClr val="FF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859865" y="1840447"/>
            <a:ext cx="4198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B.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708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6997" y="1574843"/>
            <a:ext cx="6417750" cy="357289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Private well levels exceed EPA guideline levels for As, Cd, </a:t>
            </a:r>
            <a:r>
              <a:rPr lang="en-US" sz="2400" dirty="0" err="1" smtClean="0">
                <a:solidFill>
                  <a:srgbClr val="000000"/>
                </a:solidFill>
              </a:rPr>
              <a:t>Mn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Pb</a:t>
            </a:r>
            <a:endParaRPr lang="en-US" sz="2400" dirty="0" smtClean="0">
              <a:solidFill>
                <a:srgbClr val="000000"/>
              </a:solidFill>
            </a:endParaRPr>
          </a:p>
          <a:p>
            <a:pPr algn="ctr"/>
            <a:endParaRPr lang="en-US" sz="2400" dirty="0">
              <a:solidFill>
                <a:srgbClr val="00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Potential ecologic associations between census tract levels of </a:t>
            </a:r>
            <a:r>
              <a:rPr lang="en-US" sz="2400" dirty="0" err="1" smtClean="0">
                <a:solidFill>
                  <a:srgbClr val="000000"/>
                </a:solidFill>
              </a:rPr>
              <a:t>Mn</a:t>
            </a:r>
            <a:r>
              <a:rPr lang="en-US" sz="2400" dirty="0" smtClean="0">
                <a:solidFill>
                  <a:srgbClr val="000000"/>
                </a:solidFill>
              </a:rPr>
              <a:t> and CHDs</a:t>
            </a:r>
          </a:p>
          <a:p>
            <a:pPr algn="ctr"/>
            <a:endParaRPr lang="en-US" sz="2400" dirty="0">
              <a:solidFill>
                <a:srgbClr val="00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C2B191B-7633-3F4A-B90C-F6BFC7A70CA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1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Moving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866899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just"/>
            <a:r>
              <a:rPr lang="en-US" sz="2800" dirty="0" smtClean="0"/>
              <a:t>“Ecologic fallacy” - observed associations are limited to the ecologic unit of analysis. </a:t>
            </a:r>
          </a:p>
          <a:p>
            <a:r>
              <a:rPr lang="en-US" sz="2800" dirty="0" smtClean="0"/>
              <a:t>Issues of exposure misclassification and temporality.</a:t>
            </a:r>
          </a:p>
          <a:p>
            <a:pPr algn="just"/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C2B191B-7633-3F4A-B90C-F6BFC7A70CA9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772971"/>
            <a:ext cx="8229600" cy="25237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Included NC </a:t>
            </a:r>
            <a:r>
              <a:rPr lang="en-US" sz="2800" dirty="0"/>
              <a:t>live birth cohort over 6 year period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Adjusted for </a:t>
            </a:r>
            <a:r>
              <a:rPr lang="en-US" sz="2800" dirty="0" smtClean="0"/>
              <a:t>individual</a:t>
            </a:r>
            <a:r>
              <a:rPr lang="en-US" sz="2800" dirty="0"/>
              <a:t>-</a:t>
            </a:r>
            <a:r>
              <a:rPr lang="en-US" sz="2800" dirty="0" smtClean="0"/>
              <a:t>level </a:t>
            </a:r>
            <a:r>
              <a:rPr lang="en-US" sz="2800" dirty="0"/>
              <a:t>confounding factors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Examined specific phenotypes, and excluded chromosomal </a:t>
            </a:r>
            <a:r>
              <a:rPr lang="en-US" sz="2800" dirty="0" smtClean="0"/>
              <a:t>defects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Assessed </a:t>
            </a:r>
            <a:r>
              <a:rPr lang="en-US" sz="2800" dirty="0"/>
              <a:t>p</a:t>
            </a:r>
            <a:r>
              <a:rPr lang="en-US" sz="2800" dirty="0" smtClean="0"/>
              <a:t>rivate well metal levels</a:t>
            </a:r>
            <a:endParaRPr lang="en-US" sz="2800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6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99" y="20643"/>
            <a:ext cx="875453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Public health relevance and conclusions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42</a:t>
            </a:fld>
            <a:endParaRPr 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05734"/>
              </p:ext>
            </p:extLst>
          </p:nvPr>
        </p:nvGraphicFramePr>
        <p:xfrm>
          <a:off x="5046658" y="4617951"/>
          <a:ext cx="773924" cy="1490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58" name="Image" r:id="rId4" imgW="2869841" imgH="5523810" progId="">
                  <p:embed/>
                </p:oleObj>
              </mc:Choice>
              <mc:Fallback>
                <p:oleObj name="Image" r:id="rId4" imgW="2869841" imgH="552381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6658" y="4617951"/>
                        <a:ext cx="773924" cy="14907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985198" y="1574800"/>
            <a:ext cx="3295201" cy="1132694"/>
            <a:chOff x="944465" y="2028921"/>
            <a:chExt cx="7698881" cy="2998976"/>
          </a:xfrm>
        </p:grpSpPr>
        <p:pic>
          <p:nvPicPr>
            <p:cNvPr id="9" name="Content Placeholder 3" descr="FIg2A_2.jpeg"/>
            <p:cNvPicPr>
              <a:picLocks noChangeAspect="1"/>
            </p:cNvPicPr>
            <p:nvPr/>
          </p:nvPicPr>
          <p:blipFill>
            <a:blip r:embed="rId6"/>
            <a:srcRect l="3424" t="6141" r="1712" b="27633"/>
            <a:stretch>
              <a:fillRect/>
            </a:stretch>
          </p:blipFill>
          <p:spPr>
            <a:xfrm>
              <a:off x="944465" y="2030526"/>
              <a:ext cx="7698881" cy="29973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958120" y="2028921"/>
              <a:ext cx="780600" cy="721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44465" y="4254839"/>
              <a:ext cx="4176312" cy="721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1847" y="4862036"/>
            <a:ext cx="1995585" cy="11353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5685886" y="2524316"/>
            <a:ext cx="1913475" cy="8316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Exposure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05270" y="3707940"/>
            <a:ext cx="1913475" cy="8316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Health Effects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94117" y="3707940"/>
            <a:ext cx="1913475" cy="8316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Mechanism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/>
          <p:cNvCxnSpPr>
            <a:stCxn id="13" idx="1"/>
            <a:endCxn id="14" idx="0"/>
          </p:cNvCxnSpPr>
          <p:nvPr/>
        </p:nvCxnSpPr>
        <p:spPr>
          <a:xfrm flipH="1">
            <a:off x="5262008" y="2940149"/>
            <a:ext cx="423878" cy="7677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5" idx="0"/>
          </p:cNvCxnSpPr>
          <p:nvPr/>
        </p:nvCxnSpPr>
        <p:spPr>
          <a:xfrm>
            <a:off x="7599361" y="2940149"/>
            <a:ext cx="451494" cy="7677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3"/>
            <a:endCxn id="15" idx="1"/>
          </p:cNvCxnSpPr>
          <p:nvPr/>
        </p:nvCxnSpPr>
        <p:spPr>
          <a:xfrm>
            <a:off x="6218745" y="4123773"/>
            <a:ext cx="875372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03199" y="1412886"/>
            <a:ext cx="3922938" cy="458450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Private well levels exceed EPA guideline levels for </a:t>
            </a:r>
            <a:r>
              <a:rPr lang="en-US" dirty="0" smtClean="0">
                <a:solidFill>
                  <a:srgbClr val="000000"/>
                </a:solidFill>
              </a:rPr>
              <a:t>toxic metals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Potential epidemiologic relationships between private well water metal levels and birth defects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Identify potential epigenetic mechanisms </a:t>
            </a:r>
            <a:r>
              <a:rPr lang="en-US" dirty="0" smtClean="0"/>
              <a:t>by </a:t>
            </a:r>
            <a:r>
              <a:rPr lang="en-US" dirty="0"/>
              <a:t>which </a:t>
            </a:r>
            <a:r>
              <a:rPr lang="en-US" dirty="0" smtClean="0"/>
              <a:t>metals may </a:t>
            </a:r>
            <a:r>
              <a:rPr lang="en-US" dirty="0"/>
              <a:t>alter </a:t>
            </a:r>
            <a:r>
              <a:rPr lang="en-US" dirty="0" smtClean="0"/>
              <a:t>development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27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99" y="20643"/>
            <a:ext cx="875453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Public health relevance and conclusions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96997" y="1574843"/>
            <a:ext cx="6417750" cy="357289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Metals are a widespread toxicants</a:t>
            </a:r>
          </a:p>
          <a:p>
            <a:pPr algn="ctr"/>
            <a:endParaRPr lang="en-US" sz="2400" dirty="0" smtClean="0">
              <a:solidFill>
                <a:srgbClr val="00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Potentially preventable environmentally-mediated </a:t>
            </a:r>
            <a:r>
              <a:rPr lang="en-US" sz="2400" dirty="0" smtClean="0">
                <a:solidFill>
                  <a:srgbClr val="000000"/>
                </a:solidFill>
              </a:rPr>
              <a:t>disease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72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9574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t="10071" r="80159"/>
          <a:stretch>
            <a:fillRect/>
          </a:stretch>
        </p:blipFill>
        <p:spPr>
          <a:xfrm>
            <a:off x="2954156" y="943685"/>
            <a:ext cx="2481163" cy="1598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793" y="5280114"/>
            <a:ext cx="1473294" cy="114396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10" name="Picture 9" descr="BIRTH DEFECTS FINAL 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4156" y="4027035"/>
            <a:ext cx="2481163" cy="1025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600" y="932627"/>
            <a:ext cx="231403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Fry Laboratory </a:t>
            </a:r>
          </a:p>
          <a:p>
            <a:pPr lvl="1"/>
            <a:r>
              <a:rPr lang="en-US" sz="2000" dirty="0"/>
              <a:t>Rebecca </a:t>
            </a:r>
            <a:r>
              <a:rPr lang="en-US" sz="2000" dirty="0" smtClean="0"/>
              <a:t>Fry</a:t>
            </a:r>
          </a:p>
          <a:p>
            <a:pPr lvl="1"/>
            <a:r>
              <a:rPr lang="en-US" sz="2000" dirty="0" smtClean="0"/>
              <a:t>Lab members</a:t>
            </a: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37587" y="3438182"/>
            <a:ext cx="2355533" cy="31085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BDMP/NBDPS</a:t>
            </a:r>
          </a:p>
          <a:p>
            <a:r>
              <a:rPr lang="en-US" sz="2800" dirty="0"/>
              <a:t>	</a:t>
            </a:r>
            <a:r>
              <a:rPr lang="en-US" sz="2000" dirty="0" smtClean="0"/>
              <a:t>Tania </a:t>
            </a:r>
            <a:r>
              <a:rPr lang="en-US" sz="2000" dirty="0" err="1" smtClean="0"/>
              <a:t>Desrosiers</a:t>
            </a:r>
            <a:endParaRPr lang="en-US" sz="2000" dirty="0" smtClean="0"/>
          </a:p>
          <a:p>
            <a:pPr lvl="1"/>
            <a:r>
              <a:rPr lang="en-US" sz="2000" dirty="0"/>
              <a:t>Amy Herring </a:t>
            </a:r>
          </a:p>
          <a:p>
            <a:pPr lvl="1"/>
            <a:r>
              <a:rPr lang="en-US" sz="2000" dirty="0"/>
              <a:t>Bob </a:t>
            </a:r>
            <a:r>
              <a:rPr lang="en-US" sz="2000" dirty="0" smtClean="0"/>
              <a:t>Meyer</a:t>
            </a:r>
          </a:p>
          <a:p>
            <a:pPr lvl="1"/>
            <a:r>
              <a:rPr lang="en-US" sz="2000" dirty="0" smtClean="0"/>
              <a:t>Tom </a:t>
            </a:r>
            <a:r>
              <a:rPr lang="en-US" sz="2000" dirty="0" err="1" smtClean="0"/>
              <a:t>Luben</a:t>
            </a:r>
            <a:endParaRPr lang="en-US" sz="2000" dirty="0"/>
          </a:p>
          <a:p>
            <a:pPr lvl="1"/>
            <a:r>
              <a:rPr lang="en-US" sz="2000" dirty="0"/>
              <a:t>Andrew </a:t>
            </a:r>
            <a:r>
              <a:rPr lang="en-US" sz="2000" dirty="0" err="1" smtClean="0"/>
              <a:t>Olshan</a:t>
            </a:r>
            <a:endParaRPr lang="en-US" sz="2000" dirty="0" smtClean="0"/>
          </a:p>
          <a:p>
            <a:pPr lvl="1"/>
            <a:r>
              <a:rPr lang="en-US" sz="2000" dirty="0"/>
              <a:t>Josh </a:t>
            </a:r>
            <a:r>
              <a:rPr lang="en-US" sz="2000" dirty="0" smtClean="0"/>
              <a:t>Warren</a:t>
            </a:r>
          </a:p>
          <a:p>
            <a:pPr lvl="1"/>
            <a:r>
              <a:rPr lang="en-US" sz="2000" dirty="0" smtClean="0"/>
              <a:t>Alison </a:t>
            </a:r>
            <a:r>
              <a:rPr lang="en-US" sz="2000" dirty="0" err="1" smtClean="0"/>
              <a:t>Woomert</a:t>
            </a: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652220" y="919927"/>
            <a:ext cx="3229946" cy="23698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Research Translation</a:t>
            </a:r>
          </a:p>
          <a:p>
            <a:pPr lvl="1">
              <a:defRPr/>
            </a:pPr>
            <a:r>
              <a:rPr lang="en-US" sz="2000" dirty="0"/>
              <a:t>Kathleen Gray</a:t>
            </a:r>
          </a:p>
          <a:p>
            <a:pPr lvl="1">
              <a:defRPr/>
            </a:pPr>
            <a:r>
              <a:rPr lang="en-US" sz="2000" dirty="0"/>
              <a:t>Kyle Messier</a:t>
            </a:r>
          </a:p>
          <a:p>
            <a:pPr lvl="1">
              <a:defRPr/>
            </a:pPr>
            <a:r>
              <a:rPr lang="en-US" sz="2000" dirty="0"/>
              <a:t>Fred </a:t>
            </a:r>
            <a:r>
              <a:rPr lang="en-US" sz="2000" dirty="0" err="1"/>
              <a:t>Pfaender</a:t>
            </a:r>
            <a:endParaRPr lang="en-US" sz="2000" dirty="0"/>
          </a:p>
          <a:p>
            <a:pPr lvl="1">
              <a:defRPr/>
            </a:pPr>
            <a:r>
              <a:rPr lang="en-US" sz="2000" dirty="0"/>
              <a:t>Marc </a:t>
            </a:r>
            <a:r>
              <a:rPr lang="en-US" sz="2000" dirty="0" err="1"/>
              <a:t>Serre</a:t>
            </a:r>
            <a:endParaRPr lang="en-US" sz="2000" dirty="0"/>
          </a:p>
          <a:p>
            <a:pPr lvl="1">
              <a:defRPr/>
            </a:pPr>
            <a:r>
              <a:rPr lang="en-US" sz="2000" dirty="0"/>
              <a:t>Tracey Slaughter</a:t>
            </a:r>
          </a:p>
          <a:p>
            <a:pPr lvl="1"/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020520" y="3478867"/>
            <a:ext cx="2190599" cy="29854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DHHS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Su</a:t>
            </a:r>
            <a:r>
              <a:rPr lang="en-US" sz="2000" dirty="0"/>
              <a:t>e Chiang</a:t>
            </a:r>
          </a:p>
          <a:p>
            <a:pPr lvl="1"/>
            <a:r>
              <a:rPr lang="en-US" sz="2000" dirty="0"/>
              <a:t>Dianne Enright</a:t>
            </a:r>
          </a:p>
          <a:p>
            <a:pPr lvl="1"/>
            <a:r>
              <a:rPr lang="en-US" sz="2000" dirty="0"/>
              <a:t>Kay Flood</a:t>
            </a:r>
          </a:p>
          <a:p>
            <a:pPr lvl="1"/>
            <a:r>
              <a:rPr lang="en-US" sz="2000" dirty="0"/>
              <a:t>Ann </a:t>
            </a:r>
            <a:r>
              <a:rPr lang="en-US" sz="2000" dirty="0" err="1"/>
              <a:t>Grush</a:t>
            </a:r>
            <a:endParaRPr lang="en-US" sz="2000" dirty="0"/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Ken </a:t>
            </a:r>
            <a:r>
              <a:rPr lang="en-US" sz="2000" dirty="0" err="1">
                <a:solidFill>
                  <a:srgbClr val="000000"/>
                </a:solidFill>
              </a:rPr>
              <a:t>Rudo</a:t>
            </a:r>
            <a:endParaRPr lang="en-US" sz="2000" dirty="0"/>
          </a:p>
          <a:p>
            <a:pPr lvl="1"/>
            <a:r>
              <a:rPr lang="en-US" sz="2000" dirty="0"/>
              <a:t>M</a:t>
            </a:r>
            <a:r>
              <a:rPr lang="en-US" sz="2000" dirty="0">
                <a:solidFill>
                  <a:srgbClr val="000000"/>
                </a:solidFill>
              </a:rPr>
              <a:t>ina </a:t>
            </a:r>
            <a:r>
              <a:rPr lang="en-US" sz="2000" dirty="0" err="1">
                <a:solidFill>
                  <a:srgbClr val="000000"/>
                </a:solidFill>
              </a:rPr>
              <a:t>Shehee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000" dirty="0"/>
              <a:t>Leslie Wolf</a:t>
            </a:r>
          </a:p>
          <a:p>
            <a:pPr lvl="1"/>
            <a:endParaRPr lang="en-US" sz="2000" dirty="0"/>
          </a:p>
        </p:txBody>
      </p:sp>
      <p:pic>
        <p:nvPicPr>
          <p:cNvPr id="12" name="Picture 2" descr="http://www.sph.unc.edu/images/stories/faculty_staff/faculty_staff/images/unc_gillings_5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4156" y="2762784"/>
            <a:ext cx="2481164" cy="105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0343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 descr="Figure1_MetalMaps_June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14010" r="52500" b="61267"/>
          <a:stretch/>
        </p:blipFill>
        <p:spPr>
          <a:xfrm>
            <a:off x="609599" y="2184400"/>
            <a:ext cx="7874001" cy="32342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599" y="4453467"/>
            <a:ext cx="4064001" cy="96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92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Newborn health effects related to maternal metal 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9949" y="1737419"/>
            <a:ext cx="4585640" cy="5120581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Arsenic</a:t>
            </a:r>
            <a:r>
              <a:rPr lang="en-US" dirty="0" smtClean="0">
                <a:solidFill>
                  <a:srgbClr val="000000"/>
                </a:solidFill>
              </a:rPr>
              <a:t>: Increased risk of spontaneous abortion, stillbirth, preterm birth, low birth weight, and infant mortality </a:t>
            </a:r>
            <a:r>
              <a:rPr lang="en-US" sz="2065" dirty="0" smtClean="0">
                <a:solidFill>
                  <a:srgbClr val="000000"/>
                </a:solidFill>
              </a:rPr>
              <a:t>(reviewed by </a:t>
            </a:r>
            <a:r>
              <a:rPr lang="en-US" sz="2065" dirty="0" err="1" smtClean="0">
                <a:solidFill>
                  <a:srgbClr val="000000"/>
                </a:solidFill>
              </a:rPr>
              <a:t>Vahter</a:t>
            </a:r>
            <a:r>
              <a:rPr lang="en-US" sz="2065" dirty="0" smtClean="0">
                <a:solidFill>
                  <a:srgbClr val="000000"/>
                </a:solidFill>
              </a:rPr>
              <a:t>, 2008)</a:t>
            </a:r>
          </a:p>
          <a:p>
            <a:endParaRPr lang="en-US" sz="2065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Cadmium</a:t>
            </a:r>
            <a:r>
              <a:rPr lang="en-US" dirty="0" smtClean="0">
                <a:solidFill>
                  <a:srgbClr val="008000"/>
                </a:solidFill>
              </a:rPr>
              <a:t>: </a:t>
            </a:r>
            <a:r>
              <a:rPr lang="en-US" dirty="0" smtClean="0"/>
              <a:t>Reduced birth weight, height and head circumference. Impaired cognitive, physiological, and neurobehavioral development in children</a:t>
            </a:r>
          </a:p>
          <a:p>
            <a:endParaRPr lang="en-US" dirty="0" smtClean="0">
              <a:solidFill>
                <a:srgbClr val="008000"/>
              </a:solidFill>
            </a:endParaRPr>
          </a:p>
          <a:p>
            <a:r>
              <a:rPr lang="en-US" b="1" dirty="0" smtClean="0"/>
              <a:t>Mercury</a:t>
            </a:r>
            <a:r>
              <a:rPr lang="en-US" dirty="0" smtClean="0">
                <a:solidFill>
                  <a:srgbClr val="000000"/>
                </a:solidFill>
              </a:rPr>
              <a:t>: Cognitive deficits, </a:t>
            </a:r>
            <a:r>
              <a:rPr lang="en-US" dirty="0" smtClean="0"/>
              <a:t>central nervous system, as well as lung and kidney damage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b="1" dirty="0" smtClean="0"/>
              <a:t>Lead</a:t>
            </a:r>
            <a:r>
              <a:rPr lang="en-US" dirty="0" smtClean="0"/>
              <a:t>: Cognitive and </a:t>
            </a:r>
            <a:r>
              <a:rPr lang="en-US" dirty="0" err="1" smtClean="0"/>
              <a:t>neurodevelopmental</a:t>
            </a:r>
            <a:r>
              <a:rPr lang="en-US" dirty="0" smtClean="0"/>
              <a:t> deficits (decreased IQ), and cardiovascular effects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r="7106"/>
          <a:stretch>
            <a:fillRect/>
          </a:stretch>
        </p:blipFill>
        <p:spPr>
          <a:xfrm>
            <a:off x="35229" y="1737419"/>
            <a:ext cx="4441825" cy="34603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9638" y="5209604"/>
            <a:ext cx="19679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(Galicia-Garcia, 1997)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700"/>
            <a:ext cx="8229600" cy="1143000"/>
          </a:xfrm>
        </p:spPr>
        <p:txBody>
          <a:bodyPr/>
          <a:lstStyle/>
          <a:p>
            <a:r>
              <a:rPr lang="en-US" dirty="0" smtClean="0"/>
              <a:t>Congenital Heart Defects (CHDs)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9" y="3142778"/>
            <a:ext cx="3926853" cy="28204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5003" y="1400700"/>
            <a:ext cx="282299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600" b="1" dirty="0"/>
              <a:t>Tetralogy of </a:t>
            </a:r>
            <a:r>
              <a:rPr lang="en-US" sz="1600" b="1" dirty="0" err="1"/>
              <a:t>Fallot</a:t>
            </a:r>
            <a:r>
              <a:rPr lang="en-US" sz="1600" b="1" dirty="0"/>
              <a:t> (TOF) </a:t>
            </a:r>
            <a:r>
              <a:rPr lang="en-US" sz="1600" dirty="0" smtClean="0"/>
              <a:t>- prevalence </a:t>
            </a:r>
            <a:r>
              <a:rPr lang="en-US" sz="1600" dirty="0"/>
              <a:t>of </a:t>
            </a:r>
            <a:r>
              <a:rPr lang="en-US" sz="1600" dirty="0" smtClean="0"/>
              <a:t>3.97 </a:t>
            </a:r>
            <a:r>
              <a:rPr lang="en-US" sz="1600" dirty="0"/>
              <a:t>per 10,000 live </a:t>
            </a:r>
            <a:r>
              <a:rPr lang="en-US" sz="1600" dirty="0" smtClean="0"/>
              <a:t>births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268162" y="1400700"/>
            <a:ext cx="276010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Atrioventricular</a:t>
            </a:r>
            <a:r>
              <a:rPr lang="en-US" sz="1600" b="1" dirty="0"/>
              <a:t> </a:t>
            </a:r>
            <a:r>
              <a:rPr lang="en-US" sz="1600" b="1" dirty="0" err="1"/>
              <a:t>septal</a:t>
            </a:r>
            <a:r>
              <a:rPr lang="en-US" sz="1600" b="1" dirty="0"/>
              <a:t> defects (AVSD) </a:t>
            </a:r>
            <a:r>
              <a:rPr lang="en-US" sz="1600" dirty="0" smtClean="0"/>
              <a:t>- prevalence </a:t>
            </a:r>
            <a:r>
              <a:rPr lang="en-US" sz="1600" dirty="0"/>
              <a:t>of </a:t>
            </a:r>
            <a:r>
              <a:rPr lang="en-US" sz="1600" dirty="0" smtClean="0"/>
              <a:t>4.71 </a:t>
            </a:r>
            <a:r>
              <a:rPr lang="en-US" sz="1600" dirty="0"/>
              <a:t>per 10,000 live </a:t>
            </a:r>
            <a:r>
              <a:rPr lang="en-US" sz="1600" dirty="0" smtClean="0"/>
              <a:t>births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5667" t="14193"/>
          <a:stretch/>
        </p:blipFill>
        <p:spPr>
          <a:xfrm>
            <a:off x="3996267" y="2997199"/>
            <a:ext cx="2252134" cy="34872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248401" y="1400700"/>
            <a:ext cx="272626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Hypoplastic</a:t>
            </a:r>
            <a:r>
              <a:rPr lang="en-US" sz="1600" b="1" dirty="0" smtClean="0"/>
              <a:t> Left Heart Syndrome (HLHS) </a:t>
            </a:r>
            <a:r>
              <a:rPr lang="en-US" sz="1600" dirty="0" smtClean="0"/>
              <a:t>- prevalence </a:t>
            </a:r>
            <a:r>
              <a:rPr lang="en-US" sz="1600" dirty="0"/>
              <a:t>of </a:t>
            </a:r>
            <a:r>
              <a:rPr lang="en-US" sz="1600" dirty="0" smtClean="0"/>
              <a:t>2.30 </a:t>
            </a:r>
            <a:r>
              <a:rPr lang="en-US" sz="1600" dirty="0"/>
              <a:t>per 10,000 live </a:t>
            </a:r>
            <a:r>
              <a:rPr lang="en-US" sz="1600" dirty="0" smtClean="0"/>
              <a:t>births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623970" y="2231697"/>
            <a:ext cx="1578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(Parker </a:t>
            </a:r>
            <a:r>
              <a:rPr lang="en-US" sz="1400" i="1" dirty="0"/>
              <a:t>et al.</a:t>
            </a:r>
            <a:r>
              <a:rPr lang="en-US" sz="1400" dirty="0"/>
              <a:t> 2010)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265331" y="3142778"/>
            <a:ext cx="2803097" cy="2807180"/>
            <a:chOff x="6231465" y="3142778"/>
            <a:chExt cx="2803097" cy="28071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33535"/>
            <a:stretch/>
          </p:blipFill>
          <p:spPr>
            <a:xfrm>
              <a:off x="6231465" y="3142778"/>
              <a:ext cx="2803097" cy="28071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6231465" y="4064000"/>
              <a:ext cx="389464" cy="1869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986784" y="2695597"/>
            <a:ext cx="2267712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AVSD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995928" y="3031066"/>
            <a:ext cx="2240280" cy="64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73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Arsenic in North Carolina private </a:t>
            </a:r>
            <a:r>
              <a:rPr lang="en-US" dirty="0"/>
              <a:t>w</a:t>
            </a:r>
            <a:r>
              <a:rPr lang="en-US" dirty="0" smtClean="0"/>
              <a:t>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4173"/>
            <a:ext cx="6773334" cy="5693827"/>
          </a:xfrm>
        </p:spPr>
        <p:txBody>
          <a:bodyPr>
            <a:normAutofit/>
          </a:bodyPr>
          <a:lstStyle/>
          <a:p>
            <a:pPr marL="395288" lvl="2" indent="-395288" algn="just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2.3 million (26%) </a:t>
            </a:r>
            <a:r>
              <a:rPr lang="en-US" dirty="0" smtClean="0"/>
              <a:t>NC residents use private domestic wells </a:t>
            </a:r>
            <a:r>
              <a:rPr lang="en-US" sz="1514" dirty="0" smtClean="0"/>
              <a:t>(Kenny et al., 2009)</a:t>
            </a:r>
          </a:p>
          <a:p>
            <a:pPr marL="852488" lvl="3" indent="-395288" algn="just">
              <a:buFont typeface="Arial" pitchFamily="34" charset="0"/>
              <a:buChar char="•"/>
            </a:pPr>
            <a:r>
              <a:rPr lang="en-US" dirty="0" smtClean="0"/>
              <a:t>42 million (14%) in US</a:t>
            </a:r>
          </a:p>
          <a:p>
            <a:pPr marL="852488" lvl="3" indent="-395288" algn="just">
              <a:buFont typeface="Arial" pitchFamily="34" charset="0"/>
              <a:buChar char="•"/>
            </a:pPr>
            <a:r>
              <a:rPr lang="en-US" dirty="0" smtClean="0"/>
              <a:t>Private wells are unregulated</a:t>
            </a:r>
          </a:p>
          <a:p>
            <a:pPr marL="852488" lvl="3" indent="-395288" algn="just">
              <a:buFont typeface="Arial" pitchFamily="34" charset="0"/>
              <a:buChar char="•"/>
            </a:pPr>
            <a:endParaRPr lang="en-US" dirty="0"/>
          </a:p>
          <a:p>
            <a:pPr marL="852488" lvl="3" indent="-395288" algn="just">
              <a:buFont typeface="Arial" pitchFamily="34" charset="0"/>
              <a:buChar char="•"/>
            </a:pPr>
            <a:endParaRPr lang="en-US" dirty="0" smtClean="0"/>
          </a:p>
          <a:p>
            <a:pPr marL="852488" lvl="3" indent="-395288" algn="just">
              <a:buFont typeface="Arial" pitchFamily="34" charset="0"/>
              <a:buChar char="•"/>
            </a:pPr>
            <a:endParaRPr lang="en-US" dirty="0"/>
          </a:p>
          <a:p>
            <a:pPr marL="852488" lvl="3" indent="-395288" algn="just">
              <a:buFont typeface="Arial" pitchFamily="34" charset="0"/>
              <a:buChar char="•"/>
            </a:pPr>
            <a:endParaRPr lang="en-US" dirty="0" smtClean="0"/>
          </a:p>
          <a:p>
            <a:pPr marL="852488" lvl="3" indent="-395288" algn="just">
              <a:buFont typeface="Arial" pitchFamily="34" charset="0"/>
              <a:buChar char="•"/>
            </a:pPr>
            <a:endParaRPr lang="en-US" dirty="0" smtClean="0"/>
          </a:p>
          <a:p>
            <a:pPr marL="457200" lvl="3" indent="0" algn="just">
              <a:buNone/>
            </a:pPr>
            <a:endParaRPr lang="en-US" sz="1400" dirty="0" smtClean="0"/>
          </a:p>
          <a:p>
            <a:pPr marL="457200" lvl="3" indent="0" algn="just">
              <a:buNone/>
            </a:pPr>
            <a:endParaRPr lang="en-US" sz="1400" dirty="0"/>
          </a:p>
          <a:p>
            <a:pPr marL="457200" lvl="3" indent="0" algn="just">
              <a:buNone/>
            </a:pPr>
            <a:endParaRPr lang="en-US" sz="1400" dirty="0" smtClean="0"/>
          </a:p>
          <a:p>
            <a:pPr marL="457200" lvl="3" indent="0" algn="just">
              <a:buNone/>
            </a:pPr>
            <a:endParaRPr lang="en-US" sz="1400" dirty="0" smtClean="0"/>
          </a:p>
          <a:p>
            <a:pPr marL="395288" lvl="2" indent="-395288" algn="just">
              <a:buFont typeface="Arial" pitchFamily="34" charset="0"/>
              <a:buChar char="•"/>
            </a:pPr>
            <a:r>
              <a:rPr lang="en-US" dirty="0" smtClean="0"/>
              <a:t>Domestic well users have an excess lifetime risk of bladder and lung cancer that is </a:t>
            </a:r>
            <a:r>
              <a:rPr lang="en-US" dirty="0" smtClean="0">
                <a:solidFill>
                  <a:srgbClr val="FF0000"/>
                </a:solidFill>
              </a:rPr>
              <a:t>five-times higher </a:t>
            </a:r>
            <a:r>
              <a:rPr lang="en-US" dirty="0" smtClean="0"/>
              <a:t>than public well users </a:t>
            </a:r>
            <a:r>
              <a:rPr lang="en-US" sz="1514" dirty="0" smtClean="0"/>
              <a:t>(Kumar et al., 2010)</a:t>
            </a:r>
          </a:p>
          <a:p>
            <a:pPr marL="395288" lvl="2" indent="-395288" algn="just">
              <a:buFont typeface="Arial" pitchFamily="34" charset="0"/>
              <a:buChar char="•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188" y="2875898"/>
            <a:ext cx="6151744" cy="25335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619806" y="4450069"/>
            <a:ext cx="579495" cy="2958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19806" y="4898364"/>
            <a:ext cx="579495" cy="2958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36284" y="4450069"/>
            <a:ext cx="750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28394" y="4873707"/>
            <a:ext cx="84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Private</a:t>
            </a:r>
            <a:endParaRPr lang="en-US" dirty="0"/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810763879"/>
              </p:ext>
            </p:extLst>
          </p:nvPr>
        </p:nvGraphicFramePr>
        <p:xfrm>
          <a:off x="5977478" y="1291169"/>
          <a:ext cx="4047064" cy="1752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469360" y="220131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26 % in NC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Arsenic in North Carolina private </a:t>
            </a:r>
            <a:r>
              <a:rPr lang="en-US" dirty="0"/>
              <a:t>w</a:t>
            </a:r>
            <a:r>
              <a:rPr lang="en-US" dirty="0" smtClean="0"/>
              <a:t>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4173"/>
            <a:ext cx="6773334" cy="5693827"/>
          </a:xfrm>
        </p:spPr>
        <p:txBody>
          <a:bodyPr>
            <a:normAutofit/>
          </a:bodyPr>
          <a:lstStyle/>
          <a:p>
            <a:pPr marL="395288" lvl="2" indent="-395288" algn="just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2.3 million (26%) </a:t>
            </a:r>
            <a:r>
              <a:rPr lang="en-US" dirty="0" smtClean="0"/>
              <a:t>NC residents use private domestic wells </a:t>
            </a:r>
            <a:r>
              <a:rPr lang="en-US" sz="1514" dirty="0" smtClean="0"/>
              <a:t>(Kenny et al., 2009)</a:t>
            </a:r>
          </a:p>
          <a:p>
            <a:pPr marL="852488" lvl="3" indent="-395288" algn="just">
              <a:buFont typeface="Arial" pitchFamily="34" charset="0"/>
              <a:buChar char="•"/>
            </a:pPr>
            <a:r>
              <a:rPr lang="en-US" dirty="0" smtClean="0"/>
              <a:t>42 million (14%) in US</a:t>
            </a:r>
          </a:p>
          <a:p>
            <a:pPr marL="852488" lvl="3" indent="-395288" algn="just">
              <a:buFont typeface="Arial" pitchFamily="34" charset="0"/>
              <a:buChar char="•"/>
            </a:pPr>
            <a:r>
              <a:rPr lang="en-US" dirty="0" smtClean="0"/>
              <a:t>Private wells are unregulated</a:t>
            </a:r>
          </a:p>
          <a:p>
            <a:pPr marL="852488" lvl="3" indent="-395288" algn="just">
              <a:buFont typeface="Arial" pitchFamily="34" charset="0"/>
              <a:buChar char="•"/>
            </a:pPr>
            <a:endParaRPr lang="en-US" dirty="0"/>
          </a:p>
          <a:p>
            <a:pPr marL="852488" lvl="3" indent="-395288" algn="just">
              <a:buFont typeface="Arial" pitchFamily="34" charset="0"/>
              <a:buChar char="•"/>
            </a:pPr>
            <a:endParaRPr lang="en-US" dirty="0" smtClean="0"/>
          </a:p>
          <a:p>
            <a:pPr marL="852488" lvl="3" indent="-395288" algn="just">
              <a:buFont typeface="Arial" pitchFamily="34" charset="0"/>
              <a:buChar char="•"/>
            </a:pPr>
            <a:endParaRPr lang="en-US" dirty="0"/>
          </a:p>
          <a:p>
            <a:pPr marL="852488" lvl="3" indent="-395288" algn="just">
              <a:buFont typeface="Arial" pitchFamily="34" charset="0"/>
              <a:buChar char="•"/>
            </a:pPr>
            <a:endParaRPr lang="en-US" dirty="0" smtClean="0"/>
          </a:p>
          <a:p>
            <a:pPr marL="852488" lvl="3" indent="-395288" algn="just">
              <a:buFont typeface="Arial" pitchFamily="34" charset="0"/>
              <a:buChar char="•"/>
            </a:pPr>
            <a:endParaRPr lang="en-US" dirty="0" smtClean="0"/>
          </a:p>
          <a:p>
            <a:pPr marL="457200" lvl="3" indent="0" algn="just">
              <a:buNone/>
            </a:pPr>
            <a:endParaRPr lang="en-US" sz="1400" dirty="0" smtClean="0"/>
          </a:p>
          <a:p>
            <a:pPr marL="457200" lvl="3" indent="0" algn="just">
              <a:buNone/>
            </a:pPr>
            <a:endParaRPr lang="en-US" sz="1400" dirty="0"/>
          </a:p>
          <a:p>
            <a:pPr marL="457200" lvl="3" indent="0" algn="just">
              <a:buNone/>
            </a:pPr>
            <a:endParaRPr lang="en-US" sz="1400" dirty="0" smtClean="0"/>
          </a:p>
          <a:p>
            <a:pPr marL="457200" lvl="3" indent="0" algn="just">
              <a:buNone/>
            </a:pPr>
            <a:endParaRPr lang="en-US" sz="1400" dirty="0" smtClean="0"/>
          </a:p>
          <a:p>
            <a:pPr marL="395288" lvl="2" indent="-395288" algn="just">
              <a:buFont typeface="Arial" pitchFamily="34" charset="0"/>
              <a:buChar char="•"/>
            </a:pPr>
            <a:r>
              <a:rPr lang="en-US" dirty="0" smtClean="0"/>
              <a:t>Domestic well users have an excess lifetime risk of bladder and lung cancer that is </a:t>
            </a:r>
            <a:r>
              <a:rPr lang="en-US" dirty="0" smtClean="0">
                <a:solidFill>
                  <a:srgbClr val="FF0000"/>
                </a:solidFill>
              </a:rPr>
              <a:t>five-times higher </a:t>
            </a:r>
            <a:r>
              <a:rPr lang="en-US" dirty="0" smtClean="0"/>
              <a:t>than public well users </a:t>
            </a:r>
            <a:r>
              <a:rPr lang="en-US" sz="1514" dirty="0" smtClean="0"/>
              <a:t>(Kumar et al., 2010)</a:t>
            </a:r>
          </a:p>
          <a:p>
            <a:pPr marL="395288" lvl="2" indent="-395288" algn="just">
              <a:buFont typeface="Arial" pitchFamily="34" charset="0"/>
              <a:buChar char="•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188" y="2875898"/>
            <a:ext cx="6151744" cy="25335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619806" y="4450069"/>
            <a:ext cx="579495" cy="2958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19806" y="4898364"/>
            <a:ext cx="579495" cy="2958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36284" y="4450069"/>
            <a:ext cx="750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28394" y="4873707"/>
            <a:ext cx="84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Private</a:t>
            </a:r>
            <a:endParaRPr lang="en-US" dirty="0"/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4252220780"/>
              </p:ext>
            </p:extLst>
          </p:nvPr>
        </p:nvGraphicFramePr>
        <p:xfrm>
          <a:off x="5977478" y="1291169"/>
          <a:ext cx="4047064" cy="1752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469360" y="220131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26 % in NC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6377" y="2476500"/>
            <a:ext cx="8890000" cy="21093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Study goal</a:t>
            </a:r>
            <a:r>
              <a:rPr lang="en-US" sz="2800" dirty="0" smtClean="0">
                <a:solidFill>
                  <a:srgbClr val="000000"/>
                </a:solidFill>
              </a:rPr>
              <a:t>: To comprehensively determine spatial and temporal trends of arsenic in NC private wells</a:t>
            </a:r>
          </a:p>
          <a:p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36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7" y="20643"/>
            <a:ext cx="8991603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Local monitoring of private wells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9588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NCDHHS provides well water testing on an individual homeowner basis:</a:t>
            </a:r>
          </a:p>
          <a:p>
            <a:pPr marL="0" indent="0">
              <a:buNone/>
            </a:pPr>
            <a:endParaRPr lang="en-US" sz="1600" dirty="0" smtClean="0"/>
          </a:p>
          <a:p>
            <a:pPr lvl="1"/>
            <a:r>
              <a:rPr lang="en-US" dirty="0" smtClean="0"/>
              <a:t>Electronic records from 1998 – 2010</a:t>
            </a:r>
          </a:p>
          <a:p>
            <a:pPr lvl="1"/>
            <a:r>
              <a:rPr lang="en-US" dirty="0" smtClean="0"/>
              <a:t>Unfiltered well water samples analyzed via Inductively Coupled Plasma – Mass Spectrometry (ICP-MS)</a:t>
            </a:r>
          </a:p>
          <a:p>
            <a:pPr lvl="1"/>
            <a:r>
              <a:rPr lang="en-US" dirty="0"/>
              <a:t>&gt;25 organic, inorganic, and microbial </a:t>
            </a:r>
            <a:r>
              <a:rPr lang="en-US" dirty="0" smtClean="0"/>
              <a:t>contaminants</a:t>
            </a:r>
          </a:p>
          <a:p>
            <a:pPr lvl="1"/>
            <a:r>
              <a:rPr lang="en-US" dirty="0" smtClean="0"/>
              <a:t>Provided over 68,000 well water </a:t>
            </a:r>
            <a:r>
              <a:rPr lang="en-US" dirty="0" smtClean="0">
                <a:solidFill>
                  <a:srgbClr val="FF0000"/>
                </a:solidFill>
              </a:rPr>
              <a:t>arsenic</a:t>
            </a:r>
            <a:r>
              <a:rPr lang="en-US" dirty="0" smtClean="0"/>
              <a:t> analyses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693" y="1015999"/>
            <a:ext cx="1552289" cy="120530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375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Few wells had GPS data</a:t>
            </a:r>
            <a:endParaRPr lang="en-US" dirty="0"/>
          </a:p>
        </p:txBody>
      </p:sp>
      <p:pic>
        <p:nvPicPr>
          <p:cNvPr id="5" name="Picture 4" descr="Figure1_6_10.png"/>
          <p:cNvPicPr>
            <a:picLocks noChangeAspect="1"/>
          </p:cNvPicPr>
          <p:nvPr/>
        </p:nvPicPr>
        <p:blipFill>
          <a:blip r:embed="rId3" cstate="print"/>
          <a:srcRect l="4706" t="22730" r="50595" b="61826"/>
          <a:stretch>
            <a:fillRect/>
          </a:stretch>
        </p:blipFill>
        <p:spPr>
          <a:xfrm>
            <a:off x="1303924" y="2994527"/>
            <a:ext cx="4856128" cy="22312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03924" y="2994527"/>
            <a:ext cx="4856128" cy="223123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B191B-7633-3F4A-B90C-F6BFC7A70CA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84966" y="5423293"/>
            <a:ext cx="7506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Global positioning system (GPS) - hand</a:t>
            </a:r>
            <a:r>
              <a:rPr lang="en-US" sz="2800" dirty="0"/>
              <a:t>-held </a:t>
            </a:r>
            <a:r>
              <a:rPr lang="en-US" sz="2800" dirty="0" smtClean="0"/>
              <a:t>devices used to record well coordinates.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546" y="1366839"/>
            <a:ext cx="3791584" cy="1420340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 rot="10800000">
            <a:off x="3776147" y="2372312"/>
            <a:ext cx="410644" cy="863600"/>
          </a:xfrm>
          <a:prstGeom prst="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78957" y="1744131"/>
            <a:ext cx="15861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63,000 </a:t>
            </a:r>
            <a:r>
              <a:rPr lang="en-US" dirty="0" smtClean="0"/>
              <a:t>records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78957" y="4148664"/>
            <a:ext cx="20582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2,295 records (&lt;4%)</a:t>
            </a:r>
            <a:endParaRPr lang="en-US" dirty="0"/>
          </a:p>
        </p:txBody>
      </p:sp>
      <p:sp>
        <p:nvSpPr>
          <p:cNvPr id="11" name="Up Arrow 10"/>
          <p:cNvSpPr/>
          <p:nvPr/>
        </p:nvSpPr>
        <p:spPr>
          <a:xfrm rot="10800000">
            <a:off x="7332080" y="2338449"/>
            <a:ext cx="410644" cy="1657818"/>
          </a:xfrm>
          <a:prstGeom prst="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598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latin typeface="+mn-lt"/>
              </a:rPr>
              <a:t>Geocoding:</a:t>
            </a:r>
            <a:r>
              <a:rPr lang="en-US" sz="2800" dirty="0" smtClean="0">
                <a:latin typeface="+mn-lt"/>
              </a:rPr>
              <a:t> Assigning coordinates to a private well by matching the owner address to an address with a known longitude and latitude.</a:t>
            </a:r>
            <a:br>
              <a:rPr lang="en-US" sz="2800" dirty="0" smtClean="0">
                <a:latin typeface="+mn-lt"/>
              </a:rPr>
            </a:br>
            <a:endParaRPr lang="en-US" sz="2800" dirty="0">
              <a:latin typeface="+mn-lt"/>
            </a:endParaRPr>
          </a:p>
        </p:txBody>
      </p:sp>
      <p:pic>
        <p:nvPicPr>
          <p:cNvPr id="5" name="Content Placeholder 3" descr="ErrorType1.png"/>
          <p:cNvPicPr>
            <a:picLocks noChangeAspect="1"/>
          </p:cNvPicPr>
          <p:nvPr/>
        </p:nvPicPr>
        <p:blipFill rotWithShape="1">
          <a:blip r:embed="rId3" cstate="print"/>
          <a:srcRect l="10924" t="9615" r="10891" b="9615"/>
          <a:stretch/>
        </p:blipFill>
        <p:spPr>
          <a:xfrm>
            <a:off x="5401733" y="2438401"/>
            <a:ext cx="2464309" cy="32004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16-Point Star 5"/>
          <p:cNvSpPr/>
          <p:nvPr/>
        </p:nvSpPr>
        <p:spPr>
          <a:xfrm>
            <a:off x="1913459" y="4588933"/>
            <a:ext cx="2906892" cy="897467"/>
          </a:xfrm>
          <a:prstGeom prst="star16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Matched Address</a:t>
            </a:r>
            <a:endParaRPr lang="en-US" sz="1400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7152" y="2733319"/>
          <a:ext cx="403860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</a:tblGrid>
              <a:tr h="35617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Typed Owner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Reference File</a:t>
                      </a:r>
                      <a:r>
                        <a:rPr lang="en-US" sz="1400" baseline="0" dirty="0" smtClean="0"/>
                        <a:t> Address</a:t>
                      </a:r>
                      <a:endParaRPr lang="en-US" sz="1400" dirty="0"/>
                    </a:p>
                  </a:txBody>
                  <a:tcPr/>
                </a:tc>
              </a:tr>
              <a:tr h="32962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 Anonymous Rd.</a:t>
                      </a:r>
                      <a:r>
                        <a:rPr lang="en-US" sz="1400" baseline="0" dirty="0" smtClean="0"/>
                        <a:t> 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</a:t>
                      </a:r>
                      <a:r>
                        <a:rPr lang="en-US" sz="1400" baseline="0" dirty="0" smtClean="0"/>
                        <a:t> Anonymous Rd.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3340750" y="3419121"/>
            <a:ext cx="0" cy="11698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447825" y="3810000"/>
            <a:ext cx="2496612" cy="9990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056042" y="5779858"/>
            <a:ext cx="4933362" cy="7620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37042" y="5977472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Private well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113442" y="5949191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Geocoded location</a:t>
            </a:r>
            <a:endParaRPr lang="en-US" sz="1400" dirty="0"/>
          </a:p>
        </p:txBody>
      </p:sp>
      <p:sp>
        <p:nvSpPr>
          <p:cNvPr id="13" name="5-Point Star 12"/>
          <p:cNvSpPr/>
          <p:nvPr/>
        </p:nvSpPr>
        <p:spPr>
          <a:xfrm>
            <a:off x="5808642" y="5977472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Magnetic Disk 44"/>
          <p:cNvSpPr/>
          <p:nvPr/>
        </p:nvSpPr>
        <p:spPr>
          <a:xfrm>
            <a:off x="4132242" y="6005753"/>
            <a:ext cx="228600" cy="381000"/>
          </a:xfrm>
          <a:prstGeom prst="flowChartMagneticDisk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561242" y="6019746"/>
            <a:ext cx="228600" cy="228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866042" y="5960479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Home</a:t>
            </a:r>
            <a:endParaRPr lang="en-US" sz="1400" dirty="0"/>
          </a:p>
        </p:txBody>
      </p:sp>
      <p:sp>
        <p:nvSpPr>
          <p:cNvPr id="17" name="5-Point Star 16"/>
          <p:cNvSpPr/>
          <p:nvPr/>
        </p:nvSpPr>
        <p:spPr>
          <a:xfrm>
            <a:off x="6886225" y="35052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Flowchart: Magnetic Disk 43"/>
          <p:cNvSpPr/>
          <p:nvPr/>
        </p:nvSpPr>
        <p:spPr>
          <a:xfrm>
            <a:off x="7419625" y="2472266"/>
            <a:ext cx="228600" cy="381000"/>
          </a:xfrm>
          <a:prstGeom prst="flowChartMagneticDisk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962425" y="2667000"/>
            <a:ext cx="228600" cy="228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084078" y="3148077"/>
            <a:ext cx="20255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(-73.1002, 35.6778)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553200" y="6491814"/>
            <a:ext cx="2133600" cy="365125"/>
          </a:xfrm>
        </p:spPr>
        <p:txBody>
          <a:bodyPr/>
          <a:lstStyle/>
          <a:p>
            <a:fld id="{0C2B191B-7633-3F4A-B90C-F6BFC7A70CA9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35851</TotalTime>
  <Words>2481</Words>
  <Application>Microsoft Macintosh PowerPoint</Application>
  <PresentationFormat>On-screen Show (4:3)</PresentationFormat>
  <Paragraphs>530</Paragraphs>
  <Slides>48</Slides>
  <Notes>47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Image</vt:lpstr>
      <vt:lpstr>Mapping toxic metals in private wells and the association with birth defects</vt:lpstr>
      <vt:lpstr>Mapping toxic metals in private wells and the association with birth defects</vt:lpstr>
      <vt:lpstr>Trans-disciplinary research:  Environmental metals and birth defects</vt:lpstr>
      <vt:lpstr>Arsenic occurs in drinking water worldwide</vt:lpstr>
      <vt:lpstr>Arsenic in North Carolina private wells</vt:lpstr>
      <vt:lpstr>Arsenic in North Carolina private wells</vt:lpstr>
      <vt:lpstr>Local monitoring of private wells</vt:lpstr>
      <vt:lpstr>Few wells had GPS data</vt:lpstr>
      <vt:lpstr>Geocoding: Assigning coordinates to a private well by matching the owner address to an address with a known longitude and latitude. </vt:lpstr>
      <vt:lpstr>Geocoding scheme increased map-able data 20-fold</vt:lpstr>
      <vt:lpstr>Geocoding scheme increased map-able data 20-fold</vt:lpstr>
      <vt:lpstr>Arsenic levels elevated in NC wells</vt:lpstr>
      <vt:lpstr>Arsenic levels elevated in NC wells</vt:lpstr>
      <vt:lpstr>Arsenic occurs naturally in NC groundwater</vt:lpstr>
      <vt:lpstr>Estimated arsenic levels at unmonitored locations</vt:lpstr>
      <vt:lpstr>Some at-risk areas have large populations served by private wells</vt:lpstr>
      <vt:lpstr>SRP RTC website developed: </vt:lpstr>
      <vt:lpstr>Public health relevance</vt:lpstr>
      <vt:lpstr>PowerPoint Presentation</vt:lpstr>
      <vt:lpstr>Birth defects are the leading cause of infant mortality</vt:lpstr>
      <vt:lpstr>Congenital Heart Defects (CHDs)</vt:lpstr>
      <vt:lpstr>Congenital Heart Defects (CHDs)</vt:lpstr>
      <vt:lpstr>Metals are understudied environmental teratogens in human populations</vt:lpstr>
      <vt:lpstr>Metals are understudied environmental teratogens in human populations</vt:lpstr>
      <vt:lpstr>Evidence of metal-associated birth defects</vt:lpstr>
      <vt:lpstr>PowerPoint Presentation</vt:lpstr>
      <vt:lpstr>Environmental metals measured in North Carolina wells  </vt:lpstr>
      <vt:lpstr>Birth defects in North Carolina</vt:lpstr>
      <vt:lpstr>Birth defects in North Carolina</vt:lpstr>
      <vt:lpstr>Study design and population</vt:lpstr>
      <vt:lpstr>Selected birth defect phenotypes</vt:lpstr>
      <vt:lpstr>Exposure assigned at using an ecologic unit</vt:lpstr>
      <vt:lpstr>Spatial patterns of metals in NC</vt:lpstr>
      <vt:lpstr>Metal levels exceed EPA guidelines in NC wells</vt:lpstr>
      <vt:lpstr>Ecologic exposure assignment</vt:lpstr>
      <vt:lpstr>Prevalence ratios (PRs) used to estimate the association</vt:lpstr>
      <vt:lpstr>Prevalence Ratios* with 95% CIs</vt:lpstr>
      <vt:lpstr>Prevalence Ratios* with 95% CIs</vt:lpstr>
      <vt:lpstr>Sensitivity analyses to address exposure misclassification</vt:lpstr>
      <vt:lpstr>Potential exposure misclassification</vt:lpstr>
      <vt:lpstr>PowerPoint Presentation</vt:lpstr>
      <vt:lpstr>Moving forward</vt:lpstr>
      <vt:lpstr>Public health relevance and conclusions </vt:lpstr>
      <vt:lpstr>Public health relevance and conclusions </vt:lpstr>
      <vt:lpstr>Acknowledgements</vt:lpstr>
      <vt:lpstr>Thank you!</vt:lpstr>
      <vt:lpstr>Newborn health effects related to maternal metal exposure</vt:lpstr>
      <vt:lpstr>Congenital Heart Defects (CHDs)</vt:lpstr>
    </vt:vector>
  </TitlesOfParts>
  <Company>University of Wisconsin - Madison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Toxic metals and children in North Carolina</dc:title>
  <dc:creator>Alison  Sanders</dc:creator>
  <cp:lastModifiedBy>Alison  Sanders</cp:lastModifiedBy>
  <cp:revision>443</cp:revision>
  <cp:lastPrinted>2012-01-23T17:53:25Z</cp:lastPrinted>
  <dcterms:created xsi:type="dcterms:W3CDTF">2012-02-16T18:55:54Z</dcterms:created>
  <dcterms:modified xsi:type="dcterms:W3CDTF">2013-11-12T04:07:45Z</dcterms:modified>
</cp:coreProperties>
</file>