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3" r:id="rId5"/>
  </p:sldMasterIdLst>
  <p:notesMasterIdLst>
    <p:notesMasterId r:id="rId42"/>
  </p:notesMasterIdLst>
  <p:sldIdLst>
    <p:sldId id="256" r:id="rId6"/>
    <p:sldId id="257" r:id="rId7"/>
    <p:sldId id="259" r:id="rId8"/>
    <p:sldId id="267" r:id="rId9"/>
    <p:sldId id="296" r:id="rId10"/>
    <p:sldId id="298" r:id="rId11"/>
    <p:sldId id="269" r:id="rId12"/>
    <p:sldId id="270" r:id="rId13"/>
    <p:sldId id="271" r:id="rId14"/>
    <p:sldId id="272" r:id="rId15"/>
    <p:sldId id="274" r:id="rId16"/>
    <p:sldId id="303" r:id="rId17"/>
    <p:sldId id="309" r:id="rId18"/>
    <p:sldId id="276" r:id="rId19"/>
    <p:sldId id="277" r:id="rId20"/>
    <p:sldId id="278" r:id="rId21"/>
    <p:sldId id="305" r:id="rId22"/>
    <p:sldId id="313" r:id="rId23"/>
    <p:sldId id="304" r:id="rId24"/>
    <p:sldId id="273" r:id="rId25"/>
    <p:sldId id="295" r:id="rId26"/>
    <p:sldId id="258" r:id="rId27"/>
    <p:sldId id="306" r:id="rId28"/>
    <p:sldId id="293" r:id="rId29"/>
    <p:sldId id="294" r:id="rId30"/>
    <p:sldId id="261" r:id="rId31"/>
    <p:sldId id="300" r:id="rId32"/>
    <p:sldId id="264" r:id="rId33"/>
    <p:sldId id="301" r:id="rId34"/>
    <p:sldId id="308" r:id="rId35"/>
    <p:sldId id="299" r:id="rId36"/>
    <p:sldId id="297" r:id="rId37"/>
    <p:sldId id="268" r:id="rId38"/>
    <p:sldId id="310" r:id="rId39"/>
    <p:sldId id="311" r:id="rId40"/>
    <p:sldId id="312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361B00"/>
    <a:srgbClr val="663300"/>
    <a:srgbClr val="CC3300"/>
    <a:srgbClr val="FF9900"/>
    <a:srgbClr val="B2BB1E"/>
    <a:srgbClr val="A3A6A8"/>
    <a:srgbClr val="DCDDDE"/>
    <a:srgbClr val="003399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3" autoAdjust="0"/>
  </p:normalViewPr>
  <p:slideViewPr>
    <p:cSldViewPr snapToGrid="0">
      <p:cViewPr>
        <p:scale>
          <a:sx n="80" d="100"/>
          <a:sy n="80" d="100"/>
        </p:scale>
        <p:origin x="-167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mbeutel\Desktop\Reed%20MS\2009%202010%20Zoop%20Hg%20compiled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tephen%20Dent\My%20Documents\Mercury\Twin%20Lakes\Component%203\Data\Oxyge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tephen%20Dent\My%20Documents\Mercury\Twin%20Lakes\Component%203\Data\Oxyge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tephen%20Dent\My%20Documents\Mercury\Twin%20Lakes\Component%203\Data\Oxyg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37546622461682"/>
          <c:y val="4.1694573381191306E-2"/>
          <c:w val="0.82109502046510341"/>
          <c:h val="0.70596527352366245"/>
        </c:manualLayout>
      </c:layout>
      <c:barChart>
        <c:barDir val="col"/>
        <c:grouping val="clustered"/>
        <c:varyColors val="0"/>
        <c:ser>
          <c:idx val="0"/>
          <c:order val="0"/>
          <c:tx>
            <c:v>North Twin</c:v>
          </c:tx>
          <c:spPr>
            <a:solidFill>
              <a:srgbClr val="0070C0"/>
            </a:solidFill>
          </c:spPr>
          <c:invertIfNegative val="0"/>
          <c:cat>
            <c:strRef>
              <c:f>'09 and 10 compiled'!$I$4:$I$21</c:f>
              <c:strCache>
                <c:ptCount val="18"/>
                <c:pt idx="0">
                  <c:v>6/30/2009</c:v>
                </c:pt>
                <c:pt idx="1">
                  <c:v>7/23/2009</c:v>
                </c:pt>
                <c:pt idx="2">
                  <c:v>8/13/2009</c:v>
                </c:pt>
                <c:pt idx="3">
                  <c:v>9/3/2009</c:v>
                </c:pt>
                <c:pt idx="4">
                  <c:v>9/24/2009</c:v>
                </c:pt>
                <c:pt idx="5">
                  <c:v>10/13/2009</c:v>
                </c:pt>
                <c:pt idx="6">
                  <c:v>10/29/2009</c:v>
                </c:pt>
                <c:pt idx="7">
                  <c:v>11/13/2009</c:v>
                </c:pt>
                <c:pt idx="8">
                  <c:v>4/22/2010</c:v>
                </c:pt>
                <c:pt idx="9">
                  <c:v>5/7/2010</c:v>
                </c:pt>
                <c:pt idx="10">
                  <c:v>5/19/2010</c:v>
                </c:pt>
                <c:pt idx="11">
                  <c:v>6/9/2010</c:v>
                </c:pt>
                <c:pt idx="12">
                  <c:v>6/29/2010</c:v>
                </c:pt>
                <c:pt idx="13">
                  <c:v>7/28/2010</c:v>
                </c:pt>
                <c:pt idx="14">
                  <c:v>8/27/2010</c:v>
                </c:pt>
                <c:pt idx="15">
                  <c:v>9/24/2010</c:v>
                </c:pt>
                <c:pt idx="16">
                  <c:v>10/8/2010</c:v>
                </c:pt>
                <c:pt idx="17">
                  <c:v>11/12/2010</c:v>
                </c:pt>
              </c:strCache>
            </c:strRef>
          </c:cat>
          <c:val>
            <c:numRef>
              <c:f>'09 and 10 compiled'!$E$4:$E$21</c:f>
              <c:numCache>
                <c:formatCode>General</c:formatCode>
                <c:ptCount val="18"/>
                <c:pt idx="0">
                  <c:v>63.512405395507813</c:v>
                </c:pt>
                <c:pt idx="1">
                  <c:v>105.40692901611332</c:v>
                </c:pt>
                <c:pt idx="2">
                  <c:v>102.22394561767578</c:v>
                </c:pt>
                <c:pt idx="3">
                  <c:v>127.39161682128906</c:v>
                </c:pt>
                <c:pt idx="4">
                  <c:v>103.39452362060599</c:v>
                </c:pt>
                <c:pt idx="5">
                  <c:v>117.23255920410156</c:v>
                </c:pt>
                <c:pt idx="6">
                  <c:v>46.743225097656108</c:v>
                </c:pt>
                <c:pt idx="7">
                  <c:v>0</c:v>
                </c:pt>
                <c:pt idx="8">
                  <c:v>73.032737731933096</c:v>
                </c:pt>
                <c:pt idx="9">
                  <c:v>61.965164184570313</c:v>
                </c:pt>
                <c:pt idx="10">
                  <c:v>84.389200846354058</c:v>
                </c:pt>
                <c:pt idx="11">
                  <c:v>118.31946055094402</c:v>
                </c:pt>
                <c:pt idx="12">
                  <c:v>148.62315368652338</c:v>
                </c:pt>
                <c:pt idx="13">
                  <c:v>179.81248474121094</c:v>
                </c:pt>
                <c:pt idx="14">
                  <c:v>168.60272216796875</c:v>
                </c:pt>
                <c:pt idx="15">
                  <c:v>282.25534057617165</c:v>
                </c:pt>
                <c:pt idx="16">
                  <c:v>188.04683939615822</c:v>
                </c:pt>
                <c:pt idx="17">
                  <c:v>127.28097025553375</c:v>
                </c:pt>
              </c:numCache>
            </c:numRef>
          </c:val>
        </c:ser>
        <c:ser>
          <c:idx val="1"/>
          <c:order val="1"/>
          <c:tx>
            <c:v>South Twin</c:v>
          </c:tx>
          <c:spPr>
            <a:solidFill>
              <a:srgbClr val="CC6600"/>
            </a:solidFill>
          </c:spPr>
          <c:invertIfNegative val="0"/>
          <c:cat>
            <c:strRef>
              <c:f>'09 and 10 compiled'!$I$4:$I$21</c:f>
              <c:strCache>
                <c:ptCount val="18"/>
                <c:pt idx="0">
                  <c:v>6/30/2009</c:v>
                </c:pt>
                <c:pt idx="1">
                  <c:v>7/23/2009</c:v>
                </c:pt>
                <c:pt idx="2">
                  <c:v>8/13/2009</c:v>
                </c:pt>
                <c:pt idx="3">
                  <c:v>9/3/2009</c:v>
                </c:pt>
                <c:pt idx="4">
                  <c:v>9/24/2009</c:v>
                </c:pt>
                <c:pt idx="5">
                  <c:v>10/13/2009</c:v>
                </c:pt>
                <c:pt idx="6">
                  <c:v>10/29/2009</c:v>
                </c:pt>
                <c:pt idx="7">
                  <c:v>11/13/2009</c:v>
                </c:pt>
                <c:pt idx="8">
                  <c:v>4/22/2010</c:v>
                </c:pt>
                <c:pt idx="9">
                  <c:v>5/7/2010</c:v>
                </c:pt>
                <c:pt idx="10">
                  <c:v>5/19/2010</c:v>
                </c:pt>
                <c:pt idx="11">
                  <c:v>6/9/2010</c:v>
                </c:pt>
                <c:pt idx="12">
                  <c:v>6/29/2010</c:v>
                </c:pt>
                <c:pt idx="13">
                  <c:v>7/28/2010</c:v>
                </c:pt>
                <c:pt idx="14">
                  <c:v>8/27/2010</c:v>
                </c:pt>
                <c:pt idx="15">
                  <c:v>9/24/2010</c:v>
                </c:pt>
                <c:pt idx="16">
                  <c:v>10/8/2010</c:v>
                </c:pt>
                <c:pt idx="17">
                  <c:v>11/12/2010</c:v>
                </c:pt>
              </c:strCache>
            </c:strRef>
          </c:cat>
          <c:val>
            <c:numRef>
              <c:f>'09 and 10 compiled'!$J$4:$J$21</c:f>
              <c:numCache>
                <c:formatCode>General</c:formatCode>
                <c:ptCount val="18"/>
                <c:pt idx="0">
                  <c:v>41.940845489501946</c:v>
                </c:pt>
                <c:pt idx="1">
                  <c:v>59.456844329833828</c:v>
                </c:pt>
                <c:pt idx="2">
                  <c:v>97.510833740234375</c:v>
                </c:pt>
                <c:pt idx="3">
                  <c:v>113.88440704345656</c:v>
                </c:pt>
                <c:pt idx="4">
                  <c:v>58.026962280273438</c:v>
                </c:pt>
                <c:pt idx="5">
                  <c:v>49.231998443603494</c:v>
                </c:pt>
                <c:pt idx="6">
                  <c:v>67.544197082519531</c:v>
                </c:pt>
                <c:pt idx="7">
                  <c:v>79.376976013182926</c:v>
                </c:pt>
                <c:pt idx="8">
                  <c:v>47.756721496582024</c:v>
                </c:pt>
                <c:pt idx="9">
                  <c:v>90.626007080078111</c:v>
                </c:pt>
                <c:pt idx="10">
                  <c:v>27.243495305379152</c:v>
                </c:pt>
                <c:pt idx="11">
                  <c:v>56.460772196452012</c:v>
                </c:pt>
                <c:pt idx="12">
                  <c:v>93.755671183268149</c:v>
                </c:pt>
                <c:pt idx="13">
                  <c:v>101.28874715169221</c:v>
                </c:pt>
                <c:pt idx="14">
                  <c:v>35.256336212158395</c:v>
                </c:pt>
                <c:pt idx="15">
                  <c:v>58.548071543375649</c:v>
                </c:pt>
                <c:pt idx="16">
                  <c:v>62.576137542724609</c:v>
                </c:pt>
                <c:pt idx="17">
                  <c:v>51.033100128174084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83273216"/>
        <c:axId val="83274752"/>
      </c:barChart>
      <c:catAx>
        <c:axId val="83273216"/>
        <c:scaling>
          <c:orientation val="minMax"/>
        </c:scaling>
        <c:delete val="0"/>
        <c:axPos val="b"/>
        <c:numFmt formatCode="[$-409]mmmmm\-yy;@" sourceLinked="0"/>
        <c:majorTickMark val="none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83274752"/>
        <c:crosses val="autoZero"/>
        <c:auto val="1"/>
        <c:lblAlgn val="ctr"/>
        <c:lblOffset val="100"/>
        <c:noMultiLvlLbl val="0"/>
      </c:catAx>
      <c:valAx>
        <c:axId val="8327475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12700">
            <a:solidFill>
              <a:sysClr val="windowText" lastClr="000000"/>
            </a:solidFill>
          </a:ln>
        </c:spPr>
        <c:crossAx val="83273216"/>
        <c:crosses val="autoZero"/>
        <c:crossBetween val="between"/>
      </c:valAx>
      <c:spPr>
        <a:noFill/>
        <a:ln w="12700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2878833183826802"/>
          <c:y val="7.0409827505908282E-2"/>
          <c:w val="0.19406249401306649"/>
          <c:h val="0.1186702641365811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2010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089129483814524"/>
          <c:y val="0.25035906969962363"/>
          <c:w val="0.75124518810149221"/>
          <c:h val="0.63366105278507689"/>
        </c:manualLayout>
      </c:layout>
      <c:lineChart>
        <c:grouping val="standard"/>
        <c:varyColors val="0"/>
        <c:ser>
          <c:idx val="0"/>
          <c:order val="0"/>
          <c:tx>
            <c:strRef>
              <c:f>Delivery!$K$11</c:f>
              <c:strCache>
                <c:ptCount val="1"/>
                <c:pt idx="0">
                  <c:v>ave Ox Addition</c:v>
                </c:pt>
              </c:strCache>
            </c:strRef>
          </c:tx>
          <c:spPr>
            <a:ln w="19050">
              <a:solidFill>
                <a:prstClr val="black"/>
              </a:solidFill>
              <a:prstDash val="dash"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cat>
            <c:strRef>
              <c:f>Delivery!$J$12:$J$17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Aug.</c:v>
                </c:pt>
                <c:pt idx="4">
                  <c:v>Sept.</c:v>
                </c:pt>
                <c:pt idx="5">
                  <c:v>Oct.</c:v>
                </c:pt>
              </c:strCache>
            </c:strRef>
          </c:cat>
          <c:val>
            <c:numRef>
              <c:f>Delivery!$K$12:$K$17</c:f>
              <c:numCache>
                <c:formatCode>General</c:formatCode>
                <c:ptCount val="6"/>
                <c:pt idx="0">
                  <c:v>28.466666666666629</c:v>
                </c:pt>
                <c:pt idx="1">
                  <c:v>26.033333333333104</c:v>
                </c:pt>
                <c:pt idx="2">
                  <c:v>36</c:v>
                </c:pt>
                <c:pt idx="3">
                  <c:v>40.483870967741844</c:v>
                </c:pt>
                <c:pt idx="4">
                  <c:v>40.033333333333331</c:v>
                </c:pt>
                <c:pt idx="5">
                  <c:v>34.785714285714285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495040"/>
        <c:axId val="89496960"/>
      </c:lineChart>
      <c:lineChart>
        <c:grouping val="standard"/>
        <c:varyColors val="0"/>
        <c:ser>
          <c:idx val="1"/>
          <c:order val="1"/>
          <c:tx>
            <c:strRef>
              <c:f>Delivery!$M$11</c:f>
              <c:strCache>
                <c:ptCount val="1"/>
                <c:pt idx="0">
                  <c:v>DO ave</c:v>
                </c:pt>
              </c:strCache>
            </c:strRef>
          </c:tx>
          <c:spPr>
            <a:ln w="19050">
              <a:solidFill>
                <a:prstClr val="black"/>
              </a:solidFill>
            </a:ln>
          </c:spPr>
          <c:marker>
            <c:symbol val="square"/>
            <c:size val="5"/>
            <c:spPr>
              <a:noFill/>
              <a:ln>
                <a:solidFill>
                  <a:prstClr val="black"/>
                </a:solidFill>
              </a:ln>
            </c:spPr>
          </c:marker>
          <c:cat>
            <c:strRef>
              <c:f>Delivery!$J$4:$J$9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Aug.</c:v>
                </c:pt>
                <c:pt idx="4">
                  <c:v>Sept.</c:v>
                </c:pt>
                <c:pt idx="5">
                  <c:v>Oct.</c:v>
                </c:pt>
              </c:strCache>
            </c:strRef>
          </c:cat>
          <c:val>
            <c:numRef>
              <c:f>Delivery!$M$12:$M$17</c:f>
              <c:numCache>
                <c:formatCode>General</c:formatCode>
                <c:ptCount val="6"/>
                <c:pt idx="0">
                  <c:v>7.6774616366432955</c:v>
                </c:pt>
                <c:pt idx="1">
                  <c:v>6.2549004213125601</c:v>
                </c:pt>
                <c:pt idx="2">
                  <c:v>6.1337175288043975</c:v>
                </c:pt>
                <c:pt idx="3">
                  <c:v>6.306557796058577</c:v>
                </c:pt>
                <c:pt idx="4">
                  <c:v>5.361122122437</c:v>
                </c:pt>
                <c:pt idx="5">
                  <c:v>7.0222181568760265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517440"/>
        <c:axId val="89515520"/>
      </c:lineChart>
      <c:catAx>
        <c:axId val="89495040"/>
        <c:scaling>
          <c:orientation val="minMax"/>
        </c:scaling>
        <c:delete val="0"/>
        <c:axPos val="b"/>
        <c:majorTickMark val="out"/>
        <c:minorTickMark val="none"/>
        <c:tickLblPos val="none"/>
        <c:crossAx val="89496960"/>
        <c:crosses val="autoZero"/>
        <c:auto val="1"/>
        <c:lblAlgn val="ctr"/>
        <c:lblOffset val="100"/>
        <c:noMultiLvlLbl val="0"/>
      </c:catAx>
      <c:valAx>
        <c:axId val="89496960"/>
        <c:scaling>
          <c:orientation val="minMax"/>
          <c:max val="45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Oxygen Flow,</a:t>
                </a:r>
                <a:r>
                  <a:rPr lang="en-US" baseline="0"/>
                  <a:t> SCFM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9495040"/>
        <c:crosses val="autoZero"/>
        <c:crossBetween val="between"/>
        <c:majorUnit val="15"/>
      </c:valAx>
      <c:valAx>
        <c:axId val="89515520"/>
        <c:scaling>
          <c:orientation val="minMax"/>
          <c:max val="12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DO VWA, mg/L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517440"/>
        <c:crosses val="max"/>
        <c:crossBetween val="between"/>
        <c:majorUnit val="2"/>
      </c:valAx>
      <c:catAx>
        <c:axId val="89517440"/>
        <c:scaling>
          <c:orientation val="minMax"/>
        </c:scaling>
        <c:delete val="1"/>
        <c:axPos val="b"/>
        <c:majorTickMark val="out"/>
        <c:minorTickMark val="none"/>
        <c:tickLblPos val="none"/>
        <c:crossAx val="89515520"/>
        <c:crosses val="autoZero"/>
        <c:auto val="1"/>
        <c:lblAlgn val="ctr"/>
        <c:lblOffset val="100"/>
        <c:noMultiLvlLbl val="0"/>
      </c:cat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2011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626421697287851"/>
          <c:y val="0.23914184639963484"/>
          <c:w val="0.68874507874015789"/>
          <c:h val="0.63829068241470677"/>
        </c:manualLayout>
      </c:layout>
      <c:lineChart>
        <c:grouping val="standard"/>
        <c:varyColors val="0"/>
        <c:ser>
          <c:idx val="0"/>
          <c:order val="0"/>
          <c:tx>
            <c:strRef>
              <c:f>Delivery!$K$19</c:f>
              <c:strCache>
                <c:ptCount val="1"/>
                <c:pt idx="0">
                  <c:v>Ave Ox Addition</c:v>
                </c:pt>
              </c:strCache>
            </c:strRef>
          </c:tx>
          <c:spPr>
            <a:ln w="19050">
              <a:solidFill>
                <a:prstClr val="black"/>
              </a:solidFill>
              <a:prstDash val="dash"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cat>
            <c:strRef>
              <c:f>Delivery!$J$20:$J$25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Aug.</c:v>
                </c:pt>
                <c:pt idx="4">
                  <c:v>Sept.</c:v>
                </c:pt>
                <c:pt idx="5">
                  <c:v>Oct.</c:v>
                </c:pt>
              </c:strCache>
            </c:strRef>
          </c:cat>
          <c:val>
            <c:numRef>
              <c:f>Delivery!$K$20:$K$25</c:f>
              <c:numCache>
                <c:formatCode>General</c:formatCode>
                <c:ptCount val="6"/>
                <c:pt idx="1">
                  <c:v>37.233333333333363</c:v>
                </c:pt>
                <c:pt idx="2">
                  <c:v>39.903225806451616</c:v>
                </c:pt>
                <c:pt idx="3">
                  <c:v>34.548387096774192</c:v>
                </c:pt>
                <c:pt idx="4">
                  <c:v>39.700000000000003</c:v>
                </c:pt>
                <c:pt idx="5">
                  <c:v>32.800000000000004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65344"/>
        <c:axId val="35867264"/>
      </c:lineChart>
      <c:lineChart>
        <c:grouping val="standard"/>
        <c:varyColors val="0"/>
        <c:ser>
          <c:idx val="1"/>
          <c:order val="1"/>
          <c:tx>
            <c:strRef>
              <c:f>Delivery!$M$19</c:f>
              <c:strCache>
                <c:ptCount val="1"/>
                <c:pt idx="0">
                  <c:v>DO ave</c:v>
                </c:pt>
              </c:strCache>
            </c:strRef>
          </c:tx>
          <c:spPr>
            <a:ln w="19050">
              <a:solidFill>
                <a:prstClr val="black"/>
              </a:solidFill>
            </a:ln>
          </c:spPr>
          <c:marker>
            <c:symbol val="square"/>
            <c:size val="5"/>
            <c:spPr>
              <a:noFill/>
              <a:ln>
                <a:solidFill>
                  <a:prstClr val="black"/>
                </a:solidFill>
              </a:ln>
            </c:spPr>
          </c:marker>
          <c:cat>
            <c:strRef>
              <c:f>Delivery!$J$4:$J$9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Aug.</c:v>
                </c:pt>
                <c:pt idx="4">
                  <c:v>Sept.</c:v>
                </c:pt>
                <c:pt idx="5">
                  <c:v>Oct.</c:v>
                </c:pt>
              </c:strCache>
            </c:strRef>
          </c:cat>
          <c:val>
            <c:numRef>
              <c:f>Delivery!$M$20:$M$25</c:f>
              <c:numCache>
                <c:formatCode>General</c:formatCode>
                <c:ptCount val="6"/>
                <c:pt idx="0">
                  <c:v>5.4791277021963918</c:v>
                </c:pt>
                <c:pt idx="1">
                  <c:v>6.8766761734330624</c:v>
                </c:pt>
                <c:pt idx="2">
                  <c:v>7.9064706274129604</c:v>
                </c:pt>
                <c:pt idx="3">
                  <c:v>7.7294693439139124</c:v>
                </c:pt>
                <c:pt idx="4">
                  <c:v>7.0454496635822554</c:v>
                </c:pt>
                <c:pt idx="5">
                  <c:v>8.0367519023559133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79552"/>
        <c:axId val="35877632"/>
      </c:lineChart>
      <c:catAx>
        <c:axId val="35865344"/>
        <c:scaling>
          <c:orientation val="minMax"/>
        </c:scaling>
        <c:delete val="0"/>
        <c:axPos val="b"/>
        <c:majorTickMark val="out"/>
        <c:minorTickMark val="none"/>
        <c:tickLblPos val="nextTo"/>
        <c:crossAx val="35867264"/>
        <c:crosses val="autoZero"/>
        <c:auto val="1"/>
        <c:lblAlgn val="ctr"/>
        <c:lblOffset val="100"/>
        <c:noMultiLvlLbl val="0"/>
      </c:catAx>
      <c:valAx>
        <c:axId val="35867264"/>
        <c:scaling>
          <c:orientation val="minMax"/>
          <c:max val="45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Oxygen Flow,</a:t>
                </a:r>
                <a:r>
                  <a:rPr lang="en-US" baseline="0"/>
                  <a:t> SCFM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5865344"/>
        <c:crosses val="autoZero"/>
        <c:crossBetween val="between"/>
        <c:majorUnit val="15"/>
      </c:valAx>
      <c:valAx>
        <c:axId val="35877632"/>
        <c:scaling>
          <c:orientation val="minMax"/>
          <c:max val="12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DO VWA, mg/L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5879552"/>
        <c:crosses val="max"/>
        <c:crossBetween val="between"/>
        <c:majorUnit val="2"/>
      </c:valAx>
      <c:catAx>
        <c:axId val="35879552"/>
        <c:scaling>
          <c:orientation val="minMax"/>
        </c:scaling>
        <c:delete val="1"/>
        <c:axPos val="b"/>
        <c:majorTickMark val="out"/>
        <c:minorTickMark val="none"/>
        <c:tickLblPos val="none"/>
        <c:crossAx val="35877632"/>
        <c:crosses val="autoZero"/>
        <c:auto val="1"/>
        <c:lblAlgn val="ctr"/>
        <c:lblOffset val="100"/>
        <c:noMultiLvlLbl val="0"/>
      </c:cat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2009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089129483814524"/>
          <c:y val="0.26424795858850897"/>
          <c:w val="0.75124518810148877"/>
          <c:h val="0.61977216389617962"/>
        </c:manualLayout>
      </c:layout>
      <c:lineChart>
        <c:grouping val="standard"/>
        <c:varyColors val="0"/>
        <c:ser>
          <c:idx val="0"/>
          <c:order val="0"/>
          <c:tx>
            <c:strRef>
              <c:f>Delivery!$K$3</c:f>
              <c:strCache>
                <c:ptCount val="1"/>
                <c:pt idx="0">
                  <c:v>ave Ox Addition</c:v>
                </c:pt>
              </c:strCache>
            </c:strRef>
          </c:tx>
          <c:spPr>
            <a:ln w="19050">
              <a:solidFill>
                <a:prstClr val="black"/>
              </a:solidFill>
              <a:prstDash val="dash"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cat>
            <c:strRef>
              <c:f>Delivery!$J$4:$J$9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Aug.</c:v>
                </c:pt>
                <c:pt idx="4">
                  <c:v>Sept.</c:v>
                </c:pt>
                <c:pt idx="5">
                  <c:v>Oct.</c:v>
                </c:pt>
              </c:strCache>
            </c:strRef>
          </c:cat>
          <c:val>
            <c:numRef>
              <c:f>Delivery!$K$4:$K$9</c:f>
              <c:numCache>
                <c:formatCode>General</c:formatCode>
                <c:ptCount val="6"/>
                <c:pt idx="0">
                  <c:v>35</c:v>
                </c:pt>
                <c:pt idx="1">
                  <c:v>35</c:v>
                </c:pt>
                <c:pt idx="2">
                  <c:v>31.129032258064516</c:v>
                </c:pt>
                <c:pt idx="3">
                  <c:v>25</c:v>
                </c:pt>
                <c:pt idx="4">
                  <c:v>28.733333333333317</c:v>
                </c:pt>
                <c:pt idx="5">
                  <c:v>33.25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913728"/>
        <c:axId val="35915648"/>
      </c:lineChart>
      <c:lineChart>
        <c:grouping val="standard"/>
        <c:varyColors val="0"/>
        <c:ser>
          <c:idx val="1"/>
          <c:order val="1"/>
          <c:tx>
            <c:strRef>
              <c:f>Delivery!$M$3</c:f>
              <c:strCache>
                <c:ptCount val="1"/>
                <c:pt idx="0">
                  <c:v>DO ave</c:v>
                </c:pt>
              </c:strCache>
            </c:strRef>
          </c:tx>
          <c:spPr>
            <a:ln w="19050">
              <a:solidFill>
                <a:prstClr val="black"/>
              </a:solidFill>
            </a:ln>
          </c:spPr>
          <c:marker>
            <c:symbol val="square"/>
            <c:size val="5"/>
            <c:spPr>
              <a:noFill/>
              <a:ln>
                <a:solidFill>
                  <a:prstClr val="black"/>
                </a:solidFill>
              </a:ln>
            </c:spPr>
          </c:marker>
          <c:cat>
            <c:strRef>
              <c:f>Delivery!$J$4:$J$9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Aug.</c:v>
                </c:pt>
                <c:pt idx="4">
                  <c:v>Sept.</c:v>
                </c:pt>
                <c:pt idx="5">
                  <c:v>Oct.</c:v>
                </c:pt>
              </c:strCache>
            </c:strRef>
          </c:cat>
          <c:val>
            <c:numRef>
              <c:f>Delivery!$M$4:$M$9</c:f>
              <c:numCache>
                <c:formatCode>General</c:formatCode>
                <c:ptCount val="6"/>
                <c:pt idx="0" formatCode="#,##0.000">
                  <c:v>8.5645527336193918</c:v>
                </c:pt>
                <c:pt idx="1">
                  <c:v>10.642754122627235</c:v>
                </c:pt>
                <c:pt idx="2">
                  <c:v>11.862365004840726</c:v>
                </c:pt>
                <c:pt idx="3">
                  <c:v>9.5419726852727464</c:v>
                </c:pt>
                <c:pt idx="4" formatCode="#,##0.000">
                  <c:v>8.4074701150837647</c:v>
                </c:pt>
                <c:pt idx="5">
                  <c:v>8.8650580881672223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927936"/>
        <c:axId val="35926016"/>
      </c:lineChart>
      <c:catAx>
        <c:axId val="35913728"/>
        <c:scaling>
          <c:orientation val="minMax"/>
        </c:scaling>
        <c:delete val="0"/>
        <c:axPos val="b"/>
        <c:majorTickMark val="out"/>
        <c:minorTickMark val="none"/>
        <c:tickLblPos val="none"/>
        <c:crossAx val="35915648"/>
        <c:crosses val="autoZero"/>
        <c:auto val="1"/>
        <c:lblAlgn val="ctr"/>
        <c:lblOffset val="100"/>
        <c:noMultiLvlLbl val="0"/>
      </c:catAx>
      <c:valAx>
        <c:axId val="35915648"/>
        <c:scaling>
          <c:orientation val="minMax"/>
          <c:max val="45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Oxygen Flow,</a:t>
                </a:r>
                <a:r>
                  <a:rPr lang="en-US" baseline="0"/>
                  <a:t> SCFM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5913728"/>
        <c:crosses val="autoZero"/>
        <c:crossBetween val="between"/>
        <c:majorUnit val="15"/>
      </c:valAx>
      <c:valAx>
        <c:axId val="35926016"/>
        <c:scaling>
          <c:orientation val="minMax"/>
          <c:max val="12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DO VWA, mg/L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35927936"/>
        <c:crosses val="max"/>
        <c:crossBetween val="between"/>
        <c:majorUnit val="2"/>
      </c:valAx>
      <c:catAx>
        <c:axId val="35927936"/>
        <c:scaling>
          <c:orientation val="minMax"/>
        </c:scaling>
        <c:delete val="1"/>
        <c:axPos val="b"/>
        <c:majorTickMark val="out"/>
        <c:minorTickMark val="none"/>
        <c:tickLblPos val="none"/>
        <c:crossAx val="3592601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24913888888888891"/>
          <c:y val="0.68242855059784191"/>
          <c:w val="0.49113888888888957"/>
          <c:h val="0.16743438320210041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0.02117</cdr:x>
      <cdr:y>0.12273</cdr:y>
    </cdr:from>
    <cdr:to>
      <cdr:x>0.05492</cdr:x>
      <cdr:y>0.7055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842123" y="1494691"/>
          <a:ext cx="2293624" cy="2702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aseline="0" dirty="0">
              <a:latin typeface="Arial" pitchFamily="34" charset="0"/>
              <a:cs typeface="Arial" pitchFamily="34" charset="0"/>
            </a:rPr>
            <a:t>Total Mercury, µg/kg dry wt</a:t>
          </a:r>
        </a:p>
        <a:p xmlns:a="http://schemas.openxmlformats.org/drawingml/2006/main">
          <a:pPr algn="ctr"/>
          <a:endParaRPr lang="en-US" sz="120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63EE0-01F7-4964-B0B6-90799C5271CE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F5B0B-07B2-40FF-9009-59F04650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F5B0B-07B2-40FF-9009-59F04650C0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5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F5B0B-07B2-40FF-9009-59F04650C0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F5B0B-07B2-40FF-9009-59F04650C0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37704" y="0"/>
            <a:ext cx="92817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0" y="-2"/>
            <a:ext cx="9164321" cy="6858004"/>
            <a:chOff x="0" y="-2"/>
            <a:chExt cx="9164321" cy="6858004"/>
          </a:xfrm>
        </p:grpSpPr>
        <p:cxnSp>
          <p:nvCxnSpPr>
            <p:cNvPr id="21" name="Straight Connector 20"/>
            <p:cNvCxnSpPr/>
            <p:nvPr/>
          </p:nvCxnSpPr>
          <p:spPr>
            <a:xfrm rot="16200000" flipH="1">
              <a:off x="-2092189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786850" y="2181639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518489" y="2181637"/>
              <a:ext cx="6858002" cy="249472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4393098" y="4750907"/>
              <a:ext cx="3081127" cy="113305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5408543" y="4470952"/>
              <a:ext cx="3498574" cy="127552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1105396" y="4474761"/>
              <a:ext cx="3488635" cy="127784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6438538" y="4193177"/>
              <a:ext cx="3907970" cy="1421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6819900" y="1084580"/>
              <a:ext cx="3429001" cy="12598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0" y="2413591"/>
              <a:ext cx="9144000" cy="3327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9241" y="3710152"/>
              <a:ext cx="8644759" cy="3147849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093779" y="5013434"/>
              <a:ext cx="5050221" cy="1844567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667297" y="6327228"/>
              <a:ext cx="1476703" cy="530772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0" y="3043491"/>
              <a:ext cx="3809098" cy="138955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1891862"/>
              <a:ext cx="3384331" cy="123264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0" y="735724"/>
              <a:ext cx="2963917" cy="108024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0"/>
              <a:ext cx="1397876" cy="51794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977352" y="2"/>
              <a:ext cx="604344" cy="19969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8397766" y="1098334"/>
              <a:ext cx="746234" cy="26801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5533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pic>
        <p:nvPicPr>
          <p:cNvPr id="42" name="Picture 2" descr="Q:\Design Catalog\Corporate Templates\Covers\Photo7 copy_LR.jp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40675"/>
            <a:ext cx="6711696" cy="462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 userDrawn="1"/>
        </p:nvCxnSpPr>
        <p:spPr>
          <a:xfrm>
            <a:off x="0" y="1825625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116736"/>
            <a:ext cx="2317750" cy="1352141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7685" y="5782210"/>
            <a:ext cx="1373816" cy="562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37" y="5321603"/>
            <a:ext cx="5486400" cy="566738"/>
          </a:xfrm>
        </p:spPr>
        <p:txBody>
          <a:bodyPr anchor="b"/>
          <a:lstStyle>
            <a:lvl1pPr algn="l">
              <a:defRPr sz="2000" b="0"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37" y="1562986"/>
            <a:ext cx="5486400" cy="37426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37" y="5911702"/>
            <a:ext cx="5486400" cy="4518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9F18F-76AC-4A9F-AB13-B33506EBCFBF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CE5C2-E866-4A58-8849-9B3AB7D4BA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1" y="6400800"/>
            <a:ext cx="4682392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tx1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BB4F-A1E2-4540-A0C6-5F3C73F4AAA0}" type="datetime1">
              <a:rPr lang="en-US" smtClean="0"/>
              <a:t>9/25/2013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6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0C4C-E93C-4DEA-A830-8EFB56E3DEA3}" type="datetime1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49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587F-2774-4417-93E8-0C0F46EA1CB6}" type="datetime1">
              <a:rPr lang="en-US" smtClean="0"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70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7950" y="0"/>
            <a:ext cx="7772400" cy="2786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76CC-7831-4907-9C6D-2C5E74A9A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4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71835" y="0"/>
            <a:ext cx="9315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" name="Group 19"/>
          <p:cNvGrpSpPr>
            <a:grpSpLocks/>
          </p:cNvGrpSpPr>
          <p:nvPr userDrawn="1"/>
        </p:nvGrpSpPr>
        <p:grpSpPr bwMode="auto">
          <a:xfrm>
            <a:off x="0" y="0"/>
            <a:ext cx="9164638" cy="6858000"/>
            <a:chOff x="0" y="-2"/>
            <a:chExt cx="9164321" cy="6858004"/>
          </a:xfrm>
        </p:grpSpPr>
        <p:cxnSp>
          <p:nvCxnSpPr>
            <p:cNvPr id="21" name="Straight Connector 20"/>
            <p:cNvCxnSpPr/>
            <p:nvPr/>
          </p:nvCxnSpPr>
          <p:spPr>
            <a:xfrm rot="16200000" flipH="1">
              <a:off x="-2092373" y="2181268"/>
              <a:ext cx="6858004" cy="249546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-786699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518180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4402726" y="4760139"/>
              <a:ext cx="3067052" cy="1128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5408364" y="4470423"/>
              <a:ext cx="3498852" cy="127630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1105717" y="4474392"/>
              <a:ext cx="3489327" cy="127789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6438609" y="4192613"/>
              <a:ext cx="3908427" cy="142235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6819605" y="1084283"/>
              <a:ext cx="3429002" cy="126043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0" y="2412999"/>
              <a:ext cx="9143684" cy="3328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98458" y="3709988"/>
              <a:ext cx="8645226" cy="314801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094021" y="5013326"/>
              <a:ext cx="5049662" cy="18446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67360" y="6327777"/>
              <a:ext cx="1476324" cy="5302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0" y="3044825"/>
              <a:ext cx="3801931" cy="13874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0" y="1892299"/>
              <a:ext cx="3384433" cy="123190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0" y="735011"/>
              <a:ext cx="2963760" cy="10810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0" y="-2"/>
              <a:ext cx="1398540" cy="5175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7976912" y="-2"/>
              <a:ext cx="604816" cy="2000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8397585" y="1098549"/>
              <a:ext cx="746099" cy="2682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4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pic>
        <p:nvPicPr>
          <p:cNvPr id="39" name="Picture 2" descr="Q:\Design Catalog\Corporate Templates\Covers\Photo7 copy_LR.jp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40675"/>
            <a:ext cx="6711696" cy="462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 userDrawn="1"/>
        </p:nvCxnSpPr>
        <p:spPr>
          <a:xfrm>
            <a:off x="0" y="1825625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5533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4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116736"/>
            <a:ext cx="2317750" cy="1352141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7685" y="5782210"/>
            <a:ext cx="1373816" cy="562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27649" y="0"/>
            <a:ext cx="9271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9"/>
          <p:cNvGrpSpPr>
            <a:grpSpLocks/>
          </p:cNvGrpSpPr>
          <p:nvPr userDrawn="1"/>
        </p:nvGrpSpPr>
        <p:grpSpPr bwMode="auto">
          <a:xfrm>
            <a:off x="0" y="0"/>
            <a:ext cx="9164638" cy="6858000"/>
            <a:chOff x="0" y="-2"/>
            <a:chExt cx="9164321" cy="6858004"/>
          </a:xfrm>
        </p:grpSpPr>
        <p:cxnSp>
          <p:nvCxnSpPr>
            <p:cNvPr id="34" name="Straight Connector 33"/>
            <p:cNvCxnSpPr/>
            <p:nvPr/>
          </p:nvCxnSpPr>
          <p:spPr>
            <a:xfrm rot="16200000" flipH="1">
              <a:off x="-2092373" y="2181268"/>
              <a:ext cx="6858004" cy="249546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-786699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518180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4402726" y="4760139"/>
              <a:ext cx="3067052" cy="1128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408364" y="4470423"/>
              <a:ext cx="3498852" cy="127630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-1105717" y="4474392"/>
              <a:ext cx="3489327" cy="127789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6438609" y="4192613"/>
              <a:ext cx="3908427" cy="142235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H="1">
              <a:off x="6819605" y="1084283"/>
              <a:ext cx="3429002" cy="126043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0" y="2412999"/>
              <a:ext cx="9143684" cy="3328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98458" y="3709988"/>
              <a:ext cx="8645226" cy="314801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094021" y="5013326"/>
              <a:ext cx="5049662" cy="18446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667360" y="6327777"/>
              <a:ext cx="1476324" cy="5302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0" y="3044825"/>
              <a:ext cx="3801931" cy="13874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0" y="1892299"/>
              <a:ext cx="3384433" cy="123190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0" y="735011"/>
              <a:ext cx="2963760" cy="10810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0" y="-2"/>
              <a:ext cx="1398540" cy="5175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7976912" y="-2"/>
              <a:ext cx="604816" cy="2000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397585" y="1098549"/>
              <a:ext cx="746099" cy="2682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 userDrawn="1"/>
        </p:nvSpPr>
        <p:spPr>
          <a:xfrm>
            <a:off x="0" y="0"/>
            <a:ext cx="9143999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2" descr="Q:\Design Catalog\Corporate Templates\Covers\Photo7 copy_LR.jp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40675"/>
            <a:ext cx="6711696" cy="462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4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5" name="Picture 2" descr="Q:\Design Catalog\Corporate Templates\Covers\Photo3 copy_LR.jpg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 rot="20400000">
            <a:off x="7115294" y="4260748"/>
            <a:ext cx="1232980" cy="121615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6" name="Picture 2" descr="Q:\Design Catalog\Corporate Templates\Covers\Photo3 copy_LR.jpg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 rot="20400000">
            <a:off x="7859186" y="2693013"/>
            <a:ext cx="1211030" cy="121615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cxnSp>
        <p:nvCxnSpPr>
          <p:cNvPr id="15" name="Straight Connector 14"/>
          <p:cNvCxnSpPr/>
          <p:nvPr userDrawn="1"/>
        </p:nvCxnSpPr>
        <p:spPr>
          <a:xfrm>
            <a:off x="0" y="1825625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5533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58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116736"/>
            <a:ext cx="2317750" cy="1352141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17685" y="5782210"/>
            <a:ext cx="1373816" cy="562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2" y="0"/>
            <a:ext cx="8931348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7A3B0CC-5CFD-4B3A-BE47-DBF857C0E9DD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44941" y="0"/>
            <a:ext cx="92889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356350"/>
            <a:ext cx="12461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algn="ctr">
              <a:defRPr/>
            </a:pPr>
            <a:fld id="{3765A53C-98FF-485C-B5D6-263F84902B87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5325" y="6356350"/>
            <a:ext cx="828675" cy="365125"/>
          </a:xfrm>
          <a:prstGeom prst="rect">
            <a:avLst/>
          </a:prstGeom>
        </p:spPr>
        <p:txBody>
          <a:bodyPr/>
          <a:lstStyle>
            <a:lvl1pPr algn="ctr">
              <a:defRPr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22B09608-F9DB-44A6-95D0-11D1534A5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8324602" y="0"/>
            <a:ext cx="819397" cy="2838203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rot="5400000">
            <a:off x="4898232" y="3429795"/>
            <a:ext cx="6858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49" y="0"/>
            <a:ext cx="8899451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549" y="1600200"/>
            <a:ext cx="43434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500" y="1600200"/>
            <a:ext cx="43434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1FAAF12D-9A80-449F-8315-2023E0008FF9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27649" y="0"/>
            <a:ext cx="9271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9"/>
          <p:cNvGrpSpPr>
            <a:grpSpLocks/>
          </p:cNvGrpSpPr>
          <p:nvPr userDrawn="1"/>
        </p:nvGrpSpPr>
        <p:grpSpPr bwMode="auto">
          <a:xfrm>
            <a:off x="0" y="0"/>
            <a:ext cx="9164638" cy="6858000"/>
            <a:chOff x="0" y="-2"/>
            <a:chExt cx="9164321" cy="6858004"/>
          </a:xfrm>
        </p:grpSpPr>
        <p:cxnSp>
          <p:nvCxnSpPr>
            <p:cNvPr id="26" name="Straight Connector 25"/>
            <p:cNvCxnSpPr/>
            <p:nvPr/>
          </p:nvCxnSpPr>
          <p:spPr>
            <a:xfrm rot="16200000" flipH="1">
              <a:off x="-2092373" y="2181268"/>
              <a:ext cx="6858004" cy="249546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786699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518180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4402726" y="4760139"/>
              <a:ext cx="3067052" cy="112867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5408364" y="4470423"/>
              <a:ext cx="3498852" cy="127630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-1105717" y="4474392"/>
              <a:ext cx="3489327" cy="127789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6438609" y="4192613"/>
              <a:ext cx="3908427" cy="142235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6819605" y="1084283"/>
              <a:ext cx="3429002" cy="126043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0" y="2412999"/>
              <a:ext cx="9143684" cy="3328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98458" y="3709988"/>
              <a:ext cx="8645226" cy="314801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4094021" y="5013326"/>
              <a:ext cx="5049662" cy="18446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7667360" y="6327777"/>
              <a:ext cx="1476324" cy="5302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0" y="3044825"/>
              <a:ext cx="3801931" cy="13874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1892299"/>
              <a:ext cx="3384433" cy="123190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0" y="735011"/>
              <a:ext cx="2963760" cy="10810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0" y="-2"/>
              <a:ext cx="1398540" cy="5175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976912" y="-2"/>
              <a:ext cx="604816" cy="2000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8397585" y="1098549"/>
              <a:ext cx="746099" cy="2682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3999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795" y="1840675"/>
            <a:ext cx="6170106" cy="462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702425" y="5350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b="14876"/>
          <a:stretch/>
        </p:blipFill>
        <p:spPr bwMode="auto">
          <a:xfrm rot="20400000">
            <a:off x="7124921" y="4258169"/>
            <a:ext cx="1202347" cy="124407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8"/>
          <a:stretch/>
        </p:blipFill>
        <p:spPr bwMode="auto">
          <a:xfrm rot="20400000">
            <a:off x="7875250" y="2699214"/>
            <a:ext cx="1194295" cy="119711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cxnSp>
        <p:nvCxnSpPr>
          <p:cNvPr id="15" name="Straight Connector 14"/>
          <p:cNvCxnSpPr/>
          <p:nvPr userDrawn="1"/>
        </p:nvCxnSpPr>
        <p:spPr>
          <a:xfrm>
            <a:off x="0" y="1825625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743700" y="1505533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</a:p>
        </p:txBody>
      </p:sp>
      <p:sp>
        <p:nvSpPr>
          <p:cNvPr id="45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116736"/>
            <a:ext cx="2317750" cy="1352141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presenter(s) name, title and presentation type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6707188" y="5688281"/>
            <a:ext cx="2436812" cy="7633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17685" y="5798085"/>
            <a:ext cx="1373816" cy="56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48" y="0"/>
            <a:ext cx="8899452" cy="1417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81" y="1535113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81" y="2174875"/>
            <a:ext cx="4343400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562" y="1535113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562" y="2174875"/>
            <a:ext cx="4343400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B6004DC4-7F9A-4016-B52B-852C68088F3C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83" y="0"/>
            <a:ext cx="8920717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80145BCA-E9BC-41CF-9286-895E3E03B587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121022" y="6412675"/>
            <a:ext cx="9265022" cy="4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 userDrawn="1"/>
        </p:nvSpPr>
        <p:spPr>
          <a:xfrm flipV="1">
            <a:off x="0" y="0"/>
            <a:ext cx="9144000" cy="6857999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 userDrawn="1"/>
        </p:nvSpPr>
        <p:spPr>
          <a:xfrm flipV="1">
            <a:off x="0" y="-1"/>
            <a:ext cx="9143999" cy="6857999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Rectangle 62"/>
          <p:cNvSpPr/>
          <p:nvPr userDrawn="1"/>
        </p:nvSpPr>
        <p:spPr>
          <a:xfrm flipV="1">
            <a:off x="0" y="6388923"/>
            <a:ext cx="8339910" cy="469076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6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Rectangle 63"/>
          <p:cNvSpPr/>
          <p:nvPr userDrawn="1"/>
        </p:nvSpPr>
        <p:spPr>
          <a:xfrm>
            <a:off x="8333772" y="6457950"/>
            <a:ext cx="810228" cy="40005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Rectangle 64"/>
          <p:cNvSpPr/>
          <p:nvPr userDrawn="1"/>
        </p:nvSpPr>
        <p:spPr>
          <a:xfrm>
            <a:off x="8344044" y="6391275"/>
            <a:ext cx="799956" cy="4667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2E25E226-15C2-4D39-8F8E-75E42E3D916A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6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68" name="Straight Connector 67"/>
          <p:cNvCxnSpPr/>
          <p:nvPr userDrawn="1"/>
        </p:nvCxnSpPr>
        <p:spPr>
          <a:xfrm>
            <a:off x="4931954" y="6635086"/>
            <a:ext cx="3407953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rot="5400000" flipH="1" flipV="1">
            <a:off x="4696980" y="6623482"/>
            <a:ext cx="469037" cy="1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rot="5400000">
            <a:off x="8103692" y="6625841"/>
            <a:ext cx="46749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 userDrawn="1"/>
        </p:nvCxnSpPr>
        <p:spPr>
          <a:xfrm>
            <a:off x="0" y="638691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lang="en-US" sz="1400" b="1" i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B101"/>
              </a:buClr>
              <a:buFont typeface="Arial" charset="0"/>
              <a:buNone/>
            </a:pPr>
            <a:r>
              <a:rPr lang="en-US" dirty="0" smtClean="0"/>
              <a:t>Click to add section indicator OR presentation name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>
            <a:off x="7227903" y="6511771"/>
            <a:ext cx="25153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0" name="Group 4"/>
          <p:cNvGrpSpPr>
            <a:grpSpLocks noChangeAspect="1"/>
          </p:cNvGrpSpPr>
          <p:nvPr userDrawn="1"/>
        </p:nvGrpSpPr>
        <p:grpSpPr bwMode="auto">
          <a:xfrm>
            <a:off x="8410575" y="6478588"/>
            <a:ext cx="681038" cy="301625"/>
            <a:chOff x="5298" y="4081"/>
            <a:chExt cx="429" cy="190"/>
          </a:xfrm>
        </p:grpSpPr>
        <p:sp>
          <p:nvSpPr>
            <p:cNvPr id="409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298" y="4081"/>
              <a:ext cx="42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 noEditPoints="1"/>
            </p:cNvSpPr>
            <p:nvPr userDrawn="1"/>
          </p:nvSpPr>
          <p:spPr bwMode="auto">
            <a:xfrm>
              <a:off x="5298" y="4081"/>
              <a:ext cx="292" cy="94"/>
            </a:xfrm>
            <a:custGeom>
              <a:avLst/>
              <a:gdLst/>
              <a:ahLst/>
              <a:cxnLst>
                <a:cxn ang="0">
                  <a:pos x="854" y="136"/>
                </a:cxn>
                <a:cxn ang="0">
                  <a:pos x="1054" y="136"/>
                </a:cxn>
                <a:cxn ang="0">
                  <a:pos x="1005" y="9"/>
                </a:cxn>
                <a:cxn ang="0">
                  <a:pos x="740" y="9"/>
                </a:cxn>
                <a:cxn ang="0">
                  <a:pos x="519" y="100"/>
                </a:cxn>
                <a:cxn ang="0">
                  <a:pos x="566" y="111"/>
                </a:cxn>
                <a:cxn ang="0">
                  <a:pos x="591" y="134"/>
                </a:cxn>
                <a:cxn ang="0">
                  <a:pos x="605" y="175"/>
                </a:cxn>
                <a:cxn ang="0">
                  <a:pos x="602" y="213"/>
                </a:cxn>
                <a:cxn ang="0">
                  <a:pos x="588" y="249"/>
                </a:cxn>
                <a:cxn ang="0">
                  <a:pos x="560" y="269"/>
                </a:cxn>
                <a:cxn ang="0">
                  <a:pos x="484" y="275"/>
                </a:cxn>
                <a:cxn ang="0">
                  <a:pos x="533" y="366"/>
                </a:cxn>
                <a:cxn ang="0">
                  <a:pos x="614" y="354"/>
                </a:cxn>
                <a:cxn ang="0">
                  <a:pos x="671" y="317"/>
                </a:cxn>
                <a:cxn ang="0">
                  <a:pos x="704" y="261"/>
                </a:cxn>
                <a:cxn ang="0">
                  <a:pos x="715" y="187"/>
                </a:cxn>
                <a:cxn ang="0">
                  <a:pos x="710" y="136"/>
                </a:cxn>
                <a:cxn ang="0">
                  <a:pos x="688" y="77"/>
                </a:cxn>
                <a:cxn ang="0">
                  <a:pos x="645" y="32"/>
                </a:cxn>
                <a:cxn ang="0">
                  <a:pos x="576" y="10"/>
                </a:cxn>
                <a:cxn ang="0">
                  <a:pos x="343" y="141"/>
                </a:cxn>
                <a:cxn ang="0">
                  <a:pos x="333" y="95"/>
                </a:cxn>
                <a:cxn ang="0">
                  <a:pos x="305" y="46"/>
                </a:cxn>
                <a:cxn ang="0">
                  <a:pos x="261" y="15"/>
                </a:cxn>
                <a:cxn ang="0">
                  <a:pos x="199" y="0"/>
                </a:cxn>
                <a:cxn ang="0">
                  <a:pos x="142" y="4"/>
                </a:cxn>
                <a:cxn ang="0">
                  <a:pos x="76" y="29"/>
                </a:cxn>
                <a:cxn ang="0">
                  <a:pos x="29" y="78"/>
                </a:cxn>
                <a:cxn ang="0">
                  <a:pos x="4" y="147"/>
                </a:cxn>
                <a:cxn ang="0">
                  <a:pos x="1" y="207"/>
                </a:cxn>
                <a:cxn ang="0">
                  <a:pos x="19" y="277"/>
                </a:cxn>
                <a:cxn ang="0">
                  <a:pos x="59" y="333"/>
                </a:cxn>
                <a:cxn ang="0">
                  <a:pos x="121" y="366"/>
                </a:cxn>
                <a:cxn ang="0">
                  <a:pos x="182" y="375"/>
                </a:cxn>
                <a:cxn ang="0">
                  <a:pos x="251" y="361"/>
                </a:cxn>
                <a:cxn ang="0">
                  <a:pos x="302" y="327"/>
                </a:cxn>
                <a:cxn ang="0">
                  <a:pos x="333" y="280"/>
                </a:cxn>
                <a:cxn ang="0">
                  <a:pos x="344" y="226"/>
                </a:cxn>
                <a:cxn ang="0">
                  <a:pos x="230" y="249"/>
                </a:cxn>
                <a:cxn ang="0">
                  <a:pos x="202" y="281"/>
                </a:cxn>
                <a:cxn ang="0">
                  <a:pos x="170" y="285"/>
                </a:cxn>
                <a:cxn ang="0">
                  <a:pos x="139" y="272"/>
                </a:cxn>
                <a:cxn ang="0">
                  <a:pos x="121" y="247"/>
                </a:cxn>
                <a:cxn ang="0">
                  <a:pos x="110" y="187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1" y="91"/>
                </a:cxn>
                <a:cxn ang="0">
                  <a:pos x="187" y="90"/>
                </a:cxn>
                <a:cxn ang="0">
                  <a:pos x="212" y="98"/>
                </a:cxn>
                <a:cxn ang="0">
                  <a:pos x="233" y="128"/>
                </a:cxn>
              </a:cxnLst>
              <a:rect l="0" t="0" r="r" b="b"/>
              <a:pathLst>
                <a:path w="1167" h="375">
                  <a:moveTo>
                    <a:pt x="740" y="366"/>
                  </a:moveTo>
                  <a:lnTo>
                    <a:pt x="852" y="366"/>
                  </a:lnTo>
                  <a:lnTo>
                    <a:pt x="852" y="136"/>
                  </a:lnTo>
                  <a:lnTo>
                    <a:pt x="854" y="136"/>
                  </a:lnTo>
                  <a:lnTo>
                    <a:pt x="903" y="366"/>
                  </a:lnTo>
                  <a:lnTo>
                    <a:pt x="1000" y="366"/>
                  </a:lnTo>
                  <a:lnTo>
                    <a:pt x="1052" y="136"/>
                  </a:lnTo>
                  <a:lnTo>
                    <a:pt x="1054" y="136"/>
                  </a:lnTo>
                  <a:lnTo>
                    <a:pt x="1054" y="321"/>
                  </a:lnTo>
                  <a:lnTo>
                    <a:pt x="1167" y="321"/>
                  </a:lnTo>
                  <a:lnTo>
                    <a:pt x="1167" y="9"/>
                  </a:lnTo>
                  <a:lnTo>
                    <a:pt x="1005" y="9"/>
                  </a:lnTo>
                  <a:lnTo>
                    <a:pt x="954" y="219"/>
                  </a:lnTo>
                  <a:lnTo>
                    <a:pt x="953" y="219"/>
                  </a:lnTo>
                  <a:lnTo>
                    <a:pt x="902" y="9"/>
                  </a:lnTo>
                  <a:lnTo>
                    <a:pt x="740" y="9"/>
                  </a:lnTo>
                  <a:lnTo>
                    <a:pt x="740" y="366"/>
                  </a:lnTo>
                  <a:close/>
                  <a:moveTo>
                    <a:pt x="484" y="100"/>
                  </a:moveTo>
                  <a:lnTo>
                    <a:pt x="519" y="100"/>
                  </a:lnTo>
                  <a:lnTo>
                    <a:pt x="519" y="100"/>
                  </a:lnTo>
                  <a:lnTo>
                    <a:pt x="533" y="101"/>
                  </a:lnTo>
                  <a:lnTo>
                    <a:pt x="545" y="102"/>
                  </a:lnTo>
                  <a:lnTo>
                    <a:pt x="556" y="106"/>
                  </a:lnTo>
                  <a:lnTo>
                    <a:pt x="566" y="111"/>
                  </a:lnTo>
                  <a:lnTo>
                    <a:pt x="574" y="116"/>
                  </a:lnTo>
                  <a:lnTo>
                    <a:pt x="582" y="122"/>
                  </a:lnTo>
                  <a:lnTo>
                    <a:pt x="587" y="128"/>
                  </a:lnTo>
                  <a:lnTo>
                    <a:pt x="591" y="134"/>
                  </a:lnTo>
                  <a:lnTo>
                    <a:pt x="596" y="141"/>
                  </a:lnTo>
                  <a:lnTo>
                    <a:pt x="599" y="148"/>
                  </a:lnTo>
                  <a:lnTo>
                    <a:pt x="604" y="163"/>
                  </a:lnTo>
                  <a:lnTo>
                    <a:pt x="605" y="175"/>
                  </a:lnTo>
                  <a:lnTo>
                    <a:pt x="606" y="185"/>
                  </a:lnTo>
                  <a:lnTo>
                    <a:pt x="606" y="185"/>
                  </a:lnTo>
                  <a:lnTo>
                    <a:pt x="605" y="198"/>
                  </a:lnTo>
                  <a:lnTo>
                    <a:pt x="602" y="213"/>
                  </a:lnTo>
                  <a:lnTo>
                    <a:pt x="599" y="229"/>
                  </a:lnTo>
                  <a:lnTo>
                    <a:pt x="595" y="236"/>
                  </a:lnTo>
                  <a:lnTo>
                    <a:pt x="591" y="242"/>
                  </a:lnTo>
                  <a:lnTo>
                    <a:pt x="588" y="249"/>
                  </a:lnTo>
                  <a:lnTo>
                    <a:pt x="582" y="255"/>
                  </a:lnTo>
                  <a:lnTo>
                    <a:pt x="576" y="260"/>
                  </a:lnTo>
                  <a:lnTo>
                    <a:pt x="568" y="265"/>
                  </a:lnTo>
                  <a:lnTo>
                    <a:pt x="560" y="269"/>
                  </a:lnTo>
                  <a:lnTo>
                    <a:pt x="550" y="272"/>
                  </a:lnTo>
                  <a:lnTo>
                    <a:pt x="539" y="274"/>
                  </a:lnTo>
                  <a:lnTo>
                    <a:pt x="527" y="275"/>
                  </a:lnTo>
                  <a:lnTo>
                    <a:pt x="484" y="275"/>
                  </a:lnTo>
                  <a:lnTo>
                    <a:pt x="484" y="100"/>
                  </a:lnTo>
                  <a:close/>
                  <a:moveTo>
                    <a:pt x="373" y="366"/>
                  </a:moveTo>
                  <a:lnTo>
                    <a:pt x="533" y="366"/>
                  </a:lnTo>
                  <a:lnTo>
                    <a:pt x="533" y="366"/>
                  </a:lnTo>
                  <a:lnTo>
                    <a:pt x="555" y="366"/>
                  </a:lnTo>
                  <a:lnTo>
                    <a:pt x="577" y="364"/>
                  </a:lnTo>
                  <a:lnTo>
                    <a:pt x="596" y="359"/>
                  </a:lnTo>
                  <a:lnTo>
                    <a:pt x="614" y="354"/>
                  </a:lnTo>
                  <a:lnTo>
                    <a:pt x="630" y="347"/>
                  </a:lnTo>
                  <a:lnTo>
                    <a:pt x="646" y="338"/>
                  </a:lnTo>
                  <a:lnTo>
                    <a:pt x="659" y="328"/>
                  </a:lnTo>
                  <a:lnTo>
                    <a:pt x="671" y="317"/>
                  </a:lnTo>
                  <a:lnTo>
                    <a:pt x="681" y="305"/>
                  </a:lnTo>
                  <a:lnTo>
                    <a:pt x="691" y="292"/>
                  </a:lnTo>
                  <a:lnTo>
                    <a:pt x="698" y="277"/>
                  </a:lnTo>
                  <a:lnTo>
                    <a:pt x="704" y="261"/>
                  </a:lnTo>
                  <a:lnTo>
                    <a:pt x="709" y="244"/>
                  </a:lnTo>
                  <a:lnTo>
                    <a:pt x="713" y="226"/>
                  </a:lnTo>
                  <a:lnTo>
                    <a:pt x="715" y="207"/>
                  </a:lnTo>
                  <a:lnTo>
                    <a:pt x="715" y="187"/>
                  </a:lnTo>
                  <a:lnTo>
                    <a:pt x="715" y="187"/>
                  </a:lnTo>
                  <a:lnTo>
                    <a:pt x="715" y="170"/>
                  </a:lnTo>
                  <a:lnTo>
                    <a:pt x="714" y="153"/>
                  </a:lnTo>
                  <a:lnTo>
                    <a:pt x="710" y="136"/>
                  </a:lnTo>
                  <a:lnTo>
                    <a:pt x="707" y="120"/>
                  </a:lnTo>
                  <a:lnTo>
                    <a:pt x="702" y="106"/>
                  </a:lnTo>
                  <a:lnTo>
                    <a:pt x="696" y="90"/>
                  </a:lnTo>
                  <a:lnTo>
                    <a:pt x="688" y="77"/>
                  </a:lnTo>
                  <a:lnTo>
                    <a:pt x="680" y="63"/>
                  </a:lnTo>
                  <a:lnTo>
                    <a:pt x="669" y="51"/>
                  </a:lnTo>
                  <a:lnTo>
                    <a:pt x="658" y="41"/>
                  </a:lnTo>
                  <a:lnTo>
                    <a:pt x="645" y="32"/>
                  </a:lnTo>
                  <a:lnTo>
                    <a:pt x="630" y="23"/>
                  </a:lnTo>
                  <a:lnTo>
                    <a:pt x="613" y="17"/>
                  </a:lnTo>
                  <a:lnTo>
                    <a:pt x="595" y="12"/>
                  </a:lnTo>
                  <a:lnTo>
                    <a:pt x="576" y="10"/>
                  </a:lnTo>
                  <a:lnTo>
                    <a:pt x="554" y="9"/>
                  </a:lnTo>
                  <a:lnTo>
                    <a:pt x="373" y="9"/>
                  </a:lnTo>
                  <a:lnTo>
                    <a:pt x="373" y="366"/>
                  </a:lnTo>
                  <a:close/>
                  <a:moveTo>
                    <a:pt x="343" y="141"/>
                  </a:moveTo>
                  <a:lnTo>
                    <a:pt x="343" y="141"/>
                  </a:lnTo>
                  <a:lnTo>
                    <a:pt x="341" y="125"/>
                  </a:lnTo>
                  <a:lnTo>
                    <a:pt x="337" y="109"/>
                  </a:lnTo>
                  <a:lnTo>
                    <a:pt x="333" y="95"/>
                  </a:lnTo>
                  <a:lnTo>
                    <a:pt x="327" y="81"/>
                  </a:lnTo>
                  <a:lnTo>
                    <a:pt x="321" y="69"/>
                  </a:lnTo>
                  <a:lnTo>
                    <a:pt x="314" y="57"/>
                  </a:lnTo>
                  <a:lnTo>
                    <a:pt x="305" y="46"/>
                  </a:lnTo>
                  <a:lnTo>
                    <a:pt x="296" y="38"/>
                  </a:lnTo>
                  <a:lnTo>
                    <a:pt x="285" y="29"/>
                  </a:lnTo>
                  <a:lnTo>
                    <a:pt x="273" y="21"/>
                  </a:lnTo>
                  <a:lnTo>
                    <a:pt x="261" y="15"/>
                  </a:lnTo>
                  <a:lnTo>
                    <a:pt x="247" y="10"/>
                  </a:lnTo>
                  <a:lnTo>
                    <a:pt x="231" y="5"/>
                  </a:lnTo>
                  <a:lnTo>
                    <a:pt x="216" y="2"/>
                  </a:lnTo>
                  <a:lnTo>
                    <a:pt x="199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61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6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4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1" y="167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1" y="207"/>
                  </a:lnTo>
                  <a:lnTo>
                    <a:pt x="4" y="226"/>
                  </a:lnTo>
                  <a:lnTo>
                    <a:pt x="7" y="244"/>
                  </a:lnTo>
                  <a:lnTo>
                    <a:pt x="12" y="261"/>
                  </a:lnTo>
                  <a:lnTo>
                    <a:pt x="19" y="277"/>
                  </a:lnTo>
                  <a:lnTo>
                    <a:pt x="27" y="293"/>
                  </a:lnTo>
                  <a:lnTo>
                    <a:pt x="36" y="308"/>
                  </a:lnTo>
                  <a:lnTo>
                    <a:pt x="47" y="321"/>
                  </a:lnTo>
                  <a:lnTo>
                    <a:pt x="59" y="333"/>
                  </a:lnTo>
                  <a:lnTo>
                    <a:pt x="74" y="343"/>
                  </a:lnTo>
                  <a:lnTo>
                    <a:pt x="88" y="353"/>
                  </a:lnTo>
                  <a:lnTo>
                    <a:pt x="104" y="360"/>
                  </a:lnTo>
                  <a:lnTo>
                    <a:pt x="121" y="366"/>
                  </a:lnTo>
                  <a:lnTo>
                    <a:pt x="141" y="371"/>
                  </a:lnTo>
                  <a:lnTo>
                    <a:pt x="160" y="373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200" y="375"/>
                  </a:lnTo>
                  <a:lnTo>
                    <a:pt x="218" y="371"/>
                  </a:lnTo>
                  <a:lnTo>
                    <a:pt x="235" y="367"/>
                  </a:lnTo>
                  <a:lnTo>
                    <a:pt x="251" y="361"/>
                  </a:lnTo>
                  <a:lnTo>
                    <a:pt x="265" y="355"/>
                  </a:lnTo>
                  <a:lnTo>
                    <a:pt x="279" y="347"/>
                  </a:lnTo>
                  <a:lnTo>
                    <a:pt x="291" y="338"/>
                  </a:lnTo>
                  <a:lnTo>
                    <a:pt x="302" y="327"/>
                  </a:lnTo>
                  <a:lnTo>
                    <a:pt x="311" y="316"/>
                  </a:lnTo>
                  <a:lnTo>
                    <a:pt x="320" y="305"/>
                  </a:lnTo>
                  <a:lnTo>
                    <a:pt x="327" y="292"/>
                  </a:lnTo>
                  <a:lnTo>
                    <a:pt x="333" y="280"/>
                  </a:lnTo>
                  <a:lnTo>
                    <a:pt x="338" y="266"/>
                  </a:lnTo>
                  <a:lnTo>
                    <a:pt x="342" y="253"/>
                  </a:lnTo>
                  <a:lnTo>
                    <a:pt x="344" y="240"/>
                  </a:lnTo>
                  <a:lnTo>
                    <a:pt x="344" y="226"/>
                  </a:lnTo>
                  <a:lnTo>
                    <a:pt x="236" y="226"/>
                  </a:lnTo>
                  <a:lnTo>
                    <a:pt x="236" y="226"/>
                  </a:lnTo>
                  <a:lnTo>
                    <a:pt x="234" y="238"/>
                  </a:lnTo>
                  <a:lnTo>
                    <a:pt x="230" y="249"/>
                  </a:lnTo>
                  <a:lnTo>
                    <a:pt x="225" y="259"/>
                  </a:lnTo>
                  <a:lnTo>
                    <a:pt x="219" y="269"/>
                  </a:lnTo>
                  <a:lnTo>
                    <a:pt x="211" y="276"/>
                  </a:lnTo>
                  <a:lnTo>
                    <a:pt x="202" y="281"/>
                  </a:lnTo>
                  <a:lnTo>
                    <a:pt x="191" y="285"/>
                  </a:lnTo>
                  <a:lnTo>
                    <a:pt x="178" y="286"/>
                  </a:lnTo>
                  <a:lnTo>
                    <a:pt x="178" y="286"/>
                  </a:lnTo>
                  <a:lnTo>
                    <a:pt x="170" y="285"/>
                  </a:lnTo>
                  <a:lnTo>
                    <a:pt x="161" y="283"/>
                  </a:lnTo>
                  <a:lnTo>
                    <a:pt x="153" y="281"/>
                  </a:lnTo>
                  <a:lnTo>
                    <a:pt x="147" y="277"/>
                  </a:lnTo>
                  <a:lnTo>
                    <a:pt x="139" y="272"/>
                  </a:lnTo>
                  <a:lnTo>
                    <a:pt x="135" y="268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1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1" y="206"/>
                  </a:lnTo>
                  <a:lnTo>
                    <a:pt x="110" y="187"/>
                  </a:lnTo>
                  <a:lnTo>
                    <a:pt x="110" y="187"/>
                  </a:lnTo>
                  <a:lnTo>
                    <a:pt x="111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1" y="128"/>
                  </a:lnTo>
                  <a:lnTo>
                    <a:pt x="125" y="120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39" y="102"/>
                  </a:lnTo>
                  <a:lnTo>
                    <a:pt x="147" y="97"/>
                  </a:lnTo>
                  <a:lnTo>
                    <a:pt x="153" y="94"/>
                  </a:lnTo>
                  <a:lnTo>
                    <a:pt x="161" y="91"/>
                  </a:lnTo>
                  <a:lnTo>
                    <a:pt x="170" y="90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87" y="90"/>
                  </a:lnTo>
                  <a:lnTo>
                    <a:pt x="194" y="91"/>
                  </a:lnTo>
                  <a:lnTo>
                    <a:pt x="200" y="92"/>
                  </a:lnTo>
                  <a:lnTo>
                    <a:pt x="206" y="95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3" y="111"/>
                  </a:lnTo>
                  <a:lnTo>
                    <a:pt x="229" y="119"/>
                  </a:lnTo>
                  <a:lnTo>
                    <a:pt x="233" y="128"/>
                  </a:lnTo>
                  <a:lnTo>
                    <a:pt x="235" y="136"/>
                  </a:lnTo>
                  <a:lnTo>
                    <a:pt x="236" y="141"/>
                  </a:lnTo>
                  <a:lnTo>
                    <a:pt x="343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auto">
            <a:xfrm>
              <a:off x="5562" y="4192"/>
              <a:ext cx="28" cy="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5428" y="4190"/>
              <a:ext cx="124" cy="77"/>
            </a:xfrm>
            <a:custGeom>
              <a:avLst/>
              <a:gdLst/>
              <a:ahLst/>
              <a:cxnLst>
                <a:cxn ang="0">
                  <a:pos x="114" y="308"/>
                </a:cxn>
                <a:cxn ang="0">
                  <a:pos x="114" y="145"/>
                </a:cxn>
                <a:cxn ang="0">
                  <a:pos x="116" y="124"/>
                </a:cxn>
                <a:cxn ang="0">
                  <a:pos x="123" y="107"/>
                </a:cxn>
                <a:cxn ang="0">
                  <a:pos x="134" y="96"/>
                </a:cxn>
                <a:cxn ang="0">
                  <a:pos x="154" y="91"/>
                </a:cxn>
                <a:cxn ang="0">
                  <a:pos x="164" y="92"/>
                </a:cxn>
                <a:cxn ang="0">
                  <a:pos x="180" y="100"/>
                </a:cxn>
                <a:cxn ang="0">
                  <a:pos x="188" y="116"/>
                </a:cxn>
                <a:cxn ang="0">
                  <a:pos x="191" y="135"/>
                </a:cxn>
                <a:cxn ang="0">
                  <a:pos x="191" y="308"/>
                </a:cxn>
                <a:cxn ang="0">
                  <a:pos x="305" y="145"/>
                </a:cxn>
                <a:cxn ang="0">
                  <a:pos x="306" y="135"/>
                </a:cxn>
                <a:cxn ang="0">
                  <a:pos x="310" y="115"/>
                </a:cxn>
                <a:cxn ang="0">
                  <a:pos x="320" y="100"/>
                </a:cxn>
                <a:cxn ang="0">
                  <a:pos x="334" y="92"/>
                </a:cxn>
                <a:cxn ang="0">
                  <a:pos x="345" y="91"/>
                </a:cxn>
                <a:cxn ang="0">
                  <a:pos x="366" y="96"/>
                </a:cxn>
                <a:cxn ang="0">
                  <a:pos x="377" y="108"/>
                </a:cxn>
                <a:cxn ang="0">
                  <a:pos x="381" y="125"/>
                </a:cxn>
                <a:cxn ang="0">
                  <a:pos x="383" y="145"/>
                </a:cxn>
                <a:cxn ang="0">
                  <a:pos x="497" y="308"/>
                </a:cxn>
                <a:cxn ang="0">
                  <a:pos x="497" y="102"/>
                </a:cxn>
                <a:cxn ang="0">
                  <a:pos x="494" y="74"/>
                </a:cxn>
                <a:cxn ang="0">
                  <a:pos x="489" y="57"/>
                </a:cxn>
                <a:cxn ang="0">
                  <a:pos x="480" y="40"/>
                </a:cxn>
                <a:cxn ang="0">
                  <a:pos x="467" y="25"/>
                </a:cxn>
                <a:cxn ang="0">
                  <a:pos x="452" y="13"/>
                </a:cxn>
                <a:cxn ang="0">
                  <a:pos x="432" y="4"/>
                </a:cxn>
                <a:cxn ang="0">
                  <a:pos x="408" y="0"/>
                </a:cxn>
                <a:cxn ang="0">
                  <a:pos x="394" y="0"/>
                </a:cxn>
                <a:cxn ang="0">
                  <a:pos x="368" y="1"/>
                </a:cxn>
                <a:cxn ang="0">
                  <a:pos x="346" y="6"/>
                </a:cxn>
                <a:cxn ang="0">
                  <a:pos x="329" y="13"/>
                </a:cxn>
                <a:cxn ang="0">
                  <a:pos x="306" y="30"/>
                </a:cxn>
                <a:cxn ang="0">
                  <a:pos x="292" y="47"/>
                </a:cxn>
                <a:cxn ang="0">
                  <a:pos x="284" y="36"/>
                </a:cxn>
                <a:cxn ang="0">
                  <a:pos x="268" y="18"/>
                </a:cxn>
                <a:cxn ang="0">
                  <a:pos x="246" y="7"/>
                </a:cxn>
                <a:cxn ang="0">
                  <a:pos x="223" y="0"/>
                </a:cxn>
                <a:cxn ang="0">
                  <a:pos x="209" y="0"/>
                </a:cxn>
                <a:cxn ang="0">
                  <a:pos x="180" y="2"/>
                </a:cxn>
                <a:cxn ang="0">
                  <a:pos x="154" y="10"/>
                </a:cxn>
                <a:cxn ang="0">
                  <a:pos x="131" y="25"/>
                </a:cxn>
                <a:cxn ang="0">
                  <a:pos x="111" y="47"/>
                </a:cxn>
                <a:cxn ang="0">
                  <a:pos x="110" y="7"/>
                </a:cxn>
                <a:cxn ang="0">
                  <a:pos x="0" y="308"/>
                </a:cxn>
              </a:cxnLst>
              <a:rect l="0" t="0" r="r" b="b"/>
              <a:pathLst>
                <a:path w="497" h="308">
                  <a:moveTo>
                    <a:pt x="0" y="308"/>
                  </a:moveTo>
                  <a:lnTo>
                    <a:pt x="114" y="308"/>
                  </a:lnTo>
                  <a:lnTo>
                    <a:pt x="114" y="145"/>
                  </a:lnTo>
                  <a:lnTo>
                    <a:pt x="114" y="145"/>
                  </a:lnTo>
                  <a:lnTo>
                    <a:pt x="115" y="135"/>
                  </a:lnTo>
                  <a:lnTo>
                    <a:pt x="116" y="124"/>
                  </a:lnTo>
                  <a:lnTo>
                    <a:pt x="118" y="115"/>
                  </a:lnTo>
                  <a:lnTo>
                    <a:pt x="123" y="107"/>
                  </a:lnTo>
                  <a:lnTo>
                    <a:pt x="128" y="100"/>
                  </a:lnTo>
                  <a:lnTo>
                    <a:pt x="134" y="96"/>
                  </a:lnTo>
                  <a:lnTo>
                    <a:pt x="143" y="92"/>
                  </a:lnTo>
                  <a:lnTo>
                    <a:pt x="154" y="91"/>
                  </a:lnTo>
                  <a:lnTo>
                    <a:pt x="154" y="91"/>
                  </a:lnTo>
                  <a:lnTo>
                    <a:pt x="164" y="92"/>
                  </a:lnTo>
                  <a:lnTo>
                    <a:pt x="174" y="96"/>
                  </a:lnTo>
                  <a:lnTo>
                    <a:pt x="180" y="100"/>
                  </a:lnTo>
                  <a:lnTo>
                    <a:pt x="185" y="108"/>
                  </a:lnTo>
                  <a:lnTo>
                    <a:pt x="188" y="116"/>
                  </a:lnTo>
                  <a:lnTo>
                    <a:pt x="190" y="125"/>
                  </a:lnTo>
                  <a:lnTo>
                    <a:pt x="191" y="135"/>
                  </a:lnTo>
                  <a:lnTo>
                    <a:pt x="191" y="145"/>
                  </a:lnTo>
                  <a:lnTo>
                    <a:pt x="191" y="308"/>
                  </a:lnTo>
                  <a:lnTo>
                    <a:pt x="305" y="308"/>
                  </a:lnTo>
                  <a:lnTo>
                    <a:pt x="305" y="145"/>
                  </a:lnTo>
                  <a:lnTo>
                    <a:pt x="305" y="145"/>
                  </a:lnTo>
                  <a:lnTo>
                    <a:pt x="306" y="135"/>
                  </a:lnTo>
                  <a:lnTo>
                    <a:pt x="307" y="124"/>
                  </a:lnTo>
                  <a:lnTo>
                    <a:pt x="310" y="115"/>
                  </a:lnTo>
                  <a:lnTo>
                    <a:pt x="315" y="107"/>
                  </a:lnTo>
                  <a:lnTo>
                    <a:pt x="320" y="100"/>
                  </a:lnTo>
                  <a:lnTo>
                    <a:pt x="326" y="96"/>
                  </a:lnTo>
                  <a:lnTo>
                    <a:pt x="334" y="92"/>
                  </a:lnTo>
                  <a:lnTo>
                    <a:pt x="345" y="91"/>
                  </a:lnTo>
                  <a:lnTo>
                    <a:pt x="345" y="91"/>
                  </a:lnTo>
                  <a:lnTo>
                    <a:pt x="356" y="92"/>
                  </a:lnTo>
                  <a:lnTo>
                    <a:pt x="366" y="96"/>
                  </a:lnTo>
                  <a:lnTo>
                    <a:pt x="372" y="100"/>
                  </a:lnTo>
                  <a:lnTo>
                    <a:pt x="377" y="108"/>
                  </a:lnTo>
                  <a:lnTo>
                    <a:pt x="379" y="116"/>
                  </a:lnTo>
                  <a:lnTo>
                    <a:pt x="381" y="125"/>
                  </a:lnTo>
                  <a:lnTo>
                    <a:pt x="383" y="135"/>
                  </a:lnTo>
                  <a:lnTo>
                    <a:pt x="383" y="145"/>
                  </a:lnTo>
                  <a:lnTo>
                    <a:pt x="383" y="308"/>
                  </a:lnTo>
                  <a:lnTo>
                    <a:pt x="497" y="308"/>
                  </a:lnTo>
                  <a:lnTo>
                    <a:pt x="497" y="102"/>
                  </a:lnTo>
                  <a:lnTo>
                    <a:pt x="497" y="102"/>
                  </a:lnTo>
                  <a:lnTo>
                    <a:pt x="495" y="83"/>
                  </a:lnTo>
                  <a:lnTo>
                    <a:pt x="494" y="74"/>
                  </a:lnTo>
                  <a:lnTo>
                    <a:pt x="492" y="65"/>
                  </a:lnTo>
                  <a:lnTo>
                    <a:pt x="489" y="57"/>
                  </a:lnTo>
                  <a:lnTo>
                    <a:pt x="484" y="48"/>
                  </a:lnTo>
                  <a:lnTo>
                    <a:pt x="480" y="40"/>
                  </a:lnTo>
                  <a:lnTo>
                    <a:pt x="475" y="32"/>
                  </a:lnTo>
                  <a:lnTo>
                    <a:pt x="467" y="25"/>
                  </a:lnTo>
                  <a:lnTo>
                    <a:pt x="460" y="19"/>
                  </a:lnTo>
                  <a:lnTo>
                    <a:pt x="452" y="13"/>
                  </a:lnTo>
                  <a:lnTo>
                    <a:pt x="442" y="8"/>
                  </a:lnTo>
                  <a:lnTo>
                    <a:pt x="432" y="4"/>
                  </a:lnTo>
                  <a:lnTo>
                    <a:pt x="420" y="2"/>
                  </a:lnTo>
                  <a:lnTo>
                    <a:pt x="408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80" y="0"/>
                  </a:lnTo>
                  <a:lnTo>
                    <a:pt x="368" y="1"/>
                  </a:lnTo>
                  <a:lnTo>
                    <a:pt x="357" y="3"/>
                  </a:lnTo>
                  <a:lnTo>
                    <a:pt x="346" y="6"/>
                  </a:lnTo>
                  <a:lnTo>
                    <a:pt x="338" y="9"/>
                  </a:lnTo>
                  <a:lnTo>
                    <a:pt x="329" y="13"/>
                  </a:lnTo>
                  <a:lnTo>
                    <a:pt x="316" y="21"/>
                  </a:lnTo>
                  <a:lnTo>
                    <a:pt x="306" y="30"/>
                  </a:lnTo>
                  <a:lnTo>
                    <a:pt x="299" y="37"/>
                  </a:lnTo>
                  <a:lnTo>
                    <a:pt x="292" y="47"/>
                  </a:lnTo>
                  <a:lnTo>
                    <a:pt x="292" y="47"/>
                  </a:lnTo>
                  <a:lnTo>
                    <a:pt x="284" y="36"/>
                  </a:lnTo>
                  <a:lnTo>
                    <a:pt x="277" y="26"/>
                  </a:lnTo>
                  <a:lnTo>
                    <a:pt x="268" y="18"/>
                  </a:lnTo>
                  <a:lnTo>
                    <a:pt x="258" y="12"/>
                  </a:lnTo>
                  <a:lnTo>
                    <a:pt x="246" y="7"/>
                  </a:lnTo>
                  <a:lnTo>
                    <a:pt x="235" y="2"/>
                  </a:lnTo>
                  <a:lnTo>
                    <a:pt x="223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80" y="2"/>
                  </a:lnTo>
                  <a:lnTo>
                    <a:pt x="167" y="6"/>
                  </a:lnTo>
                  <a:lnTo>
                    <a:pt x="154" y="10"/>
                  </a:lnTo>
                  <a:lnTo>
                    <a:pt x="141" y="17"/>
                  </a:lnTo>
                  <a:lnTo>
                    <a:pt x="131" y="25"/>
                  </a:lnTo>
                  <a:lnTo>
                    <a:pt x="121" y="35"/>
                  </a:lnTo>
                  <a:lnTo>
                    <a:pt x="111" y="47"/>
                  </a:lnTo>
                  <a:lnTo>
                    <a:pt x="110" y="47"/>
                  </a:lnTo>
                  <a:lnTo>
                    <a:pt x="110" y="7"/>
                  </a:lnTo>
                  <a:lnTo>
                    <a:pt x="0" y="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 userDrawn="1"/>
          </p:nvSpPr>
          <p:spPr bwMode="auto">
            <a:xfrm>
              <a:off x="5339" y="4176"/>
              <a:ext cx="82" cy="95"/>
            </a:xfrm>
            <a:custGeom>
              <a:avLst/>
              <a:gdLst/>
              <a:ahLst/>
              <a:cxnLst>
                <a:cxn ang="0">
                  <a:pos x="320" y="97"/>
                </a:cxn>
                <a:cxn ang="0">
                  <a:pos x="306" y="57"/>
                </a:cxn>
                <a:cxn ang="0">
                  <a:pos x="279" y="29"/>
                </a:cxn>
                <a:cxn ang="0">
                  <a:pos x="243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8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8"/>
                </a:cxn>
                <a:cxn ang="0">
                  <a:pos x="68" y="206"/>
                </a:cxn>
                <a:cxn ang="0">
                  <a:pos x="108" y="221"/>
                </a:cxn>
                <a:cxn ang="0">
                  <a:pos x="177" y="236"/>
                </a:cxn>
                <a:cxn ang="0">
                  <a:pos x="204" y="248"/>
                </a:cxn>
                <a:cxn ang="0">
                  <a:pos x="211" y="266"/>
                </a:cxn>
                <a:cxn ang="0">
                  <a:pos x="206" y="279"/>
                </a:cxn>
                <a:cxn ang="0">
                  <a:pos x="189" y="290"/>
                </a:cxn>
                <a:cxn ang="0">
                  <a:pos x="169" y="294"/>
                </a:cxn>
                <a:cxn ang="0">
                  <a:pos x="141" y="288"/>
                </a:cxn>
                <a:cxn ang="0">
                  <a:pos x="129" y="277"/>
                </a:cxn>
                <a:cxn ang="0">
                  <a:pos x="120" y="251"/>
                </a:cxn>
                <a:cxn ang="0">
                  <a:pos x="2" y="268"/>
                </a:cxn>
                <a:cxn ang="0">
                  <a:pos x="16" y="311"/>
                </a:cxn>
                <a:cxn ang="0">
                  <a:pos x="43" y="343"/>
                </a:cxn>
                <a:cxn ang="0">
                  <a:pos x="79" y="363"/>
                </a:cxn>
                <a:cxn ang="0">
                  <a:pos x="120" y="375"/>
                </a:cxn>
                <a:cxn ang="0">
                  <a:pos x="164" y="379"/>
                </a:cxn>
                <a:cxn ang="0">
                  <a:pos x="209" y="375"/>
                </a:cxn>
                <a:cxn ang="0">
                  <a:pos x="251" y="364"/>
                </a:cxn>
                <a:cxn ang="0">
                  <a:pos x="289" y="345"/>
                </a:cxn>
                <a:cxn ang="0">
                  <a:pos x="315" y="313"/>
                </a:cxn>
                <a:cxn ang="0">
                  <a:pos x="330" y="270"/>
                </a:cxn>
                <a:cxn ang="0">
                  <a:pos x="330" y="240"/>
                </a:cxn>
                <a:cxn ang="0">
                  <a:pos x="324" y="212"/>
                </a:cxn>
                <a:cxn ang="0">
                  <a:pos x="312" y="191"/>
                </a:cxn>
                <a:cxn ang="0">
                  <a:pos x="282" y="164"/>
                </a:cxn>
                <a:cxn ang="0">
                  <a:pos x="252" y="150"/>
                </a:cxn>
                <a:cxn ang="0">
                  <a:pos x="189" y="135"/>
                </a:cxn>
                <a:cxn ang="0">
                  <a:pos x="142" y="122"/>
                </a:cxn>
                <a:cxn ang="0">
                  <a:pos x="132" y="116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3" y="77"/>
                </a:cxn>
                <a:cxn ang="0">
                  <a:pos x="174" y="77"/>
                </a:cxn>
                <a:cxn ang="0">
                  <a:pos x="193" y="87"/>
                </a:cxn>
                <a:cxn ang="0">
                  <a:pos x="204" y="98"/>
                </a:cxn>
                <a:cxn ang="0">
                  <a:pos x="322" y="114"/>
                </a:cxn>
              </a:cxnLst>
              <a:rect l="0" t="0" r="r" b="b"/>
              <a:pathLst>
                <a:path w="330" h="379">
                  <a:moveTo>
                    <a:pt x="322" y="114"/>
                  </a:moveTo>
                  <a:lnTo>
                    <a:pt x="322" y="114"/>
                  </a:lnTo>
                  <a:lnTo>
                    <a:pt x="320" y="97"/>
                  </a:lnTo>
                  <a:lnTo>
                    <a:pt x="317" y="82"/>
                  </a:lnTo>
                  <a:lnTo>
                    <a:pt x="312" y="69"/>
                  </a:lnTo>
                  <a:lnTo>
                    <a:pt x="306" y="57"/>
                  </a:lnTo>
                  <a:lnTo>
                    <a:pt x="297" y="47"/>
                  </a:lnTo>
                  <a:lnTo>
                    <a:pt x="289" y="37"/>
                  </a:lnTo>
                  <a:lnTo>
                    <a:pt x="279" y="29"/>
                  </a:lnTo>
                  <a:lnTo>
                    <a:pt x="267" y="23"/>
                  </a:lnTo>
                  <a:lnTo>
                    <a:pt x="256" y="17"/>
                  </a:lnTo>
                  <a:lnTo>
                    <a:pt x="243" y="12"/>
                  </a:lnTo>
                  <a:lnTo>
                    <a:pt x="231" y="8"/>
                  </a:lnTo>
                  <a:lnTo>
                    <a:pt x="217" y="4"/>
                  </a:lnTo>
                  <a:lnTo>
                    <a:pt x="203" y="2"/>
                  </a:lnTo>
                  <a:lnTo>
                    <a:pt x="189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7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7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3" y="84"/>
                  </a:lnTo>
                  <a:lnTo>
                    <a:pt x="9" y="9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3" y="147"/>
                  </a:lnTo>
                  <a:lnTo>
                    <a:pt x="16" y="156"/>
                  </a:lnTo>
                  <a:lnTo>
                    <a:pt x="20" y="165"/>
                  </a:lnTo>
                  <a:lnTo>
                    <a:pt x="26" y="173"/>
                  </a:lnTo>
                  <a:lnTo>
                    <a:pt x="32" y="181"/>
                  </a:lnTo>
                  <a:lnTo>
                    <a:pt x="39" y="188"/>
                  </a:lnTo>
                  <a:lnTo>
                    <a:pt x="48" y="194"/>
                  </a:lnTo>
                  <a:lnTo>
                    <a:pt x="57" y="200"/>
                  </a:lnTo>
                  <a:lnTo>
                    <a:pt x="68" y="206"/>
                  </a:lnTo>
                  <a:lnTo>
                    <a:pt x="80" y="211"/>
                  </a:lnTo>
                  <a:lnTo>
                    <a:pt x="94" y="216"/>
                  </a:lnTo>
                  <a:lnTo>
                    <a:pt x="108" y="221"/>
                  </a:lnTo>
                  <a:lnTo>
                    <a:pt x="142" y="228"/>
                  </a:lnTo>
                  <a:lnTo>
                    <a:pt x="142" y="228"/>
                  </a:lnTo>
                  <a:lnTo>
                    <a:pt x="177" y="236"/>
                  </a:lnTo>
                  <a:lnTo>
                    <a:pt x="189" y="239"/>
                  </a:lnTo>
                  <a:lnTo>
                    <a:pt x="198" y="243"/>
                  </a:lnTo>
                  <a:lnTo>
                    <a:pt x="204" y="248"/>
                  </a:lnTo>
                  <a:lnTo>
                    <a:pt x="208" y="253"/>
                  </a:lnTo>
                  <a:lnTo>
                    <a:pt x="210" y="259"/>
                  </a:lnTo>
                  <a:lnTo>
                    <a:pt x="211" y="266"/>
                  </a:lnTo>
                  <a:lnTo>
                    <a:pt x="211" y="266"/>
                  </a:lnTo>
                  <a:lnTo>
                    <a:pt x="210" y="273"/>
                  </a:lnTo>
                  <a:lnTo>
                    <a:pt x="206" y="279"/>
                  </a:lnTo>
                  <a:lnTo>
                    <a:pt x="202" y="284"/>
                  </a:lnTo>
                  <a:lnTo>
                    <a:pt x="196" y="288"/>
                  </a:lnTo>
                  <a:lnTo>
                    <a:pt x="189" y="290"/>
                  </a:lnTo>
                  <a:lnTo>
                    <a:pt x="182" y="293"/>
                  </a:lnTo>
                  <a:lnTo>
                    <a:pt x="169" y="294"/>
                  </a:lnTo>
                  <a:lnTo>
                    <a:pt x="169" y="294"/>
                  </a:lnTo>
                  <a:lnTo>
                    <a:pt x="158" y="293"/>
                  </a:lnTo>
                  <a:lnTo>
                    <a:pt x="148" y="291"/>
                  </a:lnTo>
                  <a:lnTo>
                    <a:pt x="141" y="288"/>
                  </a:lnTo>
                  <a:lnTo>
                    <a:pt x="135" y="284"/>
                  </a:lnTo>
                  <a:lnTo>
                    <a:pt x="135" y="284"/>
                  </a:lnTo>
                  <a:lnTo>
                    <a:pt x="129" y="277"/>
                  </a:lnTo>
                  <a:lnTo>
                    <a:pt x="124" y="268"/>
                  </a:lnTo>
                  <a:lnTo>
                    <a:pt x="122" y="261"/>
                  </a:lnTo>
                  <a:lnTo>
                    <a:pt x="120" y="251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2" y="268"/>
                  </a:lnTo>
                  <a:lnTo>
                    <a:pt x="5" y="284"/>
                  </a:lnTo>
                  <a:lnTo>
                    <a:pt x="10" y="298"/>
                  </a:lnTo>
                  <a:lnTo>
                    <a:pt x="16" y="311"/>
                  </a:lnTo>
                  <a:lnTo>
                    <a:pt x="23" y="322"/>
                  </a:lnTo>
                  <a:lnTo>
                    <a:pt x="33" y="333"/>
                  </a:lnTo>
                  <a:lnTo>
                    <a:pt x="43" y="343"/>
                  </a:lnTo>
                  <a:lnTo>
                    <a:pt x="54" y="350"/>
                  </a:lnTo>
                  <a:lnTo>
                    <a:pt x="66" y="357"/>
                  </a:lnTo>
                  <a:lnTo>
                    <a:pt x="79" y="363"/>
                  </a:lnTo>
                  <a:lnTo>
                    <a:pt x="92" y="368"/>
                  </a:lnTo>
                  <a:lnTo>
                    <a:pt x="106" y="372"/>
                  </a:lnTo>
                  <a:lnTo>
                    <a:pt x="120" y="375"/>
                  </a:lnTo>
                  <a:lnTo>
                    <a:pt x="135" y="377"/>
                  </a:lnTo>
                  <a:lnTo>
                    <a:pt x="149" y="378"/>
                  </a:lnTo>
                  <a:lnTo>
                    <a:pt x="164" y="379"/>
                  </a:lnTo>
                  <a:lnTo>
                    <a:pt x="164" y="379"/>
                  </a:lnTo>
                  <a:lnTo>
                    <a:pt x="194" y="378"/>
                  </a:lnTo>
                  <a:lnTo>
                    <a:pt x="209" y="375"/>
                  </a:lnTo>
                  <a:lnTo>
                    <a:pt x="223" y="373"/>
                  </a:lnTo>
                  <a:lnTo>
                    <a:pt x="238" y="369"/>
                  </a:lnTo>
                  <a:lnTo>
                    <a:pt x="251" y="364"/>
                  </a:lnTo>
                  <a:lnTo>
                    <a:pt x="265" y="360"/>
                  </a:lnTo>
                  <a:lnTo>
                    <a:pt x="277" y="352"/>
                  </a:lnTo>
                  <a:lnTo>
                    <a:pt x="289" y="345"/>
                  </a:lnTo>
                  <a:lnTo>
                    <a:pt x="299" y="335"/>
                  </a:lnTo>
                  <a:lnTo>
                    <a:pt x="308" y="325"/>
                  </a:lnTo>
                  <a:lnTo>
                    <a:pt x="315" y="313"/>
                  </a:lnTo>
                  <a:lnTo>
                    <a:pt x="322" y="300"/>
                  </a:lnTo>
                  <a:lnTo>
                    <a:pt x="326" y="285"/>
                  </a:lnTo>
                  <a:lnTo>
                    <a:pt x="330" y="270"/>
                  </a:lnTo>
                  <a:lnTo>
                    <a:pt x="330" y="251"/>
                  </a:lnTo>
                  <a:lnTo>
                    <a:pt x="330" y="251"/>
                  </a:lnTo>
                  <a:lnTo>
                    <a:pt x="330" y="240"/>
                  </a:lnTo>
                  <a:lnTo>
                    <a:pt x="329" y="231"/>
                  </a:lnTo>
                  <a:lnTo>
                    <a:pt x="326" y="222"/>
                  </a:lnTo>
                  <a:lnTo>
                    <a:pt x="324" y="212"/>
                  </a:lnTo>
                  <a:lnTo>
                    <a:pt x="320" y="205"/>
                  </a:lnTo>
                  <a:lnTo>
                    <a:pt x="317" y="198"/>
                  </a:lnTo>
                  <a:lnTo>
                    <a:pt x="312" y="191"/>
                  </a:lnTo>
                  <a:lnTo>
                    <a:pt x="307" y="184"/>
                  </a:lnTo>
                  <a:lnTo>
                    <a:pt x="295" y="173"/>
                  </a:lnTo>
                  <a:lnTo>
                    <a:pt x="282" y="164"/>
                  </a:lnTo>
                  <a:lnTo>
                    <a:pt x="268" y="156"/>
                  </a:lnTo>
                  <a:lnTo>
                    <a:pt x="252" y="150"/>
                  </a:lnTo>
                  <a:lnTo>
                    <a:pt x="252" y="150"/>
                  </a:lnTo>
                  <a:lnTo>
                    <a:pt x="237" y="146"/>
                  </a:lnTo>
                  <a:lnTo>
                    <a:pt x="221" y="142"/>
                  </a:lnTo>
                  <a:lnTo>
                    <a:pt x="189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37" y="120"/>
                  </a:lnTo>
                  <a:lnTo>
                    <a:pt x="132" y="116"/>
                  </a:lnTo>
                  <a:lnTo>
                    <a:pt x="129" y="111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1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3" y="77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74" y="77"/>
                  </a:lnTo>
                  <a:lnTo>
                    <a:pt x="181" y="79"/>
                  </a:lnTo>
                  <a:lnTo>
                    <a:pt x="187" y="82"/>
                  </a:lnTo>
                  <a:lnTo>
                    <a:pt x="193" y="87"/>
                  </a:lnTo>
                  <a:lnTo>
                    <a:pt x="193" y="87"/>
                  </a:lnTo>
                  <a:lnTo>
                    <a:pt x="199" y="92"/>
                  </a:lnTo>
                  <a:lnTo>
                    <a:pt x="204" y="98"/>
                  </a:lnTo>
                  <a:lnTo>
                    <a:pt x="206" y="105"/>
                  </a:lnTo>
                  <a:lnTo>
                    <a:pt x="208" y="114"/>
                  </a:lnTo>
                  <a:lnTo>
                    <a:pt x="322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 userDrawn="1"/>
          </p:nvSpPr>
          <p:spPr bwMode="auto">
            <a:xfrm>
              <a:off x="5649" y="4162"/>
              <a:ext cx="78" cy="106"/>
            </a:xfrm>
            <a:custGeom>
              <a:avLst/>
              <a:gdLst/>
              <a:ahLst/>
              <a:cxnLst>
                <a:cxn ang="0">
                  <a:pos x="0" y="422"/>
                </a:cxn>
                <a:cxn ang="0">
                  <a:pos x="116" y="422"/>
                </a:cxn>
                <a:cxn ang="0">
                  <a:pos x="116" y="276"/>
                </a:cxn>
                <a:cxn ang="0">
                  <a:pos x="116" y="276"/>
                </a:cxn>
                <a:cxn ang="0">
                  <a:pos x="116" y="257"/>
                </a:cxn>
                <a:cxn ang="0">
                  <a:pos x="119" y="240"/>
                </a:cxn>
                <a:cxn ang="0">
                  <a:pos x="123" y="228"/>
                </a:cxn>
                <a:cxn ang="0">
                  <a:pos x="126" y="223"/>
                </a:cxn>
                <a:cxn ang="0">
                  <a:pos x="128" y="219"/>
                </a:cxn>
                <a:cxn ang="0">
                  <a:pos x="128" y="219"/>
                </a:cxn>
                <a:cxn ang="0">
                  <a:pos x="133" y="212"/>
                </a:cxn>
                <a:cxn ang="0">
                  <a:pos x="140" y="208"/>
                </a:cxn>
                <a:cxn ang="0">
                  <a:pos x="148" y="204"/>
                </a:cxn>
                <a:cxn ang="0">
                  <a:pos x="155" y="203"/>
                </a:cxn>
                <a:cxn ang="0">
                  <a:pos x="155" y="203"/>
                </a:cxn>
                <a:cxn ang="0">
                  <a:pos x="165" y="203"/>
                </a:cxn>
                <a:cxn ang="0">
                  <a:pos x="172" y="205"/>
                </a:cxn>
                <a:cxn ang="0">
                  <a:pos x="178" y="209"/>
                </a:cxn>
                <a:cxn ang="0">
                  <a:pos x="184" y="215"/>
                </a:cxn>
                <a:cxn ang="0">
                  <a:pos x="184" y="215"/>
                </a:cxn>
                <a:cxn ang="0">
                  <a:pos x="189" y="221"/>
                </a:cxn>
                <a:cxn ang="0">
                  <a:pos x="191" y="231"/>
                </a:cxn>
                <a:cxn ang="0">
                  <a:pos x="194" y="242"/>
                </a:cxn>
                <a:cxn ang="0">
                  <a:pos x="194" y="255"/>
                </a:cxn>
                <a:cxn ang="0">
                  <a:pos x="194" y="422"/>
                </a:cxn>
                <a:cxn ang="0">
                  <a:pos x="310" y="422"/>
                </a:cxn>
                <a:cxn ang="0">
                  <a:pos x="310" y="229"/>
                </a:cxn>
                <a:cxn ang="0">
                  <a:pos x="310" y="229"/>
                </a:cxn>
                <a:cxn ang="0">
                  <a:pos x="310" y="215"/>
                </a:cxn>
                <a:cxn ang="0">
                  <a:pos x="309" y="202"/>
                </a:cxn>
                <a:cxn ang="0">
                  <a:pos x="306" y="188"/>
                </a:cxn>
                <a:cxn ang="0">
                  <a:pos x="304" y="177"/>
                </a:cxn>
                <a:cxn ang="0">
                  <a:pos x="299" y="166"/>
                </a:cxn>
                <a:cxn ang="0">
                  <a:pos x="295" y="157"/>
                </a:cxn>
                <a:cxn ang="0">
                  <a:pos x="289" y="148"/>
                </a:cxn>
                <a:cxn ang="0">
                  <a:pos x="283" y="141"/>
                </a:cxn>
                <a:cxn ang="0">
                  <a:pos x="283" y="141"/>
                </a:cxn>
                <a:cxn ang="0">
                  <a:pos x="276" y="133"/>
                </a:cxn>
                <a:cxn ang="0">
                  <a:pos x="269" y="129"/>
                </a:cxn>
                <a:cxn ang="0">
                  <a:pos x="260" y="124"/>
                </a:cxn>
                <a:cxn ang="0">
                  <a:pos x="251" y="119"/>
                </a:cxn>
                <a:cxn ang="0">
                  <a:pos x="241" y="116"/>
                </a:cxn>
                <a:cxn ang="0">
                  <a:pos x="231" y="114"/>
                </a:cxn>
                <a:cxn ang="0">
                  <a:pos x="220" y="113"/>
                </a:cxn>
                <a:cxn ang="0">
                  <a:pos x="209" y="112"/>
                </a:cxn>
                <a:cxn ang="0">
                  <a:pos x="209" y="112"/>
                </a:cxn>
                <a:cxn ang="0">
                  <a:pos x="195" y="113"/>
                </a:cxn>
                <a:cxn ang="0">
                  <a:pos x="182" y="114"/>
                </a:cxn>
                <a:cxn ang="0">
                  <a:pos x="168" y="116"/>
                </a:cxn>
                <a:cxn ang="0">
                  <a:pos x="154" y="122"/>
                </a:cxn>
                <a:cxn ang="0">
                  <a:pos x="154" y="122"/>
                </a:cxn>
                <a:cxn ang="0">
                  <a:pos x="144" y="129"/>
                </a:cxn>
                <a:cxn ang="0">
                  <a:pos x="135" y="135"/>
                </a:cxn>
                <a:cxn ang="0">
                  <a:pos x="126" y="143"/>
                </a:cxn>
                <a:cxn ang="0">
                  <a:pos x="116" y="153"/>
                </a:cxn>
                <a:cxn ang="0">
                  <a:pos x="116" y="0"/>
                </a:cxn>
                <a:cxn ang="0">
                  <a:pos x="0" y="0"/>
                </a:cxn>
                <a:cxn ang="0">
                  <a:pos x="0" y="422"/>
                </a:cxn>
              </a:cxnLst>
              <a:rect l="0" t="0" r="r" b="b"/>
              <a:pathLst>
                <a:path w="310" h="422">
                  <a:moveTo>
                    <a:pt x="0" y="422"/>
                  </a:moveTo>
                  <a:lnTo>
                    <a:pt x="116" y="422"/>
                  </a:lnTo>
                  <a:lnTo>
                    <a:pt x="116" y="276"/>
                  </a:lnTo>
                  <a:lnTo>
                    <a:pt x="116" y="276"/>
                  </a:lnTo>
                  <a:lnTo>
                    <a:pt x="116" y="257"/>
                  </a:lnTo>
                  <a:lnTo>
                    <a:pt x="119" y="240"/>
                  </a:lnTo>
                  <a:lnTo>
                    <a:pt x="123" y="228"/>
                  </a:lnTo>
                  <a:lnTo>
                    <a:pt x="126" y="223"/>
                  </a:lnTo>
                  <a:lnTo>
                    <a:pt x="128" y="219"/>
                  </a:lnTo>
                  <a:lnTo>
                    <a:pt x="128" y="219"/>
                  </a:lnTo>
                  <a:lnTo>
                    <a:pt x="133" y="212"/>
                  </a:lnTo>
                  <a:lnTo>
                    <a:pt x="140" y="208"/>
                  </a:lnTo>
                  <a:lnTo>
                    <a:pt x="148" y="204"/>
                  </a:lnTo>
                  <a:lnTo>
                    <a:pt x="155" y="203"/>
                  </a:lnTo>
                  <a:lnTo>
                    <a:pt x="155" y="203"/>
                  </a:lnTo>
                  <a:lnTo>
                    <a:pt x="165" y="203"/>
                  </a:lnTo>
                  <a:lnTo>
                    <a:pt x="172" y="205"/>
                  </a:lnTo>
                  <a:lnTo>
                    <a:pt x="178" y="209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9" y="221"/>
                  </a:lnTo>
                  <a:lnTo>
                    <a:pt x="191" y="231"/>
                  </a:lnTo>
                  <a:lnTo>
                    <a:pt x="194" y="242"/>
                  </a:lnTo>
                  <a:lnTo>
                    <a:pt x="194" y="255"/>
                  </a:lnTo>
                  <a:lnTo>
                    <a:pt x="194" y="422"/>
                  </a:lnTo>
                  <a:lnTo>
                    <a:pt x="310" y="422"/>
                  </a:lnTo>
                  <a:lnTo>
                    <a:pt x="310" y="229"/>
                  </a:lnTo>
                  <a:lnTo>
                    <a:pt x="310" y="229"/>
                  </a:lnTo>
                  <a:lnTo>
                    <a:pt x="310" y="215"/>
                  </a:lnTo>
                  <a:lnTo>
                    <a:pt x="309" y="202"/>
                  </a:lnTo>
                  <a:lnTo>
                    <a:pt x="306" y="188"/>
                  </a:lnTo>
                  <a:lnTo>
                    <a:pt x="304" y="177"/>
                  </a:lnTo>
                  <a:lnTo>
                    <a:pt x="299" y="166"/>
                  </a:lnTo>
                  <a:lnTo>
                    <a:pt x="295" y="157"/>
                  </a:lnTo>
                  <a:lnTo>
                    <a:pt x="289" y="148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76" y="133"/>
                  </a:lnTo>
                  <a:lnTo>
                    <a:pt x="269" y="129"/>
                  </a:lnTo>
                  <a:lnTo>
                    <a:pt x="260" y="124"/>
                  </a:lnTo>
                  <a:lnTo>
                    <a:pt x="251" y="119"/>
                  </a:lnTo>
                  <a:lnTo>
                    <a:pt x="241" y="116"/>
                  </a:lnTo>
                  <a:lnTo>
                    <a:pt x="231" y="114"/>
                  </a:lnTo>
                  <a:lnTo>
                    <a:pt x="220" y="113"/>
                  </a:lnTo>
                  <a:lnTo>
                    <a:pt x="209" y="112"/>
                  </a:lnTo>
                  <a:lnTo>
                    <a:pt x="209" y="112"/>
                  </a:lnTo>
                  <a:lnTo>
                    <a:pt x="195" y="113"/>
                  </a:lnTo>
                  <a:lnTo>
                    <a:pt x="182" y="114"/>
                  </a:lnTo>
                  <a:lnTo>
                    <a:pt x="168" y="116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44" y="129"/>
                  </a:lnTo>
                  <a:lnTo>
                    <a:pt x="135" y="135"/>
                  </a:lnTo>
                  <a:lnTo>
                    <a:pt x="126" y="143"/>
                  </a:lnTo>
                  <a:lnTo>
                    <a:pt x="116" y="153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 userDrawn="1"/>
          </p:nvSpPr>
          <p:spPr bwMode="auto">
            <a:xfrm>
              <a:off x="5599" y="4169"/>
              <a:ext cx="41" cy="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7"/>
                </a:cxn>
                <a:cxn ang="0">
                  <a:pos x="2" y="328"/>
                </a:cxn>
                <a:cxn ang="0">
                  <a:pos x="6" y="345"/>
                </a:cxn>
                <a:cxn ang="0">
                  <a:pos x="11" y="359"/>
                </a:cxn>
                <a:cxn ang="0">
                  <a:pos x="11" y="359"/>
                </a:cxn>
                <a:cxn ang="0">
                  <a:pos x="17" y="370"/>
                </a:cxn>
                <a:cxn ang="0">
                  <a:pos x="23" y="379"/>
                </a:cxn>
                <a:cxn ang="0">
                  <a:pos x="31" y="385"/>
                </a:cxn>
                <a:cxn ang="0">
                  <a:pos x="40" y="391"/>
                </a:cxn>
                <a:cxn ang="0">
                  <a:pos x="40" y="391"/>
                </a:cxn>
                <a:cxn ang="0">
                  <a:pos x="51" y="396"/>
                </a:cxn>
                <a:cxn ang="0">
                  <a:pos x="64" y="399"/>
                </a:cxn>
                <a:cxn ang="0">
                  <a:pos x="80" y="402"/>
                </a:cxn>
                <a:cxn ang="0">
                  <a:pos x="99" y="402"/>
                </a:cxn>
                <a:cxn ang="0">
                  <a:pos x="99" y="402"/>
                </a:cxn>
                <a:cxn ang="0">
                  <a:pos x="113" y="402"/>
                </a:cxn>
                <a:cxn ang="0">
                  <a:pos x="128" y="399"/>
                </a:cxn>
                <a:cxn ang="0">
                  <a:pos x="145" y="397"/>
                </a:cxn>
                <a:cxn ang="0">
                  <a:pos x="161" y="392"/>
                </a:cxn>
                <a:cxn ang="0">
                  <a:pos x="161" y="317"/>
                </a:cxn>
                <a:cxn ang="0">
                  <a:pos x="161" y="317"/>
                </a:cxn>
                <a:cxn ang="0">
                  <a:pos x="156" y="318"/>
                </a:cxn>
                <a:cxn ang="0">
                  <a:pos x="148" y="319"/>
                </a:cxn>
                <a:cxn ang="0">
                  <a:pos x="131" y="320"/>
                </a:cxn>
                <a:cxn ang="0">
                  <a:pos x="131" y="320"/>
                </a:cxn>
                <a:cxn ang="0">
                  <a:pos x="125" y="319"/>
                </a:cxn>
                <a:cxn ang="0">
                  <a:pos x="120" y="315"/>
                </a:cxn>
                <a:cxn ang="0">
                  <a:pos x="117" y="313"/>
                </a:cxn>
                <a:cxn ang="0">
                  <a:pos x="115" y="311"/>
                </a:cxn>
                <a:cxn ang="0">
                  <a:pos x="115" y="311"/>
                </a:cxn>
                <a:cxn ang="0">
                  <a:pos x="114" y="307"/>
                </a:cxn>
                <a:cxn ang="0">
                  <a:pos x="113" y="301"/>
                </a:cxn>
                <a:cxn ang="0">
                  <a:pos x="111" y="285"/>
                </a:cxn>
                <a:cxn ang="0">
                  <a:pos x="111" y="178"/>
                </a:cxn>
                <a:cxn ang="0">
                  <a:pos x="161" y="178"/>
                </a:cxn>
                <a:cxn ang="0">
                  <a:pos x="161" y="93"/>
                </a:cxn>
                <a:cxn ang="0">
                  <a:pos x="111" y="93"/>
                </a:cxn>
                <a:cxn ang="0">
                  <a:pos x="111" y="0"/>
                </a:cxn>
                <a:cxn ang="0">
                  <a:pos x="0" y="0"/>
                </a:cxn>
              </a:cxnLst>
              <a:rect l="0" t="0" r="r" b="b"/>
              <a:pathLst>
                <a:path w="161" h="402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7"/>
                  </a:lnTo>
                  <a:lnTo>
                    <a:pt x="2" y="328"/>
                  </a:lnTo>
                  <a:lnTo>
                    <a:pt x="6" y="345"/>
                  </a:lnTo>
                  <a:lnTo>
                    <a:pt x="11" y="359"/>
                  </a:lnTo>
                  <a:lnTo>
                    <a:pt x="11" y="359"/>
                  </a:lnTo>
                  <a:lnTo>
                    <a:pt x="17" y="370"/>
                  </a:lnTo>
                  <a:lnTo>
                    <a:pt x="23" y="379"/>
                  </a:lnTo>
                  <a:lnTo>
                    <a:pt x="31" y="385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51" y="396"/>
                  </a:lnTo>
                  <a:lnTo>
                    <a:pt x="64" y="399"/>
                  </a:lnTo>
                  <a:lnTo>
                    <a:pt x="80" y="402"/>
                  </a:lnTo>
                  <a:lnTo>
                    <a:pt x="99" y="402"/>
                  </a:lnTo>
                  <a:lnTo>
                    <a:pt x="99" y="402"/>
                  </a:lnTo>
                  <a:lnTo>
                    <a:pt x="113" y="402"/>
                  </a:lnTo>
                  <a:lnTo>
                    <a:pt x="128" y="399"/>
                  </a:lnTo>
                  <a:lnTo>
                    <a:pt x="145" y="397"/>
                  </a:lnTo>
                  <a:lnTo>
                    <a:pt x="161" y="392"/>
                  </a:lnTo>
                  <a:lnTo>
                    <a:pt x="161" y="317"/>
                  </a:lnTo>
                  <a:lnTo>
                    <a:pt x="161" y="317"/>
                  </a:lnTo>
                  <a:lnTo>
                    <a:pt x="156" y="318"/>
                  </a:lnTo>
                  <a:lnTo>
                    <a:pt x="148" y="319"/>
                  </a:lnTo>
                  <a:lnTo>
                    <a:pt x="131" y="320"/>
                  </a:lnTo>
                  <a:lnTo>
                    <a:pt x="131" y="320"/>
                  </a:lnTo>
                  <a:lnTo>
                    <a:pt x="125" y="319"/>
                  </a:lnTo>
                  <a:lnTo>
                    <a:pt x="120" y="315"/>
                  </a:lnTo>
                  <a:lnTo>
                    <a:pt x="117" y="313"/>
                  </a:lnTo>
                  <a:lnTo>
                    <a:pt x="115" y="311"/>
                  </a:lnTo>
                  <a:lnTo>
                    <a:pt x="115" y="311"/>
                  </a:lnTo>
                  <a:lnTo>
                    <a:pt x="114" y="307"/>
                  </a:lnTo>
                  <a:lnTo>
                    <a:pt x="113" y="301"/>
                  </a:lnTo>
                  <a:lnTo>
                    <a:pt x="111" y="285"/>
                  </a:lnTo>
                  <a:lnTo>
                    <a:pt x="111" y="178"/>
                  </a:lnTo>
                  <a:lnTo>
                    <a:pt x="161" y="178"/>
                  </a:lnTo>
                  <a:lnTo>
                    <a:pt x="161" y="93"/>
                  </a:lnTo>
                  <a:lnTo>
                    <a:pt x="111" y="93"/>
                  </a:lnTo>
                  <a:lnTo>
                    <a:pt x="1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auto">
            <a:xfrm>
              <a:off x="5562" y="4169"/>
              <a:ext cx="28" cy="15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67293"/>
            <a:ext cx="5568950" cy="465887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652" y="1467293"/>
            <a:ext cx="3252862" cy="46588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3283" y="0"/>
            <a:ext cx="8920717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869B9688-E61F-4CBC-90DD-8C1F38F45EEF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433" y="5247168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433" y="1499191"/>
            <a:ext cx="5486400" cy="3674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433" y="5813906"/>
            <a:ext cx="5486400" cy="5549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9F28532A-F6EF-4FA8-BE80-6C5103212DB8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1" y="6400800"/>
            <a:ext cx="4682392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tx1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A7ACB-1C75-440F-9B11-1CB761CD3329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D01B6-12E7-48A0-9CA7-A0D85F537A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email"/>
          <a:stretch>
            <a:fillRect/>
          </a:stretch>
        </p:blipFill>
        <p:spPr bwMode="auto">
          <a:xfrm>
            <a:off x="-137704" y="0"/>
            <a:ext cx="92817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 userDrawn="1"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356350"/>
            <a:ext cx="1246188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0660A03-88FA-4D6F-A2E3-EC4CE744F605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24603" y="6356350"/>
            <a:ext cx="819397" cy="365125"/>
          </a:xfrm>
        </p:spPr>
        <p:txBody>
          <a:bodyPr/>
          <a:lstStyle>
            <a:lvl1pPr algn="ctr">
              <a:defRPr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F88048C6-2B67-4DB5-B7E6-7FFBE46B9E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B2BB1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 flipV="1">
            <a:off x="8324602" y="0"/>
            <a:ext cx="819397" cy="2838203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 rot="5400000">
            <a:off x="4898232" y="3429795"/>
            <a:ext cx="6858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549" y="1600200"/>
            <a:ext cx="43434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110" y="1600200"/>
            <a:ext cx="43434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DD46-F72A-44B1-9425-04874A2DE554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09B7-0560-431F-8302-1222357228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1" y="6400800"/>
            <a:ext cx="4682392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tx1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814" y="1535113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5814" y="2174875"/>
            <a:ext cx="4343400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1895" y="1535113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1895" y="2174875"/>
            <a:ext cx="4343400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59DFD-4104-4F1F-AB86-EA1702939AD1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7BBE4-8ADF-46BC-BBCB-D3603382C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1" y="6400800"/>
            <a:ext cx="4682392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tx1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C04C8-DC94-4B7B-A170-301A8D8DD11F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01D3-8E5A-4CBD-8564-02D2935D09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1" y="6400800"/>
            <a:ext cx="4682392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tx1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154743" y="6392385"/>
            <a:ext cx="929874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0" y="6389580"/>
            <a:ext cx="9144000" cy="468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6389580"/>
            <a:ext cx="9144000" cy="468420"/>
          </a:xfrm>
          <a:prstGeom prst="rect">
            <a:avLst/>
          </a:prstGeom>
          <a:solidFill>
            <a:srgbClr val="0081C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333772" y="6457950"/>
            <a:ext cx="810228" cy="40005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8344044" y="6391275"/>
            <a:ext cx="799956" cy="466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63869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7E9F8-9B51-4875-ABF3-12D7071FBA92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943789" y="6633498"/>
            <a:ext cx="346869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rot="5400000" flipH="1" flipV="1">
            <a:off x="4696980" y="6623482"/>
            <a:ext cx="46903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1" y="6400800"/>
            <a:ext cx="4682392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tx1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rot="5400000">
            <a:off x="7227903" y="6511771"/>
            <a:ext cx="25153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8410575" y="6478588"/>
            <a:ext cx="681038" cy="301625"/>
            <a:chOff x="5298" y="4081"/>
            <a:chExt cx="429" cy="190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298" y="4081"/>
              <a:ext cx="42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Freeform 5"/>
            <p:cNvSpPr>
              <a:spLocks noEditPoints="1"/>
            </p:cNvSpPr>
            <p:nvPr userDrawn="1"/>
          </p:nvSpPr>
          <p:spPr bwMode="auto">
            <a:xfrm>
              <a:off x="5298" y="4081"/>
              <a:ext cx="292" cy="94"/>
            </a:xfrm>
            <a:custGeom>
              <a:avLst/>
              <a:gdLst/>
              <a:ahLst/>
              <a:cxnLst>
                <a:cxn ang="0">
                  <a:pos x="854" y="136"/>
                </a:cxn>
                <a:cxn ang="0">
                  <a:pos x="1054" y="136"/>
                </a:cxn>
                <a:cxn ang="0">
                  <a:pos x="1005" y="9"/>
                </a:cxn>
                <a:cxn ang="0">
                  <a:pos x="740" y="9"/>
                </a:cxn>
                <a:cxn ang="0">
                  <a:pos x="519" y="100"/>
                </a:cxn>
                <a:cxn ang="0">
                  <a:pos x="566" y="111"/>
                </a:cxn>
                <a:cxn ang="0">
                  <a:pos x="591" y="134"/>
                </a:cxn>
                <a:cxn ang="0">
                  <a:pos x="605" y="175"/>
                </a:cxn>
                <a:cxn ang="0">
                  <a:pos x="602" y="213"/>
                </a:cxn>
                <a:cxn ang="0">
                  <a:pos x="588" y="249"/>
                </a:cxn>
                <a:cxn ang="0">
                  <a:pos x="560" y="269"/>
                </a:cxn>
                <a:cxn ang="0">
                  <a:pos x="484" y="275"/>
                </a:cxn>
                <a:cxn ang="0">
                  <a:pos x="533" y="366"/>
                </a:cxn>
                <a:cxn ang="0">
                  <a:pos x="614" y="354"/>
                </a:cxn>
                <a:cxn ang="0">
                  <a:pos x="671" y="317"/>
                </a:cxn>
                <a:cxn ang="0">
                  <a:pos x="704" y="261"/>
                </a:cxn>
                <a:cxn ang="0">
                  <a:pos x="715" y="187"/>
                </a:cxn>
                <a:cxn ang="0">
                  <a:pos x="710" y="136"/>
                </a:cxn>
                <a:cxn ang="0">
                  <a:pos x="688" y="77"/>
                </a:cxn>
                <a:cxn ang="0">
                  <a:pos x="645" y="32"/>
                </a:cxn>
                <a:cxn ang="0">
                  <a:pos x="576" y="10"/>
                </a:cxn>
                <a:cxn ang="0">
                  <a:pos x="343" y="141"/>
                </a:cxn>
                <a:cxn ang="0">
                  <a:pos x="333" y="95"/>
                </a:cxn>
                <a:cxn ang="0">
                  <a:pos x="305" y="46"/>
                </a:cxn>
                <a:cxn ang="0">
                  <a:pos x="261" y="15"/>
                </a:cxn>
                <a:cxn ang="0">
                  <a:pos x="199" y="0"/>
                </a:cxn>
                <a:cxn ang="0">
                  <a:pos x="142" y="4"/>
                </a:cxn>
                <a:cxn ang="0">
                  <a:pos x="76" y="29"/>
                </a:cxn>
                <a:cxn ang="0">
                  <a:pos x="29" y="78"/>
                </a:cxn>
                <a:cxn ang="0">
                  <a:pos x="4" y="147"/>
                </a:cxn>
                <a:cxn ang="0">
                  <a:pos x="1" y="207"/>
                </a:cxn>
                <a:cxn ang="0">
                  <a:pos x="19" y="277"/>
                </a:cxn>
                <a:cxn ang="0">
                  <a:pos x="59" y="333"/>
                </a:cxn>
                <a:cxn ang="0">
                  <a:pos x="121" y="366"/>
                </a:cxn>
                <a:cxn ang="0">
                  <a:pos x="182" y="375"/>
                </a:cxn>
                <a:cxn ang="0">
                  <a:pos x="251" y="361"/>
                </a:cxn>
                <a:cxn ang="0">
                  <a:pos x="302" y="327"/>
                </a:cxn>
                <a:cxn ang="0">
                  <a:pos x="333" y="280"/>
                </a:cxn>
                <a:cxn ang="0">
                  <a:pos x="344" y="226"/>
                </a:cxn>
                <a:cxn ang="0">
                  <a:pos x="230" y="249"/>
                </a:cxn>
                <a:cxn ang="0">
                  <a:pos x="202" y="281"/>
                </a:cxn>
                <a:cxn ang="0">
                  <a:pos x="170" y="285"/>
                </a:cxn>
                <a:cxn ang="0">
                  <a:pos x="139" y="272"/>
                </a:cxn>
                <a:cxn ang="0">
                  <a:pos x="121" y="247"/>
                </a:cxn>
                <a:cxn ang="0">
                  <a:pos x="110" y="187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1" y="91"/>
                </a:cxn>
                <a:cxn ang="0">
                  <a:pos x="187" y="90"/>
                </a:cxn>
                <a:cxn ang="0">
                  <a:pos x="212" y="98"/>
                </a:cxn>
                <a:cxn ang="0">
                  <a:pos x="233" y="128"/>
                </a:cxn>
              </a:cxnLst>
              <a:rect l="0" t="0" r="r" b="b"/>
              <a:pathLst>
                <a:path w="1167" h="375">
                  <a:moveTo>
                    <a:pt x="740" y="366"/>
                  </a:moveTo>
                  <a:lnTo>
                    <a:pt x="852" y="366"/>
                  </a:lnTo>
                  <a:lnTo>
                    <a:pt x="852" y="136"/>
                  </a:lnTo>
                  <a:lnTo>
                    <a:pt x="854" y="136"/>
                  </a:lnTo>
                  <a:lnTo>
                    <a:pt x="903" y="366"/>
                  </a:lnTo>
                  <a:lnTo>
                    <a:pt x="1000" y="366"/>
                  </a:lnTo>
                  <a:lnTo>
                    <a:pt x="1052" y="136"/>
                  </a:lnTo>
                  <a:lnTo>
                    <a:pt x="1054" y="136"/>
                  </a:lnTo>
                  <a:lnTo>
                    <a:pt x="1054" y="321"/>
                  </a:lnTo>
                  <a:lnTo>
                    <a:pt x="1167" y="321"/>
                  </a:lnTo>
                  <a:lnTo>
                    <a:pt x="1167" y="9"/>
                  </a:lnTo>
                  <a:lnTo>
                    <a:pt x="1005" y="9"/>
                  </a:lnTo>
                  <a:lnTo>
                    <a:pt x="954" y="219"/>
                  </a:lnTo>
                  <a:lnTo>
                    <a:pt x="953" y="219"/>
                  </a:lnTo>
                  <a:lnTo>
                    <a:pt x="902" y="9"/>
                  </a:lnTo>
                  <a:lnTo>
                    <a:pt x="740" y="9"/>
                  </a:lnTo>
                  <a:lnTo>
                    <a:pt x="740" y="366"/>
                  </a:lnTo>
                  <a:close/>
                  <a:moveTo>
                    <a:pt x="484" y="100"/>
                  </a:moveTo>
                  <a:lnTo>
                    <a:pt x="519" y="100"/>
                  </a:lnTo>
                  <a:lnTo>
                    <a:pt x="519" y="100"/>
                  </a:lnTo>
                  <a:lnTo>
                    <a:pt x="533" y="101"/>
                  </a:lnTo>
                  <a:lnTo>
                    <a:pt x="545" y="102"/>
                  </a:lnTo>
                  <a:lnTo>
                    <a:pt x="556" y="106"/>
                  </a:lnTo>
                  <a:lnTo>
                    <a:pt x="566" y="111"/>
                  </a:lnTo>
                  <a:lnTo>
                    <a:pt x="574" y="116"/>
                  </a:lnTo>
                  <a:lnTo>
                    <a:pt x="582" y="122"/>
                  </a:lnTo>
                  <a:lnTo>
                    <a:pt x="587" y="128"/>
                  </a:lnTo>
                  <a:lnTo>
                    <a:pt x="591" y="134"/>
                  </a:lnTo>
                  <a:lnTo>
                    <a:pt x="596" y="141"/>
                  </a:lnTo>
                  <a:lnTo>
                    <a:pt x="599" y="148"/>
                  </a:lnTo>
                  <a:lnTo>
                    <a:pt x="604" y="163"/>
                  </a:lnTo>
                  <a:lnTo>
                    <a:pt x="605" y="175"/>
                  </a:lnTo>
                  <a:lnTo>
                    <a:pt x="606" y="185"/>
                  </a:lnTo>
                  <a:lnTo>
                    <a:pt x="606" y="185"/>
                  </a:lnTo>
                  <a:lnTo>
                    <a:pt x="605" y="198"/>
                  </a:lnTo>
                  <a:lnTo>
                    <a:pt x="602" y="213"/>
                  </a:lnTo>
                  <a:lnTo>
                    <a:pt x="599" y="229"/>
                  </a:lnTo>
                  <a:lnTo>
                    <a:pt x="595" y="236"/>
                  </a:lnTo>
                  <a:lnTo>
                    <a:pt x="591" y="242"/>
                  </a:lnTo>
                  <a:lnTo>
                    <a:pt x="588" y="249"/>
                  </a:lnTo>
                  <a:lnTo>
                    <a:pt x="582" y="255"/>
                  </a:lnTo>
                  <a:lnTo>
                    <a:pt x="576" y="260"/>
                  </a:lnTo>
                  <a:lnTo>
                    <a:pt x="568" y="265"/>
                  </a:lnTo>
                  <a:lnTo>
                    <a:pt x="560" y="269"/>
                  </a:lnTo>
                  <a:lnTo>
                    <a:pt x="550" y="272"/>
                  </a:lnTo>
                  <a:lnTo>
                    <a:pt x="539" y="274"/>
                  </a:lnTo>
                  <a:lnTo>
                    <a:pt x="527" y="275"/>
                  </a:lnTo>
                  <a:lnTo>
                    <a:pt x="484" y="275"/>
                  </a:lnTo>
                  <a:lnTo>
                    <a:pt x="484" y="100"/>
                  </a:lnTo>
                  <a:close/>
                  <a:moveTo>
                    <a:pt x="373" y="366"/>
                  </a:moveTo>
                  <a:lnTo>
                    <a:pt x="533" y="366"/>
                  </a:lnTo>
                  <a:lnTo>
                    <a:pt x="533" y="366"/>
                  </a:lnTo>
                  <a:lnTo>
                    <a:pt x="555" y="366"/>
                  </a:lnTo>
                  <a:lnTo>
                    <a:pt x="577" y="364"/>
                  </a:lnTo>
                  <a:lnTo>
                    <a:pt x="596" y="359"/>
                  </a:lnTo>
                  <a:lnTo>
                    <a:pt x="614" y="354"/>
                  </a:lnTo>
                  <a:lnTo>
                    <a:pt x="630" y="347"/>
                  </a:lnTo>
                  <a:lnTo>
                    <a:pt x="646" y="338"/>
                  </a:lnTo>
                  <a:lnTo>
                    <a:pt x="659" y="328"/>
                  </a:lnTo>
                  <a:lnTo>
                    <a:pt x="671" y="317"/>
                  </a:lnTo>
                  <a:lnTo>
                    <a:pt x="681" y="305"/>
                  </a:lnTo>
                  <a:lnTo>
                    <a:pt x="691" y="292"/>
                  </a:lnTo>
                  <a:lnTo>
                    <a:pt x="698" y="277"/>
                  </a:lnTo>
                  <a:lnTo>
                    <a:pt x="704" y="261"/>
                  </a:lnTo>
                  <a:lnTo>
                    <a:pt x="709" y="244"/>
                  </a:lnTo>
                  <a:lnTo>
                    <a:pt x="713" y="226"/>
                  </a:lnTo>
                  <a:lnTo>
                    <a:pt x="715" y="207"/>
                  </a:lnTo>
                  <a:lnTo>
                    <a:pt x="715" y="187"/>
                  </a:lnTo>
                  <a:lnTo>
                    <a:pt x="715" y="187"/>
                  </a:lnTo>
                  <a:lnTo>
                    <a:pt x="715" y="170"/>
                  </a:lnTo>
                  <a:lnTo>
                    <a:pt x="714" y="153"/>
                  </a:lnTo>
                  <a:lnTo>
                    <a:pt x="710" y="136"/>
                  </a:lnTo>
                  <a:lnTo>
                    <a:pt x="707" y="120"/>
                  </a:lnTo>
                  <a:lnTo>
                    <a:pt x="702" y="106"/>
                  </a:lnTo>
                  <a:lnTo>
                    <a:pt x="696" y="90"/>
                  </a:lnTo>
                  <a:lnTo>
                    <a:pt x="688" y="77"/>
                  </a:lnTo>
                  <a:lnTo>
                    <a:pt x="680" y="63"/>
                  </a:lnTo>
                  <a:lnTo>
                    <a:pt x="669" y="51"/>
                  </a:lnTo>
                  <a:lnTo>
                    <a:pt x="658" y="41"/>
                  </a:lnTo>
                  <a:lnTo>
                    <a:pt x="645" y="32"/>
                  </a:lnTo>
                  <a:lnTo>
                    <a:pt x="630" y="23"/>
                  </a:lnTo>
                  <a:lnTo>
                    <a:pt x="613" y="17"/>
                  </a:lnTo>
                  <a:lnTo>
                    <a:pt x="595" y="12"/>
                  </a:lnTo>
                  <a:lnTo>
                    <a:pt x="576" y="10"/>
                  </a:lnTo>
                  <a:lnTo>
                    <a:pt x="554" y="9"/>
                  </a:lnTo>
                  <a:lnTo>
                    <a:pt x="373" y="9"/>
                  </a:lnTo>
                  <a:lnTo>
                    <a:pt x="373" y="366"/>
                  </a:lnTo>
                  <a:close/>
                  <a:moveTo>
                    <a:pt x="343" y="141"/>
                  </a:moveTo>
                  <a:lnTo>
                    <a:pt x="343" y="141"/>
                  </a:lnTo>
                  <a:lnTo>
                    <a:pt x="341" y="125"/>
                  </a:lnTo>
                  <a:lnTo>
                    <a:pt x="337" y="109"/>
                  </a:lnTo>
                  <a:lnTo>
                    <a:pt x="333" y="95"/>
                  </a:lnTo>
                  <a:lnTo>
                    <a:pt x="327" y="81"/>
                  </a:lnTo>
                  <a:lnTo>
                    <a:pt x="321" y="69"/>
                  </a:lnTo>
                  <a:lnTo>
                    <a:pt x="314" y="57"/>
                  </a:lnTo>
                  <a:lnTo>
                    <a:pt x="305" y="46"/>
                  </a:lnTo>
                  <a:lnTo>
                    <a:pt x="296" y="38"/>
                  </a:lnTo>
                  <a:lnTo>
                    <a:pt x="285" y="29"/>
                  </a:lnTo>
                  <a:lnTo>
                    <a:pt x="273" y="21"/>
                  </a:lnTo>
                  <a:lnTo>
                    <a:pt x="261" y="15"/>
                  </a:lnTo>
                  <a:lnTo>
                    <a:pt x="247" y="10"/>
                  </a:lnTo>
                  <a:lnTo>
                    <a:pt x="231" y="5"/>
                  </a:lnTo>
                  <a:lnTo>
                    <a:pt x="216" y="2"/>
                  </a:lnTo>
                  <a:lnTo>
                    <a:pt x="199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61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6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4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1" y="167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1" y="207"/>
                  </a:lnTo>
                  <a:lnTo>
                    <a:pt x="4" y="226"/>
                  </a:lnTo>
                  <a:lnTo>
                    <a:pt x="7" y="244"/>
                  </a:lnTo>
                  <a:lnTo>
                    <a:pt x="12" y="261"/>
                  </a:lnTo>
                  <a:lnTo>
                    <a:pt x="19" y="277"/>
                  </a:lnTo>
                  <a:lnTo>
                    <a:pt x="27" y="293"/>
                  </a:lnTo>
                  <a:lnTo>
                    <a:pt x="36" y="308"/>
                  </a:lnTo>
                  <a:lnTo>
                    <a:pt x="47" y="321"/>
                  </a:lnTo>
                  <a:lnTo>
                    <a:pt x="59" y="333"/>
                  </a:lnTo>
                  <a:lnTo>
                    <a:pt x="74" y="343"/>
                  </a:lnTo>
                  <a:lnTo>
                    <a:pt x="88" y="353"/>
                  </a:lnTo>
                  <a:lnTo>
                    <a:pt x="104" y="360"/>
                  </a:lnTo>
                  <a:lnTo>
                    <a:pt x="121" y="366"/>
                  </a:lnTo>
                  <a:lnTo>
                    <a:pt x="141" y="371"/>
                  </a:lnTo>
                  <a:lnTo>
                    <a:pt x="160" y="373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200" y="375"/>
                  </a:lnTo>
                  <a:lnTo>
                    <a:pt x="218" y="371"/>
                  </a:lnTo>
                  <a:lnTo>
                    <a:pt x="235" y="367"/>
                  </a:lnTo>
                  <a:lnTo>
                    <a:pt x="251" y="361"/>
                  </a:lnTo>
                  <a:lnTo>
                    <a:pt x="265" y="355"/>
                  </a:lnTo>
                  <a:lnTo>
                    <a:pt x="279" y="347"/>
                  </a:lnTo>
                  <a:lnTo>
                    <a:pt x="291" y="338"/>
                  </a:lnTo>
                  <a:lnTo>
                    <a:pt x="302" y="327"/>
                  </a:lnTo>
                  <a:lnTo>
                    <a:pt x="311" y="316"/>
                  </a:lnTo>
                  <a:lnTo>
                    <a:pt x="320" y="305"/>
                  </a:lnTo>
                  <a:lnTo>
                    <a:pt x="327" y="292"/>
                  </a:lnTo>
                  <a:lnTo>
                    <a:pt x="333" y="280"/>
                  </a:lnTo>
                  <a:lnTo>
                    <a:pt x="338" y="266"/>
                  </a:lnTo>
                  <a:lnTo>
                    <a:pt x="342" y="253"/>
                  </a:lnTo>
                  <a:lnTo>
                    <a:pt x="344" y="240"/>
                  </a:lnTo>
                  <a:lnTo>
                    <a:pt x="344" y="226"/>
                  </a:lnTo>
                  <a:lnTo>
                    <a:pt x="236" y="226"/>
                  </a:lnTo>
                  <a:lnTo>
                    <a:pt x="236" y="226"/>
                  </a:lnTo>
                  <a:lnTo>
                    <a:pt x="234" y="238"/>
                  </a:lnTo>
                  <a:lnTo>
                    <a:pt x="230" y="249"/>
                  </a:lnTo>
                  <a:lnTo>
                    <a:pt x="225" y="259"/>
                  </a:lnTo>
                  <a:lnTo>
                    <a:pt x="219" y="269"/>
                  </a:lnTo>
                  <a:lnTo>
                    <a:pt x="211" y="276"/>
                  </a:lnTo>
                  <a:lnTo>
                    <a:pt x="202" y="281"/>
                  </a:lnTo>
                  <a:lnTo>
                    <a:pt x="191" y="285"/>
                  </a:lnTo>
                  <a:lnTo>
                    <a:pt x="178" y="286"/>
                  </a:lnTo>
                  <a:lnTo>
                    <a:pt x="178" y="286"/>
                  </a:lnTo>
                  <a:lnTo>
                    <a:pt x="170" y="285"/>
                  </a:lnTo>
                  <a:lnTo>
                    <a:pt x="161" y="283"/>
                  </a:lnTo>
                  <a:lnTo>
                    <a:pt x="153" y="281"/>
                  </a:lnTo>
                  <a:lnTo>
                    <a:pt x="147" y="277"/>
                  </a:lnTo>
                  <a:lnTo>
                    <a:pt x="139" y="272"/>
                  </a:lnTo>
                  <a:lnTo>
                    <a:pt x="135" y="268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1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1" y="206"/>
                  </a:lnTo>
                  <a:lnTo>
                    <a:pt x="110" y="187"/>
                  </a:lnTo>
                  <a:lnTo>
                    <a:pt x="110" y="187"/>
                  </a:lnTo>
                  <a:lnTo>
                    <a:pt x="111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1" y="128"/>
                  </a:lnTo>
                  <a:lnTo>
                    <a:pt x="125" y="120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39" y="102"/>
                  </a:lnTo>
                  <a:lnTo>
                    <a:pt x="147" y="97"/>
                  </a:lnTo>
                  <a:lnTo>
                    <a:pt x="153" y="94"/>
                  </a:lnTo>
                  <a:lnTo>
                    <a:pt x="161" y="91"/>
                  </a:lnTo>
                  <a:lnTo>
                    <a:pt x="170" y="90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87" y="90"/>
                  </a:lnTo>
                  <a:lnTo>
                    <a:pt x="194" y="91"/>
                  </a:lnTo>
                  <a:lnTo>
                    <a:pt x="200" y="92"/>
                  </a:lnTo>
                  <a:lnTo>
                    <a:pt x="206" y="95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3" y="111"/>
                  </a:lnTo>
                  <a:lnTo>
                    <a:pt x="229" y="119"/>
                  </a:lnTo>
                  <a:lnTo>
                    <a:pt x="233" y="128"/>
                  </a:lnTo>
                  <a:lnTo>
                    <a:pt x="235" y="136"/>
                  </a:lnTo>
                  <a:lnTo>
                    <a:pt x="236" y="141"/>
                  </a:lnTo>
                  <a:lnTo>
                    <a:pt x="343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Rectangle 6"/>
            <p:cNvSpPr>
              <a:spLocks noChangeArrowheads="1"/>
            </p:cNvSpPr>
            <p:nvPr userDrawn="1"/>
          </p:nvSpPr>
          <p:spPr bwMode="auto">
            <a:xfrm>
              <a:off x="5562" y="4192"/>
              <a:ext cx="28" cy="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5428" y="4190"/>
              <a:ext cx="124" cy="77"/>
            </a:xfrm>
            <a:custGeom>
              <a:avLst/>
              <a:gdLst/>
              <a:ahLst/>
              <a:cxnLst>
                <a:cxn ang="0">
                  <a:pos x="114" y="308"/>
                </a:cxn>
                <a:cxn ang="0">
                  <a:pos x="114" y="145"/>
                </a:cxn>
                <a:cxn ang="0">
                  <a:pos x="116" y="124"/>
                </a:cxn>
                <a:cxn ang="0">
                  <a:pos x="123" y="107"/>
                </a:cxn>
                <a:cxn ang="0">
                  <a:pos x="134" y="96"/>
                </a:cxn>
                <a:cxn ang="0">
                  <a:pos x="154" y="91"/>
                </a:cxn>
                <a:cxn ang="0">
                  <a:pos x="164" y="92"/>
                </a:cxn>
                <a:cxn ang="0">
                  <a:pos x="180" y="100"/>
                </a:cxn>
                <a:cxn ang="0">
                  <a:pos x="188" y="116"/>
                </a:cxn>
                <a:cxn ang="0">
                  <a:pos x="191" y="135"/>
                </a:cxn>
                <a:cxn ang="0">
                  <a:pos x="191" y="308"/>
                </a:cxn>
                <a:cxn ang="0">
                  <a:pos x="305" y="145"/>
                </a:cxn>
                <a:cxn ang="0">
                  <a:pos x="306" y="135"/>
                </a:cxn>
                <a:cxn ang="0">
                  <a:pos x="310" y="115"/>
                </a:cxn>
                <a:cxn ang="0">
                  <a:pos x="320" y="100"/>
                </a:cxn>
                <a:cxn ang="0">
                  <a:pos x="334" y="92"/>
                </a:cxn>
                <a:cxn ang="0">
                  <a:pos x="345" y="91"/>
                </a:cxn>
                <a:cxn ang="0">
                  <a:pos x="366" y="96"/>
                </a:cxn>
                <a:cxn ang="0">
                  <a:pos x="377" y="108"/>
                </a:cxn>
                <a:cxn ang="0">
                  <a:pos x="381" y="125"/>
                </a:cxn>
                <a:cxn ang="0">
                  <a:pos x="383" y="145"/>
                </a:cxn>
                <a:cxn ang="0">
                  <a:pos x="497" y="308"/>
                </a:cxn>
                <a:cxn ang="0">
                  <a:pos x="497" y="102"/>
                </a:cxn>
                <a:cxn ang="0">
                  <a:pos x="494" y="74"/>
                </a:cxn>
                <a:cxn ang="0">
                  <a:pos x="489" y="57"/>
                </a:cxn>
                <a:cxn ang="0">
                  <a:pos x="480" y="40"/>
                </a:cxn>
                <a:cxn ang="0">
                  <a:pos x="467" y="25"/>
                </a:cxn>
                <a:cxn ang="0">
                  <a:pos x="452" y="13"/>
                </a:cxn>
                <a:cxn ang="0">
                  <a:pos x="432" y="4"/>
                </a:cxn>
                <a:cxn ang="0">
                  <a:pos x="408" y="0"/>
                </a:cxn>
                <a:cxn ang="0">
                  <a:pos x="394" y="0"/>
                </a:cxn>
                <a:cxn ang="0">
                  <a:pos x="368" y="1"/>
                </a:cxn>
                <a:cxn ang="0">
                  <a:pos x="346" y="6"/>
                </a:cxn>
                <a:cxn ang="0">
                  <a:pos x="329" y="13"/>
                </a:cxn>
                <a:cxn ang="0">
                  <a:pos x="306" y="30"/>
                </a:cxn>
                <a:cxn ang="0">
                  <a:pos x="292" y="47"/>
                </a:cxn>
                <a:cxn ang="0">
                  <a:pos x="284" y="36"/>
                </a:cxn>
                <a:cxn ang="0">
                  <a:pos x="268" y="18"/>
                </a:cxn>
                <a:cxn ang="0">
                  <a:pos x="246" y="7"/>
                </a:cxn>
                <a:cxn ang="0">
                  <a:pos x="223" y="0"/>
                </a:cxn>
                <a:cxn ang="0">
                  <a:pos x="209" y="0"/>
                </a:cxn>
                <a:cxn ang="0">
                  <a:pos x="180" y="2"/>
                </a:cxn>
                <a:cxn ang="0">
                  <a:pos x="154" y="10"/>
                </a:cxn>
                <a:cxn ang="0">
                  <a:pos x="131" y="25"/>
                </a:cxn>
                <a:cxn ang="0">
                  <a:pos x="111" y="47"/>
                </a:cxn>
                <a:cxn ang="0">
                  <a:pos x="110" y="7"/>
                </a:cxn>
                <a:cxn ang="0">
                  <a:pos x="0" y="308"/>
                </a:cxn>
              </a:cxnLst>
              <a:rect l="0" t="0" r="r" b="b"/>
              <a:pathLst>
                <a:path w="497" h="308">
                  <a:moveTo>
                    <a:pt x="0" y="308"/>
                  </a:moveTo>
                  <a:lnTo>
                    <a:pt x="114" y="308"/>
                  </a:lnTo>
                  <a:lnTo>
                    <a:pt x="114" y="145"/>
                  </a:lnTo>
                  <a:lnTo>
                    <a:pt x="114" y="145"/>
                  </a:lnTo>
                  <a:lnTo>
                    <a:pt x="115" y="135"/>
                  </a:lnTo>
                  <a:lnTo>
                    <a:pt x="116" y="124"/>
                  </a:lnTo>
                  <a:lnTo>
                    <a:pt x="118" y="115"/>
                  </a:lnTo>
                  <a:lnTo>
                    <a:pt x="123" y="107"/>
                  </a:lnTo>
                  <a:lnTo>
                    <a:pt x="128" y="100"/>
                  </a:lnTo>
                  <a:lnTo>
                    <a:pt x="134" y="96"/>
                  </a:lnTo>
                  <a:lnTo>
                    <a:pt x="143" y="92"/>
                  </a:lnTo>
                  <a:lnTo>
                    <a:pt x="154" y="91"/>
                  </a:lnTo>
                  <a:lnTo>
                    <a:pt x="154" y="91"/>
                  </a:lnTo>
                  <a:lnTo>
                    <a:pt x="164" y="92"/>
                  </a:lnTo>
                  <a:lnTo>
                    <a:pt x="174" y="96"/>
                  </a:lnTo>
                  <a:lnTo>
                    <a:pt x="180" y="100"/>
                  </a:lnTo>
                  <a:lnTo>
                    <a:pt x="185" y="108"/>
                  </a:lnTo>
                  <a:lnTo>
                    <a:pt x="188" y="116"/>
                  </a:lnTo>
                  <a:lnTo>
                    <a:pt x="190" y="125"/>
                  </a:lnTo>
                  <a:lnTo>
                    <a:pt x="191" y="135"/>
                  </a:lnTo>
                  <a:lnTo>
                    <a:pt x="191" y="145"/>
                  </a:lnTo>
                  <a:lnTo>
                    <a:pt x="191" y="308"/>
                  </a:lnTo>
                  <a:lnTo>
                    <a:pt x="305" y="308"/>
                  </a:lnTo>
                  <a:lnTo>
                    <a:pt x="305" y="145"/>
                  </a:lnTo>
                  <a:lnTo>
                    <a:pt x="305" y="145"/>
                  </a:lnTo>
                  <a:lnTo>
                    <a:pt x="306" y="135"/>
                  </a:lnTo>
                  <a:lnTo>
                    <a:pt x="307" y="124"/>
                  </a:lnTo>
                  <a:lnTo>
                    <a:pt x="310" y="115"/>
                  </a:lnTo>
                  <a:lnTo>
                    <a:pt x="315" y="107"/>
                  </a:lnTo>
                  <a:lnTo>
                    <a:pt x="320" y="100"/>
                  </a:lnTo>
                  <a:lnTo>
                    <a:pt x="326" y="96"/>
                  </a:lnTo>
                  <a:lnTo>
                    <a:pt x="334" y="92"/>
                  </a:lnTo>
                  <a:lnTo>
                    <a:pt x="345" y="91"/>
                  </a:lnTo>
                  <a:lnTo>
                    <a:pt x="345" y="91"/>
                  </a:lnTo>
                  <a:lnTo>
                    <a:pt x="356" y="92"/>
                  </a:lnTo>
                  <a:lnTo>
                    <a:pt x="366" y="96"/>
                  </a:lnTo>
                  <a:lnTo>
                    <a:pt x="372" y="100"/>
                  </a:lnTo>
                  <a:lnTo>
                    <a:pt x="377" y="108"/>
                  </a:lnTo>
                  <a:lnTo>
                    <a:pt x="379" y="116"/>
                  </a:lnTo>
                  <a:lnTo>
                    <a:pt x="381" y="125"/>
                  </a:lnTo>
                  <a:lnTo>
                    <a:pt x="383" y="135"/>
                  </a:lnTo>
                  <a:lnTo>
                    <a:pt x="383" y="145"/>
                  </a:lnTo>
                  <a:lnTo>
                    <a:pt x="383" y="308"/>
                  </a:lnTo>
                  <a:lnTo>
                    <a:pt x="497" y="308"/>
                  </a:lnTo>
                  <a:lnTo>
                    <a:pt x="497" y="102"/>
                  </a:lnTo>
                  <a:lnTo>
                    <a:pt x="497" y="102"/>
                  </a:lnTo>
                  <a:lnTo>
                    <a:pt x="495" y="83"/>
                  </a:lnTo>
                  <a:lnTo>
                    <a:pt x="494" y="74"/>
                  </a:lnTo>
                  <a:lnTo>
                    <a:pt x="492" y="65"/>
                  </a:lnTo>
                  <a:lnTo>
                    <a:pt x="489" y="57"/>
                  </a:lnTo>
                  <a:lnTo>
                    <a:pt x="484" y="48"/>
                  </a:lnTo>
                  <a:lnTo>
                    <a:pt x="480" y="40"/>
                  </a:lnTo>
                  <a:lnTo>
                    <a:pt x="475" y="32"/>
                  </a:lnTo>
                  <a:lnTo>
                    <a:pt x="467" y="25"/>
                  </a:lnTo>
                  <a:lnTo>
                    <a:pt x="460" y="19"/>
                  </a:lnTo>
                  <a:lnTo>
                    <a:pt x="452" y="13"/>
                  </a:lnTo>
                  <a:lnTo>
                    <a:pt x="442" y="8"/>
                  </a:lnTo>
                  <a:lnTo>
                    <a:pt x="432" y="4"/>
                  </a:lnTo>
                  <a:lnTo>
                    <a:pt x="420" y="2"/>
                  </a:lnTo>
                  <a:lnTo>
                    <a:pt x="408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80" y="0"/>
                  </a:lnTo>
                  <a:lnTo>
                    <a:pt x="368" y="1"/>
                  </a:lnTo>
                  <a:lnTo>
                    <a:pt x="357" y="3"/>
                  </a:lnTo>
                  <a:lnTo>
                    <a:pt x="346" y="6"/>
                  </a:lnTo>
                  <a:lnTo>
                    <a:pt x="338" y="9"/>
                  </a:lnTo>
                  <a:lnTo>
                    <a:pt x="329" y="13"/>
                  </a:lnTo>
                  <a:lnTo>
                    <a:pt x="316" y="21"/>
                  </a:lnTo>
                  <a:lnTo>
                    <a:pt x="306" y="30"/>
                  </a:lnTo>
                  <a:lnTo>
                    <a:pt x="299" y="37"/>
                  </a:lnTo>
                  <a:lnTo>
                    <a:pt x="292" y="47"/>
                  </a:lnTo>
                  <a:lnTo>
                    <a:pt x="292" y="47"/>
                  </a:lnTo>
                  <a:lnTo>
                    <a:pt x="284" y="36"/>
                  </a:lnTo>
                  <a:lnTo>
                    <a:pt x="277" y="26"/>
                  </a:lnTo>
                  <a:lnTo>
                    <a:pt x="268" y="18"/>
                  </a:lnTo>
                  <a:lnTo>
                    <a:pt x="258" y="12"/>
                  </a:lnTo>
                  <a:lnTo>
                    <a:pt x="246" y="7"/>
                  </a:lnTo>
                  <a:lnTo>
                    <a:pt x="235" y="2"/>
                  </a:lnTo>
                  <a:lnTo>
                    <a:pt x="223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80" y="2"/>
                  </a:lnTo>
                  <a:lnTo>
                    <a:pt x="167" y="6"/>
                  </a:lnTo>
                  <a:lnTo>
                    <a:pt x="154" y="10"/>
                  </a:lnTo>
                  <a:lnTo>
                    <a:pt x="141" y="17"/>
                  </a:lnTo>
                  <a:lnTo>
                    <a:pt x="131" y="25"/>
                  </a:lnTo>
                  <a:lnTo>
                    <a:pt x="121" y="35"/>
                  </a:lnTo>
                  <a:lnTo>
                    <a:pt x="111" y="47"/>
                  </a:lnTo>
                  <a:lnTo>
                    <a:pt x="110" y="47"/>
                  </a:lnTo>
                  <a:lnTo>
                    <a:pt x="110" y="7"/>
                  </a:lnTo>
                  <a:lnTo>
                    <a:pt x="0" y="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5339" y="4176"/>
              <a:ext cx="82" cy="95"/>
            </a:xfrm>
            <a:custGeom>
              <a:avLst/>
              <a:gdLst/>
              <a:ahLst/>
              <a:cxnLst>
                <a:cxn ang="0">
                  <a:pos x="320" y="97"/>
                </a:cxn>
                <a:cxn ang="0">
                  <a:pos x="306" y="57"/>
                </a:cxn>
                <a:cxn ang="0">
                  <a:pos x="279" y="29"/>
                </a:cxn>
                <a:cxn ang="0">
                  <a:pos x="243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8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8"/>
                </a:cxn>
                <a:cxn ang="0">
                  <a:pos x="68" y="206"/>
                </a:cxn>
                <a:cxn ang="0">
                  <a:pos x="108" y="221"/>
                </a:cxn>
                <a:cxn ang="0">
                  <a:pos x="177" y="236"/>
                </a:cxn>
                <a:cxn ang="0">
                  <a:pos x="204" y="248"/>
                </a:cxn>
                <a:cxn ang="0">
                  <a:pos x="211" y="266"/>
                </a:cxn>
                <a:cxn ang="0">
                  <a:pos x="206" y="279"/>
                </a:cxn>
                <a:cxn ang="0">
                  <a:pos x="189" y="290"/>
                </a:cxn>
                <a:cxn ang="0">
                  <a:pos x="169" y="294"/>
                </a:cxn>
                <a:cxn ang="0">
                  <a:pos x="141" y="288"/>
                </a:cxn>
                <a:cxn ang="0">
                  <a:pos x="129" y="277"/>
                </a:cxn>
                <a:cxn ang="0">
                  <a:pos x="120" y="251"/>
                </a:cxn>
                <a:cxn ang="0">
                  <a:pos x="2" y="268"/>
                </a:cxn>
                <a:cxn ang="0">
                  <a:pos x="16" y="311"/>
                </a:cxn>
                <a:cxn ang="0">
                  <a:pos x="43" y="343"/>
                </a:cxn>
                <a:cxn ang="0">
                  <a:pos x="79" y="363"/>
                </a:cxn>
                <a:cxn ang="0">
                  <a:pos x="120" y="375"/>
                </a:cxn>
                <a:cxn ang="0">
                  <a:pos x="164" y="379"/>
                </a:cxn>
                <a:cxn ang="0">
                  <a:pos x="209" y="375"/>
                </a:cxn>
                <a:cxn ang="0">
                  <a:pos x="251" y="364"/>
                </a:cxn>
                <a:cxn ang="0">
                  <a:pos x="289" y="345"/>
                </a:cxn>
                <a:cxn ang="0">
                  <a:pos x="315" y="313"/>
                </a:cxn>
                <a:cxn ang="0">
                  <a:pos x="330" y="270"/>
                </a:cxn>
                <a:cxn ang="0">
                  <a:pos x="330" y="240"/>
                </a:cxn>
                <a:cxn ang="0">
                  <a:pos x="324" y="212"/>
                </a:cxn>
                <a:cxn ang="0">
                  <a:pos x="312" y="191"/>
                </a:cxn>
                <a:cxn ang="0">
                  <a:pos x="282" y="164"/>
                </a:cxn>
                <a:cxn ang="0">
                  <a:pos x="252" y="150"/>
                </a:cxn>
                <a:cxn ang="0">
                  <a:pos x="189" y="135"/>
                </a:cxn>
                <a:cxn ang="0">
                  <a:pos x="142" y="122"/>
                </a:cxn>
                <a:cxn ang="0">
                  <a:pos x="132" y="116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3" y="77"/>
                </a:cxn>
                <a:cxn ang="0">
                  <a:pos x="174" y="77"/>
                </a:cxn>
                <a:cxn ang="0">
                  <a:pos x="193" y="87"/>
                </a:cxn>
                <a:cxn ang="0">
                  <a:pos x="204" y="98"/>
                </a:cxn>
                <a:cxn ang="0">
                  <a:pos x="322" y="114"/>
                </a:cxn>
              </a:cxnLst>
              <a:rect l="0" t="0" r="r" b="b"/>
              <a:pathLst>
                <a:path w="330" h="379">
                  <a:moveTo>
                    <a:pt x="322" y="114"/>
                  </a:moveTo>
                  <a:lnTo>
                    <a:pt x="322" y="114"/>
                  </a:lnTo>
                  <a:lnTo>
                    <a:pt x="320" y="97"/>
                  </a:lnTo>
                  <a:lnTo>
                    <a:pt x="317" y="82"/>
                  </a:lnTo>
                  <a:lnTo>
                    <a:pt x="312" y="69"/>
                  </a:lnTo>
                  <a:lnTo>
                    <a:pt x="306" y="57"/>
                  </a:lnTo>
                  <a:lnTo>
                    <a:pt x="297" y="47"/>
                  </a:lnTo>
                  <a:lnTo>
                    <a:pt x="289" y="37"/>
                  </a:lnTo>
                  <a:lnTo>
                    <a:pt x="279" y="29"/>
                  </a:lnTo>
                  <a:lnTo>
                    <a:pt x="267" y="23"/>
                  </a:lnTo>
                  <a:lnTo>
                    <a:pt x="256" y="17"/>
                  </a:lnTo>
                  <a:lnTo>
                    <a:pt x="243" y="12"/>
                  </a:lnTo>
                  <a:lnTo>
                    <a:pt x="231" y="8"/>
                  </a:lnTo>
                  <a:lnTo>
                    <a:pt x="217" y="4"/>
                  </a:lnTo>
                  <a:lnTo>
                    <a:pt x="203" y="2"/>
                  </a:lnTo>
                  <a:lnTo>
                    <a:pt x="189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7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7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3" y="84"/>
                  </a:lnTo>
                  <a:lnTo>
                    <a:pt x="9" y="9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3" y="147"/>
                  </a:lnTo>
                  <a:lnTo>
                    <a:pt x="16" y="156"/>
                  </a:lnTo>
                  <a:lnTo>
                    <a:pt x="20" y="165"/>
                  </a:lnTo>
                  <a:lnTo>
                    <a:pt x="26" y="173"/>
                  </a:lnTo>
                  <a:lnTo>
                    <a:pt x="32" y="181"/>
                  </a:lnTo>
                  <a:lnTo>
                    <a:pt x="39" y="188"/>
                  </a:lnTo>
                  <a:lnTo>
                    <a:pt x="48" y="194"/>
                  </a:lnTo>
                  <a:lnTo>
                    <a:pt x="57" y="200"/>
                  </a:lnTo>
                  <a:lnTo>
                    <a:pt x="68" y="206"/>
                  </a:lnTo>
                  <a:lnTo>
                    <a:pt x="80" y="211"/>
                  </a:lnTo>
                  <a:lnTo>
                    <a:pt x="94" y="216"/>
                  </a:lnTo>
                  <a:lnTo>
                    <a:pt x="108" y="221"/>
                  </a:lnTo>
                  <a:lnTo>
                    <a:pt x="142" y="228"/>
                  </a:lnTo>
                  <a:lnTo>
                    <a:pt x="142" y="228"/>
                  </a:lnTo>
                  <a:lnTo>
                    <a:pt x="177" y="236"/>
                  </a:lnTo>
                  <a:lnTo>
                    <a:pt x="189" y="239"/>
                  </a:lnTo>
                  <a:lnTo>
                    <a:pt x="198" y="243"/>
                  </a:lnTo>
                  <a:lnTo>
                    <a:pt x="204" y="248"/>
                  </a:lnTo>
                  <a:lnTo>
                    <a:pt x="208" y="253"/>
                  </a:lnTo>
                  <a:lnTo>
                    <a:pt x="210" y="259"/>
                  </a:lnTo>
                  <a:lnTo>
                    <a:pt x="211" y="266"/>
                  </a:lnTo>
                  <a:lnTo>
                    <a:pt x="211" y="266"/>
                  </a:lnTo>
                  <a:lnTo>
                    <a:pt x="210" y="273"/>
                  </a:lnTo>
                  <a:lnTo>
                    <a:pt x="206" y="279"/>
                  </a:lnTo>
                  <a:lnTo>
                    <a:pt x="202" y="284"/>
                  </a:lnTo>
                  <a:lnTo>
                    <a:pt x="196" y="288"/>
                  </a:lnTo>
                  <a:lnTo>
                    <a:pt x="189" y="290"/>
                  </a:lnTo>
                  <a:lnTo>
                    <a:pt x="182" y="293"/>
                  </a:lnTo>
                  <a:lnTo>
                    <a:pt x="169" y="294"/>
                  </a:lnTo>
                  <a:lnTo>
                    <a:pt x="169" y="294"/>
                  </a:lnTo>
                  <a:lnTo>
                    <a:pt x="158" y="293"/>
                  </a:lnTo>
                  <a:lnTo>
                    <a:pt x="148" y="291"/>
                  </a:lnTo>
                  <a:lnTo>
                    <a:pt x="141" y="288"/>
                  </a:lnTo>
                  <a:lnTo>
                    <a:pt x="135" y="284"/>
                  </a:lnTo>
                  <a:lnTo>
                    <a:pt x="135" y="284"/>
                  </a:lnTo>
                  <a:lnTo>
                    <a:pt x="129" y="277"/>
                  </a:lnTo>
                  <a:lnTo>
                    <a:pt x="124" y="268"/>
                  </a:lnTo>
                  <a:lnTo>
                    <a:pt x="122" y="261"/>
                  </a:lnTo>
                  <a:lnTo>
                    <a:pt x="120" y="251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2" y="268"/>
                  </a:lnTo>
                  <a:lnTo>
                    <a:pt x="5" y="284"/>
                  </a:lnTo>
                  <a:lnTo>
                    <a:pt x="10" y="298"/>
                  </a:lnTo>
                  <a:lnTo>
                    <a:pt x="16" y="311"/>
                  </a:lnTo>
                  <a:lnTo>
                    <a:pt x="23" y="322"/>
                  </a:lnTo>
                  <a:lnTo>
                    <a:pt x="33" y="333"/>
                  </a:lnTo>
                  <a:lnTo>
                    <a:pt x="43" y="343"/>
                  </a:lnTo>
                  <a:lnTo>
                    <a:pt x="54" y="350"/>
                  </a:lnTo>
                  <a:lnTo>
                    <a:pt x="66" y="357"/>
                  </a:lnTo>
                  <a:lnTo>
                    <a:pt x="79" y="363"/>
                  </a:lnTo>
                  <a:lnTo>
                    <a:pt x="92" y="368"/>
                  </a:lnTo>
                  <a:lnTo>
                    <a:pt x="106" y="372"/>
                  </a:lnTo>
                  <a:lnTo>
                    <a:pt x="120" y="375"/>
                  </a:lnTo>
                  <a:lnTo>
                    <a:pt x="135" y="377"/>
                  </a:lnTo>
                  <a:lnTo>
                    <a:pt x="149" y="378"/>
                  </a:lnTo>
                  <a:lnTo>
                    <a:pt x="164" y="379"/>
                  </a:lnTo>
                  <a:lnTo>
                    <a:pt x="164" y="379"/>
                  </a:lnTo>
                  <a:lnTo>
                    <a:pt x="194" y="378"/>
                  </a:lnTo>
                  <a:lnTo>
                    <a:pt x="209" y="375"/>
                  </a:lnTo>
                  <a:lnTo>
                    <a:pt x="223" y="373"/>
                  </a:lnTo>
                  <a:lnTo>
                    <a:pt x="238" y="369"/>
                  </a:lnTo>
                  <a:lnTo>
                    <a:pt x="251" y="364"/>
                  </a:lnTo>
                  <a:lnTo>
                    <a:pt x="265" y="360"/>
                  </a:lnTo>
                  <a:lnTo>
                    <a:pt x="277" y="352"/>
                  </a:lnTo>
                  <a:lnTo>
                    <a:pt x="289" y="345"/>
                  </a:lnTo>
                  <a:lnTo>
                    <a:pt x="299" y="335"/>
                  </a:lnTo>
                  <a:lnTo>
                    <a:pt x="308" y="325"/>
                  </a:lnTo>
                  <a:lnTo>
                    <a:pt x="315" y="313"/>
                  </a:lnTo>
                  <a:lnTo>
                    <a:pt x="322" y="300"/>
                  </a:lnTo>
                  <a:lnTo>
                    <a:pt x="326" y="285"/>
                  </a:lnTo>
                  <a:lnTo>
                    <a:pt x="330" y="270"/>
                  </a:lnTo>
                  <a:lnTo>
                    <a:pt x="330" y="251"/>
                  </a:lnTo>
                  <a:lnTo>
                    <a:pt x="330" y="251"/>
                  </a:lnTo>
                  <a:lnTo>
                    <a:pt x="330" y="240"/>
                  </a:lnTo>
                  <a:lnTo>
                    <a:pt x="329" y="231"/>
                  </a:lnTo>
                  <a:lnTo>
                    <a:pt x="326" y="222"/>
                  </a:lnTo>
                  <a:lnTo>
                    <a:pt x="324" y="212"/>
                  </a:lnTo>
                  <a:lnTo>
                    <a:pt x="320" y="205"/>
                  </a:lnTo>
                  <a:lnTo>
                    <a:pt x="317" y="198"/>
                  </a:lnTo>
                  <a:lnTo>
                    <a:pt x="312" y="191"/>
                  </a:lnTo>
                  <a:lnTo>
                    <a:pt x="307" y="184"/>
                  </a:lnTo>
                  <a:lnTo>
                    <a:pt x="295" y="173"/>
                  </a:lnTo>
                  <a:lnTo>
                    <a:pt x="282" y="164"/>
                  </a:lnTo>
                  <a:lnTo>
                    <a:pt x="268" y="156"/>
                  </a:lnTo>
                  <a:lnTo>
                    <a:pt x="252" y="150"/>
                  </a:lnTo>
                  <a:lnTo>
                    <a:pt x="252" y="150"/>
                  </a:lnTo>
                  <a:lnTo>
                    <a:pt x="237" y="146"/>
                  </a:lnTo>
                  <a:lnTo>
                    <a:pt x="221" y="142"/>
                  </a:lnTo>
                  <a:lnTo>
                    <a:pt x="189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37" y="120"/>
                  </a:lnTo>
                  <a:lnTo>
                    <a:pt x="132" y="116"/>
                  </a:lnTo>
                  <a:lnTo>
                    <a:pt x="129" y="111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1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3" y="77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74" y="77"/>
                  </a:lnTo>
                  <a:lnTo>
                    <a:pt x="181" y="79"/>
                  </a:lnTo>
                  <a:lnTo>
                    <a:pt x="187" y="82"/>
                  </a:lnTo>
                  <a:lnTo>
                    <a:pt x="193" y="87"/>
                  </a:lnTo>
                  <a:lnTo>
                    <a:pt x="193" y="87"/>
                  </a:lnTo>
                  <a:lnTo>
                    <a:pt x="199" y="92"/>
                  </a:lnTo>
                  <a:lnTo>
                    <a:pt x="204" y="98"/>
                  </a:lnTo>
                  <a:lnTo>
                    <a:pt x="206" y="105"/>
                  </a:lnTo>
                  <a:lnTo>
                    <a:pt x="208" y="114"/>
                  </a:lnTo>
                  <a:lnTo>
                    <a:pt x="322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5649" y="4162"/>
              <a:ext cx="78" cy="106"/>
            </a:xfrm>
            <a:custGeom>
              <a:avLst/>
              <a:gdLst/>
              <a:ahLst/>
              <a:cxnLst>
                <a:cxn ang="0">
                  <a:pos x="0" y="422"/>
                </a:cxn>
                <a:cxn ang="0">
                  <a:pos x="116" y="422"/>
                </a:cxn>
                <a:cxn ang="0">
                  <a:pos x="116" y="276"/>
                </a:cxn>
                <a:cxn ang="0">
                  <a:pos x="116" y="276"/>
                </a:cxn>
                <a:cxn ang="0">
                  <a:pos x="116" y="257"/>
                </a:cxn>
                <a:cxn ang="0">
                  <a:pos x="119" y="240"/>
                </a:cxn>
                <a:cxn ang="0">
                  <a:pos x="123" y="228"/>
                </a:cxn>
                <a:cxn ang="0">
                  <a:pos x="126" y="223"/>
                </a:cxn>
                <a:cxn ang="0">
                  <a:pos x="128" y="219"/>
                </a:cxn>
                <a:cxn ang="0">
                  <a:pos x="128" y="219"/>
                </a:cxn>
                <a:cxn ang="0">
                  <a:pos x="133" y="212"/>
                </a:cxn>
                <a:cxn ang="0">
                  <a:pos x="140" y="208"/>
                </a:cxn>
                <a:cxn ang="0">
                  <a:pos x="148" y="204"/>
                </a:cxn>
                <a:cxn ang="0">
                  <a:pos x="155" y="203"/>
                </a:cxn>
                <a:cxn ang="0">
                  <a:pos x="155" y="203"/>
                </a:cxn>
                <a:cxn ang="0">
                  <a:pos x="165" y="203"/>
                </a:cxn>
                <a:cxn ang="0">
                  <a:pos x="172" y="205"/>
                </a:cxn>
                <a:cxn ang="0">
                  <a:pos x="178" y="209"/>
                </a:cxn>
                <a:cxn ang="0">
                  <a:pos x="184" y="215"/>
                </a:cxn>
                <a:cxn ang="0">
                  <a:pos x="184" y="215"/>
                </a:cxn>
                <a:cxn ang="0">
                  <a:pos x="189" y="221"/>
                </a:cxn>
                <a:cxn ang="0">
                  <a:pos x="191" y="231"/>
                </a:cxn>
                <a:cxn ang="0">
                  <a:pos x="194" y="242"/>
                </a:cxn>
                <a:cxn ang="0">
                  <a:pos x="194" y="255"/>
                </a:cxn>
                <a:cxn ang="0">
                  <a:pos x="194" y="422"/>
                </a:cxn>
                <a:cxn ang="0">
                  <a:pos x="310" y="422"/>
                </a:cxn>
                <a:cxn ang="0">
                  <a:pos x="310" y="229"/>
                </a:cxn>
                <a:cxn ang="0">
                  <a:pos x="310" y="229"/>
                </a:cxn>
                <a:cxn ang="0">
                  <a:pos x="310" y="215"/>
                </a:cxn>
                <a:cxn ang="0">
                  <a:pos x="309" y="202"/>
                </a:cxn>
                <a:cxn ang="0">
                  <a:pos x="306" y="188"/>
                </a:cxn>
                <a:cxn ang="0">
                  <a:pos x="304" y="177"/>
                </a:cxn>
                <a:cxn ang="0">
                  <a:pos x="299" y="166"/>
                </a:cxn>
                <a:cxn ang="0">
                  <a:pos x="295" y="157"/>
                </a:cxn>
                <a:cxn ang="0">
                  <a:pos x="289" y="148"/>
                </a:cxn>
                <a:cxn ang="0">
                  <a:pos x="283" y="141"/>
                </a:cxn>
                <a:cxn ang="0">
                  <a:pos x="283" y="141"/>
                </a:cxn>
                <a:cxn ang="0">
                  <a:pos x="276" y="133"/>
                </a:cxn>
                <a:cxn ang="0">
                  <a:pos x="269" y="129"/>
                </a:cxn>
                <a:cxn ang="0">
                  <a:pos x="260" y="124"/>
                </a:cxn>
                <a:cxn ang="0">
                  <a:pos x="251" y="119"/>
                </a:cxn>
                <a:cxn ang="0">
                  <a:pos x="241" y="116"/>
                </a:cxn>
                <a:cxn ang="0">
                  <a:pos x="231" y="114"/>
                </a:cxn>
                <a:cxn ang="0">
                  <a:pos x="220" y="113"/>
                </a:cxn>
                <a:cxn ang="0">
                  <a:pos x="209" y="112"/>
                </a:cxn>
                <a:cxn ang="0">
                  <a:pos x="209" y="112"/>
                </a:cxn>
                <a:cxn ang="0">
                  <a:pos x="195" y="113"/>
                </a:cxn>
                <a:cxn ang="0">
                  <a:pos x="182" y="114"/>
                </a:cxn>
                <a:cxn ang="0">
                  <a:pos x="168" y="116"/>
                </a:cxn>
                <a:cxn ang="0">
                  <a:pos x="154" y="122"/>
                </a:cxn>
                <a:cxn ang="0">
                  <a:pos x="154" y="122"/>
                </a:cxn>
                <a:cxn ang="0">
                  <a:pos x="144" y="129"/>
                </a:cxn>
                <a:cxn ang="0">
                  <a:pos x="135" y="135"/>
                </a:cxn>
                <a:cxn ang="0">
                  <a:pos x="126" y="143"/>
                </a:cxn>
                <a:cxn ang="0">
                  <a:pos x="116" y="153"/>
                </a:cxn>
                <a:cxn ang="0">
                  <a:pos x="116" y="0"/>
                </a:cxn>
                <a:cxn ang="0">
                  <a:pos x="0" y="0"/>
                </a:cxn>
                <a:cxn ang="0">
                  <a:pos x="0" y="422"/>
                </a:cxn>
              </a:cxnLst>
              <a:rect l="0" t="0" r="r" b="b"/>
              <a:pathLst>
                <a:path w="310" h="422">
                  <a:moveTo>
                    <a:pt x="0" y="422"/>
                  </a:moveTo>
                  <a:lnTo>
                    <a:pt x="116" y="422"/>
                  </a:lnTo>
                  <a:lnTo>
                    <a:pt x="116" y="276"/>
                  </a:lnTo>
                  <a:lnTo>
                    <a:pt x="116" y="276"/>
                  </a:lnTo>
                  <a:lnTo>
                    <a:pt x="116" y="257"/>
                  </a:lnTo>
                  <a:lnTo>
                    <a:pt x="119" y="240"/>
                  </a:lnTo>
                  <a:lnTo>
                    <a:pt x="123" y="228"/>
                  </a:lnTo>
                  <a:lnTo>
                    <a:pt x="126" y="223"/>
                  </a:lnTo>
                  <a:lnTo>
                    <a:pt x="128" y="219"/>
                  </a:lnTo>
                  <a:lnTo>
                    <a:pt x="128" y="219"/>
                  </a:lnTo>
                  <a:lnTo>
                    <a:pt x="133" y="212"/>
                  </a:lnTo>
                  <a:lnTo>
                    <a:pt x="140" y="208"/>
                  </a:lnTo>
                  <a:lnTo>
                    <a:pt x="148" y="204"/>
                  </a:lnTo>
                  <a:lnTo>
                    <a:pt x="155" y="203"/>
                  </a:lnTo>
                  <a:lnTo>
                    <a:pt x="155" y="203"/>
                  </a:lnTo>
                  <a:lnTo>
                    <a:pt x="165" y="203"/>
                  </a:lnTo>
                  <a:lnTo>
                    <a:pt x="172" y="205"/>
                  </a:lnTo>
                  <a:lnTo>
                    <a:pt x="178" y="209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9" y="221"/>
                  </a:lnTo>
                  <a:lnTo>
                    <a:pt x="191" y="231"/>
                  </a:lnTo>
                  <a:lnTo>
                    <a:pt x="194" y="242"/>
                  </a:lnTo>
                  <a:lnTo>
                    <a:pt x="194" y="255"/>
                  </a:lnTo>
                  <a:lnTo>
                    <a:pt x="194" y="422"/>
                  </a:lnTo>
                  <a:lnTo>
                    <a:pt x="310" y="422"/>
                  </a:lnTo>
                  <a:lnTo>
                    <a:pt x="310" y="229"/>
                  </a:lnTo>
                  <a:lnTo>
                    <a:pt x="310" y="229"/>
                  </a:lnTo>
                  <a:lnTo>
                    <a:pt x="310" y="215"/>
                  </a:lnTo>
                  <a:lnTo>
                    <a:pt x="309" y="202"/>
                  </a:lnTo>
                  <a:lnTo>
                    <a:pt x="306" y="188"/>
                  </a:lnTo>
                  <a:lnTo>
                    <a:pt x="304" y="177"/>
                  </a:lnTo>
                  <a:lnTo>
                    <a:pt x="299" y="166"/>
                  </a:lnTo>
                  <a:lnTo>
                    <a:pt x="295" y="157"/>
                  </a:lnTo>
                  <a:lnTo>
                    <a:pt x="289" y="148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76" y="133"/>
                  </a:lnTo>
                  <a:lnTo>
                    <a:pt x="269" y="129"/>
                  </a:lnTo>
                  <a:lnTo>
                    <a:pt x="260" y="124"/>
                  </a:lnTo>
                  <a:lnTo>
                    <a:pt x="251" y="119"/>
                  </a:lnTo>
                  <a:lnTo>
                    <a:pt x="241" y="116"/>
                  </a:lnTo>
                  <a:lnTo>
                    <a:pt x="231" y="114"/>
                  </a:lnTo>
                  <a:lnTo>
                    <a:pt x="220" y="113"/>
                  </a:lnTo>
                  <a:lnTo>
                    <a:pt x="209" y="112"/>
                  </a:lnTo>
                  <a:lnTo>
                    <a:pt x="209" y="112"/>
                  </a:lnTo>
                  <a:lnTo>
                    <a:pt x="195" y="113"/>
                  </a:lnTo>
                  <a:lnTo>
                    <a:pt x="182" y="114"/>
                  </a:lnTo>
                  <a:lnTo>
                    <a:pt x="168" y="116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44" y="129"/>
                  </a:lnTo>
                  <a:lnTo>
                    <a:pt x="135" y="135"/>
                  </a:lnTo>
                  <a:lnTo>
                    <a:pt x="126" y="143"/>
                  </a:lnTo>
                  <a:lnTo>
                    <a:pt x="116" y="153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599" y="4169"/>
              <a:ext cx="41" cy="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7"/>
                </a:cxn>
                <a:cxn ang="0">
                  <a:pos x="2" y="328"/>
                </a:cxn>
                <a:cxn ang="0">
                  <a:pos x="6" y="345"/>
                </a:cxn>
                <a:cxn ang="0">
                  <a:pos x="11" y="359"/>
                </a:cxn>
                <a:cxn ang="0">
                  <a:pos x="11" y="359"/>
                </a:cxn>
                <a:cxn ang="0">
                  <a:pos x="17" y="370"/>
                </a:cxn>
                <a:cxn ang="0">
                  <a:pos x="23" y="379"/>
                </a:cxn>
                <a:cxn ang="0">
                  <a:pos x="31" y="385"/>
                </a:cxn>
                <a:cxn ang="0">
                  <a:pos x="40" y="391"/>
                </a:cxn>
                <a:cxn ang="0">
                  <a:pos x="40" y="391"/>
                </a:cxn>
                <a:cxn ang="0">
                  <a:pos x="51" y="396"/>
                </a:cxn>
                <a:cxn ang="0">
                  <a:pos x="64" y="399"/>
                </a:cxn>
                <a:cxn ang="0">
                  <a:pos x="80" y="402"/>
                </a:cxn>
                <a:cxn ang="0">
                  <a:pos x="99" y="402"/>
                </a:cxn>
                <a:cxn ang="0">
                  <a:pos x="99" y="402"/>
                </a:cxn>
                <a:cxn ang="0">
                  <a:pos x="113" y="402"/>
                </a:cxn>
                <a:cxn ang="0">
                  <a:pos x="128" y="399"/>
                </a:cxn>
                <a:cxn ang="0">
                  <a:pos x="145" y="397"/>
                </a:cxn>
                <a:cxn ang="0">
                  <a:pos x="161" y="392"/>
                </a:cxn>
                <a:cxn ang="0">
                  <a:pos x="161" y="317"/>
                </a:cxn>
                <a:cxn ang="0">
                  <a:pos x="161" y="317"/>
                </a:cxn>
                <a:cxn ang="0">
                  <a:pos x="156" y="318"/>
                </a:cxn>
                <a:cxn ang="0">
                  <a:pos x="148" y="319"/>
                </a:cxn>
                <a:cxn ang="0">
                  <a:pos x="131" y="320"/>
                </a:cxn>
                <a:cxn ang="0">
                  <a:pos x="131" y="320"/>
                </a:cxn>
                <a:cxn ang="0">
                  <a:pos x="125" y="319"/>
                </a:cxn>
                <a:cxn ang="0">
                  <a:pos x="120" y="315"/>
                </a:cxn>
                <a:cxn ang="0">
                  <a:pos x="117" y="313"/>
                </a:cxn>
                <a:cxn ang="0">
                  <a:pos x="115" y="311"/>
                </a:cxn>
                <a:cxn ang="0">
                  <a:pos x="115" y="311"/>
                </a:cxn>
                <a:cxn ang="0">
                  <a:pos x="114" y="307"/>
                </a:cxn>
                <a:cxn ang="0">
                  <a:pos x="113" y="301"/>
                </a:cxn>
                <a:cxn ang="0">
                  <a:pos x="111" y="285"/>
                </a:cxn>
                <a:cxn ang="0">
                  <a:pos x="111" y="178"/>
                </a:cxn>
                <a:cxn ang="0">
                  <a:pos x="161" y="178"/>
                </a:cxn>
                <a:cxn ang="0">
                  <a:pos x="161" y="93"/>
                </a:cxn>
                <a:cxn ang="0">
                  <a:pos x="111" y="93"/>
                </a:cxn>
                <a:cxn ang="0">
                  <a:pos x="111" y="0"/>
                </a:cxn>
                <a:cxn ang="0">
                  <a:pos x="0" y="0"/>
                </a:cxn>
              </a:cxnLst>
              <a:rect l="0" t="0" r="r" b="b"/>
              <a:pathLst>
                <a:path w="161" h="402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7"/>
                  </a:lnTo>
                  <a:lnTo>
                    <a:pt x="2" y="328"/>
                  </a:lnTo>
                  <a:lnTo>
                    <a:pt x="6" y="345"/>
                  </a:lnTo>
                  <a:lnTo>
                    <a:pt x="11" y="359"/>
                  </a:lnTo>
                  <a:lnTo>
                    <a:pt x="11" y="359"/>
                  </a:lnTo>
                  <a:lnTo>
                    <a:pt x="17" y="370"/>
                  </a:lnTo>
                  <a:lnTo>
                    <a:pt x="23" y="379"/>
                  </a:lnTo>
                  <a:lnTo>
                    <a:pt x="31" y="385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51" y="396"/>
                  </a:lnTo>
                  <a:lnTo>
                    <a:pt x="64" y="399"/>
                  </a:lnTo>
                  <a:lnTo>
                    <a:pt x="80" y="402"/>
                  </a:lnTo>
                  <a:lnTo>
                    <a:pt x="99" y="402"/>
                  </a:lnTo>
                  <a:lnTo>
                    <a:pt x="99" y="402"/>
                  </a:lnTo>
                  <a:lnTo>
                    <a:pt x="113" y="402"/>
                  </a:lnTo>
                  <a:lnTo>
                    <a:pt x="128" y="399"/>
                  </a:lnTo>
                  <a:lnTo>
                    <a:pt x="145" y="397"/>
                  </a:lnTo>
                  <a:lnTo>
                    <a:pt x="161" y="392"/>
                  </a:lnTo>
                  <a:lnTo>
                    <a:pt x="161" y="317"/>
                  </a:lnTo>
                  <a:lnTo>
                    <a:pt x="161" y="317"/>
                  </a:lnTo>
                  <a:lnTo>
                    <a:pt x="156" y="318"/>
                  </a:lnTo>
                  <a:lnTo>
                    <a:pt x="148" y="319"/>
                  </a:lnTo>
                  <a:lnTo>
                    <a:pt x="131" y="320"/>
                  </a:lnTo>
                  <a:lnTo>
                    <a:pt x="131" y="320"/>
                  </a:lnTo>
                  <a:lnTo>
                    <a:pt x="125" y="319"/>
                  </a:lnTo>
                  <a:lnTo>
                    <a:pt x="120" y="315"/>
                  </a:lnTo>
                  <a:lnTo>
                    <a:pt x="117" y="313"/>
                  </a:lnTo>
                  <a:lnTo>
                    <a:pt x="115" y="311"/>
                  </a:lnTo>
                  <a:lnTo>
                    <a:pt x="115" y="311"/>
                  </a:lnTo>
                  <a:lnTo>
                    <a:pt x="114" y="307"/>
                  </a:lnTo>
                  <a:lnTo>
                    <a:pt x="113" y="301"/>
                  </a:lnTo>
                  <a:lnTo>
                    <a:pt x="111" y="285"/>
                  </a:lnTo>
                  <a:lnTo>
                    <a:pt x="111" y="178"/>
                  </a:lnTo>
                  <a:lnTo>
                    <a:pt x="161" y="178"/>
                  </a:lnTo>
                  <a:lnTo>
                    <a:pt x="161" y="93"/>
                  </a:lnTo>
                  <a:lnTo>
                    <a:pt x="111" y="93"/>
                  </a:lnTo>
                  <a:lnTo>
                    <a:pt x="1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Rectangle 11"/>
            <p:cNvSpPr>
              <a:spLocks noChangeArrowheads="1"/>
            </p:cNvSpPr>
            <p:nvPr userDrawn="1"/>
          </p:nvSpPr>
          <p:spPr bwMode="auto">
            <a:xfrm>
              <a:off x="5562" y="4169"/>
              <a:ext cx="28" cy="15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67293"/>
            <a:ext cx="5568950" cy="465887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4550" y="1467293"/>
            <a:ext cx="3220964" cy="46588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4550" y="0"/>
            <a:ext cx="8899450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F07DD-783C-4C7F-BB00-56D80E0D9B8E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B0EDE-64A5-46CC-95B4-E964995DAD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1" y="6400800"/>
            <a:ext cx="4682392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tx1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Design Catalog\Corporate Templates\Covers\abstract1.jpg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-112544" y="0"/>
            <a:ext cx="9256544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0" y="0"/>
            <a:ext cx="9144000" cy="13985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1400175"/>
          </a:xfrm>
          <a:prstGeom prst="rect">
            <a:avLst/>
          </a:prstGeom>
          <a:solidFill>
            <a:srgbClr val="0081C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2" name="Picture 2" descr="Q:\Design Catalog\Corporate Templates\Covers\abstract1.jpg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-196948" y="6392385"/>
            <a:ext cx="9340948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0" y="6389580"/>
            <a:ext cx="9144000" cy="4684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6389580"/>
            <a:ext cx="9144000" cy="468420"/>
          </a:xfrm>
          <a:prstGeom prst="rect">
            <a:avLst/>
          </a:prstGeom>
          <a:solidFill>
            <a:srgbClr val="0081C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33772" y="6457950"/>
            <a:ext cx="810228" cy="40005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344044" y="6391275"/>
            <a:ext cx="799956" cy="466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0" y="63869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1470026"/>
            <a:ext cx="8763000" cy="48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C074A6-0254-4372-AE57-039143AFF7F0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943789" y="6633498"/>
            <a:ext cx="346869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4696980" y="6623482"/>
            <a:ext cx="46903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0" y="0"/>
            <a:ext cx="3203046" cy="1425130"/>
            <a:chOff x="4106850" y="2643808"/>
            <a:chExt cx="3203046" cy="1425130"/>
          </a:xfrm>
        </p:grpSpPr>
        <p:cxnSp>
          <p:nvCxnSpPr>
            <p:cNvPr id="26" name="Straight Connector 25"/>
            <p:cNvCxnSpPr/>
            <p:nvPr/>
          </p:nvCxnSpPr>
          <p:spPr>
            <a:xfrm rot="16200000" flipH="1">
              <a:off x="3723199" y="3095045"/>
              <a:ext cx="1423283" cy="5208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5032514" y="3096892"/>
              <a:ext cx="1423283" cy="5208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6337849" y="3095045"/>
              <a:ext cx="1423283" cy="5208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 flipV="1">
              <a:off x="5197495" y="3395209"/>
              <a:ext cx="1863269" cy="6719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4106850" y="2652369"/>
              <a:ext cx="1380881" cy="4996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9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0"/>
            <a:ext cx="8763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1401763"/>
            <a:ext cx="9144000" cy="1587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227903" y="6511771"/>
            <a:ext cx="25153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0" y="140176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8410575" y="6478588"/>
            <a:ext cx="681038" cy="301625"/>
            <a:chOff x="5298" y="4081"/>
            <a:chExt cx="429" cy="19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298" y="4081"/>
              <a:ext cx="42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5298" y="4081"/>
              <a:ext cx="292" cy="94"/>
            </a:xfrm>
            <a:custGeom>
              <a:avLst/>
              <a:gdLst/>
              <a:ahLst/>
              <a:cxnLst>
                <a:cxn ang="0">
                  <a:pos x="854" y="136"/>
                </a:cxn>
                <a:cxn ang="0">
                  <a:pos x="1054" y="136"/>
                </a:cxn>
                <a:cxn ang="0">
                  <a:pos x="1005" y="9"/>
                </a:cxn>
                <a:cxn ang="0">
                  <a:pos x="740" y="9"/>
                </a:cxn>
                <a:cxn ang="0">
                  <a:pos x="519" y="100"/>
                </a:cxn>
                <a:cxn ang="0">
                  <a:pos x="566" y="111"/>
                </a:cxn>
                <a:cxn ang="0">
                  <a:pos x="591" y="134"/>
                </a:cxn>
                <a:cxn ang="0">
                  <a:pos x="605" y="175"/>
                </a:cxn>
                <a:cxn ang="0">
                  <a:pos x="602" y="213"/>
                </a:cxn>
                <a:cxn ang="0">
                  <a:pos x="588" y="249"/>
                </a:cxn>
                <a:cxn ang="0">
                  <a:pos x="560" y="269"/>
                </a:cxn>
                <a:cxn ang="0">
                  <a:pos x="484" y="275"/>
                </a:cxn>
                <a:cxn ang="0">
                  <a:pos x="533" y="366"/>
                </a:cxn>
                <a:cxn ang="0">
                  <a:pos x="614" y="354"/>
                </a:cxn>
                <a:cxn ang="0">
                  <a:pos x="671" y="317"/>
                </a:cxn>
                <a:cxn ang="0">
                  <a:pos x="704" y="261"/>
                </a:cxn>
                <a:cxn ang="0">
                  <a:pos x="715" y="187"/>
                </a:cxn>
                <a:cxn ang="0">
                  <a:pos x="710" y="136"/>
                </a:cxn>
                <a:cxn ang="0">
                  <a:pos x="688" y="77"/>
                </a:cxn>
                <a:cxn ang="0">
                  <a:pos x="645" y="32"/>
                </a:cxn>
                <a:cxn ang="0">
                  <a:pos x="576" y="10"/>
                </a:cxn>
                <a:cxn ang="0">
                  <a:pos x="343" y="141"/>
                </a:cxn>
                <a:cxn ang="0">
                  <a:pos x="333" y="95"/>
                </a:cxn>
                <a:cxn ang="0">
                  <a:pos x="305" y="46"/>
                </a:cxn>
                <a:cxn ang="0">
                  <a:pos x="261" y="15"/>
                </a:cxn>
                <a:cxn ang="0">
                  <a:pos x="199" y="0"/>
                </a:cxn>
                <a:cxn ang="0">
                  <a:pos x="142" y="4"/>
                </a:cxn>
                <a:cxn ang="0">
                  <a:pos x="76" y="29"/>
                </a:cxn>
                <a:cxn ang="0">
                  <a:pos x="29" y="78"/>
                </a:cxn>
                <a:cxn ang="0">
                  <a:pos x="4" y="147"/>
                </a:cxn>
                <a:cxn ang="0">
                  <a:pos x="1" y="207"/>
                </a:cxn>
                <a:cxn ang="0">
                  <a:pos x="19" y="277"/>
                </a:cxn>
                <a:cxn ang="0">
                  <a:pos x="59" y="333"/>
                </a:cxn>
                <a:cxn ang="0">
                  <a:pos x="121" y="366"/>
                </a:cxn>
                <a:cxn ang="0">
                  <a:pos x="182" y="375"/>
                </a:cxn>
                <a:cxn ang="0">
                  <a:pos x="251" y="361"/>
                </a:cxn>
                <a:cxn ang="0">
                  <a:pos x="302" y="327"/>
                </a:cxn>
                <a:cxn ang="0">
                  <a:pos x="333" y="280"/>
                </a:cxn>
                <a:cxn ang="0">
                  <a:pos x="344" y="226"/>
                </a:cxn>
                <a:cxn ang="0">
                  <a:pos x="230" y="249"/>
                </a:cxn>
                <a:cxn ang="0">
                  <a:pos x="202" y="281"/>
                </a:cxn>
                <a:cxn ang="0">
                  <a:pos x="170" y="285"/>
                </a:cxn>
                <a:cxn ang="0">
                  <a:pos x="139" y="272"/>
                </a:cxn>
                <a:cxn ang="0">
                  <a:pos x="121" y="247"/>
                </a:cxn>
                <a:cxn ang="0">
                  <a:pos x="110" y="187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1" y="91"/>
                </a:cxn>
                <a:cxn ang="0">
                  <a:pos x="187" y="90"/>
                </a:cxn>
                <a:cxn ang="0">
                  <a:pos x="212" y="98"/>
                </a:cxn>
                <a:cxn ang="0">
                  <a:pos x="233" y="128"/>
                </a:cxn>
              </a:cxnLst>
              <a:rect l="0" t="0" r="r" b="b"/>
              <a:pathLst>
                <a:path w="1167" h="375">
                  <a:moveTo>
                    <a:pt x="740" y="366"/>
                  </a:moveTo>
                  <a:lnTo>
                    <a:pt x="852" y="366"/>
                  </a:lnTo>
                  <a:lnTo>
                    <a:pt x="852" y="136"/>
                  </a:lnTo>
                  <a:lnTo>
                    <a:pt x="854" y="136"/>
                  </a:lnTo>
                  <a:lnTo>
                    <a:pt x="903" y="366"/>
                  </a:lnTo>
                  <a:lnTo>
                    <a:pt x="1000" y="366"/>
                  </a:lnTo>
                  <a:lnTo>
                    <a:pt x="1052" y="136"/>
                  </a:lnTo>
                  <a:lnTo>
                    <a:pt x="1054" y="136"/>
                  </a:lnTo>
                  <a:lnTo>
                    <a:pt x="1054" y="321"/>
                  </a:lnTo>
                  <a:lnTo>
                    <a:pt x="1167" y="321"/>
                  </a:lnTo>
                  <a:lnTo>
                    <a:pt x="1167" y="9"/>
                  </a:lnTo>
                  <a:lnTo>
                    <a:pt x="1005" y="9"/>
                  </a:lnTo>
                  <a:lnTo>
                    <a:pt x="954" y="219"/>
                  </a:lnTo>
                  <a:lnTo>
                    <a:pt x="953" y="219"/>
                  </a:lnTo>
                  <a:lnTo>
                    <a:pt x="902" y="9"/>
                  </a:lnTo>
                  <a:lnTo>
                    <a:pt x="740" y="9"/>
                  </a:lnTo>
                  <a:lnTo>
                    <a:pt x="740" y="366"/>
                  </a:lnTo>
                  <a:close/>
                  <a:moveTo>
                    <a:pt x="484" y="100"/>
                  </a:moveTo>
                  <a:lnTo>
                    <a:pt x="519" y="100"/>
                  </a:lnTo>
                  <a:lnTo>
                    <a:pt x="519" y="100"/>
                  </a:lnTo>
                  <a:lnTo>
                    <a:pt x="533" y="101"/>
                  </a:lnTo>
                  <a:lnTo>
                    <a:pt x="545" y="102"/>
                  </a:lnTo>
                  <a:lnTo>
                    <a:pt x="556" y="106"/>
                  </a:lnTo>
                  <a:lnTo>
                    <a:pt x="566" y="111"/>
                  </a:lnTo>
                  <a:lnTo>
                    <a:pt x="574" y="116"/>
                  </a:lnTo>
                  <a:lnTo>
                    <a:pt x="582" y="122"/>
                  </a:lnTo>
                  <a:lnTo>
                    <a:pt x="587" y="128"/>
                  </a:lnTo>
                  <a:lnTo>
                    <a:pt x="591" y="134"/>
                  </a:lnTo>
                  <a:lnTo>
                    <a:pt x="596" y="141"/>
                  </a:lnTo>
                  <a:lnTo>
                    <a:pt x="599" y="148"/>
                  </a:lnTo>
                  <a:lnTo>
                    <a:pt x="604" y="163"/>
                  </a:lnTo>
                  <a:lnTo>
                    <a:pt x="605" y="175"/>
                  </a:lnTo>
                  <a:lnTo>
                    <a:pt x="606" y="185"/>
                  </a:lnTo>
                  <a:lnTo>
                    <a:pt x="606" y="185"/>
                  </a:lnTo>
                  <a:lnTo>
                    <a:pt x="605" y="198"/>
                  </a:lnTo>
                  <a:lnTo>
                    <a:pt x="602" y="213"/>
                  </a:lnTo>
                  <a:lnTo>
                    <a:pt x="599" y="229"/>
                  </a:lnTo>
                  <a:lnTo>
                    <a:pt x="595" y="236"/>
                  </a:lnTo>
                  <a:lnTo>
                    <a:pt x="591" y="242"/>
                  </a:lnTo>
                  <a:lnTo>
                    <a:pt x="588" y="249"/>
                  </a:lnTo>
                  <a:lnTo>
                    <a:pt x="582" y="255"/>
                  </a:lnTo>
                  <a:lnTo>
                    <a:pt x="576" y="260"/>
                  </a:lnTo>
                  <a:lnTo>
                    <a:pt x="568" y="265"/>
                  </a:lnTo>
                  <a:lnTo>
                    <a:pt x="560" y="269"/>
                  </a:lnTo>
                  <a:lnTo>
                    <a:pt x="550" y="272"/>
                  </a:lnTo>
                  <a:lnTo>
                    <a:pt x="539" y="274"/>
                  </a:lnTo>
                  <a:lnTo>
                    <a:pt x="527" y="275"/>
                  </a:lnTo>
                  <a:lnTo>
                    <a:pt x="484" y="275"/>
                  </a:lnTo>
                  <a:lnTo>
                    <a:pt x="484" y="100"/>
                  </a:lnTo>
                  <a:close/>
                  <a:moveTo>
                    <a:pt x="373" y="366"/>
                  </a:moveTo>
                  <a:lnTo>
                    <a:pt x="533" y="366"/>
                  </a:lnTo>
                  <a:lnTo>
                    <a:pt x="533" y="366"/>
                  </a:lnTo>
                  <a:lnTo>
                    <a:pt x="555" y="366"/>
                  </a:lnTo>
                  <a:lnTo>
                    <a:pt x="577" y="364"/>
                  </a:lnTo>
                  <a:lnTo>
                    <a:pt x="596" y="359"/>
                  </a:lnTo>
                  <a:lnTo>
                    <a:pt x="614" y="354"/>
                  </a:lnTo>
                  <a:lnTo>
                    <a:pt x="630" y="347"/>
                  </a:lnTo>
                  <a:lnTo>
                    <a:pt x="646" y="338"/>
                  </a:lnTo>
                  <a:lnTo>
                    <a:pt x="659" y="328"/>
                  </a:lnTo>
                  <a:lnTo>
                    <a:pt x="671" y="317"/>
                  </a:lnTo>
                  <a:lnTo>
                    <a:pt x="681" y="305"/>
                  </a:lnTo>
                  <a:lnTo>
                    <a:pt x="691" y="292"/>
                  </a:lnTo>
                  <a:lnTo>
                    <a:pt x="698" y="277"/>
                  </a:lnTo>
                  <a:lnTo>
                    <a:pt x="704" y="261"/>
                  </a:lnTo>
                  <a:lnTo>
                    <a:pt x="709" y="244"/>
                  </a:lnTo>
                  <a:lnTo>
                    <a:pt x="713" y="226"/>
                  </a:lnTo>
                  <a:lnTo>
                    <a:pt x="715" y="207"/>
                  </a:lnTo>
                  <a:lnTo>
                    <a:pt x="715" y="187"/>
                  </a:lnTo>
                  <a:lnTo>
                    <a:pt x="715" y="187"/>
                  </a:lnTo>
                  <a:lnTo>
                    <a:pt x="715" y="170"/>
                  </a:lnTo>
                  <a:lnTo>
                    <a:pt x="714" y="153"/>
                  </a:lnTo>
                  <a:lnTo>
                    <a:pt x="710" y="136"/>
                  </a:lnTo>
                  <a:lnTo>
                    <a:pt x="707" y="120"/>
                  </a:lnTo>
                  <a:lnTo>
                    <a:pt x="702" y="106"/>
                  </a:lnTo>
                  <a:lnTo>
                    <a:pt x="696" y="90"/>
                  </a:lnTo>
                  <a:lnTo>
                    <a:pt x="688" y="77"/>
                  </a:lnTo>
                  <a:lnTo>
                    <a:pt x="680" y="63"/>
                  </a:lnTo>
                  <a:lnTo>
                    <a:pt x="669" y="51"/>
                  </a:lnTo>
                  <a:lnTo>
                    <a:pt x="658" y="41"/>
                  </a:lnTo>
                  <a:lnTo>
                    <a:pt x="645" y="32"/>
                  </a:lnTo>
                  <a:lnTo>
                    <a:pt x="630" y="23"/>
                  </a:lnTo>
                  <a:lnTo>
                    <a:pt x="613" y="17"/>
                  </a:lnTo>
                  <a:lnTo>
                    <a:pt x="595" y="12"/>
                  </a:lnTo>
                  <a:lnTo>
                    <a:pt x="576" y="10"/>
                  </a:lnTo>
                  <a:lnTo>
                    <a:pt x="554" y="9"/>
                  </a:lnTo>
                  <a:lnTo>
                    <a:pt x="373" y="9"/>
                  </a:lnTo>
                  <a:lnTo>
                    <a:pt x="373" y="366"/>
                  </a:lnTo>
                  <a:close/>
                  <a:moveTo>
                    <a:pt x="343" y="141"/>
                  </a:moveTo>
                  <a:lnTo>
                    <a:pt x="343" y="141"/>
                  </a:lnTo>
                  <a:lnTo>
                    <a:pt x="341" y="125"/>
                  </a:lnTo>
                  <a:lnTo>
                    <a:pt x="337" y="109"/>
                  </a:lnTo>
                  <a:lnTo>
                    <a:pt x="333" y="95"/>
                  </a:lnTo>
                  <a:lnTo>
                    <a:pt x="327" y="81"/>
                  </a:lnTo>
                  <a:lnTo>
                    <a:pt x="321" y="69"/>
                  </a:lnTo>
                  <a:lnTo>
                    <a:pt x="314" y="57"/>
                  </a:lnTo>
                  <a:lnTo>
                    <a:pt x="305" y="46"/>
                  </a:lnTo>
                  <a:lnTo>
                    <a:pt x="296" y="38"/>
                  </a:lnTo>
                  <a:lnTo>
                    <a:pt x="285" y="29"/>
                  </a:lnTo>
                  <a:lnTo>
                    <a:pt x="273" y="21"/>
                  </a:lnTo>
                  <a:lnTo>
                    <a:pt x="261" y="15"/>
                  </a:lnTo>
                  <a:lnTo>
                    <a:pt x="247" y="10"/>
                  </a:lnTo>
                  <a:lnTo>
                    <a:pt x="231" y="5"/>
                  </a:lnTo>
                  <a:lnTo>
                    <a:pt x="216" y="2"/>
                  </a:lnTo>
                  <a:lnTo>
                    <a:pt x="199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61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6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4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1" y="167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1" y="207"/>
                  </a:lnTo>
                  <a:lnTo>
                    <a:pt x="4" y="226"/>
                  </a:lnTo>
                  <a:lnTo>
                    <a:pt x="7" y="244"/>
                  </a:lnTo>
                  <a:lnTo>
                    <a:pt x="12" y="261"/>
                  </a:lnTo>
                  <a:lnTo>
                    <a:pt x="19" y="277"/>
                  </a:lnTo>
                  <a:lnTo>
                    <a:pt x="27" y="293"/>
                  </a:lnTo>
                  <a:lnTo>
                    <a:pt x="36" y="308"/>
                  </a:lnTo>
                  <a:lnTo>
                    <a:pt x="47" y="321"/>
                  </a:lnTo>
                  <a:lnTo>
                    <a:pt x="59" y="333"/>
                  </a:lnTo>
                  <a:lnTo>
                    <a:pt x="74" y="343"/>
                  </a:lnTo>
                  <a:lnTo>
                    <a:pt x="88" y="353"/>
                  </a:lnTo>
                  <a:lnTo>
                    <a:pt x="104" y="360"/>
                  </a:lnTo>
                  <a:lnTo>
                    <a:pt x="121" y="366"/>
                  </a:lnTo>
                  <a:lnTo>
                    <a:pt x="141" y="371"/>
                  </a:lnTo>
                  <a:lnTo>
                    <a:pt x="160" y="373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200" y="375"/>
                  </a:lnTo>
                  <a:lnTo>
                    <a:pt x="218" y="371"/>
                  </a:lnTo>
                  <a:lnTo>
                    <a:pt x="235" y="367"/>
                  </a:lnTo>
                  <a:lnTo>
                    <a:pt x="251" y="361"/>
                  </a:lnTo>
                  <a:lnTo>
                    <a:pt x="265" y="355"/>
                  </a:lnTo>
                  <a:lnTo>
                    <a:pt x="279" y="347"/>
                  </a:lnTo>
                  <a:lnTo>
                    <a:pt x="291" y="338"/>
                  </a:lnTo>
                  <a:lnTo>
                    <a:pt x="302" y="327"/>
                  </a:lnTo>
                  <a:lnTo>
                    <a:pt x="311" y="316"/>
                  </a:lnTo>
                  <a:lnTo>
                    <a:pt x="320" y="305"/>
                  </a:lnTo>
                  <a:lnTo>
                    <a:pt x="327" y="292"/>
                  </a:lnTo>
                  <a:lnTo>
                    <a:pt x="333" y="280"/>
                  </a:lnTo>
                  <a:lnTo>
                    <a:pt x="338" y="266"/>
                  </a:lnTo>
                  <a:lnTo>
                    <a:pt x="342" y="253"/>
                  </a:lnTo>
                  <a:lnTo>
                    <a:pt x="344" y="240"/>
                  </a:lnTo>
                  <a:lnTo>
                    <a:pt x="344" y="226"/>
                  </a:lnTo>
                  <a:lnTo>
                    <a:pt x="236" y="226"/>
                  </a:lnTo>
                  <a:lnTo>
                    <a:pt x="236" y="226"/>
                  </a:lnTo>
                  <a:lnTo>
                    <a:pt x="234" y="238"/>
                  </a:lnTo>
                  <a:lnTo>
                    <a:pt x="230" y="249"/>
                  </a:lnTo>
                  <a:lnTo>
                    <a:pt x="225" y="259"/>
                  </a:lnTo>
                  <a:lnTo>
                    <a:pt x="219" y="269"/>
                  </a:lnTo>
                  <a:lnTo>
                    <a:pt x="211" y="276"/>
                  </a:lnTo>
                  <a:lnTo>
                    <a:pt x="202" y="281"/>
                  </a:lnTo>
                  <a:lnTo>
                    <a:pt x="191" y="285"/>
                  </a:lnTo>
                  <a:lnTo>
                    <a:pt x="178" y="286"/>
                  </a:lnTo>
                  <a:lnTo>
                    <a:pt x="178" y="286"/>
                  </a:lnTo>
                  <a:lnTo>
                    <a:pt x="170" y="285"/>
                  </a:lnTo>
                  <a:lnTo>
                    <a:pt x="161" y="283"/>
                  </a:lnTo>
                  <a:lnTo>
                    <a:pt x="153" y="281"/>
                  </a:lnTo>
                  <a:lnTo>
                    <a:pt x="147" y="277"/>
                  </a:lnTo>
                  <a:lnTo>
                    <a:pt x="139" y="272"/>
                  </a:lnTo>
                  <a:lnTo>
                    <a:pt x="135" y="268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1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1" y="206"/>
                  </a:lnTo>
                  <a:lnTo>
                    <a:pt x="110" y="187"/>
                  </a:lnTo>
                  <a:lnTo>
                    <a:pt x="110" y="187"/>
                  </a:lnTo>
                  <a:lnTo>
                    <a:pt x="111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1" y="128"/>
                  </a:lnTo>
                  <a:lnTo>
                    <a:pt x="125" y="120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39" y="102"/>
                  </a:lnTo>
                  <a:lnTo>
                    <a:pt x="147" y="97"/>
                  </a:lnTo>
                  <a:lnTo>
                    <a:pt x="153" y="94"/>
                  </a:lnTo>
                  <a:lnTo>
                    <a:pt x="161" y="91"/>
                  </a:lnTo>
                  <a:lnTo>
                    <a:pt x="170" y="90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87" y="90"/>
                  </a:lnTo>
                  <a:lnTo>
                    <a:pt x="194" y="91"/>
                  </a:lnTo>
                  <a:lnTo>
                    <a:pt x="200" y="92"/>
                  </a:lnTo>
                  <a:lnTo>
                    <a:pt x="206" y="95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3" y="111"/>
                  </a:lnTo>
                  <a:lnTo>
                    <a:pt x="229" y="119"/>
                  </a:lnTo>
                  <a:lnTo>
                    <a:pt x="233" y="128"/>
                  </a:lnTo>
                  <a:lnTo>
                    <a:pt x="235" y="136"/>
                  </a:lnTo>
                  <a:lnTo>
                    <a:pt x="236" y="141"/>
                  </a:lnTo>
                  <a:lnTo>
                    <a:pt x="343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Rectangle 6"/>
            <p:cNvSpPr>
              <a:spLocks noChangeArrowheads="1"/>
            </p:cNvSpPr>
            <p:nvPr userDrawn="1"/>
          </p:nvSpPr>
          <p:spPr bwMode="auto">
            <a:xfrm>
              <a:off x="5562" y="4192"/>
              <a:ext cx="28" cy="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428" y="4190"/>
              <a:ext cx="124" cy="77"/>
            </a:xfrm>
            <a:custGeom>
              <a:avLst/>
              <a:gdLst/>
              <a:ahLst/>
              <a:cxnLst>
                <a:cxn ang="0">
                  <a:pos x="114" y="308"/>
                </a:cxn>
                <a:cxn ang="0">
                  <a:pos x="114" y="145"/>
                </a:cxn>
                <a:cxn ang="0">
                  <a:pos x="116" y="124"/>
                </a:cxn>
                <a:cxn ang="0">
                  <a:pos x="123" y="107"/>
                </a:cxn>
                <a:cxn ang="0">
                  <a:pos x="134" y="96"/>
                </a:cxn>
                <a:cxn ang="0">
                  <a:pos x="154" y="91"/>
                </a:cxn>
                <a:cxn ang="0">
                  <a:pos x="164" y="92"/>
                </a:cxn>
                <a:cxn ang="0">
                  <a:pos x="180" y="100"/>
                </a:cxn>
                <a:cxn ang="0">
                  <a:pos x="188" y="116"/>
                </a:cxn>
                <a:cxn ang="0">
                  <a:pos x="191" y="135"/>
                </a:cxn>
                <a:cxn ang="0">
                  <a:pos x="191" y="308"/>
                </a:cxn>
                <a:cxn ang="0">
                  <a:pos x="305" y="145"/>
                </a:cxn>
                <a:cxn ang="0">
                  <a:pos x="306" y="135"/>
                </a:cxn>
                <a:cxn ang="0">
                  <a:pos x="310" y="115"/>
                </a:cxn>
                <a:cxn ang="0">
                  <a:pos x="320" y="100"/>
                </a:cxn>
                <a:cxn ang="0">
                  <a:pos x="334" y="92"/>
                </a:cxn>
                <a:cxn ang="0">
                  <a:pos x="345" y="91"/>
                </a:cxn>
                <a:cxn ang="0">
                  <a:pos x="366" y="96"/>
                </a:cxn>
                <a:cxn ang="0">
                  <a:pos x="377" y="108"/>
                </a:cxn>
                <a:cxn ang="0">
                  <a:pos x="381" y="125"/>
                </a:cxn>
                <a:cxn ang="0">
                  <a:pos x="383" y="145"/>
                </a:cxn>
                <a:cxn ang="0">
                  <a:pos x="497" y="308"/>
                </a:cxn>
                <a:cxn ang="0">
                  <a:pos x="497" y="102"/>
                </a:cxn>
                <a:cxn ang="0">
                  <a:pos x="494" y="74"/>
                </a:cxn>
                <a:cxn ang="0">
                  <a:pos x="489" y="57"/>
                </a:cxn>
                <a:cxn ang="0">
                  <a:pos x="480" y="40"/>
                </a:cxn>
                <a:cxn ang="0">
                  <a:pos x="467" y="25"/>
                </a:cxn>
                <a:cxn ang="0">
                  <a:pos x="452" y="13"/>
                </a:cxn>
                <a:cxn ang="0">
                  <a:pos x="432" y="4"/>
                </a:cxn>
                <a:cxn ang="0">
                  <a:pos x="408" y="0"/>
                </a:cxn>
                <a:cxn ang="0">
                  <a:pos x="394" y="0"/>
                </a:cxn>
                <a:cxn ang="0">
                  <a:pos x="368" y="1"/>
                </a:cxn>
                <a:cxn ang="0">
                  <a:pos x="346" y="6"/>
                </a:cxn>
                <a:cxn ang="0">
                  <a:pos x="329" y="13"/>
                </a:cxn>
                <a:cxn ang="0">
                  <a:pos x="306" y="30"/>
                </a:cxn>
                <a:cxn ang="0">
                  <a:pos x="292" y="47"/>
                </a:cxn>
                <a:cxn ang="0">
                  <a:pos x="284" y="36"/>
                </a:cxn>
                <a:cxn ang="0">
                  <a:pos x="268" y="18"/>
                </a:cxn>
                <a:cxn ang="0">
                  <a:pos x="246" y="7"/>
                </a:cxn>
                <a:cxn ang="0">
                  <a:pos x="223" y="0"/>
                </a:cxn>
                <a:cxn ang="0">
                  <a:pos x="209" y="0"/>
                </a:cxn>
                <a:cxn ang="0">
                  <a:pos x="180" y="2"/>
                </a:cxn>
                <a:cxn ang="0">
                  <a:pos x="154" y="10"/>
                </a:cxn>
                <a:cxn ang="0">
                  <a:pos x="131" y="25"/>
                </a:cxn>
                <a:cxn ang="0">
                  <a:pos x="111" y="47"/>
                </a:cxn>
                <a:cxn ang="0">
                  <a:pos x="110" y="7"/>
                </a:cxn>
                <a:cxn ang="0">
                  <a:pos x="0" y="308"/>
                </a:cxn>
              </a:cxnLst>
              <a:rect l="0" t="0" r="r" b="b"/>
              <a:pathLst>
                <a:path w="497" h="308">
                  <a:moveTo>
                    <a:pt x="0" y="308"/>
                  </a:moveTo>
                  <a:lnTo>
                    <a:pt x="114" y="308"/>
                  </a:lnTo>
                  <a:lnTo>
                    <a:pt x="114" y="145"/>
                  </a:lnTo>
                  <a:lnTo>
                    <a:pt x="114" y="145"/>
                  </a:lnTo>
                  <a:lnTo>
                    <a:pt x="115" y="135"/>
                  </a:lnTo>
                  <a:lnTo>
                    <a:pt x="116" y="124"/>
                  </a:lnTo>
                  <a:lnTo>
                    <a:pt x="118" y="115"/>
                  </a:lnTo>
                  <a:lnTo>
                    <a:pt x="123" y="107"/>
                  </a:lnTo>
                  <a:lnTo>
                    <a:pt x="128" y="100"/>
                  </a:lnTo>
                  <a:lnTo>
                    <a:pt x="134" y="96"/>
                  </a:lnTo>
                  <a:lnTo>
                    <a:pt x="143" y="92"/>
                  </a:lnTo>
                  <a:lnTo>
                    <a:pt x="154" y="91"/>
                  </a:lnTo>
                  <a:lnTo>
                    <a:pt x="154" y="91"/>
                  </a:lnTo>
                  <a:lnTo>
                    <a:pt x="164" y="92"/>
                  </a:lnTo>
                  <a:lnTo>
                    <a:pt x="174" y="96"/>
                  </a:lnTo>
                  <a:lnTo>
                    <a:pt x="180" y="100"/>
                  </a:lnTo>
                  <a:lnTo>
                    <a:pt x="185" y="108"/>
                  </a:lnTo>
                  <a:lnTo>
                    <a:pt x="188" y="116"/>
                  </a:lnTo>
                  <a:lnTo>
                    <a:pt x="190" y="125"/>
                  </a:lnTo>
                  <a:lnTo>
                    <a:pt x="191" y="135"/>
                  </a:lnTo>
                  <a:lnTo>
                    <a:pt x="191" y="145"/>
                  </a:lnTo>
                  <a:lnTo>
                    <a:pt x="191" y="308"/>
                  </a:lnTo>
                  <a:lnTo>
                    <a:pt x="305" y="308"/>
                  </a:lnTo>
                  <a:lnTo>
                    <a:pt x="305" y="145"/>
                  </a:lnTo>
                  <a:lnTo>
                    <a:pt x="305" y="145"/>
                  </a:lnTo>
                  <a:lnTo>
                    <a:pt x="306" y="135"/>
                  </a:lnTo>
                  <a:lnTo>
                    <a:pt x="307" y="124"/>
                  </a:lnTo>
                  <a:lnTo>
                    <a:pt x="310" y="115"/>
                  </a:lnTo>
                  <a:lnTo>
                    <a:pt x="315" y="107"/>
                  </a:lnTo>
                  <a:lnTo>
                    <a:pt x="320" y="100"/>
                  </a:lnTo>
                  <a:lnTo>
                    <a:pt x="326" y="96"/>
                  </a:lnTo>
                  <a:lnTo>
                    <a:pt x="334" y="92"/>
                  </a:lnTo>
                  <a:lnTo>
                    <a:pt x="345" y="91"/>
                  </a:lnTo>
                  <a:lnTo>
                    <a:pt x="345" y="91"/>
                  </a:lnTo>
                  <a:lnTo>
                    <a:pt x="356" y="92"/>
                  </a:lnTo>
                  <a:lnTo>
                    <a:pt x="366" y="96"/>
                  </a:lnTo>
                  <a:lnTo>
                    <a:pt x="372" y="100"/>
                  </a:lnTo>
                  <a:lnTo>
                    <a:pt x="377" y="108"/>
                  </a:lnTo>
                  <a:lnTo>
                    <a:pt x="379" y="116"/>
                  </a:lnTo>
                  <a:lnTo>
                    <a:pt x="381" y="125"/>
                  </a:lnTo>
                  <a:lnTo>
                    <a:pt x="383" y="135"/>
                  </a:lnTo>
                  <a:lnTo>
                    <a:pt x="383" y="145"/>
                  </a:lnTo>
                  <a:lnTo>
                    <a:pt x="383" y="308"/>
                  </a:lnTo>
                  <a:lnTo>
                    <a:pt x="497" y="308"/>
                  </a:lnTo>
                  <a:lnTo>
                    <a:pt x="497" y="102"/>
                  </a:lnTo>
                  <a:lnTo>
                    <a:pt x="497" y="102"/>
                  </a:lnTo>
                  <a:lnTo>
                    <a:pt x="495" y="83"/>
                  </a:lnTo>
                  <a:lnTo>
                    <a:pt x="494" y="74"/>
                  </a:lnTo>
                  <a:lnTo>
                    <a:pt x="492" y="65"/>
                  </a:lnTo>
                  <a:lnTo>
                    <a:pt x="489" y="57"/>
                  </a:lnTo>
                  <a:lnTo>
                    <a:pt x="484" y="48"/>
                  </a:lnTo>
                  <a:lnTo>
                    <a:pt x="480" y="40"/>
                  </a:lnTo>
                  <a:lnTo>
                    <a:pt x="475" y="32"/>
                  </a:lnTo>
                  <a:lnTo>
                    <a:pt x="467" y="25"/>
                  </a:lnTo>
                  <a:lnTo>
                    <a:pt x="460" y="19"/>
                  </a:lnTo>
                  <a:lnTo>
                    <a:pt x="452" y="13"/>
                  </a:lnTo>
                  <a:lnTo>
                    <a:pt x="442" y="8"/>
                  </a:lnTo>
                  <a:lnTo>
                    <a:pt x="432" y="4"/>
                  </a:lnTo>
                  <a:lnTo>
                    <a:pt x="420" y="2"/>
                  </a:lnTo>
                  <a:lnTo>
                    <a:pt x="408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80" y="0"/>
                  </a:lnTo>
                  <a:lnTo>
                    <a:pt x="368" y="1"/>
                  </a:lnTo>
                  <a:lnTo>
                    <a:pt x="357" y="3"/>
                  </a:lnTo>
                  <a:lnTo>
                    <a:pt x="346" y="6"/>
                  </a:lnTo>
                  <a:lnTo>
                    <a:pt x="338" y="9"/>
                  </a:lnTo>
                  <a:lnTo>
                    <a:pt x="329" y="13"/>
                  </a:lnTo>
                  <a:lnTo>
                    <a:pt x="316" y="21"/>
                  </a:lnTo>
                  <a:lnTo>
                    <a:pt x="306" y="30"/>
                  </a:lnTo>
                  <a:lnTo>
                    <a:pt x="299" y="37"/>
                  </a:lnTo>
                  <a:lnTo>
                    <a:pt x="292" y="47"/>
                  </a:lnTo>
                  <a:lnTo>
                    <a:pt x="292" y="47"/>
                  </a:lnTo>
                  <a:lnTo>
                    <a:pt x="284" y="36"/>
                  </a:lnTo>
                  <a:lnTo>
                    <a:pt x="277" y="26"/>
                  </a:lnTo>
                  <a:lnTo>
                    <a:pt x="268" y="18"/>
                  </a:lnTo>
                  <a:lnTo>
                    <a:pt x="258" y="12"/>
                  </a:lnTo>
                  <a:lnTo>
                    <a:pt x="246" y="7"/>
                  </a:lnTo>
                  <a:lnTo>
                    <a:pt x="235" y="2"/>
                  </a:lnTo>
                  <a:lnTo>
                    <a:pt x="223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80" y="2"/>
                  </a:lnTo>
                  <a:lnTo>
                    <a:pt x="167" y="6"/>
                  </a:lnTo>
                  <a:lnTo>
                    <a:pt x="154" y="10"/>
                  </a:lnTo>
                  <a:lnTo>
                    <a:pt x="141" y="17"/>
                  </a:lnTo>
                  <a:lnTo>
                    <a:pt x="131" y="25"/>
                  </a:lnTo>
                  <a:lnTo>
                    <a:pt x="121" y="35"/>
                  </a:lnTo>
                  <a:lnTo>
                    <a:pt x="111" y="47"/>
                  </a:lnTo>
                  <a:lnTo>
                    <a:pt x="110" y="47"/>
                  </a:lnTo>
                  <a:lnTo>
                    <a:pt x="110" y="7"/>
                  </a:lnTo>
                  <a:lnTo>
                    <a:pt x="0" y="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5339" y="4176"/>
              <a:ext cx="82" cy="95"/>
            </a:xfrm>
            <a:custGeom>
              <a:avLst/>
              <a:gdLst/>
              <a:ahLst/>
              <a:cxnLst>
                <a:cxn ang="0">
                  <a:pos x="320" y="97"/>
                </a:cxn>
                <a:cxn ang="0">
                  <a:pos x="306" y="57"/>
                </a:cxn>
                <a:cxn ang="0">
                  <a:pos x="279" y="29"/>
                </a:cxn>
                <a:cxn ang="0">
                  <a:pos x="243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8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8"/>
                </a:cxn>
                <a:cxn ang="0">
                  <a:pos x="68" y="206"/>
                </a:cxn>
                <a:cxn ang="0">
                  <a:pos x="108" y="221"/>
                </a:cxn>
                <a:cxn ang="0">
                  <a:pos x="177" y="236"/>
                </a:cxn>
                <a:cxn ang="0">
                  <a:pos x="204" y="248"/>
                </a:cxn>
                <a:cxn ang="0">
                  <a:pos x="211" y="266"/>
                </a:cxn>
                <a:cxn ang="0">
                  <a:pos x="206" y="279"/>
                </a:cxn>
                <a:cxn ang="0">
                  <a:pos x="189" y="290"/>
                </a:cxn>
                <a:cxn ang="0">
                  <a:pos x="169" y="294"/>
                </a:cxn>
                <a:cxn ang="0">
                  <a:pos x="141" y="288"/>
                </a:cxn>
                <a:cxn ang="0">
                  <a:pos x="129" y="277"/>
                </a:cxn>
                <a:cxn ang="0">
                  <a:pos x="120" y="251"/>
                </a:cxn>
                <a:cxn ang="0">
                  <a:pos x="2" y="268"/>
                </a:cxn>
                <a:cxn ang="0">
                  <a:pos x="16" y="311"/>
                </a:cxn>
                <a:cxn ang="0">
                  <a:pos x="43" y="343"/>
                </a:cxn>
                <a:cxn ang="0">
                  <a:pos x="79" y="363"/>
                </a:cxn>
                <a:cxn ang="0">
                  <a:pos x="120" y="375"/>
                </a:cxn>
                <a:cxn ang="0">
                  <a:pos x="164" y="379"/>
                </a:cxn>
                <a:cxn ang="0">
                  <a:pos x="209" y="375"/>
                </a:cxn>
                <a:cxn ang="0">
                  <a:pos x="251" y="364"/>
                </a:cxn>
                <a:cxn ang="0">
                  <a:pos x="289" y="345"/>
                </a:cxn>
                <a:cxn ang="0">
                  <a:pos x="315" y="313"/>
                </a:cxn>
                <a:cxn ang="0">
                  <a:pos x="330" y="270"/>
                </a:cxn>
                <a:cxn ang="0">
                  <a:pos x="330" y="240"/>
                </a:cxn>
                <a:cxn ang="0">
                  <a:pos x="324" y="212"/>
                </a:cxn>
                <a:cxn ang="0">
                  <a:pos x="312" y="191"/>
                </a:cxn>
                <a:cxn ang="0">
                  <a:pos x="282" y="164"/>
                </a:cxn>
                <a:cxn ang="0">
                  <a:pos x="252" y="150"/>
                </a:cxn>
                <a:cxn ang="0">
                  <a:pos x="189" y="135"/>
                </a:cxn>
                <a:cxn ang="0">
                  <a:pos x="142" y="122"/>
                </a:cxn>
                <a:cxn ang="0">
                  <a:pos x="132" y="116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3" y="77"/>
                </a:cxn>
                <a:cxn ang="0">
                  <a:pos x="174" y="77"/>
                </a:cxn>
                <a:cxn ang="0">
                  <a:pos x="193" y="87"/>
                </a:cxn>
                <a:cxn ang="0">
                  <a:pos x="204" y="98"/>
                </a:cxn>
                <a:cxn ang="0">
                  <a:pos x="322" y="114"/>
                </a:cxn>
              </a:cxnLst>
              <a:rect l="0" t="0" r="r" b="b"/>
              <a:pathLst>
                <a:path w="330" h="379">
                  <a:moveTo>
                    <a:pt x="322" y="114"/>
                  </a:moveTo>
                  <a:lnTo>
                    <a:pt x="322" y="114"/>
                  </a:lnTo>
                  <a:lnTo>
                    <a:pt x="320" y="97"/>
                  </a:lnTo>
                  <a:lnTo>
                    <a:pt x="317" y="82"/>
                  </a:lnTo>
                  <a:lnTo>
                    <a:pt x="312" y="69"/>
                  </a:lnTo>
                  <a:lnTo>
                    <a:pt x="306" y="57"/>
                  </a:lnTo>
                  <a:lnTo>
                    <a:pt x="297" y="47"/>
                  </a:lnTo>
                  <a:lnTo>
                    <a:pt x="289" y="37"/>
                  </a:lnTo>
                  <a:lnTo>
                    <a:pt x="279" y="29"/>
                  </a:lnTo>
                  <a:lnTo>
                    <a:pt x="267" y="23"/>
                  </a:lnTo>
                  <a:lnTo>
                    <a:pt x="256" y="17"/>
                  </a:lnTo>
                  <a:lnTo>
                    <a:pt x="243" y="12"/>
                  </a:lnTo>
                  <a:lnTo>
                    <a:pt x="231" y="8"/>
                  </a:lnTo>
                  <a:lnTo>
                    <a:pt x="217" y="4"/>
                  </a:lnTo>
                  <a:lnTo>
                    <a:pt x="203" y="2"/>
                  </a:lnTo>
                  <a:lnTo>
                    <a:pt x="189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7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7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3" y="84"/>
                  </a:lnTo>
                  <a:lnTo>
                    <a:pt x="9" y="9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3" y="147"/>
                  </a:lnTo>
                  <a:lnTo>
                    <a:pt x="16" y="156"/>
                  </a:lnTo>
                  <a:lnTo>
                    <a:pt x="20" y="165"/>
                  </a:lnTo>
                  <a:lnTo>
                    <a:pt x="26" y="173"/>
                  </a:lnTo>
                  <a:lnTo>
                    <a:pt x="32" y="181"/>
                  </a:lnTo>
                  <a:lnTo>
                    <a:pt x="39" y="188"/>
                  </a:lnTo>
                  <a:lnTo>
                    <a:pt x="48" y="194"/>
                  </a:lnTo>
                  <a:lnTo>
                    <a:pt x="57" y="200"/>
                  </a:lnTo>
                  <a:lnTo>
                    <a:pt x="68" y="206"/>
                  </a:lnTo>
                  <a:lnTo>
                    <a:pt x="80" y="211"/>
                  </a:lnTo>
                  <a:lnTo>
                    <a:pt x="94" y="216"/>
                  </a:lnTo>
                  <a:lnTo>
                    <a:pt x="108" y="221"/>
                  </a:lnTo>
                  <a:lnTo>
                    <a:pt x="142" y="228"/>
                  </a:lnTo>
                  <a:lnTo>
                    <a:pt x="142" y="228"/>
                  </a:lnTo>
                  <a:lnTo>
                    <a:pt x="177" y="236"/>
                  </a:lnTo>
                  <a:lnTo>
                    <a:pt x="189" y="239"/>
                  </a:lnTo>
                  <a:lnTo>
                    <a:pt x="198" y="243"/>
                  </a:lnTo>
                  <a:lnTo>
                    <a:pt x="204" y="248"/>
                  </a:lnTo>
                  <a:lnTo>
                    <a:pt x="208" y="253"/>
                  </a:lnTo>
                  <a:lnTo>
                    <a:pt x="210" y="259"/>
                  </a:lnTo>
                  <a:lnTo>
                    <a:pt x="211" y="266"/>
                  </a:lnTo>
                  <a:lnTo>
                    <a:pt x="211" y="266"/>
                  </a:lnTo>
                  <a:lnTo>
                    <a:pt x="210" y="273"/>
                  </a:lnTo>
                  <a:lnTo>
                    <a:pt x="206" y="279"/>
                  </a:lnTo>
                  <a:lnTo>
                    <a:pt x="202" y="284"/>
                  </a:lnTo>
                  <a:lnTo>
                    <a:pt x="196" y="288"/>
                  </a:lnTo>
                  <a:lnTo>
                    <a:pt x="189" y="290"/>
                  </a:lnTo>
                  <a:lnTo>
                    <a:pt x="182" y="293"/>
                  </a:lnTo>
                  <a:lnTo>
                    <a:pt x="169" y="294"/>
                  </a:lnTo>
                  <a:lnTo>
                    <a:pt x="169" y="294"/>
                  </a:lnTo>
                  <a:lnTo>
                    <a:pt x="158" y="293"/>
                  </a:lnTo>
                  <a:lnTo>
                    <a:pt x="148" y="291"/>
                  </a:lnTo>
                  <a:lnTo>
                    <a:pt x="141" y="288"/>
                  </a:lnTo>
                  <a:lnTo>
                    <a:pt x="135" y="284"/>
                  </a:lnTo>
                  <a:lnTo>
                    <a:pt x="135" y="284"/>
                  </a:lnTo>
                  <a:lnTo>
                    <a:pt x="129" y="277"/>
                  </a:lnTo>
                  <a:lnTo>
                    <a:pt x="124" y="268"/>
                  </a:lnTo>
                  <a:lnTo>
                    <a:pt x="122" y="261"/>
                  </a:lnTo>
                  <a:lnTo>
                    <a:pt x="120" y="251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2" y="268"/>
                  </a:lnTo>
                  <a:lnTo>
                    <a:pt x="5" y="284"/>
                  </a:lnTo>
                  <a:lnTo>
                    <a:pt x="10" y="298"/>
                  </a:lnTo>
                  <a:lnTo>
                    <a:pt x="16" y="311"/>
                  </a:lnTo>
                  <a:lnTo>
                    <a:pt x="23" y="322"/>
                  </a:lnTo>
                  <a:lnTo>
                    <a:pt x="33" y="333"/>
                  </a:lnTo>
                  <a:lnTo>
                    <a:pt x="43" y="343"/>
                  </a:lnTo>
                  <a:lnTo>
                    <a:pt x="54" y="350"/>
                  </a:lnTo>
                  <a:lnTo>
                    <a:pt x="66" y="357"/>
                  </a:lnTo>
                  <a:lnTo>
                    <a:pt x="79" y="363"/>
                  </a:lnTo>
                  <a:lnTo>
                    <a:pt x="92" y="368"/>
                  </a:lnTo>
                  <a:lnTo>
                    <a:pt x="106" y="372"/>
                  </a:lnTo>
                  <a:lnTo>
                    <a:pt x="120" y="375"/>
                  </a:lnTo>
                  <a:lnTo>
                    <a:pt x="135" y="377"/>
                  </a:lnTo>
                  <a:lnTo>
                    <a:pt x="149" y="378"/>
                  </a:lnTo>
                  <a:lnTo>
                    <a:pt x="164" y="379"/>
                  </a:lnTo>
                  <a:lnTo>
                    <a:pt x="164" y="379"/>
                  </a:lnTo>
                  <a:lnTo>
                    <a:pt x="194" y="378"/>
                  </a:lnTo>
                  <a:lnTo>
                    <a:pt x="209" y="375"/>
                  </a:lnTo>
                  <a:lnTo>
                    <a:pt x="223" y="373"/>
                  </a:lnTo>
                  <a:lnTo>
                    <a:pt x="238" y="369"/>
                  </a:lnTo>
                  <a:lnTo>
                    <a:pt x="251" y="364"/>
                  </a:lnTo>
                  <a:lnTo>
                    <a:pt x="265" y="360"/>
                  </a:lnTo>
                  <a:lnTo>
                    <a:pt x="277" y="352"/>
                  </a:lnTo>
                  <a:lnTo>
                    <a:pt x="289" y="345"/>
                  </a:lnTo>
                  <a:lnTo>
                    <a:pt x="299" y="335"/>
                  </a:lnTo>
                  <a:lnTo>
                    <a:pt x="308" y="325"/>
                  </a:lnTo>
                  <a:lnTo>
                    <a:pt x="315" y="313"/>
                  </a:lnTo>
                  <a:lnTo>
                    <a:pt x="322" y="300"/>
                  </a:lnTo>
                  <a:lnTo>
                    <a:pt x="326" y="285"/>
                  </a:lnTo>
                  <a:lnTo>
                    <a:pt x="330" y="270"/>
                  </a:lnTo>
                  <a:lnTo>
                    <a:pt x="330" y="251"/>
                  </a:lnTo>
                  <a:lnTo>
                    <a:pt x="330" y="251"/>
                  </a:lnTo>
                  <a:lnTo>
                    <a:pt x="330" y="240"/>
                  </a:lnTo>
                  <a:lnTo>
                    <a:pt x="329" y="231"/>
                  </a:lnTo>
                  <a:lnTo>
                    <a:pt x="326" y="222"/>
                  </a:lnTo>
                  <a:lnTo>
                    <a:pt x="324" y="212"/>
                  </a:lnTo>
                  <a:lnTo>
                    <a:pt x="320" y="205"/>
                  </a:lnTo>
                  <a:lnTo>
                    <a:pt x="317" y="198"/>
                  </a:lnTo>
                  <a:lnTo>
                    <a:pt x="312" y="191"/>
                  </a:lnTo>
                  <a:lnTo>
                    <a:pt x="307" y="184"/>
                  </a:lnTo>
                  <a:lnTo>
                    <a:pt x="295" y="173"/>
                  </a:lnTo>
                  <a:lnTo>
                    <a:pt x="282" y="164"/>
                  </a:lnTo>
                  <a:lnTo>
                    <a:pt x="268" y="156"/>
                  </a:lnTo>
                  <a:lnTo>
                    <a:pt x="252" y="150"/>
                  </a:lnTo>
                  <a:lnTo>
                    <a:pt x="252" y="150"/>
                  </a:lnTo>
                  <a:lnTo>
                    <a:pt x="237" y="146"/>
                  </a:lnTo>
                  <a:lnTo>
                    <a:pt x="221" y="142"/>
                  </a:lnTo>
                  <a:lnTo>
                    <a:pt x="189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37" y="120"/>
                  </a:lnTo>
                  <a:lnTo>
                    <a:pt x="132" y="116"/>
                  </a:lnTo>
                  <a:lnTo>
                    <a:pt x="129" y="111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1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3" y="77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74" y="77"/>
                  </a:lnTo>
                  <a:lnTo>
                    <a:pt x="181" y="79"/>
                  </a:lnTo>
                  <a:lnTo>
                    <a:pt x="187" y="82"/>
                  </a:lnTo>
                  <a:lnTo>
                    <a:pt x="193" y="87"/>
                  </a:lnTo>
                  <a:lnTo>
                    <a:pt x="193" y="87"/>
                  </a:lnTo>
                  <a:lnTo>
                    <a:pt x="199" y="92"/>
                  </a:lnTo>
                  <a:lnTo>
                    <a:pt x="204" y="98"/>
                  </a:lnTo>
                  <a:lnTo>
                    <a:pt x="206" y="105"/>
                  </a:lnTo>
                  <a:lnTo>
                    <a:pt x="208" y="114"/>
                  </a:lnTo>
                  <a:lnTo>
                    <a:pt x="322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649" y="4162"/>
              <a:ext cx="78" cy="106"/>
            </a:xfrm>
            <a:custGeom>
              <a:avLst/>
              <a:gdLst/>
              <a:ahLst/>
              <a:cxnLst>
                <a:cxn ang="0">
                  <a:pos x="0" y="422"/>
                </a:cxn>
                <a:cxn ang="0">
                  <a:pos x="116" y="422"/>
                </a:cxn>
                <a:cxn ang="0">
                  <a:pos x="116" y="276"/>
                </a:cxn>
                <a:cxn ang="0">
                  <a:pos x="116" y="276"/>
                </a:cxn>
                <a:cxn ang="0">
                  <a:pos x="116" y="257"/>
                </a:cxn>
                <a:cxn ang="0">
                  <a:pos x="119" y="240"/>
                </a:cxn>
                <a:cxn ang="0">
                  <a:pos x="123" y="228"/>
                </a:cxn>
                <a:cxn ang="0">
                  <a:pos x="126" y="223"/>
                </a:cxn>
                <a:cxn ang="0">
                  <a:pos x="128" y="219"/>
                </a:cxn>
                <a:cxn ang="0">
                  <a:pos x="128" y="219"/>
                </a:cxn>
                <a:cxn ang="0">
                  <a:pos x="133" y="212"/>
                </a:cxn>
                <a:cxn ang="0">
                  <a:pos x="140" y="208"/>
                </a:cxn>
                <a:cxn ang="0">
                  <a:pos x="148" y="204"/>
                </a:cxn>
                <a:cxn ang="0">
                  <a:pos x="155" y="203"/>
                </a:cxn>
                <a:cxn ang="0">
                  <a:pos x="155" y="203"/>
                </a:cxn>
                <a:cxn ang="0">
                  <a:pos x="165" y="203"/>
                </a:cxn>
                <a:cxn ang="0">
                  <a:pos x="172" y="205"/>
                </a:cxn>
                <a:cxn ang="0">
                  <a:pos x="178" y="209"/>
                </a:cxn>
                <a:cxn ang="0">
                  <a:pos x="184" y="215"/>
                </a:cxn>
                <a:cxn ang="0">
                  <a:pos x="184" y="215"/>
                </a:cxn>
                <a:cxn ang="0">
                  <a:pos x="189" y="221"/>
                </a:cxn>
                <a:cxn ang="0">
                  <a:pos x="191" y="231"/>
                </a:cxn>
                <a:cxn ang="0">
                  <a:pos x="194" y="242"/>
                </a:cxn>
                <a:cxn ang="0">
                  <a:pos x="194" y="255"/>
                </a:cxn>
                <a:cxn ang="0">
                  <a:pos x="194" y="422"/>
                </a:cxn>
                <a:cxn ang="0">
                  <a:pos x="310" y="422"/>
                </a:cxn>
                <a:cxn ang="0">
                  <a:pos x="310" y="229"/>
                </a:cxn>
                <a:cxn ang="0">
                  <a:pos x="310" y="229"/>
                </a:cxn>
                <a:cxn ang="0">
                  <a:pos x="310" y="215"/>
                </a:cxn>
                <a:cxn ang="0">
                  <a:pos x="309" y="202"/>
                </a:cxn>
                <a:cxn ang="0">
                  <a:pos x="306" y="188"/>
                </a:cxn>
                <a:cxn ang="0">
                  <a:pos x="304" y="177"/>
                </a:cxn>
                <a:cxn ang="0">
                  <a:pos x="299" y="166"/>
                </a:cxn>
                <a:cxn ang="0">
                  <a:pos x="295" y="157"/>
                </a:cxn>
                <a:cxn ang="0">
                  <a:pos x="289" y="148"/>
                </a:cxn>
                <a:cxn ang="0">
                  <a:pos x="283" y="141"/>
                </a:cxn>
                <a:cxn ang="0">
                  <a:pos x="283" y="141"/>
                </a:cxn>
                <a:cxn ang="0">
                  <a:pos x="276" y="133"/>
                </a:cxn>
                <a:cxn ang="0">
                  <a:pos x="269" y="129"/>
                </a:cxn>
                <a:cxn ang="0">
                  <a:pos x="260" y="124"/>
                </a:cxn>
                <a:cxn ang="0">
                  <a:pos x="251" y="119"/>
                </a:cxn>
                <a:cxn ang="0">
                  <a:pos x="241" y="116"/>
                </a:cxn>
                <a:cxn ang="0">
                  <a:pos x="231" y="114"/>
                </a:cxn>
                <a:cxn ang="0">
                  <a:pos x="220" y="113"/>
                </a:cxn>
                <a:cxn ang="0">
                  <a:pos x="209" y="112"/>
                </a:cxn>
                <a:cxn ang="0">
                  <a:pos x="209" y="112"/>
                </a:cxn>
                <a:cxn ang="0">
                  <a:pos x="195" y="113"/>
                </a:cxn>
                <a:cxn ang="0">
                  <a:pos x="182" y="114"/>
                </a:cxn>
                <a:cxn ang="0">
                  <a:pos x="168" y="116"/>
                </a:cxn>
                <a:cxn ang="0">
                  <a:pos x="154" y="122"/>
                </a:cxn>
                <a:cxn ang="0">
                  <a:pos x="154" y="122"/>
                </a:cxn>
                <a:cxn ang="0">
                  <a:pos x="144" y="129"/>
                </a:cxn>
                <a:cxn ang="0">
                  <a:pos x="135" y="135"/>
                </a:cxn>
                <a:cxn ang="0">
                  <a:pos x="126" y="143"/>
                </a:cxn>
                <a:cxn ang="0">
                  <a:pos x="116" y="153"/>
                </a:cxn>
                <a:cxn ang="0">
                  <a:pos x="116" y="0"/>
                </a:cxn>
                <a:cxn ang="0">
                  <a:pos x="0" y="0"/>
                </a:cxn>
                <a:cxn ang="0">
                  <a:pos x="0" y="422"/>
                </a:cxn>
              </a:cxnLst>
              <a:rect l="0" t="0" r="r" b="b"/>
              <a:pathLst>
                <a:path w="310" h="422">
                  <a:moveTo>
                    <a:pt x="0" y="422"/>
                  </a:moveTo>
                  <a:lnTo>
                    <a:pt x="116" y="422"/>
                  </a:lnTo>
                  <a:lnTo>
                    <a:pt x="116" y="276"/>
                  </a:lnTo>
                  <a:lnTo>
                    <a:pt x="116" y="276"/>
                  </a:lnTo>
                  <a:lnTo>
                    <a:pt x="116" y="257"/>
                  </a:lnTo>
                  <a:lnTo>
                    <a:pt x="119" y="240"/>
                  </a:lnTo>
                  <a:lnTo>
                    <a:pt x="123" y="228"/>
                  </a:lnTo>
                  <a:lnTo>
                    <a:pt x="126" y="223"/>
                  </a:lnTo>
                  <a:lnTo>
                    <a:pt x="128" y="219"/>
                  </a:lnTo>
                  <a:lnTo>
                    <a:pt x="128" y="219"/>
                  </a:lnTo>
                  <a:lnTo>
                    <a:pt x="133" y="212"/>
                  </a:lnTo>
                  <a:lnTo>
                    <a:pt x="140" y="208"/>
                  </a:lnTo>
                  <a:lnTo>
                    <a:pt x="148" y="204"/>
                  </a:lnTo>
                  <a:lnTo>
                    <a:pt x="155" y="203"/>
                  </a:lnTo>
                  <a:lnTo>
                    <a:pt x="155" y="203"/>
                  </a:lnTo>
                  <a:lnTo>
                    <a:pt x="165" y="203"/>
                  </a:lnTo>
                  <a:lnTo>
                    <a:pt x="172" y="205"/>
                  </a:lnTo>
                  <a:lnTo>
                    <a:pt x="178" y="209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9" y="221"/>
                  </a:lnTo>
                  <a:lnTo>
                    <a:pt x="191" y="231"/>
                  </a:lnTo>
                  <a:lnTo>
                    <a:pt x="194" y="242"/>
                  </a:lnTo>
                  <a:lnTo>
                    <a:pt x="194" y="255"/>
                  </a:lnTo>
                  <a:lnTo>
                    <a:pt x="194" y="422"/>
                  </a:lnTo>
                  <a:lnTo>
                    <a:pt x="310" y="422"/>
                  </a:lnTo>
                  <a:lnTo>
                    <a:pt x="310" y="229"/>
                  </a:lnTo>
                  <a:lnTo>
                    <a:pt x="310" y="229"/>
                  </a:lnTo>
                  <a:lnTo>
                    <a:pt x="310" y="215"/>
                  </a:lnTo>
                  <a:lnTo>
                    <a:pt x="309" y="202"/>
                  </a:lnTo>
                  <a:lnTo>
                    <a:pt x="306" y="188"/>
                  </a:lnTo>
                  <a:lnTo>
                    <a:pt x="304" y="177"/>
                  </a:lnTo>
                  <a:lnTo>
                    <a:pt x="299" y="166"/>
                  </a:lnTo>
                  <a:lnTo>
                    <a:pt x="295" y="157"/>
                  </a:lnTo>
                  <a:lnTo>
                    <a:pt x="289" y="148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76" y="133"/>
                  </a:lnTo>
                  <a:lnTo>
                    <a:pt x="269" y="129"/>
                  </a:lnTo>
                  <a:lnTo>
                    <a:pt x="260" y="124"/>
                  </a:lnTo>
                  <a:lnTo>
                    <a:pt x="251" y="119"/>
                  </a:lnTo>
                  <a:lnTo>
                    <a:pt x="241" y="116"/>
                  </a:lnTo>
                  <a:lnTo>
                    <a:pt x="231" y="114"/>
                  </a:lnTo>
                  <a:lnTo>
                    <a:pt x="220" y="113"/>
                  </a:lnTo>
                  <a:lnTo>
                    <a:pt x="209" y="112"/>
                  </a:lnTo>
                  <a:lnTo>
                    <a:pt x="209" y="112"/>
                  </a:lnTo>
                  <a:lnTo>
                    <a:pt x="195" y="113"/>
                  </a:lnTo>
                  <a:lnTo>
                    <a:pt x="182" y="114"/>
                  </a:lnTo>
                  <a:lnTo>
                    <a:pt x="168" y="116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44" y="129"/>
                  </a:lnTo>
                  <a:lnTo>
                    <a:pt x="135" y="135"/>
                  </a:lnTo>
                  <a:lnTo>
                    <a:pt x="126" y="143"/>
                  </a:lnTo>
                  <a:lnTo>
                    <a:pt x="116" y="153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599" y="4169"/>
              <a:ext cx="41" cy="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7"/>
                </a:cxn>
                <a:cxn ang="0">
                  <a:pos x="2" y="328"/>
                </a:cxn>
                <a:cxn ang="0">
                  <a:pos x="6" y="345"/>
                </a:cxn>
                <a:cxn ang="0">
                  <a:pos x="11" y="359"/>
                </a:cxn>
                <a:cxn ang="0">
                  <a:pos x="11" y="359"/>
                </a:cxn>
                <a:cxn ang="0">
                  <a:pos x="17" y="370"/>
                </a:cxn>
                <a:cxn ang="0">
                  <a:pos x="23" y="379"/>
                </a:cxn>
                <a:cxn ang="0">
                  <a:pos x="31" y="385"/>
                </a:cxn>
                <a:cxn ang="0">
                  <a:pos x="40" y="391"/>
                </a:cxn>
                <a:cxn ang="0">
                  <a:pos x="40" y="391"/>
                </a:cxn>
                <a:cxn ang="0">
                  <a:pos x="51" y="396"/>
                </a:cxn>
                <a:cxn ang="0">
                  <a:pos x="64" y="399"/>
                </a:cxn>
                <a:cxn ang="0">
                  <a:pos x="80" y="402"/>
                </a:cxn>
                <a:cxn ang="0">
                  <a:pos x="99" y="402"/>
                </a:cxn>
                <a:cxn ang="0">
                  <a:pos x="99" y="402"/>
                </a:cxn>
                <a:cxn ang="0">
                  <a:pos x="113" y="402"/>
                </a:cxn>
                <a:cxn ang="0">
                  <a:pos x="128" y="399"/>
                </a:cxn>
                <a:cxn ang="0">
                  <a:pos x="145" y="397"/>
                </a:cxn>
                <a:cxn ang="0">
                  <a:pos x="161" y="392"/>
                </a:cxn>
                <a:cxn ang="0">
                  <a:pos x="161" y="317"/>
                </a:cxn>
                <a:cxn ang="0">
                  <a:pos x="161" y="317"/>
                </a:cxn>
                <a:cxn ang="0">
                  <a:pos x="156" y="318"/>
                </a:cxn>
                <a:cxn ang="0">
                  <a:pos x="148" y="319"/>
                </a:cxn>
                <a:cxn ang="0">
                  <a:pos x="131" y="320"/>
                </a:cxn>
                <a:cxn ang="0">
                  <a:pos x="131" y="320"/>
                </a:cxn>
                <a:cxn ang="0">
                  <a:pos x="125" y="319"/>
                </a:cxn>
                <a:cxn ang="0">
                  <a:pos x="120" y="315"/>
                </a:cxn>
                <a:cxn ang="0">
                  <a:pos x="117" y="313"/>
                </a:cxn>
                <a:cxn ang="0">
                  <a:pos x="115" y="311"/>
                </a:cxn>
                <a:cxn ang="0">
                  <a:pos x="115" y="311"/>
                </a:cxn>
                <a:cxn ang="0">
                  <a:pos x="114" y="307"/>
                </a:cxn>
                <a:cxn ang="0">
                  <a:pos x="113" y="301"/>
                </a:cxn>
                <a:cxn ang="0">
                  <a:pos x="111" y="285"/>
                </a:cxn>
                <a:cxn ang="0">
                  <a:pos x="111" y="178"/>
                </a:cxn>
                <a:cxn ang="0">
                  <a:pos x="161" y="178"/>
                </a:cxn>
                <a:cxn ang="0">
                  <a:pos x="161" y="93"/>
                </a:cxn>
                <a:cxn ang="0">
                  <a:pos x="111" y="93"/>
                </a:cxn>
                <a:cxn ang="0">
                  <a:pos x="111" y="0"/>
                </a:cxn>
                <a:cxn ang="0">
                  <a:pos x="0" y="0"/>
                </a:cxn>
              </a:cxnLst>
              <a:rect l="0" t="0" r="r" b="b"/>
              <a:pathLst>
                <a:path w="161" h="402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7"/>
                  </a:lnTo>
                  <a:lnTo>
                    <a:pt x="2" y="328"/>
                  </a:lnTo>
                  <a:lnTo>
                    <a:pt x="6" y="345"/>
                  </a:lnTo>
                  <a:lnTo>
                    <a:pt x="11" y="359"/>
                  </a:lnTo>
                  <a:lnTo>
                    <a:pt x="11" y="359"/>
                  </a:lnTo>
                  <a:lnTo>
                    <a:pt x="17" y="370"/>
                  </a:lnTo>
                  <a:lnTo>
                    <a:pt x="23" y="379"/>
                  </a:lnTo>
                  <a:lnTo>
                    <a:pt x="31" y="385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51" y="396"/>
                  </a:lnTo>
                  <a:lnTo>
                    <a:pt x="64" y="399"/>
                  </a:lnTo>
                  <a:lnTo>
                    <a:pt x="80" y="402"/>
                  </a:lnTo>
                  <a:lnTo>
                    <a:pt x="99" y="402"/>
                  </a:lnTo>
                  <a:lnTo>
                    <a:pt x="99" y="402"/>
                  </a:lnTo>
                  <a:lnTo>
                    <a:pt x="113" y="402"/>
                  </a:lnTo>
                  <a:lnTo>
                    <a:pt x="128" y="399"/>
                  </a:lnTo>
                  <a:lnTo>
                    <a:pt x="145" y="397"/>
                  </a:lnTo>
                  <a:lnTo>
                    <a:pt x="161" y="392"/>
                  </a:lnTo>
                  <a:lnTo>
                    <a:pt x="161" y="317"/>
                  </a:lnTo>
                  <a:lnTo>
                    <a:pt x="161" y="317"/>
                  </a:lnTo>
                  <a:lnTo>
                    <a:pt x="156" y="318"/>
                  </a:lnTo>
                  <a:lnTo>
                    <a:pt x="148" y="319"/>
                  </a:lnTo>
                  <a:lnTo>
                    <a:pt x="131" y="320"/>
                  </a:lnTo>
                  <a:lnTo>
                    <a:pt x="131" y="320"/>
                  </a:lnTo>
                  <a:lnTo>
                    <a:pt x="125" y="319"/>
                  </a:lnTo>
                  <a:lnTo>
                    <a:pt x="120" y="315"/>
                  </a:lnTo>
                  <a:lnTo>
                    <a:pt x="117" y="313"/>
                  </a:lnTo>
                  <a:lnTo>
                    <a:pt x="115" y="311"/>
                  </a:lnTo>
                  <a:lnTo>
                    <a:pt x="115" y="311"/>
                  </a:lnTo>
                  <a:lnTo>
                    <a:pt x="114" y="307"/>
                  </a:lnTo>
                  <a:lnTo>
                    <a:pt x="113" y="301"/>
                  </a:lnTo>
                  <a:lnTo>
                    <a:pt x="111" y="285"/>
                  </a:lnTo>
                  <a:lnTo>
                    <a:pt x="111" y="178"/>
                  </a:lnTo>
                  <a:lnTo>
                    <a:pt x="161" y="178"/>
                  </a:lnTo>
                  <a:lnTo>
                    <a:pt x="161" y="93"/>
                  </a:lnTo>
                  <a:lnTo>
                    <a:pt x="111" y="93"/>
                  </a:lnTo>
                  <a:lnTo>
                    <a:pt x="1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5562" y="4169"/>
              <a:ext cx="28" cy="15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7" r:id="rId2"/>
    <p:sldLayoutId id="2147483775" r:id="rId3"/>
    <p:sldLayoutId id="2147483792" r:id="rId4"/>
    <p:sldLayoutId id="2147483776" r:id="rId5"/>
    <p:sldLayoutId id="2147483777" r:id="rId6"/>
    <p:sldLayoutId id="2147483778" r:id="rId7"/>
    <p:sldLayoutId id="2147483793" r:id="rId8"/>
    <p:sldLayoutId id="2147483779" r:id="rId9"/>
    <p:sldLayoutId id="2147483780" r:id="rId10"/>
    <p:sldLayoutId id="2147483799" r:id="rId11"/>
    <p:sldLayoutId id="2147483800" r:id="rId12"/>
    <p:sldLayoutId id="2147483801" r:id="rId13"/>
    <p:sldLayoutId id="2147483802" r:id="rId14"/>
  </p:sldLayoutIdLst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2" descr="Q:\Design Catalog\Corporate Templates\Covers\abstract1.jpg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-174812" y="0"/>
            <a:ext cx="9318812" cy="140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0" name="Picture 2" descr="Q:\Design Catalog\Corporate Templates\Covers\abstract1.jpg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-121022" y="6412675"/>
            <a:ext cx="9265022" cy="4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 flipV="1">
            <a:off x="0" y="956437"/>
            <a:ext cx="9144000" cy="5901562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 flipV="1">
            <a:off x="0" y="0"/>
            <a:ext cx="9144000" cy="1408112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3363" y="1489075"/>
            <a:ext cx="8910637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6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6" y="0"/>
            <a:ext cx="8899524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4" name="Rectangle 33"/>
          <p:cNvSpPr/>
          <p:nvPr/>
        </p:nvSpPr>
        <p:spPr>
          <a:xfrm flipV="1">
            <a:off x="0" y="6388923"/>
            <a:ext cx="8339910" cy="469076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6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33772" y="6457950"/>
            <a:ext cx="810228" cy="40005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44044" y="6391275"/>
            <a:ext cx="799956" cy="4667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F480DCF6-4F2E-4E10-8104-B9DA79C0ACCD}" type="datetime1">
              <a:rPr lang="en-US" smtClean="0"/>
              <a:t>9/25/2013</a:t>
            </a:fld>
            <a:endParaRPr lang="en-US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>
              <a:defRPr/>
            </a:pPr>
            <a:fld id="{004E23FA-282F-4C84-881E-9DAC50DAD9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931954" y="6635086"/>
            <a:ext cx="3407953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4696980" y="6623482"/>
            <a:ext cx="469037" cy="1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8103692" y="6625841"/>
            <a:ext cx="46749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7227903" y="6511771"/>
            <a:ext cx="25153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0" y="140176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638691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6" name="Group 4"/>
          <p:cNvGrpSpPr>
            <a:grpSpLocks noChangeAspect="1"/>
          </p:cNvGrpSpPr>
          <p:nvPr/>
        </p:nvGrpSpPr>
        <p:grpSpPr bwMode="auto">
          <a:xfrm>
            <a:off x="8410575" y="6478588"/>
            <a:ext cx="681038" cy="301625"/>
            <a:chOff x="5298" y="4081"/>
            <a:chExt cx="429" cy="190"/>
          </a:xfrm>
        </p:grpSpPr>
        <p:sp>
          <p:nvSpPr>
            <p:cNvPr id="307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298" y="4081"/>
              <a:ext cx="42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" name="Freeform 5"/>
            <p:cNvSpPr>
              <a:spLocks noEditPoints="1"/>
            </p:cNvSpPr>
            <p:nvPr userDrawn="1"/>
          </p:nvSpPr>
          <p:spPr bwMode="auto">
            <a:xfrm>
              <a:off x="5298" y="4081"/>
              <a:ext cx="292" cy="94"/>
            </a:xfrm>
            <a:custGeom>
              <a:avLst/>
              <a:gdLst/>
              <a:ahLst/>
              <a:cxnLst>
                <a:cxn ang="0">
                  <a:pos x="854" y="136"/>
                </a:cxn>
                <a:cxn ang="0">
                  <a:pos x="1054" y="136"/>
                </a:cxn>
                <a:cxn ang="0">
                  <a:pos x="1005" y="9"/>
                </a:cxn>
                <a:cxn ang="0">
                  <a:pos x="740" y="9"/>
                </a:cxn>
                <a:cxn ang="0">
                  <a:pos x="519" y="100"/>
                </a:cxn>
                <a:cxn ang="0">
                  <a:pos x="566" y="111"/>
                </a:cxn>
                <a:cxn ang="0">
                  <a:pos x="591" y="134"/>
                </a:cxn>
                <a:cxn ang="0">
                  <a:pos x="605" y="175"/>
                </a:cxn>
                <a:cxn ang="0">
                  <a:pos x="602" y="213"/>
                </a:cxn>
                <a:cxn ang="0">
                  <a:pos x="588" y="249"/>
                </a:cxn>
                <a:cxn ang="0">
                  <a:pos x="560" y="269"/>
                </a:cxn>
                <a:cxn ang="0">
                  <a:pos x="484" y="275"/>
                </a:cxn>
                <a:cxn ang="0">
                  <a:pos x="533" y="366"/>
                </a:cxn>
                <a:cxn ang="0">
                  <a:pos x="614" y="354"/>
                </a:cxn>
                <a:cxn ang="0">
                  <a:pos x="671" y="317"/>
                </a:cxn>
                <a:cxn ang="0">
                  <a:pos x="704" y="261"/>
                </a:cxn>
                <a:cxn ang="0">
                  <a:pos x="715" y="187"/>
                </a:cxn>
                <a:cxn ang="0">
                  <a:pos x="710" y="136"/>
                </a:cxn>
                <a:cxn ang="0">
                  <a:pos x="688" y="77"/>
                </a:cxn>
                <a:cxn ang="0">
                  <a:pos x="645" y="32"/>
                </a:cxn>
                <a:cxn ang="0">
                  <a:pos x="576" y="10"/>
                </a:cxn>
                <a:cxn ang="0">
                  <a:pos x="343" y="141"/>
                </a:cxn>
                <a:cxn ang="0">
                  <a:pos x="333" y="95"/>
                </a:cxn>
                <a:cxn ang="0">
                  <a:pos x="305" y="46"/>
                </a:cxn>
                <a:cxn ang="0">
                  <a:pos x="261" y="15"/>
                </a:cxn>
                <a:cxn ang="0">
                  <a:pos x="199" y="0"/>
                </a:cxn>
                <a:cxn ang="0">
                  <a:pos x="142" y="4"/>
                </a:cxn>
                <a:cxn ang="0">
                  <a:pos x="76" y="29"/>
                </a:cxn>
                <a:cxn ang="0">
                  <a:pos x="29" y="78"/>
                </a:cxn>
                <a:cxn ang="0">
                  <a:pos x="4" y="147"/>
                </a:cxn>
                <a:cxn ang="0">
                  <a:pos x="1" y="207"/>
                </a:cxn>
                <a:cxn ang="0">
                  <a:pos x="19" y="277"/>
                </a:cxn>
                <a:cxn ang="0">
                  <a:pos x="59" y="333"/>
                </a:cxn>
                <a:cxn ang="0">
                  <a:pos x="121" y="366"/>
                </a:cxn>
                <a:cxn ang="0">
                  <a:pos x="182" y="375"/>
                </a:cxn>
                <a:cxn ang="0">
                  <a:pos x="251" y="361"/>
                </a:cxn>
                <a:cxn ang="0">
                  <a:pos x="302" y="327"/>
                </a:cxn>
                <a:cxn ang="0">
                  <a:pos x="333" y="280"/>
                </a:cxn>
                <a:cxn ang="0">
                  <a:pos x="344" y="226"/>
                </a:cxn>
                <a:cxn ang="0">
                  <a:pos x="230" y="249"/>
                </a:cxn>
                <a:cxn ang="0">
                  <a:pos x="202" y="281"/>
                </a:cxn>
                <a:cxn ang="0">
                  <a:pos x="170" y="285"/>
                </a:cxn>
                <a:cxn ang="0">
                  <a:pos x="139" y="272"/>
                </a:cxn>
                <a:cxn ang="0">
                  <a:pos x="121" y="247"/>
                </a:cxn>
                <a:cxn ang="0">
                  <a:pos x="110" y="187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1" y="91"/>
                </a:cxn>
                <a:cxn ang="0">
                  <a:pos x="187" y="90"/>
                </a:cxn>
                <a:cxn ang="0">
                  <a:pos x="212" y="98"/>
                </a:cxn>
                <a:cxn ang="0">
                  <a:pos x="233" y="128"/>
                </a:cxn>
              </a:cxnLst>
              <a:rect l="0" t="0" r="r" b="b"/>
              <a:pathLst>
                <a:path w="1167" h="375">
                  <a:moveTo>
                    <a:pt x="740" y="366"/>
                  </a:moveTo>
                  <a:lnTo>
                    <a:pt x="852" y="366"/>
                  </a:lnTo>
                  <a:lnTo>
                    <a:pt x="852" y="136"/>
                  </a:lnTo>
                  <a:lnTo>
                    <a:pt x="854" y="136"/>
                  </a:lnTo>
                  <a:lnTo>
                    <a:pt x="903" y="366"/>
                  </a:lnTo>
                  <a:lnTo>
                    <a:pt x="1000" y="366"/>
                  </a:lnTo>
                  <a:lnTo>
                    <a:pt x="1052" y="136"/>
                  </a:lnTo>
                  <a:lnTo>
                    <a:pt x="1054" y="136"/>
                  </a:lnTo>
                  <a:lnTo>
                    <a:pt x="1054" y="321"/>
                  </a:lnTo>
                  <a:lnTo>
                    <a:pt x="1167" y="321"/>
                  </a:lnTo>
                  <a:lnTo>
                    <a:pt x="1167" y="9"/>
                  </a:lnTo>
                  <a:lnTo>
                    <a:pt x="1005" y="9"/>
                  </a:lnTo>
                  <a:lnTo>
                    <a:pt x="954" y="219"/>
                  </a:lnTo>
                  <a:lnTo>
                    <a:pt x="953" y="219"/>
                  </a:lnTo>
                  <a:lnTo>
                    <a:pt x="902" y="9"/>
                  </a:lnTo>
                  <a:lnTo>
                    <a:pt x="740" y="9"/>
                  </a:lnTo>
                  <a:lnTo>
                    <a:pt x="740" y="366"/>
                  </a:lnTo>
                  <a:close/>
                  <a:moveTo>
                    <a:pt x="484" y="100"/>
                  </a:moveTo>
                  <a:lnTo>
                    <a:pt x="519" y="100"/>
                  </a:lnTo>
                  <a:lnTo>
                    <a:pt x="519" y="100"/>
                  </a:lnTo>
                  <a:lnTo>
                    <a:pt x="533" y="101"/>
                  </a:lnTo>
                  <a:lnTo>
                    <a:pt x="545" y="102"/>
                  </a:lnTo>
                  <a:lnTo>
                    <a:pt x="556" y="106"/>
                  </a:lnTo>
                  <a:lnTo>
                    <a:pt x="566" y="111"/>
                  </a:lnTo>
                  <a:lnTo>
                    <a:pt x="574" y="116"/>
                  </a:lnTo>
                  <a:lnTo>
                    <a:pt x="582" y="122"/>
                  </a:lnTo>
                  <a:lnTo>
                    <a:pt x="587" y="128"/>
                  </a:lnTo>
                  <a:lnTo>
                    <a:pt x="591" y="134"/>
                  </a:lnTo>
                  <a:lnTo>
                    <a:pt x="596" y="141"/>
                  </a:lnTo>
                  <a:lnTo>
                    <a:pt x="599" y="148"/>
                  </a:lnTo>
                  <a:lnTo>
                    <a:pt x="604" y="163"/>
                  </a:lnTo>
                  <a:lnTo>
                    <a:pt x="605" y="175"/>
                  </a:lnTo>
                  <a:lnTo>
                    <a:pt x="606" y="185"/>
                  </a:lnTo>
                  <a:lnTo>
                    <a:pt x="606" y="185"/>
                  </a:lnTo>
                  <a:lnTo>
                    <a:pt x="605" y="198"/>
                  </a:lnTo>
                  <a:lnTo>
                    <a:pt x="602" y="213"/>
                  </a:lnTo>
                  <a:lnTo>
                    <a:pt x="599" y="229"/>
                  </a:lnTo>
                  <a:lnTo>
                    <a:pt x="595" y="236"/>
                  </a:lnTo>
                  <a:lnTo>
                    <a:pt x="591" y="242"/>
                  </a:lnTo>
                  <a:lnTo>
                    <a:pt x="588" y="249"/>
                  </a:lnTo>
                  <a:lnTo>
                    <a:pt x="582" y="255"/>
                  </a:lnTo>
                  <a:lnTo>
                    <a:pt x="576" y="260"/>
                  </a:lnTo>
                  <a:lnTo>
                    <a:pt x="568" y="265"/>
                  </a:lnTo>
                  <a:lnTo>
                    <a:pt x="560" y="269"/>
                  </a:lnTo>
                  <a:lnTo>
                    <a:pt x="550" y="272"/>
                  </a:lnTo>
                  <a:lnTo>
                    <a:pt x="539" y="274"/>
                  </a:lnTo>
                  <a:lnTo>
                    <a:pt x="527" y="275"/>
                  </a:lnTo>
                  <a:lnTo>
                    <a:pt x="484" y="275"/>
                  </a:lnTo>
                  <a:lnTo>
                    <a:pt x="484" y="100"/>
                  </a:lnTo>
                  <a:close/>
                  <a:moveTo>
                    <a:pt x="373" y="366"/>
                  </a:moveTo>
                  <a:lnTo>
                    <a:pt x="533" y="366"/>
                  </a:lnTo>
                  <a:lnTo>
                    <a:pt x="533" y="366"/>
                  </a:lnTo>
                  <a:lnTo>
                    <a:pt x="555" y="366"/>
                  </a:lnTo>
                  <a:lnTo>
                    <a:pt x="577" y="364"/>
                  </a:lnTo>
                  <a:lnTo>
                    <a:pt x="596" y="359"/>
                  </a:lnTo>
                  <a:lnTo>
                    <a:pt x="614" y="354"/>
                  </a:lnTo>
                  <a:lnTo>
                    <a:pt x="630" y="347"/>
                  </a:lnTo>
                  <a:lnTo>
                    <a:pt x="646" y="338"/>
                  </a:lnTo>
                  <a:lnTo>
                    <a:pt x="659" y="328"/>
                  </a:lnTo>
                  <a:lnTo>
                    <a:pt x="671" y="317"/>
                  </a:lnTo>
                  <a:lnTo>
                    <a:pt x="681" y="305"/>
                  </a:lnTo>
                  <a:lnTo>
                    <a:pt x="691" y="292"/>
                  </a:lnTo>
                  <a:lnTo>
                    <a:pt x="698" y="277"/>
                  </a:lnTo>
                  <a:lnTo>
                    <a:pt x="704" y="261"/>
                  </a:lnTo>
                  <a:lnTo>
                    <a:pt x="709" y="244"/>
                  </a:lnTo>
                  <a:lnTo>
                    <a:pt x="713" y="226"/>
                  </a:lnTo>
                  <a:lnTo>
                    <a:pt x="715" y="207"/>
                  </a:lnTo>
                  <a:lnTo>
                    <a:pt x="715" y="187"/>
                  </a:lnTo>
                  <a:lnTo>
                    <a:pt x="715" y="187"/>
                  </a:lnTo>
                  <a:lnTo>
                    <a:pt x="715" y="170"/>
                  </a:lnTo>
                  <a:lnTo>
                    <a:pt x="714" y="153"/>
                  </a:lnTo>
                  <a:lnTo>
                    <a:pt x="710" y="136"/>
                  </a:lnTo>
                  <a:lnTo>
                    <a:pt x="707" y="120"/>
                  </a:lnTo>
                  <a:lnTo>
                    <a:pt x="702" y="106"/>
                  </a:lnTo>
                  <a:lnTo>
                    <a:pt x="696" y="90"/>
                  </a:lnTo>
                  <a:lnTo>
                    <a:pt x="688" y="77"/>
                  </a:lnTo>
                  <a:lnTo>
                    <a:pt x="680" y="63"/>
                  </a:lnTo>
                  <a:lnTo>
                    <a:pt x="669" y="51"/>
                  </a:lnTo>
                  <a:lnTo>
                    <a:pt x="658" y="41"/>
                  </a:lnTo>
                  <a:lnTo>
                    <a:pt x="645" y="32"/>
                  </a:lnTo>
                  <a:lnTo>
                    <a:pt x="630" y="23"/>
                  </a:lnTo>
                  <a:lnTo>
                    <a:pt x="613" y="17"/>
                  </a:lnTo>
                  <a:lnTo>
                    <a:pt x="595" y="12"/>
                  </a:lnTo>
                  <a:lnTo>
                    <a:pt x="576" y="10"/>
                  </a:lnTo>
                  <a:lnTo>
                    <a:pt x="554" y="9"/>
                  </a:lnTo>
                  <a:lnTo>
                    <a:pt x="373" y="9"/>
                  </a:lnTo>
                  <a:lnTo>
                    <a:pt x="373" y="366"/>
                  </a:lnTo>
                  <a:close/>
                  <a:moveTo>
                    <a:pt x="343" y="141"/>
                  </a:moveTo>
                  <a:lnTo>
                    <a:pt x="343" y="141"/>
                  </a:lnTo>
                  <a:lnTo>
                    <a:pt x="341" y="125"/>
                  </a:lnTo>
                  <a:lnTo>
                    <a:pt x="337" y="109"/>
                  </a:lnTo>
                  <a:lnTo>
                    <a:pt x="333" y="95"/>
                  </a:lnTo>
                  <a:lnTo>
                    <a:pt x="327" y="81"/>
                  </a:lnTo>
                  <a:lnTo>
                    <a:pt x="321" y="69"/>
                  </a:lnTo>
                  <a:lnTo>
                    <a:pt x="314" y="57"/>
                  </a:lnTo>
                  <a:lnTo>
                    <a:pt x="305" y="46"/>
                  </a:lnTo>
                  <a:lnTo>
                    <a:pt x="296" y="38"/>
                  </a:lnTo>
                  <a:lnTo>
                    <a:pt x="285" y="29"/>
                  </a:lnTo>
                  <a:lnTo>
                    <a:pt x="273" y="21"/>
                  </a:lnTo>
                  <a:lnTo>
                    <a:pt x="261" y="15"/>
                  </a:lnTo>
                  <a:lnTo>
                    <a:pt x="247" y="10"/>
                  </a:lnTo>
                  <a:lnTo>
                    <a:pt x="231" y="5"/>
                  </a:lnTo>
                  <a:lnTo>
                    <a:pt x="216" y="2"/>
                  </a:lnTo>
                  <a:lnTo>
                    <a:pt x="199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61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6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4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1" y="167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1" y="207"/>
                  </a:lnTo>
                  <a:lnTo>
                    <a:pt x="4" y="226"/>
                  </a:lnTo>
                  <a:lnTo>
                    <a:pt x="7" y="244"/>
                  </a:lnTo>
                  <a:lnTo>
                    <a:pt x="12" y="261"/>
                  </a:lnTo>
                  <a:lnTo>
                    <a:pt x="19" y="277"/>
                  </a:lnTo>
                  <a:lnTo>
                    <a:pt x="27" y="293"/>
                  </a:lnTo>
                  <a:lnTo>
                    <a:pt x="36" y="308"/>
                  </a:lnTo>
                  <a:lnTo>
                    <a:pt x="47" y="321"/>
                  </a:lnTo>
                  <a:lnTo>
                    <a:pt x="59" y="333"/>
                  </a:lnTo>
                  <a:lnTo>
                    <a:pt x="74" y="343"/>
                  </a:lnTo>
                  <a:lnTo>
                    <a:pt x="88" y="353"/>
                  </a:lnTo>
                  <a:lnTo>
                    <a:pt x="104" y="360"/>
                  </a:lnTo>
                  <a:lnTo>
                    <a:pt x="121" y="366"/>
                  </a:lnTo>
                  <a:lnTo>
                    <a:pt x="141" y="371"/>
                  </a:lnTo>
                  <a:lnTo>
                    <a:pt x="160" y="373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200" y="375"/>
                  </a:lnTo>
                  <a:lnTo>
                    <a:pt x="218" y="371"/>
                  </a:lnTo>
                  <a:lnTo>
                    <a:pt x="235" y="367"/>
                  </a:lnTo>
                  <a:lnTo>
                    <a:pt x="251" y="361"/>
                  </a:lnTo>
                  <a:lnTo>
                    <a:pt x="265" y="355"/>
                  </a:lnTo>
                  <a:lnTo>
                    <a:pt x="279" y="347"/>
                  </a:lnTo>
                  <a:lnTo>
                    <a:pt x="291" y="338"/>
                  </a:lnTo>
                  <a:lnTo>
                    <a:pt x="302" y="327"/>
                  </a:lnTo>
                  <a:lnTo>
                    <a:pt x="311" y="316"/>
                  </a:lnTo>
                  <a:lnTo>
                    <a:pt x="320" y="305"/>
                  </a:lnTo>
                  <a:lnTo>
                    <a:pt x="327" y="292"/>
                  </a:lnTo>
                  <a:lnTo>
                    <a:pt x="333" y="280"/>
                  </a:lnTo>
                  <a:lnTo>
                    <a:pt x="338" y="266"/>
                  </a:lnTo>
                  <a:lnTo>
                    <a:pt x="342" y="253"/>
                  </a:lnTo>
                  <a:lnTo>
                    <a:pt x="344" y="240"/>
                  </a:lnTo>
                  <a:lnTo>
                    <a:pt x="344" y="226"/>
                  </a:lnTo>
                  <a:lnTo>
                    <a:pt x="236" y="226"/>
                  </a:lnTo>
                  <a:lnTo>
                    <a:pt x="236" y="226"/>
                  </a:lnTo>
                  <a:lnTo>
                    <a:pt x="234" y="238"/>
                  </a:lnTo>
                  <a:lnTo>
                    <a:pt x="230" y="249"/>
                  </a:lnTo>
                  <a:lnTo>
                    <a:pt x="225" y="259"/>
                  </a:lnTo>
                  <a:lnTo>
                    <a:pt x="219" y="269"/>
                  </a:lnTo>
                  <a:lnTo>
                    <a:pt x="211" y="276"/>
                  </a:lnTo>
                  <a:lnTo>
                    <a:pt x="202" y="281"/>
                  </a:lnTo>
                  <a:lnTo>
                    <a:pt x="191" y="285"/>
                  </a:lnTo>
                  <a:lnTo>
                    <a:pt x="178" y="286"/>
                  </a:lnTo>
                  <a:lnTo>
                    <a:pt x="178" y="286"/>
                  </a:lnTo>
                  <a:lnTo>
                    <a:pt x="170" y="285"/>
                  </a:lnTo>
                  <a:lnTo>
                    <a:pt x="161" y="283"/>
                  </a:lnTo>
                  <a:lnTo>
                    <a:pt x="153" y="281"/>
                  </a:lnTo>
                  <a:lnTo>
                    <a:pt x="147" y="277"/>
                  </a:lnTo>
                  <a:lnTo>
                    <a:pt x="139" y="272"/>
                  </a:lnTo>
                  <a:lnTo>
                    <a:pt x="135" y="268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1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1" y="206"/>
                  </a:lnTo>
                  <a:lnTo>
                    <a:pt x="110" y="187"/>
                  </a:lnTo>
                  <a:lnTo>
                    <a:pt x="110" y="187"/>
                  </a:lnTo>
                  <a:lnTo>
                    <a:pt x="111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1" y="128"/>
                  </a:lnTo>
                  <a:lnTo>
                    <a:pt x="125" y="120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39" y="102"/>
                  </a:lnTo>
                  <a:lnTo>
                    <a:pt x="147" y="97"/>
                  </a:lnTo>
                  <a:lnTo>
                    <a:pt x="153" y="94"/>
                  </a:lnTo>
                  <a:lnTo>
                    <a:pt x="161" y="91"/>
                  </a:lnTo>
                  <a:lnTo>
                    <a:pt x="170" y="90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87" y="90"/>
                  </a:lnTo>
                  <a:lnTo>
                    <a:pt x="194" y="91"/>
                  </a:lnTo>
                  <a:lnTo>
                    <a:pt x="200" y="92"/>
                  </a:lnTo>
                  <a:lnTo>
                    <a:pt x="206" y="95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3" y="111"/>
                  </a:lnTo>
                  <a:lnTo>
                    <a:pt x="229" y="119"/>
                  </a:lnTo>
                  <a:lnTo>
                    <a:pt x="233" y="128"/>
                  </a:lnTo>
                  <a:lnTo>
                    <a:pt x="235" y="136"/>
                  </a:lnTo>
                  <a:lnTo>
                    <a:pt x="236" y="141"/>
                  </a:lnTo>
                  <a:lnTo>
                    <a:pt x="343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" name="Rectangle 6"/>
            <p:cNvSpPr>
              <a:spLocks noChangeArrowheads="1"/>
            </p:cNvSpPr>
            <p:nvPr userDrawn="1"/>
          </p:nvSpPr>
          <p:spPr bwMode="auto">
            <a:xfrm>
              <a:off x="5562" y="4192"/>
              <a:ext cx="28" cy="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" name="Freeform 7"/>
            <p:cNvSpPr>
              <a:spLocks/>
            </p:cNvSpPr>
            <p:nvPr userDrawn="1"/>
          </p:nvSpPr>
          <p:spPr bwMode="auto">
            <a:xfrm>
              <a:off x="5428" y="4190"/>
              <a:ext cx="124" cy="77"/>
            </a:xfrm>
            <a:custGeom>
              <a:avLst/>
              <a:gdLst/>
              <a:ahLst/>
              <a:cxnLst>
                <a:cxn ang="0">
                  <a:pos x="114" y="308"/>
                </a:cxn>
                <a:cxn ang="0">
                  <a:pos x="114" y="145"/>
                </a:cxn>
                <a:cxn ang="0">
                  <a:pos x="116" y="124"/>
                </a:cxn>
                <a:cxn ang="0">
                  <a:pos x="123" y="107"/>
                </a:cxn>
                <a:cxn ang="0">
                  <a:pos x="134" y="96"/>
                </a:cxn>
                <a:cxn ang="0">
                  <a:pos x="154" y="91"/>
                </a:cxn>
                <a:cxn ang="0">
                  <a:pos x="164" y="92"/>
                </a:cxn>
                <a:cxn ang="0">
                  <a:pos x="180" y="100"/>
                </a:cxn>
                <a:cxn ang="0">
                  <a:pos x="188" y="116"/>
                </a:cxn>
                <a:cxn ang="0">
                  <a:pos x="191" y="135"/>
                </a:cxn>
                <a:cxn ang="0">
                  <a:pos x="191" y="308"/>
                </a:cxn>
                <a:cxn ang="0">
                  <a:pos x="305" y="145"/>
                </a:cxn>
                <a:cxn ang="0">
                  <a:pos x="306" y="135"/>
                </a:cxn>
                <a:cxn ang="0">
                  <a:pos x="310" y="115"/>
                </a:cxn>
                <a:cxn ang="0">
                  <a:pos x="320" y="100"/>
                </a:cxn>
                <a:cxn ang="0">
                  <a:pos x="334" y="92"/>
                </a:cxn>
                <a:cxn ang="0">
                  <a:pos x="345" y="91"/>
                </a:cxn>
                <a:cxn ang="0">
                  <a:pos x="366" y="96"/>
                </a:cxn>
                <a:cxn ang="0">
                  <a:pos x="377" y="108"/>
                </a:cxn>
                <a:cxn ang="0">
                  <a:pos x="381" y="125"/>
                </a:cxn>
                <a:cxn ang="0">
                  <a:pos x="383" y="145"/>
                </a:cxn>
                <a:cxn ang="0">
                  <a:pos x="497" y="308"/>
                </a:cxn>
                <a:cxn ang="0">
                  <a:pos x="497" y="102"/>
                </a:cxn>
                <a:cxn ang="0">
                  <a:pos x="494" y="74"/>
                </a:cxn>
                <a:cxn ang="0">
                  <a:pos x="489" y="57"/>
                </a:cxn>
                <a:cxn ang="0">
                  <a:pos x="480" y="40"/>
                </a:cxn>
                <a:cxn ang="0">
                  <a:pos x="467" y="25"/>
                </a:cxn>
                <a:cxn ang="0">
                  <a:pos x="452" y="13"/>
                </a:cxn>
                <a:cxn ang="0">
                  <a:pos x="432" y="4"/>
                </a:cxn>
                <a:cxn ang="0">
                  <a:pos x="408" y="0"/>
                </a:cxn>
                <a:cxn ang="0">
                  <a:pos x="394" y="0"/>
                </a:cxn>
                <a:cxn ang="0">
                  <a:pos x="368" y="1"/>
                </a:cxn>
                <a:cxn ang="0">
                  <a:pos x="346" y="6"/>
                </a:cxn>
                <a:cxn ang="0">
                  <a:pos x="329" y="13"/>
                </a:cxn>
                <a:cxn ang="0">
                  <a:pos x="306" y="30"/>
                </a:cxn>
                <a:cxn ang="0">
                  <a:pos x="292" y="47"/>
                </a:cxn>
                <a:cxn ang="0">
                  <a:pos x="284" y="36"/>
                </a:cxn>
                <a:cxn ang="0">
                  <a:pos x="268" y="18"/>
                </a:cxn>
                <a:cxn ang="0">
                  <a:pos x="246" y="7"/>
                </a:cxn>
                <a:cxn ang="0">
                  <a:pos x="223" y="0"/>
                </a:cxn>
                <a:cxn ang="0">
                  <a:pos x="209" y="0"/>
                </a:cxn>
                <a:cxn ang="0">
                  <a:pos x="180" y="2"/>
                </a:cxn>
                <a:cxn ang="0">
                  <a:pos x="154" y="10"/>
                </a:cxn>
                <a:cxn ang="0">
                  <a:pos x="131" y="25"/>
                </a:cxn>
                <a:cxn ang="0">
                  <a:pos x="111" y="47"/>
                </a:cxn>
                <a:cxn ang="0">
                  <a:pos x="110" y="7"/>
                </a:cxn>
                <a:cxn ang="0">
                  <a:pos x="0" y="308"/>
                </a:cxn>
              </a:cxnLst>
              <a:rect l="0" t="0" r="r" b="b"/>
              <a:pathLst>
                <a:path w="497" h="308">
                  <a:moveTo>
                    <a:pt x="0" y="308"/>
                  </a:moveTo>
                  <a:lnTo>
                    <a:pt x="114" y="308"/>
                  </a:lnTo>
                  <a:lnTo>
                    <a:pt x="114" y="145"/>
                  </a:lnTo>
                  <a:lnTo>
                    <a:pt x="114" y="145"/>
                  </a:lnTo>
                  <a:lnTo>
                    <a:pt x="115" y="135"/>
                  </a:lnTo>
                  <a:lnTo>
                    <a:pt x="116" y="124"/>
                  </a:lnTo>
                  <a:lnTo>
                    <a:pt x="118" y="115"/>
                  </a:lnTo>
                  <a:lnTo>
                    <a:pt x="123" y="107"/>
                  </a:lnTo>
                  <a:lnTo>
                    <a:pt x="128" y="100"/>
                  </a:lnTo>
                  <a:lnTo>
                    <a:pt x="134" y="96"/>
                  </a:lnTo>
                  <a:lnTo>
                    <a:pt x="143" y="92"/>
                  </a:lnTo>
                  <a:lnTo>
                    <a:pt x="154" y="91"/>
                  </a:lnTo>
                  <a:lnTo>
                    <a:pt x="154" y="91"/>
                  </a:lnTo>
                  <a:lnTo>
                    <a:pt x="164" y="92"/>
                  </a:lnTo>
                  <a:lnTo>
                    <a:pt x="174" y="96"/>
                  </a:lnTo>
                  <a:lnTo>
                    <a:pt x="180" y="100"/>
                  </a:lnTo>
                  <a:lnTo>
                    <a:pt x="185" y="108"/>
                  </a:lnTo>
                  <a:lnTo>
                    <a:pt x="188" y="116"/>
                  </a:lnTo>
                  <a:lnTo>
                    <a:pt x="190" y="125"/>
                  </a:lnTo>
                  <a:lnTo>
                    <a:pt x="191" y="135"/>
                  </a:lnTo>
                  <a:lnTo>
                    <a:pt x="191" y="145"/>
                  </a:lnTo>
                  <a:lnTo>
                    <a:pt x="191" y="308"/>
                  </a:lnTo>
                  <a:lnTo>
                    <a:pt x="305" y="308"/>
                  </a:lnTo>
                  <a:lnTo>
                    <a:pt x="305" y="145"/>
                  </a:lnTo>
                  <a:lnTo>
                    <a:pt x="305" y="145"/>
                  </a:lnTo>
                  <a:lnTo>
                    <a:pt x="306" y="135"/>
                  </a:lnTo>
                  <a:lnTo>
                    <a:pt x="307" y="124"/>
                  </a:lnTo>
                  <a:lnTo>
                    <a:pt x="310" y="115"/>
                  </a:lnTo>
                  <a:lnTo>
                    <a:pt x="315" y="107"/>
                  </a:lnTo>
                  <a:lnTo>
                    <a:pt x="320" y="100"/>
                  </a:lnTo>
                  <a:lnTo>
                    <a:pt x="326" y="96"/>
                  </a:lnTo>
                  <a:lnTo>
                    <a:pt x="334" y="92"/>
                  </a:lnTo>
                  <a:lnTo>
                    <a:pt x="345" y="91"/>
                  </a:lnTo>
                  <a:lnTo>
                    <a:pt x="345" y="91"/>
                  </a:lnTo>
                  <a:lnTo>
                    <a:pt x="356" y="92"/>
                  </a:lnTo>
                  <a:lnTo>
                    <a:pt x="366" y="96"/>
                  </a:lnTo>
                  <a:lnTo>
                    <a:pt x="372" y="100"/>
                  </a:lnTo>
                  <a:lnTo>
                    <a:pt x="377" y="108"/>
                  </a:lnTo>
                  <a:lnTo>
                    <a:pt x="379" y="116"/>
                  </a:lnTo>
                  <a:lnTo>
                    <a:pt x="381" y="125"/>
                  </a:lnTo>
                  <a:lnTo>
                    <a:pt x="383" y="135"/>
                  </a:lnTo>
                  <a:lnTo>
                    <a:pt x="383" y="145"/>
                  </a:lnTo>
                  <a:lnTo>
                    <a:pt x="383" y="308"/>
                  </a:lnTo>
                  <a:lnTo>
                    <a:pt x="497" y="308"/>
                  </a:lnTo>
                  <a:lnTo>
                    <a:pt x="497" y="102"/>
                  </a:lnTo>
                  <a:lnTo>
                    <a:pt x="497" y="102"/>
                  </a:lnTo>
                  <a:lnTo>
                    <a:pt x="495" y="83"/>
                  </a:lnTo>
                  <a:lnTo>
                    <a:pt x="494" y="74"/>
                  </a:lnTo>
                  <a:lnTo>
                    <a:pt x="492" y="65"/>
                  </a:lnTo>
                  <a:lnTo>
                    <a:pt x="489" y="57"/>
                  </a:lnTo>
                  <a:lnTo>
                    <a:pt x="484" y="48"/>
                  </a:lnTo>
                  <a:lnTo>
                    <a:pt x="480" y="40"/>
                  </a:lnTo>
                  <a:lnTo>
                    <a:pt x="475" y="32"/>
                  </a:lnTo>
                  <a:lnTo>
                    <a:pt x="467" y="25"/>
                  </a:lnTo>
                  <a:lnTo>
                    <a:pt x="460" y="19"/>
                  </a:lnTo>
                  <a:lnTo>
                    <a:pt x="452" y="13"/>
                  </a:lnTo>
                  <a:lnTo>
                    <a:pt x="442" y="8"/>
                  </a:lnTo>
                  <a:lnTo>
                    <a:pt x="432" y="4"/>
                  </a:lnTo>
                  <a:lnTo>
                    <a:pt x="420" y="2"/>
                  </a:lnTo>
                  <a:lnTo>
                    <a:pt x="408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80" y="0"/>
                  </a:lnTo>
                  <a:lnTo>
                    <a:pt x="368" y="1"/>
                  </a:lnTo>
                  <a:lnTo>
                    <a:pt x="357" y="3"/>
                  </a:lnTo>
                  <a:lnTo>
                    <a:pt x="346" y="6"/>
                  </a:lnTo>
                  <a:lnTo>
                    <a:pt x="338" y="9"/>
                  </a:lnTo>
                  <a:lnTo>
                    <a:pt x="329" y="13"/>
                  </a:lnTo>
                  <a:lnTo>
                    <a:pt x="316" y="21"/>
                  </a:lnTo>
                  <a:lnTo>
                    <a:pt x="306" y="30"/>
                  </a:lnTo>
                  <a:lnTo>
                    <a:pt x="299" y="37"/>
                  </a:lnTo>
                  <a:lnTo>
                    <a:pt x="292" y="47"/>
                  </a:lnTo>
                  <a:lnTo>
                    <a:pt x="292" y="47"/>
                  </a:lnTo>
                  <a:lnTo>
                    <a:pt x="284" y="36"/>
                  </a:lnTo>
                  <a:lnTo>
                    <a:pt x="277" y="26"/>
                  </a:lnTo>
                  <a:lnTo>
                    <a:pt x="268" y="18"/>
                  </a:lnTo>
                  <a:lnTo>
                    <a:pt x="258" y="12"/>
                  </a:lnTo>
                  <a:lnTo>
                    <a:pt x="246" y="7"/>
                  </a:lnTo>
                  <a:lnTo>
                    <a:pt x="235" y="2"/>
                  </a:lnTo>
                  <a:lnTo>
                    <a:pt x="223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80" y="2"/>
                  </a:lnTo>
                  <a:lnTo>
                    <a:pt x="167" y="6"/>
                  </a:lnTo>
                  <a:lnTo>
                    <a:pt x="154" y="10"/>
                  </a:lnTo>
                  <a:lnTo>
                    <a:pt x="141" y="17"/>
                  </a:lnTo>
                  <a:lnTo>
                    <a:pt x="131" y="25"/>
                  </a:lnTo>
                  <a:lnTo>
                    <a:pt x="121" y="35"/>
                  </a:lnTo>
                  <a:lnTo>
                    <a:pt x="111" y="47"/>
                  </a:lnTo>
                  <a:lnTo>
                    <a:pt x="110" y="47"/>
                  </a:lnTo>
                  <a:lnTo>
                    <a:pt x="110" y="7"/>
                  </a:lnTo>
                  <a:lnTo>
                    <a:pt x="0" y="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Freeform 8"/>
            <p:cNvSpPr>
              <a:spLocks/>
            </p:cNvSpPr>
            <p:nvPr userDrawn="1"/>
          </p:nvSpPr>
          <p:spPr bwMode="auto">
            <a:xfrm>
              <a:off x="5339" y="4176"/>
              <a:ext cx="82" cy="95"/>
            </a:xfrm>
            <a:custGeom>
              <a:avLst/>
              <a:gdLst/>
              <a:ahLst/>
              <a:cxnLst>
                <a:cxn ang="0">
                  <a:pos x="320" y="97"/>
                </a:cxn>
                <a:cxn ang="0">
                  <a:pos x="306" y="57"/>
                </a:cxn>
                <a:cxn ang="0">
                  <a:pos x="279" y="29"/>
                </a:cxn>
                <a:cxn ang="0">
                  <a:pos x="243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8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8"/>
                </a:cxn>
                <a:cxn ang="0">
                  <a:pos x="68" y="206"/>
                </a:cxn>
                <a:cxn ang="0">
                  <a:pos x="108" y="221"/>
                </a:cxn>
                <a:cxn ang="0">
                  <a:pos x="177" y="236"/>
                </a:cxn>
                <a:cxn ang="0">
                  <a:pos x="204" y="248"/>
                </a:cxn>
                <a:cxn ang="0">
                  <a:pos x="211" y="266"/>
                </a:cxn>
                <a:cxn ang="0">
                  <a:pos x="206" y="279"/>
                </a:cxn>
                <a:cxn ang="0">
                  <a:pos x="189" y="290"/>
                </a:cxn>
                <a:cxn ang="0">
                  <a:pos x="169" y="294"/>
                </a:cxn>
                <a:cxn ang="0">
                  <a:pos x="141" y="288"/>
                </a:cxn>
                <a:cxn ang="0">
                  <a:pos x="129" y="277"/>
                </a:cxn>
                <a:cxn ang="0">
                  <a:pos x="120" y="251"/>
                </a:cxn>
                <a:cxn ang="0">
                  <a:pos x="2" y="268"/>
                </a:cxn>
                <a:cxn ang="0">
                  <a:pos x="16" y="311"/>
                </a:cxn>
                <a:cxn ang="0">
                  <a:pos x="43" y="343"/>
                </a:cxn>
                <a:cxn ang="0">
                  <a:pos x="79" y="363"/>
                </a:cxn>
                <a:cxn ang="0">
                  <a:pos x="120" y="375"/>
                </a:cxn>
                <a:cxn ang="0">
                  <a:pos x="164" y="379"/>
                </a:cxn>
                <a:cxn ang="0">
                  <a:pos x="209" y="375"/>
                </a:cxn>
                <a:cxn ang="0">
                  <a:pos x="251" y="364"/>
                </a:cxn>
                <a:cxn ang="0">
                  <a:pos x="289" y="345"/>
                </a:cxn>
                <a:cxn ang="0">
                  <a:pos x="315" y="313"/>
                </a:cxn>
                <a:cxn ang="0">
                  <a:pos x="330" y="270"/>
                </a:cxn>
                <a:cxn ang="0">
                  <a:pos x="330" y="240"/>
                </a:cxn>
                <a:cxn ang="0">
                  <a:pos x="324" y="212"/>
                </a:cxn>
                <a:cxn ang="0">
                  <a:pos x="312" y="191"/>
                </a:cxn>
                <a:cxn ang="0">
                  <a:pos x="282" y="164"/>
                </a:cxn>
                <a:cxn ang="0">
                  <a:pos x="252" y="150"/>
                </a:cxn>
                <a:cxn ang="0">
                  <a:pos x="189" y="135"/>
                </a:cxn>
                <a:cxn ang="0">
                  <a:pos x="142" y="122"/>
                </a:cxn>
                <a:cxn ang="0">
                  <a:pos x="132" y="116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3" y="77"/>
                </a:cxn>
                <a:cxn ang="0">
                  <a:pos x="174" y="77"/>
                </a:cxn>
                <a:cxn ang="0">
                  <a:pos x="193" y="87"/>
                </a:cxn>
                <a:cxn ang="0">
                  <a:pos x="204" y="98"/>
                </a:cxn>
                <a:cxn ang="0">
                  <a:pos x="322" y="114"/>
                </a:cxn>
              </a:cxnLst>
              <a:rect l="0" t="0" r="r" b="b"/>
              <a:pathLst>
                <a:path w="330" h="379">
                  <a:moveTo>
                    <a:pt x="322" y="114"/>
                  </a:moveTo>
                  <a:lnTo>
                    <a:pt x="322" y="114"/>
                  </a:lnTo>
                  <a:lnTo>
                    <a:pt x="320" y="97"/>
                  </a:lnTo>
                  <a:lnTo>
                    <a:pt x="317" y="82"/>
                  </a:lnTo>
                  <a:lnTo>
                    <a:pt x="312" y="69"/>
                  </a:lnTo>
                  <a:lnTo>
                    <a:pt x="306" y="57"/>
                  </a:lnTo>
                  <a:lnTo>
                    <a:pt x="297" y="47"/>
                  </a:lnTo>
                  <a:lnTo>
                    <a:pt x="289" y="37"/>
                  </a:lnTo>
                  <a:lnTo>
                    <a:pt x="279" y="29"/>
                  </a:lnTo>
                  <a:lnTo>
                    <a:pt x="267" y="23"/>
                  </a:lnTo>
                  <a:lnTo>
                    <a:pt x="256" y="17"/>
                  </a:lnTo>
                  <a:lnTo>
                    <a:pt x="243" y="12"/>
                  </a:lnTo>
                  <a:lnTo>
                    <a:pt x="231" y="8"/>
                  </a:lnTo>
                  <a:lnTo>
                    <a:pt x="217" y="4"/>
                  </a:lnTo>
                  <a:lnTo>
                    <a:pt x="203" y="2"/>
                  </a:lnTo>
                  <a:lnTo>
                    <a:pt x="189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7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7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3" y="84"/>
                  </a:lnTo>
                  <a:lnTo>
                    <a:pt x="9" y="9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3" y="147"/>
                  </a:lnTo>
                  <a:lnTo>
                    <a:pt x="16" y="156"/>
                  </a:lnTo>
                  <a:lnTo>
                    <a:pt x="20" y="165"/>
                  </a:lnTo>
                  <a:lnTo>
                    <a:pt x="26" y="173"/>
                  </a:lnTo>
                  <a:lnTo>
                    <a:pt x="32" y="181"/>
                  </a:lnTo>
                  <a:lnTo>
                    <a:pt x="39" y="188"/>
                  </a:lnTo>
                  <a:lnTo>
                    <a:pt x="48" y="194"/>
                  </a:lnTo>
                  <a:lnTo>
                    <a:pt x="57" y="200"/>
                  </a:lnTo>
                  <a:lnTo>
                    <a:pt x="68" y="206"/>
                  </a:lnTo>
                  <a:lnTo>
                    <a:pt x="80" y="211"/>
                  </a:lnTo>
                  <a:lnTo>
                    <a:pt x="94" y="216"/>
                  </a:lnTo>
                  <a:lnTo>
                    <a:pt x="108" y="221"/>
                  </a:lnTo>
                  <a:lnTo>
                    <a:pt x="142" y="228"/>
                  </a:lnTo>
                  <a:lnTo>
                    <a:pt x="142" y="228"/>
                  </a:lnTo>
                  <a:lnTo>
                    <a:pt x="177" y="236"/>
                  </a:lnTo>
                  <a:lnTo>
                    <a:pt x="189" y="239"/>
                  </a:lnTo>
                  <a:lnTo>
                    <a:pt x="198" y="243"/>
                  </a:lnTo>
                  <a:lnTo>
                    <a:pt x="204" y="248"/>
                  </a:lnTo>
                  <a:lnTo>
                    <a:pt x="208" y="253"/>
                  </a:lnTo>
                  <a:lnTo>
                    <a:pt x="210" y="259"/>
                  </a:lnTo>
                  <a:lnTo>
                    <a:pt x="211" y="266"/>
                  </a:lnTo>
                  <a:lnTo>
                    <a:pt x="211" y="266"/>
                  </a:lnTo>
                  <a:lnTo>
                    <a:pt x="210" y="273"/>
                  </a:lnTo>
                  <a:lnTo>
                    <a:pt x="206" y="279"/>
                  </a:lnTo>
                  <a:lnTo>
                    <a:pt x="202" y="284"/>
                  </a:lnTo>
                  <a:lnTo>
                    <a:pt x="196" y="288"/>
                  </a:lnTo>
                  <a:lnTo>
                    <a:pt x="189" y="290"/>
                  </a:lnTo>
                  <a:lnTo>
                    <a:pt x="182" y="293"/>
                  </a:lnTo>
                  <a:lnTo>
                    <a:pt x="169" y="294"/>
                  </a:lnTo>
                  <a:lnTo>
                    <a:pt x="169" y="294"/>
                  </a:lnTo>
                  <a:lnTo>
                    <a:pt x="158" y="293"/>
                  </a:lnTo>
                  <a:lnTo>
                    <a:pt x="148" y="291"/>
                  </a:lnTo>
                  <a:lnTo>
                    <a:pt x="141" y="288"/>
                  </a:lnTo>
                  <a:lnTo>
                    <a:pt x="135" y="284"/>
                  </a:lnTo>
                  <a:lnTo>
                    <a:pt x="135" y="284"/>
                  </a:lnTo>
                  <a:lnTo>
                    <a:pt x="129" y="277"/>
                  </a:lnTo>
                  <a:lnTo>
                    <a:pt x="124" y="268"/>
                  </a:lnTo>
                  <a:lnTo>
                    <a:pt x="122" y="261"/>
                  </a:lnTo>
                  <a:lnTo>
                    <a:pt x="120" y="251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2" y="268"/>
                  </a:lnTo>
                  <a:lnTo>
                    <a:pt x="5" y="284"/>
                  </a:lnTo>
                  <a:lnTo>
                    <a:pt x="10" y="298"/>
                  </a:lnTo>
                  <a:lnTo>
                    <a:pt x="16" y="311"/>
                  </a:lnTo>
                  <a:lnTo>
                    <a:pt x="23" y="322"/>
                  </a:lnTo>
                  <a:lnTo>
                    <a:pt x="33" y="333"/>
                  </a:lnTo>
                  <a:lnTo>
                    <a:pt x="43" y="343"/>
                  </a:lnTo>
                  <a:lnTo>
                    <a:pt x="54" y="350"/>
                  </a:lnTo>
                  <a:lnTo>
                    <a:pt x="66" y="357"/>
                  </a:lnTo>
                  <a:lnTo>
                    <a:pt x="79" y="363"/>
                  </a:lnTo>
                  <a:lnTo>
                    <a:pt x="92" y="368"/>
                  </a:lnTo>
                  <a:lnTo>
                    <a:pt x="106" y="372"/>
                  </a:lnTo>
                  <a:lnTo>
                    <a:pt x="120" y="375"/>
                  </a:lnTo>
                  <a:lnTo>
                    <a:pt x="135" y="377"/>
                  </a:lnTo>
                  <a:lnTo>
                    <a:pt x="149" y="378"/>
                  </a:lnTo>
                  <a:lnTo>
                    <a:pt x="164" y="379"/>
                  </a:lnTo>
                  <a:lnTo>
                    <a:pt x="164" y="379"/>
                  </a:lnTo>
                  <a:lnTo>
                    <a:pt x="194" y="378"/>
                  </a:lnTo>
                  <a:lnTo>
                    <a:pt x="209" y="375"/>
                  </a:lnTo>
                  <a:lnTo>
                    <a:pt x="223" y="373"/>
                  </a:lnTo>
                  <a:lnTo>
                    <a:pt x="238" y="369"/>
                  </a:lnTo>
                  <a:lnTo>
                    <a:pt x="251" y="364"/>
                  </a:lnTo>
                  <a:lnTo>
                    <a:pt x="265" y="360"/>
                  </a:lnTo>
                  <a:lnTo>
                    <a:pt x="277" y="352"/>
                  </a:lnTo>
                  <a:lnTo>
                    <a:pt x="289" y="345"/>
                  </a:lnTo>
                  <a:lnTo>
                    <a:pt x="299" y="335"/>
                  </a:lnTo>
                  <a:lnTo>
                    <a:pt x="308" y="325"/>
                  </a:lnTo>
                  <a:lnTo>
                    <a:pt x="315" y="313"/>
                  </a:lnTo>
                  <a:lnTo>
                    <a:pt x="322" y="300"/>
                  </a:lnTo>
                  <a:lnTo>
                    <a:pt x="326" y="285"/>
                  </a:lnTo>
                  <a:lnTo>
                    <a:pt x="330" y="270"/>
                  </a:lnTo>
                  <a:lnTo>
                    <a:pt x="330" y="251"/>
                  </a:lnTo>
                  <a:lnTo>
                    <a:pt x="330" y="251"/>
                  </a:lnTo>
                  <a:lnTo>
                    <a:pt x="330" y="240"/>
                  </a:lnTo>
                  <a:lnTo>
                    <a:pt x="329" y="231"/>
                  </a:lnTo>
                  <a:lnTo>
                    <a:pt x="326" y="222"/>
                  </a:lnTo>
                  <a:lnTo>
                    <a:pt x="324" y="212"/>
                  </a:lnTo>
                  <a:lnTo>
                    <a:pt x="320" y="205"/>
                  </a:lnTo>
                  <a:lnTo>
                    <a:pt x="317" y="198"/>
                  </a:lnTo>
                  <a:lnTo>
                    <a:pt x="312" y="191"/>
                  </a:lnTo>
                  <a:lnTo>
                    <a:pt x="307" y="184"/>
                  </a:lnTo>
                  <a:lnTo>
                    <a:pt x="295" y="173"/>
                  </a:lnTo>
                  <a:lnTo>
                    <a:pt x="282" y="164"/>
                  </a:lnTo>
                  <a:lnTo>
                    <a:pt x="268" y="156"/>
                  </a:lnTo>
                  <a:lnTo>
                    <a:pt x="252" y="150"/>
                  </a:lnTo>
                  <a:lnTo>
                    <a:pt x="252" y="150"/>
                  </a:lnTo>
                  <a:lnTo>
                    <a:pt x="237" y="146"/>
                  </a:lnTo>
                  <a:lnTo>
                    <a:pt x="221" y="142"/>
                  </a:lnTo>
                  <a:lnTo>
                    <a:pt x="189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37" y="120"/>
                  </a:lnTo>
                  <a:lnTo>
                    <a:pt x="132" y="116"/>
                  </a:lnTo>
                  <a:lnTo>
                    <a:pt x="129" y="111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1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3" y="77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74" y="77"/>
                  </a:lnTo>
                  <a:lnTo>
                    <a:pt x="181" y="79"/>
                  </a:lnTo>
                  <a:lnTo>
                    <a:pt x="187" y="82"/>
                  </a:lnTo>
                  <a:lnTo>
                    <a:pt x="193" y="87"/>
                  </a:lnTo>
                  <a:lnTo>
                    <a:pt x="193" y="87"/>
                  </a:lnTo>
                  <a:lnTo>
                    <a:pt x="199" y="92"/>
                  </a:lnTo>
                  <a:lnTo>
                    <a:pt x="204" y="98"/>
                  </a:lnTo>
                  <a:lnTo>
                    <a:pt x="206" y="105"/>
                  </a:lnTo>
                  <a:lnTo>
                    <a:pt x="208" y="114"/>
                  </a:lnTo>
                  <a:lnTo>
                    <a:pt x="322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Freeform 9"/>
            <p:cNvSpPr>
              <a:spLocks/>
            </p:cNvSpPr>
            <p:nvPr userDrawn="1"/>
          </p:nvSpPr>
          <p:spPr bwMode="auto">
            <a:xfrm>
              <a:off x="5649" y="4162"/>
              <a:ext cx="78" cy="106"/>
            </a:xfrm>
            <a:custGeom>
              <a:avLst/>
              <a:gdLst/>
              <a:ahLst/>
              <a:cxnLst>
                <a:cxn ang="0">
                  <a:pos x="0" y="422"/>
                </a:cxn>
                <a:cxn ang="0">
                  <a:pos x="116" y="422"/>
                </a:cxn>
                <a:cxn ang="0">
                  <a:pos x="116" y="276"/>
                </a:cxn>
                <a:cxn ang="0">
                  <a:pos x="116" y="276"/>
                </a:cxn>
                <a:cxn ang="0">
                  <a:pos x="116" y="257"/>
                </a:cxn>
                <a:cxn ang="0">
                  <a:pos x="119" y="240"/>
                </a:cxn>
                <a:cxn ang="0">
                  <a:pos x="123" y="228"/>
                </a:cxn>
                <a:cxn ang="0">
                  <a:pos x="126" y="223"/>
                </a:cxn>
                <a:cxn ang="0">
                  <a:pos x="128" y="219"/>
                </a:cxn>
                <a:cxn ang="0">
                  <a:pos x="128" y="219"/>
                </a:cxn>
                <a:cxn ang="0">
                  <a:pos x="133" y="212"/>
                </a:cxn>
                <a:cxn ang="0">
                  <a:pos x="140" y="208"/>
                </a:cxn>
                <a:cxn ang="0">
                  <a:pos x="148" y="204"/>
                </a:cxn>
                <a:cxn ang="0">
                  <a:pos x="155" y="203"/>
                </a:cxn>
                <a:cxn ang="0">
                  <a:pos x="155" y="203"/>
                </a:cxn>
                <a:cxn ang="0">
                  <a:pos x="165" y="203"/>
                </a:cxn>
                <a:cxn ang="0">
                  <a:pos x="172" y="205"/>
                </a:cxn>
                <a:cxn ang="0">
                  <a:pos x="178" y="209"/>
                </a:cxn>
                <a:cxn ang="0">
                  <a:pos x="184" y="215"/>
                </a:cxn>
                <a:cxn ang="0">
                  <a:pos x="184" y="215"/>
                </a:cxn>
                <a:cxn ang="0">
                  <a:pos x="189" y="221"/>
                </a:cxn>
                <a:cxn ang="0">
                  <a:pos x="191" y="231"/>
                </a:cxn>
                <a:cxn ang="0">
                  <a:pos x="194" y="242"/>
                </a:cxn>
                <a:cxn ang="0">
                  <a:pos x="194" y="255"/>
                </a:cxn>
                <a:cxn ang="0">
                  <a:pos x="194" y="422"/>
                </a:cxn>
                <a:cxn ang="0">
                  <a:pos x="310" y="422"/>
                </a:cxn>
                <a:cxn ang="0">
                  <a:pos x="310" y="229"/>
                </a:cxn>
                <a:cxn ang="0">
                  <a:pos x="310" y="229"/>
                </a:cxn>
                <a:cxn ang="0">
                  <a:pos x="310" y="215"/>
                </a:cxn>
                <a:cxn ang="0">
                  <a:pos x="309" y="202"/>
                </a:cxn>
                <a:cxn ang="0">
                  <a:pos x="306" y="188"/>
                </a:cxn>
                <a:cxn ang="0">
                  <a:pos x="304" y="177"/>
                </a:cxn>
                <a:cxn ang="0">
                  <a:pos x="299" y="166"/>
                </a:cxn>
                <a:cxn ang="0">
                  <a:pos x="295" y="157"/>
                </a:cxn>
                <a:cxn ang="0">
                  <a:pos x="289" y="148"/>
                </a:cxn>
                <a:cxn ang="0">
                  <a:pos x="283" y="141"/>
                </a:cxn>
                <a:cxn ang="0">
                  <a:pos x="283" y="141"/>
                </a:cxn>
                <a:cxn ang="0">
                  <a:pos x="276" y="133"/>
                </a:cxn>
                <a:cxn ang="0">
                  <a:pos x="269" y="129"/>
                </a:cxn>
                <a:cxn ang="0">
                  <a:pos x="260" y="124"/>
                </a:cxn>
                <a:cxn ang="0">
                  <a:pos x="251" y="119"/>
                </a:cxn>
                <a:cxn ang="0">
                  <a:pos x="241" y="116"/>
                </a:cxn>
                <a:cxn ang="0">
                  <a:pos x="231" y="114"/>
                </a:cxn>
                <a:cxn ang="0">
                  <a:pos x="220" y="113"/>
                </a:cxn>
                <a:cxn ang="0">
                  <a:pos x="209" y="112"/>
                </a:cxn>
                <a:cxn ang="0">
                  <a:pos x="209" y="112"/>
                </a:cxn>
                <a:cxn ang="0">
                  <a:pos x="195" y="113"/>
                </a:cxn>
                <a:cxn ang="0">
                  <a:pos x="182" y="114"/>
                </a:cxn>
                <a:cxn ang="0">
                  <a:pos x="168" y="116"/>
                </a:cxn>
                <a:cxn ang="0">
                  <a:pos x="154" y="122"/>
                </a:cxn>
                <a:cxn ang="0">
                  <a:pos x="154" y="122"/>
                </a:cxn>
                <a:cxn ang="0">
                  <a:pos x="144" y="129"/>
                </a:cxn>
                <a:cxn ang="0">
                  <a:pos x="135" y="135"/>
                </a:cxn>
                <a:cxn ang="0">
                  <a:pos x="126" y="143"/>
                </a:cxn>
                <a:cxn ang="0">
                  <a:pos x="116" y="153"/>
                </a:cxn>
                <a:cxn ang="0">
                  <a:pos x="116" y="0"/>
                </a:cxn>
                <a:cxn ang="0">
                  <a:pos x="0" y="0"/>
                </a:cxn>
                <a:cxn ang="0">
                  <a:pos x="0" y="422"/>
                </a:cxn>
              </a:cxnLst>
              <a:rect l="0" t="0" r="r" b="b"/>
              <a:pathLst>
                <a:path w="310" h="422">
                  <a:moveTo>
                    <a:pt x="0" y="422"/>
                  </a:moveTo>
                  <a:lnTo>
                    <a:pt x="116" y="422"/>
                  </a:lnTo>
                  <a:lnTo>
                    <a:pt x="116" y="276"/>
                  </a:lnTo>
                  <a:lnTo>
                    <a:pt x="116" y="276"/>
                  </a:lnTo>
                  <a:lnTo>
                    <a:pt x="116" y="257"/>
                  </a:lnTo>
                  <a:lnTo>
                    <a:pt x="119" y="240"/>
                  </a:lnTo>
                  <a:lnTo>
                    <a:pt x="123" y="228"/>
                  </a:lnTo>
                  <a:lnTo>
                    <a:pt x="126" y="223"/>
                  </a:lnTo>
                  <a:lnTo>
                    <a:pt x="128" y="219"/>
                  </a:lnTo>
                  <a:lnTo>
                    <a:pt x="128" y="219"/>
                  </a:lnTo>
                  <a:lnTo>
                    <a:pt x="133" y="212"/>
                  </a:lnTo>
                  <a:lnTo>
                    <a:pt x="140" y="208"/>
                  </a:lnTo>
                  <a:lnTo>
                    <a:pt x="148" y="204"/>
                  </a:lnTo>
                  <a:lnTo>
                    <a:pt x="155" y="203"/>
                  </a:lnTo>
                  <a:lnTo>
                    <a:pt x="155" y="203"/>
                  </a:lnTo>
                  <a:lnTo>
                    <a:pt x="165" y="203"/>
                  </a:lnTo>
                  <a:lnTo>
                    <a:pt x="172" y="205"/>
                  </a:lnTo>
                  <a:lnTo>
                    <a:pt x="178" y="209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9" y="221"/>
                  </a:lnTo>
                  <a:lnTo>
                    <a:pt x="191" y="231"/>
                  </a:lnTo>
                  <a:lnTo>
                    <a:pt x="194" y="242"/>
                  </a:lnTo>
                  <a:lnTo>
                    <a:pt x="194" y="255"/>
                  </a:lnTo>
                  <a:lnTo>
                    <a:pt x="194" y="422"/>
                  </a:lnTo>
                  <a:lnTo>
                    <a:pt x="310" y="422"/>
                  </a:lnTo>
                  <a:lnTo>
                    <a:pt x="310" y="229"/>
                  </a:lnTo>
                  <a:lnTo>
                    <a:pt x="310" y="229"/>
                  </a:lnTo>
                  <a:lnTo>
                    <a:pt x="310" y="215"/>
                  </a:lnTo>
                  <a:lnTo>
                    <a:pt x="309" y="202"/>
                  </a:lnTo>
                  <a:lnTo>
                    <a:pt x="306" y="188"/>
                  </a:lnTo>
                  <a:lnTo>
                    <a:pt x="304" y="177"/>
                  </a:lnTo>
                  <a:lnTo>
                    <a:pt x="299" y="166"/>
                  </a:lnTo>
                  <a:lnTo>
                    <a:pt x="295" y="157"/>
                  </a:lnTo>
                  <a:lnTo>
                    <a:pt x="289" y="148"/>
                  </a:lnTo>
                  <a:lnTo>
                    <a:pt x="283" y="141"/>
                  </a:lnTo>
                  <a:lnTo>
                    <a:pt x="283" y="141"/>
                  </a:lnTo>
                  <a:lnTo>
                    <a:pt x="276" y="133"/>
                  </a:lnTo>
                  <a:lnTo>
                    <a:pt x="269" y="129"/>
                  </a:lnTo>
                  <a:lnTo>
                    <a:pt x="260" y="124"/>
                  </a:lnTo>
                  <a:lnTo>
                    <a:pt x="251" y="119"/>
                  </a:lnTo>
                  <a:lnTo>
                    <a:pt x="241" y="116"/>
                  </a:lnTo>
                  <a:lnTo>
                    <a:pt x="231" y="114"/>
                  </a:lnTo>
                  <a:lnTo>
                    <a:pt x="220" y="113"/>
                  </a:lnTo>
                  <a:lnTo>
                    <a:pt x="209" y="112"/>
                  </a:lnTo>
                  <a:lnTo>
                    <a:pt x="209" y="112"/>
                  </a:lnTo>
                  <a:lnTo>
                    <a:pt x="195" y="113"/>
                  </a:lnTo>
                  <a:lnTo>
                    <a:pt x="182" y="114"/>
                  </a:lnTo>
                  <a:lnTo>
                    <a:pt x="168" y="116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44" y="129"/>
                  </a:lnTo>
                  <a:lnTo>
                    <a:pt x="135" y="135"/>
                  </a:lnTo>
                  <a:lnTo>
                    <a:pt x="126" y="143"/>
                  </a:lnTo>
                  <a:lnTo>
                    <a:pt x="116" y="153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Freeform 10"/>
            <p:cNvSpPr>
              <a:spLocks/>
            </p:cNvSpPr>
            <p:nvPr userDrawn="1"/>
          </p:nvSpPr>
          <p:spPr bwMode="auto">
            <a:xfrm>
              <a:off x="5599" y="4169"/>
              <a:ext cx="41" cy="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7"/>
                </a:cxn>
                <a:cxn ang="0">
                  <a:pos x="2" y="328"/>
                </a:cxn>
                <a:cxn ang="0">
                  <a:pos x="6" y="345"/>
                </a:cxn>
                <a:cxn ang="0">
                  <a:pos x="11" y="359"/>
                </a:cxn>
                <a:cxn ang="0">
                  <a:pos x="11" y="359"/>
                </a:cxn>
                <a:cxn ang="0">
                  <a:pos x="17" y="370"/>
                </a:cxn>
                <a:cxn ang="0">
                  <a:pos x="23" y="379"/>
                </a:cxn>
                <a:cxn ang="0">
                  <a:pos x="31" y="385"/>
                </a:cxn>
                <a:cxn ang="0">
                  <a:pos x="40" y="391"/>
                </a:cxn>
                <a:cxn ang="0">
                  <a:pos x="40" y="391"/>
                </a:cxn>
                <a:cxn ang="0">
                  <a:pos x="51" y="396"/>
                </a:cxn>
                <a:cxn ang="0">
                  <a:pos x="64" y="399"/>
                </a:cxn>
                <a:cxn ang="0">
                  <a:pos x="80" y="402"/>
                </a:cxn>
                <a:cxn ang="0">
                  <a:pos x="99" y="402"/>
                </a:cxn>
                <a:cxn ang="0">
                  <a:pos x="99" y="402"/>
                </a:cxn>
                <a:cxn ang="0">
                  <a:pos x="113" y="402"/>
                </a:cxn>
                <a:cxn ang="0">
                  <a:pos x="128" y="399"/>
                </a:cxn>
                <a:cxn ang="0">
                  <a:pos x="145" y="397"/>
                </a:cxn>
                <a:cxn ang="0">
                  <a:pos x="161" y="392"/>
                </a:cxn>
                <a:cxn ang="0">
                  <a:pos x="161" y="317"/>
                </a:cxn>
                <a:cxn ang="0">
                  <a:pos x="161" y="317"/>
                </a:cxn>
                <a:cxn ang="0">
                  <a:pos x="156" y="318"/>
                </a:cxn>
                <a:cxn ang="0">
                  <a:pos x="148" y="319"/>
                </a:cxn>
                <a:cxn ang="0">
                  <a:pos x="131" y="320"/>
                </a:cxn>
                <a:cxn ang="0">
                  <a:pos x="131" y="320"/>
                </a:cxn>
                <a:cxn ang="0">
                  <a:pos x="125" y="319"/>
                </a:cxn>
                <a:cxn ang="0">
                  <a:pos x="120" y="315"/>
                </a:cxn>
                <a:cxn ang="0">
                  <a:pos x="117" y="313"/>
                </a:cxn>
                <a:cxn ang="0">
                  <a:pos x="115" y="311"/>
                </a:cxn>
                <a:cxn ang="0">
                  <a:pos x="115" y="311"/>
                </a:cxn>
                <a:cxn ang="0">
                  <a:pos x="114" y="307"/>
                </a:cxn>
                <a:cxn ang="0">
                  <a:pos x="113" y="301"/>
                </a:cxn>
                <a:cxn ang="0">
                  <a:pos x="111" y="285"/>
                </a:cxn>
                <a:cxn ang="0">
                  <a:pos x="111" y="178"/>
                </a:cxn>
                <a:cxn ang="0">
                  <a:pos x="161" y="178"/>
                </a:cxn>
                <a:cxn ang="0">
                  <a:pos x="161" y="93"/>
                </a:cxn>
                <a:cxn ang="0">
                  <a:pos x="111" y="93"/>
                </a:cxn>
                <a:cxn ang="0">
                  <a:pos x="111" y="0"/>
                </a:cxn>
                <a:cxn ang="0">
                  <a:pos x="0" y="0"/>
                </a:cxn>
              </a:cxnLst>
              <a:rect l="0" t="0" r="r" b="b"/>
              <a:pathLst>
                <a:path w="161" h="402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7"/>
                  </a:lnTo>
                  <a:lnTo>
                    <a:pt x="2" y="328"/>
                  </a:lnTo>
                  <a:lnTo>
                    <a:pt x="6" y="345"/>
                  </a:lnTo>
                  <a:lnTo>
                    <a:pt x="11" y="359"/>
                  </a:lnTo>
                  <a:lnTo>
                    <a:pt x="11" y="359"/>
                  </a:lnTo>
                  <a:lnTo>
                    <a:pt x="17" y="370"/>
                  </a:lnTo>
                  <a:lnTo>
                    <a:pt x="23" y="379"/>
                  </a:lnTo>
                  <a:lnTo>
                    <a:pt x="31" y="385"/>
                  </a:lnTo>
                  <a:lnTo>
                    <a:pt x="40" y="391"/>
                  </a:lnTo>
                  <a:lnTo>
                    <a:pt x="40" y="391"/>
                  </a:lnTo>
                  <a:lnTo>
                    <a:pt x="51" y="396"/>
                  </a:lnTo>
                  <a:lnTo>
                    <a:pt x="64" y="399"/>
                  </a:lnTo>
                  <a:lnTo>
                    <a:pt x="80" y="402"/>
                  </a:lnTo>
                  <a:lnTo>
                    <a:pt x="99" y="402"/>
                  </a:lnTo>
                  <a:lnTo>
                    <a:pt x="99" y="402"/>
                  </a:lnTo>
                  <a:lnTo>
                    <a:pt x="113" y="402"/>
                  </a:lnTo>
                  <a:lnTo>
                    <a:pt x="128" y="399"/>
                  </a:lnTo>
                  <a:lnTo>
                    <a:pt x="145" y="397"/>
                  </a:lnTo>
                  <a:lnTo>
                    <a:pt x="161" y="392"/>
                  </a:lnTo>
                  <a:lnTo>
                    <a:pt x="161" y="317"/>
                  </a:lnTo>
                  <a:lnTo>
                    <a:pt x="161" y="317"/>
                  </a:lnTo>
                  <a:lnTo>
                    <a:pt x="156" y="318"/>
                  </a:lnTo>
                  <a:lnTo>
                    <a:pt x="148" y="319"/>
                  </a:lnTo>
                  <a:lnTo>
                    <a:pt x="131" y="320"/>
                  </a:lnTo>
                  <a:lnTo>
                    <a:pt x="131" y="320"/>
                  </a:lnTo>
                  <a:lnTo>
                    <a:pt x="125" y="319"/>
                  </a:lnTo>
                  <a:lnTo>
                    <a:pt x="120" y="315"/>
                  </a:lnTo>
                  <a:lnTo>
                    <a:pt x="117" y="313"/>
                  </a:lnTo>
                  <a:lnTo>
                    <a:pt x="115" y="311"/>
                  </a:lnTo>
                  <a:lnTo>
                    <a:pt x="115" y="311"/>
                  </a:lnTo>
                  <a:lnTo>
                    <a:pt x="114" y="307"/>
                  </a:lnTo>
                  <a:lnTo>
                    <a:pt x="113" y="301"/>
                  </a:lnTo>
                  <a:lnTo>
                    <a:pt x="111" y="285"/>
                  </a:lnTo>
                  <a:lnTo>
                    <a:pt x="111" y="178"/>
                  </a:lnTo>
                  <a:lnTo>
                    <a:pt x="161" y="178"/>
                  </a:lnTo>
                  <a:lnTo>
                    <a:pt x="161" y="93"/>
                  </a:lnTo>
                  <a:lnTo>
                    <a:pt x="111" y="93"/>
                  </a:lnTo>
                  <a:lnTo>
                    <a:pt x="1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auto">
            <a:xfrm>
              <a:off x="5562" y="4169"/>
              <a:ext cx="28" cy="15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8" r:id="rId2"/>
    <p:sldLayoutId id="2147483783" r:id="rId3"/>
    <p:sldLayoutId id="2147483795" r:id="rId4"/>
    <p:sldLayoutId id="2147483784" r:id="rId5"/>
    <p:sldLayoutId id="2147483785" r:id="rId6"/>
    <p:sldLayoutId id="2147483786" r:id="rId7"/>
    <p:sldLayoutId id="2147483796" r:id="rId8"/>
    <p:sldLayoutId id="2147483787" r:id="rId9"/>
    <p:sldLayoutId id="2147483788" r:id="rId10"/>
  </p:sldLayoutIdLst>
  <p:hf hdr="0" ftr="0" dt="0"/>
  <p:txStyles>
    <p:titleStyle>
      <a:lvl1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6.jpe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Evaluating and Controlling Mercury in Aquatic Ecosystems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Moving Beyond Source Control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September 25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Stephen Dent, PhD</a:t>
            </a:r>
          </a:p>
          <a:p>
            <a:r>
              <a:rPr lang="en-US" dirty="0" smtClean="0"/>
              <a:t>Environmental Engineer</a:t>
            </a:r>
          </a:p>
          <a:p>
            <a:r>
              <a:rPr lang="en-US" dirty="0" smtClean="0"/>
              <a:t>EPA Region 9 </a:t>
            </a:r>
            <a:r>
              <a:rPr lang="en-US" dirty="0" smtClean="0"/>
              <a:t>Hg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3761" y="266699"/>
            <a:ext cx="8989621" cy="677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F80C82-74AF-480E-A8C2-928522957DF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Lakes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382" y="-1"/>
            <a:ext cx="7291449" cy="533401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Results – North Twin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0" y="125086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mg/L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0" y="26347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µg/L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0" y="394932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µg/L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0" y="527936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</a:t>
            </a:r>
            <a:r>
              <a:rPr lang="en-US" dirty="0" smtClean="0"/>
              <a:t>/L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2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4400"/>
            <a:ext cx="6275119" cy="9856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761" y="6222670"/>
            <a:ext cx="6068291" cy="3681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7FE3D-7E39-4DC4-B1DE-A15B66B120A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638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4512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9119" y="123206"/>
            <a:ext cx="60960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Results -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Profiles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275119" y="1371600"/>
            <a:ext cx="2895600" cy="443484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Hypolimnion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50 to 75%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Reduction.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600" baseline="0" dirty="0" smtClean="0">
                <a:solidFill>
                  <a:schemeClr val="tx2"/>
                </a:solidFill>
              </a:rPr>
              <a:t>Upper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Hypolimnion</a:t>
            </a:r>
            <a:r>
              <a:rPr lang="en-US" sz="2600" dirty="0" smtClean="0">
                <a:solidFill>
                  <a:schemeClr val="tx2"/>
                </a:solidFill>
              </a:rPr>
              <a:t>:  50 to 90% Increase.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1371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038600"/>
            <a:ext cx="44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53143" y="2232561"/>
            <a:ext cx="56219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6918" y="4700649"/>
            <a:ext cx="56219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378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65564202"/>
              </p:ext>
            </p:extLst>
          </p:nvPr>
        </p:nvGraphicFramePr>
        <p:xfrm>
          <a:off x="0" y="1472540"/>
          <a:ext cx="9144000" cy="4750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2" y="0"/>
            <a:ext cx="8763000" cy="141763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2009 and 2010 </a:t>
            </a:r>
            <a:r>
              <a:rPr lang="en-US" dirty="0" smtClean="0"/>
              <a:t>Mercury </a:t>
            </a:r>
            <a:r>
              <a:rPr lang="en-US" dirty="0"/>
              <a:t>in Zooplankton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0"/>
            <a:ext cx="2985613" cy="1417638"/>
          </a:xfrm>
        </p:spPr>
        <p:txBody>
          <a:bodyPr/>
          <a:lstStyle/>
          <a:p>
            <a:r>
              <a:rPr lang="en-US" dirty="0" smtClean="0"/>
              <a:t>Sediment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60" y="-22825"/>
            <a:ext cx="4251367" cy="688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7417936" y="4607626"/>
            <a:ext cx="2113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Bryant, L, </a:t>
            </a:r>
            <a:r>
              <a:rPr lang="en-US" sz="1100" dirty="0" err="1" smtClean="0"/>
              <a:t>Gantzer</a:t>
            </a:r>
            <a:r>
              <a:rPr lang="en-US" sz="1100" dirty="0" smtClean="0"/>
              <a:t>, P., Little, J. 2011. Increased sediment oxygen uptake caused by oxygenation-induced </a:t>
            </a:r>
            <a:r>
              <a:rPr lang="en-US" sz="1100" dirty="0" err="1" smtClean="0"/>
              <a:t>hypolimnetic</a:t>
            </a:r>
            <a:r>
              <a:rPr lang="en-US" sz="1100" dirty="0" smtClean="0"/>
              <a:t> mixing. Water Research. 45, 3692-3703.</a:t>
            </a:r>
            <a:endParaRPr lang="en-US" sz="1100" dirty="0"/>
          </a:p>
        </p:txBody>
      </p:sp>
      <p:sp>
        <p:nvSpPr>
          <p:cNvPr id="7" name="Text Placeholder 15"/>
          <p:cNvSpPr txBox="1">
            <a:spLocks/>
          </p:cNvSpPr>
          <p:nvPr/>
        </p:nvSpPr>
        <p:spPr>
          <a:xfrm>
            <a:off x="149547" y="2405443"/>
            <a:ext cx="3220964" cy="465887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Small Variations in Oxygen in Bulk Water Column.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Large Oxygen Deficit at Sediment Water Interface</a:t>
            </a:r>
          </a:p>
        </p:txBody>
      </p:sp>
    </p:spTree>
    <p:extLst>
      <p:ext uri="{BB962C8B-B14F-4D97-AF65-F5344CB8AC3E}">
        <p14:creationId xmlns:p14="http://schemas.microsoft.com/office/powerpoint/2010/main" val="28478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Limitations- </a:t>
            </a:r>
            <a:r>
              <a:rPr lang="en-US" dirty="0" smtClean="0"/>
              <a:t>DO </a:t>
            </a:r>
            <a:r>
              <a:rPr lang="en-US" dirty="0" err="1" smtClean="0"/>
              <a:t>vs</a:t>
            </a:r>
            <a:r>
              <a:rPr lang="en-US" dirty="0" smtClean="0"/>
              <a:t> Fe and </a:t>
            </a:r>
            <a:r>
              <a:rPr lang="en-US" dirty="0" err="1" smtClean="0"/>
              <a:t>Mn</a:t>
            </a:r>
            <a:r>
              <a:rPr lang="en-US" dirty="0" smtClean="0"/>
              <a:t> in NT</a:t>
            </a:r>
            <a:endParaRPr lang="en-US" dirty="0"/>
          </a:p>
        </p:txBody>
      </p:sp>
      <p:pic>
        <p:nvPicPr>
          <p:cNvPr id="9" name="Picture 2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9408" y="1425039"/>
            <a:ext cx="6685808" cy="496388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749" y="6535870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C3B1-E8B9-436F-96B0-5B0C341EE1D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7741" y="97972"/>
            <a:ext cx="8229600" cy="11430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Surrogate Redox Parameters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MeHg Covariance with Fe and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 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519" y="1371600"/>
            <a:ext cx="76952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17741" y="6523995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3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Oxic</a:t>
            </a:r>
            <a:r>
              <a:rPr lang="en-US" dirty="0" smtClean="0"/>
              <a:t> Sediment Water Interface Not </a:t>
            </a:r>
            <a:r>
              <a:rPr lang="en-US" dirty="0" smtClean="0"/>
              <a:t>Maintained at NT</a:t>
            </a:r>
            <a:endParaRPr lang="en-US" dirty="0" smtClean="0"/>
          </a:p>
          <a:p>
            <a:pPr lvl="1"/>
            <a:r>
              <a:rPr lang="en-US" dirty="0" smtClean="0"/>
              <a:t>Horizontal </a:t>
            </a:r>
            <a:r>
              <a:rPr lang="en-US" dirty="0"/>
              <a:t>O</a:t>
            </a:r>
            <a:r>
              <a:rPr lang="en-US" dirty="0" smtClean="0"/>
              <a:t>xygen </a:t>
            </a:r>
            <a:r>
              <a:rPr lang="en-US" dirty="0"/>
              <a:t>D</a:t>
            </a:r>
            <a:r>
              <a:rPr lang="en-US" dirty="0" smtClean="0"/>
              <a:t>elivery Location</a:t>
            </a:r>
            <a:endParaRPr lang="en-US" dirty="0" smtClean="0"/>
          </a:p>
          <a:p>
            <a:r>
              <a:rPr lang="en-US" dirty="0" smtClean="0"/>
              <a:t>Negative </a:t>
            </a:r>
            <a:r>
              <a:rPr lang="en-US" dirty="0" smtClean="0"/>
              <a:t>Feedback: Metals Release W/ Mixing</a:t>
            </a:r>
            <a:endParaRPr lang="en-US" dirty="0" smtClean="0"/>
          </a:p>
          <a:p>
            <a:pPr lvl="1"/>
            <a:r>
              <a:rPr lang="en-US" dirty="0" smtClean="0"/>
              <a:t>Release of Fe, </a:t>
            </a:r>
            <a:r>
              <a:rPr lang="en-US" dirty="0" err="1" smtClean="0"/>
              <a:t>Mn</a:t>
            </a:r>
            <a:r>
              <a:rPr lang="en-US" dirty="0" smtClean="0"/>
              <a:t>, and Hg,</a:t>
            </a:r>
          </a:p>
          <a:p>
            <a:r>
              <a:rPr lang="en-US" dirty="0" smtClean="0"/>
              <a:t>Sampling </a:t>
            </a:r>
            <a:r>
              <a:rPr lang="en-US" dirty="0" smtClean="0"/>
              <a:t>Plan Design Critical For Tracking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Parameters</a:t>
            </a:r>
          </a:p>
          <a:p>
            <a:pPr lvl="2"/>
            <a:r>
              <a:rPr lang="en-US" dirty="0"/>
              <a:t>The Hg Cycle is Tightly Linked to Fe and </a:t>
            </a:r>
            <a:r>
              <a:rPr lang="en-US" dirty="0" err="1"/>
              <a:t>Mn</a:t>
            </a:r>
            <a:r>
              <a:rPr lang="en-US" dirty="0"/>
              <a:t> </a:t>
            </a:r>
            <a:r>
              <a:rPr lang="en-US" dirty="0" smtClean="0"/>
              <a:t>Cycles</a:t>
            </a:r>
          </a:p>
          <a:p>
            <a:pPr lvl="2"/>
            <a:r>
              <a:rPr lang="en-US" dirty="0" smtClean="0"/>
              <a:t>Redox</a:t>
            </a:r>
          </a:p>
          <a:p>
            <a:pPr lvl="1"/>
            <a:r>
              <a:rPr lang="en-US" dirty="0" smtClean="0"/>
              <a:t>Spatial/Temporal Sampling Regime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499" y="6547745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75" y="1840676"/>
            <a:ext cx="8763000" cy="4467528"/>
          </a:xfrm>
        </p:spPr>
        <p:txBody>
          <a:bodyPr/>
          <a:lstStyle/>
          <a:p>
            <a:r>
              <a:rPr lang="en-US" dirty="0" err="1" smtClean="0"/>
              <a:t>Hypolimnetic</a:t>
            </a:r>
            <a:r>
              <a:rPr lang="en-US" dirty="0" smtClean="0"/>
              <a:t> Oxygenation Can be Used to Control Mercury Accumulation in Lakes and Reservoirs,</a:t>
            </a:r>
          </a:p>
          <a:p>
            <a:pPr lvl="1"/>
            <a:r>
              <a:rPr lang="en-US" sz="2000" dirty="0" smtClean="0"/>
              <a:t>Very sensitive to how the system is  designed and managed. </a:t>
            </a:r>
          </a:p>
          <a:p>
            <a:r>
              <a:rPr lang="en-US" dirty="0" smtClean="0"/>
              <a:t>Data Gaps with Existing In Situ Eutrophication Strategies in Relation to Hg</a:t>
            </a:r>
            <a:r>
              <a:rPr lang="en-US" dirty="0" smtClean="0"/>
              <a:t>. </a:t>
            </a:r>
            <a:endParaRPr lang="en-US" dirty="0" smtClean="0"/>
          </a:p>
          <a:p>
            <a:pPr lvl="1"/>
            <a:r>
              <a:rPr lang="en-US" sz="2000" dirty="0" err="1" smtClean="0"/>
              <a:t>Hypolimnetic</a:t>
            </a:r>
            <a:r>
              <a:rPr lang="en-US" sz="2000" dirty="0" smtClean="0"/>
              <a:t> Oxygenation,</a:t>
            </a:r>
          </a:p>
          <a:p>
            <a:pPr lvl="1"/>
            <a:r>
              <a:rPr lang="en-US" sz="2000" dirty="0" smtClean="0"/>
              <a:t>Nitrogen Addition,</a:t>
            </a:r>
          </a:p>
          <a:p>
            <a:pPr lvl="1"/>
            <a:r>
              <a:rPr lang="en-US" sz="2000" dirty="0" smtClean="0"/>
              <a:t>In Situ Treatments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lvl="1"/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To: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Washington State University</a:t>
            </a:r>
          </a:p>
          <a:p>
            <a:pPr lvl="1"/>
            <a:r>
              <a:rPr lang="en-US" dirty="0" smtClean="0"/>
              <a:t>Dr. Marc Beutel</a:t>
            </a:r>
          </a:p>
          <a:p>
            <a:pPr lvl="1"/>
            <a:r>
              <a:rPr lang="en-US" dirty="0" smtClean="0"/>
              <a:t>Dr. Dave Yonge</a:t>
            </a:r>
          </a:p>
          <a:p>
            <a:pPr lvl="1"/>
            <a:r>
              <a:rPr lang="en-US" dirty="0" smtClean="0"/>
              <a:t>Dr. Rick Watts</a:t>
            </a:r>
          </a:p>
          <a:p>
            <a:pPr lvl="1"/>
            <a:r>
              <a:rPr lang="en-US" dirty="0" smtClean="0"/>
              <a:t>Dr. Barry Moore</a:t>
            </a:r>
          </a:p>
          <a:p>
            <a:pPr lvl="1"/>
            <a:r>
              <a:rPr lang="en-US" dirty="0" smtClean="0"/>
              <a:t>Dr. Doug Call</a:t>
            </a:r>
          </a:p>
          <a:p>
            <a:pPr lvl="1"/>
            <a:r>
              <a:rPr lang="en-US" dirty="0" smtClean="0"/>
              <a:t>The Countless Graduate Students from CEE and NATRS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/>
              <a:t>Colville Confederated Tribe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 smtClean="0"/>
              <a:t>Dr. Ed Shallenberger</a:t>
            </a:r>
          </a:p>
          <a:p>
            <a:r>
              <a:rPr lang="en-US" dirty="0" smtClean="0"/>
              <a:t>Battelle Marine Science Laboratory</a:t>
            </a:r>
          </a:p>
          <a:p>
            <a:pPr lvl="1"/>
            <a:r>
              <a:rPr lang="en-US" dirty="0" smtClean="0"/>
              <a:t>Dr. Gary Gill</a:t>
            </a:r>
          </a:p>
          <a:p>
            <a:pPr lvl="1"/>
            <a:r>
              <a:rPr lang="en-US" dirty="0" smtClean="0"/>
              <a:t>Brenda Lasorsa</a:t>
            </a:r>
          </a:p>
          <a:p>
            <a:r>
              <a:rPr lang="en-US" dirty="0" smtClean="0"/>
              <a:t>Agouron Institute</a:t>
            </a:r>
          </a:p>
          <a:p>
            <a:r>
              <a:rPr lang="en-US" dirty="0" smtClean="0"/>
              <a:t>National Science Foundation’s GK-12 Program</a:t>
            </a:r>
          </a:p>
          <a:p>
            <a:r>
              <a:rPr lang="en-US" dirty="0" smtClean="0"/>
              <a:t>WSU’s Culturally Relevant Engineering Applications in Mathematics (CREAM)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5" y="3203575"/>
            <a:ext cx="4114800" cy="1371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6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Mercury </a:t>
            </a:r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Relation to Eutrophication/Anoxia</a:t>
            </a:r>
            <a:endParaRPr lang="en-US" dirty="0" smtClean="0"/>
          </a:p>
          <a:p>
            <a:r>
              <a:rPr lang="en-US" dirty="0" smtClean="0"/>
              <a:t>Lake </a:t>
            </a:r>
            <a:r>
              <a:rPr lang="en-US" dirty="0" smtClean="0"/>
              <a:t>Management – Controlling Anoxia</a:t>
            </a:r>
          </a:p>
          <a:p>
            <a:pPr lvl="1"/>
            <a:r>
              <a:rPr lang="en-US" dirty="0" smtClean="0"/>
              <a:t>Oxygenation Systems</a:t>
            </a:r>
          </a:p>
          <a:p>
            <a:pPr lvl="1"/>
            <a:r>
              <a:rPr lang="en-US" dirty="0" smtClean="0"/>
              <a:t>Twin Lakes Study</a:t>
            </a:r>
          </a:p>
          <a:p>
            <a:pPr lvl="1"/>
            <a:r>
              <a:rPr lang="en-US" dirty="0" smtClean="0"/>
              <a:t>Other Applications</a:t>
            </a:r>
          </a:p>
          <a:p>
            <a:r>
              <a:rPr lang="en-US" dirty="0" smtClean="0"/>
              <a:t>Concluding Thoughts/Management </a:t>
            </a:r>
            <a:r>
              <a:rPr lang="en-US" dirty="0" smtClean="0"/>
              <a:t>Considerations</a:t>
            </a:r>
          </a:p>
          <a:p>
            <a:r>
              <a:rPr lang="en-US" dirty="0" smtClean="0"/>
              <a:t>Questions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89026" y="4641756"/>
            <a:ext cx="2634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CH</a:t>
            </a:r>
            <a:r>
              <a:rPr lang="en-US" sz="5400" b="1" cap="none" spc="0" baseline="-25000" dirty="0" smtClean="0">
                <a:ln/>
                <a:solidFill>
                  <a:schemeClr val="accent3"/>
                </a:solidFill>
                <a:effectLst/>
              </a:rPr>
              <a:t>3</a:t>
            </a:r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Hg</a:t>
            </a:r>
            <a:r>
              <a:rPr lang="en-US" sz="5400" b="1" cap="none" spc="0" baseline="30000" dirty="0" smtClean="0">
                <a:ln/>
                <a:solidFill>
                  <a:schemeClr val="accent3"/>
                </a:solidFill>
                <a:effectLst/>
              </a:rPr>
              <a:t>+</a:t>
            </a:r>
            <a:endParaRPr lang="en-US" sz="5400" b="1" cap="none" spc="0" baseline="3000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F7AD01B6-12E7-48A0-9CA7-A0D85F537AD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1886" y="6293922"/>
            <a:ext cx="4488873" cy="5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Results-Oxygen Addition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4880757" y="1470026"/>
            <a:ext cx="4126717" cy="483817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2009: 30 </a:t>
            </a:r>
            <a:r>
              <a:rPr lang="en-US" dirty="0" smtClean="0"/>
              <a:t>SCFM</a:t>
            </a:r>
          </a:p>
          <a:p>
            <a:pPr lvl="1"/>
            <a:r>
              <a:rPr lang="en-US" dirty="0" smtClean="0"/>
              <a:t>Lease </a:t>
            </a:r>
            <a:r>
              <a:rPr lang="en-US" dirty="0" err="1" smtClean="0"/>
              <a:t>hypolimnetic</a:t>
            </a:r>
            <a:r>
              <a:rPr lang="en-US" dirty="0" smtClean="0"/>
              <a:t> metals input.</a:t>
            </a:r>
            <a:endParaRPr lang="en-US" dirty="0" smtClean="0"/>
          </a:p>
          <a:p>
            <a:r>
              <a:rPr lang="en-US" dirty="0" smtClean="0"/>
              <a:t>2010: 40 </a:t>
            </a:r>
            <a:r>
              <a:rPr lang="en-US" dirty="0" smtClean="0"/>
              <a:t>SCFM</a:t>
            </a:r>
          </a:p>
          <a:p>
            <a:pPr lvl="1"/>
            <a:r>
              <a:rPr lang="en-US" dirty="0" smtClean="0"/>
              <a:t>Most </a:t>
            </a:r>
            <a:r>
              <a:rPr lang="en-US" dirty="0" err="1" smtClean="0"/>
              <a:t>hypolimnetic</a:t>
            </a:r>
            <a:r>
              <a:rPr lang="en-US" dirty="0" smtClean="0"/>
              <a:t> metals input.</a:t>
            </a:r>
            <a:endParaRPr lang="en-US" dirty="0" smtClean="0"/>
          </a:p>
          <a:p>
            <a:r>
              <a:rPr lang="en-US" dirty="0" smtClean="0"/>
              <a:t>2011:  35 </a:t>
            </a:r>
            <a:r>
              <a:rPr lang="en-US" dirty="0" smtClean="0"/>
              <a:t>SCFM</a:t>
            </a:r>
          </a:p>
          <a:p>
            <a:pPr lvl="1"/>
            <a:r>
              <a:rPr lang="en-US" dirty="0" smtClean="0"/>
              <a:t>In between.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609600" y="3200400"/>
          <a:ext cx="3920490" cy="192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381000" y="4930140"/>
          <a:ext cx="4267200" cy="1927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638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627946742"/>
              </p:ext>
            </p:extLst>
          </p:nvPr>
        </p:nvGraphicFramePr>
        <p:xfrm>
          <a:off x="609600" y="1295400"/>
          <a:ext cx="3886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424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Factors Correlating with Fish Tissue (LMB) in Streams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Use Influences</a:t>
            </a:r>
          </a:p>
          <a:p>
            <a:pPr lvl="1"/>
            <a:r>
              <a:rPr lang="en-US" dirty="0" smtClean="0"/>
              <a:t>Hg in Tissue Correlates with % of Undeveloped Watershed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Land Cover influences</a:t>
            </a:r>
          </a:p>
          <a:p>
            <a:pPr lvl="1"/>
            <a:r>
              <a:rPr lang="en-US" dirty="0" smtClean="0"/>
              <a:t>Bioaccumulation Correlated with Basin </a:t>
            </a:r>
            <a:r>
              <a:rPr lang="en-US" dirty="0"/>
              <a:t>%</a:t>
            </a:r>
            <a:r>
              <a:rPr lang="en-US" dirty="0" smtClean="0"/>
              <a:t> of Forest and Woody Wetland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Chemical Influences (A More Precarious Link)</a:t>
            </a:r>
          </a:p>
          <a:p>
            <a:pPr lvl="1"/>
            <a:r>
              <a:rPr lang="en-US" dirty="0" smtClean="0"/>
              <a:t>Unfiltered </a:t>
            </a:r>
            <a:r>
              <a:rPr lang="en-US" dirty="0" err="1" smtClean="0"/>
              <a:t>MeHg</a:t>
            </a:r>
            <a:endParaRPr lang="en-US" dirty="0" smtClean="0"/>
          </a:p>
          <a:p>
            <a:pPr lvl="1"/>
            <a:r>
              <a:rPr lang="en-US" dirty="0" smtClean="0"/>
              <a:t>Sediment </a:t>
            </a:r>
            <a:r>
              <a:rPr lang="en-US" dirty="0" err="1" smtClean="0"/>
              <a:t>MeHg</a:t>
            </a:r>
            <a:r>
              <a:rPr lang="en-US" dirty="0" smtClean="0"/>
              <a:t> Normalized to OM (Related Back to Land Cover)</a:t>
            </a:r>
          </a:p>
          <a:p>
            <a:pPr lvl="1"/>
            <a:r>
              <a:rPr lang="en-US" dirty="0" smtClean="0"/>
              <a:t>Low pH</a:t>
            </a:r>
          </a:p>
          <a:p>
            <a:pPr lvl="1"/>
            <a:r>
              <a:rPr lang="en-US" dirty="0" smtClean="0"/>
              <a:t>Dissolved Sulfate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7389" y="6535870"/>
            <a:ext cx="1606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3399"/>
              </a:buClr>
            </a:pPr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Rivers and Streams</a:t>
            </a:r>
          </a:p>
        </p:txBody>
      </p:sp>
    </p:spTree>
    <p:extLst>
      <p:ext uri="{BB962C8B-B14F-4D97-AF65-F5344CB8AC3E}">
        <p14:creationId xmlns:p14="http://schemas.microsoft.com/office/powerpoint/2010/main" val="6910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Anthropogenic Point Source Impacts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345" y="1448791"/>
            <a:ext cx="4343400" cy="639762"/>
          </a:xfrm>
        </p:spPr>
        <p:txBody>
          <a:bodyPr/>
          <a:lstStyle/>
          <a:p>
            <a:pPr algn="ctr"/>
            <a:r>
              <a:rPr lang="en-US" dirty="0" err="1" smtClean="0"/>
              <a:t>Minamata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7" y="2155187"/>
            <a:ext cx="3699348" cy="369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982729" y="2155187"/>
            <a:ext cx="3721883" cy="399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Acetaldehyde Production 1932 -1968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27 Tons </a:t>
            </a:r>
            <a:r>
              <a:rPr lang="en-US" b="0" dirty="0" err="1" smtClean="0"/>
              <a:t>Methylmercury</a:t>
            </a:r>
            <a:r>
              <a:rPr lang="en-US" b="0" dirty="0" smtClean="0"/>
              <a:t> Dumped Into the Bay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First Case: 1956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900 Killed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2 Million w/ Severe Health Effects</a:t>
            </a:r>
          </a:p>
          <a:p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D57BBE4-8ADF-46BC-BBCB-D3603382CAD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Non-Point Source Impacts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D57BBE4-8ADF-46BC-BBCB-D3603382CAD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70" y="1662545"/>
            <a:ext cx="4353037" cy="443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2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Total Mercury in Mined vs. </a:t>
            </a:r>
            <a:r>
              <a:rPr lang="en-US" dirty="0" err="1" smtClean="0">
                <a:solidFill>
                  <a:schemeClr val="tx2"/>
                </a:solidFill>
              </a:rPr>
              <a:t>Unmined</a:t>
            </a:r>
            <a:r>
              <a:rPr lang="en-US" dirty="0" smtClean="0">
                <a:solidFill>
                  <a:schemeClr val="tx2"/>
                </a:solidFill>
              </a:rPr>
              <a:t> Streams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5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6" y="1421784"/>
            <a:ext cx="7588331" cy="496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260" y="6550223"/>
            <a:ext cx="1606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3399"/>
              </a:buClr>
            </a:pPr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Rivers and Streams</a:t>
            </a:r>
          </a:p>
        </p:txBody>
      </p:sp>
    </p:spTree>
    <p:extLst>
      <p:ext uri="{BB962C8B-B14F-4D97-AF65-F5344CB8AC3E}">
        <p14:creationId xmlns:p14="http://schemas.microsoft.com/office/powerpoint/2010/main" val="42492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Methylmercury</a:t>
            </a:r>
            <a:r>
              <a:rPr lang="en-US" dirty="0" smtClean="0">
                <a:solidFill>
                  <a:schemeClr val="tx2"/>
                </a:solidFill>
              </a:rPr>
              <a:t> in Mined vs. </a:t>
            </a:r>
            <a:r>
              <a:rPr lang="en-US" dirty="0" err="1" smtClean="0">
                <a:solidFill>
                  <a:schemeClr val="tx2"/>
                </a:solidFill>
              </a:rPr>
              <a:t>Unmined</a:t>
            </a:r>
            <a:r>
              <a:rPr lang="en-US" dirty="0" smtClean="0">
                <a:solidFill>
                  <a:schemeClr val="tx2"/>
                </a:solidFill>
              </a:rPr>
              <a:t> Streams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92" y="1413164"/>
            <a:ext cx="7432834" cy="497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03" y="1716808"/>
            <a:ext cx="1164709" cy="71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4262" y="6550223"/>
            <a:ext cx="1606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3399"/>
              </a:buClr>
            </a:pPr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Rivers and Streams</a:t>
            </a:r>
          </a:p>
        </p:txBody>
      </p:sp>
    </p:spTree>
    <p:extLst>
      <p:ext uri="{BB962C8B-B14F-4D97-AF65-F5344CB8AC3E}">
        <p14:creationId xmlns:p14="http://schemas.microsoft.com/office/powerpoint/2010/main" val="28720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1380136"/>
            <a:ext cx="72771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Guadalupe River Watershed Mercury TMDL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0" y="1380136"/>
            <a:ext cx="2980706" cy="283560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1.5 </a:t>
            </a:r>
            <a:r>
              <a:rPr lang="en-US" dirty="0" err="1" smtClean="0"/>
              <a:t>ng</a:t>
            </a:r>
            <a:r>
              <a:rPr lang="en-US" dirty="0" smtClean="0"/>
              <a:t>/L in Water</a:t>
            </a:r>
          </a:p>
          <a:p>
            <a:r>
              <a:rPr lang="en-US" dirty="0" smtClean="0"/>
              <a:t>0.05 mg </a:t>
            </a:r>
            <a:r>
              <a:rPr lang="en-US" dirty="0" err="1" smtClean="0"/>
              <a:t>MeHg</a:t>
            </a:r>
            <a:r>
              <a:rPr lang="en-US" dirty="0" smtClean="0"/>
              <a:t>/kg   (Small Fish)</a:t>
            </a:r>
          </a:p>
          <a:p>
            <a:r>
              <a:rPr lang="en-US" dirty="0" smtClean="0"/>
              <a:t>0.1 mg </a:t>
            </a:r>
            <a:r>
              <a:rPr lang="en-US" dirty="0" err="1" smtClean="0"/>
              <a:t>MeHg</a:t>
            </a:r>
            <a:r>
              <a:rPr lang="en-US" dirty="0" smtClean="0"/>
              <a:t>/kg         (Big Fish)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5125" y="6550223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Stratification of Lakes and Reservoirs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010694" y="3998933"/>
            <a:ext cx="1109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Ammonia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565775" y="5226050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Sulfide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775993" y="4382572"/>
            <a:ext cx="1220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Phosphate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273425" y="4530725"/>
            <a:ext cx="128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Manganese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006849" y="5665787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Iron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209925" y="3641725"/>
            <a:ext cx="2705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Loss of cold-water habitat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087811" y="4891603"/>
            <a:ext cx="97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Mercury</a:t>
            </a:r>
          </a:p>
        </p:txBody>
      </p:sp>
      <p:pic>
        <p:nvPicPr>
          <p:cNvPr id="1037" name="Picture 13" descr="Seasonal Lake Cy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7958" y="1493652"/>
            <a:ext cx="5689033" cy="483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F9BB0EDE-64A5-46CC-95B4-E964995DAD4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553200" y="0"/>
            <a:ext cx="2590800" cy="1484416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 smtClean="0"/>
              <a:t>Mercury in Aquatic Ecosystems</a:t>
            </a:r>
          </a:p>
        </p:txBody>
      </p:sp>
      <p:pic>
        <p:nvPicPr>
          <p:cNvPr id="38915" name="Picture 2" descr="http://www.duluthstreams.org/understanding/images/mercury/HgCycle-USG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538913" cy="6858000"/>
          </a:xfr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6553200" y="1600200"/>
            <a:ext cx="2590800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Enters System as Hg(II)</a:t>
            </a:r>
            <a:endParaRPr lang="en-US" sz="2400" dirty="0">
              <a:latin typeface="+mj-lt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Converted to </a:t>
            </a:r>
            <a:r>
              <a:rPr lang="en-US" sz="2400" dirty="0" err="1" smtClean="0">
                <a:latin typeface="+mj-lt"/>
              </a:rPr>
              <a:t>MeHg</a:t>
            </a:r>
            <a:r>
              <a:rPr lang="en-US" sz="2400" dirty="0" smtClean="0">
                <a:latin typeface="+mj-lt"/>
              </a:rPr>
              <a:t> in Anaerobic Zones</a:t>
            </a:r>
            <a:endParaRPr lang="en-US" sz="2400" dirty="0">
              <a:latin typeface="+mj-lt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Biomagnifies Up Food Web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Typically Associated with Eutrophic  Systems</a:t>
            </a:r>
            <a:endParaRPr lang="en-US" sz="2400" dirty="0">
              <a:latin typeface="+mj-lt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56388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USGS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3"/>
          <p:cNvSpPr>
            <a:spLocks noGrp="1"/>
          </p:cNvSpPr>
          <p:nvPr>
            <p:ph type="title"/>
          </p:nvPr>
        </p:nvSpPr>
        <p:spPr>
          <a:xfrm>
            <a:off x="266700" y="134072"/>
            <a:ext cx="8229600" cy="11430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How Lake Hg Enrichment Works</a:t>
            </a:r>
          </a:p>
        </p:txBody>
      </p:sp>
      <p:pic>
        <p:nvPicPr>
          <p:cNvPr id="7172" name="Content Placeholder 6" descr="redox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667000"/>
            <a:ext cx="4027487" cy="3409950"/>
          </a:xfrm>
        </p:spPr>
      </p:pic>
      <p:graphicFrame>
        <p:nvGraphicFramePr>
          <p:cNvPr id="7170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4191000" y="1676400"/>
          <a:ext cx="49530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Photo Editor Photo" r:id="rId4" imgW="9038095" imgH="4382112" progId="">
                  <p:embed/>
                </p:oleObj>
              </mc:Choice>
              <mc:Fallback>
                <p:oleObj name="Photo Editor Photo" r:id="rId4" imgW="9038095" imgH="4382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676400"/>
                        <a:ext cx="4953000" cy="36576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962400" y="2390775"/>
            <a:ext cx="838200" cy="20002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753100" y="3541094"/>
            <a:ext cx="1905000" cy="16002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05599" y="3581400"/>
            <a:ext cx="104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Mn(II)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403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Fe(II)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5600" y="44196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S(II)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048000" y="3962400"/>
            <a:ext cx="3733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52800" y="4341194"/>
            <a:ext cx="358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62400" y="4722194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241301" y="6400800"/>
            <a:ext cx="4682392" cy="4460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>
                <a:solidFill>
                  <a:srgbClr val="003399"/>
                </a:solidFill>
              </a:rPr>
              <a:t>Lakes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43200" y="2190750"/>
            <a:ext cx="1219200" cy="40005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Oxycline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4764 L 0.24583 0.3806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7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4764 L 0.24584 0.380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/>
      <p:bldP spid="20" grpId="0"/>
      <p:bldP spid="21" grpId="0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61257" y="0"/>
            <a:ext cx="8425543" cy="141763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Scope of Mercury Issues in 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pic>
        <p:nvPicPr>
          <p:cNvPr id="7" name="Picture 2" descr="http://toxics.usgs.gov/photo_gallery/photos/mercury/MercuryFishAdvisoryMap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9456" y="1322636"/>
            <a:ext cx="5764544" cy="489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657" y="873005"/>
            <a:ext cx="3553691" cy="265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5"/>
          <p:cNvSpPr txBox="1">
            <a:spLocks/>
          </p:cNvSpPr>
          <p:nvPr/>
        </p:nvSpPr>
        <p:spPr bwMode="auto">
          <a:xfrm>
            <a:off x="32657" y="3528061"/>
            <a:ext cx="3220964" cy="283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367 Stream Sites Sampled Across United States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Sites with Fish Greater than 0.3 </a:t>
            </a:r>
            <a:r>
              <a:rPr lang="en-US" sz="1600" dirty="0" err="1" smtClean="0"/>
              <a:t>ug</a:t>
            </a:r>
            <a:r>
              <a:rPr lang="en-US" sz="1600" dirty="0" smtClean="0"/>
              <a:t>/g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25%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Sites with Fish Greater than 0.6 </a:t>
            </a:r>
            <a:r>
              <a:rPr lang="en-US" sz="1600" dirty="0" err="1" smtClean="0"/>
              <a:t>ug</a:t>
            </a:r>
            <a:r>
              <a:rPr lang="en-US" sz="1600" dirty="0" smtClean="0"/>
              <a:t>/g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10%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36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Redox Chemistry of Oxygen Depletion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Hg Dynamics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462649"/>
            <a:ext cx="9144000" cy="902525"/>
          </a:xfrm>
          <a:prstGeom prst="rect">
            <a:avLst/>
          </a:prstGeom>
          <a:solidFill>
            <a:srgbClr val="361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425039"/>
            <a:ext cx="9144000" cy="40376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106390"/>
            <a:ext cx="3206338" cy="356259"/>
          </a:xfrm>
          <a:prstGeom prst="rect">
            <a:avLst/>
          </a:prstGeom>
          <a:solidFill>
            <a:srgbClr val="361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</a:t>
            </a:r>
            <a:endParaRPr lang="en-US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3218213" y="5106390"/>
            <a:ext cx="3073730" cy="356259"/>
          </a:xfrm>
          <a:prstGeom prst="rect">
            <a:avLst/>
          </a:prstGeom>
          <a:gradFill flip="none" rotWithShape="1">
            <a:gsLst>
              <a:gs pos="0">
                <a:srgbClr val="3F1C00"/>
              </a:gs>
              <a:gs pos="2000">
                <a:srgbClr val="361B00"/>
              </a:gs>
              <a:gs pos="0">
                <a:srgbClr val="000040"/>
              </a:gs>
              <a:gs pos="100000">
                <a:srgbClr val="CC3300"/>
              </a:gs>
              <a:gs pos="30000">
                <a:srgbClr val="361B00"/>
              </a:gs>
              <a:gs pos="100000">
                <a:srgbClr val="F27300"/>
              </a:gs>
              <a:gs pos="100000">
                <a:srgbClr val="FFBF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</a:t>
            </a:r>
            <a:r>
              <a:rPr lang="en-US" baseline="30000" dirty="0" smtClean="0"/>
              <a:t>3+  </a:t>
            </a:r>
            <a:r>
              <a:rPr lang="en-US" dirty="0" smtClean="0"/>
              <a:t>← Mn</a:t>
            </a:r>
            <a:r>
              <a:rPr lang="en-US" baseline="30000" dirty="0" smtClean="0"/>
              <a:t>3+</a:t>
            </a:r>
            <a:endParaRPr 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6303818" y="5106390"/>
            <a:ext cx="2840182" cy="356259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</a:t>
            </a:r>
            <a:r>
              <a:rPr lang="en-US" baseline="30000" dirty="0" smtClean="0"/>
              <a:t>3-</a:t>
            </a:r>
            <a:r>
              <a:rPr lang="en-US" dirty="0" smtClean="0"/>
              <a:t> ← 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303818" y="2786558"/>
            <a:ext cx="122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+300 mV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26976" y="2971224"/>
            <a:ext cx="12013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8803" y="2786558"/>
            <a:ext cx="118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+100 mV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771893" y="2971224"/>
            <a:ext cx="12469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03969" y="3443844"/>
            <a:ext cx="9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Oxic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164304" y="3443844"/>
            <a:ext cx="9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Anoxic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66879" y="3443844"/>
            <a:ext cx="133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Anaerobic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99313" y="3996830"/>
            <a:ext cx="7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Mn</a:t>
            </a:r>
            <a:r>
              <a:rPr lang="en-US" baseline="30000" dirty="0" smtClean="0"/>
              <a:t>2+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86913" y="3866205"/>
            <a:ext cx="7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30000" dirty="0" smtClean="0"/>
              <a:t>2- 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546786" y="3996830"/>
            <a:ext cx="7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</a:t>
            </a:r>
            <a:r>
              <a:rPr lang="en-US" baseline="30000" dirty="0" smtClean="0"/>
              <a:t>2+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6474031" y="3996830"/>
            <a:ext cx="7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Hg</a:t>
            </a:r>
            <a:r>
              <a:rPr lang="en-US" baseline="30000" dirty="0" smtClean="0"/>
              <a:t>2+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7379523" y="3996830"/>
            <a:ext cx="7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</a:t>
            </a:r>
            <a:r>
              <a:rPr lang="en-US" baseline="30000" dirty="0" smtClean="0"/>
              <a:t>3+</a:t>
            </a:r>
            <a:endParaRPr lang="en-US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8153400" y="3996830"/>
            <a:ext cx="7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Mn</a:t>
            </a:r>
            <a:r>
              <a:rPr lang="en-US" baseline="30000" dirty="0"/>
              <a:t>3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cxnSp>
        <p:nvCxnSpPr>
          <p:cNvPr id="37" name="Straight Arrow Connector 36"/>
          <p:cNvCxnSpPr>
            <a:stCxn id="33" idx="2"/>
          </p:cNvCxnSpPr>
          <p:nvPr/>
        </p:nvCxnSpPr>
        <p:spPr>
          <a:xfrm flipH="1">
            <a:off x="6860969" y="4366162"/>
            <a:ext cx="1" cy="740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4" idx="2"/>
          </p:cNvCxnSpPr>
          <p:nvPr/>
        </p:nvCxnSpPr>
        <p:spPr>
          <a:xfrm flipH="1">
            <a:off x="7766461" y="4366162"/>
            <a:ext cx="1" cy="740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2"/>
          </p:cNvCxnSpPr>
          <p:nvPr/>
        </p:nvCxnSpPr>
        <p:spPr>
          <a:xfrm flipH="1">
            <a:off x="8540338" y="4366162"/>
            <a:ext cx="1" cy="740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2" idx="2"/>
          </p:cNvCxnSpPr>
          <p:nvPr/>
        </p:nvCxnSpPr>
        <p:spPr>
          <a:xfrm flipV="1">
            <a:off x="3933724" y="4366162"/>
            <a:ext cx="1" cy="7402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0" idx="2"/>
          </p:cNvCxnSpPr>
          <p:nvPr/>
        </p:nvCxnSpPr>
        <p:spPr>
          <a:xfrm flipV="1">
            <a:off x="5786251" y="4366162"/>
            <a:ext cx="1" cy="740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831351" y="4235537"/>
            <a:ext cx="11797" cy="858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03591" y="3841668"/>
            <a:ext cx="110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r>
              <a:rPr lang="en-US" dirty="0" smtClean="0"/>
              <a:t>Hg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cxnSp>
        <p:nvCxnSpPr>
          <p:cNvPr id="49" name="Straight Arrow Connector 48"/>
          <p:cNvCxnSpPr>
            <a:endCxn id="48" idx="1"/>
          </p:cNvCxnSpPr>
          <p:nvPr/>
        </p:nvCxnSpPr>
        <p:spPr>
          <a:xfrm>
            <a:off x="1864393" y="4026334"/>
            <a:ext cx="3391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96918" y="4551610"/>
            <a:ext cx="3976271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Hg</a:t>
            </a:r>
            <a:r>
              <a:rPr lang="en-US" baseline="30000" dirty="0" smtClean="0"/>
              <a:t>2+</a:t>
            </a:r>
            <a:r>
              <a:rPr lang="en-US" dirty="0" smtClean="0"/>
              <a:t>, PO</a:t>
            </a:r>
            <a:r>
              <a:rPr lang="en-US" baseline="-25000" dirty="0" smtClean="0"/>
              <a:t>4</a:t>
            </a:r>
            <a:r>
              <a:rPr lang="en-US" dirty="0" smtClean="0"/>
              <a:t>, NH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51" name="TextBox 50"/>
          <p:cNvSpPr txBox="1"/>
          <p:nvPr/>
        </p:nvSpPr>
        <p:spPr>
          <a:xfrm>
            <a:off x="2612569" y="5913911"/>
            <a:ext cx="415636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Dominant </a:t>
            </a:r>
            <a:r>
              <a:rPr lang="en-US" dirty="0" err="1" smtClean="0"/>
              <a:t>Oxic</a:t>
            </a:r>
            <a:r>
              <a:rPr lang="en-US" dirty="0" smtClean="0"/>
              <a:t> Species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1604671" y="5462649"/>
            <a:ext cx="1007898" cy="451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690752" y="5462649"/>
            <a:ext cx="0" cy="451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35" y="5462649"/>
            <a:ext cx="954974" cy="451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0" y="5818909"/>
            <a:ext cx="187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Sediment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506" y="1840675"/>
            <a:ext cx="236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Water Column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46881" y="3841668"/>
            <a:ext cx="7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Hg</a:t>
            </a:r>
            <a:r>
              <a:rPr lang="en-US" baseline="30000" dirty="0" smtClean="0"/>
              <a:t>2+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1610065" y="4601090"/>
            <a:ext cx="73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SRB</a:t>
            </a:r>
            <a:endParaRPr lang="en-US" baseline="30000" dirty="0"/>
          </a:p>
        </p:txBody>
      </p:sp>
      <p:cxnSp>
        <p:nvCxnSpPr>
          <p:cNvPr id="52" name="Straight Arrow Connector 51"/>
          <p:cNvCxnSpPr>
            <a:stCxn id="46" idx="0"/>
          </p:cNvCxnSpPr>
          <p:nvPr/>
        </p:nvCxnSpPr>
        <p:spPr>
          <a:xfrm flipH="1" flipV="1">
            <a:off x="1971268" y="4181496"/>
            <a:ext cx="6315" cy="419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63544" y="5688280"/>
            <a:ext cx="148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Adapted from Austin 2011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Submerged Contact Chamber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9350" y="1897063"/>
            <a:ext cx="2981325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188" y="2566885"/>
            <a:ext cx="3300412" cy="247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4" name="Picture 11" descr="fortwright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688" y="4827588"/>
            <a:ext cx="1905000" cy="166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372" y="6491288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tx2"/>
                </a:solidFill>
              </a:rPr>
              <a:t>Bubble Plume Oxygenation</a:t>
            </a:r>
            <a:endParaRPr lang="en-US" dirty="0" smtClean="0">
              <a:solidFill>
                <a:schemeClr val="tx2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66800" y="1600200"/>
            <a:ext cx="7620000" cy="4824413"/>
            <a:chOff x="672" y="1008"/>
            <a:chExt cx="4800" cy="3039"/>
          </a:xfrm>
        </p:grpSpPr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3024" y="2448"/>
            <a:ext cx="2448" cy="1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4" name="Photo Editor Photo" r:id="rId3" imgW="5439534" imgH="3552381" progId="MSPhotoEd.3">
                    <p:embed/>
                  </p:oleObj>
                </mc:Choice>
                <mc:Fallback>
                  <p:oleObj name="Photo Editor Photo" r:id="rId3" imgW="5439534" imgH="3552381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2448"/>
                          <a:ext cx="2448" cy="15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8" name="Picture 9" descr="9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1008"/>
              <a:ext cx="1968" cy="1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123" name="Object 3"/>
            <p:cNvGraphicFramePr>
              <a:graphicFrameLocks noChangeAspect="1"/>
            </p:cNvGraphicFramePr>
            <p:nvPr/>
          </p:nvGraphicFramePr>
          <p:xfrm>
            <a:off x="672" y="1632"/>
            <a:ext cx="2256" cy="1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5" name="Photo Editor Photo" r:id="rId6" imgW="7621064" imgH="5714286" progId="MSPhotoEd.3">
                    <p:embed/>
                  </p:oleObj>
                </mc:Choice>
                <mc:Fallback>
                  <p:oleObj name="Photo Editor Photo" r:id="rId6" imgW="7621064" imgH="57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632"/>
                          <a:ext cx="2256" cy="1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8247" y="6559621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Effects of </a:t>
            </a:r>
            <a:r>
              <a:rPr lang="en-US" dirty="0" err="1" smtClean="0">
                <a:solidFill>
                  <a:schemeClr val="tx2"/>
                </a:solidFill>
              </a:rPr>
              <a:t>Hypolimnetic</a:t>
            </a:r>
            <a:r>
              <a:rPr lang="en-US" dirty="0" smtClean="0">
                <a:solidFill>
                  <a:schemeClr val="tx2"/>
                </a:solidFill>
              </a:rPr>
              <a:t> Oxygen on Water Column Iron, Manganese, and </a:t>
            </a:r>
            <a:r>
              <a:rPr lang="en-US" dirty="0" err="1" smtClean="0">
                <a:solidFill>
                  <a:schemeClr val="tx2"/>
                </a:solidFill>
              </a:rPr>
              <a:t>Methylmercury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3" descr="C:\Documents and Settings\Stephen Dent\My Documents\Mercury\Twin Lakes\pics\Ed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1375" y="2002386"/>
            <a:ext cx="5029200" cy="3773978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boa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1300" y="3854731"/>
            <a:ext cx="2194560" cy="1645920"/>
          </a:xfrm>
          <a:prstGeom prst="rect">
            <a:avLst/>
          </a:prstGeom>
        </p:spPr>
      </p:pic>
      <p:pic>
        <p:nvPicPr>
          <p:cNvPr id="5" name="Picture 4" descr="Hg Profile Sampling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4470" y="1557993"/>
            <a:ext cx="2667000" cy="2000250"/>
          </a:xfrm>
          <a:prstGeom prst="rect">
            <a:avLst/>
          </a:prstGeom>
        </p:spPr>
      </p:pic>
      <p:pic>
        <p:nvPicPr>
          <p:cNvPr id="6" name="Picture 5" descr="TwinStvPi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1837" y="2628863"/>
            <a:ext cx="2743200" cy="4097655"/>
          </a:xfrm>
          <a:prstGeom prst="rect">
            <a:avLst/>
          </a:prstGeom>
        </p:spPr>
      </p:pic>
      <p:pic>
        <p:nvPicPr>
          <p:cNvPr id="7" name="Picture 6" descr="random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477" y="1531583"/>
            <a:ext cx="1645920" cy="2194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5749" y="6550223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6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Plume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07" y="1481901"/>
            <a:ext cx="6010493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Placeholder 15"/>
          <p:cNvSpPr txBox="1">
            <a:spLocks/>
          </p:cNvSpPr>
          <p:nvPr/>
        </p:nvSpPr>
        <p:spPr>
          <a:xfrm>
            <a:off x="0" y="2405443"/>
            <a:ext cx="3370511" cy="465887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Net </a:t>
            </a:r>
            <a:r>
              <a:rPr lang="en-US" dirty="0" err="1" smtClean="0"/>
              <a:t>Advective</a:t>
            </a:r>
            <a:r>
              <a:rPr lang="en-US" dirty="0" smtClean="0"/>
              <a:t> Flow Placement: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dirty="0" smtClean="0"/>
              <a:t>Function of Flow per </a:t>
            </a:r>
            <a:r>
              <a:rPr lang="en-US" dirty="0" err="1" smtClean="0"/>
              <a:t>Lenth</a:t>
            </a:r>
            <a:r>
              <a:rPr lang="en-US" dirty="0" smtClean="0"/>
              <a:t> of Diffuser Line.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872142" y="395448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Mobley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Targeting Oxygenation Zones in Upper </a:t>
            </a:r>
            <a:r>
              <a:rPr lang="en-US" dirty="0" err="1" smtClean="0"/>
              <a:t>Hypolimnion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3" descr="d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90" y="1470025"/>
            <a:ext cx="641077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7872142" y="395448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Mobley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6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Targeting Oxygenation Zones in Lower </a:t>
            </a:r>
            <a:r>
              <a:rPr lang="en-US" dirty="0" err="1" smtClean="0"/>
              <a:t>Hypolimnion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8" y="1317577"/>
            <a:ext cx="7049386" cy="550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872142" y="395448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Mobley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Conceptual Hg Model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61108" y="1470025"/>
            <a:ext cx="7329734" cy="48387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998" y="6550223"/>
            <a:ext cx="1154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3399"/>
                </a:solidFill>
                <a:latin typeface="Calibri"/>
              </a:rPr>
              <a:t>Hg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Oxygenation Systems</a:t>
            </a:r>
          </a:p>
        </p:txBody>
      </p:sp>
      <p:sp>
        <p:nvSpPr>
          <p:cNvPr id="31747" name="Rectangle 17"/>
          <p:cNvSpPr>
            <a:spLocks noChangeArrowheads="1"/>
          </p:cNvSpPr>
          <p:nvPr/>
        </p:nvSpPr>
        <p:spPr bwMode="auto">
          <a:xfrm>
            <a:off x="8551863" y="4530725"/>
            <a:ext cx="236537" cy="2381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49375" y="1504497"/>
            <a:ext cx="6369050" cy="3773488"/>
            <a:chOff x="1089" y="1089"/>
            <a:chExt cx="4012" cy="2377"/>
          </a:xfrm>
        </p:grpSpPr>
        <p:pic>
          <p:nvPicPr>
            <p:cNvPr id="31751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9" y="1089"/>
              <a:ext cx="3936" cy="2377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</p:pic>
        <p:sp>
          <p:nvSpPr>
            <p:cNvPr id="31752" name="Text Box 19"/>
            <p:cNvSpPr txBox="1">
              <a:spLocks noChangeArrowheads="1"/>
            </p:cNvSpPr>
            <p:nvPr/>
          </p:nvSpPr>
          <p:spPr bwMode="auto">
            <a:xfrm>
              <a:off x="4623" y="2818"/>
              <a:ext cx="478" cy="11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</a:rPr>
                <a:t>DIFFUSER PIPE</a:t>
              </a:r>
            </a:p>
          </p:txBody>
        </p:sp>
      </p:grpSp>
      <p:sp>
        <p:nvSpPr>
          <p:cNvPr id="31749" name="Rectangle 20"/>
          <p:cNvSpPr>
            <a:spLocks noChangeArrowheads="1"/>
          </p:cNvSpPr>
          <p:nvPr/>
        </p:nvSpPr>
        <p:spPr bwMode="auto">
          <a:xfrm>
            <a:off x="896937" y="5635891"/>
            <a:ext cx="789146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14300" algn="l"/>
                <a:tab pos="182563" algn="l"/>
                <a:tab pos="304800" algn="l"/>
              </a:tabLst>
            </a:pPr>
            <a:r>
              <a:rPr lang="en-US" sz="1100" dirty="0" err="1"/>
              <a:t>Beutel</a:t>
            </a:r>
            <a:r>
              <a:rPr lang="en-US" sz="1100" dirty="0"/>
              <a:t>, M.W. and A.J. Horne. 1999. A review of the effects of </a:t>
            </a:r>
            <a:r>
              <a:rPr lang="en-US" sz="1100" dirty="0" err="1"/>
              <a:t>hypolimnetic</a:t>
            </a:r>
            <a:r>
              <a:rPr lang="en-US" sz="1100" dirty="0"/>
              <a:t> oxygenation on lake and reservoir water quality. Lake and Reservoir Management. 15(4):285-297. </a:t>
            </a:r>
          </a:p>
          <a:p>
            <a:pPr>
              <a:tabLst>
                <a:tab pos="114300" algn="l"/>
                <a:tab pos="182563" algn="l"/>
                <a:tab pos="304800" algn="l"/>
              </a:tabLst>
            </a:pPr>
            <a:endParaRPr lang="en-US" sz="400" dirty="0"/>
          </a:p>
          <a:p>
            <a:pPr>
              <a:tabLst>
                <a:tab pos="114300" algn="l"/>
                <a:tab pos="182563" algn="l"/>
                <a:tab pos="304800" algn="l"/>
              </a:tabLst>
            </a:pPr>
            <a:endParaRPr lang="en-US" sz="1100" dirty="0"/>
          </a:p>
          <a:p>
            <a:pPr>
              <a:tabLst>
                <a:tab pos="114300" algn="l"/>
                <a:tab pos="182563" algn="l"/>
                <a:tab pos="304800" algn="l"/>
              </a:tabLst>
            </a:pPr>
            <a:endParaRPr lang="en-US" sz="1100" dirty="0"/>
          </a:p>
          <a:p>
            <a:pPr>
              <a:tabLst>
                <a:tab pos="114300" algn="l"/>
                <a:tab pos="182563" algn="l"/>
                <a:tab pos="304800" algn="l"/>
              </a:tabLst>
            </a:pP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123" y="6550223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Linear Diffuser System</a:t>
            </a:r>
            <a:endParaRPr lang="en-US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00175" y="1104900"/>
            <a:ext cx="7085013" cy="5029200"/>
            <a:chOff x="505" y="111"/>
            <a:chExt cx="4463" cy="3168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3048" y="293"/>
            <a:ext cx="1920" cy="1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7" name="Photo Editor Photo" r:id="rId3" imgW="7621064" imgH="5706272" progId="MSPhotoEd.3">
                    <p:embed/>
                  </p:oleObj>
                </mc:Choice>
                <mc:Fallback>
                  <p:oleObj name="Photo Editor Photo" r:id="rId3" imgW="7621064" imgH="570627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" y="293"/>
                          <a:ext cx="1920" cy="1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7" name="Object 3"/>
            <p:cNvGraphicFramePr>
              <a:graphicFrameLocks noChangeAspect="1"/>
            </p:cNvGraphicFramePr>
            <p:nvPr/>
          </p:nvGraphicFramePr>
          <p:xfrm>
            <a:off x="3048" y="1805"/>
            <a:ext cx="1920" cy="1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8" name="Photo Editor Photo" r:id="rId5" imgW="7621064" imgH="5706272" progId="MSPhotoEd.3">
                    <p:embed/>
                  </p:oleObj>
                </mc:Choice>
                <mc:Fallback>
                  <p:oleObj name="Photo Editor Photo" r:id="rId5" imgW="7621064" imgH="570627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" y="1805"/>
                          <a:ext cx="1920" cy="1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8" name="Object 4"/>
            <p:cNvGraphicFramePr>
              <a:graphicFrameLocks noChangeAspect="1"/>
            </p:cNvGraphicFramePr>
            <p:nvPr/>
          </p:nvGraphicFramePr>
          <p:xfrm>
            <a:off x="505" y="111"/>
            <a:ext cx="1823" cy="1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9" name="Photo Editor Photo" r:id="rId7" imgW="7621064" imgH="5714286" progId="MSPhotoEd.3">
                    <p:embed/>
                  </p:oleObj>
                </mc:Choice>
                <mc:Fallback>
                  <p:oleObj name="Photo Editor Photo" r:id="rId7" imgW="7621064" imgH="57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" y="111"/>
                          <a:ext cx="1823" cy="13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3" name="Picture 4" descr="Picture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9988" y="3275112"/>
            <a:ext cx="41910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1998" y="6550223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93" y="98447"/>
            <a:ext cx="8229600" cy="1143000"/>
          </a:xfrm>
        </p:spPr>
        <p:txBody>
          <a:bodyPr/>
          <a:lstStyle/>
          <a:p>
            <a:r>
              <a:rPr lang="en-US" dirty="0" smtClean="0"/>
              <a:t>Twin Lakes, 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9499" y="6535870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973777"/>
            <a:ext cx="8482320" cy="574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54" y="292822"/>
            <a:ext cx="44386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The working hypothesis for this component is that the maintenance of an oxygenated sediment/water interface and </a:t>
            </a:r>
            <a:r>
              <a:rPr lang="en-US" sz="3200" dirty="0" err="1" smtClean="0"/>
              <a:t>hypolimnion</a:t>
            </a:r>
            <a:r>
              <a:rPr lang="en-US" sz="3200" dirty="0" smtClean="0"/>
              <a:t> will reduce the Fe, </a:t>
            </a:r>
            <a:r>
              <a:rPr lang="en-US" sz="3200" dirty="0" err="1" smtClean="0"/>
              <a:t>Mn</a:t>
            </a:r>
            <a:r>
              <a:rPr lang="en-US" sz="3200" dirty="0" smtClean="0"/>
              <a:t>, and </a:t>
            </a:r>
            <a:r>
              <a:rPr lang="en-US" sz="3200" dirty="0" err="1" smtClean="0"/>
              <a:t>MeHg</a:t>
            </a:r>
            <a:r>
              <a:rPr lang="en-US" sz="3200" dirty="0" smtClean="0"/>
              <a:t> concentrations within the water column and in biota.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122" y="6550223"/>
            <a:ext cx="594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3399"/>
                </a:solidFill>
                <a:latin typeface="Calibri"/>
              </a:rPr>
              <a:t>Lakes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007" y="201881"/>
            <a:ext cx="8743208" cy="682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2F8340-5538-48BF-A269-80E9B47A37C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Lakes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1" y="0"/>
            <a:ext cx="7468590" cy="724395"/>
          </a:xfrm>
        </p:spPr>
        <p:txBody>
          <a:bodyPr/>
          <a:lstStyle/>
          <a:p>
            <a:r>
              <a:rPr lang="en-US" dirty="0" smtClean="0"/>
              <a:t>Results – South Twin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0" y="120633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mg/L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0" y="254923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µg/L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0" y="389015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µg/L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0" y="528550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</a:t>
            </a:r>
            <a:r>
              <a:rPr lang="en-US" dirty="0" smtClean="0"/>
              <a:t>/L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g Assessment and Control 02_12_13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CDM LF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work Dark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CDM LF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FFFFFF"/>
    </a:accent1>
    <a:accent2>
      <a:srgbClr val="3333CC"/>
    </a:accent2>
    <a:accent3>
      <a:srgbClr val="FFFFFF"/>
    </a:accent3>
    <a:accent4>
      <a:srgbClr val="000000"/>
    </a:accent4>
    <a:accent5>
      <a:srgbClr val="FFFFFF"/>
    </a:accent5>
    <a:accent6>
      <a:srgbClr val="2D2DB9"/>
    </a:accent6>
    <a:hlink>
      <a:srgbClr val="FFFFFF"/>
    </a:hlink>
    <a:folHlink>
      <a:srgbClr val="B2B2B2"/>
    </a:folHlink>
  </a:clrScheme>
  <a:fontScheme name="Dave_2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4C7DDF731A7245BD9C9D6BB8130A5F" ma:contentTypeVersion="7" ma:contentTypeDescription="Create a new document." ma:contentTypeScope="" ma:versionID="64dab4e9a7f700a261231036c08858b1">
  <xsd:schema xmlns:xsd="http://www.w3.org/2001/XMLSchema" xmlns:xs="http://www.w3.org/2001/XMLSchema" xmlns:p="http://schemas.microsoft.com/office/2006/metadata/properties" xmlns:ns2="e82d9c9c-0106-4092-b4b0-0a0a115e3169" xmlns:ns3="9cbe29b2-509b-4a47-a80f-d7996855ab22" targetNamespace="http://schemas.microsoft.com/office/2006/metadata/properties" ma:root="true" ma:fieldsID="d146448109f35443a1f5902a519ea85d" ns2:_="" ns3:_="">
    <xsd:import namespace="e82d9c9c-0106-4092-b4b0-0a0a115e3169"/>
    <xsd:import namespace="9cbe29b2-509b-4a47-a80f-d7996855ab22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Design_x0020_Theme" minOccurs="0"/>
                <xsd:element ref="ns2:Size" minOccurs="0"/>
                <xsd:element ref="ns2:Orientation" minOccurs="0"/>
                <xsd:element ref="ns2:Product" minOccurs="0"/>
                <xsd:element ref="ns3:Notes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d9c9c-0106-4092-b4b0-0a0a115e3169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" nillable="true" ma:displayName="Document Type" ma:format="RadioButtons" ma:internalName="Document_x0020_Type">
      <xsd:simpleType>
        <xsd:restriction base="dms:Choice">
          <xsd:enumeration value="InDesign"/>
          <xsd:enumeration value="Word"/>
          <xsd:enumeration value="PowerPoint"/>
          <xsd:enumeration value="Other"/>
        </xsd:restriction>
      </xsd:simpleType>
    </xsd:element>
    <xsd:element name="Design_x0020_Theme" ma:index="2" nillable="true" ma:displayName="Design Theme" ma:format="RadioButtons" ma:internalName="Design_x0020_Theme">
      <xsd:simpleType>
        <xsd:restriction base="dms:Choice">
          <xsd:enumeration value="Foundation"/>
          <xsd:enumeration value="Framework"/>
          <xsd:enumeration value="Focus"/>
          <xsd:enumeration value="N/A"/>
        </xsd:restriction>
      </xsd:simpleType>
    </xsd:element>
    <xsd:element name="Size" ma:index="3" nillable="true" ma:displayName="Size" ma:format="RadioButtons" ma:internalName="Size">
      <xsd:simpleType>
        <xsd:restriction base="dms:Choice">
          <xsd:enumeration value="US Letter"/>
          <xsd:enumeration value="A4"/>
          <xsd:enumeration value="Binder"/>
          <xsd:enumeration value="Other"/>
        </xsd:restriction>
      </xsd:simpleType>
    </xsd:element>
    <xsd:element name="Orientation" ma:index="4" nillable="true" ma:displayName="Orientation" ma:default="Portrait" ma:format="RadioButtons" ma:internalName="Orientation">
      <xsd:simpleType>
        <xsd:restriction base="dms:Choice">
          <xsd:enumeration value="Portrait"/>
          <xsd:enumeration value="Landscape"/>
        </xsd:restriction>
      </xsd:simpleType>
    </xsd:element>
    <xsd:element name="Product" ma:index="5" nillable="true" ma:displayName="Product" ma:format="RadioButtons" ma:internalName="Product">
      <xsd:simpleType>
        <xsd:restriction base="dms:Choice">
          <xsd:enumeration value="Covers"/>
          <xsd:enumeration value="Tabs"/>
          <xsd:enumeration value="CDs"/>
          <xsd:enumeration value="Brochures"/>
          <xsd:enumeration value="Leave-behinds"/>
          <xsd:enumeration value="PPT Presentations"/>
          <xsd:enumeration value="Exhibit Booth"/>
          <xsd:enumeration value="Fact Sheet"/>
          <xsd:enumeration value="Ads"/>
          <xsd:enumeration value="Newsletter"/>
          <xsd:enumeration value="SPI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e29b2-509b-4a47-a80f-d7996855ab22" elementFormDefault="qualified">
    <xsd:import namespace="http://schemas.microsoft.com/office/2006/documentManagement/types"/>
    <xsd:import namespace="http://schemas.microsoft.com/office/infopath/2007/PartnerControls"/>
    <xsd:element name="Notes0" ma:index="13" nillable="true" ma:displayName="Notes" ma:description="Notes:" ma:internalName="Notes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ientation xmlns="e82d9c9c-0106-4092-b4b0-0a0a115e3169">Landscape</Orientation>
    <Size xmlns="e82d9c9c-0106-4092-b4b0-0a0a115e3169">Other</Size>
    <Product xmlns="e82d9c9c-0106-4092-b4b0-0a0a115e3169">PPT Presentations</Product>
    <Design_x0020_Theme xmlns="e82d9c9c-0106-4092-b4b0-0a0a115e3169">Framework</Design_x0020_Theme>
    <Document_x0020_Type xmlns="e82d9c9c-0106-4092-b4b0-0a0a115e3169">PowerPoint</Document_x0020_Type>
    <Notes0 xmlns="9cbe29b2-509b-4a47-a80f-d7996855ab22">10/16/12 Registered Trademark added to logo</Notes0>
  </documentManagement>
</p:properties>
</file>

<file path=customXml/itemProps1.xml><?xml version="1.0" encoding="utf-8"?>
<ds:datastoreItem xmlns:ds="http://schemas.openxmlformats.org/officeDocument/2006/customXml" ds:itemID="{8BC0F1B0-BD96-4C10-9E06-8613A19CC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2d9c9c-0106-4092-b4b0-0a0a115e3169"/>
    <ds:schemaRef ds:uri="9cbe29b2-509b-4a47-a80f-d7996855ab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498007-56BF-41BA-9C67-9CD805CB5A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D1D912-3342-46C0-B1C6-45D1B78D0088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9cbe29b2-509b-4a47-a80f-d7996855ab22"/>
    <ds:schemaRef ds:uri="e82d9c9c-0106-4092-b4b0-0a0a115e316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Hg Assessment and Control 02_12_13</Template>
  <TotalTime>3229</TotalTime>
  <Words>874</Words>
  <Application>Microsoft Office PowerPoint</Application>
  <PresentationFormat>On-screen Show (4:3)</PresentationFormat>
  <Paragraphs>251</Paragraphs>
  <Slides>36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Hg Assessment and Control 02_12_13</vt:lpstr>
      <vt:lpstr>Framework Dark</vt:lpstr>
      <vt:lpstr>Photo Editor Photo</vt:lpstr>
      <vt:lpstr>PowerPoint Presentation</vt:lpstr>
      <vt:lpstr>Presentation Objectives</vt:lpstr>
      <vt:lpstr>PowerPoint Presentation</vt:lpstr>
      <vt:lpstr>Conceptual Hg Model</vt:lpstr>
      <vt:lpstr>Oxygenation Systems</vt:lpstr>
      <vt:lpstr>Linear Diffuser System</vt:lpstr>
      <vt:lpstr>Twin Lakes, WA</vt:lpstr>
      <vt:lpstr>Hypothesis</vt:lpstr>
      <vt:lpstr>Results – South Twin</vt:lpstr>
      <vt:lpstr>PowerPoint Presentation</vt:lpstr>
      <vt:lpstr>PowerPoint Presentation</vt:lpstr>
      <vt:lpstr> 2009 and 2010 Mercury in Zooplankton </vt:lpstr>
      <vt:lpstr>Sediment Sensitivity</vt:lpstr>
      <vt:lpstr>Measurement Limitations- DO vs Fe and Mn in NT</vt:lpstr>
      <vt:lpstr>PowerPoint Presentation</vt:lpstr>
      <vt:lpstr>Summary</vt:lpstr>
      <vt:lpstr>Concluding Thoughts</vt:lpstr>
      <vt:lpstr>Special Thanks To: </vt:lpstr>
      <vt:lpstr>Questions?</vt:lpstr>
      <vt:lpstr>Results-Oxygen Addition</vt:lpstr>
      <vt:lpstr>Factors Correlating with Fish Tissue (LMB) in Streams</vt:lpstr>
      <vt:lpstr>Anthropogenic Point Source Impacts</vt:lpstr>
      <vt:lpstr>Non-Point Source Impacts</vt:lpstr>
      <vt:lpstr>Total Mercury in Mined vs. Unmined Streams</vt:lpstr>
      <vt:lpstr>Methylmercury in Mined vs. Unmined Streams</vt:lpstr>
      <vt:lpstr>Guadalupe River Watershed Mercury TMDL</vt:lpstr>
      <vt:lpstr>Stratification of Lakes and Reservoirs</vt:lpstr>
      <vt:lpstr>Mercury in Aquatic Ecosystems</vt:lpstr>
      <vt:lpstr>How Lake Hg Enrichment Works</vt:lpstr>
      <vt:lpstr>Redox Chemistry of Oxygen Depletion</vt:lpstr>
      <vt:lpstr>Submerged Contact Chamber</vt:lpstr>
      <vt:lpstr>Bubble Plume Oxygenation</vt:lpstr>
      <vt:lpstr>Effects of Hypolimnetic Oxygen on Water Column Iron, Manganese, and Methylmercury</vt:lpstr>
      <vt:lpstr>Bubble Plume Dynamics</vt:lpstr>
      <vt:lpstr>Targeting Oxygenation Zones in Upper Hypolimnion</vt:lpstr>
      <vt:lpstr>Targeting Oxygenation Zones in Lower Hypolimnion</vt:lpstr>
    </vt:vector>
  </TitlesOfParts>
  <Company>CDM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CDM</dc:creator>
  <cp:lastModifiedBy>CDM</cp:lastModifiedBy>
  <cp:revision>28</cp:revision>
  <dcterms:created xsi:type="dcterms:W3CDTF">2013-02-10T18:37:38Z</dcterms:created>
  <dcterms:modified xsi:type="dcterms:W3CDTF">2013-09-26T14:08:25Z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0x010100A04C7DDF731A7245BD9C9D6BB8130A5F</vt:lpwstr>
  </property>
  <property fmtid="{D5CDD505-2E9C-101B-9397-08002B2CF9AE}" pid="3" name="Order">
    <vt:r8>3900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