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2"/>
  </p:sldMasterIdLst>
  <p:notesMasterIdLst>
    <p:notesMasterId r:id="rId109"/>
  </p:notesMasterIdLst>
  <p:sldIdLst>
    <p:sldId id="291" r:id="rId43"/>
    <p:sldId id="561" r:id="rId44"/>
    <p:sldId id="296" r:id="rId45"/>
    <p:sldId id="600" r:id="rId46"/>
    <p:sldId id="588" r:id="rId47"/>
    <p:sldId id="589" r:id="rId48"/>
    <p:sldId id="591" r:id="rId49"/>
    <p:sldId id="595" r:id="rId50"/>
    <p:sldId id="525" r:id="rId51"/>
    <p:sldId id="351" r:id="rId52"/>
    <p:sldId id="515" r:id="rId53"/>
    <p:sldId id="530" r:id="rId54"/>
    <p:sldId id="528" r:id="rId55"/>
    <p:sldId id="321" r:id="rId56"/>
    <p:sldId id="529" r:id="rId57"/>
    <p:sldId id="531" r:id="rId58"/>
    <p:sldId id="323" r:id="rId59"/>
    <p:sldId id="297" r:id="rId60"/>
    <p:sldId id="518" r:id="rId61"/>
    <p:sldId id="288" r:id="rId62"/>
    <p:sldId id="514" r:id="rId63"/>
    <p:sldId id="450" r:id="rId64"/>
    <p:sldId id="521" r:id="rId65"/>
    <p:sldId id="522" r:id="rId66"/>
    <p:sldId id="524" r:id="rId67"/>
    <p:sldId id="523" r:id="rId68"/>
    <p:sldId id="317" r:id="rId69"/>
    <p:sldId id="318" r:id="rId70"/>
    <p:sldId id="603" r:id="rId71"/>
    <p:sldId id="320" r:id="rId72"/>
    <p:sldId id="301" r:id="rId73"/>
    <p:sldId id="604" r:id="rId74"/>
    <p:sldId id="327" r:id="rId75"/>
    <p:sldId id="328" r:id="rId76"/>
    <p:sldId id="329" r:id="rId77"/>
    <p:sldId id="330" r:id="rId78"/>
    <p:sldId id="331" r:id="rId79"/>
    <p:sldId id="332" r:id="rId80"/>
    <p:sldId id="333" r:id="rId81"/>
    <p:sldId id="334" r:id="rId82"/>
    <p:sldId id="477" r:id="rId83"/>
    <p:sldId id="336" r:id="rId84"/>
    <p:sldId id="527" r:id="rId85"/>
    <p:sldId id="300" r:id="rId86"/>
    <p:sldId id="306" r:id="rId87"/>
    <p:sldId id="601" r:id="rId88"/>
    <p:sldId id="554" r:id="rId89"/>
    <p:sldId id="537" r:id="rId90"/>
    <p:sldId id="542" r:id="rId91"/>
    <p:sldId id="543" r:id="rId92"/>
    <p:sldId id="544" r:id="rId93"/>
    <p:sldId id="546" r:id="rId94"/>
    <p:sldId id="559" r:id="rId95"/>
    <p:sldId id="547" r:id="rId96"/>
    <p:sldId id="548" r:id="rId97"/>
    <p:sldId id="550" r:id="rId98"/>
    <p:sldId id="558" r:id="rId99"/>
    <p:sldId id="551" r:id="rId100"/>
    <p:sldId id="552" r:id="rId101"/>
    <p:sldId id="497" r:id="rId102"/>
    <p:sldId id="555" r:id="rId103"/>
    <p:sldId id="498" r:id="rId104"/>
    <p:sldId id="499" r:id="rId105"/>
    <p:sldId id="556" r:id="rId106"/>
    <p:sldId id="560" r:id="rId107"/>
    <p:sldId id="273" r:id="rId10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ards, Jody" initials="EJ" lastIdx="20" clrIdx="0">
    <p:extLst/>
  </p:cmAuthor>
  <p:cmAuthor id="2" name="Biggs, Kirby" initials="BK" lastIdx="1" clrIdx="1">
    <p:extLst>
      <p:ext uri="{19B8F6BF-5375-455C-9EA6-DF929625EA0E}">
        <p15:presenceInfo xmlns:p15="http://schemas.microsoft.com/office/powerpoint/2012/main" userId="S-1-5-21-1339303556-449845944-1601390327-1477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966" autoAdjust="0"/>
    <p:restoredTop sz="82562" autoAdjust="0"/>
  </p:normalViewPr>
  <p:slideViewPr>
    <p:cSldViewPr>
      <p:cViewPr varScale="1">
        <p:scale>
          <a:sx n="89" d="100"/>
          <a:sy n="89" d="100"/>
        </p:scale>
        <p:origin x="1974" y="126"/>
      </p:cViewPr>
      <p:guideLst>
        <p:guide orient="horz" pos="216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Master" Target="slideMasters/slideMaster1.xml"/><Relationship Id="rId47" Type="http://schemas.openxmlformats.org/officeDocument/2006/relationships/slide" Target="slides/slide5.xml"/><Relationship Id="rId63" Type="http://schemas.openxmlformats.org/officeDocument/2006/relationships/slide" Target="slides/slide21.xml"/><Relationship Id="rId68" Type="http://schemas.openxmlformats.org/officeDocument/2006/relationships/slide" Target="slides/slide26.xml"/><Relationship Id="rId84" Type="http://schemas.openxmlformats.org/officeDocument/2006/relationships/slide" Target="slides/slide42.xml"/><Relationship Id="rId89" Type="http://schemas.openxmlformats.org/officeDocument/2006/relationships/slide" Target="slides/slide47.xml"/><Relationship Id="rId11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07" Type="http://schemas.openxmlformats.org/officeDocument/2006/relationships/slide" Target="slides/slide65.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slide" Target="slides/slide3.xml"/><Relationship Id="rId53" Type="http://schemas.openxmlformats.org/officeDocument/2006/relationships/slide" Target="slides/slide11.xml"/><Relationship Id="rId58" Type="http://schemas.openxmlformats.org/officeDocument/2006/relationships/slide" Target="slides/slide16.xml"/><Relationship Id="rId66" Type="http://schemas.openxmlformats.org/officeDocument/2006/relationships/slide" Target="slides/slide24.xml"/><Relationship Id="rId74" Type="http://schemas.openxmlformats.org/officeDocument/2006/relationships/slide" Target="slides/slide32.xml"/><Relationship Id="rId79" Type="http://schemas.openxmlformats.org/officeDocument/2006/relationships/slide" Target="slides/slide37.xml"/><Relationship Id="rId87" Type="http://schemas.openxmlformats.org/officeDocument/2006/relationships/slide" Target="slides/slide45.xml"/><Relationship Id="rId102" Type="http://schemas.openxmlformats.org/officeDocument/2006/relationships/slide" Target="slides/slide60.xml"/><Relationship Id="rId110" Type="http://schemas.openxmlformats.org/officeDocument/2006/relationships/commentAuthors" Target="commentAuthors.xml"/><Relationship Id="rId5" Type="http://schemas.openxmlformats.org/officeDocument/2006/relationships/customXml" Target="../customXml/item5.xml"/><Relationship Id="rId61" Type="http://schemas.openxmlformats.org/officeDocument/2006/relationships/slide" Target="slides/slide19.xml"/><Relationship Id="rId82" Type="http://schemas.openxmlformats.org/officeDocument/2006/relationships/slide" Target="slides/slide40.xml"/><Relationship Id="rId90" Type="http://schemas.openxmlformats.org/officeDocument/2006/relationships/slide" Target="slides/slide48.xml"/><Relationship Id="rId95" Type="http://schemas.openxmlformats.org/officeDocument/2006/relationships/slide" Target="slides/slide53.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slide" Target="slides/slide1.xml"/><Relationship Id="rId48" Type="http://schemas.openxmlformats.org/officeDocument/2006/relationships/slide" Target="slides/slide6.xml"/><Relationship Id="rId56" Type="http://schemas.openxmlformats.org/officeDocument/2006/relationships/slide" Target="slides/slide14.xml"/><Relationship Id="rId64" Type="http://schemas.openxmlformats.org/officeDocument/2006/relationships/slide" Target="slides/slide22.xml"/><Relationship Id="rId69" Type="http://schemas.openxmlformats.org/officeDocument/2006/relationships/slide" Target="slides/slide27.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13"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9.xml"/><Relationship Id="rId72" Type="http://schemas.openxmlformats.org/officeDocument/2006/relationships/slide" Target="slides/slide30.xml"/><Relationship Id="rId80" Type="http://schemas.openxmlformats.org/officeDocument/2006/relationships/slide" Target="slides/slide38.xml"/><Relationship Id="rId85" Type="http://schemas.openxmlformats.org/officeDocument/2006/relationships/slide" Target="slides/slide43.xml"/><Relationship Id="rId93" Type="http://schemas.openxmlformats.org/officeDocument/2006/relationships/slide" Target="slides/slide51.xml"/><Relationship Id="rId98" Type="http://schemas.openxmlformats.org/officeDocument/2006/relationships/slide" Target="slides/slide56.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slide" Target="slides/slide4.xml"/><Relationship Id="rId59" Type="http://schemas.openxmlformats.org/officeDocument/2006/relationships/slide" Target="slides/slide17.xml"/><Relationship Id="rId67" Type="http://schemas.openxmlformats.org/officeDocument/2006/relationships/slide" Target="slides/slide25.xml"/><Relationship Id="rId103" Type="http://schemas.openxmlformats.org/officeDocument/2006/relationships/slide" Target="slides/slide61.xml"/><Relationship Id="rId108" Type="http://schemas.openxmlformats.org/officeDocument/2006/relationships/slide" Target="slides/slide66.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slide" Target="slides/slide12.xml"/><Relationship Id="rId62" Type="http://schemas.openxmlformats.org/officeDocument/2006/relationships/slide" Target="slides/slide20.xml"/><Relationship Id="rId70" Type="http://schemas.openxmlformats.org/officeDocument/2006/relationships/slide" Target="slides/slide28.xml"/><Relationship Id="rId75" Type="http://schemas.openxmlformats.org/officeDocument/2006/relationships/slide" Target="slides/slide33.xml"/><Relationship Id="rId83" Type="http://schemas.openxmlformats.org/officeDocument/2006/relationships/slide" Target="slides/slide41.xml"/><Relationship Id="rId88" Type="http://schemas.openxmlformats.org/officeDocument/2006/relationships/slide" Target="slides/slide46.xml"/><Relationship Id="rId91" Type="http://schemas.openxmlformats.org/officeDocument/2006/relationships/slide" Target="slides/slide49.xml"/><Relationship Id="rId96" Type="http://schemas.openxmlformats.org/officeDocument/2006/relationships/slide" Target="slides/slide54.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7.xml"/><Relationship Id="rId57" Type="http://schemas.openxmlformats.org/officeDocument/2006/relationships/slide" Target="slides/slide15.xml"/><Relationship Id="rId106" Type="http://schemas.openxmlformats.org/officeDocument/2006/relationships/slide" Target="slides/slide64.xml"/><Relationship Id="rId114"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2.xml"/><Relationship Id="rId52" Type="http://schemas.openxmlformats.org/officeDocument/2006/relationships/slide" Target="slides/slide10.xml"/><Relationship Id="rId60" Type="http://schemas.openxmlformats.org/officeDocument/2006/relationships/slide" Target="slides/slide18.xml"/><Relationship Id="rId65" Type="http://schemas.openxmlformats.org/officeDocument/2006/relationships/slide" Target="slides/slide23.xml"/><Relationship Id="rId73" Type="http://schemas.openxmlformats.org/officeDocument/2006/relationships/slide" Target="slides/slide31.xml"/><Relationship Id="rId78" Type="http://schemas.openxmlformats.org/officeDocument/2006/relationships/slide" Target="slides/slide36.xml"/><Relationship Id="rId81" Type="http://schemas.openxmlformats.org/officeDocument/2006/relationships/slide" Target="slides/slide39.xml"/><Relationship Id="rId86" Type="http://schemas.openxmlformats.org/officeDocument/2006/relationships/slide" Target="slides/slide44.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notesMaster" Target="notesMasters/notesMaster1.xml"/><Relationship Id="rId34" Type="http://schemas.openxmlformats.org/officeDocument/2006/relationships/customXml" Target="../customXml/item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7" Type="http://schemas.openxmlformats.org/officeDocument/2006/relationships/customXml" Target="../customXml/item7.xml"/><Relationship Id="rId71" Type="http://schemas.openxmlformats.org/officeDocument/2006/relationships/slide" Target="slides/slide29.xml"/><Relationship Id="rId9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4FA6480-B1EA-4423-87C7-7AF502ACBADF}" type="datetimeFigureOut">
              <a:rPr lang="en-US" smtClean="0"/>
              <a:t>5/23/2017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5465D1E-CB36-4066-A161-49B84B5AAAE1}" type="slidenum">
              <a:rPr lang="en-US" smtClean="0"/>
              <a:t>‹#›</a:t>
            </a:fld>
            <a:endParaRPr lang="en-US" dirty="0"/>
          </a:p>
        </p:txBody>
      </p:sp>
    </p:spTree>
    <p:extLst>
      <p:ext uri="{BB962C8B-B14F-4D97-AF65-F5344CB8AC3E}">
        <p14:creationId xmlns:p14="http://schemas.microsoft.com/office/powerpoint/2010/main" val="2495393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 / Kirby</a:t>
            </a:r>
            <a:r>
              <a:rPr lang="en-US" baseline="0" dirty="0" smtClean="0"/>
              <a:t> / Jody</a:t>
            </a:r>
            <a:endParaRPr lang="en-US" dirty="0" smtClean="0"/>
          </a:p>
          <a:p>
            <a:r>
              <a:rPr lang="en-US" dirty="0" smtClean="0"/>
              <a:t>Slide Time – 3</a:t>
            </a:r>
          </a:p>
          <a:p>
            <a:r>
              <a:rPr lang="en-US" dirty="0" smtClean="0"/>
              <a:t>Running</a:t>
            </a:r>
            <a:r>
              <a:rPr lang="en-US" baseline="0" dirty="0" smtClean="0"/>
              <a:t> </a:t>
            </a:r>
            <a:r>
              <a:rPr lang="en-US" dirty="0" smtClean="0"/>
              <a:t>Total - 3</a:t>
            </a:r>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2</a:t>
            </a:fld>
            <a:endParaRPr lang="en-US" dirty="0"/>
          </a:p>
        </p:txBody>
      </p:sp>
    </p:spTree>
    <p:extLst>
      <p:ext uri="{BB962C8B-B14F-4D97-AF65-F5344CB8AC3E}">
        <p14:creationId xmlns:p14="http://schemas.microsoft.com/office/powerpoint/2010/main" val="1400473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Kirby / Jody?</a:t>
            </a:r>
          </a:p>
          <a:p>
            <a:r>
              <a:rPr lang="en-US" dirty="0" smtClean="0"/>
              <a:t>Prior time – 10</a:t>
            </a:r>
          </a:p>
          <a:p>
            <a:r>
              <a:rPr lang="en-US" dirty="0" smtClean="0"/>
              <a:t>Slide Time – 2</a:t>
            </a:r>
          </a:p>
          <a:p>
            <a:r>
              <a:rPr lang="en-US" dirty="0" smtClean="0"/>
              <a:t>Running Total – 12</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12</a:t>
            </a:fld>
            <a:endParaRPr lang="en-US" dirty="0"/>
          </a:p>
        </p:txBody>
      </p:sp>
    </p:spTree>
    <p:extLst>
      <p:ext uri="{BB962C8B-B14F-4D97-AF65-F5344CB8AC3E}">
        <p14:creationId xmlns:p14="http://schemas.microsoft.com/office/powerpoint/2010/main" val="2076637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Kirby</a:t>
            </a:r>
          </a:p>
          <a:p>
            <a:r>
              <a:rPr lang="en-US" dirty="0" smtClean="0"/>
              <a:t>Prior time – 12</a:t>
            </a:r>
          </a:p>
          <a:p>
            <a:r>
              <a:rPr lang="en-US" dirty="0" smtClean="0"/>
              <a:t>Slide Time – 2</a:t>
            </a:r>
          </a:p>
          <a:p>
            <a:r>
              <a:rPr lang="en-US" dirty="0" smtClean="0"/>
              <a:t>Running Total – 14</a:t>
            </a:r>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13</a:t>
            </a:fld>
            <a:endParaRPr lang="en-US" dirty="0"/>
          </a:p>
        </p:txBody>
      </p:sp>
    </p:spTree>
    <p:extLst>
      <p:ext uri="{BB962C8B-B14F-4D97-AF65-F5344CB8AC3E}">
        <p14:creationId xmlns:p14="http://schemas.microsoft.com/office/powerpoint/2010/main" val="1897896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Kirby</a:t>
            </a:r>
          </a:p>
          <a:p>
            <a:r>
              <a:rPr lang="en-US" dirty="0" smtClean="0"/>
              <a:t>Prior time – 14</a:t>
            </a:r>
          </a:p>
          <a:p>
            <a:r>
              <a:rPr lang="en-US" dirty="0" smtClean="0"/>
              <a:t>Slide Time – 2</a:t>
            </a:r>
          </a:p>
          <a:p>
            <a:r>
              <a:rPr lang="en-US" dirty="0" smtClean="0"/>
              <a:t>Running Total – 16</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14</a:t>
            </a:fld>
            <a:endParaRPr lang="en-US" dirty="0"/>
          </a:p>
        </p:txBody>
      </p:sp>
    </p:spTree>
    <p:extLst>
      <p:ext uri="{BB962C8B-B14F-4D97-AF65-F5344CB8AC3E}">
        <p14:creationId xmlns:p14="http://schemas.microsoft.com/office/powerpoint/2010/main" val="3086292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Kirby</a:t>
            </a:r>
          </a:p>
          <a:p>
            <a:r>
              <a:rPr lang="en-US" dirty="0" smtClean="0"/>
              <a:t>Prior time – 16</a:t>
            </a:r>
          </a:p>
          <a:p>
            <a:r>
              <a:rPr lang="en-US" dirty="0" smtClean="0"/>
              <a:t>Slide Time – 1</a:t>
            </a:r>
          </a:p>
          <a:p>
            <a:r>
              <a:rPr lang="en-US" dirty="0" smtClean="0"/>
              <a:t>Running Total – 17</a:t>
            </a:r>
          </a:p>
        </p:txBody>
      </p:sp>
      <p:sp>
        <p:nvSpPr>
          <p:cNvPr id="4" name="Slide Number Placeholder 3"/>
          <p:cNvSpPr>
            <a:spLocks noGrp="1"/>
          </p:cNvSpPr>
          <p:nvPr>
            <p:ph type="sldNum" sz="quarter" idx="10"/>
          </p:nvPr>
        </p:nvSpPr>
        <p:spPr/>
        <p:txBody>
          <a:bodyPr/>
          <a:lstStyle/>
          <a:p>
            <a:fld id="{15465D1E-CB36-4066-A161-49B84B5AAAE1}" type="slidenum">
              <a:rPr lang="en-US" smtClean="0"/>
              <a:t>15</a:t>
            </a:fld>
            <a:endParaRPr lang="en-US" dirty="0"/>
          </a:p>
        </p:txBody>
      </p:sp>
    </p:spTree>
    <p:extLst>
      <p:ext uri="{BB962C8B-B14F-4D97-AF65-F5344CB8AC3E}">
        <p14:creationId xmlns:p14="http://schemas.microsoft.com/office/powerpoint/2010/main" val="1190093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20A2D758-986E-4327-88FD-ED0AB7770E35}" type="datetime1">
              <a:rPr lang="en-US" altLang="en-US"/>
              <a:pPr/>
              <a:t>5/23/2017</a:t>
            </a:fld>
            <a:endParaRPr lang="en-US" altLang="en-US" dirty="0"/>
          </a:p>
        </p:txBody>
      </p:sp>
      <p:sp>
        <p:nvSpPr>
          <p:cNvPr id="6" name="Rectangle 7"/>
          <p:cNvSpPr>
            <a:spLocks noGrp="1" noChangeArrowheads="1"/>
          </p:cNvSpPr>
          <p:nvPr>
            <p:ph type="sldNum" sz="quarter" idx="5"/>
          </p:nvPr>
        </p:nvSpPr>
        <p:spPr>
          <a:ln/>
        </p:spPr>
        <p:txBody>
          <a:bodyPr/>
          <a:lstStyle/>
          <a:p>
            <a:fld id="{75AC27C1-D162-4908-A10A-FB9F4EF7669E}" type="slidenum">
              <a:rPr lang="en-US" altLang="en-US"/>
              <a:pPr/>
              <a:t>16</a:t>
            </a:fld>
            <a:endParaRPr lang="en-US" altLang="en-US" dirty="0"/>
          </a:p>
        </p:txBody>
      </p:sp>
      <p:sp>
        <p:nvSpPr>
          <p:cNvPr id="563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8E1DBCB6-B361-40DD-BFF5-266AD6D35185}" type="slidenum">
              <a:rPr lang="en-US" altLang="en-US" sz="1200"/>
              <a:pPr algn="r"/>
              <a:t>16</a:t>
            </a:fld>
            <a:endParaRPr lang="en-US" altLang="en-US" sz="1200"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p:txBody>
          <a:bodyPr lIns="91435" tIns="45718" rIns="91435" bIns="45718"/>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smtClean="0"/>
              <a:t>Kirby</a:t>
            </a:r>
          </a:p>
          <a:p>
            <a:r>
              <a:rPr lang="en-US" sz="800" dirty="0" smtClean="0"/>
              <a:t>Prior time – 17</a:t>
            </a:r>
          </a:p>
          <a:p>
            <a:r>
              <a:rPr lang="en-US" sz="800" dirty="0" smtClean="0"/>
              <a:t>Slide Time – 1</a:t>
            </a:r>
          </a:p>
          <a:p>
            <a:r>
              <a:rPr lang="en-US" sz="800" dirty="0" smtClean="0"/>
              <a:t>Running Total – 18</a:t>
            </a:r>
          </a:p>
          <a:p>
            <a:pPr>
              <a:lnSpc>
                <a:spcPct val="80000"/>
              </a:lnSpc>
            </a:pPr>
            <a:endParaRPr lang="en-US" altLang="en-US" sz="800" dirty="0"/>
          </a:p>
        </p:txBody>
      </p:sp>
    </p:spTree>
    <p:extLst>
      <p:ext uri="{BB962C8B-B14F-4D97-AF65-F5344CB8AC3E}">
        <p14:creationId xmlns:p14="http://schemas.microsoft.com/office/powerpoint/2010/main" val="3431025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Kirby</a:t>
            </a:r>
          </a:p>
          <a:p>
            <a:r>
              <a:rPr lang="en-US" sz="1200" dirty="0" smtClean="0"/>
              <a:t>Prior time – 18</a:t>
            </a:r>
          </a:p>
          <a:p>
            <a:r>
              <a:rPr lang="en-US" sz="1200" dirty="0" smtClean="0"/>
              <a:t>Slide Time – 2</a:t>
            </a:r>
          </a:p>
          <a:p>
            <a:r>
              <a:rPr lang="en-US" sz="1200" dirty="0" smtClean="0"/>
              <a:t>Running Total – 20</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17</a:t>
            </a:fld>
            <a:endParaRPr lang="en-US" dirty="0"/>
          </a:p>
        </p:txBody>
      </p:sp>
    </p:spTree>
    <p:extLst>
      <p:ext uri="{BB962C8B-B14F-4D97-AF65-F5344CB8AC3E}">
        <p14:creationId xmlns:p14="http://schemas.microsoft.com/office/powerpoint/2010/main" val="2507478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Kirby</a:t>
            </a:r>
          </a:p>
          <a:p>
            <a:r>
              <a:rPr lang="en-US" sz="1200" dirty="0" smtClean="0"/>
              <a:t>Prior time – 20</a:t>
            </a:r>
          </a:p>
          <a:p>
            <a:r>
              <a:rPr lang="en-US" sz="1200" dirty="0" smtClean="0"/>
              <a:t>Slide Time – 1</a:t>
            </a:r>
          </a:p>
          <a:p>
            <a:r>
              <a:rPr lang="en-US" sz="1200" dirty="0" smtClean="0"/>
              <a:t>Running Total – 21</a:t>
            </a:r>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19</a:t>
            </a:fld>
            <a:endParaRPr lang="en-US" dirty="0"/>
          </a:p>
        </p:txBody>
      </p:sp>
    </p:spTree>
    <p:extLst>
      <p:ext uri="{BB962C8B-B14F-4D97-AF65-F5344CB8AC3E}">
        <p14:creationId xmlns:p14="http://schemas.microsoft.com/office/powerpoint/2010/main" val="392938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sz="quarter" idx="1"/>
          </p:nvPr>
        </p:nvSpPr>
        <p:spPr/>
        <p:txBody>
          <a:bodyPr/>
          <a:lstStyle/>
          <a:p>
            <a:pPr>
              <a:defRPr/>
            </a:pPr>
            <a:fld id="{7EC28A0C-27BB-4C8E-BCF1-72AB853A30CC}" type="datetime1">
              <a:rPr lang="en-US"/>
              <a:pPr>
                <a:defRPr/>
              </a:pPr>
              <a:t>5/23/2017</a:t>
            </a:fld>
            <a:endParaRPr lang="en-US" dirty="0"/>
          </a:p>
        </p:txBody>
      </p:sp>
      <p:sp>
        <p:nvSpPr>
          <p:cNvPr id="6" name="Rectangle 7"/>
          <p:cNvSpPr>
            <a:spLocks noGrp="1" noChangeArrowheads="1"/>
          </p:cNvSpPr>
          <p:nvPr>
            <p:ph type="sldNum" sz="quarter" idx="5"/>
          </p:nvPr>
        </p:nvSpPr>
        <p:spPr/>
        <p:txBody>
          <a:bodyPr/>
          <a:lstStyle>
            <a:lvl1pPr defTabSz="979231" eaLnBrk="0" hangingPunct="0">
              <a:defRPr>
                <a:solidFill>
                  <a:schemeClr val="tx1"/>
                </a:solidFill>
                <a:latin typeface="Arial" panose="020B0604020202020204" pitchFamily="34" charset="0"/>
                <a:cs typeface="Arial" panose="020B0604020202020204" pitchFamily="34" charset="0"/>
              </a:defRPr>
            </a:lvl1pPr>
            <a:lvl2pPr marL="830217" indent="-319314" defTabSz="979231" eaLnBrk="0" hangingPunct="0">
              <a:defRPr>
                <a:solidFill>
                  <a:schemeClr val="tx1"/>
                </a:solidFill>
                <a:latin typeface="Arial" panose="020B0604020202020204" pitchFamily="34" charset="0"/>
                <a:cs typeface="Arial" panose="020B0604020202020204" pitchFamily="34" charset="0"/>
              </a:defRPr>
            </a:lvl2pPr>
            <a:lvl3pPr marL="1277257" indent="-255451" defTabSz="979231" eaLnBrk="0" hangingPunct="0">
              <a:defRPr>
                <a:solidFill>
                  <a:schemeClr val="tx1"/>
                </a:solidFill>
                <a:latin typeface="Arial" panose="020B0604020202020204" pitchFamily="34" charset="0"/>
                <a:cs typeface="Arial" panose="020B0604020202020204" pitchFamily="34" charset="0"/>
              </a:defRPr>
            </a:lvl3pPr>
            <a:lvl4pPr marL="1788160" indent="-255451" defTabSz="979231" eaLnBrk="0" hangingPunct="0">
              <a:defRPr>
                <a:solidFill>
                  <a:schemeClr val="tx1"/>
                </a:solidFill>
                <a:latin typeface="Arial" panose="020B0604020202020204" pitchFamily="34" charset="0"/>
                <a:cs typeface="Arial" panose="020B0604020202020204" pitchFamily="34" charset="0"/>
              </a:defRPr>
            </a:lvl4pPr>
            <a:lvl5pPr marL="2299064" indent="-255451" defTabSz="979231" eaLnBrk="0" hangingPunct="0">
              <a:defRPr>
                <a:solidFill>
                  <a:schemeClr val="tx1"/>
                </a:solidFill>
                <a:latin typeface="Arial" panose="020B0604020202020204" pitchFamily="34" charset="0"/>
                <a:cs typeface="Arial" panose="020B0604020202020204" pitchFamily="34" charset="0"/>
              </a:defRPr>
            </a:lvl5pPr>
            <a:lvl6pPr marL="2809966" indent="-255451" defTabSz="97923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defTabSz="97923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defTabSz="97923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defTabSz="97923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2CF3FB-C6EC-40D1-8CAF-06A9874DC141}" type="slidenum">
              <a:rPr lang="en-US" altLang="en-US">
                <a:latin typeface="Calibri" panose="020F0502020204030204" pitchFamily="34" charset="0"/>
              </a:rPr>
              <a:pPr eaLnBrk="1" hangingPunct="1"/>
              <a:t>20</a:t>
            </a:fld>
            <a:endParaRPr lang="en-US" altLang="en-US" dirty="0">
              <a:latin typeface="Calibri" panose="020F0502020204030204" pitchFamily="34" charset="0"/>
            </a:endParaRPr>
          </a:p>
        </p:txBody>
      </p:sp>
      <p:sp>
        <p:nvSpPr>
          <p:cNvPr id="46084" name="Rectangle 7"/>
          <p:cNvSpPr txBox="1">
            <a:spLocks noGrp="1" noChangeArrowheads="1"/>
          </p:cNvSpPr>
          <p:nvPr/>
        </p:nvSpPr>
        <p:spPr bwMode="auto">
          <a:xfrm>
            <a:off x="4517363" y="9671710"/>
            <a:ext cx="3457109" cy="50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34" tIns="51918" rIns="103834" bIns="51918" anchor="b"/>
          <a:lstStyle>
            <a:lvl1pPr defTabSz="928688" eaLnBrk="0" hangingPunct="0">
              <a:defRPr>
                <a:solidFill>
                  <a:schemeClr val="tx1"/>
                </a:solidFill>
                <a:latin typeface="Arial" panose="020B0604020202020204" pitchFamily="34" charset="0"/>
                <a:cs typeface="Arial" panose="020B0604020202020204" pitchFamily="34" charset="0"/>
              </a:defRPr>
            </a:lvl1pPr>
            <a:lvl2pPr marL="742950" indent="-285750" defTabSz="928688" eaLnBrk="0" hangingPunct="0">
              <a:defRPr>
                <a:solidFill>
                  <a:schemeClr val="tx1"/>
                </a:solidFill>
                <a:latin typeface="Arial" panose="020B0604020202020204" pitchFamily="34" charset="0"/>
                <a:cs typeface="Arial" panose="020B0604020202020204" pitchFamily="34" charset="0"/>
              </a:defRPr>
            </a:lvl2pPr>
            <a:lvl3pPr marL="1143000" indent="-228600" defTabSz="928688" eaLnBrk="0" hangingPunct="0">
              <a:defRPr>
                <a:solidFill>
                  <a:schemeClr val="tx1"/>
                </a:solidFill>
                <a:latin typeface="Arial" panose="020B0604020202020204" pitchFamily="34" charset="0"/>
                <a:cs typeface="Arial" panose="020B0604020202020204" pitchFamily="34" charset="0"/>
              </a:defRPr>
            </a:lvl3pPr>
            <a:lvl4pPr marL="1600200" indent="-228600" defTabSz="928688" eaLnBrk="0" hangingPunct="0">
              <a:defRPr>
                <a:solidFill>
                  <a:schemeClr val="tx1"/>
                </a:solidFill>
                <a:latin typeface="Arial" panose="020B0604020202020204" pitchFamily="34" charset="0"/>
                <a:cs typeface="Arial" panose="020B0604020202020204" pitchFamily="34" charset="0"/>
              </a:defRPr>
            </a:lvl4pPr>
            <a:lvl5pPr marL="2057400" indent="-228600" defTabSz="928688" eaLnBrk="0" hangingPunct="0">
              <a:defRPr>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5729881-8563-4041-B90B-32B98CCD8161}" type="slidenum">
              <a:rPr lang="en-US" altLang="en-US" sz="1300"/>
              <a:pPr algn="r" eaLnBrk="1" hangingPunct="1"/>
              <a:t>20</a:t>
            </a:fld>
            <a:endParaRPr lang="en-US" altLang="en-US" sz="1300" dirty="0"/>
          </a:p>
        </p:txBody>
      </p:sp>
      <p:sp>
        <p:nvSpPr>
          <p:cNvPr id="46085" name="Rectangle 2"/>
          <p:cNvSpPr>
            <a:spLocks noGrp="1" noRot="1" noChangeAspect="1" noChangeArrowheads="1" noTextEdit="1"/>
          </p:cNvSpPr>
          <p:nvPr>
            <p:ph type="sldImg"/>
          </p:nvPr>
        </p:nvSpPr>
        <p:spPr bwMode="auto">
          <a:xfrm>
            <a:off x="1441450" y="762000"/>
            <a:ext cx="5092700" cy="381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34" tIns="51918" rIns="103834" bIns="51918"/>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Kirby</a:t>
            </a:r>
          </a:p>
          <a:p>
            <a:r>
              <a:rPr lang="en-US" sz="1200" dirty="0" smtClean="0"/>
              <a:t>Prior time – 21</a:t>
            </a:r>
          </a:p>
          <a:p>
            <a:r>
              <a:rPr lang="en-US" sz="1200" dirty="0" smtClean="0"/>
              <a:t>Slide Time – 2</a:t>
            </a:r>
          </a:p>
          <a:p>
            <a:r>
              <a:rPr lang="en-US" sz="1200" dirty="0" smtClean="0"/>
              <a:t>Running Total – 23</a:t>
            </a:r>
          </a:p>
          <a:p>
            <a:pPr defTabSz="1037772">
              <a:spcBef>
                <a:spcPct val="0"/>
              </a:spcBef>
            </a:pPr>
            <a:endParaRPr lang="en-US" altLang="en-US" dirty="0"/>
          </a:p>
        </p:txBody>
      </p:sp>
    </p:spTree>
    <p:extLst>
      <p:ext uri="{BB962C8B-B14F-4D97-AF65-F5344CB8AC3E}">
        <p14:creationId xmlns:p14="http://schemas.microsoft.com/office/powerpoint/2010/main" val="569800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Kirby</a:t>
            </a:r>
          </a:p>
          <a:p>
            <a:r>
              <a:rPr lang="en-US" sz="1200" dirty="0" smtClean="0"/>
              <a:t>Prior time – 23</a:t>
            </a:r>
          </a:p>
          <a:p>
            <a:r>
              <a:rPr lang="en-US" sz="1200" dirty="0" smtClean="0"/>
              <a:t>Slide Time – 1</a:t>
            </a:r>
          </a:p>
          <a:p>
            <a:r>
              <a:rPr lang="en-US" sz="1200" dirty="0" smtClean="0"/>
              <a:t>Running Total – 24</a:t>
            </a:r>
          </a:p>
        </p:txBody>
      </p:sp>
      <p:sp>
        <p:nvSpPr>
          <p:cNvPr id="4" name="Slide Number Placeholder 3"/>
          <p:cNvSpPr>
            <a:spLocks noGrp="1"/>
          </p:cNvSpPr>
          <p:nvPr>
            <p:ph type="sldNum" sz="quarter" idx="10"/>
          </p:nvPr>
        </p:nvSpPr>
        <p:spPr/>
        <p:txBody>
          <a:bodyPr/>
          <a:lstStyle/>
          <a:p>
            <a:fld id="{15465D1E-CB36-4066-A161-49B84B5AAAE1}" type="slidenum">
              <a:rPr lang="en-US" smtClean="0"/>
              <a:t>21</a:t>
            </a:fld>
            <a:endParaRPr lang="en-US" dirty="0"/>
          </a:p>
        </p:txBody>
      </p:sp>
    </p:spTree>
    <p:extLst>
      <p:ext uri="{BB962C8B-B14F-4D97-AF65-F5344CB8AC3E}">
        <p14:creationId xmlns:p14="http://schemas.microsoft.com/office/powerpoint/2010/main" val="675239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Kirby</a:t>
            </a:r>
          </a:p>
          <a:p>
            <a:r>
              <a:rPr lang="en-US" sz="1200" dirty="0" smtClean="0"/>
              <a:t>Prior time – 24</a:t>
            </a:r>
          </a:p>
          <a:p>
            <a:r>
              <a:rPr lang="en-US" sz="1200" dirty="0" smtClean="0"/>
              <a:t>Slide Time – 3</a:t>
            </a:r>
          </a:p>
          <a:p>
            <a:r>
              <a:rPr lang="en-US" sz="1200" dirty="0" smtClean="0"/>
              <a:t>Running Total – 27</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22</a:t>
            </a:fld>
            <a:endParaRPr lang="en-US" dirty="0"/>
          </a:p>
        </p:txBody>
      </p:sp>
    </p:spTree>
    <p:extLst>
      <p:ext uri="{BB962C8B-B14F-4D97-AF65-F5344CB8AC3E}">
        <p14:creationId xmlns:p14="http://schemas.microsoft.com/office/powerpoint/2010/main" val="90474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Kirby</a:t>
            </a:r>
          </a:p>
          <a:p>
            <a:r>
              <a:rPr lang="en-US" dirty="0" smtClean="0"/>
              <a:t>Prior time – 3</a:t>
            </a:r>
          </a:p>
          <a:p>
            <a:r>
              <a:rPr lang="en-US" dirty="0" smtClean="0"/>
              <a:t>Slide Time – 1</a:t>
            </a:r>
          </a:p>
          <a:p>
            <a:r>
              <a:rPr lang="en-US" dirty="0" smtClean="0"/>
              <a:t>Running Total – 4</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3</a:t>
            </a:fld>
            <a:endParaRPr lang="en-US" dirty="0"/>
          </a:p>
        </p:txBody>
      </p:sp>
    </p:spTree>
    <p:extLst>
      <p:ext uri="{BB962C8B-B14F-4D97-AF65-F5344CB8AC3E}">
        <p14:creationId xmlns:p14="http://schemas.microsoft.com/office/powerpoint/2010/main" val="305461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Kirby</a:t>
            </a:r>
          </a:p>
          <a:p>
            <a:r>
              <a:rPr lang="en-US" sz="1200" dirty="0" smtClean="0"/>
              <a:t>Prior time – 27</a:t>
            </a:r>
          </a:p>
          <a:p>
            <a:r>
              <a:rPr lang="en-US" sz="1200" dirty="0" smtClean="0"/>
              <a:t>Slide Time – 1</a:t>
            </a:r>
          </a:p>
          <a:p>
            <a:r>
              <a:rPr lang="en-US" sz="1200" dirty="0" smtClean="0"/>
              <a:t>Running Total – 28</a:t>
            </a:r>
          </a:p>
        </p:txBody>
      </p:sp>
      <p:sp>
        <p:nvSpPr>
          <p:cNvPr id="4" name="Slide Number Placeholder 3"/>
          <p:cNvSpPr>
            <a:spLocks noGrp="1"/>
          </p:cNvSpPr>
          <p:nvPr>
            <p:ph type="sldNum" sz="quarter" idx="10"/>
          </p:nvPr>
        </p:nvSpPr>
        <p:spPr/>
        <p:txBody>
          <a:bodyPr/>
          <a:lstStyle/>
          <a:p>
            <a:fld id="{11F3511A-94D9-45D2-92D6-E7779EAD9400}" type="slidenum">
              <a:rPr lang="en-US" smtClean="0"/>
              <a:pPr/>
              <a:t>24</a:t>
            </a:fld>
            <a:endParaRPr lang="en-US" dirty="0"/>
          </a:p>
        </p:txBody>
      </p:sp>
    </p:spTree>
    <p:extLst>
      <p:ext uri="{BB962C8B-B14F-4D97-AF65-F5344CB8AC3E}">
        <p14:creationId xmlns:p14="http://schemas.microsoft.com/office/powerpoint/2010/main" val="2182408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29</a:t>
            </a:r>
          </a:p>
          <a:p>
            <a:r>
              <a:rPr lang="en-US" sz="1200" b="0" dirty="0" smtClean="0">
                <a:solidFill>
                  <a:srgbClr val="FF0000"/>
                </a:solidFill>
              </a:rPr>
              <a:t>Slide Time – 1.5</a:t>
            </a:r>
          </a:p>
          <a:p>
            <a:r>
              <a:rPr lang="en-US" sz="1200" b="0" dirty="0" smtClean="0">
                <a:solidFill>
                  <a:srgbClr val="FF0000"/>
                </a:solidFill>
              </a:rPr>
              <a:t>Running Total – 30.5</a:t>
            </a:r>
          </a:p>
        </p:txBody>
      </p:sp>
      <p:sp>
        <p:nvSpPr>
          <p:cNvPr id="4" name="Slide Number Placeholder 3"/>
          <p:cNvSpPr>
            <a:spLocks noGrp="1"/>
          </p:cNvSpPr>
          <p:nvPr>
            <p:ph type="sldNum" sz="quarter" idx="10"/>
          </p:nvPr>
        </p:nvSpPr>
        <p:spPr/>
        <p:txBody>
          <a:bodyPr/>
          <a:lstStyle/>
          <a:p>
            <a:fld id="{6C54679C-8083-4CC6-81E9-8A95E456EF23}" type="slidenum">
              <a:rPr lang="en-US" smtClean="0"/>
              <a:pPr/>
              <a:t>25</a:t>
            </a:fld>
            <a:endParaRPr lang="en-US" dirty="0"/>
          </a:p>
        </p:txBody>
      </p:sp>
    </p:spTree>
    <p:extLst>
      <p:ext uri="{BB962C8B-B14F-4D97-AF65-F5344CB8AC3E}">
        <p14:creationId xmlns:p14="http://schemas.microsoft.com/office/powerpoint/2010/main" val="2786155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Kirby</a:t>
            </a:r>
          </a:p>
          <a:p>
            <a:r>
              <a:rPr lang="en-US" sz="1200" dirty="0" smtClean="0"/>
              <a:t>Prior time – 28</a:t>
            </a:r>
          </a:p>
          <a:p>
            <a:r>
              <a:rPr lang="en-US" sz="1200" dirty="0" smtClean="0"/>
              <a:t>Slide Time – 1</a:t>
            </a:r>
          </a:p>
          <a:p>
            <a:r>
              <a:rPr lang="en-US" sz="1200" dirty="0" smtClean="0"/>
              <a:t>Running Total – 29</a:t>
            </a:r>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26</a:t>
            </a:fld>
            <a:endParaRPr lang="en-US" dirty="0"/>
          </a:p>
        </p:txBody>
      </p:sp>
    </p:spTree>
    <p:extLst>
      <p:ext uri="{BB962C8B-B14F-4D97-AF65-F5344CB8AC3E}">
        <p14:creationId xmlns:p14="http://schemas.microsoft.com/office/powerpoint/2010/main" val="2138565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30.5</a:t>
            </a:r>
          </a:p>
          <a:p>
            <a:r>
              <a:rPr lang="en-US" sz="1200" b="0" dirty="0" smtClean="0">
                <a:solidFill>
                  <a:srgbClr val="FF0000"/>
                </a:solidFill>
              </a:rPr>
              <a:t>Slide Time – 2</a:t>
            </a:r>
          </a:p>
          <a:p>
            <a:r>
              <a:rPr lang="en-US" sz="1200" b="0" dirty="0" smtClean="0">
                <a:solidFill>
                  <a:srgbClr val="FF0000"/>
                </a:solidFill>
              </a:rPr>
              <a:t>Running Total – 32.5</a:t>
            </a:r>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27</a:t>
            </a:fld>
            <a:endParaRPr lang="en-US" dirty="0"/>
          </a:p>
        </p:txBody>
      </p:sp>
    </p:spTree>
    <p:extLst>
      <p:ext uri="{BB962C8B-B14F-4D97-AF65-F5344CB8AC3E}">
        <p14:creationId xmlns:p14="http://schemas.microsoft.com/office/powerpoint/2010/main" val="4156168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32.5</a:t>
            </a:r>
          </a:p>
          <a:p>
            <a:r>
              <a:rPr lang="en-US" sz="1200" b="0" dirty="0" smtClean="0">
                <a:solidFill>
                  <a:srgbClr val="FF0000"/>
                </a:solidFill>
              </a:rPr>
              <a:t>Slide Time – 2</a:t>
            </a:r>
          </a:p>
          <a:p>
            <a:r>
              <a:rPr lang="en-US" sz="1200" b="0" dirty="0" smtClean="0">
                <a:solidFill>
                  <a:srgbClr val="FF0000"/>
                </a:solidFill>
              </a:rPr>
              <a:t>Running Total – 34.5</a:t>
            </a:r>
          </a:p>
        </p:txBody>
      </p:sp>
      <p:sp>
        <p:nvSpPr>
          <p:cNvPr id="4" name="Slide Number Placeholder 3"/>
          <p:cNvSpPr>
            <a:spLocks noGrp="1"/>
          </p:cNvSpPr>
          <p:nvPr>
            <p:ph type="sldNum" sz="quarter" idx="10"/>
          </p:nvPr>
        </p:nvSpPr>
        <p:spPr/>
        <p:txBody>
          <a:bodyPr/>
          <a:lstStyle/>
          <a:p>
            <a:fld id="{15465D1E-CB36-4066-A161-49B84B5AAAE1}" type="slidenum">
              <a:rPr lang="en-US" smtClean="0"/>
              <a:t>28</a:t>
            </a:fld>
            <a:endParaRPr lang="en-US" dirty="0"/>
          </a:p>
        </p:txBody>
      </p:sp>
    </p:spTree>
    <p:extLst>
      <p:ext uri="{BB962C8B-B14F-4D97-AF65-F5344CB8AC3E}">
        <p14:creationId xmlns:p14="http://schemas.microsoft.com/office/powerpoint/2010/main" val="2614542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34.5</a:t>
            </a:r>
          </a:p>
          <a:p>
            <a:r>
              <a:rPr lang="en-US" sz="1200" b="0" dirty="0" smtClean="0">
                <a:solidFill>
                  <a:srgbClr val="FF0000"/>
                </a:solidFill>
              </a:rPr>
              <a:t>Slide Time – 0.5 seconds</a:t>
            </a:r>
          </a:p>
          <a:p>
            <a:r>
              <a:rPr lang="en-US" sz="1200" b="0" dirty="0" smtClean="0">
                <a:solidFill>
                  <a:srgbClr val="FF0000"/>
                </a:solidFill>
              </a:rPr>
              <a:t>Running Total – 36</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29</a:t>
            </a:fld>
            <a:endParaRPr lang="en-US" dirty="0"/>
          </a:p>
        </p:txBody>
      </p:sp>
    </p:spTree>
    <p:extLst>
      <p:ext uri="{BB962C8B-B14F-4D97-AF65-F5344CB8AC3E}">
        <p14:creationId xmlns:p14="http://schemas.microsoft.com/office/powerpoint/2010/main" val="1695757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36</a:t>
            </a:r>
          </a:p>
          <a:p>
            <a:r>
              <a:rPr lang="en-US" sz="1200" b="0" dirty="0" smtClean="0">
                <a:solidFill>
                  <a:srgbClr val="FF0000"/>
                </a:solidFill>
              </a:rPr>
              <a:t>Slide Time – 1.5</a:t>
            </a:r>
          </a:p>
          <a:p>
            <a:r>
              <a:rPr lang="en-US" sz="1200" b="0" dirty="0" smtClean="0">
                <a:solidFill>
                  <a:srgbClr val="FF0000"/>
                </a:solidFill>
              </a:rPr>
              <a:t>Running Total – 37.5</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30</a:t>
            </a:fld>
            <a:endParaRPr lang="en-US" dirty="0"/>
          </a:p>
        </p:txBody>
      </p:sp>
    </p:spTree>
    <p:extLst>
      <p:ext uri="{BB962C8B-B14F-4D97-AF65-F5344CB8AC3E}">
        <p14:creationId xmlns:p14="http://schemas.microsoft.com/office/powerpoint/2010/main" val="11870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37.5</a:t>
            </a:r>
          </a:p>
          <a:p>
            <a:r>
              <a:rPr lang="en-US" sz="1200" b="0" dirty="0" smtClean="0">
                <a:solidFill>
                  <a:srgbClr val="FF0000"/>
                </a:solidFill>
              </a:rPr>
              <a:t>Slide Time – 1.5</a:t>
            </a:r>
          </a:p>
          <a:p>
            <a:r>
              <a:rPr lang="en-US" sz="1200" b="0" dirty="0" smtClean="0">
                <a:solidFill>
                  <a:srgbClr val="FF0000"/>
                </a:solidFill>
              </a:rPr>
              <a:t>Running Total – 39</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32</a:t>
            </a:fld>
            <a:endParaRPr lang="en-US" dirty="0"/>
          </a:p>
        </p:txBody>
      </p:sp>
    </p:spTree>
    <p:extLst>
      <p:ext uri="{BB962C8B-B14F-4D97-AF65-F5344CB8AC3E}">
        <p14:creationId xmlns:p14="http://schemas.microsoft.com/office/powerpoint/2010/main" val="182541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39</a:t>
            </a:r>
          </a:p>
          <a:p>
            <a:r>
              <a:rPr lang="en-US" sz="1200" b="0" dirty="0" smtClean="0">
                <a:solidFill>
                  <a:srgbClr val="FF0000"/>
                </a:solidFill>
              </a:rPr>
              <a:t>Slide Time – 1</a:t>
            </a:r>
          </a:p>
          <a:p>
            <a:r>
              <a:rPr lang="en-US" sz="1200" b="0" dirty="0" smtClean="0">
                <a:solidFill>
                  <a:srgbClr val="FF0000"/>
                </a:solidFill>
              </a:rPr>
              <a:t>Running Total – 40</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33</a:t>
            </a:fld>
            <a:endParaRPr lang="en-US" dirty="0"/>
          </a:p>
        </p:txBody>
      </p:sp>
    </p:spTree>
    <p:extLst>
      <p:ext uri="{BB962C8B-B14F-4D97-AF65-F5344CB8AC3E}">
        <p14:creationId xmlns:p14="http://schemas.microsoft.com/office/powerpoint/2010/main" val="777282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41</a:t>
            </a:r>
          </a:p>
          <a:p>
            <a:r>
              <a:rPr lang="en-US" sz="1200" b="0" dirty="0" smtClean="0">
                <a:solidFill>
                  <a:srgbClr val="FF0000"/>
                </a:solidFill>
              </a:rPr>
              <a:t>Slide Time – 1</a:t>
            </a:r>
          </a:p>
          <a:p>
            <a:r>
              <a:rPr lang="en-US" sz="1200" b="0" dirty="0" smtClean="0">
                <a:solidFill>
                  <a:srgbClr val="FF0000"/>
                </a:solidFill>
              </a:rPr>
              <a:t>Running Total – 42</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34</a:t>
            </a:fld>
            <a:endParaRPr lang="en-US" dirty="0"/>
          </a:p>
        </p:txBody>
      </p:sp>
    </p:spTree>
    <p:extLst>
      <p:ext uri="{BB962C8B-B14F-4D97-AF65-F5344CB8AC3E}">
        <p14:creationId xmlns:p14="http://schemas.microsoft.com/office/powerpoint/2010/main" val="176771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Kirby</a:t>
            </a:r>
          </a:p>
          <a:p>
            <a:r>
              <a:rPr lang="en-US" dirty="0" smtClean="0"/>
              <a:t>Prior time – 4</a:t>
            </a:r>
          </a:p>
          <a:p>
            <a:r>
              <a:rPr lang="en-US" dirty="0" smtClean="0"/>
              <a:t>Slide Time – 1</a:t>
            </a:r>
          </a:p>
          <a:p>
            <a:r>
              <a:rPr lang="en-US" dirty="0" smtClean="0"/>
              <a:t>Running Total – 5</a:t>
            </a:r>
          </a:p>
          <a:p>
            <a:endParaRPr lang="en-US" dirty="0"/>
          </a:p>
        </p:txBody>
      </p:sp>
      <p:sp>
        <p:nvSpPr>
          <p:cNvPr id="4" name="Slide Number Placeholder 3"/>
          <p:cNvSpPr>
            <a:spLocks noGrp="1"/>
          </p:cNvSpPr>
          <p:nvPr>
            <p:ph type="sldNum" sz="quarter" idx="10"/>
          </p:nvPr>
        </p:nvSpPr>
        <p:spPr/>
        <p:txBody>
          <a:bodyPr/>
          <a:lstStyle/>
          <a:p>
            <a:fld id="{6C54679C-8083-4CC6-81E9-8A95E456EF23}" type="slidenum">
              <a:rPr lang="en-US" smtClean="0"/>
              <a:pPr/>
              <a:t>5</a:t>
            </a:fld>
            <a:endParaRPr lang="en-US" dirty="0"/>
          </a:p>
        </p:txBody>
      </p:sp>
    </p:spTree>
    <p:extLst>
      <p:ext uri="{BB962C8B-B14F-4D97-AF65-F5344CB8AC3E}">
        <p14:creationId xmlns:p14="http://schemas.microsoft.com/office/powerpoint/2010/main" val="3180109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42</a:t>
            </a:r>
          </a:p>
          <a:p>
            <a:r>
              <a:rPr lang="en-US" sz="1200" b="0" dirty="0" smtClean="0">
                <a:solidFill>
                  <a:srgbClr val="FF0000"/>
                </a:solidFill>
              </a:rPr>
              <a:t>Slide Time – 2</a:t>
            </a:r>
          </a:p>
          <a:p>
            <a:r>
              <a:rPr lang="en-US" sz="1200" b="0" dirty="0" smtClean="0">
                <a:solidFill>
                  <a:srgbClr val="FF0000"/>
                </a:solidFill>
              </a:rPr>
              <a:t>Running Total – 44</a:t>
            </a:r>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35</a:t>
            </a:fld>
            <a:endParaRPr lang="en-US" dirty="0"/>
          </a:p>
        </p:txBody>
      </p:sp>
    </p:spTree>
    <p:extLst>
      <p:ext uri="{BB962C8B-B14F-4D97-AF65-F5344CB8AC3E}">
        <p14:creationId xmlns:p14="http://schemas.microsoft.com/office/powerpoint/2010/main" val="3896238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44</a:t>
            </a:r>
          </a:p>
          <a:p>
            <a:r>
              <a:rPr lang="en-US" sz="1200" b="0" dirty="0" smtClean="0">
                <a:solidFill>
                  <a:srgbClr val="FF0000"/>
                </a:solidFill>
              </a:rPr>
              <a:t>Slide Time – 1</a:t>
            </a:r>
          </a:p>
          <a:p>
            <a:r>
              <a:rPr lang="en-US" sz="1200" b="0" dirty="0" smtClean="0">
                <a:solidFill>
                  <a:srgbClr val="FF0000"/>
                </a:solidFill>
              </a:rPr>
              <a:t>Running Total – 45</a:t>
            </a:r>
          </a:p>
        </p:txBody>
      </p:sp>
      <p:sp>
        <p:nvSpPr>
          <p:cNvPr id="4" name="Slide Number Placeholder 3"/>
          <p:cNvSpPr>
            <a:spLocks noGrp="1"/>
          </p:cNvSpPr>
          <p:nvPr>
            <p:ph type="sldNum" sz="quarter" idx="10"/>
          </p:nvPr>
        </p:nvSpPr>
        <p:spPr/>
        <p:txBody>
          <a:bodyPr/>
          <a:lstStyle/>
          <a:p>
            <a:fld id="{15465D1E-CB36-4066-A161-49B84B5AAAE1}" type="slidenum">
              <a:rPr lang="en-US" smtClean="0"/>
              <a:t>36</a:t>
            </a:fld>
            <a:endParaRPr lang="en-US" dirty="0"/>
          </a:p>
        </p:txBody>
      </p:sp>
    </p:spTree>
    <p:extLst>
      <p:ext uri="{BB962C8B-B14F-4D97-AF65-F5344CB8AC3E}">
        <p14:creationId xmlns:p14="http://schemas.microsoft.com/office/powerpoint/2010/main" val="1065338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45</a:t>
            </a:r>
          </a:p>
          <a:p>
            <a:r>
              <a:rPr lang="en-US" sz="1200" b="0" dirty="0" smtClean="0">
                <a:solidFill>
                  <a:srgbClr val="FF0000"/>
                </a:solidFill>
              </a:rPr>
              <a:t>Slide Time – 1</a:t>
            </a:r>
          </a:p>
          <a:p>
            <a:r>
              <a:rPr lang="en-US" sz="1200" b="0" dirty="0" smtClean="0">
                <a:solidFill>
                  <a:srgbClr val="FF0000"/>
                </a:solidFill>
              </a:rPr>
              <a:t>Running Total – 46</a:t>
            </a:r>
          </a:p>
          <a:p>
            <a:endParaRPr lang="en-US" b="1" dirty="0"/>
          </a:p>
        </p:txBody>
      </p:sp>
      <p:sp>
        <p:nvSpPr>
          <p:cNvPr id="4" name="Slide Number Placeholder 3"/>
          <p:cNvSpPr>
            <a:spLocks noGrp="1"/>
          </p:cNvSpPr>
          <p:nvPr>
            <p:ph type="sldNum" sz="quarter" idx="10"/>
          </p:nvPr>
        </p:nvSpPr>
        <p:spPr/>
        <p:txBody>
          <a:bodyPr/>
          <a:lstStyle/>
          <a:p>
            <a:fld id="{15465D1E-CB36-4066-A161-49B84B5AAAE1}" type="slidenum">
              <a:rPr lang="en-US" smtClean="0"/>
              <a:t>37</a:t>
            </a:fld>
            <a:endParaRPr lang="en-US" dirty="0"/>
          </a:p>
        </p:txBody>
      </p:sp>
    </p:spTree>
    <p:extLst>
      <p:ext uri="{BB962C8B-B14F-4D97-AF65-F5344CB8AC3E}">
        <p14:creationId xmlns:p14="http://schemas.microsoft.com/office/powerpoint/2010/main" val="2221197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46</a:t>
            </a:r>
          </a:p>
          <a:p>
            <a:r>
              <a:rPr lang="en-US" sz="1200" b="0" dirty="0" smtClean="0">
                <a:solidFill>
                  <a:srgbClr val="FF0000"/>
                </a:solidFill>
              </a:rPr>
              <a:t>Slide Time – 1.5</a:t>
            </a:r>
          </a:p>
          <a:p>
            <a:r>
              <a:rPr lang="en-US" sz="1200" b="0" dirty="0" smtClean="0">
                <a:solidFill>
                  <a:srgbClr val="FF0000"/>
                </a:solidFill>
              </a:rPr>
              <a:t>Running Total – 57.5</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38</a:t>
            </a:fld>
            <a:endParaRPr lang="en-US" dirty="0"/>
          </a:p>
        </p:txBody>
      </p:sp>
    </p:spTree>
    <p:extLst>
      <p:ext uri="{BB962C8B-B14F-4D97-AF65-F5344CB8AC3E}">
        <p14:creationId xmlns:p14="http://schemas.microsoft.com/office/powerpoint/2010/main" val="1169052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57.5</a:t>
            </a:r>
          </a:p>
          <a:p>
            <a:r>
              <a:rPr lang="en-US" sz="1200" b="0" dirty="0" smtClean="0">
                <a:solidFill>
                  <a:srgbClr val="FF0000"/>
                </a:solidFill>
              </a:rPr>
              <a:t>Slide Time – 1.5</a:t>
            </a:r>
          </a:p>
          <a:p>
            <a:r>
              <a:rPr lang="en-US" sz="1200" b="0" dirty="0" smtClean="0">
                <a:solidFill>
                  <a:srgbClr val="FF0000"/>
                </a:solidFill>
              </a:rPr>
              <a:t>Running Total – 59</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39</a:t>
            </a:fld>
            <a:endParaRPr lang="en-US" dirty="0"/>
          </a:p>
        </p:txBody>
      </p:sp>
    </p:spTree>
    <p:extLst>
      <p:ext uri="{BB962C8B-B14F-4D97-AF65-F5344CB8AC3E}">
        <p14:creationId xmlns:p14="http://schemas.microsoft.com/office/powerpoint/2010/main" val="2808600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59</a:t>
            </a:r>
          </a:p>
          <a:p>
            <a:r>
              <a:rPr lang="en-US" sz="1200" b="0" dirty="0" smtClean="0">
                <a:solidFill>
                  <a:srgbClr val="FF0000"/>
                </a:solidFill>
              </a:rPr>
              <a:t>Slide Time – 1</a:t>
            </a:r>
          </a:p>
          <a:p>
            <a:r>
              <a:rPr lang="en-US" sz="1200" b="0" dirty="0" smtClean="0">
                <a:solidFill>
                  <a:srgbClr val="FF0000"/>
                </a:solidFill>
              </a:rPr>
              <a:t>Running Total – 60</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40</a:t>
            </a:fld>
            <a:endParaRPr lang="en-US" dirty="0"/>
          </a:p>
        </p:txBody>
      </p:sp>
    </p:spTree>
    <p:extLst>
      <p:ext uri="{BB962C8B-B14F-4D97-AF65-F5344CB8AC3E}">
        <p14:creationId xmlns:p14="http://schemas.microsoft.com/office/powerpoint/2010/main" val="3645992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60</a:t>
            </a:r>
          </a:p>
          <a:p>
            <a:r>
              <a:rPr lang="en-US" sz="1200" b="0" dirty="0" smtClean="0">
                <a:solidFill>
                  <a:srgbClr val="FF0000"/>
                </a:solidFill>
              </a:rPr>
              <a:t>Slide Time – 2</a:t>
            </a:r>
          </a:p>
          <a:p>
            <a:r>
              <a:rPr lang="en-US" sz="1200" b="0" dirty="0" smtClean="0">
                <a:solidFill>
                  <a:srgbClr val="FF0000"/>
                </a:solidFill>
              </a:rPr>
              <a:t>Running Total – 62</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41</a:t>
            </a:fld>
            <a:endParaRPr lang="en-US" dirty="0"/>
          </a:p>
        </p:txBody>
      </p:sp>
    </p:spTree>
    <p:extLst>
      <p:ext uri="{BB962C8B-B14F-4D97-AF65-F5344CB8AC3E}">
        <p14:creationId xmlns:p14="http://schemas.microsoft.com/office/powerpoint/2010/main" val="2133033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62</a:t>
            </a:r>
          </a:p>
          <a:p>
            <a:r>
              <a:rPr lang="en-US" sz="1200" b="0" dirty="0" smtClean="0">
                <a:solidFill>
                  <a:srgbClr val="FF0000"/>
                </a:solidFill>
              </a:rPr>
              <a:t>Slide Time – 1</a:t>
            </a:r>
          </a:p>
          <a:p>
            <a:r>
              <a:rPr lang="en-US" sz="1200" b="0" dirty="0" smtClean="0">
                <a:solidFill>
                  <a:srgbClr val="FF0000"/>
                </a:solidFill>
              </a:rPr>
              <a:t>Running Total – 63</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42</a:t>
            </a:fld>
            <a:endParaRPr lang="en-US" dirty="0"/>
          </a:p>
        </p:txBody>
      </p:sp>
    </p:spTree>
    <p:extLst>
      <p:ext uri="{BB962C8B-B14F-4D97-AF65-F5344CB8AC3E}">
        <p14:creationId xmlns:p14="http://schemas.microsoft.com/office/powerpoint/2010/main" val="3248737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63</a:t>
            </a:r>
          </a:p>
          <a:p>
            <a:r>
              <a:rPr lang="en-US" sz="1200" b="0" dirty="0" smtClean="0">
                <a:solidFill>
                  <a:srgbClr val="FF0000"/>
                </a:solidFill>
              </a:rPr>
              <a:t>Slide Time – 1</a:t>
            </a:r>
          </a:p>
          <a:p>
            <a:r>
              <a:rPr lang="en-US" sz="1200" b="0" dirty="0" smtClean="0">
                <a:solidFill>
                  <a:srgbClr val="FF0000"/>
                </a:solidFill>
              </a:rPr>
              <a:t>Running Total – 64</a:t>
            </a:r>
          </a:p>
          <a:p>
            <a:endParaRPr lang="en-US" dirty="0" smtClean="0"/>
          </a:p>
          <a:p>
            <a:endParaRPr lang="en-US" dirty="0" smtClean="0"/>
          </a:p>
          <a:p>
            <a:r>
              <a:rPr lang="en-US" dirty="0" smtClean="0"/>
              <a:t>Online</a:t>
            </a:r>
            <a:r>
              <a:rPr lang="en-US" dirty="0"/>
              <a:t>, searchable library lists technologies provided in Appendix A of the Reference Guide to Treatment Technologies for Mining-Influenced Water, which includes summary information for the technologies discussed in the body of the report, as well as additional technologies or products designed as passive or low cost treatment options.</a:t>
            </a:r>
          </a:p>
        </p:txBody>
      </p:sp>
      <p:sp>
        <p:nvSpPr>
          <p:cNvPr id="4" name="Slide Number Placeholder 3"/>
          <p:cNvSpPr>
            <a:spLocks noGrp="1"/>
          </p:cNvSpPr>
          <p:nvPr>
            <p:ph type="sldNum" sz="quarter" idx="10"/>
          </p:nvPr>
        </p:nvSpPr>
        <p:spPr/>
        <p:txBody>
          <a:bodyPr/>
          <a:lstStyle/>
          <a:p>
            <a:fld id="{15465D1E-CB36-4066-A161-49B84B5AAAE1}" type="slidenum">
              <a:rPr lang="en-US" smtClean="0"/>
              <a:t>43</a:t>
            </a:fld>
            <a:endParaRPr lang="en-US" dirty="0"/>
          </a:p>
        </p:txBody>
      </p:sp>
    </p:spTree>
    <p:extLst>
      <p:ext uri="{BB962C8B-B14F-4D97-AF65-F5344CB8AC3E}">
        <p14:creationId xmlns:p14="http://schemas.microsoft.com/office/powerpoint/2010/main" val="873367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64</a:t>
            </a:r>
          </a:p>
          <a:p>
            <a:r>
              <a:rPr lang="en-US" sz="1200" b="0" dirty="0" smtClean="0">
                <a:solidFill>
                  <a:srgbClr val="FF0000"/>
                </a:solidFill>
              </a:rPr>
              <a:t>Slide Time – 2</a:t>
            </a:r>
          </a:p>
          <a:p>
            <a:r>
              <a:rPr lang="en-US" sz="1200" b="0" dirty="0" smtClean="0">
                <a:solidFill>
                  <a:srgbClr val="FF0000"/>
                </a:solidFill>
              </a:rPr>
              <a:t>Running Total – 66</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45</a:t>
            </a:fld>
            <a:endParaRPr lang="en-US" dirty="0"/>
          </a:p>
        </p:txBody>
      </p:sp>
    </p:spTree>
    <p:extLst>
      <p:ext uri="{BB962C8B-B14F-4D97-AF65-F5344CB8AC3E}">
        <p14:creationId xmlns:p14="http://schemas.microsoft.com/office/powerpoint/2010/main" val="351838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Kirby</a:t>
            </a:r>
          </a:p>
          <a:p>
            <a:r>
              <a:rPr lang="en-US" dirty="0" smtClean="0"/>
              <a:t>Prior time – 5</a:t>
            </a:r>
          </a:p>
          <a:p>
            <a:r>
              <a:rPr lang="en-US" dirty="0" smtClean="0"/>
              <a:t>Slide Time – 1</a:t>
            </a:r>
          </a:p>
          <a:p>
            <a:r>
              <a:rPr lang="en-US" dirty="0" smtClean="0"/>
              <a:t>Running Total – 6</a:t>
            </a:r>
          </a:p>
          <a:p>
            <a:endParaRPr lang="en-US" dirty="0"/>
          </a:p>
        </p:txBody>
      </p:sp>
      <p:sp>
        <p:nvSpPr>
          <p:cNvPr id="4" name="Slide Number Placeholder 3"/>
          <p:cNvSpPr>
            <a:spLocks noGrp="1"/>
          </p:cNvSpPr>
          <p:nvPr>
            <p:ph type="sldNum" sz="quarter" idx="10"/>
          </p:nvPr>
        </p:nvSpPr>
        <p:spPr/>
        <p:txBody>
          <a:bodyPr/>
          <a:lstStyle/>
          <a:p>
            <a:fld id="{6C54679C-8083-4CC6-81E9-8A95E456EF23}" type="slidenum">
              <a:rPr lang="en-US" smtClean="0"/>
              <a:pPr/>
              <a:t>6</a:t>
            </a:fld>
            <a:endParaRPr lang="en-US" dirty="0"/>
          </a:p>
        </p:txBody>
      </p:sp>
    </p:spTree>
    <p:extLst>
      <p:ext uri="{BB962C8B-B14F-4D97-AF65-F5344CB8AC3E}">
        <p14:creationId xmlns:p14="http://schemas.microsoft.com/office/powerpoint/2010/main" val="1972797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66</a:t>
            </a:r>
          </a:p>
          <a:p>
            <a:r>
              <a:rPr lang="en-US" sz="1200" b="0" dirty="0" smtClean="0">
                <a:solidFill>
                  <a:srgbClr val="FF0000"/>
                </a:solidFill>
              </a:rPr>
              <a:t>Slide Time – .5</a:t>
            </a:r>
            <a:r>
              <a:rPr lang="en-US" sz="1200" b="0" baseline="0" dirty="0" smtClean="0">
                <a:solidFill>
                  <a:srgbClr val="FF0000"/>
                </a:solidFill>
              </a:rPr>
              <a:t> minutes</a:t>
            </a:r>
            <a:endParaRPr lang="en-US" sz="1200" b="0" dirty="0" smtClean="0">
              <a:solidFill>
                <a:srgbClr val="FF0000"/>
              </a:solidFill>
            </a:endParaRPr>
          </a:p>
          <a:p>
            <a:r>
              <a:rPr lang="en-US" sz="1200" b="0" dirty="0" smtClean="0">
                <a:solidFill>
                  <a:srgbClr val="FF0000"/>
                </a:solidFill>
              </a:rPr>
              <a:t>Running Total – 66.5</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46</a:t>
            </a:fld>
            <a:endParaRPr lang="en-US" dirty="0"/>
          </a:p>
        </p:txBody>
      </p:sp>
    </p:spTree>
    <p:extLst>
      <p:ext uri="{BB962C8B-B14F-4D97-AF65-F5344CB8AC3E}">
        <p14:creationId xmlns:p14="http://schemas.microsoft.com/office/powerpoint/2010/main" val="1943356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66.5</a:t>
            </a:r>
          </a:p>
          <a:p>
            <a:r>
              <a:rPr lang="en-US" sz="1200" b="0" dirty="0" smtClean="0">
                <a:solidFill>
                  <a:srgbClr val="FF0000"/>
                </a:solidFill>
              </a:rPr>
              <a:t>Slide Time – 1.5</a:t>
            </a:r>
            <a:r>
              <a:rPr lang="en-US" sz="1200" b="0" baseline="0" dirty="0" smtClean="0">
                <a:solidFill>
                  <a:srgbClr val="FF0000"/>
                </a:solidFill>
              </a:rPr>
              <a:t> minutes</a:t>
            </a:r>
            <a:endParaRPr lang="en-US" sz="1200" b="0" dirty="0" smtClean="0">
              <a:solidFill>
                <a:srgbClr val="FF0000"/>
              </a:solidFill>
            </a:endParaRPr>
          </a:p>
          <a:p>
            <a:r>
              <a:rPr lang="en-US" sz="1200" b="0" dirty="0" smtClean="0">
                <a:solidFill>
                  <a:srgbClr val="FF0000"/>
                </a:solidFill>
              </a:rPr>
              <a:t>Running Total – 68</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47</a:t>
            </a:fld>
            <a:endParaRPr lang="en-US" dirty="0"/>
          </a:p>
        </p:txBody>
      </p:sp>
    </p:spTree>
    <p:extLst>
      <p:ext uri="{BB962C8B-B14F-4D97-AF65-F5344CB8AC3E}">
        <p14:creationId xmlns:p14="http://schemas.microsoft.com/office/powerpoint/2010/main" val="3212684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68</a:t>
            </a:r>
          </a:p>
          <a:p>
            <a:r>
              <a:rPr lang="en-US" sz="1200" b="0" dirty="0" smtClean="0">
                <a:solidFill>
                  <a:srgbClr val="FF0000"/>
                </a:solidFill>
              </a:rPr>
              <a:t>Slide Time – 2</a:t>
            </a:r>
          </a:p>
          <a:p>
            <a:r>
              <a:rPr lang="en-US" sz="1200" b="0" dirty="0" smtClean="0">
                <a:solidFill>
                  <a:srgbClr val="FF0000"/>
                </a:solidFill>
              </a:rPr>
              <a:t>Running Total – 70</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48</a:t>
            </a:fld>
            <a:endParaRPr lang="en-US" dirty="0"/>
          </a:p>
        </p:txBody>
      </p:sp>
    </p:spTree>
    <p:extLst>
      <p:ext uri="{BB962C8B-B14F-4D97-AF65-F5344CB8AC3E}">
        <p14:creationId xmlns:p14="http://schemas.microsoft.com/office/powerpoint/2010/main" val="39108541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70</a:t>
            </a:r>
          </a:p>
          <a:p>
            <a:r>
              <a:rPr lang="en-US" sz="1200" b="0" dirty="0" smtClean="0">
                <a:solidFill>
                  <a:srgbClr val="FF0000"/>
                </a:solidFill>
              </a:rPr>
              <a:t>Slide Time – 1</a:t>
            </a:r>
          </a:p>
          <a:p>
            <a:r>
              <a:rPr lang="en-US" sz="1200" b="0" dirty="0" smtClean="0">
                <a:solidFill>
                  <a:srgbClr val="FF0000"/>
                </a:solidFill>
              </a:rPr>
              <a:t>Running Total – 71</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49</a:t>
            </a:fld>
            <a:endParaRPr lang="en-US" dirty="0"/>
          </a:p>
        </p:txBody>
      </p:sp>
    </p:spTree>
    <p:extLst>
      <p:ext uri="{BB962C8B-B14F-4D97-AF65-F5344CB8AC3E}">
        <p14:creationId xmlns:p14="http://schemas.microsoft.com/office/powerpoint/2010/main" val="22540677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71</a:t>
            </a:r>
          </a:p>
          <a:p>
            <a:r>
              <a:rPr lang="en-US" sz="1200" b="0" dirty="0" smtClean="0">
                <a:solidFill>
                  <a:srgbClr val="FF0000"/>
                </a:solidFill>
              </a:rPr>
              <a:t>Slide Time – 1</a:t>
            </a:r>
          </a:p>
          <a:p>
            <a:r>
              <a:rPr lang="en-US" sz="1200" b="0" dirty="0" smtClean="0">
                <a:solidFill>
                  <a:srgbClr val="FF0000"/>
                </a:solidFill>
              </a:rPr>
              <a:t>Running Total – 72</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50</a:t>
            </a:fld>
            <a:endParaRPr lang="en-US" dirty="0"/>
          </a:p>
        </p:txBody>
      </p:sp>
    </p:spTree>
    <p:extLst>
      <p:ext uri="{BB962C8B-B14F-4D97-AF65-F5344CB8AC3E}">
        <p14:creationId xmlns:p14="http://schemas.microsoft.com/office/powerpoint/2010/main" val="2979849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72</a:t>
            </a:r>
          </a:p>
          <a:p>
            <a:r>
              <a:rPr lang="en-US" sz="1200" b="0" dirty="0" smtClean="0">
                <a:solidFill>
                  <a:srgbClr val="FF0000"/>
                </a:solidFill>
              </a:rPr>
              <a:t>Slide Time – 1.5</a:t>
            </a:r>
          </a:p>
          <a:p>
            <a:r>
              <a:rPr lang="en-US" sz="1200" b="0" dirty="0" smtClean="0">
                <a:solidFill>
                  <a:srgbClr val="FF0000"/>
                </a:solidFill>
              </a:rPr>
              <a:t>Running Total – 73.5</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51</a:t>
            </a:fld>
            <a:endParaRPr lang="en-US" dirty="0"/>
          </a:p>
        </p:txBody>
      </p:sp>
    </p:spTree>
    <p:extLst>
      <p:ext uri="{BB962C8B-B14F-4D97-AF65-F5344CB8AC3E}">
        <p14:creationId xmlns:p14="http://schemas.microsoft.com/office/powerpoint/2010/main" val="1309137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73.5</a:t>
            </a:r>
          </a:p>
          <a:p>
            <a:r>
              <a:rPr lang="en-US" sz="1200" b="0" dirty="0" smtClean="0">
                <a:solidFill>
                  <a:srgbClr val="FF0000"/>
                </a:solidFill>
              </a:rPr>
              <a:t>Slide Time – 1.5</a:t>
            </a:r>
          </a:p>
          <a:p>
            <a:r>
              <a:rPr lang="en-US" sz="1200" b="0" dirty="0" smtClean="0">
                <a:solidFill>
                  <a:srgbClr val="FF0000"/>
                </a:solidFill>
              </a:rPr>
              <a:t>Running Total – 75</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52</a:t>
            </a:fld>
            <a:endParaRPr lang="en-US" dirty="0"/>
          </a:p>
        </p:txBody>
      </p:sp>
    </p:spTree>
    <p:extLst>
      <p:ext uri="{BB962C8B-B14F-4D97-AF65-F5344CB8AC3E}">
        <p14:creationId xmlns:p14="http://schemas.microsoft.com/office/powerpoint/2010/main" val="4245121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75</a:t>
            </a:r>
          </a:p>
          <a:p>
            <a:r>
              <a:rPr lang="en-US" sz="1200" b="0" dirty="0" smtClean="0">
                <a:solidFill>
                  <a:srgbClr val="FF0000"/>
                </a:solidFill>
              </a:rPr>
              <a:t>Slide Time – 1</a:t>
            </a:r>
          </a:p>
          <a:p>
            <a:r>
              <a:rPr lang="en-US" sz="1200" b="0" dirty="0" smtClean="0">
                <a:solidFill>
                  <a:srgbClr val="FF0000"/>
                </a:solidFill>
              </a:rPr>
              <a:t>Running Total – 76</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53</a:t>
            </a:fld>
            <a:endParaRPr lang="en-US" dirty="0"/>
          </a:p>
        </p:txBody>
      </p:sp>
    </p:spTree>
    <p:extLst>
      <p:ext uri="{BB962C8B-B14F-4D97-AF65-F5344CB8AC3E}">
        <p14:creationId xmlns:p14="http://schemas.microsoft.com/office/powerpoint/2010/main" val="2834091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76</a:t>
            </a:r>
          </a:p>
          <a:p>
            <a:r>
              <a:rPr lang="en-US" sz="1200" b="0" dirty="0" smtClean="0">
                <a:solidFill>
                  <a:srgbClr val="FF0000"/>
                </a:solidFill>
              </a:rPr>
              <a:t>Slide Time – 1</a:t>
            </a:r>
          </a:p>
          <a:p>
            <a:r>
              <a:rPr lang="en-US" sz="1200" b="0" dirty="0" smtClean="0">
                <a:solidFill>
                  <a:srgbClr val="FF0000"/>
                </a:solidFill>
              </a:rPr>
              <a:t>Running Total – 77</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54</a:t>
            </a:fld>
            <a:endParaRPr lang="en-US" dirty="0"/>
          </a:p>
        </p:txBody>
      </p:sp>
    </p:spTree>
    <p:extLst>
      <p:ext uri="{BB962C8B-B14F-4D97-AF65-F5344CB8AC3E}">
        <p14:creationId xmlns:p14="http://schemas.microsoft.com/office/powerpoint/2010/main" val="1840412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77</a:t>
            </a:r>
          </a:p>
          <a:p>
            <a:r>
              <a:rPr lang="en-US" sz="1200" b="0" dirty="0" smtClean="0">
                <a:solidFill>
                  <a:srgbClr val="FF0000"/>
                </a:solidFill>
              </a:rPr>
              <a:t>Slide Time – 2</a:t>
            </a:r>
          </a:p>
          <a:p>
            <a:r>
              <a:rPr lang="en-US" sz="1200" b="0" dirty="0" smtClean="0">
                <a:solidFill>
                  <a:srgbClr val="FF0000"/>
                </a:solidFill>
              </a:rPr>
              <a:t>Running Total – 79</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55</a:t>
            </a:fld>
            <a:endParaRPr lang="en-US" dirty="0"/>
          </a:p>
        </p:txBody>
      </p:sp>
    </p:spTree>
    <p:extLst>
      <p:ext uri="{BB962C8B-B14F-4D97-AF65-F5344CB8AC3E}">
        <p14:creationId xmlns:p14="http://schemas.microsoft.com/office/powerpoint/2010/main" val="64755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Kirby</a:t>
            </a:r>
          </a:p>
          <a:p>
            <a:r>
              <a:rPr lang="en-US" dirty="0" smtClean="0"/>
              <a:t>Prior time – 6</a:t>
            </a:r>
          </a:p>
          <a:p>
            <a:r>
              <a:rPr lang="en-US" dirty="0" smtClean="0"/>
              <a:t>Slide Time – 1</a:t>
            </a:r>
          </a:p>
          <a:p>
            <a:r>
              <a:rPr lang="en-US" dirty="0" smtClean="0"/>
              <a:t>Running Total – 7</a:t>
            </a:r>
          </a:p>
          <a:p>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7</a:t>
            </a:fld>
            <a:endParaRPr lang="en-US" dirty="0"/>
          </a:p>
        </p:txBody>
      </p:sp>
    </p:spTree>
    <p:extLst>
      <p:ext uri="{BB962C8B-B14F-4D97-AF65-F5344CB8AC3E}">
        <p14:creationId xmlns:p14="http://schemas.microsoft.com/office/powerpoint/2010/main" val="2455547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79</a:t>
            </a:r>
          </a:p>
          <a:p>
            <a:r>
              <a:rPr lang="en-US" sz="1200" b="0" dirty="0" smtClean="0">
                <a:solidFill>
                  <a:srgbClr val="FF0000"/>
                </a:solidFill>
              </a:rPr>
              <a:t>Slide Time – 2</a:t>
            </a:r>
          </a:p>
          <a:p>
            <a:r>
              <a:rPr lang="en-US" sz="1200" b="0" dirty="0" smtClean="0">
                <a:solidFill>
                  <a:srgbClr val="FF0000"/>
                </a:solidFill>
              </a:rPr>
              <a:t>Running Total – 81</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56</a:t>
            </a:fld>
            <a:endParaRPr lang="en-US" dirty="0"/>
          </a:p>
        </p:txBody>
      </p:sp>
    </p:spTree>
    <p:extLst>
      <p:ext uri="{BB962C8B-B14F-4D97-AF65-F5344CB8AC3E}">
        <p14:creationId xmlns:p14="http://schemas.microsoft.com/office/powerpoint/2010/main" val="3779402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81</a:t>
            </a:r>
          </a:p>
          <a:p>
            <a:r>
              <a:rPr lang="en-US" sz="1200" b="0" dirty="0" smtClean="0">
                <a:solidFill>
                  <a:srgbClr val="FF0000"/>
                </a:solidFill>
              </a:rPr>
              <a:t>Slide Time – .5</a:t>
            </a:r>
          </a:p>
          <a:p>
            <a:r>
              <a:rPr lang="en-US" sz="1200" b="0" dirty="0" smtClean="0">
                <a:solidFill>
                  <a:srgbClr val="FF0000"/>
                </a:solidFill>
              </a:rPr>
              <a:t>Running Total – 81.5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57</a:t>
            </a:fld>
            <a:endParaRPr lang="en-US" dirty="0"/>
          </a:p>
        </p:txBody>
      </p:sp>
    </p:spTree>
    <p:extLst>
      <p:ext uri="{BB962C8B-B14F-4D97-AF65-F5344CB8AC3E}">
        <p14:creationId xmlns:p14="http://schemas.microsoft.com/office/powerpoint/2010/main" val="3998498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81.5</a:t>
            </a:r>
          </a:p>
          <a:p>
            <a:r>
              <a:rPr lang="en-US" sz="1200" b="0" dirty="0" smtClean="0">
                <a:solidFill>
                  <a:srgbClr val="FF0000"/>
                </a:solidFill>
              </a:rPr>
              <a:t>Slide Time – 2</a:t>
            </a:r>
          </a:p>
          <a:p>
            <a:r>
              <a:rPr lang="en-US" sz="1200" b="0" dirty="0" smtClean="0">
                <a:solidFill>
                  <a:srgbClr val="FF0000"/>
                </a:solidFill>
              </a:rPr>
              <a:t>Running Total – 83.5</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58</a:t>
            </a:fld>
            <a:endParaRPr lang="en-US" dirty="0"/>
          </a:p>
        </p:txBody>
      </p:sp>
    </p:spTree>
    <p:extLst>
      <p:ext uri="{BB962C8B-B14F-4D97-AF65-F5344CB8AC3E}">
        <p14:creationId xmlns:p14="http://schemas.microsoft.com/office/powerpoint/2010/main" val="4111658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83.5</a:t>
            </a:r>
          </a:p>
          <a:p>
            <a:r>
              <a:rPr lang="en-US" sz="1200" b="0" dirty="0" smtClean="0">
                <a:solidFill>
                  <a:srgbClr val="FF0000"/>
                </a:solidFill>
              </a:rPr>
              <a:t>Slide Time – 2</a:t>
            </a:r>
          </a:p>
          <a:p>
            <a:r>
              <a:rPr lang="en-US" sz="1200" b="0" dirty="0" smtClean="0">
                <a:solidFill>
                  <a:srgbClr val="FF0000"/>
                </a:solidFill>
              </a:rPr>
              <a:t>Running Total – 85.5</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59</a:t>
            </a:fld>
            <a:endParaRPr lang="en-US" dirty="0"/>
          </a:p>
        </p:txBody>
      </p:sp>
    </p:spTree>
    <p:extLst>
      <p:ext uri="{BB962C8B-B14F-4D97-AF65-F5344CB8AC3E}">
        <p14:creationId xmlns:p14="http://schemas.microsoft.com/office/powerpoint/2010/main" val="23564877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85.5</a:t>
            </a:r>
          </a:p>
          <a:p>
            <a:r>
              <a:rPr lang="en-US" sz="1200" b="0" dirty="0" smtClean="0">
                <a:solidFill>
                  <a:srgbClr val="FF0000"/>
                </a:solidFill>
              </a:rPr>
              <a:t>Slide Time – 2</a:t>
            </a:r>
          </a:p>
          <a:p>
            <a:r>
              <a:rPr lang="en-US" sz="1200" b="0" dirty="0" smtClean="0">
                <a:solidFill>
                  <a:srgbClr val="FF0000"/>
                </a:solidFill>
              </a:rPr>
              <a:t>Running Total – 87.5</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60</a:t>
            </a:fld>
            <a:endParaRPr lang="en-US" dirty="0"/>
          </a:p>
        </p:txBody>
      </p:sp>
    </p:spTree>
    <p:extLst>
      <p:ext uri="{BB962C8B-B14F-4D97-AF65-F5344CB8AC3E}">
        <p14:creationId xmlns:p14="http://schemas.microsoft.com/office/powerpoint/2010/main" val="32878843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87.5</a:t>
            </a:r>
          </a:p>
          <a:p>
            <a:r>
              <a:rPr lang="en-US" sz="1200" b="0" dirty="0" smtClean="0">
                <a:solidFill>
                  <a:srgbClr val="FF0000"/>
                </a:solidFill>
              </a:rPr>
              <a:t>Slide Time – 1</a:t>
            </a:r>
          </a:p>
          <a:p>
            <a:r>
              <a:rPr lang="en-US" sz="1200" b="0" dirty="0" smtClean="0">
                <a:solidFill>
                  <a:srgbClr val="FF0000"/>
                </a:solidFill>
              </a:rPr>
              <a:t>Running Total – 88.5</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61</a:t>
            </a:fld>
            <a:endParaRPr lang="en-US" dirty="0"/>
          </a:p>
        </p:txBody>
      </p:sp>
    </p:spTree>
    <p:extLst>
      <p:ext uri="{BB962C8B-B14F-4D97-AF65-F5344CB8AC3E}">
        <p14:creationId xmlns:p14="http://schemas.microsoft.com/office/powerpoint/2010/main" val="3550605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88.5</a:t>
            </a:r>
          </a:p>
          <a:p>
            <a:r>
              <a:rPr lang="en-US" sz="1200" b="0" dirty="0" smtClean="0">
                <a:solidFill>
                  <a:srgbClr val="FF0000"/>
                </a:solidFill>
              </a:rPr>
              <a:t>Slide Time – 2</a:t>
            </a:r>
          </a:p>
          <a:p>
            <a:r>
              <a:rPr lang="en-US" sz="1200" b="0" dirty="0" smtClean="0">
                <a:solidFill>
                  <a:srgbClr val="FF0000"/>
                </a:solidFill>
              </a:rPr>
              <a:t>Running Total – 90.5</a:t>
            </a:r>
            <a:endParaRPr lang="en-US" sz="1200" b="0" dirty="0" smtClean="0">
              <a:solidFill>
                <a:srgbClr val="FF0000"/>
              </a:solidFill>
            </a:endParaRPr>
          </a:p>
        </p:txBody>
      </p:sp>
      <p:sp>
        <p:nvSpPr>
          <p:cNvPr id="4" name="Slide Number Placeholder 3"/>
          <p:cNvSpPr>
            <a:spLocks noGrp="1"/>
          </p:cNvSpPr>
          <p:nvPr>
            <p:ph type="sldNum" sz="quarter" idx="10"/>
          </p:nvPr>
        </p:nvSpPr>
        <p:spPr/>
        <p:txBody>
          <a:bodyPr/>
          <a:lstStyle/>
          <a:p>
            <a:fld id="{15465D1E-CB36-4066-A161-49B84B5AAAE1}" type="slidenum">
              <a:rPr lang="en-US" smtClean="0"/>
              <a:t>62</a:t>
            </a:fld>
            <a:endParaRPr lang="en-US" dirty="0"/>
          </a:p>
        </p:txBody>
      </p:sp>
    </p:spTree>
    <p:extLst>
      <p:ext uri="{BB962C8B-B14F-4D97-AF65-F5344CB8AC3E}">
        <p14:creationId xmlns:p14="http://schemas.microsoft.com/office/powerpoint/2010/main" val="6586968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90.5</a:t>
            </a:r>
          </a:p>
          <a:p>
            <a:r>
              <a:rPr lang="en-US" sz="1200" b="0" dirty="0" smtClean="0">
                <a:solidFill>
                  <a:srgbClr val="FF0000"/>
                </a:solidFill>
              </a:rPr>
              <a:t>Slide Time – 2</a:t>
            </a:r>
          </a:p>
          <a:p>
            <a:r>
              <a:rPr lang="en-US" sz="1200" b="0" dirty="0" smtClean="0">
                <a:solidFill>
                  <a:srgbClr val="FF0000"/>
                </a:solidFill>
              </a:rPr>
              <a:t>Running Total – 92.5</a:t>
            </a:r>
          </a:p>
        </p:txBody>
      </p:sp>
      <p:sp>
        <p:nvSpPr>
          <p:cNvPr id="4" name="Slide Number Placeholder 3"/>
          <p:cNvSpPr>
            <a:spLocks noGrp="1"/>
          </p:cNvSpPr>
          <p:nvPr>
            <p:ph type="sldNum" sz="quarter" idx="10"/>
          </p:nvPr>
        </p:nvSpPr>
        <p:spPr/>
        <p:txBody>
          <a:bodyPr/>
          <a:lstStyle/>
          <a:p>
            <a:fld id="{15465D1E-CB36-4066-A161-49B84B5AAAE1}" type="slidenum">
              <a:rPr lang="en-US" smtClean="0"/>
              <a:t>63</a:t>
            </a:fld>
            <a:endParaRPr lang="en-US" dirty="0"/>
          </a:p>
        </p:txBody>
      </p:sp>
    </p:spTree>
    <p:extLst>
      <p:ext uri="{BB962C8B-B14F-4D97-AF65-F5344CB8AC3E}">
        <p14:creationId xmlns:p14="http://schemas.microsoft.com/office/powerpoint/2010/main" val="29307205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Jody</a:t>
            </a:r>
          </a:p>
          <a:p>
            <a:r>
              <a:rPr lang="en-US" sz="1200" b="0" dirty="0" smtClean="0">
                <a:solidFill>
                  <a:srgbClr val="FF0000"/>
                </a:solidFill>
              </a:rPr>
              <a:t>Prior time – 92.5</a:t>
            </a:r>
          </a:p>
          <a:p>
            <a:r>
              <a:rPr lang="en-US" sz="1200" b="0" dirty="0" smtClean="0">
                <a:solidFill>
                  <a:srgbClr val="FF0000"/>
                </a:solidFill>
              </a:rPr>
              <a:t>Slide Time – 2</a:t>
            </a:r>
          </a:p>
          <a:p>
            <a:r>
              <a:rPr lang="en-US" sz="1200" b="0" dirty="0" smtClean="0">
                <a:solidFill>
                  <a:srgbClr val="FF0000"/>
                </a:solidFill>
              </a:rPr>
              <a:t>Running Total – 94.5</a:t>
            </a:r>
          </a:p>
        </p:txBody>
      </p:sp>
      <p:sp>
        <p:nvSpPr>
          <p:cNvPr id="4" name="Slide Number Placeholder 3"/>
          <p:cNvSpPr>
            <a:spLocks noGrp="1"/>
          </p:cNvSpPr>
          <p:nvPr>
            <p:ph type="sldNum" sz="quarter" idx="10"/>
          </p:nvPr>
        </p:nvSpPr>
        <p:spPr/>
        <p:txBody>
          <a:bodyPr/>
          <a:lstStyle/>
          <a:p>
            <a:fld id="{15465D1E-CB36-4066-A161-49B84B5AAAE1}" type="slidenum">
              <a:rPr lang="en-US" smtClean="0"/>
              <a:t>64</a:t>
            </a:fld>
            <a:endParaRPr lang="en-US" dirty="0"/>
          </a:p>
        </p:txBody>
      </p:sp>
    </p:spTree>
    <p:extLst>
      <p:ext uri="{BB962C8B-B14F-4D97-AF65-F5344CB8AC3E}">
        <p14:creationId xmlns:p14="http://schemas.microsoft.com/office/powerpoint/2010/main" val="10373243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Kirby</a:t>
            </a:r>
          </a:p>
          <a:p>
            <a:r>
              <a:rPr lang="en-US" sz="1200" b="0" dirty="0" smtClean="0">
                <a:solidFill>
                  <a:srgbClr val="FF0000"/>
                </a:solidFill>
              </a:rPr>
              <a:t>Prior time – 94.5</a:t>
            </a:r>
          </a:p>
          <a:p>
            <a:r>
              <a:rPr lang="en-US" sz="1200" b="0" dirty="0" smtClean="0">
                <a:solidFill>
                  <a:srgbClr val="FF0000"/>
                </a:solidFill>
              </a:rPr>
              <a:t>Slide Time – 2</a:t>
            </a:r>
          </a:p>
          <a:p>
            <a:r>
              <a:rPr lang="en-US" sz="1200" b="0" dirty="0" smtClean="0">
                <a:solidFill>
                  <a:srgbClr val="FF0000"/>
                </a:solidFill>
              </a:rPr>
              <a:t>Running Total – 96.5</a:t>
            </a:r>
          </a:p>
        </p:txBody>
      </p:sp>
      <p:sp>
        <p:nvSpPr>
          <p:cNvPr id="4" name="Slide Number Placeholder 3"/>
          <p:cNvSpPr>
            <a:spLocks noGrp="1"/>
          </p:cNvSpPr>
          <p:nvPr>
            <p:ph type="sldNum" sz="quarter" idx="10"/>
          </p:nvPr>
        </p:nvSpPr>
        <p:spPr/>
        <p:txBody>
          <a:bodyPr/>
          <a:lstStyle/>
          <a:p>
            <a:fld id="{15465D1E-CB36-4066-A161-49B84B5AAAE1}" type="slidenum">
              <a:rPr lang="en-US" smtClean="0"/>
              <a:t>65</a:t>
            </a:fld>
            <a:endParaRPr lang="en-US" dirty="0"/>
          </a:p>
        </p:txBody>
      </p:sp>
    </p:spTree>
    <p:extLst>
      <p:ext uri="{BB962C8B-B14F-4D97-AF65-F5344CB8AC3E}">
        <p14:creationId xmlns:p14="http://schemas.microsoft.com/office/powerpoint/2010/main" val="3502608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Kirby</a:t>
            </a:r>
          </a:p>
          <a:p>
            <a:r>
              <a:rPr lang="en-US" dirty="0" smtClean="0"/>
              <a:t>Prior time – 7</a:t>
            </a:r>
          </a:p>
          <a:p>
            <a:r>
              <a:rPr lang="en-US" dirty="0" smtClean="0"/>
              <a:t>Slide Time – 1</a:t>
            </a:r>
          </a:p>
          <a:p>
            <a:r>
              <a:rPr lang="en-US" dirty="0" smtClean="0"/>
              <a:t>Running Total – 8</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8</a:t>
            </a:fld>
            <a:endParaRPr lang="en-US" dirty="0"/>
          </a:p>
        </p:txBody>
      </p:sp>
    </p:spTree>
    <p:extLst>
      <p:ext uri="{BB962C8B-B14F-4D97-AF65-F5344CB8AC3E}">
        <p14:creationId xmlns:p14="http://schemas.microsoft.com/office/powerpoint/2010/main" val="2129199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9</a:t>
            </a:fld>
            <a:endParaRPr lang="en-US" dirty="0"/>
          </a:p>
        </p:txBody>
      </p:sp>
    </p:spTree>
    <p:extLst>
      <p:ext uri="{BB962C8B-B14F-4D97-AF65-F5344CB8AC3E}">
        <p14:creationId xmlns:p14="http://schemas.microsoft.com/office/powerpoint/2010/main" val="338927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Kirby</a:t>
            </a:r>
          </a:p>
          <a:p>
            <a:r>
              <a:rPr lang="en-US" dirty="0" smtClean="0"/>
              <a:t>Prior time – 8</a:t>
            </a:r>
          </a:p>
          <a:p>
            <a:r>
              <a:rPr lang="en-US" dirty="0" smtClean="0"/>
              <a:t>Slide Time – 1</a:t>
            </a:r>
          </a:p>
          <a:p>
            <a:r>
              <a:rPr lang="en-US" dirty="0" smtClean="0"/>
              <a:t>Running Total – 9</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10</a:t>
            </a:fld>
            <a:endParaRPr lang="en-US" dirty="0"/>
          </a:p>
        </p:txBody>
      </p:sp>
    </p:spTree>
    <p:extLst>
      <p:ext uri="{BB962C8B-B14F-4D97-AF65-F5344CB8AC3E}">
        <p14:creationId xmlns:p14="http://schemas.microsoft.com/office/powerpoint/2010/main" val="888195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Kirby</a:t>
            </a:r>
          </a:p>
          <a:p>
            <a:r>
              <a:rPr lang="en-US" dirty="0" smtClean="0"/>
              <a:t>Prior time – 9</a:t>
            </a:r>
          </a:p>
          <a:p>
            <a:r>
              <a:rPr lang="en-US" dirty="0" smtClean="0"/>
              <a:t>Slide Time – 1</a:t>
            </a:r>
          </a:p>
          <a:p>
            <a:r>
              <a:rPr lang="en-US" dirty="0" smtClean="0"/>
              <a:t>Running Total – 10</a:t>
            </a:r>
          </a:p>
          <a:p>
            <a:endParaRPr lang="en-US" dirty="0"/>
          </a:p>
        </p:txBody>
      </p:sp>
      <p:sp>
        <p:nvSpPr>
          <p:cNvPr id="4" name="Slide Number Placeholder 3"/>
          <p:cNvSpPr>
            <a:spLocks noGrp="1"/>
          </p:cNvSpPr>
          <p:nvPr>
            <p:ph type="sldNum" sz="quarter" idx="10"/>
          </p:nvPr>
        </p:nvSpPr>
        <p:spPr/>
        <p:txBody>
          <a:bodyPr/>
          <a:lstStyle/>
          <a:p>
            <a:fld id="{15465D1E-CB36-4066-A161-49B84B5AAAE1}" type="slidenum">
              <a:rPr lang="en-US" smtClean="0"/>
              <a:t>11</a:t>
            </a:fld>
            <a:endParaRPr lang="en-US" dirty="0"/>
          </a:p>
        </p:txBody>
      </p:sp>
    </p:spTree>
    <p:extLst>
      <p:ext uri="{BB962C8B-B14F-4D97-AF65-F5344CB8AC3E}">
        <p14:creationId xmlns:p14="http://schemas.microsoft.com/office/powerpoint/2010/main" val="2435244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t="4126" b="303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artisticPhotocopy trans="50000" detail="0"/>
                    </a14:imgEffect>
                  </a14:imgLayer>
                </a14:imgProps>
              </a:ext>
              <a:ext uri="{28A0092B-C50C-407E-A947-70E740481C1C}">
                <a14:useLocalDpi xmlns:a14="http://schemas.microsoft.com/office/drawing/2010/main" val="0"/>
              </a:ext>
            </a:extLst>
          </a:blip>
          <a:stretch>
            <a:fillRect/>
          </a:stretch>
        </p:blipFill>
        <p:spPr>
          <a:xfrm>
            <a:off x="475176" y="2133600"/>
            <a:ext cx="8193648" cy="2516126"/>
          </a:xfrm>
          <a:prstGeom prst="rect">
            <a:avLst/>
          </a:prstGeom>
        </p:spPr>
      </p:pic>
      <p:sp>
        <p:nvSpPr>
          <p:cNvPr id="15363" name="Rectangle 3"/>
          <p:cNvSpPr>
            <a:spLocks noGrp="1" noChangeArrowheads="1"/>
          </p:cNvSpPr>
          <p:nvPr>
            <p:ph type="ctrTitle"/>
          </p:nvPr>
        </p:nvSpPr>
        <p:spPr>
          <a:xfrm>
            <a:off x="685800" y="2286000"/>
            <a:ext cx="7772400" cy="1143000"/>
          </a:xfrm>
        </p:spPr>
        <p:txBody>
          <a:bodyPr/>
          <a:lstStyle>
            <a:lvl1pPr>
              <a:defRPr sz="3600" b="1">
                <a:solidFill>
                  <a:srgbClr val="000000"/>
                </a:solidFill>
              </a:defRPr>
            </a:lvl1pPr>
          </a:lstStyle>
          <a:p>
            <a:r>
              <a:rPr lang="en-US"/>
              <a:t>Click to edit Master title style</a:t>
            </a:r>
          </a:p>
        </p:txBody>
      </p:sp>
      <p:sp>
        <p:nvSpPr>
          <p:cNvPr id="1536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7" name="Rectangle 6"/>
          <p:cNvSpPr>
            <a:spLocks noGrp="1" noChangeArrowheads="1"/>
          </p:cNvSpPr>
          <p:nvPr>
            <p:ph type="ftr" sz="quarter" idx="11"/>
          </p:nvPr>
        </p:nvSpPr>
        <p:spPr>
          <a:xfrm>
            <a:off x="2667000" y="6248400"/>
            <a:ext cx="3810000" cy="457200"/>
          </a:xfrm>
        </p:spPr>
        <p:txBody>
          <a:bodyPr/>
          <a:lstStyle>
            <a:lvl1pPr>
              <a:defRPr sz="1400" dirty="0" smtClean="0"/>
            </a:lvl1pPr>
          </a:lstStyle>
          <a:p>
            <a:pPr>
              <a:defRPr/>
            </a:pPr>
            <a:r>
              <a:rPr lang="en-US" dirty="0">
                <a:solidFill>
                  <a:srgbClr val="000000"/>
                </a:solidFill>
              </a:rPr>
              <a:t>U.S. Environmental Protection Agency</a:t>
            </a:r>
          </a:p>
        </p:txBody>
      </p:sp>
      <p:sp>
        <p:nvSpPr>
          <p:cNvPr id="8" name="Rectangle 7"/>
          <p:cNvSpPr>
            <a:spLocks noGrp="1" noChangeArrowheads="1"/>
          </p:cNvSpPr>
          <p:nvPr>
            <p:ph type="sldNum" sz="quarter" idx="12"/>
          </p:nvPr>
        </p:nvSpPr>
        <p:spPr/>
        <p:txBody>
          <a:bodyPr/>
          <a:lstStyle>
            <a:lvl1pPr>
              <a:defRPr smtClean="0"/>
            </a:lvl1pPr>
          </a:lstStyle>
          <a:p>
            <a:pPr>
              <a:defRPr/>
            </a:pPr>
            <a:fld id="{88AEADC3-2191-47CF-886D-EFD438A48A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954670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a:t>
            </a:r>
            <a:r>
              <a:rPr lang="en-US" dirty="0" err="1"/>
              <a:t>lev</a:t>
            </a:r>
            <a:endParaRPr lang="en-US" dirty="0"/>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6" name="Footer Placeholder 4"/>
          <p:cNvSpPr>
            <a:spLocks noGrp="1"/>
          </p:cNvSpPr>
          <p:nvPr>
            <p:ph type="ftr" sz="quarter" idx="11"/>
          </p:nvPr>
        </p:nvSpPr>
        <p:spPr/>
        <p:txBody>
          <a:bodyPr/>
          <a:lstStyle>
            <a:lvl1pPr>
              <a:defRPr sz="1400" dirty="0" smtClean="0"/>
            </a:lvl1pPr>
          </a:lstStyle>
          <a:p>
            <a:pPr>
              <a:defRPr/>
            </a:pPr>
            <a:r>
              <a:rPr lang="en-US" dirty="0">
                <a:solidFill>
                  <a:srgbClr val="000000"/>
                </a:solidFill>
              </a:rPr>
              <a:t>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93172499-5573-487A-9430-076C0A22A6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42006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600200"/>
            <a:ext cx="1943100" cy="4495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600200"/>
            <a:ext cx="5676900" cy="4495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6" name="Footer Placeholder 4"/>
          <p:cNvSpPr>
            <a:spLocks noGrp="1"/>
          </p:cNvSpPr>
          <p:nvPr>
            <p:ph type="ftr" sz="quarter" idx="11"/>
          </p:nvPr>
        </p:nvSpPr>
        <p:spPr/>
        <p:txBody>
          <a:bodyPr/>
          <a:lstStyle>
            <a:lvl1pPr>
              <a:defRPr sz="1400" dirty="0" smtClean="0"/>
            </a:lvl1pPr>
          </a:lstStyle>
          <a:p>
            <a:pPr>
              <a:defRPr/>
            </a:pPr>
            <a:r>
              <a:rPr lang="en-US" dirty="0">
                <a:solidFill>
                  <a:srgbClr val="000000"/>
                </a:solidFill>
              </a:rPr>
              <a:t>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4916B981-B398-468A-83F8-53BEC11DF6C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5746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1600200"/>
            <a:ext cx="7620000" cy="990600"/>
          </a:xfrm>
        </p:spPr>
        <p:txBody>
          <a:bodyPr/>
          <a:lstStyle/>
          <a:p>
            <a:r>
              <a:rPr lang="en-US"/>
              <a:t>Click to edit Master title style</a:t>
            </a:r>
          </a:p>
        </p:txBody>
      </p:sp>
      <p:sp>
        <p:nvSpPr>
          <p:cNvPr id="3" name="ClipArt Placeholder 2"/>
          <p:cNvSpPr>
            <a:spLocks noGrp="1"/>
          </p:cNvSpPr>
          <p:nvPr>
            <p:ph type="clipArt" sz="half" idx="1"/>
          </p:nvPr>
        </p:nvSpPr>
        <p:spPr>
          <a:xfrm>
            <a:off x="685800" y="2667000"/>
            <a:ext cx="3810000" cy="3429000"/>
          </a:xfrm>
        </p:spPr>
        <p:txBody>
          <a:bodyPr/>
          <a:lstStyle/>
          <a:p>
            <a:pPr lvl="0"/>
            <a:endParaRPr lang="en-US" noProof="0" dirty="0"/>
          </a:p>
        </p:txBody>
      </p:sp>
      <p:sp>
        <p:nvSpPr>
          <p:cNvPr id="4" name="Text Placeholder 3"/>
          <p:cNvSpPr>
            <a:spLocks noGrp="1"/>
          </p:cNvSpPr>
          <p:nvPr>
            <p:ph type="body" sz="half" idx="2"/>
          </p:nvPr>
        </p:nvSpPr>
        <p:spPr>
          <a:xfrm>
            <a:off x="46482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7" name="Footer Placeholder 5"/>
          <p:cNvSpPr>
            <a:spLocks noGrp="1"/>
          </p:cNvSpPr>
          <p:nvPr>
            <p:ph type="ftr" sz="quarter" idx="11"/>
          </p:nvPr>
        </p:nvSpPr>
        <p:spPr/>
        <p:txBody>
          <a:bodyPr/>
          <a:lstStyle>
            <a:lvl1pPr>
              <a:defRPr dirty="0" smtClean="0"/>
            </a:lvl1pPr>
          </a:lstStyle>
          <a:p>
            <a:pPr>
              <a:defRPr/>
            </a:pPr>
            <a:r>
              <a:rPr lang="en-US" dirty="0">
                <a:solidFill>
                  <a:srgbClr val="000000"/>
                </a:solidFill>
              </a:rPr>
              <a:t>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0D2C2C19-F3CF-475E-BEF2-B6BB4243E4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2564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600200"/>
            <a:ext cx="7620000" cy="990600"/>
          </a:xfrm>
        </p:spPr>
        <p:txBody>
          <a:bodyPr/>
          <a:lstStyle/>
          <a:p>
            <a:r>
              <a:rPr lang="en-US"/>
              <a:t>Click to edit Master title style</a:t>
            </a:r>
          </a:p>
        </p:txBody>
      </p:sp>
      <p:sp>
        <p:nvSpPr>
          <p:cNvPr id="3" name="SmartArt Placeholder 2"/>
          <p:cNvSpPr>
            <a:spLocks noGrp="1"/>
          </p:cNvSpPr>
          <p:nvPr>
            <p:ph type="dgm" idx="1"/>
          </p:nvPr>
        </p:nvSpPr>
        <p:spPr>
          <a:xfrm>
            <a:off x="685800" y="2667000"/>
            <a:ext cx="7772400" cy="3429000"/>
          </a:xfrm>
        </p:spPr>
        <p:txBody>
          <a:bodyPr/>
          <a:lstStyle/>
          <a:p>
            <a:pPr lvl="0"/>
            <a:endParaRPr lang="en-US" noProof="0" dirty="0"/>
          </a:p>
        </p:txBody>
      </p:sp>
      <p:sp>
        <p:nvSpPr>
          <p:cNvPr id="5" name="Date Placeholder 3"/>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6" name="Footer Placeholder 4"/>
          <p:cNvSpPr>
            <a:spLocks noGrp="1"/>
          </p:cNvSpPr>
          <p:nvPr>
            <p:ph type="ftr" sz="quarter" idx="11"/>
          </p:nvPr>
        </p:nvSpPr>
        <p:spPr/>
        <p:txBody>
          <a:bodyPr/>
          <a:lstStyle>
            <a:lvl1pPr>
              <a:defRPr dirty="0" smtClean="0"/>
            </a:lvl1pPr>
          </a:lstStyle>
          <a:p>
            <a:pPr>
              <a:defRPr/>
            </a:pPr>
            <a:r>
              <a:rPr lang="en-US" dirty="0">
                <a:solidFill>
                  <a:srgbClr val="000000"/>
                </a:solidFill>
              </a:rPr>
              <a:t>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9BEAA81C-718E-49E0-A3D3-4C9C148F2DB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6145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600200"/>
            <a:ext cx="7620000" cy="990600"/>
          </a:xfrm>
        </p:spPr>
        <p:txBody>
          <a:bodyPr/>
          <a:lstStyle/>
          <a:p>
            <a:r>
              <a:rPr lang="en-US"/>
              <a:t>Click to edit Master title style</a:t>
            </a:r>
          </a:p>
        </p:txBody>
      </p:sp>
      <p:sp>
        <p:nvSpPr>
          <p:cNvPr id="3" name="Text Placeholder 2"/>
          <p:cNvSpPr>
            <a:spLocks noGrp="1"/>
          </p:cNvSpPr>
          <p:nvPr>
            <p:ph type="body" sz="half" idx="1"/>
          </p:nvPr>
        </p:nvSpPr>
        <p:spPr>
          <a:xfrm>
            <a:off x="6858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7" name="Footer Placeholder 5"/>
          <p:cNvSpPr>
            <a:spLocks noGrp="1"/>
          </p:cNvSpPr>
          <p:nvPr>
            <p:ph type="ftr" sz="quarter" idx="11"/>
          </p:nvPr>
        </p:nvSpPr>
        <p:spPr/>
        <p:txBody>
          <a:bodyPr/>
          <a:lstStyle>
            <a:lvl1pPr>
              <a:defRPr dirty="0" smtClean="0"/>
            </a:lvl1pPr>
          </a:lstStyle>
          <a:p>
            <a:pPr>
              <a:defRPr/>
            </a:pPr>
            <a:r>
              <a:rPr lang="en-US" dirty="0">
                <a:solidFill>
                  <a:srgbClr val="000000"/>
                </a:solidFill>
              </a:rPr>
              <a:t>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70891E2F-F2C3-46CC-B69F-5928736B88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1120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600200"/>
            <a:ext cx="7772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5" name="Footer Placeholder 3"/>
          <p:cNvSpPr>
            <a:spLocks noGrp="1"/>
          </p:cNvSpPr>
          <p:nvPr>
            <p:ph type="ftr" sz="quarter" idx="11"/>
          </p:nvPr>
        </p:nvSpPr>
        <p:spPr/>
        <p:txBody>
          <a:bodyPr/>
          <a:lstStyle>
            <a:lvl1pPr>
              <a:defRPr dirty="0" smtClean="0"/>
            </a:lvl1pPr>
          </a:lstStyle>
          <a:p>
            <a:pPr>
              <a:defRPr/>
            </a:pPr>
            <a:r>
              <a:rPr lang="en-US" dirty="0">
                <a:solidFill>
                  <a:srgbClr val="000000"/>
                </a:solidFill>
              </a:rPr>
              <a:t>U.S. Environmental Protection Agency</a:t>
            </a:r>
          </a:p>
        </p:txBody>
      </p:sp>
      <p:sp>
        <p:nvSpPr>
          <p:cNvPr id="6" name="Slide Number Placeholder 4"/>
          <p:cNvSpPr>
            <a:spLocks noGrp="1"/>
          </p:cNvSpPr>
          <p:nvPr>
            <p:ph type="sldNum" sz="quarter" idx="12"/>
          </p:nvPr>
        </p:nvSpPr>
        <p:spPr/>
        <p:txBody>
          <a:bodyPr/>
          <a:lstStyle>
            <a:lvl1pPr>
              <a:defRPr smtClean="0"/>
            </a:lvl1pPr>
          </a:lstStyle>
          <a:p>
            <a:pPr>
              <a:defRPr/>
            </a:pPr>
            <a:fld id="{4531C4A4-F284-42F1-905D-C3AA4BDADE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1197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7200" y="280988"/>
            <a:ext cx="2659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sea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096000"/>
            <a:ext cx="6858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www.sundanceenvironmental.com/images/header.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22350" y="6365875"/>
            <a:ext cx="30353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358505" y="1981199"/>
            <a:ext cx="3260995" cy="1905001"/>
          </a:xfrm>
        </p:spPr>
        <p:txBody>
          <a:bodyPr>
            <a:normAutofit/>
          </a:bodyPr>
          <a:lstStyle>
            <a:lvl1pPr marL="0" indent="0" algn="ctr">
              <a:buNone/>
              <a:defRPr sz="3200">
                <a:solidFill>
                  <a:srgbClr val="0069AA"/>
                </a:solidFill>
                <a:latin typeface="Franklin Gothic Medium" pitchFamily="34" charset="0"/>
              </a:defRPr>
            </a:lvl1pPr>
          </a:lstStyle>
          <a:p>
            <a:pPr lvl="0"/>
            <a:r>
              <a:rPr lang="en-US"/>
              <a:t>Click to edit Master text styles</a:t>
            </a:r>
          </a:p>
        </p:txBody>
      </p:sp>
    </p:spTree>
    <p:extLst>
      <p:ext uri="{BB962C8B-B14F-4D97-AF65-F5344CB8AC3E}">
        <p14:creationId xmlns:p14="http://schemas.microsoft.com/office/powerpoint/2010/main" val="3797602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70182" y="762000"/>
            <a:ext cx="6400512" cy="336352"/>
          </a:xfrm>
        </p:spPr>
        <p:txBody>
          <a:bodyPr/>
          <a:lstStyle/>
          <a:p>
            <a:r>
              <a:rPr lang="en-US"/>
              <a:t>Click to edit Master title style</a:t>
            </a:r>
          </a:p>
        </p:txBody>
      </p:sp>
      <p:sp>
        <p:nvSpPr>
          <p:cNvPr id="3" name="Table Placeholder 2"/>
          <p:cNvSpPr>
            <a:spLocks noGrp="1"/>
          </p:cNvSpPr>
          <p:nvPr>
            <p:ph type="tbl" idx="1"/>
          </p:nvPr>
        </p:nvSpPr>
        <p:spPr>
          <a:xfrm>
            <a:off x="1460500" y="1643062"/>
            <a:ext cx="7129318" cy="3655219"/>
          </a:xfrm>
        </p:spPr>
        <p:txBody>
          <a:bodyPr/>
          <a:lstStyle/>
          <a:p>
            <a:pPr lvl="0"/>
            <a:endParaRPr lang="en-US" noProof="0" dirty="0"/>
          </a:p>
        </p:txBody>
      </p:sp>
      <p:sp>
        <p:nvSpPr>
          <p:cNvPr id="4" name="Rectangle 3"/>
          <p:cNvSpPr>
            <a:spLocks noGrp="1" noChangeArrowheads="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Tree>
    <p:extLst>
      <p:ext uri="{BB962C8B-B14F-4D97-AF65-F5344CB8AC3E}">
        <p14:creationId xmlns:p14="http://schemas.microsoft.com/office/powerpoint/2010/main" val="4665692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70182" y="762000"/>
            <a:ext cx="6400512" cy="336352"/>
          </a:xfrm>
        </p:spPr>
        <p:txBody>
          <a:bodyPr/>
          <a:lstStyle/>
          <a:p>
            <a:r>
              <a:rPr lang="en-US"/>
              <a:t>Click to edit Master title style</a:t>
            </a:r>
          </a:p>
        </p:txBody>
      </p:sp>
      <p:sp>
        <p:nvSpPr>
          <p:cNvPr id="3" name="Text Placeholder 2"/>
          <p:cNvSpPr>
            <a:spLocks noGrp="1"/>
          </p:cNvSpPr>
          <p:nvPr>
            <p:ph type="body" sz="half" idx="1"/>
          </p:nvPr>
        </p:nvSpPr>
        <p:spPr>
          <a:xfrm>
            <a:off x="1460501" y="1643062"/>
            <a:ext cx="3495386" cy="3655219"/>
          </a:xfrm>
        </p:spPr>
        <p:txBody>
          <a:bodyPr/>
          <a:lstStyle>
            <a:lvl2pPr marL="742950" indent="-285750">
              <a:buFont typeface="Wingdings" panose="05000000000000000000" pitchFamily="2" charset="2"/>
              <a:buChar char="Ø"/>
              <a:defRPr/>
            </a:lvl2pPr>
            <a:lvl3pPr marL="1143000" indent="-228600">
              <a:buFont typeface="Wingdings" panose="05000000000000000000"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094432" y="1643062"/>
            <a:ext cx="3495386" cy="3655219"/>
          </a:xfrm>
        </p:spPr>
        <p:txBody>
          <a:bodyPr/>
          <a:lstStyle/>
          <a:p>
            <a:pPr lvl="0"/>
            <a:endParaRPr lang="en-US" noProof="0" dirty="0"/>
          </a:p>
        </p:txBody>
      </p:sp>
      <p:sp>
        <p:nvSpPr>
          <p:cNvPr id="5" name="Rectangle 3"/>
          <p:cNvSpPr>
            <a:spLocks noGrp="1" noChangeArrowheads="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Tree>
    <p:extLst>
      <p:ext uri="{BB962C8B-B14F-4D97-AF65-F5344CB8AC3E}">
        <p14:creationId xmlns:p14="http://schemas.microsoft.com/office/powerpoint/2010/main" val="117938587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lvl2pPr marL="742950" indent="-285750">
              <a:buFont typeface="Wingdings" panose="05000000000000000000" pitchFamily="2" charset="2"/>
              <a:buChar char="Ø"/>
              <a:defRPr/>
            </a:lvl2pPr>
            <a:lvl3pPr marL="1143000" indent="-228600">
              <a:buFont typeface="Wingdings" panose="05000000000000000000"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6" name="Footer Placeholder 4"/>
          <p:cNvSpPr>
            <a:spLocks noGrp="1"/>
          </p:cNvSpPr>
          <p:nvPr>
            <p:ph type="ftr" sz="quarter" idx="11"/>
          </p:nvPr>
        </p:nvSpPr>
        <p:spPr/>
        <p:txBody>
          <a:bodyPr/>
          <a:lstStyle>
            <a:lvl1pPr>
              <a:defRPr dirty="0" smtClean="0"/>
            </a:lvl1pPr>
          </a:lstStyle>
          <a:p>
            <a:pPr>
              <a:defRPr/>
            </a:pPr>
            <a:r>
              <a:rPr lang="en-US" dirty="0">
                <a:solidFill>
                  <a:srgbClr val="000000"/>
                </a:solidFill>
              </a:rPr>
              <a:t>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63C0C6EC-3876-43C4-B8A5-852F865CBED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10250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6" name="Footer Placeholder 4"/>
          <p:cNvSpPr>
            <a:spLocks noGrp="1"/>
          </p:cNvSpPr>
          <p:nvPr>
            <p:ph type="ftr" sz="quarter" idx="11"/>
          </p:nvPr>
        </p:nvSpPr>
        <p:spPr/>
        <p:txBody>
          <a:bodyPr/>
          <a:lstStyle>
            <a:lvl1pPr>
              <a:defRPr dirty="0" smtClean="0"/>
            </a:lvl1pPr>
          </a:lstStyle>
          <a:p>
            <a:pPr>
              <a:defRPr/>
            </a:pPr>
            <a:r>
              <a:rPr lang="en-US" dirty="0">
                <a:solidFill>
                  <a:srgbClr val="000000"/>
                </a:solidFill>
              </a:rPr>
              <a:t>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1B9047A0-311D-4810-88FE-DEEFA545BC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945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58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7" name="Footer Placeholder 5"/>
          <p:cNvSpPr>
            <a:spLocks noGrp="1"/>
          </p:cNvSpPr>
          <p:nvPr>
            <p:ph type="ftr" sz="quarter" idx="11"/>
          </p:nvPr>
        </p:nvSpPr>
        <p:spPr/>
        <p:txBody>
          <a:bodyPr/>
          <a:lstStyle>
            <a:lvl1pPr>
              <a:defRPr sz="1400" dirty="0" smtClean="0"/>
            </a:lvl1pPr>
          </a:lstStyle>
          <a:p>
            <a:pPr>
              <a:defRPr/>
            </a:pPr>
            <a:r>
              <a:rPr lang="en-US" dirty="0">
                <a:solidFill>
                  <a:srgbClr val="000000"/>
                </a:solidFill>
              </a:rPr>
              <a:t>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33DF8C7F-5AA8-41BF-BBED-232EABC279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873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9" name="Footer Placeholder 7"/>
          <p:cNvSpPr>
            <a:spLocks noGrp="1"/>
          </p:cNvSpPr>
          <p:nvPr>
            <p:ph type="ftr" sz="quarter" idx="11"/>
          </p:nvPr>
        </p:nvSpPr>
        <p:spPr/>
        <p:txBody>
          <a:bodyPr/>
          <a:lstStyle>
            <a:lvl1pPr>
              <a:defRPr dirty="0" smtClean="0"/>
            </a:lvl1pPr>
          </a:lstStyle>
          <a:p>
            <a:pPr>
              <a:defRPr/>
            </a:pPr>
            <a:r>
              <a:rPr lang="en-US" dirty="0">
                <a:solidFill>
                  <a:srgbClr val="000000"/>
                </a:solidFill>
              </a:rPr>
              <a:t>U.S. Environmental Protection Agency</a:t>
            </a:r>
          </a:p>
        </p:txBody>
      </p:sp>
      <p:sp>
        <p:nvSpPr>
          <p:cNvPr id="10" name="Slide Number Placeholder 8"/>
          <p:cNvSpPr>
            <a:spLocks noGrp="1"/>
          </p:cNvSpPr>
          <p:nvPr>
            <p:ph type="sldNum" sz="quarter" idx="12"/>
          </p:nvPr>
        </p:nvSpPr>
        <p:spPr/>
        <p:txBody>
          <a:bodyPr/>
          <a:lstStyle>
            <a:lvl1pPr>
              <a:defRPr smtClean="0"/>
            </a:lvl1pPr>
          </a:lstStyle>
          <a:p>
            <a:pPr>
              <a:defRPr/>
            </a:pPr>
            <a:fld id="{0636D0E1-8DCA-49B8-88ED-A1DF473D200C}" type="slidenum">
              <a:rPr lang="en-US">
                <a:solidFill>
                  <a:srgbClr val="000000"/>
                </a:solidFill>
              </a:rPr>
              <a:pPr>
                <a:defRPr/>
              </a:pPr>
              <a:t>‹#›</a:t>
            </a:fld>
            <a:endParaRPr lang="en-US" dirty="0">
              <a:solidFill>
                <a:srgbClr val="000000"/>
              </a:solidFill>
            </a:endParaRPr>
          </a:p>
        </p:txBody>
      </p:sp>
      <p:sp>
        <p:nvSpPr>
          <p:cNvPr id="11" name="Title 1"/>
          <p:cNvSpPr>
            <a:spLocks noGrp="1"/>
          </p:cNvSpPr>
          <p:nvPr>
            <p:ph type="title"/>
          </p:nvPr>
        </p:nvSpPr>
        <p:spPr>
          <a:xfrm>
            <a:off x="0" y="0"/>
            <a:ext cx="6477000" cy="533400"/>
          </a:xfrm>
        </p:spPr>
        <p:txBody>
          <a:bodyPr/>
          <a:lstStyle/>
          <a:p>
            <a:r>
              <a:rPr lang="en-US" dirty="0"/>
              <a:t>Click to edit Master title style</a:t>
            </a:r>
          </a:p>
        </p:txBody>
      </p:sp>
    </p:spTree>
    <p:extLst>
      <p:ext uri="{BB962C8B-B14F-4D97-AF65-F5344CB8AC3E}">
        <p14:creationId xmlns:p14="http://schemas.microsoft.com/office/powerpoint/2010/main" val="150254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5" name="Footer Placeholder 3"/>
          <p:cNvSpPr>
            <a:spLocks noGrp="1"/>
          </p:cNvSpPr>
          <p:nvPr>
            <p:ph type="ftr" sz="quarter" idx="11"/>
          </p:nvPr>
        </p:nvSpPr>
        <p:spPr/>
        <p:txBody>
          <a:bodyPr/>
          <a:lstStyle>
            <a:lvl1pPr>
              <a:defRPr sz="1400" dirty="0" smtClean="0"/>
            </a:lvl1pPr>
          </a:lstStyle>
          <a:p>
            <a:pPr>
              <a:defRPr/>
            </a:pPr>
            <a:r>
              <a:rPr lang="en-US" dirty="0">
                <a:solidFill>
                  <a:srgbClr val="000000"/>
                </a:solidFill>
              </a:rPr>
              <a:t>U.S. Environmental Protection Agency</a:t>
            </a:r>
          </a:p>
        </p:txBody>
      </p:sp>
      <p:sp>
        <p:nvSpPr>
          <p:cNvPr id="6" name="Slide Number Placeholder 4"/>
          <p:cNvSpPr>
            <a:spLocks noGrp="1"/>
          </p:cNvSpPr>
          <p:nvPr>
            <p:ph type="sldNum" sz="quarter" idx="12"/>
          </p:nvPr>
        </p:nvSpPr>
        <p:spPr/>
        <p:txBody>
          <a:bodyPr/>
          <a:lstStyle>
            <a:lvl1pPr>
              <a:defRPr smtClean="0"/>
            </a:lvl1pPr>
          </a:lstStyle>
          <a:p>
            <a:pPr>
              <a:defRPr/>
            </a:pPr>
            <a:fld id="{338CBA1D-5BDC-4BD1-9F45-C9528EDDF3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07281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4" name="Footer Placeholder 2"/>
          <p:cNvSpPr>
            <a:spLocks noGrp="1"/>
          </p:cNvSpPr>
          <p:nvPr>
            <p:ph type="ftr" sz="quarter" idx="11"/>
          </p:nvPr>
        </p:nvSpPr>
        <p:spPr/>
        <p:txBody>
          <a:bodyPr/>
          <a:lstStyle>
            <a:lvl1pPr>
              <a:defRPr sz="1400" dirty="0" smtClean="0"/>
            </a:lvl1pPr>
          </a:lstStyle>
          <a:p>
            <a:pPr>
              <a:defRPr/>
            </a:pPr>
            <a:r>
              <a:rPr lang="en-US" dirty="0">
                <a:solidFill>
                  <a:srgbClr val="000000"/>
                </a:solidFill>
              </a:rPr>
              <a:t>U.S. Environmental Protection Agency</a:t>
            </a:r>
          </a:p>
        </p:txBody>
      </p:sp>
      <p:sp>
        <p:nvSpPr>
          <p:cNvPr id="5" name="Slide Number Placeholder 3"/>
          <p:cNvSpPr>
            <a:spLocks noGrp="1"/>
          </p:cNvSpPr>
          <p:nvPr>
            <p:ph type="sldNum" sz="quarter" idx="12"/>
          </p:nvPr>
        </p:nvSpPr>
        <p:spPr/>
        <p:txBody>
          <a:bodyPr/>
          <a:lstStyle>
            <a:lvl1pPr>
              <a:defRPr smtClean="0"/>
            </a:lvl1pPr>
          </a:lstStyle>
          <a:p>
            <a:pPr>
              <a:defRPr/>
            </a:pPr>
            <a:fld id="{8B862773-2AA8-4F00-96DC-38D9DB2779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3936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7" name="Footer Placeholder 5"/>
          <p:cNvSpPr>
            <a:spLocks noGrp="1"/>
          </p:cNvSpPr>
          <p:nvPr>
            <p:ph type="ftr" sz="quarter" idx="11"/>
          </p:nvPr>
        </p:nvSpPr>
        <p:spPr/>
        <p:txBody>
          <a:bodyPr/>
          <a:lstStyle>
            <a:lvl1pPr>
              <a:defRPr sz="1400" dirty="0" smtClean="0"/>
            </a:lvl1pPr>
          </a:lstStyle>
          <a:p>
            <a:pPr>
              <a:defRPr/>
            </a:pPr>
            <a:r>
              <a:rPr lang="en-US" dirty="0">
                <a:solidFill>
                  <a:srgbClr val="000000"/>
                </a:solidFill>
              </a:rPr>
              <a:t>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AC2B7EF0-236A-4157-BEF6-70BECBBA4C9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6549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smtClean="0"/>
            </a:lvl1pPr>
          </a:lstStyle>
          <a:p>
            <a:pPr>
              <a:defRPr/>
            </a:pPr>
            <a:r>
              <a:rPr lang="en-US" dirty="0" smtClean="0">
                <a:solidFill>
                  <a:srgbClr val="000000"/>
                </a:solidFill>
              </a:rPr>
              <a:t>5/9/2017</a:t>
            </a:r>
            <a:endParaRPr lang="en-US" dirty="0">
              <a:solidFill>
                <a:srgbClr val="000000"/>
              </a:solidFill>
            </a:endParaRPr>
          </a:p>
        </p:txBody>
      </p:sp>
      <p:sp>
        <p:nvSpPr>
          <p:cNvPr id="7" name="Footer Placeholder 5"/>
          <p:cNvSpPr>
            <a:spLocks noGrp="1"/>
          </p:cNvSpPr>
          <p:nvPr>
            <p:ph type="ftr" sz="quarter" idx="11"/>
          </p:nvPr>
        </p:nvSpPr>
        <p:spPr/>
        <p:txBody>
          <a:bodyPr/>
          <a:lstStyle>
            <a:lvl1pPr>
              <a:defRPr sz="1400" dirty="0" smtClean="0"/>
            </a:lvl1pPr>
          </a:lstStyle>
          <a:p>
            <a:pPr>
              <a:defRPr/>
            </a:pPr>
            <a:r>
              <a:rPr lang="en-US" dirty="0">
                <a:solidFill>
                  <a:srgbClr val="000000"/>
                </a:solidFill>
              </a:rPr>
              <a:t>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B83C8068-C0C7-4AC2-884F-66CDFA0F37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8394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userDrawn="1"/>
        </p:nvPicPr>
        <p:blipFill>
          <a:blip r:embed="rId20">
            <a:extLst>
              <a:ext uri="{28A0092B-C50C-407E-A947-70E740481C1C}">
                <a14:useLocalDpi xmlns:a14="http://schemas.microsoft.com/office/drawing/2010/main" val="0"/>
              </a:ext>
            </a:extLst>
          </a:blip>
          <a:srcRect t="4126" b="303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0"/>
            <a:ext cx="6477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r>
              <a:rPr lang="en-US" dirty="0" smtClean="0">
                <a:solidFill>
                  <a:srgbClr val="000000"/>
                </a:solidFill>
              </a:rPr>
              <a:t>5/9/2017</a:t>
            </a:r>
            <a:endParaRPr lang="en-US" dirty="0">
              <a:solidFill>
                <a:srgbClr val="000000"/>
              </a:solidFill>
            </a:endParaRPr>
          </a:p>
        </p:txBody>
      </p:sp>
      <p:sp>
        <p:nvSpPr>
          <p:cNvPr id="1029" name="Rectangle 5"/>
          <p:cNvSpPr>
            <a:spLocks noGrp="1" noChangeArrowheads="1"/>
          </p:cNvSpPr>
          <p:nvPr>
            <p:ph type="ftr" sz="quarter" idx="3"/>
          </p:nvPr>
        </p:nvSpPr>
        <p:spPr bwMode="auto">
          <a:xfrm>
            <a:off x="1905000" y="6248400"/>
            <a:ext cx="5486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smtClean="0"/>
            </a:lvl1pPr>
          </a:lstStyle>
          <a:p>
            <a:pPr eaLnBrk="0" fontAlgn="base" hangingPunct="0">
              <a:spcBef>
                <a:spcPct val="0"/>
              </a:spcBef>
              <a:spcAft>
                <a:spcPct val="0"/>
              </a:spcAft>
              <a:defRPr/>
            </a:pPr>
            <a:r>
              <a:rPr lang="en-US" dirty="0">
                <a:solidFill>
                  <a:srgbClr val="000000"/>
                </a:solidFill>
              </a:rPr>
              <a:t>U.S. Environmental Protection Agency</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86E6B3E0-D4FF-4A4B-847F-3D0025EED6C0}" type="slidenum">
              <a:rPr lang="en-US">
                <a:solidFill>
                  <a:srgbClr val="000000"/>
                </a:solidFill>
              </a:rPr>
              <a:pPr eaLnBrk="0" fontAlgn="base" hangingPunct="0">
                <a:spcBef>
                  <a:spcPct val="0"/>
                </a:spcBef>
                <a:spcAft>
                  <a:spcPct val="0"/>
                </a:spcAft>
                <a:defRPr/>
              </a:pPr>
              <a:t>‹#›</a:t>
            </a:fld>
            <a:endParaRPr lang="en-US" dirty="0">
              <a:solidFill>
                <a:srgbClr val="000000"/>
              </a:solidFill>
            </a:endParaRPr>
          </a:p>
        </p:txBody>
      </p:sp>
      <p:pic>
        <p:nvPicPr>
          <p:cNvPr id="3" name="Picture 2"/>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162800" y="381000"/>
            <a:ext cx="1905000" cy="584992"/>
          </a:xfrm>
          <a:prstGeom prst="rect">
            <a:avLst/>
          </a:prstGeom>
        </p:spPr>
      </p:pic>
    </p:spTree>
    <p:extLst>
      <p:ext uri="{BB962C8B-B14F-4D97-AF65-F5344CB8AC3E}">
        <p14:creationId xmlns:p14="http://schemas.microsoft.com/office/powerpoint/2010/main" val="167325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Lst>
  <p:timing>
    <p:tnLst>
      <p:par>
        <p:cTn id="1" dur="indefinite" restart="never" nodeType="tmRoot"/>
      </p:par>
    </p:tnLst>
  </p:timing>
  <p:hf hdr="0"/>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tx1"/>
          </a:solidFill>
          <a:latin typeface="Arial" charset="0"/>
          <a:ea typeface="ＭＳ Ｐゴシック" pitchFamily="84" charset="-128"/>
        </a:defRPr>
      </a:lvl2pPr>
      <a:lvl3pPr algn="ctr" rtl="0" eaLnBrk="0" fontAlgn="base" hangingPunct="0">
        <a:spcBef>
          <a:spcPct val="0"/>
        </a:spcBef>
        <a:spcAft>
          <a:spcPct val="0"/>
        </a:spcAft>
        <a:defRPr sz="3200">
          <a:solidFill>
            <a:schemeClr val="tx1"/>
          </a:solidFill>
          <a:latin typeface="Arial" charset="0"/>
          <a:ea typeface="ＭＳ Ｐゴシック" pitchFamily="84" charset="-128"/>
        </a:defRPr>
      </a:lvl3pPr>
      <a:lvl4pPr algn="ctr" rtl="0" eaLnBrk="0" fontAlgn="base" hangingPunct="0">
        <a:spcBef>
          <a:spcPct val="0"/>
        </a:spcBef>
        <a:spcAft>
          <a:spcPct val="0"/>
        </a:spcAft>
        <a:defRPr sz="3200">
          <a:solidFill>
            <a:schemeClr val="tx1"/>
          </a:solidFill>
          <a:latin typeface="Arial" charset="0"/>
          <a:ea typeface="ＭＳ Ｐゴシック" pitchFamily="84" charset="-128"/>
        </a:defRPr>
      </a:lvl4pPr>
      <a:lvl5pPr algn="ctr" rtl="0" eaLnBrk="0" fontAlgn="base" hangingPunct="0">
        <a:spcBef>
          <a:spcPct val="0"/>
        </a:spcBef>
        <a:spcAft>
          <a:spcPct val="0"/>
        </a:spcAft>
        <a:defRPr sz="3200">
          <a:solidFill>
            <a:schemeClr val="tx1"/>
          </a:solidFill>
          <a:latin typeface="Arial" charset="0"/>
          <a:ea typeface="ＭＳ Ｐゴシック" pitchFamily="84" charset="-128"/>
        </a:defRPr>
      </a:lvl5pPr>
      <a:lvl6pPr marL="457200" algn="ctr" rtl="0" fontAlgn="base">
        <a:spcBef>
          <a:spcPct val="0"/>
        </a:spcBef>
        <a:spcAft>
          <a:spcPct val="0"/>
        </a:spcAft>
        <a:defRPr sz="3200">
          <a:solidFill>
            <a:schemeClr val="tx1"/>
          </a:solidFill>
          <a:latin typeface="Arial" charset="0"/>
          <a:ea typeface="ＭＳ Ｐゴシック" pitchFamily="84" charset="-128"/>
        </a:defRPr>
      </a:lvl6pPr>
      <a:lvl7pPr marL="914400" algn="ctr" rtl="0" fontAlgn="base">
        <a:spcBef>
          <a:spcPct val="0"/>
        </a:spcBef>
        <a:spcAft>
          <a:spcPct val="0"/>
        </a:spcAft>
        <a:defRPr sz="3200">
          <a:solidFill>
            <a:schemeClr val="tx1"/>
          </a:solidFill>
          <a:latin typeface="Arial" charset="0"/>
          <a:ea typeface="ＭＳ Ｐゴシック" pitchFamily="84" charset="-128"/>
        </a:defRPr>
      </a:lvl7pPr>
      <a:lvl8pPr marL="1371600" algn="ctr" rtl="0" fontAlgn="base">
        <a:spcBef>
          <a:spcPct val="0"/>
        </a:spcBef>
        <a:spcAft>
          <a:spcPct val="0"/>
        </a:spcAft>
        <a:defRPr sz="3200">
          <a:solidFill>
            <a:schemeClr val="tx1"/>
          </a:solidFill>
          <a:latin typeface="Arial" charset="0"/>
          <a:ea typeface="ＭＳ Ｐゴシック" pitchFamily="84" charset="-128"/>
        </a:defRPr>
      </a:lvl8pPr>
      <a:lvl9pPr marL="1828800" algn="ctr" rtl="0" fontAlgn="base">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lu-in.org/download/remed/csm-life-cycle-fact-sheet-final.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www.cluin.org/optimization" TargetMode="External"/><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clu-in.org/optimization/reports.cfm" TargetMode="External"/><Relationship Id="rId5" Type="http://schemas.openxmlformats.org/officeDocument/2006/relationships/hyperlink" Target="http://www.cluin.org/optimization/pdfs/OptimizationPrimer_final_June2013.pdf" TargetMode="External"/><Relationship Id="rId10" Type="http://schemas.openxmlformats.org/officeDocument/2006/relationships/image" Target="../media/image28.png"/><Relationship Id="rId4" Type="http://schemas.openxmlformats.org/officeDocument/2006/relationships/hyperlink" Target="http://www.epa.gov/superfund/cleanup-optimization-superfund-sites" TargetMode="Externa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jpg"/><Relationship Id="rId9"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cluin.org/minin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mailto:biggs.kirby@epa.gov" TargetMode="External"/><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hyperlink" Target="mailto:jody.edwards@tetratech.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mail_attachmentId3281" descr="4a87d23d-0bf7-4fdc-ba6a-6ad4758bf8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93035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81000" y="3810000"/>
            <a:ext cx="8382000" cy="2590800"/>
          </a:xfrm>
        </p:spPr>
        <p:txBody>
          <a:bodyPr/>
          <a:lstStyle/>
          <a:p>
            <a:pPr marL="0" indent="0" algn="ctr">
              <a:buNone/>
            </a:pPr>
            <a:r>
              <a:rPr lang="en-US" b="1" i="1" dirty="0"/>
              <a:t>Overview, Lessons Learned and Best Practices </a:t>
            </a:r>
            <a:r>
              <a:rPr lang="en-US" b="1" i="1" dirty="0" smtClean="0"/>
              <a:t>Derived </a:t>
            </a:r>
            <a:r>
              <a:rPr lang="en-US" b="1" i="1" dirty="0"/>
              <a:t>from Independent Optimization Reviews of Superfund Mining Sites</a:t>
            </a:r>
          </a:p>
          <a:p>
            <a:pPr marL="0" indent="0" algn="ctr">
              <a:buNone/>
            </a:pPr>
            <a:endParaRPr lang="en-US" sz="2400" b="1" i="1" dirty="0"/>
          </a:p>
          <a:p>
            <a:pPr marL="0" indent="0" algn="ctr">
              <a:buNone/>
            </a:pPr>
            <a:r>
              <a:rPr lang="en-US" sz="2000" b="1" i="1" dirty="0"/>
              <a:t>CLU-IN Internet </a:t>
            </a:r>
            <a:r>
              <a:rPr lang="en-US" sz="2000" b="1" i="1" dirty="0" smtClean="0"/>
              <a:t>Seminar              May </a:t>
            </a:r>
            <a:r>
              <a:rPr lang="en-US" sz="2000" b="1" i="1" dirty="0"/>
              <a:t>24, </a:t>
            </a:r>
            <a:r>
              <a:rPr lang="en-US" sz="2000" b="1" i="1" dirty="0" smtClean="0"/>
              <a:t>2017</a:t>
            </a:r>
          </a:p>
          <a:p>
            <a:pPr marL="0" indent="0" algn="ctr">
              <a:buNone/>
            </a:pPr>
            <a:endParaRPr lang="en-US" sz="2000" dirty="0" smtClean="0"/>
          </a:p>
          <a:p>
            <a:pPr marL="0" indent="0" algn="ctr">
              <a:buNone/>
            </a:pPr>
            <a:r>
              <a:rPr lang="en-US" sz="2000" dirty="0" smtClean="0"/>
              <a:t>U.S. Environmental Protection Agency</a:t>
            </a:r>
            <a:endParaRPr lang="en-US" sz="2000" b="1" i="1" dirty="0"/>
          </a:p>
        </p:txBody>
      </p:sp>
    </p:spTree>
    <p:extLst>
      <p:ext uri="{BB962C8B-B14F-4D97-AF65-F5344CB8AC3E}">
        <p14:creationId xmlns:p14="http://schemas.microsoft.com/office/powerpoint/2010/main" val="3228151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533400"/>
          </a:xfrm>
        </p:spPr>
        <p:txBody>
          <a:bodyPr>
            <a:normAutofit fontScale="90000"/>
          </a:bodyPr>
          <a:lstStyle/>
          <a:p>
            <a:r>
              <a:rPr lang="en-US" dirty="0"/>
              <a:t>EPA’s Definition of Optimization</a:t>
            </a:r>
          </a:p>
        </p:txBody>
      </p:sp>
      <p:sp>
        <p:nvSpPr>
          <p:cNvPr id="8" name="Slide Number Placeholder 7"/>
          <p:cNvSpPr>
            <a:spLocks noGrp="1"/>
          </p:cNvSpPr>
          <p:nvPr>
            <p:ph type="sldNum" sz="quarter" idx="4"/>
          </p:nvPr>
        </p:nvSpPr>
        <p:spPr/>
        <p:txBody>
          <a:bodyPr/>
          <a:lstStyle/>
          <a:p>
            <a:fld id="{11C1CDDD-26A6-4238-A94D-3281FBF69CDD}" type="slidenum">
              <a:rPr lang="en-US" smtClean="0"/>
              <a:pPr/>
              <a:t>10</a:t>
            </a:fld>
            <a:endParaRPr lang="en-US" dirty="0"/>
          </a:p>
        </p:txBody>
      </p:sp>
      <p:sp>
        <p:nvSpPr>
          <p:cNvPr id="5" name="AutoShape 2"/>
          <p:cNvSpPr>
            <a:spLocks noChangeArrowheads="1"/>
          </p:cNvSpPr>
          <p:nvPr/>
        </p:nvSpPr>
        <p:spPr bwMode="auto">
          <a:xfrm>
            <a:off x="152400" y="2286000"/>
            <a:ext cx="8686800" cy="2362200"/>
          </a:xfrm>
          <a:prstGeom prst="ribbon2">
            <a:avLst>
              <a:gd name="adj1" fmla="val 8417"/>
              <a:gd name="adj2" fmla="val 72565"/>
            </a:avLst>
          </a:prstGeom>
          <a:solidFill>
            <a:schemeClr val="accent1"/>
          </a:solidFill>
          <a:ln w="19050">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50" dirty="0"/>
          </a:p>
        </p:txBody>
      </p:sp>
      <p:sp>
        <p:nvSpPr>
          <p:cNvPr id="6" name="Rectangle 5"/>
          <p:cNvSpPr>
            <a:spLocks noGrp="1" noChangeArrowheads="1"/>
          </p:cNvSpPr>
          <p:nvPr/>
        </p:nvSpPr>
        <p:spPr>
          <a:xfrm>
            <a:off x="1676400" y="2514600"/>
            <a:ext cx="5715000" cy="2971800"/>
          </a:xfrm>
          <a:prstGeom prst="rect">
            <a:avLst/>
          </a:prstGeom>
          <a:noFill/>
        </p:spPr>
        <p:txBody>
          <a:bodyPr vert="horz" lIns="0" tIns="34290" rIns="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None/>
            </a:pPr>
            <a:r>
              <a:rPr lang="en-US" i="1" dirty="0">
                <a:solidFill>
                  <a:schemeClr val="tx1"/>
                </a:solidFill>
              </a:rPr>
              <a:t>Systematic site review by a team</a:t>
            </a:r>
            <a:br>
              <a:rPr lang="en-US" i="1" dirty="0">
                <a:solidFill>
                  <a:schemeClr val="tx1"/>
                </a:solidFill>
              </a:rPr>
            </a:br>
            <a:r>
              <a:rPr lang="en-US" i="1" dirty="0">
                <a:solidFill>
                  <a:schemeClr val="tx1"/>
                </a:solidFill>
              </a:rPr>
              <a:t>of independent technical experts,</a:t>
            </a:r>
            <a:br>
              <a:rPr lang="en-US" i="1" dirty="0">
                <a:solidFill>
                  <a:schemeClr val="tx1"/>
                </a:solidFill>
              </a:rPr>
            </a:br>
            <a:r>
              <a:rPr lang="en-US" i="1" dirty="0">
                <a:solidFill>
                  <a:schemeClr val="tx1"/>
                </a:solidFill>
              </a:rPr>
              <a:t>performed at any phase of a cleanup process, to identify opportunities to improve remedy protectiveness, effectiveness and cost efficiency, and to facilitate progress toward site completion.</a:t>
            </a:r>
          </a:p>
        </p:txBody>
      </p:sp>
      <p:sp>
        <p:nvSpPr>
          <p:cNvPr id="3" name="Date Placeholder 2"/>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20"/>
          <p:cNvSpPr>
            <a:spLocks noGrp="1"/>
          </p:cNvSpPr>
          <p:nvPr>
            <p:ph type="sldNum" sz="quarter" idx="12"/>
          </p:nvPr>
        </p:nvSpPr>
        <p:spPr>
          <a:xfrm>
            <a:off x="6553200" y="6248400"/>
            <a:ext cx="1905000" cy="457200"/>
          </a:xfrm>
        </p:spPr>
        <p:txBody>
          <a:bodyPr/>
          <a:lstStyle/>
          <a:p>
            <a:pPr>
              <a:defRPr/>
            </a:pPr>
            <a:r>
              <a:rPr lang="en-US" dirty="0" smtClean="0">
                <a:solidFill>
                  <a:srgbClr val="000000"/>
                </a:solidFill>
              </a:rPr>
              <a:t>10</a:t>
            </a:r>
            <a:endParaRPr lang="en-US" dirty="0">
              <a:solidFill>
                <a:srgbClr val="000000"/>
              </a:solidFill>
            </a:endParaRPr>
          </a:p>
        </p:txBody>
      </p:sp>
    </p:spTree>
    <p:extLst>
      <p:ext uri="{BB962C8B-B14F-4D97-AF65-F5344CB8AC3E}">
        <p14:creationId xmlns:p14="http://schemas.microsoft.com/office/powerpoint/2010/main" val="3963868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8229600" cy="504825"/>
          </a:xfrm>
        </p:spPr>
        <p:txBody>
          <a:bodyPr/>
          <a:lstStyle/>
          <a:p>
            <a:r>
              <a:rPr lang="en-US" altLang="en-US" sz="2800" dirty="0"/>
              <a:t>Applies to Any Site, Program or Remedy</a:t>
            </a:r>
          </a:p>
        </p:txBody>
      </p:sp>
      <p:graphicFrame>
        <p:nvGraphicFramePr>
          <p:cNvPr id="4" name="Table 3"/>
          <p:cNvGraphicFramePr>
            <a:graphicFrameLocks noGrp="1"/>
          </p:cNvGraphicFramePr>
          <p:nvPr>
            <p:extLst>
              <p:ext uri="{D42A27DB-BD31-4B8C-83A1-F6EECF244321}">
                <p14:modId xmlns:p14="http://schemas.microsoft.com/office/powerpoint/2010/main" val="935066423"/>
              </p:ext>
            </p:extLst>
          </p:nvPr>
        </p:nvGraphicFramePr>
        <p:xfrm>
          <a:off x="327549" y="1066800"/>
          <a:ext cx="8458200" cy="5120667"/>
        </p:xfrm>
        <a:graphic>
          <a:graphicData uri="http://schemas.openxmlformats.org/drawingml/2006/table">
            <a:tbl>
              <a:tblPr firstRow="1" bandRow="1">
                <a:tableStyleId>{5C22544A-7EE6-4342-B048-85BDC9FD1C3A}</a:tableStyleId>
              </a:tblPr>
              <a:tblGrid>
                <a:gridCol w="3248025">
                  <a:extLst>
                    <a:ext uri="{9D8B030D-6E8A-4147-A177-3AD203B41FA5}">
                      <a16:colId xmlns:a16="http://schemas.microsoft.com/office/drawing/2014/main" xmlns="" val="20000"/>
                    </a:ext>
                  </a:extLst>
                </a:gridCol>
                <a:gridCol w="5210175">
                  <a:extLst>
                    <a:ext uri="{9D8B030D-6E8A-4147-A177-3AD203B41FA5}">
                      <a16:colId xmlns:a16="http://schemas.microsoft.com/office/drawing/2014/main" xmlns="" val="20001"/>
                    </a:ext>
                  </a:extLst>
                </a:gridCol>
              </a:tblGrid>
              <a:tr h="365781">
                <a:tc>
                  <a:txBody>
                    <a:bodyPr/>
                    <a:lstStyle/>
                    <a:p>
                      <a:pPr algn="ctr"/>
                      <a:r>
                        <a:rPr lang="en-US" sz="1800" dirty="0">
                          <a:solidFill>
                            <a:schemeClr val="tx1"/>
                          </a:solidFill>
                        </a:rPr>
                        <a:t>Types of Sites / Programs</a:t>
                      </a:r>
                    </a:p>
                  </a:txBody>
                  <a:tcPr marT="45723" marB="45723"/>
                </a:tc>
                <a:tc>
                  <a:txBody>
                    <a:bodyPr/>
                    <a:lstStyle/>
                    <a:p>
                      <a:pPr algn="ctr"/>
                      <a:r>
                        <a:rPr lang="en-US" sz="1800" dirty="0">
                          <a:solidFill>
                            <a:schemeClr val="tx1"/>
                          </a:solidFill>
                        </a:rPr>
                        <a:t>Example Types of Remedies Evaluated</a:t>
                      </a:r>
                    </a:p>
                  </a:txBody>
                  <a:tcPr marT="45723" marB="45723"/>
                </a:tc>
                <a:extLst>
                  <a:ext uri="{0D108BD9-81ED-4DB2-BD59-A6C34878D82A}">
                    <a16:rowId xmlns:a16="http://schemas.microsoft.com/office/drawing/2014/main" xmlns="" val="10000"/>
                  </a:ext>
                </a:extLst>
              </a:tr>
              <a:tr h="4739619">
                <a:tc>
                  <a:txBody>
                    <a:bodyPr/>
                    <a:lstStyle/>
                    <a:p>
                      <a:pPr marL="460375"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lang="en-US" sz="1800" dirty="0">
                          <a:latin typeface="Arial" pitchFamily="34" charset="0"/>
                          <a:cs typeface="Arial" pitchFamily="34" charset="0"/>
                        </a:rPr>
                        <a:t>DNAPL sites</a:t>
                      </a:r>
                    </a:p>
                    <a:p>
                      <a:pPr marL="460375"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lang="en-US" sz="1800" dirty="0">
                          <a:latin typeface="Arial" pitchFamily="34" charset="0"/>
                          <a:cs typeface="Arial" pitchFamily="34" charset="0"/>
                        </a:rPr>
                        <a:t>Dry cleaners</a:t>
                      </a:r>
                    </a:p>
                    <a:p>
                      <a:pPr marL="460375"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lang="en-US" sz="1800" dirty="0">
                          <a:latin typeface="Arial" pitchFamily="34" charset="0"/>
                          <a:cs typeface="Arial" pitchFamily="34" charset="0"/>
                        </a:rPr>
                        <a:t>Gas stations</a:t>
                      </a:r>
                    </a:p>
                    <a:p>
                      <a:pPr marL="460375"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lang="en-US" sz="1800" dirty="0">
                          <a:latin typeface="Arial" pitchFamily="34" charset="0"/>
                          <a:cs typeface="Arial" pitchFamily="34" charset="0"/>
                        </a:rPr>
                        <a:t>Industrial facilities</a:t>
                      </a:r>
                    </a:p>
                    <a:p>
                      <a:pPr marL="460375"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lang="en-US" sz="1800" dirty="0">
                          <a:latin typeface="Arial" pitchFamily="34" charset="0"/>
                          <a:cs typeface="Arial" pitchFamily="34" charset="0"/>
                        </a:rPr>
                        <a:t>Landfills</a:t>
                      </a:r>
                    </a:p>
                    <a:p>
                      <a:pPr marL="460375"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lang="en-US" sz="1800" dirty="0">
                          <a:latin typeface="Arial" pitchFamily="34" charset="0"/>
                          <a:cs typeface="Arial" pitchFamily="34" charset="0"/>
                        </a:rPr>
                        <a:t>MGP</a:t>
                      </a:r>
                      <a:r>
                        <a:rPr lang="en-US" sz="1800" baseline="0" dirty="0">
                          <a:latin typeface="Arial" pitchFamily="34" charset="0"/>
                          <a:cs typeface="Arial" pitchFamily="34" charset="0"/>
                        </a:rPr>
                        <a:t> sites</a:t>
                      </a:r>
                      <a:endParaRPr lang="en-US" sz="1800" dirty="0">
                        <a:latin typeface="Arial" pitchFamily="34" charset="0"/>
                        <a:cs typeface="Arial" pitchFamily="34" charset="0"/>
                      </a:endParaRPr>
                    </a:p>
                    <a:p>
                      <a:pPr marL="460375" lvl="1" indent="-342900">
                        <a:buClr>
                          <a:srgbClr val="0070C0"/>
                        </a:buClr>
                        <a:buFont typeface="Wingdings" panose="05000000000000000000" pitchFamily="2" charset="2"/>
                        <a:buChar char="§"/>
                      </a:pPr>
                      <a:r>
                        <a:rPr lang="en-US" sz="1800" dirty="0">
                          <a:latin typeface="Arial" pitchFamily="34" charset="0"/>
                          <a:cs typeface="Arial" pitchFamily="34" charset="0"/>
                        </a:rPr>
                        <a:t>Mines / Mining</a:t>
                      </a:r>
                      <a:r>
                        <a:rPr lang="en-US" sz="1800" baseline="0" dirty="0">
                          <a:latin typeface="Arial" pitchFamily="34" charset="0"/>
                          <a:cs typeface="Arial" pitchFamily="34" charset="0"/>
                        </a:rPr>
                        <a:t> d</a:t>
                      </a:r>
                      <a:r>
                        <a:rPr lang="en-US" sz="1800" dirty="0">
                          <a:latin typeface="Arial" pitchFamily="34" charset="0"/>
                          <a:cs typeface="Arial" pitchFamily="34" charset="0"/>
                        </a:rPr>
                        <a:t>istricts</a:t>
                      </a:r>
                    </a:p>
                    <a:p>
                      <a:pPr marL="460375" lvl="1" indent="-342900">
                        <a:buClr>
                          <a:srgbClr val="0070C0"/>
                        </a:buClr>
                        <a:buFont typeface="Wingdings" panose="05000000000000000000" pitchFamily="2" charset="2"/>
                        <a:buChar char="§"/>
                      </a:pPr>
                      <a:r>
                        <a:rPr lang="en-US" sz="1800" dirty="0">
                          <a:latin typeface="Arial" pitchFamily="34" charset="0"/>
                          <a:cs typeface="Arial" pitchFamily="34" charset="0"/>
                        </a:rPr>
                        <a:t>Petroleum sites</a:t>
                      </a:r>
                    </a:p>
                    <a:p>
                      <a:pPr marL="460375"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lang="en-US" sz="1800" dirty="0">
                          <a:latin typeface="Arial" pitchFamily="34" charset="0"/>
                          <a:cs typeface="Arial" pitchFamily="34" charset="0"/>
                        </a:rPr>
                        <a:t>Sediment sites</a:t>
                      </a:r>
                    </a:p>
                    <a:p>
                      <a:pPr marL="460375" lvl="1" indent="-342900">
                        <a:buClr>
                          <a:srgbClr val="0070C0"/>
                        </a:buClr>
                        <a:buFont typeface="Wingdings" panose="05000000000000000000" pitchFamily="2" charset="2"/>
                        <a:buChar char="§"/>
                      </a:pPr>
                      <a:r>
                        <a:rPr lang="en-US" sz="1800" dirty="0">
                          <a:latin typeface="Arial" pitchFamily="34" charset="0"/>
                          <a:cs typeface="Arial" pitchFamily="34" charset="0"/>
                        </a:rPr>
                        <a:t>Wood treating</a:t>
                      </a:r>
                      <a:r>
                        <a:rPr lang="en-US" sz="1800" baseline="0" dirty="0">
                          <a:latin typeface="Arial" pitchFamily="34" charset="0"/>
                          <a:cs typeface="Arial" pitchFamily="34" charset="0"/>
                        </a:rPr>
                        <a:t> sites</a:t>
                      </a:r>
                      <a:endParaRPr lang="en-US" sz="1800" dirty="0">
                        <a:latin typeface="Arial" pitchFamily="34" charset="0"/>
                        <a:cs typeface="Arial" pitchFamily="34" charset="0"/>
                      </a:endParaRPr>
                    </a:p>
                    <a:p>
                      <a:pPr marL="117475" lvl="1" indent="0">
                        <a:buClr>
                          <a:srgbClr val="0070C0"/>
                        </a:buClr>
                        <a:buFontTx/>
                        <a:buNone/>
                      </a:pPr>
                      <a:r>
                        <a:rPr lang="en-US" sz="1800" dirty="0">
                          <a:latin typeface="Arial" pitchFamily="34" charset="0"/>
                          <a:cs typeface="Arial" pitchFamily="34" charset="0"/>
                        </a:rPr>
                        <a:t>---------------------------</a:t>
                      </a:r>
                    </a:p>
                    <a:p>
                      <a:pPr marL="460375" lvl="1" indent="-342900">
                        <a:buClr>
                          <a:srgbClr val="0070C0"/>
                        </a:buClr>
                        <a:buFont typeface="Wingdings" panose="05000000000000000000" pitchFamily="2" charset="2"/>
                        <a:buChar char="§"/>
                      </a:pPr>
                      <a:r>
                        <a:rPr lang="en-US" sz="1800" dirty="0">
                          <a:latin typeface="Arial" pitchFamily="34" charset="0"/>
                          <a:cs typeface="Arial" pitchFamily="34" charset="0"/>
                        </a:rPr>
                        <a:t>CERCLA/Superfund</a:t>
                      </a:r>
                    </a:p>
                    <a:p>
                      <a:pPr marL="460375" lvl="1" indent="-342900">
                        <a:buClr>
                          <a:srgbClr val="0070C0"/>
                        </a:buClr>
                        <a:buFont typeface="Wingdings" panose="05000000000000000000" pitchFamily="2" charset="2"/>
                        <a:buChar char="§"/>
                      </a:pPr>
                      <a:r>
                        <a:rPr lang="en-US" sz="1800" dirty="0">
                          <a:latin typeface="Arial" pitchFamily="34" charset="0"/>
                          <a:cs typeface="Arial" pitchFamily="34" charset="0"/>
                        </a:rPr>
                        <a:t>RCRA</a:t>
                      </a:r>
                    </a:p>
                    <a:p>
                      <a:pPr marL="460375" lvl="1" indent="-342900">
                        <a:buClr>
                          <a:srgbClr val="0070C0"/>
                        </a:buClr>
                        <a:buFont typeface="Wingdings" panose="05000000000000000000" pitchFamily="2" charset="2"/>
                        <a:buChar char="§"/>
                      </a:pPr>
                      <a:r>
                        <a:rPr lang="en-US" sz="1800" dirty="0">
                          <a:latin typeface="Arial" pitchFamily="34" charset="0"/>
                          <a:cs typeface="Arial" pitchFamily="34" charset="0"/>
                        </a:rPr>
                        <a:t>State VCUP</a:t>
                      </a:r>
                    </a:p>
                    <a:p>
                      <a:pPr marL="460375" lvl="1" indent="-342900">
                        <a:buClr>
                          <a:srgbClr val="0070C0"/>
                        </a:buClr>
                        <a:buFont typeface="Wingdings" panose="05000000000000000000" pitchFamily="2" charset="2"/>
                        <a:buChar char="§"/>
                      </a:pPr>
                      <a:r>
                        <a:rPr lang="en-US" sz="1800" dirty="0">
                          <a:latin typeface="Arial" pitchFamily="34" charset="0"/>
                          <a:cs typeface="Arial" pitchFamily="34" charset="0"/>
                        </a:rPr>
                        <a:t>Brownfields</a:t>
                      </a:r>
                    </a:p>
                    <a:p>
                      <a:pPr marL="460375" lvl="1" indent="-342900">
                        <a:buClr>
                          <a:srgbClr val="0070C0"/>
                        </a:buClr>
                        <a:buFont typeface="Wingdings" panose="05000000000000000000" pitchFamily="2" charset="2"/>
                        <a:buChar char="§"/>
                      </a:pPr>
                      <a:r>
                        <a:rPr lang="en-US" sz="1800" dirty="0">
                          <a:latin typeface="Arial" pitchFamily="34" charset="0"/>
                          <a:cs typeface="Arial" pitchFamily="34" charset="0"/>
                        </a:rPr>
                        <a:t>Federal</a:t>
                      </a:r>
                      <a:r>
                        <a:rPr lang="en-US" sz="1800" baseline="0" dirty="0">
                          <a:latin typeface="Arial" pitchFamily="34" charset="0"/>
                          <a:cs typeface="Arial" pitchFamily="34" charset="0"/>
                        </a:rPr>
                        <a:t> Facilities</a:t>
                      </a:r>
                    </a:p>
                    <a:p>
                      <a:pPr marL="460375" lvl="1" indent="-342900">
                        <a:buClr>
                          <a:srgbClr val="0070C0"/>
                        </a:buClr>
                        <a:buFont typeface="Wingdings" panose="05000000000000000000" pitchFamily="2" charset="2"/>
                        <a:buChar char="§"/>
                      </a:pPr>
                      <a:r>
                        <a:rPr lang="en-US" sz="1800" baseline="0" dirty="0">
                          <a:latin typeface="Arial" pitchFamily="34" charset="0"/>
                          <a:cs typeface="Arial" pitchFamily="34" charset="0"/>
                        </a:rPr>
                        <a:t>Tribal</a:t>
                      </a:r>
                      <a:endParaRPr lang="en-US" sz="1800" dirty="0">
                        <a:latin typeface="Arial" pitchFamily="34" charset="0"/>
                        <a:cs typeface="Arial" pitchFamily="34" charset="0"/>
                      </a:endParaRPr>
                    </a:p>
                  </a:txBody>
                  <a:tcPr marT="45723" marB="45723"/>
                </a:tc>
                <a:tc>
                  <a:txBody>
                    <a:bodyPr/>
                    <a:lstStyle/>
                    <a:p>
                      <a:pPr marL="460375" lvl="1" indent="-342900">
                        <a:lnSpc>
                          <a:spcPct val="100000"/>
                        </a:lnSpc>
                        <a:buClr>
                          <a:srgbClr val="0070C0"/>
                        </a:buClr>
                        <a:buFont typeface="Wingdings" panose="05000000000000000000" pitchFamily="2" charset="2"/>
                        <a:buChar char="§"/>
                      </a:pPr>
                      <a:r>
                        <a:rPr lang="en-US" sz="1800" dirty="0">
                          <a:latin typeface="Arial" pitchFamily="34" charset="0"/>
                          <a:cs typeface="Arial" pitchFamily="34" charset="0"/>
                        </a:rPr>
                        <a:t>Groundwater</a:t>
                      </a:r>
                      <a:r>
                        <a:rPr lang="en-US" sz="1800" baseline="0" dirty="0">
                          <a:latin typeface="Arial" pitchFamily="34" charset="0"/>
                          <a:cs typeface="Arial" pitchFamily="34" charset="0"/>
                        </a:rPr>
                        <a:t> extraction </a:t>
                      </a:r>
                      <a:r>
                        <a:rPr lang="en-US" sz="1800" dirty="0">
                          <a:latin typeface="Arial" pitchFamily="34" charset="0"/>
                          <a:cs typeface="Arial" pitchFamily="34" charset="0"/>
                        </a:rPr>
                        <a:t>&amp;</a:t>
                      </a:r>
                      <a:r>
                        <a:rPr lang="en-US" sz="1800" baseline="0" dirty="0">
                          <a:latin typeface="Arial" pitchFamily="34" charset="0"/>
                          <a:cs typeface="Arial" pitchFamily="34" charset="0"/>
                        </a:rPr>
                        <a:t> treatment</a:t>
                      </a:r>
                      <a:endParaRPr lang="en-US" sz="1800" dirty="0">
                        <a:latin typeface="Arial" pitchFamily="34" charset="0"/>
                        <a:cs typeface="Arial" pitchFamily="34" charset="0"/>
                      </a:endParaRPr>
                    </a:p>
                    <a:p>
                      <a:pPr marL="460375" lvl="1" indent="-342900">
                        <a:lnSpc>
                          <a:spcPct val="100000"/>
                        </a:lnSpc>
                        <a:buClr>
                          <a:srgbClr val="0070C0"/>
                        </a:buClr>
                        <a:buFont typeface="Wingdings" panose="05000000000000000000" pitchFamily="2" charset="2"/>
                        <a:buChar char="§"/>
                      </a:pPr>
                      <a:r>
                        <a:rPr lang="en-US" sz="1800" dirty="0">
                          <a:latin typeface="Arial" pitchFamily="34" charset="0"/>
                          <a:cs typeface="Arial" pitchFamily="34" charset="0"/>
                        </a:rPr>
                        <a:t>Air sparging / Soil</a:t>
                      </a:r>
                      <a:r>
                        <a:rPr lang="en-US" sz="1800" baseline="0" dirty="0">
                          <a:latin typeface="Arial" pitchFamily="34" charset="0"/>
                          <a:cs typeface="Arial" pitchFamily="34" charset="0"/>
                        </a:rPr>
                        <a:t> vapor extraction</a:t>
                      </a:r>
                      <a:endParaRPr lang="en-US" sz="1800" dirty="0">
                        <a:latin typeface="Arial" pitchFamily="34" charset="0"/>
                        <a:cs typeface="Arial" pitchFamily="34" charset="0"/>
                      </a:endParaRPr>
                    </a:p>
                    <a:p>
                      <a:pPr marL="460375" lvl="1" indent="-342900">
                        <a:lnSpc>
                          <a:spcPct val="100000"/>
                        </a:lnSpc>
                        <a:buClr>
                          <a:srgbClr val="0070C0"/>
                        </a:buClr>
                        <a:buFont typeface="Wingdings" panose="05000000000000000000" pitchFamily="2" charset="2"/>
                        <a:buChar char="§"/>
                      </a:pPr>
                      <a:r>
                        <a:rPr lang="en-US" sz="1800" dirty="0">
                          <a:latin typeface="Arial" pitchFamily="34" charset="0"/>
                          <a:cs typeface="Arial" pitchFamily="34" charset="0"/>
                        </a:rPr>
                        <a:t>Non-aqueous</a:t>
                      </a:r>
                      <a:r>
                        <a:rPr lang="en-US" sz="1800" baseline="0" dirty="0">
                          <a:latin typeface="Arial" pitchFamily="34" charset="0"/>
                          <a:cs typeface="Arial" pitchFamily="34" charset="0"/>
                        </a:rPr>
                        <a:t> phase liquid</a:t>
                      </a:r>
                      <a:r>
                        <a:rPr lang="en-US" sz="1800" dirty="0">
                          <a:latin typeface="Arial" pitchFamily="34" charset="0"/>
                          <a:cs typeface="Arial" pitchFamily="34" charset="0"/>
                        </a:rPr>
                        <a:t> recovery</a:t>
                      </a:r>
                    </a:p>
                    <a:p>
                      <a:pPr marL="460375" lvl="1" indent="-342900">
                        <a:lnSpc>
                          <a:spcPct val="100000"/>
                        </a:lnSpc>
                        <a:buClr>
                          <a:srgbClr val="0070C0"/>
                        </a:buClr>
                        <a:buFont typeface="Wingdings" panose="05000000000000000000" pitchFamily="2" charset="2"/>
                        <a:buChar char="§"/>
                      </a:pPr>
                      <a:r>
                        <a:rPr lang="en-US" sz="1800" dirty="0">
                          <a:latin typeface="Arial" pitchFamily="34" charset="0"/>
                          <a:cs typeface="Arial" pitchFamily="34" charset="0"/>
                        </a:rPr>
                        <a:t>Biosparging</a:t>
                      </a:r>
                    </a:p>
                    <a:p>
                      <a:pPr marL="460375" lvl="1" indent="-342900">
                        <a:lnSpc>
                          <a:spcPct val="100000"/>
                        </a:lnSpc>
                        <a:buClr>
                          <a:srgbClr val="0070C0"/>
                        </a:buClr>
                        <a:buFont typeface="Wingdings" panose="05000000000000000000" pitchFamily="2" charset="2"/>
                        <a:buChar char="§"/>
                      </a:pPr>
                      <a:r>
                        <a:rPr lang="en-US" sz="1800" i="1" dirty="0">
                          <a:latin typeface="Arial" pitchFamily="34" charset="0"/>
                          <a:cs typeface="Arial" pitchFamily="34" charset="0"/>
                        </a:rPr>
                        <a:t>In</a:t>
                      </a:r>
                      <a:r>
                        <a:rPr lang="en-US" sz="1800" i="1" baseline="0" dirty="0">
                          <a:latin typeface="Arial" pitchFamily="34" charset="0"/>
                          <a:cs typeface="Arial" pitchFamily="34" charset="0"/>
                        </a:rPr>
                        <a:t> </a:t>
                      </a:r>
                      <a:r>
                        <a:rPr lang="en-US" sz="1800" i="1" dirty="0">
                          <a:latin typeface="Arial" pitchFamily="34" charset="0"/>
                          <a:cs typeface="Arial" pitchFamily="34" charset="0"/>
                        </a:rPr>
                        <a:t>situ </a:t>
                      </a:r>
                      <a:r>
                        <a:rPr lang="en-US" sz="1800" dirty="0">
                          <a:latin typeface="Arial" pitchFamily="34" charset="0"/>
                          <a:cs typeface="Arial" pitchFamily="34" charset="0"/>
                        </a:rPr>
                        <a:t>thermal remediation</a:t>
                      </a:r>
                    </a:p>
                    <a:p>
                      <a:pPr marL="460375" lvl="1" indent="-342900">
                        <a:lnSpc>
                          <a:spcPct val="100000"/>
                        </a:lnSpc>
                        <a:buClr>
                          <a:srgbClr val="0070C0"/>
                        </a:buClr>
                        <a:buFont typeface="Wingdings" panose="05000000000000000000" pitchFamily="2" charset="2"/>
                        <a:buChar char="§"/>
                      </a:pPr>
                      <a:r>
                        <a:rPr lang="en-US" sz="1800" i="1" dirty="0">
                          <a:latin typeface="Arial" pitchFamily="34" charset="0"/>
                          <a:cs typeface="Arial" pitchFamily="34" charset="0"/>
                        </a:rPr>
                        <a:t>In</a:t>
                      </a:r>
                      <a:r>
                        <a:rPr lang="en-US" sz="1800" i="1" baseline="0" dirty="0">
                          <a:latin typeface="Arial" pitchFamily="34" charset="0"/>
                          <a:cs typeface="Arial" pitchFamily="34" charset="0"/>
                        </a:rPr>
                        <a:t> </a:t>
                      </a:r>
                      <a:r>
                        <a:rPr lang="en-US" sz="1800" i="1" dirty="0">
                          <a:latin typeface="Arial" pitchFamily="34" charset="0"/>
                          <a:cs typeface="Arial" pitchFamily="34" charset="0"/>
                        </a:rPr>
                        <a:t>situ </a:t>
                      </a:r>
                      <a:r>
                        <a:rPr lang="en-US" sz="1800" dirty="0">
                          <a:latin typeface="Arial" pitchFamily="34" charset="0"/>
                          <a:cs typeface="Arial" pitchFamily="34" charset="0"/>
                        </a:rPr>
                        <a:t>chemical oxidation</a:t>
                      </a:r>
                    </a:p>
                    <a:p>
                      <a:pPr marL="460375" lvl="1" indent="-342900">
                        <a:lnSpc>
                          <a:spcPct val="100000"/>
                        </a:lnSpc>
                        <a:buClr>
                          <a:srgbClr val="0070C0"/>
                        </a:buClr>
                        <a:buFont typeface="Wingdings" panose="05000000000000000000" pitchFamily="2" charset="2"/>
                        <a:buChar char="§"/>
                      </a:pPr>
                      <a:r>
                        <a:rPr lang="en-US" sz="1800" i="1" dirty="0">
                          <a:latin typeface="Arial" pitchFamily="34" charset="0"/>
                          <a:cs typeface="Arial" pitchFamily="34" charset="0"/>
                        </a:rPr>
                        <a:t>In</a:t>
                      </a:r>
                      <a:r>
                        <a:rPr lang="en-US" sz="1800" i="1" baseline="0" dirty="0">
                          <a:latin typeface="Arial" pitchFamily="34" charset="0"/>
                          <a:cs typeface="Arial" pitchFamily="34" charset="0"/>
                        </a:rPr>
                        <a:t> </a:t>
                      </a:r>
                      <a:r>
                        <a:rPr lang="en-US" sz="1800" i="1" dirty="0">
                          <a:latin typeface="Arial" pitchFamily="34" charset="0"/>
                          <a:cs typeface="Arial" pitchFamily="34" charset="0"/>
                        </a:rPr>
                        <a:t>situ </a:t>
                      </a:r>
                      <a:r>
                        <a:rPr lang="en-US" sz="1800" dirty="0">
                          <a:latin typeface="Arial" pitchFamily="34" charset="0"/>
                          <a:cs typeface="Arial" pitchFamily="34" charset="0"/>
                        </a:rPr>
                        <a:t>bioremediation</a:t>
                      </a:r>
                    </a:p>
                    <a:p>
                      <a:pPr marL="460375" lvl="1" indent="-342900">
                        <a:lnSpc>
                          <a:spcPct val="100000"/>
                        </a:lnSpc>
                        <a:buClr>
                          <a:srgbClr val="0070C0"/>
                        </a:buClr>
                        <a:buFont typeface="Wingdings" panose="05000000000000000000" pitchFamily="2" charset="2"/>
                        <a:buChar char="§"/>
                      </a:pPr>
                      <a:r>
                        <a:rPr lang="en-US" sz="1800" dirty="0">
                          <a:latin typeface="Arial" pitchFamily="34" charset="0"/>
                          <a:cs typeface="Arial" pitchFamily="34" charset="0"/>
                        </a:rPr>
                        <a:t>Sediment capping</a:t>
                      </a:r>
                    </a:p>
                    <a:p>
                      <a:pPr marL="460375" lvl="1" indent="-342900">
                        <a:lnSpc>
                          <a:spcPct val="100000"/>
                        </a:lnSpc>
                        <a:buClr>
                          <a:srgbClr val="0070C0"/>
                        </a:buClr>
                        <a:buFont typeface="Wingdings" panose="05000000000000000000" pitchFamily="2" charset="2"/>
                        <a:buChar char="§"/>
                      </a:pPr>
                      <a:r>
                        <a:rPr lang="en-US" sz="1800" dirty="0">
                          <a:latin typeface="Arial" pitchFamily="34" charset="0"/>
                          <a:cs typeface="Arial" pitchFamily="34" charset="0"/>
                        </a:rPr>
                        <a:t>Permeable</a:t>
                      </a:r>
                      <a:r>
                        <a:rPr lang="en-US" sz="1800" baseline="0" dirty="0">
                          <a:latin typeface="Arial" pitchFamily="34" charset="0"/>
                          <a:cs typeface="Arial" pitchFamily="34" charset="0"/>
                        </a:rPr>
                        <a:t> reactive barriers (PRB) </a:t>
                      </a:r>
                    </a:p>
                    <a:p>
                      <a:pPr marL="460375" lvl="1" indent="-342900">
                        <a:lnSpc>
                          <a:spcPct val="100000"/>
                        </a:lnSpc>
                        <a:buClr>
                          <a:srgbClr val="0070C0"/>
                        </a:buClr>
                        <a:buFont typeface="Wingdings" panose="05000000000000000000" pitchFamily="2" charset="2"/>
                        <a:buChar char="§"/>
                      </a:pPr>
                      <a:r>
                        <a:rPr lang="en-US" sz="1800" dirty="0">
                          <a:latin typeface="Arial" pitchFamily="34" charset="0"/>
                          <a:cs typeface="Arial" pitchFamily="34" charset="0"/>
                        </a:rPr>
                        <a:t>Constructed wetlands</a:t>
                      </a:r>
                    </a:p>
                    <a:p>
                      <a:pPr marL="460375" lvl="1" indent="-342900">
                        <a:lnSpc>
                          <a:spcPct val="100000"/>
                        </a:lnSpc>
                        <a:buClr>
                          <a:srgbClr val="0070C0"/>
                        </a:buClr>
                        <a:buFont typeface="Wingdings" panose="05000000000000000000" pitchFamily="2" charset="2"/>
                        <a:buChar char="§"/>
                      </a:pPr>
                      <a:r>
                        <a:rPr lang="en-US" sz="1800" dirty="0">
                          <a:latin typeface="Arial" pitchFamily="34" charset="0"/>
                          <a:cs typeface="Arial" pitchFamily="34" charset="0"/>
                        </a:rPr>
                        <a:t>Landfill gas collection</a:t>
                      </a:r>
                    </a:p>
                    <a:p>
                      <a:pPr marL="460375" lvl="1" indent="-342900">
                        <a:lnSpc>
                          <a:spcPct val="100000"/>
                        </a:lnSpc>
                        <a:buClr>
                          <a:srgbClr val="0070C0"/>
                        </a:buClr>
                        <a:buFont typeface="Wingdings" panose="05000000000000000000" pitchFamily="2" charset="2"/>
                        <a:buChar char="§"/>
                      </a:pPr>
                      <a:r>
                        <a:rPr lang="en-US" sz="1800" dirty="0">
                          <a:latin typeface="Arial" pitchFamily="34" charset="0"/>
                          <a:cs typeface="Arial" pitchFamily="34" charset="0"/>
                        </a:rPr>
                        <a:t>Surface water diversion/collection/treatment</a:t>
                      </a:r>
                    </a:p>
                    <a:p>
                      <a:pPr marL="460375" marR="0" lvl="1"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lang="en-US" sz="1800" kern="1200" dirty="0">
                          <a:solidFill>
                            <a:schemeClr val="dk1"/>
                          </a:solidFill>
                          <a:latin typeface="Arial" pitchFamily="34" charset="0"/>
                          <a:ea typeface="+mn-ea"/>
                          <a:cs typeface="Arial" pitchFamily="34" charset="0"/>
                        </a:rPr>
                        <a:t>Monitored natural attenuation (MNA)</a:t>
                      </a:r>
                    </a:p>
                  </a:txBody>
                  <a:tcPr marT="45723" marB="45723"/>
                </a:tc>
                <a:extLst>
                  <a:ext uri="{0D108BD9-81ED-4DB2-BD59-A6C34878D82A}">
                    <a16:rowId xmlns:a16="http://schemas.microsoft.com/office/drawing/2014/main" xmlns="" val="10001"/>
                  </a:ext>
                </a:extLst>
              </a:tr>
            </a:tbl>
          </a:graphicData>
        </a:graphic>
      </p:graphicFrame>
      <p:sp>
        <p:nvSpPr>
          <p:cNvPr id="2" name="TextBox 1"/>
          <p:cNvSpPr txBox="1"/>
          <p:nvPr/>
        </p:nvSpPr>
        <p:spPr>
          <a:xfrm>
            <a:off x="274098" y="6324600"/>
            <a:ext cx="8565102" cy="369332"/>
          </a:xfrm>
          <a:prstGeom prst="rect">
            <a:avLst/>
          </a:prstGeom>
          <a:solidFill>
            <a:schemeClr val="accent1">
              <a:lumMod val="75000"/>
            </a:schemeClr>
          </a:solidFill>
        </p:spPr>
        <p:txBody>
          <a:bodyPr wrap="none" rtlCol="0">
            <a:spAutoFit/>
          </a:bodyPr>
          <a:lstStyle/>
          <a:p>
            <a:r>
              <a:rPr lang="en-US" b="1" dirty="0"/>
              <a:t>Investigation &gt; Feasibility Study &gt; Design &gt; Remedial Action &gt; LTMO &gt; O&amp;M </a:t>
            </a:r>
          </a:p>
        </p:txBody>
      </p:sp>
    </p:spTree>
    <p:extLst>
      <p:ext uri="{BB962C8B-B14F-4D97-AF65-F5344CB8AC3E}">
        <p14:creationId xmlns:p14="http://schemas.microsoft.com/office/powerpoint/2010/main" val="2344367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Examples of Technical Support</a:t>
            </a:r>
          </a:p>
        </p:txBody>
      </p:sp>
      <p:sp>
        <p:nvSpPr>
          <p:cNvPr id="3" name="Content Placeholder 2"/>
          <p:cNvSpPr>
            <a:spLocks noGrp="1"/>
          </p:cNvSpPr>
          <p:nvPr>
            <p:ph idx="1"/>
          </p:nvPr>
        </p:nvSpPr>
        <p:spPr>
          <a:xfrm>
            <a:off x="609600" y="1371600"/>
            <a:ext cx="8305800" cy="3962400"/>
          </a:xfrm>
        </p:spPr>
        <p:txBody>
          <a:bodyPr/>
          <a:lstStyle/>
          <a:p>
            <a:r>
              <a:rPr lang="en-US" sz="2000" dirty="0" smtClean="0"/>
              <a:t>Programmatic support</a:t>
            </a:r>
          </a:p>
          <a:p>
            <a:r>
              <a:rPr lang="en-US" sz="2000" dirty="0" smtClean="0"/>
              <a:t>Strategic </a:t>
            </a:r>
            <a:r>
              <a:rPr lang="en-US" sz="2000" dirty="0"/>
              <a:t>planning support</a:t>
            </a:r>
          </a:p>
          <a:p>
            <a:r>
              <a:rPr lang="en-US" sz="2000" dirty="0"/>
              <a:t>Systematic project planning (SPP) facilitation</a:t>
            </a:r>
          </a:p>
          <a:p>
            <a:r>
              <a:rPr lang="en-US" sz="2000" dirty="0"/>
              <a:t>CSM development</a:t>
            </a:r>
          </a:p>
          <a:p>
            <a:pPr lvl="1"/>
            <a:r>
              <a:rPr lang="en-US" sz="1800" dirty="0"/>
              <a:t>Project Life Cycle CSM</a:t>
            </a:r>
          </a:p>
          <a:p>
            <a:pPr lvl="2"/>
            <a:r>
              <a:rPr lang="en-US" sz="1400" dirty="0">
                <a:hlinkClick r:id="rId3"/>
              </a:rPr>
              <a:t>https://clu-in.org/download/remed/csm-life-cycle-fact-sheet-final.pdf</a:t>
            </a:r>
            <a:endParaRPr lang="en-US" sz="1400" dirty="0"/>
          </a:p>
          <a:p>
            <a:pPr lvl="1"/>
            <a:r>
              <a:rPr lang="en-US" sz="1800" dirty="0" smtClean="0"/>
              <a:t>High-resolution site characterization (HRSC)</a:t>
            </a:r>
          </a:p>
          <a:p>
            <a:pPr lvl="1"/>
            <a:r>
              <a:rPr lang="en-US" sz="1800" dirty="0" smtClean="0"/>
              <a:t>3-dimensional </a:t>
            </a:r>
            <a:r>
              <a:rPr lang="en-US" sz="1800" dirty="0"/>
              <a:t>data visualization and analysis (3DVA)</a:t>
            </a:r>
          </a:p>
          <a:p>
            <a:r>
              <a:rPr lang="en-US" sz="2000" dirty="0"/>
              <a:t>Dynamic work strategy (DWS) development</a:t>
            </a:r>
          </a:p>
          <a:p>
            <a:r>
              <a:rPr lang="en-US" sz="2000" dirty="0" smtClean="0"/>
              <a:t>Third-party technical review of site work plans and reports</a:t>
            </a:r>
          </a:p>
          <a:p>
            <a:r>
              <a:rPr lang="en-US" sz="2000" dirty="0" smtClean="0"/>
              <a:t>Specialty </a:t>
            </a:r>
            <a:r>
              <a:rPr lang="en-US" sz="2000" dirty="0"/>
              <a:t>characterization technology and sampling methods </a:t>
            </a:r>
            <a:r>
              <a:rPr lang="en-US" sz="2000" dirty="0" smtClean="0"/>
              <a:t>expertise</a:t>
            </a:r>
            <a:endParaRPr lang="en-US" sz="2000" dirty="0"/>
          </a:p>
          <a:p>
            <a:endParaRPr lang="en-US" sz="2000" dirty="0"/>
          </a:p>
        </p:txBody>
      </p:sp>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12</a:t>
            </a:fld>
            <a:endParaRPr lang="en-US" dirty="0">
              <a:solidFill>
                <a:srgbClr val="000000"/>
              </a:solidFill>
            </a:endParaRPr>
          </a:p>
        </p:txBody>
      </p:sp>
    </p:spTree>
    <p:extLst>
      <p:ext uri="{BB962C8B-B14F-4D97-AF65-F5344CB8AC3E}">
        <p14:creationId xmlns:p14="http://schemas.microsoft.com/office/powerpoint/2010/main" val="1849761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4191000" cy="3962400"/>
          </a:xfrm>
        </p:spPr>
        <p:txBody>
          <a:bodyPr/>
          <a:lstStyle/>
          <a:p>
            <a:r>
              <a:rPr lang="en-US" sz="2000" dirty="0"/>
              <a:t>Engagement</a:t>
            </a:r>
          </a:p>
          <a:p>
            <a:r>
              <a:rPr lang="en-US" sz="2000" dirty="0"/>
              <a:t>Scoping</a:t>
            </a:r>
          </a:p>
          <a:p>
            <a:r>
              <a:rPr lang="en-US" sz="2000" dirty="0"/>
              <a:t>Project kick-off</a:t>
            </a:r>
          </a:p>
          <a:p>
            <a:r>
              <a:rPr lang="en-US" sz="2000" dirty="0"/>
              <a:t>Document / data acquisition and review</a:t>
            </a:r>
          </a:p>
          <a:p>
            <a:r>
              <a:rPr lang="en-US" sz="2000" dirty="0"/>
              <a:t>Site visit and interviews</a:t>
            </a:r>
          </a:p>
          <a:p>
            <a:r>
              <a:rPr lang="en-US" sz="2000" dirty="0"/>
              <a:t>Data analysis</a:t>
            </a:r>
          </a:p>
          <a:p>
            <a:r>
              <a:rPr lang="en-US" sz="2000" dirty="0"/>
              <a:t>Preliminary </a:t>
            </a:r>
            <a:r>
              <a:rPr lang="en-US" sz="2000" dirty="0" smtClean="0"/>
              <a:t>findings</a:t>
            </a:r>
          </a:p>
          <a:p>
            <a:r>
              <a:rPr lang="en-US" sz="2000" dirty="0" smtClean="0"/>
              <a:t>Reporting</a:t>
            </a:r>
            <a:endParaRPr lang="en-US" sz="2000" dirty="0"/>
          </a:p>
          <a:p>
            <a:r>
              <a:rPr lang="en-US" sz="2000" dirty="0"/>
              <a:t>Lessons learned compilation</a:t>
            </a:r>
          </a:p>
          <a:p>
            <a:endParaRPr lang="en-US" sz="2000" dirty="0"/>
          </a:p>
          <a:p>
            <a:endParaRPr lang="en-US" sz="2000" dirty="0"/>
          </a:p>
        </p:txBody>
      </p:sp>
      <p:sp>
        <p:nvSpPr>
          <p:cNvPr id="8" name="Rectangular Callout 7"/>
          <p:cNvSpPr/>
          <p:nvPr/>
        </p:nvSpPr>
        <p:spPr bwMode="auto">
          <a:xfrm>
            <a:off x="4572000" y="1371600"/>
            <a:ext cx="4343400" cy="2971800"/>
          </a:xfrm>
          <a:prstGeom prst="wedgeRectCallout">
            <a:avLst>
              <a:gd name="adj1" fmla="val -65369"/>
              <a:gd name="adj2" fmla="val 22246"/>
            </a:avLst>
          </a:prstGeom>
          <a:solidFill>
            <a:schemeClr val="accent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defTabSz="914099" fontAlgn="base">
              <a:spcBef>
                <a:spcPct val="0"/>
              </a:spcBef>
              <a:spcAft>
                <a:spcPct val="0"/>
              </a:spcAft>
            </a:pPr>
            <a:r>
              <a:rPr lang="en-US" b="1" u="sng" dirty="0">
                <a:solidFill>
                  <a:schemeClr val="tx1"/>
                </a:solidFill>
                <a:latin typeface="Segoe" pitchFamily="34" charset="0"/>
              </a:rPr>
              <a:t>Typical Site Visit Agenda</a:t>
            </a:r>
          </a:p>
          <a:p>
            <a:pPr marL="342900" indent="-342900" defTabSz="914099" fontAlgn="base">
              <a:spcBef>
                <a:spcPct val="0"/>
              </a:spcBef>
              <a:spcAft>
                <a:spcPct val="0"/>
              </a:spcAft>
              <a:buFont typeface="Arial" panose="020B0604020202020204" pitchFamily="34" charset="0"/>
              <a:buChar char="•"/>
            </a:pPr>
            <a:r>
              <a:rPr lang="en-US" dirty="0">
                <a:solidFill>
                  <a:schemeClr val="tx1"/>
                </a:solidFill>
                <a:latin typeface="Segoe" pitchFamily="34" charset="0"/>
              </a:rPr>
              <a:t>Introductions</a:t>
            </a:r>
          </a:p>
          <a:p>
            <a:pPr marL="342900" indent="-342900" defTabSz="914099" fontAlgn="base">
              <a:spcBef>
                <a:spcPct val="0"/>
              </a:spcBef>
              <a:spcAft>
                <a:spcPct val="0"/>
              </a:spcAft>
              <a:buFont typeface="Arial" panose="020B0604020202020204" pitchFamily="34" charset="0"/>
              <a:buChar char="•"/>
            </a:pPr>
            <a:r>
              <a:rPr lang="en-US" dirty="0">
                <a:solidFill>
                  <a:schemeClr val="tx1"/>
                </a:solidFill>
                <a:latin typeface="Segoe" pitchFamily="34" charset="0"/>
              </a:rPr>
              <a:t>CSM</a:t>
            </a:r>
          </a:p>
          <a:p>
            <a:pPr marL="342900" indent="-342900" defTabSz="914099" fontAlgn="base">
              <a:spcBef>
                <a:spcPct val="0"/>
              </a:spcBef>
              <a:spcAft>
                <a:spcPct val="0"/>
              </a:spcAft>
              <a:buFont typeface="Arial" panose="020B0604020202020204" pitchFamily="34" charset="0"/>
              <a:buChar char="•"/>
            </a:pPr>
            <a:r>
              <a:rPr lang="en-US" dirty="0">
                <a:solidFill>
                  <a:schemeClr val="tx1"/>
                </a:solidFill>
                <a:latin typeface="Segoe" pitchFamily="34" charset="0"/>
              </a:rPr>
              <a:t>Remedy effectiveness/protectiveness</a:t>
            </a:r>
          </a:p>
          <a:p>
            <a:pPr marL="342900" indent="-342900" defTabSz="914099" fontAlgn="base">
              <a:spcBef>
                <a:spcPct val="0"/>
              </a:spcBef>
              <a:spcAft>
                <a:spcPct val="0"/>
              </a:spcAft>
              <a:buFont typeface="Arial" panose="020B0604020202020204" pitchFamily="34" charset="0"/>
              <a:buChar char="•"/>
            </a:pPr>
            <a:r>
              <a:rPr lang="en-US" dirty="0">
                <a:solidFill>
                  <a:schemeClr val="tx1"/>
                </a:solidFill>
                <a:latin typeface="Segoe" pitchFamily="34" charset="0"/>
              </a:rPr>
              <a:t>Extraction/injection systems</a:t>
            </a:r>
          </a:p>
          <a:p>
            <a:pPr marL="342900" indent="-342900" defTabSz="914099" fontAlgn="base">
              <a:spcBef>
                <a:spcPct val="0"/>
              </a:spcBef>
              <a:spcAft>
                <a:spcPct val="0"/>
              </a:spcAft>
              <a:buFont typeface="Arial" panose="020B0604020202020204" pitchFamily="34" charset="0"/>
              <a:buChar char="•"/>
            </a:pPr>
            <a:r>
              <a:rPr lang="en-US" dirty="0" smtClean="0">
                <a:solidFill>
                  <a:schemeClr val="tx1"/>
                </a:solidFill>
                <a:latin typeface="Segoe" pitchFamily="34" charset="0"/>
              </a:rPr>
              <a:t>Treatment </a:t>
            </a:r>
            <a:r>
              <a:rPr lang="en-US" dirty="0">
                <a:solidFill>
                  <a:schemeClr val="tx1"/>
                </a:solidFill>
                <a:latin typeface="Segoe" pitchFamily="34" charset="0"/>
              </a:rPr>
              <a:t>components</a:t>
            </a:r>
          </a:p>
          <a:p>
            <a:pPr marL="342900" indent="-342900" defTabSz="914099" fontAlgn="base">
              <a:spcBef>
                <a:spcPct val="0"/>
              </a:spcBef>
              <a:spcAft>
                <a:spcPct val="0"/>
              </a:spcAft>
              <a:buFont typeface="Arial" panose="020B0604020202020204" pitchFamily="34" charset="0"/>
              <a:buChar char="•"/>
            </a:pPr>
            <a:r>
              <a:rPr lang="en-US" dirty="0">
                <a:solidFill>
                  <a:schemeClr val="tx1"/>
                </a:solidFill>
                <a:latin typeface="Segoe" pitchFamily="34" charset="0"/>
              </a:rPr>
              <a:t>Costs</a:t>
            </a:r>
          </a:p>
          <a:p>
            <a:pPr marL="342900" indent="-342900" defTabSz="914099" fontAlgn="base">
              <a:spcBef>
                <a:spcPct val="0"/>
              </a:spcBef>
              <a:spcAft>
                <a:spcPct val="0"/>
              </a:spcAft>
              <a:buFont typeface="Arial" panose="020B0604020202020204" pitchFamily="34" charset="0"/>
              <a:buChar char="•"/>
            </a:pPr>
            <a:r>
              <a:rPr lang="en-US" dirty="0" smtClean="0">
                <a:solidFill>
                  <a:schemeClr val="tx1"/>
                </a:solidFill>
                <a:latin typeface="Segoe" pitchFamily="34" charset="0"/>
              </a:rPr>
              <a:t>Environmental footprint </a:t>
            </a:r>
            <a:r>
              <a:rPr lang="en-US" dirty="0">
                <a:solidFill>
                  <a:schemeClr val="tx1"/>
                </a:solidFill>
                <a:latin typeface="Segoe" pitchFamily="34" charset="0"/>
              </a:rPr>
              <a:t>reduction</a:t>
            </a:r>
          </a:p>
          <a:p>
            <a:pPr marL="342900" indent="-342900" defTabSz="914099" fontAlgn="base">
              <a:spcBef>
                <a:spcPct val="0"/>
              </a:spcBef>
              <a:spcAft>
                <a:spcPct val="0"/>
              </a:spcAft>
              <a:buFont typeface="Arial" panose="020B0604020202020204" pitchFamily="34" charset="0"/>
              <a:buChar char="•"/>
            </a:pPr>
            <a:r>
              <a:rPr lang="en-US" dirty="0">
                <a:solidFill>
                  <a:schemeClr val="tx1"/>
                </a:solidFill>
                <a:latin typeface="Segoe" pitchFamily="34" charset="0"/>
              </a:rPr>
              <a:t>Site closure</a:t>
            </a:r>
          </a:p>
          <a:p>
            <a:pPr marL="342900" indent="-342900" defTabSz="914099" fontAlgn="base">
              <a:spcBef>
                <a:spcPct val="0"/>
              </a:spcBef>
              <a:spcAft>
                <a:spcPct val="0"/>
              </a:spcAft>
              <a:buFont typeface="Arial" panose="020B0604020202020204" pitchFamily="34" charset="0"/>
              <a:buChar char="•"/>
            </a:pPr>
            <a:r>
              <a:rPr lang="en-US" dirty="0">
                <a:solidFill>
                  <a:schemeClr val="tx1"/>
                </a:solidFill>
                <a:latin typeface="Segoe" pitchFamily="34" charset="0"/>
              </a:rPr>
              <a:t>Debrief</a:t>
            </a:r>
            <a:endParaRPr lang="en-US" sz="2000" dirty="0">
              <a:solidFill>
                <a:schemeClr val="tx1"/>
              </a:solidFill>
              <a:latin typeface="Segoe" pitchFamily="34" charset="0"/>
            </a:endParaRPr>
          </a:p>
          <a:p>
            <a:pPr marL="342900" indent="-342900" defTabSz="914099" fontAlgn="base">
              <a:spcBef>
                <a:spcPct val="0"/>
              </a:spcBef>
              <a:spcAft>
                <a:spcPct val="0"/>
              </a:spcAft>
              <a:buFont typeface="Arial" panose="020B0604020202020204" pitchFamily="34" charset="0"/>
              <a:buChar char="•"/>
            </a:pPr>
            <a:endParaRPr lang="en-US" sz="2000" dirty="0">
              <a:solidFill>
                <a:schemeClr val="tx1"/>
              </a:solidFill>
              <a:latin typeface="Segoe" pitchFamily="34" charset="0"/>
            </a:endParaRPr>
          </a:p>
          <a:p>
            <a:pPr marL="342900" indent="-342900" defTabSz="914099" fontAlgn="base">
              <a:spcBef>
                <a:spcPct val="0"/>
              </a:spcBef>
              <a:spcAft>
                <a:spcPct val="0"/>
              </a:spcAft>
              <a:buFont typeface="Arial" panose="020B0604020202020204" pitchFamily="34" charset="0"/>
              <a:buChar char="•"/>
            </a:pPr>
            <a:endParaRPr lang="en-US" sz="2000" dirty="0">
              <a:solidFill>
                <a:schemeClr val="tx1"/>
              </a:solidFill>
              <a:latin typeface="Segoe" pitchFamily="34" charset="0"/>
            </a:endParaRPr>
          </a:p>
          <a:p>
            <a:pPr algn="ctr" defTabSz="914099" fontAlgn="base">
              <a:spcBef>
                <a:spcPct val="0"/>
              </a:spcBef>
              <a:spcAft>
                <a:spcPct val="0"/>
              </a:spcAft>
            </a:pPr>
            <a:endParaRPr lang="en-US" sz="2000" dirty="0">
              <a:solidFill>
                <a:schemeClr val="tx1"/>
              </a:solidFill>
              <a:latin typeface="Segoe" pitchFamily="34" charset="0"/>
            </a:endParaRPr>
          </a:p>
        </p:txBody>
      </p:sp>
      <p:sp>
        <p:nvSpPr>
          <p:cNvPr id="10" name="Title 1"/>
          <p:cNvSpPr>
            <a:spLocks noGrp="1"/>
          </p:cNvSpPr>
          <p:nvPr>
            <p:ph type="title"/>
          </p:nvPr>
        </p:nvSpPr>
        <p:spPr>
          <a:xfrm>
            <a:off x="0" y="9525"/>
            <a:ext cx="6477000" cy="533400"/>
          </a:xfrm>
        </p:spPr>
        <p:txBody>
          <a:bodyPr/>
          <a:lstStyle/>
          <a:p>
            <a:r>
              <a:rPr lang="en-US" sz="2800" dirty="0"/>
              <a:t>Typical Optimization Review Process</a:t>
            </a:r>
          </a:p>
        </p:txBody>
      </p:sp>
      <p:sp>
        <p:nvSpPr>
          <p:cNvPr id="2" name="Rectangle 1"/>
          <p:cNvSpPr/>
          <p:nvPr/>
        </p:nvSpPr>
        <p:spPr bwMode="auto">
          <a:xfrm>
            <a:off x="5181600" y="4648200"/>
            <a:ext cx="3352800" cy="1219200"/>
          </a:xfrm>
          <a:prstGeom prst="rect">
            <a:avLst/>
          </a:prstGeom>
          <a:solidFill>
            <a:schemeClr val="accent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fontAlgn="base">
              <a:spcBef>
                <a:spcPct val="0"/>
              </a:spcBef>
              <a:spcAft>
                <a:spcPct val="0"/>
              </a:spcAft>
            </a:pPr>
            <a:r>
              <a:rPr lang="en-US" sz="2400" dirty="0">
                <a:solidFill>
                  <a:schemeClr val="tx1"/>
                </a:solidFill>
                <a:latin typeface="Segoe" pitchFamily="34" charset="0"/>
              </a:rPr>
              <a:t>Requires expert level, multidiscipline review team members</a:t>
            </a:r>
          </a:p>
        </p:txBody>
      </p:sp>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9" name="Footer Placeholder 8"/>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1" name="Slide Number Placeholder 10"/>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13</a:t>
            </a:fld>
            <a:endParaRPr lang="en-US" dirty="0">
              <a:solidFill>
                <a:srgbClr val="000000"/>
              </a:solidFill>
            </a:endParaRPr>
          </a:p>
        </p:txBody>
      </p:sp>
    </p:spTree>
    <p:extLst>
      <p:ext uri="{BB962C8B-B14F-4D97-AF65-F5344CB8AC3E}">
        <p14:creationId xmlns:p14="http://schemas.microsoft.com/office/powerpoint/2010/main" val="3496034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162800" cy="533400"/>
          </a:xfrm>
        </p:spPr>
        <p:txBody>
          <a:bodyPr/>
          <a:lstStyle/>
          <a:p>
            <a:pPr lvl="0"/>
            <a:r>
              <a:rPr lang="en-US" sz="2800" dirty="0"/>
              <a:t/>
            </a:r>
            <a:br>
              <a:rPr lang="en-US" sz="2800" dirty="0"/>
            </a:br>
            <a:r>
              <a:rPr lang="en-US" sz="2800" dirty="0"/>
              <a:t>Sites That May Benefit From Optimization</a:t>
            </a:r>
            <a:br>
              <a:rPr lang="en-US" sz="2800" dirty="0"/>
            </a:br>
            <a:endParaRPr lang="en-US" sz="2000" dirty="0"/>
          </a:p>
        </p:txBody>
      </p:sp>
      <p:sp>
        <p:nvSpPr>
          <p:cNvPr id="3" name="Content Placeholder 2"/>
          <p:cNvSpPr>
            <a:spLocks noGrp="1"/>
          </p:cNvSpPr>
          <p:nvPr>
            <p:ph idx="1"/>
          </p:nvPr>
        </p:nvSpPr>
        <p:spPr>
          <a:xfrm>
            <a:off x="452336" y="1447800"/>
            <a:ext cx="8686800" cy="5029199"/>
          </a:xfrm>
        </p:spPr>
        <p:txBody>
          <a:bodyPr/>
          <a:lstStyle/>
          <a:p>
            <a:r>
              <a:rPr lang="en-US" sz="2400" dirty="0"/>
              <a:t>Sites with:</a:t>
            </a:r>
          </a:p>
          <a:p>
            <a:pPr lvl="1"/>
            <a:r>
              <a:rPr lang="en-US" sz="2000" dirty="0"/>
              <a:t>Protectiveness concerns</a:t>
            </a:r>
          </a:p>
          <a:p>
            <a:pPr lvl="1"/>
            <a:r>
              <a:rPr lang="en-US" sz="2000" dirty="0"/>
              <a:t>Technological challenges</a:t>
            </a:r>
          </a:p>
          <a:p>
            <a:pPr lvl="1"/>
            <a:r>
              <a:rPr lang="en-US" sz="2000" dirty="0"/>
              <a:t>CSM data gaps; high site uncertainties</a:t>
            </a:r>
          </a:p>
          <a:p>
            <a:pPr lvl="1"/>
            <a:r>
              <a:rPr lang="en-US" sz="2000" dirty="0"/>
              <a:t>High costs for remedial activities</a:t>
            </a:r>
          </a:p>
          <a:p>
            <a:pPr lvl="1"/>
            <a:r>
              <a:rPr lang="en-US" sz="2000" dirty="0"/>
              <a:t>Interim remedies</a:t>
            </a:r>
          </a:p>
          <a:p>
            <a:r>
              <a:rPr lang="en-US" sz="2400" dirty="0"/>
              <a:t>Sites not meeting Remedial Action Objectives (RAO)</a:t>
            </a:r>
          </a:p>
          <a:p>
            <a:r>
              <a:rPr lang="en-US" sz="2400" dirty="0"/>
              <a:t>Sites scheduled for five-year reviews (FYR)</a:t>
            </a:r>
          </a:p>
          <a:p>
            <a:r>
              <a:rPr lang="en-US" sz="2400" dirty="0"/>
              <a:t>Sites in long-term remedial action (</a:t>
            </a:r>
            <a:r>
              <a:rPr lang="en-US" sz="2400" dirty="0" smtClean="0"/>
              <a:t>LTRA) and/or nearing </a:t>
            </a:r>
            <a:r>
              <a:rPr lang="en-US" sz="2400" dirty="0"/>
              <a:t>operations and maintenance (O&amp;M) transfer to States</a:t>
            </a:r>
          </a:p>
        </p:txBody>
      </p:sp>
      <p:sp>
        <p:nvSpPr>
          <p:cNvPr id="4" name="Date Placeholder 3"/>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3539676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Focus of Optimization Reviews</a:t>
            </a:r>
          </a:p>
        </p:txBody>
      </p:sp>
      <p:sp>
        <p:nvSpPr>
          <p:cNvPr id="3" name="Content Placeholder 2"/>
          <p:cNvSpPr>
            <a:spLocks noGrp="1"/>
          </p:cNvSpPr>
          <p:nvPr>
            <p:ph idx="1"/>
          </p:nvPr>
        </p:nvSpPr>
        <p:spPr>
          <a:xfrm>
            <a:off x="685800" y="1524000"/>
            <a:ext cx="7543800" cy="3886200"/>
          </a:xfrm>
        </p:spPr>
        <p:txBody>
          <a:bodyPr/>
          <a:lstStyle/>
          <a:p>
            <a:r>
              <a:rPr lang="en-US" sz="2400" dirty="0"/>
              <a:t>Remedial goals</a:t>
            </a:r>
          </a:p>
          <a:p>
            <a:r>
              <a:rPr lang="en-US" sz="2400" dirty="0"/>
              <a:t>Maximize value of existing site documents and data</a:t>
            </a:r>
          </a:p>
          <a:p>
            <a:r>
              <a:rPr lang="en-US" sz="2400" dirty="0"/>
              <a:t>Conceptual site model (CSM)</a:t>
            </a:r>
          </a:p>
          <a:p>
            <a:r>
              <a:rPr lang="en-US" sz="2400" dirty="0"/>
              <a:t>Remedy performance</a:t>
            </a:r>
          </a:p>
          <a:p>
            <a:r>
              <a:rPr lang="en-US" sz="2400" dirty="0"/>
              <a:t>Protectiveness</a:t>
            </a:r>
          </a:p>
          <a:p>
            <a:r>
              <a:rPr lang="en-US" sz="2400" dirty="0"/>
              <a:t>Cost-effectiveness</a:t>
            </a:r>
          </a:p>
          <a:p>
            <a:r>
              <a:rPr lang="en-US" sz="2400" dirty="0"/>
              <a:t>Site completion / closure strategy</a:t>
            </a:r>
          </a:p>
          <a:p>
            <a:r>
              <a:rPr lang="en-US" sz="2400" dirty="0"/>
              <a:t>Environmental footprint</a:t>
            </a:r>
          </a:p>
          <a:p>
            <a:endParaRPr lang="en-US" sz="2400" dirty="0"/>
          </a:p>
        </p:txBody>
      </p:sp>
      <p:pic>
        <p:nvPicPr>
          <p:cNvPr id="8" name="Picture 7"/>
          <p:cNvPicPr>
            <a:picLocks noChangeAspect="1"/>
          </p:cNvPicPr>
          <p:nvPr/>
        </p:nvPicPr>
        <p:blipFill rotWithShape="1">
          <a:blip r:embed="rId3"/>
          <a:srcRect b="8584"/>
          <a:stretch/>
        </p:blipFill>
        <p:spPr>
          <a:xfrm>
            <a:off x="6019800" y="3200400"/>
            <a:ext cx="2599842" cy="1905000"/>
          </a:xfrm>
          <a:prstGeom prst="rect">
            <a:avLst/>
          </a:prstGeom>
        </p:spPr>
      </p:pic>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9" name="Footer Placeholder 8"/>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0" name="Slide Number Placeholder 9"/>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15</a:t>
            </a:fld>
            <a:endParaRPr lang="en-US" dirty="0">
              <a:solidFill>
                <a:srgbClr val="000000"/>
              </a:solidFill>
            </a:endParaRPr>
          </a:p>
        </p:txBody>
      </p:sp>
    </p:spTree>
    <p:extLst>
      <p:ext uri="{BB962C8B-B14F-4D97-AF65-F5344CB8AC3E}">
        <p14:creationId xmlns:p14="http://schemas.microsoft.com/office/powerpoint/2010/main" val="1796307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0" y="0"/>
            <a:ext cx="7572375" cy="649287"/>
          </a:xfrm>
        </p:spPr>
        <p:txBody>
          <a:bodyPr/>
          <a:lstStyle/>
          <a:p>
            <a:pPr algn="l"/>
            <a:r>
              <a:rPr lang="en-US" altLang="en-US" sz="2800" dirty="0"/>
              <a:t>Other Benefits of Optimization</a:t>
            </a:r>
          </a:p>
        </p:txBody>
      </p:sp>
      <p:sp>
        <p:nvSpPr>
          <p:cNvPr id="455683" name="Rectangle 3"/>
          <p:cNvSpPr>
            <a:spLocks noGrp="1" noChangeArrowheads="1"/>
          </p:cNvSpPr>
          <p:nvPr>
            <p:ph type="body" idx="4294967295"/>
          </p:nvPr>
        </p:nvSpPr>
        <p:spPr>
          <a:xfrm>
            <a:off x="533400" y="1600200"/>
            <a:ext cx="8077200" cy="3944938"/>
          </a:xfrm>
        </p:spPr>
        <p:txBody>
          <a:bodyPr/>
          <a:lstStyle/>
          <a:p>
            <a:pPr marL="455613" lvl="1">
              <a:lnSpc>
                <a:spcPct val="80000"/>
              </a:lnSpc>
              <a:buFont typeface="Arial" panose="020B0604020202020204" pitchFamily="34" charset="0"/>
              <a:buChar char="•"/>
            </a:pPr>
            <a:r>
              <a:rPr lang="en-US" altLang="en-US" dirty="0"/>
              <a:t>Site team and management provided with valuable 3rd-party perspective</a:t>
            </a:r>
          </a:p>
          <a:p>
            <a:pPr marL="969963" lvl="2" indent="-342900">
              <a:lnSpc>
                <a:spcPct val="80000"/>
              </a:lnSpc>
              <a:buFont typeface="Wingdings" panose="05000000000000000000" pitchFamily="2" charset="2"/>
              <a:buChar char="Ø"/>
            </a:pPr>
            <a:r>
              <a:rPr lang="en-US" altLang="en-US" sz="2000" dirty="0"/>
              <a:t>Provides </a:t>
            </a:r>
            <a:r>
              <a:rPr lang="en-US" altLang="en-US" dirty="0"/>
              <a:t>path forward </a:t>
            </a:r>
            <a:r>
              <a:rPr lang="en-US" altLang="en-US" sz="2000" dirty="0"/>
              <a:t>strategy </a:t>
            </a:r>
          </a:p>
          <a:p>
            <a:pPr marL="969963" lvl="2" indent="-342900">
              <a:lnSpc>
                <a:spcPct val="80000"/>
              </a:lnSpc>
              <a:buFont typeface="Wingdings" panose="05000000000000000000" pitchFamily="2" charset="2"/>
              <a:buChar char="Ø"/>
            </a:pPr>
            <a:r>
              <a:rPr lang="en-US" altLang="en-US" sz="2000" dirty="0"/>
              <a:t>Leverages adaptive management methods for flexibility</a:t>
            </a:r>
          </a:p>
          <a:p>
            <a:pPr marL="969963" lvl="2" indent="-342900">
              <a:lnSpc>
                <a:spcPct val="80000"/>
              </a:lnSpc>
              <a:buFont typeface="Wingdings" panose="05000000000000000000" pitchFamily="2" charset="2"/>
              <a:buChar char="Ø"/>
            </a:pPr>
            <a:r>
              <a:rPr lang="en-US" altLang="en-US" dirty="0" smtClean="0"/>
              <a:t>Helps </a:t>
            </a:r>
            <a:r>
              <a:rPr lang="en-US" altLang="en-US" dirty="0"/>
              <a:t>b</a:t>
            </a:r>
            <a:r>
              <a:rPr lang="en-US" altLang="en-US" sz="2000" dirty="0"/>
              <a:t>uild consensus among site stakeholders</a:t>
            </a:r>
          </a:p>
          <a:p>
            <a:pPr marL="969963" lvl="2" indent="-342900">
              <a:lnSpc>
                <a:spcPct val="80000"/>
              </a:lnSpc>
              <a:buFont typeface="Wingdings" panose="05000000000000000000" pitchFamily="2" charset="2"/>
              <a:buChar char="Ø"/>
            </a:pPr>
            <a:r>
              <a:rPr lang="en-US" altLang="en-US" dirty="0"/>
              <a:t>Helps a</a:t>
            </a:r>
            <a:r>
              <a:rPr lang="en-US" altLang="en-US" sz="2000" dirty="0"/>
              <a:t>ddress community concerns</a:t>
            </a:r>
          </a:p>
          <a:p>
            <a:pPr marL="969963" lvl="2" indent="-342900">
              <a:lnSpc>
                <a:spcPct val="80000"/>
              </a:lnSpc>
              <a:buFont typeface="Wingdings" panose="05000000000000000000" pitchFamily="2" charset="2"/>
              <a:buChar char="Ø"/>
            </a:pPr>
            <a:r>
              <a:rPr lang="en-US" altLang="en-US" sz="2000" dirty="0"/>
              <a:t>Balances technical input from site contractors</a:t>
            </a:r>
          </a:p>
          <a:p>
            <a:pPr marL="455613" lvl="1">
              <a:lnSpc>
                <a:spcPct val="80000"/>
              </a:lnSpc>
              <a:spcBef>
                <a:spcPts val="1200"/>
              </a:spcBef>
              <a:buFont typeface="Arial" panose="020B0604020202020204" pitchFamily="34" charset="0"/>
              <a:buChar char="•"/>
            </a:pPr>
            <a:r>
              <a:rPr lang="en-US" altLang="en-US" dirty="0"/>
              <a:t>Accelerates schedule for site closure</a:t>
            </a:r>
          </a:p>
          <a:p>
            <a:pPr marL="455613" lvl="1">
              <a:lnSpc>
                <a:spcPct val="80000"/>
              </a:lnSpc>
              <a:spcBef>
                <a:spcPts val="1200"/>
              </a:spcBef>
              <a:buFont typeface="Arial" panose="020B0604020202020204" pitchFamily="34" charset="0"/>
              <a:buChar char="•"/>
            </a:pPr>
            <a:r>
              <a:rPr lang="en-US" altLang="en-US" dirty="0"/>
              <a:t>Facilitates transfer of LTRA sites to States</a:t>
            </a:r>
          </a:p>
          <a:p>
            <a:pPr marL="455613" lvl="1">
              <a:lnSpc>
                <a:spcPct val="80000"/>
              </a:lnSpc>
              <a:spcBef>
                <a:spcPts val="1200"/>
              </a:spcBef>
              <a:buFont typeface="Arial" panose="020B0604020202020204" pitchFamily="34" charset="0"/>
              <a:buChar char="•"/>
            </a:pPr>
            <a:r>
              <a:rPr lang="en-US" altLang="en-US" dirty="0"/>
              <a:t>Cross-pollinates expertise among sites and site teams</a:t>
            </a:r>
          </a:p>
        </p:txBody>
      </p:sp>
      <p:sp>
        <p:nvSpPr>
          <p:cNvPr id="3" name="Date Placeholder 2"/>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8B862773-2AA8-4F00-96DC-38D9DB27799E}"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1525845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152400"/>
            <a:ext cx="6477000" cy="533400"/>
          </a:xfrm>
        </p:spPr>
        <p:txBody>
          <a:bodyPr/>
          <a:lstStyle/>
          <a:p>
            <a:r>
              <a:rPr lang="en-US" sz="2800" dirty="0"/>
              <a:t>EPA Optimization Resources </a:t>
            </a:r>
            <a:endParaRPr lang="en-US" sz="2400" dirty="0"/>
          </a:p>
        </p:txBody>
      </p:sp>
      <p:sp>
        <p:nvSpPr>
          <p:cNvPr id="3" name="Content Placeholder 2"/>
          <p:cNvSpPr>
            <a:spLocks noGrp="1"/>
          </p:cNvSpPr>
          <p:nvPr>
            <p:ph idx="1"/>
          </p:nvPr>
        </p:nvSpPr>
        <p:spPr>
          <a:xfrm>
            <a:off x="304800" y="1171575"/>
            <a:ext cx="7772400" cy="4800600"/>
          </a:xfrm>
        </p:spPr>
        <p:txBody>
          <a:bodyPr/>
          <a:lstStyle/>
          <a:p>
            <a:r>
              <a:rPr lang="en-US" sz="2000" dirty="0"/>
              <a:t>Two locations for online resources</a:t>
            </a:r>
          </a:p>
          <a:p>
            <a:pPr lvl="1"/>
            <a:r>
              <a:rPr lang="en-US" sz="1400" b="1" dirty="0">
                <a:hlinkClick r:id="rId3"/>
              </a:rPr>
              <a:t>www.cluin.org/optimization</a:t>
            </a:r>
            <a:endParaRPr lang="en-US" sz="1400" b="1" dirty="0"/>
          </a:p>
          <a:p>
            <a:pPr lvl="1"/>
            <a:r>
              <a:rPr lang="en-US" sz="1400" b="1" dirty="0">
                <a:hlinkClick r:id="rId4"/>
              </a:rPr>
              <a:t>www.epa.gov/superfund/cleanup-optimization-superfund-sites</a:t>
            </a:r>
            <a:r>
              <a:rPr lang="en-US" sz="1400" b="1" dirty="0"/>
              <a:t> </a:t>
            </a:r>
            <a:endParaRPr lang="en-US" sz="2000" i="1" dirty="0"/>
          </a:p>
          <a:p>
            <a:r>
              <a:rPr lang="en-US" sz="2000" i="1" dirty="0"/>
              <a:t>Remediation Optimization: Definition, Scope and Approach</a:t>
            </a:r>
          </a:p>
          <a:p>
            <a:pPr lvl="1"/>
            <a:r>
              <a:rPr lang="en-US" sz="1400" b="1" dirty="0">
                <a:hlinkClick r:id="rId5"/>
              </a:rPr>
              <a:t>www.cluin.org/optimization/pdfs/OptimizationPrimer_final_June2013.pdf</a:t>
            </a:r>
            <a:endParaRPr lang="en-US" sz="1400" i="1" dirty="0"/>
          </a:p>
          <a:p>
            <a:r>
              <a:rPr lang="en-US" sz="2000" dirty="0"/>
              <a:t>Site-specific optimization review reports</a:t>
            </a:r>
          </a:p>
          <a:p>
            <a:pPr lvl="1"/>
            <a:r>
              <a:rPr lang="en-US" sz="1400" b="1" dirty="0">
                <a:hlinkClick r:id="rId6"/>
              </a:rPr>
              <a:t>www.clu-in.org/optimization/reports.cfm</a:t>
            </a:r>
            <a:r>
              <a:rPr lang="en-US" sz="1400" b="1" dirty="0"/>
              <a:t> </a:t>
            </a:r>
          </a:p>
        </p:txBody>
      </p:sp>
      <p:pic>
        <p:nvPicPr>
          <p:cNvPr id="12"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67400" y="2895600"/>
            <a:ext cx="2468880" cy="3249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53200" y="3624844"/>
            <a:ext cx="2468880" cy="3233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rot="1412037">
            <a:off x="5043488" y="4869206"/>
            <a:ext cx="1285875" cy="1409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191000" y="4769024"/>
            <a:ext cx="1466850" cy="170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10"/>
          </p:nvPr>
        </p:nvSpPr>
        <p:spPr>
          <a:xfrm>
            <a:off x="685800" y="6400800"/>
            <a:ext cx="1905000" cy="457200"/>
          </a:xfrm>
        </p:spPr>
        <p:txBody>
          <a:bodyPr/>
          <a:lstStyle/>
          <a:p>
            <a:pPr>
              <a:defRPr/>
            </a:pPr>
            <a:r>
              <a:rPr lang="en-US" dirty="0" smtClean="0">
                <a:solidFill>
                  <a:srgbClr val="000000"/>
                </a:solidFill>
              </a:rPr>
              <a:t>5/9/2017</a:t>
            </a:r>
            <a:endParaRPr lang="en-US" dirty="0">
              <a:solidFill>
                <a:srgbClr val="000000"/>
              </a:solidFill>
            </a:endParaRPr>
          </a:p>
        </p:txBody>
      </p:sp>
      <p:sp>
        <p:nvSpPr>
          <p:cNvPr id="6" name="Footer Placeholder 5"/>
          <p:cNvSpPr>
            <a:spLocks noGrp="1"/>
          </p:cNvSpPr>
          <p:nvPr>
            <p:ph type="ftr" sz="quarter" idx="11"/>
          </p:nvPr>
        </p:nvSpPr>
        <p:spPr>
          <a:xfrm>
            <a:off x="1905000" y="6400800"/>
            <a:ext cx="5486400" cy="457200"/>
          </a:xfrm>
        </p:spPr>
        <p:txBody>
          <a:bodyPr/>
          <a:lstStyle/>
          <a:p>
            <a:pPr>
              <a:defRPr/>
            </a:pPr>
            <a:r>
              <a:rPr lang="en-US" dirty="0" smtClean="0">
                <a:solidFill>
                  <a:srgbClr val="000000"/>
                </a:solidFill>
              </a:rPr>
              <a:t>U.S. Environmental Protection Agency</a:t>
            </a:r>
            <a:endParaRPr lang="en-US" dirty="0">
              <a:solidFill>
                <a:srgbClr val="000000"/>
              </a:solidFill>
            </a:endParaRPr>
          </a:p>
        </p:txBody>
      </p:sp>
    </p:spTree>
    <p:extLst>
      <p:ext uri="{BB962C8B-B14F-4D97-AF65-F5344CB8AC3E}">
        <p14:creationId xmlns:p14="http://schemas.microsoft.com/office/powerpoint/2010/main" val="717595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2362200"/>
            <a:ext cx="8001000" cy="1143000"/>
          </a:xfrm>
        </p:spPr>
        <p:txBody>
          <a:bodyPr/>
          <a:lstStyle/>
          <a:p>
            <a:r>
              <a:rPr lang="en-US" dirty="0"/>
              <a:t>EPA National Optimization Strategy</a:t>
            </a:r>
          </a:p>
        </p:txBody>
      </p:sp>
    </p:spTree>
    <p:extLst>
      <p:ext uri="{BB962C8B-B14F-4D97-AF65-F5344CB8AC3E}">
        <p14:creationId xmlns:p14="http://schemas.microsoft.com/office/powerpoint/2010/main" val="115381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6" y="16099"/>
            <a:ext cx="6834389" cy="533400"/>
          </a:xfrm>
        </p:spPr>
        <p:txBody>
          <a:bodyPr>
            <a:normAutofit fontScale="90000"/>
          </a:bodyPr>
          <a:lstStyle/>
          <a:p>
            <a:r>
              <a:rPr lang="en-US" sz="2800" dirty="0"/>
              <a:t>History of EPA Optimization Review Program</a:t>
            </a:r>
          </a:p>
        </p:txBody>
      </p:sp>
      <p:graphicFrame>
        <p:nvGraphicFramePr>
          <p:cNvPr id="6" name="Content Placeholder 3"/>
          <p:cNvGraphicFramePr>
            <a:graphicFrameLocks/>
          </p:cNvGraphicFramePr>
          <p:nvPr>
            <p:extLst>
              <p:ext uri="{D42A27DB-BD31-4B8C-83A1-F6EECF244321}">
                <p14:modId xmlns:p14="http://schemas.microsoft.com/office/powerpoint/2010/main" val="2152637189"/>
              </p:ext>
            </p:extLst>
          </p:nvPr>
        </p:nvGraphicFramePr>
        <p:xfrm>
          <a:off x="152400" y="1418698"/>
          <a:ext cx="8763000" cy="5058302"/>
        </p:xfrm>
        <a:graphic>
          <a:graphicData uri="http://schemas.openxmlformats.org/drawingml/2006/table">
            <a:tbl>
              <a:tblPr firstRow="1" bandRow="1">
                <a:tableStyleId>{5C22544A-7EE6-4342-B048-85BDC9FD1C3A}</a:tableStyleId>
              </a:tblPr>
              <a:tblGrid>
                <a:gridCol w="1236912">
                  <a:extLst>
                    <a:ext uri="{9D8B030D-6E8A-4147-A177-3AD203B41FA5}">
                      <a16:colId xmlns:a16="http://schemas.microsoft.com/office/drawing/2014/main" xmlns="" val="20000"/>
                    </a:ext>
                  </a:extLst>
                </a:gridCol>
                <a:gridCol w="7526088">
                  <a:extLst>
                    <a:ext uri="{9D8B030D-6E8A-4147-A177-3AD203B41FA5}">
                      <a16:colId xmlns:a16="http://schemas.microsoft.com/office/drawing/2014/main" xmlns="" val="20001"/>
                    </a:ext>
                  </a:extLst>
                </a:gridCol>
              </a:tblGrid>
              <a:tr h="3048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a:solidFill>
                            <a:schemeClr val="tx1"/>
                          </a:solidFill>
                          <a:latin typeface="+mj-lt"/>
                        </a:rPr>
                        <a:t>Year</a:t>
                      </a:r>
                    </a:p>
                  </a:txBody>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dirty="0">
                          <a:solidFill>
                            <a:schemeClr val="tx1"/>
                          </a:solidFill>
                          <a:latin typeface="+mj-lt"/>
                        </a:rPr>
                        <a:t>Key Milestones</a:t>
                      </a:r>
                    </a:p>
                  </a:txBody>
                  <a:tcPr/>
                </a:tc>
                <a:extLst>
                  <a:ext uri="{0D108BD9-81ED-4DB2-BD59-A6C34878D82A}">
                    <a16:rowId xmlns:a16="http://schemas.microsoft.com/office/drawing/2014/main" xmlns="" val="10000"/>
                  </a:ext>
                </a:extLst>
              </a:tr>
              <a:tr h="28956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latin typeface="+mj-lt"/>
                        </a:rPr>
                        <a:t>1997</a:t>
                      </a: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kern="0" dirty="0">
                          <a:latin typeface="+mj-lt"/>
                        </a:rPr>
                        <a:t>Site</a:t>
                      </a:r>
                      <a:r>
                        <a:rPr lang="en-US" sz="1400" kern="0" baseline="0" dirty="0">
                          <a:latin typeface="+mj-lt"/>
                        </a:rPr>
                        <a:t> o</a:t>
                      </a:r>
                      <a:r>
                        <a:rPr lang="en-US" sz="1400" kern="0" dirty="0">
                          <a:latin typeface="+mj-lt"/>
                        </a:rPr>
                        <a:t>ptimization reviews initiated by EPA</a:t>
                      </a:r>
                      <a:endParaRPr lang="en-US" sz="1400" dirty="0">
                        <a:solidFill>
                          <a:schemeClr val="tx1"/>
                        </a:solidFill>
                        <a:latin typeface="+mj-lt"/>
                      </a:endParaRPr>
                    </a:p>
                  </a:txBody>
                  <a:tcPr anchor="ctr"/>
                </a:tc>
                <a:extLst>
                  <a:ext uri="{0D108BD9-81ED-4DB2-BD59-A6C34878D82A}">
                    <a16:rowId xmlns:a16="http://schemas.microsoft.com/office/drawing/2014/main" xmlns="" val="10001"/>
                  </a:ext>
                </a:extLst>
              </a:tr>
              <a:tr h="29562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latin typeface="+mj-lt"/>
                        </a:rPr>
                        <a:t>1999</a:t>
                      </a: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a:latin typeface="+mj-lt"/>
                        </a:rPr>
                        <a:t>EPA-USACE-USAF collaboration on review practices</a:t>
                      </a:r>
                      <a:endParaRPr lang="en-US" sz="1400" dirty="0">
                        <a:solidFill>
                          <a:schemeClr val="tx1"/>
                        </a:solidFill>
                        <a:latin typeface="+mj-lt"/>
                      </a:endParaRPr>
                    </a:p>
                  </a:txBody>
                  <a:tcPr anchor="ctr"/>
                </a:tc>
                <a:extLst>
                  <a:ext uri="{0D108BD9-81ED-4DB2-BD59-A6C34878D82A}">
                    <a16:rowId xmlns:a16="http://schemas.microsoft.com/office/drawing/2014/main" xmlns="" val="10002"/>
                  </a:ext>
                </a:extLst>
              </a:tr>
              <a:tr h="295622">
                <a:tc>
                  <a:txBody>
                    <a:bodyPr/>
                    <a:lstStyle/>
                    <a:p>
                      <a:pPr algn="ctr"/>
                      <a:r>
                        <a:rPr lang="en-US" sz="1400" dirty="0">
                          <a:latin typeface="+mj-lt"/>
                        </a:rPr>
                        <a:t>2000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mj-lt"/>
                        </a:rPr>
                        <a:t>Pilot project </a:t>
                      </a:r>
                      <a:r>
                        <a:rPr lang="en-US" sz="1400" baseline="0" dirty="0">
                          <a:solidFill>
                            <a:schemeClr val="tx1"/>
                          </a:solidFill>
                          <a:effectLst/>
                          <a:latin typeface="+mj-lt"/>
                        </a:rPr>
                        <a:t>– applied USACE RSE optimization process at 4 P&amp;T sites in LTRA phase</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3"/>
                  </a:ext>
                </a:extLst>
              </a:tr>
              <a:tr h="295622">
                <a:tc>
                  <a:txBody>
                    <a:bodyPr/>
                    <a:lstStyle/>
                    <a:p>
                      <a:pPr algn="ctr"/>
                      <a:r>
                        <a:rPr lang="en-US" sz="1400" dirty="0">
                          <a:latin typeface="+mj-lt"/>
                        </a:rPr>
                        <a:t>2001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effectLst/>
                          <a:latin typeface="+mj-lt"/>
                        </a:rPr>
                        <a:t>Pilot project e</a:t>
                      </a:r>
                      <a:r>
                        <a:rPr lang="en-US" sz="1400" dirty="0">
                          <a:solidFill>
                            <a:schemeClr val="tx1"/>
                          </a:solidFill>
                          <a:effectLst/>
                          <a:latin typeface="+mj-lt"/>
                        </a:rPr>
                        <a:t>xpansion</a:t>
                      </a:r>
                      <a:r>
                        <a:rPr lang="en-US" sz="1400" baseline="0" dirty="0">
                          <a:solidFill>
                            <a:schemeClr val="tx1"/>
                          </a:solidFill>
                          <a:effectLst/>
                          <a:latin typeface="+mj-lt"/>
                        </a:rPr>
                        <a:t> – reviews at 16 additional P&amp;T sites in LTRA phase</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7"/>
                  </a:ext>
                </a:extLst>
              </a:tr>
              <a:tr h="295622">
                <a:tc>
                  <a:txBody>
                    <a:bodyPr/>
                    <a:lstStyle/>
                    <a:p>
                      <a:pPr algn="ctr"/>
                      <a:r>
                        <a:rPr lang="en-US" sz="1400" dirty="0">
                          <a:latin typeface="+mj-lt"/>
                        </a:rPr>
                        <a:t>2002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effectLst/>
                          <a:latin typeface="+mj-lt"/>
                          <a:ea typeface="Calibri" panose="020F0502020204030204" pitchFamily="34" charset="0"/>
                          <a:cs typeface="Times New Roman" panose="02020603050405020304" pitchFamily="18" charset="0"/>
                        </a:rPr>
                        <a:t>Development of guidance documents; internet seminars to address lessons learned</a:t>
                      </a:r>
                    </a:p>
                  </a:txBody>
                  <a:tcPr anchor="ctr"/>
                </a:tc>
                <a:extLst>
                  <a:ext uri="{0D108BD9-81ED-4DB2-BD59-A6C34878D82A}">
                    <a16:rowId xmlns:a16="http://schemas.microsoft.com/office/drawing/2014/main" xmlns="" val="10008"/>
                  </a:ext>
                </a:extLst>
              </a:tr>
              <a:tr h="295622">
                <a:tc>
                  <a:txBody>
                    <a:bodyPr/>
                    <a:lstStyle/>
                    <a:p>
                      <a:pPr algn="ctr"/>
                      <a:r>
                        <a:rPr lang="en-US" sz="1400" dirty="0">
                          <a:latin typeface="+mj-lt"/>
                        </a:rPr>
                        <a:t>2003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effectLst/>
                          <a:latin typeface="+mj-lt"/>
                          <a:ea typeface="Calibri" panose="020F0502020204030204" pitchFamily="34" charset="0"/>
                          <a:cs typeface="Times New Roman" panose="02020603050405020304" pitchFamily="18" charset="0"/>
                        </a:rPr>
                        <a:t>Diversification of site type (other than P&amp;T); reviews performed earlier project phases</a:t>
                      </a:r>
                    </a:p>
                  </a:txBody>
                  <a:tcPr anchor="ctr"/>
                </a:tc>
                <a:extLst>
                  <a:ext uri="{0D108BD9-81ED-4DB2-BD59-A6C34878D82A}">
                    <a16:rowId xmlns:a16="http://schemas.microsoft.com/office/drawing/2014/main" xmlns="" val="10009"/>
                  </a:ext>
                </a:extLst>
              </a:tr>
              <a:tr h="295622">
                <a:tc>
                  <a:txBody>
                    <a:bodyPr/>
                    <a:lstStyle/>
                    <a:p>
                      <a:pPr algn="ctr"/>
                      <a:r>
                        <a:rPr lang="en-US" sz="1400" dirty="0">
                          <a:latin typeface="+mj-lt"/>
                        </a:rPr>
                        <a:t>2004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mj-lt"/>
                          <a:ea typeface="Calibri" panose="020F0502020204030204" pitchFamily="34" charset="0"/>
                          <a:cs typeface="Times New Roman" panose="02020603050405020304" pitchFamily="18" charset="0"/>
                        </a:rPr>
                        <a:t>‘</a:t>
                      </a:r>
                      <a:r>
                        <a:rPr lang="en-US" sz="1400" i="1" dirty="0">
                          <a:solidFill>
                            <a:schemeClr val="tx1"/>
                          </a:solidFill>
                          <a:effectLst/>
                          <a:latin typeface="+mj-lt"/>
                          <a:ea typeface="Calibri" panose="020F0502020204030204" pitchFamily="34" charset="0"/>
                          <a:cs typeface="Times New Roman" panose="02020603050405020304" pitchFamily="18" charset="0"/>
                        </a:rPr>
                        <a:t>Optimization Action Plan</a:t>
                      </a:r>
                      <a:r>
                        <a:rPr lang="en-US" sz="1400" dirty="0">
                          <a:solidFill>
                            <a:schemeClr val="tx1"/>
                          </a:solidFill>
                          <a:effectLst/>
                          <a:latin typeface="+mj-lt"/>
                          <a:ea typeface="Calibri" panose="020F0502020204030204" pitchFamily="34" charset="0"/>
                          <a:cs typeface="Times New Roman" panose="02020603050405020304" pitchFamily="18" charset="0"/>
                        </a:rPr>
                        <a:t>’ formalized optimization for Superfund Fund-lead LTRA sites</a:t>
                      </a:r>
                    </a:p>
                  </a:txBody>
                  <a:tcPr anchor="ctr"/>
                </a:tc>
                <a:extLst>
                  <a:ext uri="{0D108BD9-81ED-4DB2-BD59-A6C34878D82A}">
                    <a16:rowId xmlns:a16="http://schemas.microsoft.com/office/drawing/2014/main" xmlns="" val="10010"/>
                  </a:ext>
                </a:extLst>
              </a:tr>
              <a:tr h="295622">
                <a:tc>
                  <a:txBody>
                    <a:bodyPr/>
                    <a:lstStyle/>
                    <a:p>
                      <a:pPr algn="ctr"/>
                      <a:r>
                        <a:rPr lang="en-US" sz="1400" dirty="0">
                          <a:latin typeface="+mj-lt"/>
                        </a:rPr>
                        <a:t>2004</a:t>
                      </a:r>
                      <a:r>
                        <a:rPr lang="en-US" sz="1400" kern="0" dirty="0">
                          <a:solidFill>
                            <a:schemeClr val="dk1"/>
                          </a:solidFill>
                          <a:latin typeface="+mj-lt"/>
                          <a:ea typeface="+mn-ea"/>
                          <a:cs typeface="+mn-cs"/>
                        </a:rPr>
                        <a:t>–</a:t>
                      </a:r>
                      <a:r>
                        <a:rPr lang="en-US" sz="1400" dirty="0">
                          <a:latin typeface="+mj-lt"/>
                        </a:rPr>
                        <a:t>2005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mj-lt"/>
                          <a:ea typeface="Calibri" panose="020F0502020204030204" pitchFamily="34" charset="0"/>
                          <a:cs typeface="Times New Roman" panose="02020603050405020304" pitchFamily="18" charset="0"/>
                        </a:rPr>
                        <a:t>Pilot</a:t>
                      </a:r>
                      <a:r>
                        <a:rPr lang="en-US" sz="1400" baseline="0" dirty="0">
                          <a:solidFill>
                            <a:schemeClr val="tx1"/>
                          </a:solidFill>
                          <a:effectLst/>
                          <a:latin typeface="+mj-lt"/>
                          <a:ea typeface="Calibri" panose="020F0502020204030204" pitchFamily="34" charset="0"/>
                          <a:cs typeface="Times New Roman" panose="02020603050405020304" pitchFamily="18" charset="0"/>
                        </a:rPr>
                        <a:t> project in Region 3 for streamlined approach to optimization </a:t>
                      </a:r>
                      <a:r>
                        <a:rPr lang="en-US" sz="1400" baseline="0" dirty="0" smtClean="0">
                          <a:solidFill>
                            <a:schemeClr val="tx1"/>
                          </a:solidFill>
                          <a:effectLst/>
                          <a:latin typeface="+mj-lt"/>
                          <a:ea typeface="Calibri" panose="020F0502020204030204" pitchFamily="34" charset="0"/>
                          <a:cs typeface="Times New Roman" panose="02020603050405020304" pitchFamily="18" charset="0"/>
                        </a:rPr>
                        <a:t>reviews</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11"/>
                  </a:ext>
                </a:extLst>
              </a:tr>
              <a:tr h="29562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latin typeface="+mj-lt"/>
                        </a:rPr>
                        <a:t>2010</a:t>
                      </a: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kern="0" dirty="0">
                          <a:latin typeface="+mj-lt"/>
                        </a:rPr>
                        <a:t>After 150 sites reviewed, EPA directs development</a:t>
                      </a:r>
                      <a:r>
                        <a:rPr lang="en-US" sz="1400" kern="0" baseline="0" dirty="0">
                          <a:latin typeface="+mj-lt"/>
                        </a:rPr>
                        <a:t> of National Optimization Strategy</a:t>
                      </a:r>
                      <a:endParaRPr lang="en-US" sz="1400" dirty="0">
                        <a:solidFill>
                          <a:schemeClr val="tx1"/>
                        </a:solidFill>
                        <a:latin typeface="+mj-lt"/>
                      </a:endParaRPr>
                    </a:p>
                  </a:txBody>
                  <a:tcPr anchor="ctr"/>
                </a:tc>
                <a:extLst>
                  <a:ext uri="{0D108BD9-81ED-4DB2-BD59-A6C34878D82A}">
                    <a16:rowId xmlns:a16="http://schemas.microsoft.com/office/drawing/2014/main" xmlns="" val="10004"/>
                  </a:ext>
                </a:extLst>
              </a:tr>
              <a:tr h="37182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a:latin typeface="+mj-lt"/>
                        </a:rPr>
                        <a:t>2010</a:t>
                      </a:r>
                      <a:r>
                        <a:rPr lang="en-US" sz="1400" kern="0" dirty="0">
                          <a:solidFill>
                            <a:schemeClr val="dk1"/>
                          </a:solidFill>
                          <a:latin typeface="+mj-lt"/>
                          <a:ea typeface="+mn-ea"/>
                          <a:cs typeface="+mn-cs"/>
                        </a:rPr>
                        <a:t>–</a:t>
                      </a:r>
                      <a:r>
                        <a:rPr lang="en-US" sz="1400" dirty="0">
                          <a:latin typeface="+mj-lt"/>
                        </a:rPr>
                        <a:t>2012</a:t>
                      </a: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Strategy developed by national EPA workgroup (HQ / Regions / Office of R&amp;D) </a:t>
                      </a:r>
                      <a:endParaRPr lang="en-US" sz="1400" kern="0" dirty="0">
                        <a:solidFill>
                          <a:schemeClr val="tx1"/>
                        </a:solidFill>
                        <a:latin typeface="+mj-lt"/>
                      </a:endParaRPr>
                    </a:p>
                  </a:txBody>
                  <a:tcPr anchor="ctr"/>
                </a:tc>
                <a:extLst>
                  <a:ext uri="{0D108BD9-81ED-4DB2-BD59-A6C34878D82A}">
                    <a16:rowId xmlns:a16="http://schemas.microsoft.com/office/drawing/2014/main" xmlns="" val="10005"/>
                  </a:ext>
                </a:extLst>
              </a:tr>
              <a:tr h="363280">
                <a:tc>
                  <a:txBody>
                    <a:bodyPr/>
                    <a:lstStyle/>
                    <a:p>
                      <a:pPr marL="0" algn="ctr" defTabSz="914400" rtl="0" eaLnBrk="1" latinLnBrk="0" hangingPunct="1"/>
                      <a:r>
                        <a:rPr lang="en-US" sz="1400" kern="0" dirty="0">
                          <a:solidFill>
                            <a:schemeClr val="dk1"/>
                          </a:solidFill>
                          <a:latin typeface="+mj-lt"/>
                          <a:ea typeface="+mn-ea"/>
                          <a:cs typeface="+mn-cs"/>
                        </a:rPr>
                        <a:t>2012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kern="0" dirty="0">
                          <a:solidFill>
                            <a:schemeClr val="dk1"/>
                          </a:solidFill>
                          <a:latin typeface="+mj-lt"/>
                          <a:ea typeface="+mn-ea"/>
                          <a:cs typeface="+mn-cs"/>
                        </a:rPr>
                        <a:t>Formal release of </a:t>
                      </a:r>
                      <a:r>
                        <a:rPr lang="en-US" sz="1400" i="1" kern="0" dirty="0">
                          <a:solidFill>
                            <a:schemeClr val="dk1"/>
                          </a:solidFill>
                          <a:latin typeface="+mj-lt"/>
                          <a:ea typeface="+mn-ea"/>
                          <a:cs typeface="+mn-cs"/>
                        </a:rPr>
                        <a:t>“National Strategy to Expand Superfund Optimization Practices from Site Assessment to Site Completion”</a:t>
                      </a:r>
                      <a:r>
                        <a:rPr lang="en-US" sz="1400" i="0" kern="0" dirty="0">
                          <a:solidFill>
                            <a:schemeClr val="dk1"/>
                          </a:solidFill>
                          <a:latin typeface="+mj-lt"/>
                          <a:ea typeface="+mn-ea"/>
                          <a:cs typeface="+mn-cs"/>
                        </a:rPr>
                        <a:t>;</a:t>
                      </a:r>
                      <a:r>
                        <a:rPr lang="en-US" sz="1400" i="0" kern="0" baseline="0" dirty="0">
                          <a:solidFill>
                            <a:schemeClr val="dk1"/>
                          </a:solidFill>
                          <a:latin typeface="+mj-lt"/>
                          <a:ea typeface="+mn-ea"/>
                          <a:cs typeface="+mn-cs"/>
                        </a:rPr>
                        <a:t> </a:t>
                      </a:r>
                      <a:r>
                        <a:rPr lang="en-US" sz="1400" kern="0" baseline="0" dirty="0">
                          <a:solidFill>
                            <a:schemeClr val="dk1"/>
                          </a:solidFill>
                          <a:latin typeface="+mj-lt"/>
                          <a:ea typeface="+mn-ea"/>
                          <a:cs typeface="+mn-cs"/>
                        </a:rPr>
                        <a:t>Sept 12, 2012</a:t>
                      </a:r>
                      <a:endParaRPr lang="en-US" sz="1400" kern="0" dirty="0">
                        <a:solidFill>
                          <a:schemeClr val="dk1"/>
                        </a:solidFill>
                        <a:latin typeface="+mj-lt"/>
                        <a:ea typeface="+mn-ea"/>
                        <a:cs typeface="+mn-cs"/>
                      </a:endParaRPr>
                    </a:p>
                  </a:txBody>
                  <a:tcPr anchor="ctr"/>
                </a:tc>
                <a:extLst>
                  <a:ext uri="{0D108BD9-81ED-4DB2-BD59-A6C34878D82A}">
                    <a16:rowId xmlns:a16="http://schemas.microsoft.com/office/drawing/2014/main" xmlns="" val="10006"/>
                  </a:ext>
                </a:extLst>
              </a:tr>
              <a:tr h="363280">
                <a:tc>
                  <a:txBody>
                    <a:bodyPr/>
                    <a:lstStyle/>
                    <a:p>
                      <a:pPr marL="0" algn="ctr" defTabSz="914400" rtl="0" eaLnBrk="1" latinLnBrk="0" hangingPunct="1"/>
                      <a:r>
                        <a:rPr lang="en-US" sz="1400" kern="0" dirty="0">
                          <a:solidFill>
                            <a:schemeClr val="tx1"/>
                          </a:solidFill>
                          <a:latin typeface="+mj-lt"/>
                          <a:ea typeface="+mn-ea"/>
                          <a:cs typeface="+mn-cs"/>
                        </a:rPr>
                        <a:t>2012–2013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dirty="0">
                          <a:solidFill>
                            <a:schemeClr val="dk1"/>
                          </a:solidFill>
                          <a:latin typeface="+mj-lt"/>
                          <a:ea typeface="+mn-ea"/>
                          <a:cs typeface="+mn-cs"/>
                        </a:rPr>
                        <a:t>Development of standard operating procedures (SOP)</a:t>
                      </a:r>
                      <a:r>
                        <a:rPr lang="en-US" sz="1400" kern="0" baseline="0" dirty="0">
                          <a:solidFill>
                            <a:schemeClr val="dk1"/>
                          </a:solidFill>
                          <a:latin typeface="+mj-lt"/>
                          <a:ea typeface="+mn-ea"/>
                          <a:cs typeface="+mn-cs"/>
                        </a:rPr>
                        <a:t> and other technical resources</a:t>
                      </a:r>
                      <a:endParaRPr lang="en-US" sz="1400" kern="0" dirty="0">
                        <a:solidFill>
                          <a:schemeClr val="dk1"/>
                        </a:solidFill>
                        <a:latin typeface="+mj-lt"/>
                        <a:ea typeface="+mn-ea"/>
                        <a:cs typeface="+mn-cs"/>
                      </a:endParaRPr>
                    </a:p>
                  </a:txBody>
                  <a:tcPr anchor="ctr"/>
                </a:tc>
                <a:extLst>
                  <a:ext uri="{0D108BD9-81ED-4DB2-BD59-A6C34878D82A}">
                    <a16:rowId xmlns:a16="http://schemas.microsoft.com/office/drawing/2014/main" xmlns="" val="10012"/>
                  </a:ext>
                </a:extLst>
              </a:tr>
              <a:tr h="363280">
                <a:tc>
                  <a:txBody>
                    <a:bodyPr/>
                    <a:lstStyle/>
                    <a:p>
                      <a:pPr marL="0" algn="ctr" defTabSz="914400" rtl="0" eaLnBrk="1" latinLnBrk="0" hangingPunct="1"/>
                      <a:r>
                        <a:rPr lang="en-US" sz="1400" kern="0" dirty="0">
                          <a:solidFill>
                            <a:schemeClr val="dk1"/>
                          </a:solidFill>
                          <a:latin typeface="+mj-lt"/>
                          <a:ea typeface="+mn-ea"/>
                          <a:cs typeface="+mn-cs"/>
                        </a:rPr>
                        <a:t>2017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dirty="0" smtClean="0">
                          <a:solidFill>
                            <a:schemeClr val="dk1"/>
                          </a:solidFill>
                          <a:latin typeface="+mj-lt"/>
                          <a:ea typeface="+mn-ea"/>
                          <a:cs typeface="+mn-cs"/>
                        </a:rPr>
                        <a:t>224 </a:t>
                      </a:r>
                      <a:r>
                        <a:rPr lang="en-US" sz="1400" kern="0" dirty="0" smtClean="0">
                          <a:solidFill>
                            <a:schemeClr val="tx1"/>
                          </a:solidFill>
                          <a:latin typeface="+mj-lt"/>
                          <a:ea typeface="+mn-ea"/>
                          <a:cs typeface="+mn-cs"/>
                        </a:rPr>
                        <a:t>optimization</a:t>
                      </a:r>
                      <a:r>
                        <a:rPr lang="en-US" sz="1400" kern="0" baseline="0" dirty="0" smtClean="0">
                          <a:solidFill>
                            <a:schemeClr val="tx1"/>
                          </a:solidFill>
                          <a:latin typeface="+mj-lt"/>
                          <a:ea typeface="+mn-ea"/>
                          <a:cs typeface="+mn-cs"/>
                        </a:rPr>
                        <a:t> </a:t>
                      </a:r>
                      <a:r>
                        <a:rPr lang="en-US" sz="1400" kern="0" dirty="0">
                          <a:solidFill>
                            <a:schemeClr val="dk1"/>
                          </a:solidFill>
                          <a:latin typeface="+mj-lt"/>
                          <a:ea typeface="+mn-ea"/>
                          <a:cs typeface="+mn-cs"/>
                        </a:rPr>
                        <a:t>reviews performed to date USA-wide</a:t>
                      </a:r>
                    </a:p>
                  </a:txBody>
                  <a:tcPr anchor="ctr"/>
                </a:tc>
                <a:extLst>
                  <a:ext uri="{0D108BD9-81ED-4DB2-BD59-A6C34878D82A}">
                    <a16:rowId xmlns:a16="http://schemas.microsoft.com/office/drawing/2014/main" xmlns="" val="10013"/>
                  </a:ext>
                </a:extLst>
              </a:tr>
              <a:tr h="363280">
                <a:tc>
                  <a:txBody>
                    <a:bodyPr/>
                    <a:lstStyle/>
                    <a:p>
                      <a:pPr marL="0" algn="ctr" defTabSz="914400" rtl="0" eaLnBrk="1" latinLnBrk="0" hangingPunct="1"/>
                      <a:r>
                        <a:rPr lang="en-US" sz="1400" kern="0" dirty="0">
                          <a:solidFill>
                            <a:schemeClr val="dk1"/>
                          </a:solidFill>
                          <a:latin typeface="+mj-lt"/>
                          <a:ea typeface="+mn-ea"/>
                          <a:cs typeface="+mn-cs"/>
                        </a:rPr>
                        <a:t>2017+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dirty="0">
                          <a:solidFill>
                            <a:schemeClr val="dk1"/>
                          </a:solidFill>
                          <a:latin typeface="+mj-lt"/>
                          <a:ea typeface="+mn-ea"/>
                          <a:cs typeface="+mn-cs"/>
                        </a:rPr>
                        <a:t>Expansion</a:t>
                      </a:r>
                      <a:r>
                        <a:rPr lang="en-US" sz="1400" kern="0" baseline="0" dirty="0">
                          <a:solidFill>
                            <a:schemeClr val="dk1"/>
                          </a:solidFill>
                          <a:latin typeface="+mj-lt"/>
                          <a:ea typeface="+mn-ea"/>
                          <a:cs typeface="+mn-cs"/>
                        </a:rPr>
                        <a:t> and training of optimization review resources; inclusion in new EPA contracts</a:t>
                      </a:r>
                      <a:endParaRPr lang="en-US" sz="1400" kern="0" dirty="0">
                        <a:solidFill>
                          <a:schemeClr val="dk1"/>
                        </a:solidFill>
                        <a:latin typeface="+mj-lt"/>
                        <a:ea typeface="+mn-ea"/>
                        <a:cs typeface="+mn-cs"/>
                      </a:endParaRPr>
                    </a:p>
                  </a:txBody>
                  <a:tcPr anchor="ct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1658296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457200" y="1524000"/>
            <a:ext cx="7924800" cy="3733800"/>
          </a:xfrm>
        </p:spPr>
        <p:txBody>
          <a:bodyPr/>
          <a:lstStyle/>
          <a:p>
            <a:r>
              <a:rPr lang="en-US" dirty="0"/>
              <a:t>Welcome</a:t>
            </a:r>
          </a:p>
          <a:p>
            <a:r>
              <a:rPr lang="en-US" dirty="0"/>
              <a:t>Webinar Logistics</a:t>
            </a:r>
          </a:p>
          <a:p>
            <a:r>
              <a:rPr lang="en-US" dirty="0"/>
              <a:t>Presenters</a:t>
            </a:r>
          </a:p>
          <a:p>
            <a:pPr lvl="1"/>
            <a:r>
              <a:rPr lang="en-US" dirty="0"/>
              <a:t>Kirby Biggs; EPA OSRTI TIFSD</a:t>
            </a:r>
          </a:p>
          <a:p>
            <a:pPr lvl="1"/>
            <a:r>
              <a:rPr lang="en-US" dirty="0"/>
              <a:t>Jody Edwards, P.G.; Tetra </a:t>
            </a:r>
            <a:r>
              <a:rPr lang="en-US" dirty="0" smtClean="0"/>
              <a:t>Tech</a:t>
            </a:r>
          </a:p>
          <a:p>
            <a:r>
              <a:rPr lang="en-US" dirty="0" smtClean="0"/>
              <a:t>&gt;15 nations </a:t>
            </a:r>
            <a:r>
              <a:rPr lang="en-US" dirty="0"/>
              <a:t>a</a:t>
            </a:r>
            <a:r>
              <a:rPr lang="en-US" dirty="0" smtClean="0"/>
              <a:t>ttending!</a:t>
            </a:r>
            <a:endParaRPr lang="en-US" dirty="0"/>
          </a:p>
          <a:p>
            <a:pPr marL="0" indent="0">
              <a:buNone/>
            </a:pPr>
            <a:endParaRPr lang="en-US" sz="3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200400"/>
            <a:ext cx="2946400" cy="2209800"/>
          </a:xfrm>
          <a:prstGeom prst="rect">
            <a:avLst/>
          </a:prstGeom>
        </p:spPr>
      </p:pic>
      <p:pic>
        <p:nvPicPr>
          <p:cNvPr id="8" name="ymail_attachmentId3286" descr="b01d0874-4b5c-41a4-82de-7ea925b79e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295400"/>
            <a:ext cx="2921817" cy="164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10" name="Footer Placeholder 9"/>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1" name="Slide Number Placeholder 10"/>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2</a:t>
            </a:fld>
            <a:endParaRPr lang="en-US" dirty="0">
              <a:solidFill>
                <a:srgbClr val="000000"/>
              </a:solidFill>
            </a:endParaRPr>
          </a:p>
        </p:txBody>
      </p:sp>
    </p:spTree>
    <p:extLst>
      <p:ext uri="{BB962C8B-B14F-4D97-AF65-F5344CB8AC3E}">
        <p14:creationId xmlns:p14="http://schemas.microsoft.com/office/powerpoint/2010/main" val="3103278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152400"/>
            <a:ext cx="7162800" cy="507195"/>
          </a:xfrm>
        </p:spPr>
        <p:txBody>
          <a:bodyPr/>
          <a:lstStyle/>
          <a:p>
            <a:pPr algn="l"/>
            <a:r>
              <a:rPr lang="en-US" altLang="en-US" sz="2800" dirty="0"/>
              <a:t>EPA National Optimization Strategy</a:t>
            </a:r>
            <a:br>
              <a:rPr lang="en-US" altLang="en-US" sz="2800" dirty="0"/>
            </a:br>
            <a:r>
              <a:rPr lang="en-US" altLang="en-US" sz="2400" i="1" dirty="0"/>
              <a:t>Issued September 28, 2012</a:t>
            </a:r>
            <a:endParaRPr lang="en-US" altLang="en-US" sz="1800" i="1" dirty="0"/>
          </a:p>
        </p:txBody>
      </p:sp>
      <p:sp>
        <p:nvSpPr>
          <p:cNvPr id="11267" name="Rectangle 6"/>
          <p:cNvSpPr>
            <a:spLocks noChangeArrowheads="1"/>
          </p:cNvSpPr>
          <p:nvPr/>
        </p:nvSpPr>
        <p:spPr bwMode="auto">
          <a:xfrm>
            <a:off x="5943600" y="1723789"/>
            <a:ext cx="294199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2857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buClr>
                <a:srgbClr val="0070C0"/>
              </a:buClr>
              <a:buFont typeface="Arial" panose="020B0604020202020204" pitchFamily="34" charset="0"/>
              <a:buChar char="■"/>
            </a:pPr>
            <a:r>
              <a:rPr lang="en-US" altLang="en-US" sz="1600" i="1" dirty="0"/>
              <a:t>Systematic site review by a team of independent technical experts…</a:t>
            </a:r>
          </a:p>
          <a:p>
            <a:pPr lvl="1" eaLnBrk="1" hangingPunct="1">
              <a:buClr>
                <a:srgbClr val="0070C0"/>
              </a:buClr>
              <a:buFont typeface="Arial" panose="020B0604020202020204" pitchFamily="34" charset="0"/>
              <a:buChar char="■"/>
            </a:pPr>
            <a:endParaRPr lang="en-US" altLang="en-US" sz="1600" i="1" dirty="0"/>
          </a:p>
          <a:p>
            <a:pPr lvl="1" eaLnBrk="1" hangingPunct="1">
              <a:buClr>
                <a:srgbClr val="0070C0"/>
              </a:buClr>
              <a:buFont typeface="Arial" panose="020B0604020202020204" pitchFamily="34" charset="0"/>
              <a:buChar char="■"/>
            </a:pPr>
            <a:r>
              <a:rPr lang="en-US" altLang="en-US" sz="1600" i="1" dirty="0"/>
              <a:t>Performed at any phase of a cleanup process…</a:t>
            </a:r>
          </a:p>
          <a:p>
            <a:pPr lvl="1" eaLnBrk="1" hangingPunct="1">
              <a:buClr>
                <a:srgbClr val="0070C0"/>
              </a:buClr>
              <a:buFont typeface="Arial" panose="020B0604020202020204" pitchFamily="34" charset="0"/>
              <a:buChar char="■"/>
            </a:pPr>
            <a:endParaRPr lang="en-US" altLang="en-US" sz="1600" i="1" dirty="0"/>
          </a:p>
          <a:p>
            <a:pPr lvl="1" eaLnBrk="1" hangingPunct="1">
              <a:buClr>
                <a:srgbClr val="0070C0"/>
              </a:buClr>
              <a:buFont typeface="Arial" panose="020B0604020202020204" pitchFamily="34" charset="0"/>
              <a:buChar char="■"/>
            </a:pPr>
            <a:r>
              <a:rPr lang="en-US" altLang="en-US" sz="1600" i="1" dirty="0"/>
              <a:t>Identify opportunities to improve remedy protectiveness, effectiveness and cost efficiency…</a:t>
            </a:r>
          </a:p>
          <a:p>
            <a:pPr lvl="1" eaLnBrk="1" hangingPunct="1">
              <a:buClr>
                <a:srgbClr val="0070C0"/>
              </a:buClr>
              <a:buFont typeface="Arial" panose="020B0604020202020204" pitchFamily="34" charset="0"/>
              <a:buChar char="■"/>
            </a:pPr>
            <a:endParaRPr lang="en-US" altLang="en-US" sz="1600" i="1" dirty="0"/>
          </a:p>
          <a:p>
            <a:pPr lvl="1" eaLnBrk="1" hangingPunct="1">
              <a:buClr>
                <a:srgbClr val="0070C0"/>
              </a:buClr>
              <a:buFont typeface="Arial" panose="020B0604020202020204" pitchFamily="34" charset="0"/>
              <a:buChar char="■"/>
            </a:pPr>
            <a:r>
              <a:rPr lang="en-US" altLang="en-US" sz="1600" i="1" dirty="0"/>
              <a:t>Facilitate progress toward site completion.</a:t>
            </a:r>
          </a:p>
        </p:txBody>
      </p:sp>
      <p:sp>
        <p:nvSpPr>
          <p:cNvPr id="11269" name="TextBox 1"/>
          <p:cNvSpPr txBox="1">
            <a:spLocks noChangeArrowheads="1"/>
          </p:cNvSpPr>
          <p:nvPr/>
        </p:nvSpPr>
        <p:spPr bwMode="auto">
          <a:xfrm>
            <a:off x="533400" y="1528949"/>
            <a:ext cx="5334000" cy="5232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b="1" i="1" dirty="0">
                <a:solidFill>
                  <a:srgbClr val="0069AA"/>
                </a:solidFill>
              </a:rPr>
              <a:t>EPA’s National Strategy to Expand Superfund Optimization Practices from Site Assessment to Site Completion (2012)</a:t>
            </a:r>
            <a:endParaRPr lang="en-US" altLang="en-US" sz="1400" b="1" dirty="0">
              <a:solidFill>
                <a:srgbClr val="0069AA"/>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049992"/>
            <a:ext cx="5334000" cy="3741208"/>
          </a:xfrm>
          <a:prstGeom prst="rect">
            <a:avLst/>
          </a:prstGeom>
        </p:spPr>
      </p:pic>
      <p:sp>
        <p:nvSpPr>
          <p:cNvPr id="3" name="Date Placeholder 2"/>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338CBA1D-5BDC-4BD1-9F45-C9528EDDF3D8}" type="slidenum">
              <a:rPr lang="en-US" smtClean="0">
                <a:solidFill>
                  <a:srgbClr val="000000"/>
                </a:solidFill>
              </a:rPr>
              <a:pPr>
                <a:defRPr/>
              </a:pPr>
              <a:t>20</a:t>
            </a:fld>
            <a:endParaRPr lang="en-US" dirty="0">
              <a:solidFill>
                <a:srgbClr val="000000"/>
              </a:solidFill>
            </a:endParaRPr>
          </a:p>
        </p:txBody>
      </p:sp>
    </p:spTree>
    <p:extLst>
      <p:ext uri="{BB962C8B-B14F-4D97-AF65-F5344CB8AC3E}">
        <p14:creationId xmlns:p14="http://schemas.microsoft.com/office/powerpoint/2010/main" val="2886568149"/>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pPr algn="l"/>
            <a:r>
              <a:rPr lang="en-US" sz="2800" dirty="0"/>
              <a:t>Completed Optimization and Technical Support Events </a:t>
            </a:r>
          </a:p>
        </p:txBody>
      </p:sp>
      <p:graphicFrame>
        <p:nvGraphicFramePr>
          <p:cNvPr id="4" name="Content Placeholder 3"/>
          <p:cNvGraphicFramePr>
            <a:graphicFrameLocks/>
          </p:cNvGraphicFramePr>
          <p:nvPr>
            <p:extLst>
              <p:ext uri="{D42A27DB-BD31-4B8C-83A1-F6EECF244321}">
                <p14:modId xmlns:p14="http://schemas.microsoft.com/office/powerpoint/2010/main" val="2888116261"/>
              </p:ext>
            </p:extLst>
          </p:nvPr>
        </p:nvGraphicFramePr>
        <p:xfrm>
          <a:off x="1143000" y="1371598"/>
          <a:ext cx="6858000" cy="4876802"/>
        </p:xfrm>
        <a:graphic>
          <a:graphicData uri="http://schemas.openxmlformats.org/drawingml/2006/table">
            <a:tbl>
              <a:tblPr firstRow="1" firstCol="1" bandRow="1">
                <a:tableStyleId>{5C22544A-7EE6-4342-B048-85BDC9FD1C3A}</a:tableStyleId>
              </a:tblPr>
              <a:tblGrid>
                <a:gridCol w="1231900">
                  <a:extLst>
                    <a:ext uri="{9D8B030D-6E8A-4147-A177-3AD203B41FA5}">
                      <a16:colId xmlns:a16="http://schemas.microsoft.com/office/drawing/2014/main" xmlns="" val="20000"/>
                    </a:ext>
                  </a:extLst>
                </a:gridCol>
                <a:gridCol w="1376829">
                  <a:extLst>
                    <a:ext uri="{9D8B030D-6E8A-4147-A177-3AD203B41FA5}">
                      <a16:colId xmlns:a16="http://schemas.microsoft.com/office/drawing/2014/main" xmlns="" val="20001"/>
                    </a:ext>
                  </a:extLst>
                </a:gridCol>
                <a:gridCol w="1353671">
                  <a:extLst>
                    <a:ext uri="{9D8B030D-6E8A-4147-A177-3AD203B41FA5}">
                      <a16:colId xmlns:a16="http://schemas.microsoft.com/office/drawing/2014/main" xmlns="" val="20002"/>
                    </a:ext>
                  </a:extLst>
                </a:gridCol>
                <a:gridCol w="1447800">
                  <a:extLst>
                    <a:ext uri="{9D8B030D-6E8A-4147-A177-3AD203B41FA5}">
                      <a16:colId xmlns:a16="http://schemas.microsoft.com/office/drawing/2014/main" xmlns="" val="20003"/>
                    </a:ext>
                  </a:extLst>
                </a:gridCol>
                <a:gridCol w="1447800">
                  <a:extLst>
                    <a:ext uri="{9D8B030D-6E8A-4147-A177-3AD203B41FA5}">
                      <a16:colId xmlns:a16="http://schemas.microsoft.com/office/drawing/2014/main" xmlns="" val="20004"/>
                    </a:ext>
                  </a:extLst>
                </a:gridCol>
              </a:tblGrid>
              <a:tr h="1042171">
                <a:tc>
                  <a:txBody>
                    <a:bodyPr/>
                    <a:lstStyle/>
                    <a:p>
                      <a:pPr marL="0" marR="0" algn="ctr">
                        <a:lnSpc>
                          <a:spcPct val="107000"/>
                        </a:lnSpc>
                        <a:spcBef>
                          <a:spcPts val="0"/>
                        </a:spcBef>
                        <a:spcAft>
                          <a:spcPts val="0"/>
                        </a:spcAft>
                      </a:pPr>
                      <a:r>
                        <a:rPr lang="en-US" sz="1600" dirty="0">
                          <a:solidFill>
                            <a:schemeClr val="tx1"/>
                          </a:solidFill>
                          <a:effectLst/>
                          <a:latin typeface="+mn-lt"/>
                        </a:rPr>
                        <a:t>EPA</a:t>
                      </a:r>
                    </a:p>
                    <a:p>
                      <a:pPr marL="0" marR="0" algn="ctr">
                        <a:lnSpc>
                          <a:spcPct val="107000"/>
                        </a:lnSpc>
                        <a:spcBef>
                          <a:spcPts val="0"/>
                        </a:spcBef>
                        <a:spcAft>
                          <a:spcPts val="0"/>
                        </a:spcAft>
                      </a:pPr>
                      <a:r>
                        <a:rPr lang="en-US" sz="1600" dirty="0">
                          <a:solidFill>
                            <a:schemeClr val="tx1"/>
                          </a:solidFill>
                          <a:effectLst/>
                          <a:latin typeface="+mn-lt"/>
                        </a:rPr>
                        <a:t>Region</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Number of Events 1997-2010</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Number of Events </a:t>
                      </a:r>
                      <a:r>
                        <a:rPr lang="en-US" sz="1600" dirty="0" smtClean="0">
                          <a:solidFill>
                            <a:schemeClr val="tx1"/>
                          </a:solidFill>
                          <a:effectLst/>
                          <a:latin typeface="+mn-lt"/>
                        </a:rPr>
                        <a:t>2011-2016</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Total Events </a:t>
                      </a:r>
                      <a:r>
                        <a:rPr lang="en-US" sz="1600" dirty="0" smtClean="0">
                          <a:solidFill>
                            <a:schemeClr val="tx1"/>
                          </a:solidFill>
                          <a:effectLst/>
                          <a:latin typeface="+mn-lt"/>
                        </a:rPr>
                        <a:t>1997</a:t>
                      </a:r>
                      <a:r>
                        <a:rPr lang="en-US" sz="1600" baseline="0" dirty="0" smtClean="0">
                          <a:solidFill>
                            <a:schemeClr val="tx1"/>
                          </a:solidFill>
                          <a:effectLst/>
                          <a:latin typeface="+mn-lt"/>
                        </a:rPr>
                        <a:t> to Date</a:t>
                      </a:r>
                      <a:endParaRPr lang="en-US" sz="1600" dirty="0">
                        <a:solidFill>
                          <a:srgbClr val="FF0000"/>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 per Region</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extLst>
                  <a:ext uri="{0D108BD9-81ED-4DB2-BD59-A6C34878D82A}">
                    <a16:rowId xmlns:a16="http://schemas.microsoft.com/office/drawing/2014/main" xmlns="" val="10000"/>
                  </a:ext>
                </a:extLst>
              </a:tr>
              <a:tr h="343913">
                <a:tc>
                  <a:txBody>
                    <a:bodyPr/>
                    <a:lstStyle/>
                    <a:p>
                      <a:pPr marL="0" marR="0" algn="ctr">
                        <a:lnSpc>
                          <a:spcPct val="107000"/>
                        </a:lnSpc>
                        <a:spcBef>
                          <a:spcPts val="0"/>
                        </a:spcBef>
                        <a:spcAft>
                          <a:spcPts val="0"/>
                        </a:spcAft>
                      </a:pPr>
                      <a:r>
                        <a:rPr lang="en-US" sz="1600" dirty="0">
                          <a:solidFill>
                            <a:schemeClr val="tx1"/>
                          </a:solidFill>
                          <a:effectLst/>
                          <a:latin typeface="+mn-lt"/>
                        </a:rPr>
                        <a:t>1</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10</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13</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23</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10 %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extLst>
                  <a:ext uri="{0D108BD9-81ED-4DB2-BD59-A6C34878D82A}">
                    <a16:rowId xmlns:a16="http://schemas.microsoft.com/office/drawing/2014/main" xmlns="" val="10001"/>
                  </a:ext>
                </a:extLst>
              </a:tr>
              <a:tr h="343913">
                <a:tc>
                  <a:txBody>
                    <a:bodyPr/>
                    <a:lstStyle/>
                    <a:p>
                      <a:pPr marL="0" marR="0" algn="ctr">
                        <a:lnSpc>
                          <a:spcPct val="107000"/>
                        </a:lnSpc>
                        <a:spcBef>
                          <a:spcPts val="0"/>
                        </a:spcBef>
                        <a:spcAft>
                          <a:spcPts val="0"/>
                        </a:spcAft>
                      </a:pPr>
                      <a:r>
                        <a:rPr lang="en-US" sz="1600" dirty="0">
                          <a:solidFill>
                            <a:schemeClr val="tx1"/>
                          </a:solidFill>
                          <a:effectLst/>
                          <a:latin typeface="+mn-lt"/>
                        </a:rPr>
                        <a:t>2</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12</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14</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26</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12 %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extLst>
                  <a:ext uri="{0D108BD9-81ED-4DB2-BD59-A6C34878D82A}">
                    <a16:rowId xmlns:a16="http://schemas.microsoft.com/office/drawing/2014/main" xmlns="" val="10002"/>
                  </a:ext>
                </a:extLst>
              </a:tr>
              <a:tr h="343913">
                <a:tc>
                  <a:txBody>
                    <a:bodyPr/>
                    <a:lstStyle/>
                    <a:p>
                      <a:pPr marL="0" marR="0" algn="ctr">
                        <a:lnSpc>
                          <a:spcPct val="107000"/>
                        </a:lnSpc>
                        <a:spcBef>
                          <a:spcPts val="0"/>
                        </a:spcBef>
                        <a:spcAft>
                          <a:spcPts val="0"/>
                        </a:spcAft>
                      </a:pPr>
                      <a:r>
                        <a:rPr lang="en-US" sz="1600" dirty="0">
                          <a:solidFill>
                            <a:schemeClr val="tx1"/>
                          </a:solidFill>
                          <a:effectLst/>
                          <a:latin typeface="+mn-lt"/>
                        </a:rPr>
                        <a:t>3</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18</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8</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26</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12 %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extLst>
                  <a:ext uri="{0D108BD9-81ED-4DB2-BD59-A6C34878D82A}">
                    <a16:rowId xmlns:a16="http://schemas.microsoft.com/office/drawing/2014/main" xmlns="" val="10003"/>
                  </a:ext>
                </a:extLst>
              </a:tr>
              <a:tr h="343913">
                <a:tc>
                  <a:txBody>
                    <a:bodyPr/>
                    <a:lstStyle/>
                    <a:p>
                      <a:pPr marL="0" marR="0" algn="ctr">
                        <a:lnSpc>
                          <a:spcPct val="107000"/>
                        </a:lnSpc>
                        <a:spcBef>
                          <a:spcPts val="0"/>
                        </a:spcBef>
                        <a:spcAft>
                          <a:spcPts val="0"/>
                        </a:spcAft>
                      </a:pPr>
                      <a:r>
                        <a:rPr lang="en-US" sz="1600" dirty="0">
                          <a:solidFill>
                            <a:schemeClr val="tx1"/>
                          </a:solidFill>
                          <a:effectLst/>
                          <a:latin typeface="+mn-lt"/>
                        </a:rPr>
                        <a:t>4</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11</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4</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15</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7 %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extLst>
                  <a:ext uri="{0D108BD9-81ED-4DB2-BD59-A6C34878D82A}">
                    <a16:rowId xmlns:a16="http://schemas.microsoft.com/office/drawing/2014/main" xmlns="" val="10004"/>
                  </a:ext>
                </a:extLst>
              </a:tr>
              <a:tr h="343913">
                <a:tc>
                  <a:txBody>
                    <a:bodyPr/>
                    <a:lstStyle/>
                    <a:p>
                      <a:pPr marL="0" marR="0" algn="ctr">
                        <a:lnSpc>
                          <a:spcPct val="107000"/>
                        </a:lnSpc>
                        <a:spcBef>
                          <a:spcPts val="0"/>
                        </a:spcBef>
                        <a:spcAft>
                          <a:spcPts val="0"/>
                        </a:spcAft>
                      </a:pPr>
                      <a:r>
                        <a:rPr lang="en-US" sz="1600" dirty="0">
                          <a:solidFill>
                            <a:schemeClr val="tx1"/>
                          </a:solidFill>
                          <a:effectLst/>
                          <a:latin typeface="+mn-lt"/>
                        </a:rPr>
                        <a:t>5</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12</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4</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16</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7 %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extLst>
                  <a:ext uri="{0D108BD9-81ED-4DB2-BD59-A6C34878D82A}">
                    <a16:rowId xmlns:a16="http://schemas.microsoft.com/office/drawing/2014/main" xmlns="" val="10005"/>
                  </a:ext>
                </a:extLst>
              </a:tr>
              <a:tr h="343913">
                <a:tc>
                  <a:txBody>
                    <a:bodyPr/>
                    <a:lstStyle/>
                    <a:p>
                      <a:pPr marL="0" marR="0" algn="ctr">
                        <a:lnSpc>
                          <a:spcPct val="107000"/>
                        </a:lnSpc>
                        <a:spcBef>
                          <a:spcPts val="0"/>
                        </a:spcBef>
                        <a:spcAft>
                          <a:spcPts val="0"/>
                        </a:spcAft>
                      </a:pPr>
                      <a:r>
                        <a:rPr lang="en-US" sz="1600" dirty="0">
                          <a:solidFill>
                            <a:schemeClr val="tx1"/>
                          </a:solidFill>
                          <a:effectLst/>
                          <a:latin typeface="+mn-lt"/>
                        </a:rPr>
                        <a:t>6</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5</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16</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21</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9 %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extLst>
                  <a:ext uri="{0D108BD9-81ED-4DB2-BD59-A6C34878D82A}">
                    <a16:rowId xmlns:a16="http://schemas.microsoft.com/office/drawing/2014/main" xmlns="" val="10006"/>
                  </a:ext>
                </a:extLst>
              </a:tr>
              <a:tr h="343913">
                <a:tc>
                  <a:txBody>
                    <a:bodyPr/>
                    <a:lstStyle/>
                    <a:p>
                      <a:pPr marL="0" marR="0" algn="ctr">
                        <a:lnSpc>
                          <a:spcPct val="107000"/>
                        </a:lnSpc>
                        <a:spcBef>
                          <a:spcPts val="0"/>
                        </a:spcBef>
                        <a:spcAft>
                          <a:spcPts val="0"/>
                        </a:spcAft>
                      </a:pPr>
                      <a:r>
                        <a:rPr lang="en-US" sz="1600" dirty="0">
                          <a:solidFill>
                            <a:schemeClr val="tx1"/>
                          </a:solidFill>
                          <a:effectLst/>
                          <a:latin typeface="+mn-lt"/>
                        </a:rPr>
                        <a:t>7</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7</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15</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21</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9 %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extLst>
                  <a:ext uri="{0D108BD9-81ED-4DB2-BD59-A6C34878D82A}">
                    <a16:rowId xmlns:a16="http://schemas.microsoft.com/office/drawing/2014/main" xmlns="" val="10007"/>
                  </a:ext>
                </a:extLst>
              </a:tr>
              <a:tr h="343913">
                <a:tc>
                  <a:txBody>
                    <a:bodyPr/>
                    <a:lstStyle/>
                    <a:p>
                      <a:pPr marL="0" marR="0" algn="ctr">
                        <a:lnSpc>
                          <a:spcPct val="107000"/>
                        </a:lnSpc>
                        <a:spcBef>
                          <a:spcPts val="0"/>
                        </a:spcBef>
                        <a:spcAft>
                          <a:spcPts val="0"/>
                        </a:spcAft>
                      </a:pPr>
                      <a:r>
                        <a:rPr lang="en-US" sz="1600" dirty="0">
                          <a:solidFill>
                            <a:schemeClr val="tx1"/>
                          </a:solidFill>
                          <a:effectLst/>
                          <a:latin typeface="+mn-lt"/>
                        </a:rPr>
                        <a:t>8</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4</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19</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23</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10 %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extLst>
                  <a:ext uri="{0D108BD9-81ED-4DB2-BD59-A6C34878D82A}">
                    <a16:rowId xmlns:a16="http://schemas.microsoft.com/office/drawing/2014/main" xmlns="" val="10008"/>
                  </a:ext>
                </a:extLst>
              </a:tr>
              <a:tr h="343913">
                <a:tc>
                  <a:txBody>
                    <a:bodyPr/>
                    <a:lstStyle/>
                    <a:p>
                      <a:pPr marL="0" marR="0" algn="ctr">
                        <a:lnSpc>
                          <a:spcPct val="107000"/>
                        </a:lnSpc>
                        <a:spcBef>
                          <a:spcPts val="0"/>
                        </a:spcBef>
                        <a:spcAft>
                          <a:spcPts val="0"/>
                        </a:spcAft>
                      </a:pPr>
                      <a:r>
                        <a:rPr lang="en-US" sz="1600" dirty="0">
                          <a:solidFill>
                            <a:schemeClr val="tx1"/>
                          </a:solidFill>
                          <a:effectLst/>
                          <a:latin typeface="+mn-lt"/>
                        </a:rPr>
                        <a:t>9</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6</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21</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27</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12 %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extLst>
                  <a:ext uri="{0D108BD9-81ED-4DB2-BD59-A6C34878D82A}">
                    <a16:rowId xmlns:a16="http://schemas.microsoft.com/office/drawing/2014/main" xmlns="" val="10009"/>
                  </a:ext>
                </a:extLst>
              </a:tr>
              <a:tr h="343913">
                <a:tc>
                  <a:txBody>
                    <a:bodyPr/>
                    <a:lstStyle/>
                    <a:p>
                      <a:pPr marL="0" marR="0" algn="ctr">
                        <a:lnSpc>
                          <a:spcPct val="107000"/>
                        </a:lnSpc>
                        <a:spcBef>
                          <a:spcPts val="0"/>
                        </a:spcBef>
                        <a:spcAft>
                          <a:spcPts val="0"/>
                        </a:spcAft>
                      </a:pPr>
                      <a:r>
                        <a:rPr lang="en-US" sz="1600" dirty="0">
                          <a:solidFill>
                            <a:schemeClr val="tx1"/>
                          </a:solidFill>
                          <a:effectLst/>
                          <a:latin typeface="+mn-lt"/>
                        </a:rPr>
                        <a:t>10</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10</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16</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26</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12 %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extLst>
                  <a:ext uri="{0D108BD9-81ED-4DB2-BD59-A6C34878D82A}">
                    <a16:rowId xmlns:a16="http://schemas.microsoft.com/office/drawing/2014/main" xmlns="" val="10010"/>
                  </a:ext>
                </a:extLst>
              </a:tr>
              <a:tr h="395501">
                <a:tc>
                  <a:txBody>
                    <a:bodyPr/>
                    <a:lstStyle/>
                    <a:p>
                      <a:pPr marL="0" marR="0" algn="ctr">
                        <a:lnSpc>
                          <a:spcPct val="107000"/>
                        </a:lnSpc>
                        <a:spcBef>
                          <a:spcPts val="0"/>
                        </a:spcBef>
                        <a:spcAft>
                          <a:spcPts val="0"/>
                        </a:spcAft>
                      </a:pPr>
                      <a:r>
                        <a:rPr lang="en-US" sz="1600" dirty="0">
                          <a:solidFill>
                            <a:schemeClr val="tx1"/>
                          </a:solidFill>
                          <a:effectLst/>
                          <a:latin typeface="+mn-lt"/>
                        </a:rPr>
                        <a:t>TOTAL</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a:solidFill>
                            <a:schemeClr val="tx1"/>
                          </a:solidFill>
                          <a:effectLst/>
                          <a:latin typeface="+mn-lt"/>
                        </a:rPr>
                        <a:t>95</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130</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ea typeface="Calibri" panose="020F0502020204030204" pitchFamily="34" charset="0"/>
                          <a:cs typeface="Times New Roman" panose="02020603050405020304" pitchFamily="18" charset="0"/>
                        </a:rPr>
                        <a:t>224</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tc>
                  <a:txBody>
                    <a:bodyPr/>
                    <a:lstStyle/>
                    <a:p>
                      <a:pPr marL="0" marR="0" algn="ctr">
                        <a:lnSpc>
                          <a:spcPct val="107000"/>
                        </a:lnSpc>
                        <a:spcBef>
                          <a:spcPts val="0"/>
                        </a:spcBef>
                        <a:spcAft>
                          <a:spcPts val="0"/>
                        </a:spcAft>
                      </a:pPr>
                      <a:r>
                        <a:rPr lang="en-US" sz="1600" dirty="0" smtClean="0">
                          <a:solidFill>
                            <a:schemeClr val="tx1"/>
                          </a:solidFill>
                          <a:effectLst/>
                          <a:latin typeface="+mn-lt"/>
                        </a:rPr>
                        <a:t>100 %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202" marR="68202" marT="0" marB="0" anchor="ctr"/>
                </a:tc>
                <a:extLst>
                  <a:ext uri="{0D108BD9-81ED-4DB2-BD59-A6C34878D82A}">
                    <a16:rowId xmlns:a16="http://schemas.microsoft.com/office/drawing/2014/main" xmlns="" val="10011"/>
                  </a:ext>
                </a:extLst>
              </a:tr>
            </a:tbl>
          </a:graphicData>
        </a:graphic>
      </p:graphicFrame>
      <p:sp>
        <p:nvSpPr>
          <p:cNvPr id="5" name="Date Placeholder 4"/>
          <p:cNvSpPr>
            <a:spLocks noGrp="1"/>
          </p:cNvSpPr>
          <p:nvPr>
            <p:ph type="dt" sz="half" idx="10"/>
          </p:nvPr>
        </p:nvSpPr>
        <p:spPr>
          <a:xfrm>
            <a:off x="685800" y="6400800"/>
            <a:ext cx="1905000" cy="457200"/>
          </a:xfrm>
        </p:spPr>
        <p:txBody>
          <a:bodyPr/>
          <a:lstStyle/>
          <a:p>
            <a:pPr>
              <a:defRPr/>
            </a:pPr>
            <a:r>
              <a:rPr lang="en-US" dirty="0" smtClean="0">
                <a:solidFill>
                  <a:srgbClr val="000000"/>
                </a:solidFill>
              </a:rPr>
              <a:t>5/9/2017</a:t>
            </a:r>
            <a:endParaRPr lang="en-US" dirty="0">
              <a:solidFill>
                <a:srgbClr val="000000"/>
              </a:solidFill>
            </a:endParaRPr>
          </a:p>
        </p:txBody>
      </p:sp>
      <p:sp>
        <p:nvSpPr>
          <p:cNvPr id="6" name="Footer Placeholder 5"/>
          <p:cNvSpPr>
            <a:spLocks noGrp="1"/>
          </p:cNvSpPr>
          <p:nvPr>
            <p:ph type="ftr" sz="quarter" idx="11"/>
          </p:nvPr>
        </p:nvSpPr>
        <p:spPr>
          <a:xfrm>
            <a:off x="1905000" y="6400800"/>
            <a:ext cx="5486400" cy="457200"/>
          </a:xfrm>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7" name="Slide Number Placeholder 6"/>
          <p:cNvSpPr>
            <a:spLocks noGrp="1"/>
          </p:cNvSpPr>
          <p:nvPr>
            <p:ph type="sldNum" sz="quarter" idx="12"/>
          </p:nvPr>
        </p:nvSpPr>
        <p:spPr>
          <a:xfrm>
            <a:off x="6553200" y="6400800"/>
            <a:ext cx="1905000" cy="457200"/>
          </a:xfrm>
        </p:spPr>
        <p:txBody>
          <a:bodyPr/>
          <a:lstStyle/>
          <a:p>
            <a:pPr>
              <a:defRPr/>
            </a:pPr>
            <a:fld id="{338CBA1D-5BDC-4BD1-9F45-C9528EDDF3D8}" type="slidenum">
              <a:rPr lang="en-US" smtClean="0">
                <a:solidFill>
                  <a:srgbClr val="000000"/>
                </a:solidFill>
              </a:rPr>
              <a:pPr>
                <a:defRPr/>
              </a:pPr>
              <a:t>21</a:t>
            </a:fld>
            <a:endParaRPr lang="en-US" dirty="0">
              <a:solidFill>
                <a:srgbClr val="000000"/>
              </a:solidFill>
            </a:endParaRPr>
          </a:p>
        </p:txBody>
      </p:sp>
    </p:spTree>
    <p:extLst>
      <p:ext uri="{BB962C8B-B14F-4D97-AF65-F5344CB8AC3E}">
        <p14:creationId xmlns:p14="http://schemas.microsoft.com/office/powerpoint/2010/main" val="3680310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511955" cy="886397"/>
          </a:xfrm>
        </p:spPr>
        <p:txBody>
          <a:bodyPr/>
          <a:lstStyle/>
          <a:p>
            <a:r>
              <a:rPr lang="en-US" sz="2800" dirty="0"/>
              <a:t>National Optimization Progress Report</a:t>
            </a:r>
            <a:r>
              <a:rPr lang="en-US" i="1" dirty="0"/>
              <a:t/>
            </a:r>
            <a:br>
              <a:rPr lang="en-US" i="1" dirty="0"/>
            </a:br>
            <a:r>
              <a:rPr lang="en-US" sz="2400" i="1" dirty="0" smtClean="0"/>
              <a:t>DRAFT Optimization </a:t>
            </a:r>
            <a:r>
              <a:rPr lang="en-US" sz="2400" i="1" dirty="0" smtClean="0"/>
              <a:t>Review Results</a:t>
            </a:r>
            <a:endParaRPr lang="en-US" sz="2800" i="1" dirty="0"/>
          </a:p>
        </p:txBody>
      </p:sp>
      <p:sp>
        <p:nvSpPr>
          <p:cNvPr id="3" name="Content Placeholder 2"/>
          <p:cNvSpPr>
            <a:spLocks noGrp="1"/>
          </p:cNvSpPr>
          <p:nvPr>
            <p:ph idx="1"/>
          </p:nvPr>
        </p:nvSpPr>
        <p:spPr>
          <a:xfrm>
            <a:off x="152400" y="1143000"/>
            <a:ext cx="8839200" cy="5360827"/>
          </a:xfrm>
        </p:spPr>
        <p:txBody>
          <a:bodyPr/>
          <a:lstStyle/>
          <a:p>
            <a:r>
              <a:rPr lang="en-US" sz="1800" dirty="0" smtClean="0"/>
              <a:t>Overall o</a:t>
            </a:r>
            <a:r>
              <a:rPr lang="en-US" sz="1800" b="0" dirty="0" smtClean="0"/>
              <a:t>ptimization </a:t>
            </a:r>
            <a:r>
              <a:rPr lang="en-US" sz="1800" b="0" dirty="0"/>
              <a:t>program expanded</a:t>
            </a:r>
          </a:p>
          <a:p>
            <a:pPr lvl="1"/>
            <a:r>
              <a:rPr lang="en-US" sz="1400" b="0" dirty="0"/>
              <a:t>~ 50 ongoing optimization events </a:t>
            </a:r>
            <a:r>
              <a:rPr lang="en-US" sz="1400" b="0" dirty="0" smtClean="0"/>
              <a:t>per year</a:t>
            </a:r>
            <a:endParaRPr lang="en-US" sz="1400" b="0" dirty="0"/>
          </a:p>
          <a:p>
            <a:pPr lvl="1"/>
            <a:r>
              <a:rPr lang="en-US" sz="1400" b="0" dirty="0"/>
              <a:t>~ 20 optimization events completed per year</a:t>
            </a:r>
          </a:p>
          <a:p>
            <a:r>
              <a:rPr lang="en-US" sz="1800" dirty="0"/>
              <a:t>Reviews </a:t>
            </a:r>
            <a:r>
              <a:rPr lang="en-US" sz="1800" dirty="0" smtClean="0"/>
              <a:t>during </a:t>
            </a:r>
            <a:r>
              <a:rPr lang="en-US" sz="1800" dirty="0"/>
              <a:t>all S</a:t>
            </a:r>
            <a:r>
              <a:rPr lang="en-US" sz="1800" b="0" dirty="0"/>
              <a:t>uperfund pipeline phases</a:t>
            </a:r>
          </a:p>
          <a:p>
            <a:pPr lvl="1"/>
            <a:r>
              <a:rPr lang="en-US" sz="1400" dirty="0" smtClean="0"/>
              <a:t>Pr</a:t>
            </a:r>
            <a:r>
              <a:rPr lang="en-US" sz="1400" b="0" dirty="0" smtClean="0"/>
              <a:t>e-remedial </a:t>
            </a:r>
            <a:r>
              <a:rPr lang="en-US" sz="1400" b="0" dirty="0"/>
              <a:t>action = ~ </a:t>
            </a:r>
            <a:r>
              <a:rPr lang="en-US" sz="1400" b="0" dirty="0" smtClean="0"/>
              <a:t>35%</a:t>
            </a:r>
            <a:endParaRPr lang="en-US" sz="1400" b="0" dirty="0"/>
          </a:p>
          <a:p>
            <a:pPr lvl="1"/>
            <a:r>
              <a:rPr lang="en-US" sz="1400" dirty="0"/>
              <a:t>Remedial action =</a:t>
            </a:r>
            <a:r>
              <a:rPr lang="en-US" sz="1400" b="0" dirty="0"/>
              <a:t> ~ </a:t>
            </a:r>
            <a:r>
              <a:rPr lang="en-US" sz="1400" b="0" dirty="0" smtClean="0"/>
              <a:t>51% </a:t>
            </a:r>
            <a:endParaRPr lang="en-US" sz="1400" b="0" dirty="0"/>
          </a:p>
          <a:p>
            <a:pPr lvl="1"/>
            <a:r>
              <a:rPr lang="en-US" sz="1400" dirty="0"/>
              <a:t>Operations and </a:t>
            </a:r>
            <a:r>
              <a:rPr lang="en-US" sz="1400" dirty="0" smtClean="0"/>
              <a:t>maintenance </a:t>
            </a:r>
            <a:r>
              <a:rPr lang="en-US" sz="1400" dirty="0"/>
              <a:t>= ~ </a:t>
            </a:r>
            <a:r>
              <a:rPr lang="en-US" sz="1400" b="0" dirty="0" smtClean="0"/>
              <a:t>14% </a:t>
            </a:r>
            <a:endParaRPr lang="en-US" sz="1400" b="0" dirty="0"/>
          </a:p>
          <a:p>
            <a:r>
              <a:rPr lang="en-US" sz="1800" b="0" dirty="0" smtClean="0"/>
              <a:t>Evaluation of recommendations implemented</a:t>
            </a:r>
          </a:p>
          <a:p>
            <a:pPr lvl="1"/>
            <a:r>
              <a:rPr lang="en-US" sz="1400" b="0" dirty="0" smtClean="0"/>
              <a:t>61 sites reviewed between 2010 and 2015 were evaluated</a:t>
            </a:r>
            <a:endParaRPr lang="en-US" sz="1400" b="0" dirty="0"/>
          </a:p>
          <a:p>
            <a:pPr lvl="1"/>
            <a:r>
              <a:rPr lang="en-US" sz="1400" b="0" dirty="0" smtClean="0"/>
              <a:t>64% implemented</a:t>
            </a:r>
            <a:r>
              <a:rPr lang="en-US" sz="1400" b="0" dirty="0"/>
              <a:t>, in progress, or planned</a:t>
            </a:r>
          </a:p>
          <a:p>
            <a:pPr lvl="1"/>
            <a:r>
              <a:rPr lang="en-US" sz="1400" b="0" dirty="0" smtClean="0"/>
              <a:t>15% under </a:t>
            </a:r>
            <a:r>
              <a:rPr lang="en-US" sz="1400" b="0" dirty="0"/>
              <a:t>consideration</a:t>
            </a:r>
          </a:p>
          <a:p>
            <a:pPr lvl="1"/>
            <a:r>
              <a:rPr lang="en-US" sz="1400" b="0" dirty="0" smtClean="0"/>
              <a:t>16% declined</a:t>
            </a:r>
            <a:endParaRPr lang="en-US" sz="1400" b="0" dirty="0"/>
          </a:p>
          <a:p>
            <a:r>
              <a:rPr lang="en-US" sz="1800" b="0" dirty="0"/>
              <a:t>Key </a:t>
            </a:r>
            <a:r>
              <a:rPr lang="en-US" sz="1800" b="0" dirty="0" smtClean="0"/>
              <a:t>results for all sites</a:t>
            </a:r>
            <a:endParaRPr lang="en-US" sz="1800" b="0" dirty="0"/>
          </a:p>
          <a:p>
            <a:pPr lvl="1"/>
            <a:r>
              <a:rPr lang="en-US" sz="1400" b="0" dirty="0"/>
              <a:t>68% &gt; improvements to the CSM</a:t>
            </a:r>
          </a:p>
          <a:p>
            <a:pPr lvl="1"/>
            <a:r>
              <a:rPr lang="en-US" sz="1400" b="0" dirty="0"/>
              <a:t>60% &gt; streamlined or improved monitoring</a:t>
            </a:r>
          </a:p>
          <a:p>
            <a:pPr lvl="1"/>
            <a:r>
              <a:rPr lang="en-US" sz="1400" b="0" dirty="0"/>
              <a:t>39% &gt; improved system engineering</a:t>
            </a:r>
          </a:p>
          <a:p>
            <a:pPr lvl="1"/>
            <a:r>
              <a:rPr lang="en-US" sz="1400" b="0" dirty="0"/>
              <a:t>36% &gt; change in </a:t>
            </a:r>
            <a:r>
              <a:rPr lang="en-US" sz="1400" b="0" dirty="0" smtClean="0"/>
              <a:t>remedial </a:t>
            </a:r>
            <a:r>
              <a:rPr lang="en-US" sz="1400" b="0" dirty="0"/>
              <a:t>approach</a:t>
            </a:r>
          </a:p>
          <a:p>
            <a:r>
              <a:rPr lang="en-US" sz="1800" b="0" dirty="0"/>
              <a:t>Technical support </a:t>
            </a:r>
            <a:r>
              <a:rPr lang="en-US" sz="1800" b="0" dirty="0" smtClean="0"/>
              <a:t>completed </a:t>
            </a:r>
            <a:r>
              <a:rPr lang="en-US" sz="1800" b="0" dirty="0"/>
              <a:t>for 25 events</a:t>
            </a:r>
          </a:p>
          <a:p>
            <a:pPr lvl="1"/>
            <a:r>
              <a:rPr lang="en-US" sz="1400" b="0" dirty="0" smtClean="0"/>
              <a:t>HRSC, 3DVA</a:t>
            </a:r>
            <a:r>
              <a:rPr lang="en-US" sz="1400" dirty="0"/>
              <a:t> </a:t>
            </a:r>
            <a:r>
              <a:rPr lang="en-US" sz="1400" dirty="0" smtClean="0"/>
              <a:t>, Project </a:t>
            </a:r>
            <a:r>
              <a:rPr lang="en-US" sz="1400" dirty="0"/>
              <a:t>Life Cycle </a:t>
            </a:r>
            <a:r>
              <a:rPr lang="en-US" sz="1400" dirty="0" smtClean="0"/>
              <a:t>CSMs, E</a:t>
            </a:r>
            <a:r>
              <a:rPr lang="en-US" sz="1400" b="0" dirty="0" smtClean="0"/>
              <a:t>nvironmental footprint analysis</a:t>
            </a:r>
          </a:p>
          <a:p>
            <a:endParaRPr lang="en-US" sz="1800" dirty="0"/>
          </a:p>
        </p:txBody>
      </p:sp>
      <p:sp>
        <p:nvSpPr>
          <p:cNvPr id="6" name="Date Placeholder 5"/>
          <p:cNvSpPr>
            <a:spLocks noGrp="1"/>
          </p:cNvSpPr>
          <p:nvPr>
            <p:ph type="dt" sz="half" idx="10"/>
          </p:nvPr>
        </p:nvSpPr>
        <p:spPr>
          <a:xfrm>
            <a:off x="685800" y="6477000"/>
            <a:ext cx="1905000" cy="457200"/>
          </a:xfrm>
        </p:spPr>
        <p:txBody>
          <a:bodyPr/>
          <a:lstStyle/>
          <a:p>
            <a:pPr>
              <a:defRPr/>
            </a:pPr>
            <a:r>
              <a:rPr lang="en-US" dirty="0" smtClean="0">
                <a:solidFill>
                  <a:srgbClr val="000000"/>
                </a:solidFill>
              </a:rPr>
              <a:t>5/9/2017</a:t>
            </a:r>
            <a:endParaRPr lang="en-US" dirty="0">
              <a:solidFill>
                <a:srgbClr val="000000"/>
              </a:solidFill>
            </a:endParaRPr>
          </a:p>
        </p:txBody>
      </p:sp>
      <p:sp>
        <p:nvSpPr>
          <p:cNvPr id="7" name="Footer Placeholder 6"/>
          <p:cNvSpPr>
            <a:spLocks noGrp="1"/>
          </p:cNvSpPr>
          <p:nvPr>
            <p:ph type="ftr" sz="quarter" idx="11"/>
          </p:nvPr>
        </p:nvSpPr>
        <p:spPr>
          <a:xfrm>
            <a:off x="1905000" y="6477000"/>
            <a:ext cx="5486400" cy="457200"/>
          </a:xfrm>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8" name="Slide Number Placeholder 7"/>
          <p:cNvSpPr>
            <a:spLocks noGrp="1"/>
          </p:cNvSpPr>
          <p:nvPr>
            <p:ph type="sldNum" sz="quarter" idx="12"/>
          </p:nvPr>
        </p:nvSpPr>
        <p:spPr>
          <a:xfrm>
            <a:off x="6553200" y="6477000"/>
            <a:ext cx="1905000" cy="457200"/>
          </a:xfrm>
        </p:spPr>
        <p:txBody>
          <a:bodyPr/>
          <a:lstStyle/>
          <a:p>
            <a:pPr>
              <a:defRPr/>
            </a:pPr>
            <a:fld id="{63C0C6EC-3876-43C4-B8A5-852F865CBEDC}" type="slidenum">
              <a:rPr lang="en-US" smtClean="0">
                <a:solidFill>
                  <a:srgbClr val="000000"/>
                </a:solidFill>
              </a:rPr>
              <a:pPr>
                <a:defRPr/>
              </a:pPr>
              <a:t>22</a:t>
            </a:fld>
            <a:endParaRPr lang="en-US" dirty="0">
              <a:solidFill>
                <a:srgbClr val="000000"/>
              </a:solidFill>
            </a:endParaRPr>
          </a:p>
        </p:txBody>
      </p:sp>
    </p:spTree>
    <p:extLst>
      <p:ext uri="{BB962C8B-B14F-4D97-AF65-F5344CB8AC3E}">
        <p14:creationId xmlns:p14="http://schemas.microsoft.com/office/powerpoint/2010/main" val="1707248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143000"/>
          </a:xfrm>
        </p:spPr>
        <p:txBody>
          <a:bodyPr/>
          <a:lstStyle/>
          <a:p>
            <a:r>
              <a:rPr lang="en-US" dirty="0"/>
              <a:t>Optimization Mine Sites Initiative</a:t>
            </a:r>
          </a:p>
        </p:txBody>
      </p:sp>
    </p:spTree>
    <p:extLst>
      <p:ext uri="{BB962C8B-B14F-4D97-AF65-F5344CB8AC3E}">
        <p14:creationId xmlns:p14="http://schemas.microsoft.com/office/powerpoint/2010/main" val="3124018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77000" cy="533400"/>
          </a:xfrm>
        </p:spPr>
        <p:txBody>
          <a:bodyPr/>
          <a:lstStyle/>
          <a:p>
            <a:r>
              <a:rPr lang="en-US" sz="2800" dirty="0"/>
              <a:t>History of Mining Site Optimization</a:t>
            </a:r>
          </a:p>
        </p:txBody>
      </p:sp>
      <p:graphicFrame>
        <p:nvGraphicFramePr>
          <p:cNvPr id="6" name="Content Placeholder 3"/>
          <p:cNvGraphicFramePr>
            <a:graphicFrameLocks/>
          </p:cNvGraphicFramePr>
          <p:nvPr>
            <p:extLst>
              <p:ext uri="{D42A27DB-BD31-4B8C-83A1-F6EECF244321}">
                <p14:modId xmlns:p14="http://schemas.microsoft.com/office/powerpoint/2010/main" val="3376897005"/>
              </p:ext>
            </p:extLst>
          </p:nvPr>
        </p:nvGraphicFramePr>
        <p:xfrm>
          <a:off x="228600" y="1828800"/>
          <a:ext cx="8763000" cy="2654876"/>
        </p:xfrm>
        <a:graphic>
          <a:graphicData uri="http://schemas.openxmlformats.org/drawingml/2006/table">
            <a:tbl>
              <a:tblPr firstRow="1" bandRow="1">
                <a:tableStyleId>{5C22544A-7EE6-4342-B048-85BDC9FD1C3A}</a:tableStyleId>
              </a:tblPr>
              <a:tblGrid>
                <a:gridCol w="1395876">
                  <a:extLst>
                    <a:ext uri="{9D8B030D-6E8A-4147-A177-3AD203B41FA5}">
                      <a16:colId xmlns:a16="http://schemas.microsoft.com/office/drawing/2014/main" xmlns="" val="20000"/>
                    </a:ext>
                  </a:extLst>
                </a:gridCol>
                <a:gridCol w="7367124">
                  <a:extLst>
                    <a:ext uri="{9D8B030D-6E8A-4147-A177-3AD203B41FA5}">
                      <a16:colId xmlns:a16="http://schemas.microsoft.com/office/drawing/2014/main" xmlns="" val="20001"/>
                    </a:ext>
                  </a:extLst>
                </a:gridCol>
              </a:tblGrid>
              <a:tr h="38706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dirty="0">
                          <a:solidFill>
                            <a:schemeClr val="tx1"/>
                          </a:solidFill>
                        </a:rPr>
                        <a:t>Year</a:t>
                      </a:r>
                    </a:p>
                  </a:txBody>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dirty="0">
                          <a:solidFill>
                            <a:schemeClr val="tx1"/>
                          </a:solidFill>
                        </a:rPr>
                        <a:t>Key Milestones</a:t>
                      </a:r>
                    </a:p>
                  </a:txBody>
                  <a:tcPr/>
                </a:tc>
                <a:extLst>
                  <a:ext uri="{0D108BD9-81ED-4DB2-BD59-A6C34878D82A}">
                    <a16:rowId xmlns:a16="http://schemas.microsoft.com/office/drawing/2014/main" xmlns="" val="10000"/>
                  </a:ext>
                </a:extLst>
              </a:tr>
              <a:tr h="37493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Mid-2000’s</a:t>
                      </a: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800" kern="0" dirty="0"/>
                        <a:t>Mine site optimization reviews initiated at request of EPA Regions</a:t>
                      </a:r>
                      <a:endParaRPr lang="en-US" dirty="0">
                        <a:solidFill>
                          <a:schemeClr val="tx1"/>
                        </a:solidFill>
                      </a:endParaRPr>
                    </a:p>
                  </a:txBody>
                  <a:tcPr anchor="ctr"/>
                </a:tc>
                <a:extLst>
                  <a:ext uri="{0D108BD9-81ED-4DB2-BD59-A6C34878D82A}">
                    <a16:rowId xmlns:a16="http://schemas.microsoft.com/office/drawing/2014/main" xmlns="" val="10001"/>
                  </a:ext>
                </a:extLst>
              </a:tr>
              <a:tr h="3048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2012</a:t>
                      </a: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800" kern="0" dirty="0"/>
                        <a:t>National Optimization Strategy released</a:t>
                      </a:r>
                      <a:endParaRPr lang="en-US" dirty="0">
                        <a:solidFill>
                          <a:schemeClr val="tx1"/>
                        </a:solidFill>
                      </a:endParaRPr>
                    </a:p>
                  </a:txBody>
                  <a:tcPr anchor="ctr"/>
                </a:tc>
                <a:extLst>
                  <a:ext uri="{0D108BD9-81ED-4DB2-BD59-A6C34878D82A}">
                    <a16:rowId xmlns:a16="http://schemas.microsoft.com/office/drawing/2014/main" xmlns="" val="10002"/>
                  </a:ext>
                </a:extLst>
              </a:tr>
              <a:tr h="41459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2015</a:t>
                      </a: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chemeClr val="tx1"/>
                          </a:solidFill>
                        </a:rPr>
                        <a:t>OSRTI </a:t>
                      </a:r>
                      <a:r>
                        <a:rPr lang="en-US" sz="1800" kern="0" dirty="0" smtClean="0">
                          <a:solidFill>
                            <a:schemeClr val="tx1"/>
                          </a:solidFill>
                        </a:rPr>
                        <a:t>evaluates</a:t>
                      </a:r>
                      <a:r>
                        <a:rPr lang="en-US" sz="1800" kern="0" baseline="0" dirty="0" smtClean="0">
                          <a:solidFill>
                            <a:schemeClr val="tx1"/>
                          </a:solidFill>
                        </a:rPr>
                        <a:t> results</a:t>
                      </a:r>
                      <a:r>
                        <a:rPr lang="en-US" sz="1800" kern="0" dirty="0" smtClean="0">
                          <a:solidFill>
                            <a:schemeClr val="tx1"/>
                          </a:solidFill>
                        </a:rPr>
                        <a:t> of </a:t>
                      </a:r>
                      <a:r>
                        <a:rPr lang="en-US" sz="1800" kern="0" dirty="0">
                          <a:solidFill>
                            <a:schemeClr val="tx1"/>
                          </a:solidFill>
                        </a:rPr>
                        <a:t>16 mining site </a:t>
                      </a:r>
                      <a:r>
                        <a:rPr lang="en-US" sz="1800" kern="0" dirty="0" smtClean="0">
                          <a:solidFill>
                            <a:schemeClr val="tx1"/>
                          </a:solidFill>
                        </a:rPr>
                        <a:t>pilot</a:t>
                      </a:r>
                      <a:endParaRPr lang="en-US" sz="1800" kern="0" dirty="0">
                        <a:solidFill>
                          <a:schemeClr val="tx1"/>
                        </a:solidFill>
                      </a:endParaRPr>
                    </a:p>
                  </a:txBody>
                  <a:tcPr anchor="ctr"/>
                </a:tc>
                <a:extLst>
                  <a:ext uri="{0D108BD9-81ED-4DB2-BD59-A6C34878D82A}">
                    <a16:rowId xmlns:a16="http://schemas.microsoft.com/office/drawing/2014/main" xmlns="" val="10003"/>
                  </a:ext>
                </a:extLst>
              </a:tr>
              <a:tr h="34134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2015</a:t>
                      </a: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800" kern="0" dirty="0" smtClean="0"/>
                        <a:t>Mine Sites Initiative</a:t>
                      </a:r>
                      <a:r>
                        <a:rPr lang="en-US" sz="1800" kern="0" baseline="0" dirty="0" smtClean="0"/>
                        <a:t> begins </a:t>
                      </a:r>
                      <a:r>
                        <a:rPr lang="en-US" sz="1800" kern="0" dirty="0" smtClean="0"/>
                        <a:t>under </a:t>
                      </a:r>
                      <a:r>
                        <a:rPr lang="en-US" sz="1800" kern="0" dirty="0"/>
                        <a:t>National Optimization Strategy</a:t>
                      </a:r>
                      <a:endParaRPr lang="en-US" dirty="0">
                        <a:solidFill>
                          <a:schemeClr val="tx1"/>
                        </a:solidFill>
                      </a:endParaRPr>
                    </a:p>
                  </a:txBody>
                  <a:tcPr anchor="ctr"/>
                </a:tc>
                <a:extLst>
                  <a:ext uri="{0D108BD9-81ED-4DB2-BD59-A6C34878D82A}">
                    <a16:rowId xmlns:a16="http://schemas.microsoft.com/office/drawing/2014/main" xmlns="" val="10004"/>
                  </a:ext>
                </a:extLst>
              </a:tr>
              <a:tr h="3810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2016</a:t>
                      </a: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0" dirty="0"/>
                        <a:t>Focused reviews </a:t>
                      </a:r>
                      <a:r>
                        <a:rPr lang="en-US" sz="1800" kern="0" dirty="0" smtClean="0"/>
                        <a:t>to </a:t>
                      </a:r>
                      <a:r>
                        <a:rPr lang="en-US" sz="1800" kern="0" dirty="0"/>
                        <a:t>support work </a:t>
                      </a:r>
                      <a:r>
                        <a:rPr lang="en-US" sz="1800" kern="0" dirty="0" smtClean="0"/>
                        <a:t>at sites with</a:t>
                      </a:r>
                      <a:r>
                        <a:rPr lang="en-US" sz="1800" kern="0" baseline="0" dirty="0" smtClean="0"/>
                        <a:t> fluid hazards</a:t>
                      </a:r>
                      <a:endParaRPr lang="en-US" sz="1800" kern="0" dirty="0">
                        <a:solidFill>
                          <a:schemeClr val="tx1"/>
                        </a:solidFill>
                      </a:endParaRPr>
                    </a:p>
                  </a:txBody>
                  <a:tcPr anchor="ctr"/>
                </a:tc>
                <a:extLst>
                  <a:ext uri="{0D108BD9-81ED-4DB2-BD59-A6C34878D82A}">
                    <a16:rowId xmlns:a16="http://schemas.microsoft.com/office/drawing/2014/main" xmlns="" val="10005"/>
                  </a:ext>
                </a:extLst>
              </a:tr>
              <a:tr h="363280">
                <a:tc>
                  <a:txBody>
                    <a:bodyPr/>
                    <a:lstStyle/>
                    <a:p>
                      <a:pPr algn="ctr"/>
                      <a:r>
                        <a:rPr lang="en-US" dirty="0" smtClean="0"/>
                        <a:t>2017+</a:t>
                      </a: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Mine site reviews ongoing</a:t>
                      </a:r>
                      <a:r>
                        <a:rPr lang="en-US" sz="1800" baseline="0" dirty="0"/>
                        <a:t> </a:t>
                      </a:r>
                      <a:r>
                        <a:rPr lang="en-US" sz="1800" dirty="0"/>
                        <a:t>focus of optimization program</a:t>
                      </a:r>
                    </a:p>
                  </a:txBody>
                  <a:tcPr anchor="ctr"/>
                </a:tc>
                <a:extLst>
                  <a:ext uri="{0D108BD9-81ED-4DB2-BD59-A6C34878D82A}">
                    <a16:rowId xmlns:a16="http://schemas.microsoft.com/office/drawing/2014/main" xmlns="" val="10006"/>
                  </a:ext>
                </a:extLst>
              </a:tr>
            </a:tbl>
          </a:graphicData>
        </a:graphic>
      </p:graphicFrame>
      <p:sp>
        <p:nvSpPr>
          <p:cNvPr id="3" name="Date Placeholder 2"/>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24</a:t>
            </a:fld>
            <a:endParaRPr lang="en-US" dirty="0">
              <a:solidFill>
                <a:srgbClr val="000000"/>
              </a:solidFill>
            </a:endParaRPr>
          </a:p>
        </p:txBody>
      </p:sp>
    </p:spTree>
    <p:extLst>
      <p:ext uri="{BB962C8B-B14F-4D97-AF65-F5344CB8AC3E}">
        <p14:creationId xmlns:p14="http://schemas.microsoft.com/office/powerpoint/2010/main" val="3170868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086600" cy="533400"/>
          </a:xfrm>
        </p:spPr>
        <p:txBody>
          <a:bodyPr>
            <a:noAutofit/>
          </a:bodyPr>
          <a:lstStyle/>
          <a:p>
            <a:pPr algn="l"/>
            <a:r>
              <a:rPr lang="en-US" sz="2800" dirty="0"/>
              <a:t>Overview of Mine Sites Optimization Efforts</a:t>
            </a:r>
            <a:br>
              <a:rPr lang="en-US" sz="2800" dirty="0"/>
            </a:br>
            <a:r>
              <a:rPr lang="en-US" sz="2400" i="1" dirty="0" smtClean="0"/>
              <a:t>Mine Site </a:t>
            </a:r>
            <a:r>
              <a:rPr lang="en-US" sz="2400" i="1" dirty="0"/>
              <a:t>Optimization </a:t>
            </a:r>
            <a:r>
              <a:rPr lang="en-US" sz="2400" i="1" dirty="0" smtClean="0"/>
              <a:t>Reviews </a:t>
            </a:r>
            <a:r>
              <a:rPr lang="en-US" sz="2400" i="1" dirty="0"/>
              <a:t>to Date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9382" y="1143000"/>
            <a:ext cx="3606837" cy="2705625"/>
          </a:xfrm>
          <a:prstGeom prst="rect">
            <a:avLst/>
          </a:prstGeom>
          <a:noFill/>
        </p:spPr>
      </p:pic>
      <p:graphicFrame>
        <p:nvGraphicFramePr>
          <p:cNvPr id="3" name="Table 2"/>
          <p:cNvGraphicFramePr>
            <a:graphicFrameLocks noGrp="1"/>
          </p:cNvGraphicFramePr>
          <p:nvPr>
            <p:extLst>
              <p:ext uri="{D42A27DB-BD31-4B8C-83A1-F6EECF244321}">
                <p14:modId xmlns:p14="http://schemas.microsoft.com/office/powerpoint/2010/main" val="2665330825"/>
              </p:ext>
            </p:extLst>
          </p:nvPr>
        </p:nvGraphicFramePr>
        <p:xfrm>
          <a:off x="304800" y="1295400"/>
          <a:ext cx="4876800" cy="5090160"/>
        </p:xfrm>
        <a:graphic>
          <a:graphicData uri="http://schemas.openxmlformats.org/drawingml/2006/table">
            <a:tbl>
              <a:tblPr firstRow="1" bandRow="1">
                <a:tableStyleId>{5C22544A-7EE6-4342-B048-85BDC9FD1C3A}</a:tableStyleId>
              </a:tblPr>
              <a:tblGrid>
                <a:gridCol w="3733800">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tblGrid>
              <a:tr h="370840">
                <a:tc>
                  <a:txBody>
                    <a:bodyPr/>
                    <a:lstStyle/>
                    <a:p>
                      <a:pPr algn="ctr"/>
                      <a:r>
                        <a:rPr lang="en-US" dirty="0">
                          <a:solidFill>
                            <a:schemeClr val="tx1"/>
                          </a:solidFill>
                        </a:rPr>
                        <a:t>Optimization Metric</a:t>
                      </a:r>
                    </a:p>
                  </a:txBody>
                  <a:tcPr/>
                </a:tc>
                <a:tc>
                  <a:txBody>
                    <a:bodyPr/>
                    <a:lstStyle/>
                    <a:p>
                      <a:pPr algn="ctr"/>
                      <a:r>
                        <a:rPr lang="en-US" dirty="0">
                          <a:solidFill>
                            <a:schemeClr val="tx1"/>
                          </a:solidFill>
                        </a:rPr>
                        <a:t>Total</a:t>
                      </a:r>
                      <a:r>
                        <a:rPr lang="en-US" baseline="0" dirty="0">
                          <a:solidFill>
                            <a:schemeClr val="tx1"/>
                          </a:solidFill>
                        </a:rPr>
                        <a:t> to Date</a:t>
                      </a:r>
                      <a:endParaRPr lang="en-US" dirty="0">
                        <a:solidFill>
                          <a:schemeClr val="tx1"/>
                        </a:solidFill>
                      </a:endParaRPr>
                    </a:p>
                  </a:txBody>
                  <a:tcPr/>
                </a:tc>
                <a:extLst>
                  <a:ext uri="{0D108BD9-81ED-4DB2-BD59-A6C34878D82A}">
                    <a16:rowId xmlns:a16="http://schemas.microsoft.com/office/drawing/2014/main" xmlns="" val="10000"/>
                  </a:ext>
                </a:extLst>
              </a:tr>
              <a:tr h="370840">
                <a:tc gridSpan="2">
                  <a:txBody>
                    <a:bodyPr/>
                    <a:lstStyle/>
                    <a:p>
                      <a:r>
                        <a:rPr lang="en-US" b="1" dirty="0">
                          <a:solidFill>
                            <a:schemeClr val="tx1"/>
                          </a:solidFill>
                        </a:rPr>
                        <a:t>Locations</a:t>
                      </a:r>
                    </a:p>
                  </a:txBody>
                  <a:tcPr/>
                </a:tc>
                <a:tc hMerge="1">
                  <a:txBody>
                    <a:bodyPr/>
                    <a:lstStyle/>
                    <a:p>
                      <a:endParaRPr lang="en-US"/>
                    </a:p>
                  </a:txBody>
                  <a:tcPr/>
                </a:tc>
                <a:extLst>
                  <a:ext uri="{0D108BD9-81ED-4DB2-BD59-A6C34878D82A}">
                    <a16:rowId xmlns:a16="http://schemas.microsoft.com/office/drawing/2014/main" xmlns="" val="10001"/>
                  </a:ext>
                </a:extLst>
              </a:tr>
              <a:tr h="370840">
                <a:tc>
                  <a:txBody>
                    <a:bodyPr/>
                    <a:lstStyle/>
                    <a:p>
                      <a:r>
                        <a:rPr lang="en-US" dirty="0">
                          <a:solidFill>
                            <a:schemeClr val="tx1"/>
                          </a:solidFill>
                        </a:rPr>
                        <a:t>Events</a:t>
                      </a:r>
                    </a:p>
                  </a:txBody>
                  <a:tcPr>
                    <a:noFill/>
                  </a:tcPr>
                </a:tc>
                <a:tc>
                  <a:txBody>
                    <a:bodyPr/>
                    <a:lstStyle/>
                    <a:p>
                      <a:pPr algn="ctr"/>
                      <a:r>
                        <a:rPr lang="en-US" dirty="0"/>
                        <a:t>51</a:t>
                      </a:r>
                    </a:p>
                  </a:txBody>
                  <a:tcPr>
                    <a:noFill/>
                  </a:tcPr>
                </a:tc>
                <a:extLst>
                  <a:ext uri="{0D108BD9-81ED-4DB2-BD59-A6C34878D82A}">
                    <a16:rowId xmlns:a16="http://schemas.microsoft.com/office/drawing/2014/main" xmlns="" val="10002"/>
                  </a:ext>
                </a:extLst>
              </a:tr>
              <a:tr h="370840">
                <a:tc>
                  <a:txBody>
                    <a:bodyPr/>
                    <a:lstStyle/>
                    <a:p>
                      <a:r>
                        <a:rPr lang="en-US" dirty="0">
                          <a:solidFill>
                            <a:schemeClr val="tx1"/>
                          </a:solidFill>
                        </a:rPr>
                        <a:t>Sites</a:t>
                      </a:r>
                      <a:r>
                        <a:rPr lang="en-US" baseline="0" dirty="0">
                          <a:solidFill>
                            <a:schemeClr val="tx1"/>
                          </a:solidFill>
                        </a:rPr>
                        <a:t> and Mining Districts</a:t>
                      </a:r>
                      <a:endParaRPr lang="en-US" dirty="0">
                        <a:solidFill>
                          <a:schemeClr val="tx1"/>
                        </a:solidFill>
                      </a:endParaRPr>
                    </a:p>
                  </a:txBody>
                  <a:tcPr>
                    <a:noFill/>
                  </a:tcPr>
                </a:tc>
                <a:tc>
                  <a:txBody>
                    <a:bodyPr/>
                    <a:lstStyle/>
                    <a:p>
                      <a:pPr algn="ctr"/>
                      <a:r>
                        <a:rPr lang="en-US" dirty="0"/>
                        <a:t>34</a:t>
                      </a:r>
                    </a:p>
                  </a:txBody>
                  <a:tcPr>
                    <a:noFill/>
                  </a:tcPr>
                </a:tc>
                <a:extLst>
                  <a:ext uri="{0D108BD9-81ED-4DB2-BD59-A6C34878D82A}">
                    <a16:rowId xmlns:a16="http://schemas.microsoft.com/office/drawing/2014/main" xmlns="" val="10003"/>
                  </a:ext>
                </a:extLst>
              </a:tr>
              <a:tr h="370840">
                <a:tc>
                  <a:txBody>
                    <a:bodyPr/>
                    <a:lstStyle/>
                    <a:p>
                      <a:r>
                        <a:rPr lang="en-US" dirty="0">
                          <a:solidFill>
                            <a:schemeClr val="tx1"/>
                          </a:solidFill>
                        </a:rPr>
                        <a:t>Individual Mine Workings and OUs</a:t>
                      </a:r>
                    </a:p>
                  </a:txBody>
                  <a:tcPr>
                    <a:noFill/>
                  </a:tcPr>
                </a:tc>
                <a:tc>
                  <a:txBody>
                    <a:bodyPr/>
                    <a:lstStyle/>
                    <a:p>
                      <a:pPr algn="ctr"/>
                      <a:r>
                        <a:rPr lang="en-US" dirty="0"/>
                        <a:t>99</a:t>
                      </a:r>
                    </a:p>
                  </a:txBody>
                  <a:tcPr>
                    <a:noFill/>
                  </a:tcPr>
                </a:tc>
                <a:extLst>
                  <a:ext uri="{0D108BD9-81ED-4DB2-BD59-A6C34878D82A}">
                    <a16:rowId xmlns:a16="http://schemas.microsoft.com/office/drawing/2014/main" xmlns="" val="10004"/>
                  </a:ext>
                </a:extLst>
              </a:tr>
              <a:tr h="370840">
                <a:tc gridSpan="2">
                  <a:txBody>
                    <a:bodyPr/>
                    <a:lstStyle/>
                    <a:p>
                      <a:r>
                        <a:rPr lang="en-US" b="1" dirty="0">
                          <a:solidFill>
                            <a:schemeClr val="tx1"/>
                          </a:solidFill>
                        </a:rPr>
                        <a:t>Type of Support</a:t>
                      </a:r>
                    </a:p>
                  </a:txBody>
                  <a:tcPr/>
                </a:tc>
                <a:tc hMerge="1">
                  <a:txBody>
                    <a:bodyPr/>
                    <a:lstStyle/>
                    <a:p>
                      <a:endParaRPr lang="en-US"/>
                    </a:p>
                  </a:txBody>
                  <a:tcPr/>
                </a:tc>
                <a:extLst>
                  <a:ext uri="{0D108BD9-81ED-4DB2-BD59-A6C34878D82A}">
                    <a16:rowId xmlns:a16="http://schemas.microsoft.com/office/drawing/2014/main" xmlns="" val="10005"/>
                  </a:ext>
                </a:extLst>
              </a:tr>
              <a:tr h="370840">
                <a:tc>
                  <a:txBody>
                    <a:bodyPr/>
                    <a:lstStyle/>
                    <a:p>
                      <a:r>
                        <a:rPr lang="en-US" dirty="0">
                          <a:solidFill>
                            <a:schemeClr val="tx1"/>
                          </a:solidFill>
                        </a:rPr>
                        <a:t>Optimization Reviews</a:t>
                      </a:r>
                    </a:p>
                  </a:txBody>
                  <a:tcPr>
                    <a:noFill/>
                  </a:tcPr>
                </a:tc>
                <a:tc>
                  <a:txBody>
                    <a:bodyPr/>
                    <a:lstStyle/>
                    <a:p>
                      <a:pPr algn="ctr"/>
                      <a:r>
                        <a:rPr lang="en-US" dirty="0"/>
                        <a:t>24</a:t>
                      </a:r>
                    </a:p>
                  </a:txBody>
                  <a:tcPr>
                    <a:noFill/>
                  </a:tcPr>
                </a:tc>
                <a:extLst>
                  <a:ext uri="{0D108BD9-81ED-4DB2-BD59-A6C34878D82A}">
                    <a16:rowId xmlns:a16="http://schemas.microsoft.com/office/drawing/2014/main" xmlns="" val="10006"/>
                  </a:ext>
                </a:extLst>
              </a:tr>
              <a:tr h="370840">
                <a:tc>
                  <a:txBody>
                    <a:bodyPr/>
                    <a:lstStyle/>
                    <a:p>
                      <a:r>
                        <a:rPr lang="en-US" dirty="0">
                          <a:solidFill>
                            <a:schemeClr val="tx1"/>
                          </a:solidFill>
                        </a:rPr>
                        <a:t>Technical Support</a:t>
                      </a:r>
                    </a:p>
                  </a:txBody>
                  <a:tcPr>
                    <a:noFill/>
                  </a:tcPr>
                </a:tc>
                <a:tc>
                  <a:txBody>
                    <a:bodyPr/>
                    <a:lstStyle/>
                    <a:p>
                      <a:pPr algn="ctr"/>
                      <a:r>
                        <a:rPr lang="en-US" dirty="0"/>
                        <a:t>13</a:t>
                      </a:r>
                    </a:p>
                  </a:txBody>
                  <a:tcPr>
                    <a:noFill/>
                  </a:tcPr>
                </a:tc>
                <a:extLst>
                  <a:ext uri="{0D108BD9-81ED-4DB2-BD59-A6C34878D82A}">
                    <a16:rowId xmlns:a16="http://schemas.microsoft.com/office/drawing/2014/main" xmlns="" val="10007"/>
                  </a:ext>
                </a:extLst>
              </a:tr>
              <a:tr h="370840">
                <a:tc>
                  <a:txBody>
                    <a:bodyPr/>
                    <a:lstStyle/>
                    <a:p>
                      <a:r>
                        <a:rPr lang="en-US" dirty="0" smtClean="0">
                          <a:solidFill>
                            <a:schemeClr val="tx1"/>
                          </a:solidFill>
                        </a:rPr>
                        <a:t>Focused</a:t>
                      </a:r>
                      <a:r>
                        <a:rPr lang="en-US" baseline="0" dirty="0" smtClean="0">
                          <a:solidFill>
                            <a:schemeClr val="tx1"/>
                          </a:solidFill>
                        </a:rPr>
                        <a:t> Technical </a:t>
                      </a:r>
                      <a:r>
                        <a:rPr lang="en-US" dirty="0" smtClean="0">
                          <a:solidFill>
                            <a:schemeClr val="tx1"/>
                          </a:solidFill>
                        </a:rPr>
                        <a:t>Reviews</a:t>
                      </a:r>
                      <a:endParaRPr lang="en-US" dirty="0">
                        <a:solidFill>
                          <a:schemeClr val="tx1"/>
                        </a:solidFill>
                      </a:endParaRPr>
                    </a:p>
                  </a:txBody>
                  <a:tcPr>
                    <a:noFill/>
                  </a:tcPr>
                </a:tc>
                <a:tc>
                  <a:txBody>
                    <a:bodyPr/>
                    <a:lstStyle/>
                    <a:p>
                      <a:pPr algn="ctr"/>
                      <a:r>
                        <a:rPr lang="en-US" dirty="0"/>
                        <a:t>14</a:t>
                      </a:r>
                    </a:p>
                  </a:txBody>
                  <a:tcPr>
                    <a:noFill/>
                  </a:tcPr>
                </a:tc>
                <a:extLst>
                  <a:ext uri="{0D108BD9-81ED-4DB2-BD59-A6C34878D82A}">
                    <a16:rowId xmlns:a16="http://schemas.microsoft.com/office/drawing/2014/main" xmlns="" val="10008"/>
                  </a:ext>
                </a:extLst>
              </a:tr>
              <a:tr h="370840">
                <a:tc>
                  <a:txBody>
                    <a:bodyPr/>
                    <a:lstStyle/>
                    <a:p>
                      <a:r>
                        <a:rPr lang="en-US" b="1" dirty="0">
                          <a:solidFill>
                            <a:schemeClr val="tx1"/>
                          </a:solidFill>
                        </a:rPr>
                        <a:t>Activity</a:t>
                      </a:r>
                      <a:r>
                        <a:rPr lang="en-US" b="1" baseline="0" dirty="0">
                          <a:solidFill>
                            <a:schemeClr val="tx1"/>
                          </a:solidFill>
                        </a:rPr>
                        <a:t> Status</a:t>
                      </a:r>
                      <a:endParaRPr lang="en-US" b="1" dirty="0">
                        <a:solidFill>
                          <a:schemeClr val="tx1"/>
                        </a:solidFill>
                      </a:endParaRPr>
                    </a:p>
                  </a:txBody>
                  <a:tcPr/>
                </a:tc>
                <a:tc>
                  <a:txBody>
                    <a:bodyPr/>
                    <a:lstStyle/>
                    <a:p>
                      <a:endParaRPr lang="en-US" dirty="0"/>
                    </a:p>
                  </a:txBody>
                  <a:tcPr/>
                </a:tc>
                <a:extLst>
                  <a:ext uri="{0D108BD9-81ED-4DB2-BD59-A6C34878D82A}">
                    <a16:rowId xmlns:a16="http://schemas.microsoft.com/office/drawing/2014/main" xmlns="" val="10009"/>
                  </a:ext>
                </a:extLst>
              </a:tr>
              <a:tr h="370840">
                <a:tc>
                  <a:txBody>
                    <a:bodyPr/>
                    <a:lstStyle/>
                    <a:p>
                      <a:r>
                        <a:rPr lang="en-US" dirty="0">
                          <a:solidFill>
                            <a:schemeClr val="tx1"/>
                          </a:solidFill>
                        </a:rPr>
                        <a:t>Completed</a:t>
                      </a:r>
                    </a:p>
                  </a:txBody>
                  <a:tcPr>
                    <a:noFill/>
                  </a:tcPr>
                </a:tc>
                <a:tc>
                  <a:txBody>
                    <a:bodyPr/>
                    <a:lstStyle/>
                    <a:p>
                      <a:pPr algn="ctr"/>
                      <a:r>
                        <a:rPr lang="en-US" dirty="0"/>
                        <a:t>30</a:t>
                      </a:r>
                    </a:p>
                  </a:txBody>
                  <a:tcPr>
                    <a:noFill/>
                  </a:tcPr>
                </a:tc>
                <a:extLst>
                  <a:ext uri="{0D108BD9-81ED-4DB2-BD59-A6C34878D82A}">
                    <a16:rowId xmlns:a16="http://schemas.microsoft.com/office/drawing/2014/main" xmlns="" val="10010"/>
                  </a:ext>
                </a:extLst>
              </a:tr>
              <a:tr h="370840">
                <a:tc>
                  <a:txBody>
                    <a:bodyPr/>
                    <a:lstStyle/>
                    <a:p>
                      <a:r>
                        <a:rPr lang="en-US" dirty="0">
                          <a:solidFill>
                            <a:schemeClr val="tx1"/>
                          </a:solidFill>
                        </a:rPr>
                        <a:t>In Progress</a:t>
                      </a:r>
                    </a:p>
                  </a:txBody>
                  <a:tcPr>
                    <a:noFill/>
                  </a:tcPr>
                </a:tc>
                <a:tc>
                  <a:txBody>
                    <a:bodyPr/>
                    <a:lstStyle/>
                    <a:p>
                      <a:pPr algn="ctr"/>
                      <a:r>
                        <a:rPr lang="en-US" dirty="0"/>
                        <a:t>17</a:t>
                      </a:r>
                    </a:p>
                  </a:txBody>
                  <a:tcPr>
                    <a:noFill/>
                  </a:tcPr>
                </a:tc>
                <a:extLst>
                  <a:ext uri="{0D108BD9-81ED-4DB2-BD59-A6C34878D82A}">
                    <a16:rowId xmlns:a16="http://schemas.microsoft.com/office/drawing/2014/main" xmlns="" val="10011"/>
                  </a:ext>
                </a:extLst>
              </a:tr>
              <a:tr h="370840">
                <a:tc>
                  <a:txBody>
                    <a:bodyPr/>
                    <a:lstStyle/>
                    <a:p>
                      <a:r>
                        <a:rPr lang="en-US" dirty="0">
                          <a:solidFill>
                            <a:schemeClr val="tx1"/>
                          </a:solidFill>
                        </a:rPr>
                        <a:t>Pending</a:t>
                      </a:r>
                    </a:p>
                  </a:txBody>
                  <a:tcPr>
                    <a:noFill/>
                  </a:tcPr>
                </a:tc>
                <a:tc>
                  <a:txBody>
                    <a:bodyPr/>
                    <a:lstStyle/>
                    <a:p>
                      <a:pPr algn="ctr"/>
                      <a:r>
                        <a:rPr lang="en-US" dirty="0"/>
                        <a:t>4</a:t>
                      </a:r>
                    </a:p>
                  </a:txBody>
                  <a:tcPr>
                    <a:noFill/>
                  </a:tcPr>
                </a:tc>
                <a:extLst>
                  <a:ext uri="{0D108BD9-81ED-4DB2-BD59-A6C34878D82A}">
                    <a16:rowId xmlns:a16="http://schemas.microsoft.com/office/drawing/2014/main" xmlns="" val="10012"/>
                  </a:ext>
                </a:extLst>
              </a:tr>
            </a:tbl>
          </a:graphicData>
        </a:graphic>
      </p:graphicFrame>
      <p:pic>
        <p:nvPicPr>
          <p:cNvPr id="4" name="Picture 3"/>
          <p:cNvPicPr>
            <a:picLocks noChangeAspect="1"/>
          </p:cNvPicPr>
          <p:nvPr/>
        </p:nvPicPr>
        <p:blipFill>
          <a:blip r:embed="rId4"/>
          <a:stretch>
            <a:fillRect/>
          </a:stretch>
        </p:blipFill>
        <p:spPr>
          <a:xfrm>
            <a:off x="5334000" y="4038600"/>
            <a:ext cx="3610792" cy="2362200"/>
          </a:xfrm>
          <a:prstGeom prst="rect">
            <a:avLst/>
          </a:prstGeom>
        </p:spPr>
      </p:pic>
    </p:spTree>
    <p:extLst>
      <p:ext uri="{BB962C8B-B14F-4D97-AF65-F5344CB8AC3E}">
        <p14:creationId xmlns:p14="http://schemas.microsoft.com/office/powerpoint/2010/main" val="5160656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152400"/>
            <a:ext cx="8588375" cy="1143000"/>
          </a:xfrm>
        </p:spPr>
        <p:txBody>
          <a:bodyPr/>
          <a:lstStyle/>
          <a:p>
            <a:r>
              <a:rPr lang="en-US" sz="2800" dirty="0"/>
              <a:t>Mining </a:t>
            </a:r>
            <a:r>
              <a:rPr lang="en-US" sz="2800" dirty="0" smtClean="0"/>
              <a:t>Sites Reviewed</a:t>
            </a:r>
            <a:endParaRPr lang="en-US" sz="2800" i="1" dirty="0"/>
          </a:p>
        </p:txBody>
      </p:sp>
      <p:sp>
        <p:nvSpPr>
          <p:cNvPr id="3" name="Content Placeholder 2"/>
          <p:cNvSpPr>
            <a:spLocks noGrp="1"/>
          </p:cNvSpPr>
          <p:nvPr>
            <p:ph idx="1"/>
          </p:nvPr>
        </p:nvSpPr>
        <p:spPr>
          <a:xfrm>
            <a:off x="152400" y="1219200"/>
            <a:ext cx="4457700" cy="4419599"/>
          </a:xfrm>
        </p:spPr>
        <p:txBody>
          <a:bodyPr/>
          <a:lstStyle/>
          <a:p>
            <a:r>
              <a:rPr lang="en-US" sz="2000" dirty="0"/>
              <a:t>Mining </a:t>
            </a:r>
            <a:r>
              <a:rPr lang="en-US" sz="2000" dirty="0" smtClean="0"/>
              <a:t>Sites Initiative Optimization Reviews</a:t>
            </a:r>
            <a:endParaRPr lang="en-US" sz="2000" dirty="0"/>
          </a:p>
          <a:p>
            <a:pPr marL="903288" lvl="1" defTabSz="744538"/>
            <a:r>
              <a:rPr lang="en-US" sz="1600" dirty="0"/>
              <a:t>Barker Hughesville, MT</a:t>
            </a:r>
          </a:p>
          <a:p>
            <a:pPr marL="903288" lvl="1" defTabSz="744538"/>
            <a:r>
              <a:rPr lang="en-US" sz="1600" dirty="0"/>
              <a:t>Black Butte, OR</a:t>
            </a:r>
          </a:p>
          <a:p>
            <a:pPr marL="903288" lvl="1" defTabSz="744538"/>
            <a:r>
              <a:rPr lang="en-US" sz="1600" dirty="0"/>
              <a:t>Bunker Hill, CA</a:t>
            </a:r>
          </a:p>
          <a:p>
            <a:pPr marL="903288" lvl="1" defTabSz="744538"/>
            <a:r>
              <a:rPr lang="en-US" sz="1600" dirty="0"/>
              <a:t>Carpenter Snow Creek, MT</a:t>
            </a:r>
          </a:p>
          <a:p>
            <a:pPr marL="903288" lvl="1" defTabSz="744538"/>
            <a:r>
              <a:rPr lang="en-US" sz="1600" dirty="0"/>
              <a:t>Carson River Mercury, NV</a:t>
            </a:r>
          </a:p>
          <a:p>
            <a:pPr marL="903288" lvl="1" defTabSz="744538"/>
            <a:r>
              <a:rPr lang="en-US" sz="1600" dirty="0"/>
              <a:t>Central City/Clear Creek, CO</a:t>
            </a:r>
          </a:p>
          <a:p>
            <a:pPr marL="903288" lvl="1" defTabSz="744538"/>
            <a:r>
              <a:rPr lang="en-US" sz="1600" dirty="0"/>
              <a:t>French Gulch/Wellington-Oro, CO</a:t>
            </a:r>
          </a:p>
          <a:p>
            <a:pPr marL="903288" lvl="1" defTabSz="744538"/>
            <a:r>
              <a:rPr lang="en-US" sz="1600" dirty="0"/>
              <a:t>Gilt Edge, SD</a:t>
            </a:r>
          </a:p>
          <a:p>
            <a:pPr marL="903288" lvl="1" defTabSz="744538"/>
            <a:r>
              <a:rPr lang="en-US" sz="1600" dirty="0"/>
              <a:t>Homestake Mining Co., NM</a:t>
            </a:r>
          </a:p>
          <a:p>
            <a:pPr marL="903288" lvl="1" defTabSz="744538"/>
            <a:r>
              <a:rPr lang="en-US" sz="1600" dirty="0"/>
              <a:t>Iron King, AZ</a:t>
            </a:r>
          </a:p>
          <a:p>
            <a:pPr marL="903288" lvl="1" defTabSz="744538"/>
            <a:r>
              <a:rPr lang="en-US" sz="1600" dirty="0"/>
              <a:t>Lava Cap Mine, CA</a:t>
            </a:r>
          </a:p>
          <a:p>
            <a:pPr marL="903288" lvl="1" defTabSz="744538"/>
            <a:r>
              <a:rPr lang="en-US" sz="1600" dirty="0"/>
              <a:t>Silver Bow Creek/Butte, MT</a:t>
            </a:r>
          </a:p>
          <a:p>
            <a:pPr marL="903288" lvl="1" defTabSz="744538"/>
            <a:r>
              <a:rPr lang="en-US" sz="1600" dirty="0"/>
              <a:t>Standard Mine, CO</a:t>
            </a:r>
          </a:p>
          <a:p>
            <a:pPr marL="903288" lvl="1" defTabSz="744538"/>
            <a:r>
              <a:rPr lang="en-US" sz="1600" dirty="0"/>
              <a:t>Sulphur Bank, CA</a:t>
            </a:r>
          </a:p>
          <a:p>
            <a:pPr marL="903288" lvl="1" defTabSz="744538"/>
            <a:r>
              <a:rPr lang="en-US" sz="1600" dirty="0"/>
              <a:t>Summitville Mine, CO</a:t>
            </a:r>
          </a:p>
          <a:p>
            <a:pPr marL="903288" lvl="1" defTabSz="744538"/>
            <a:r>
              <a:rPr lang="en-US" sz="1600" dirty="0"/>
              <a:t>Tar Creek, OK</a:t>
            </a:r>
          </a:p>
        </p:txBody>
      </p:sp>
      <p:sp>
        <p:nvSpPr>
          <p:cNvPr id="4" name="Content Placeholder 2"/>
          <p:cNvSpPr txBox="1">
            <a:spLocks/>
          </p:cNvSpPr>
          <p:nvPr/>
        </p:nvSpPr>
        <p:spPr bwMode="auto">
          <a:xfrm>
            <a:off x="4572000" y="1219200"/>
            <a:ext cx="4419600" cy="20764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200" indent="-457200" algn="l" rtl="0" fontAlgn="base">
              <a:lnSpc>
                <a:spcPct val="90000"/>
              </a:lnSpc>
              <a:spcBef>
                <a:spcPct val="25000"/>
              </a:spcBef>
              <a:spcAft>
                <a:spcPct val="0"/>
              </a:spcAft>
              <a:buClr>
                <a:srgbClr val="25437F"/>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tx2"/>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tx2"/>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tx2"/>
              </a:buClr>
              <a:buFont typeface="Arial" charset="0"/>
              <a:buChar char="–"/>
              <a:defRPr sz="2000">
                <a:solidFill>
                  <a:schemeClr val="tx1"/>
                </a:solidFill>
                <a:latin typeface="+mn-lt"/>
              </a:defRPr>
            </a:lvl4pPr>
            <a:lvl5pPr marL="2057400" indent="-228600" algn="l" rtl="0" fontAlgn="base">
              <a:lnSpc>
                <a:spcPct val="90000"/>
              </a:lnSpc>
              <a:spcBef>
                <a:spcPct val="25000"/>
              </a:spcBef>
              <a:spcAft>
                <a:spcPct val="0"/>
              </a:spcAft>
              <a:buClr>
                <a:schemeClr val="tx2"/>
              </a:buClr>
              <a:buFont typeface="Arial" charset="0"/>
              <a:buChar char="»"/>
              <a:defRPr sz="20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9pPr>
          </a:lstStyle>
          <a:p>
            <a:pPr eaLnBrk="0" hangingPunct="0">
              <a:spcBef>
                <a:spcPct val="20000"/>
              </a:spcBef>
              <a:buFont typeface="Arial" panose="020B0604020202020204" pitchFamily="34" charset="0"/>
              <a:buChar char="•"/>
            </a:pPr>
            <a:r>
              <a:rPr lang="en-US" sz="2000" dirty="0" smtClean="0"/>
              <a:t>Focused Technical Reviews</a:t>
            </a:r>
            <a:endParaRPr lang="en-US" sz="2000" dirty="0"/>
          </a:p>
          <a:p>
            <a:pPr marL="903288" lvl="1" indent="-285750" defTabSz="744538" eaLnBrk="0" hangingPunct="0">
              <a:spcBef>
                <a:spcPct val="20000"/>
              </a:spcBef>
              <a:buFont typeface="Wingdings" panose="05000000000000000000" pitchFamily="2" charset="2"/>
              <a:buChar char="Ø"/>
            </a:pPr>
            <a:r>
              <a:rPr lang="en-US" sz="1600" dirty="0"/>
              <a:t>Capt. Jack Mill, CO</a:t>
            </a:r>
          </a:p>
          <a:p>
            <a:pPr marL="903288" lvl="1" indent="-285750" defTabSz="744538" eaLnBrk="0" hangingPunct="0">
              <a:spcBef>
                <a:spcPct val="20000"/>
              </a:spcBef>
              <a:buFont typeface="Wingdings" panose="05000000000000000000" pitchFamily="2" charset="2"/>
              <a:buChar char="Ø"/>
            </a:pPr>
            <a:r>
              <a:rPr lang="en-US" sz="1600" dirty="0"/>
              <a:t>Elizabeth Mine, VT</a:t>
            </a:r>
          </a:p>
          <a:p>
            <a:pPr marL="903288" lvl="1" indent="-285750" defTabSz="744538" eaLnBrk="0" hangingPunct="0">
              <a:spcBef>
                <a:spcPct val="20000"/>
              </a:spcBef>
              <a:buFont typeface="Wingdings" panose="05000000000000000000" pitchFamily="2" charset="2"/>
              <a:buChar char="Ø"/>
            </a:pPr>
            <a:r>
              <a:rPr lang="en-US" sz="1600" dirty="0"/>
              <a:t>Gold King Mine, CO</a:t>
            </a:r>
          </a:p>
          <a:p>
            <a:pPr marL="903288" lvl="1" indent="-285750" defTabSz="744538" eaLnBrk="0" hangingPunct="0">
              <a:spcBef>
                <a:spcPct val="20000"/>
              </a:spcBef>
              <a:buFont typeface="Wingdings" panose="05000000000000000000" pitchFamily="2" charset="2"/>
              <a:buChar char="Ø"/>
            </a:pPr>
            <a:r>
              <a:rPr lang="en-US" sz="1600" dirty="0" err="1" smtClean="0"/>
              <a:t>Klau</a:t>
            </a:r>
            <a:r>
              <a:rPr lang="en-US" sz="1600" dirty="0" smtClean="0"/>
              <a:t> Buena Vista, CA</a:t>
            </a:r>
          </a:p>
          <a:p>
            <a:pPr marL="903288" lvl="1" indent="-285750" defTabSz="744538" eaLnBrk="0" hangingPunct="0">
              <a:spcBef>
                <a:spcPct val="20000"/>
              </a:spcBef>
              <a:buFont typeface="Wingdings" panose="05000000000000000000" pitchFamily="2" charset="2"/>
              <a:buChar char="Ø"/>
            </a:pPr>
            <a:r>
              <a:rPr lang="en-US" sz="1600" dirty="0" smtClean="0"/>
              <a:t>Rico </a:t>
            </a:r>
            <a:r>
              <a:rPr lang="en-US" sz="1600" dirty="0"/>
              <a:t>Argentine/St. Louis Tunnel, </a:t>
            </a:r>
            <a:r>
              <a:rPr lang="en-US" sz="1600" dirty="0" smtClean="0"/>
              <a:t>CA</a:t>
            </a:r>
          </a:p>
          <a:p>
            <a:pPr marL="903288" lvl="1" indent="-285750" defTabSz="744538" eaLnBrk="0" hangingPunct="0">
              <a:spcBef>
                <a:spcPct val="20000"/>
              </a:spcBef>
              <a:buFont typeface="Wingdings" panose="05000000000000000000" pitchFamily="2" charset="2"/>
              <a:buChar char="Ø"/>
            </a:pPr>
            <a:r>
              <a:rPr lang="en-US" sz="1600" dirty="0" smtClean="0"/>
              <a:t>Standard Mine, CO</a:t>
            </a:r>
            <a:endParaRPr lang="en-US" sz="1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505200"/>
            <a:ext cx="4064000" cy="3048000"/>
          </a:xfrm>
          <a:prstGeom prst="rect">
            <a:avLst/>
          </a:prstGeom>
        </p:spPr>
      </p:pic>
    </p:spTree>
    <p:extLst>
      <p:ext uri="{BB962C8B-B14F-4D97-AF65-F5344CB8AC3E}">
        <p14:creationId xmlns:p14="http://schemas.microsoft.com/office/powerpoint/2010/main" val="3151581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Lessons Learned</a:t>
            </a:r>
            <a:br>
              <a:rPr lang="en-US" sz="2800" dirty="0"/>
            </a:br>
            <a:r>
              <a:rPr lang="en-US" sz="2400" i="1" dirty="0"/>
              <a:t>Mining Sites Pilot</a:t>
            </a:r>
          </a:p>
        </p:txBody>
      </p:sp>
      <p:sp>
        <p:nvSpPr>
          <p:cNvPr id="3" name="Content Placeholder 2"/>
          <p:cNvSpPr>
            <a:spLocks noGrp="1"/>
          </p:cNvSpPr>
          <p:nvPr>
            <p:ph idx="1"/>
          </p:nvPr>
        </p:nvSpPr>
        <p:spPr>
          <a:xfrm>
            <a:off x="304800" y="1371600"/>
            <a:ext cx="8534400" cy="4800600"/>
          </a:xfrm>
        </p:spPr>
        <p:txBody>
          <a:bodyPr/>
          <a:lstStyle/>
          <a:p>
            <a:r>
              <a:rPr lang="en-US" sz="1800" dirty="0"/>
              <a:t>Sites with older remedies present more opportunities to optimize</a:t>
            </a:r>
          </a:p>
          <a:p>
            <a:r>
              <a:rPr lang="en-US" sz="1800" dirty="0"/>
              <a:t>Sites with high remediation costs often most complex, but present greater opportunities for cost savings</a:t>
            </a:r>
          </a:p>
          <a:p>
            <a:r>
              <a:rPr lang="en-US" sz="1800" dirty="0"/>
              <a:t>Monitoring data collection and analysis can be a significant cost</a:t>
            </a:r>
          </a:p>
          <a:p>
            <a:r>
              <a:rPr lang="en-US" sz="1800" dirty="0" smtClean="0"/>
              <a:t>CSMs beneficial for reducing uncertainty in large</a:t>
            </a:r>
            <a:r>
              <a:rPr lang="en-US" sz="1800" dirty="0"/>
              <a:t>, complex </a:t>
            </a:r>
            <a:r>
              <a:rPr lang="en-US" sz="1800" dirty="0" smtClean="0"/>
              <a:t>sites</a:t>
            </a:r>
            <a:endParaRPr lang="en-US" sz="1800" dirty="0"/>
          </a:p>
          <a:p>
            <a:r>
              <a:rPr lang="en-US" sz="1800" dirty="0" smtClean="0"/>
              <a:t>Important data </a:t>
            </a:r>
            <a:r>
              <a:rPr lang="en-US" sz="1800" dirty="0"/>
              <a:t>gaps </a:t>
            </a:r>
            <a:r>
              <a:rPr lang="en-US" sz="1800" dirty="0" smtClean="0"/>
              <a:t>can arise in any project stage</a:t>
            </a:r>
            <a:endParaRPr lang="en-US" sz="1800" dirty="0"/>
          </a:p>
          <a:p>
            <a:r>
              <a:rPr lang="en-US" sz="1800" dirty="0"/>
              <a:t>Primary remedies at pilot sites include active MIW treatment</a:t>
            </a:r>
          </a:p>
          <a:p>
            <a:r>
              <a:rPr lang="en-US" sz="1800" dirty="0"/>
              <a:t>Treating MIW costly and often does not address source cleanup</a:t>
            </a:r>
          </a:p>
          <a:p>
            <a:r>
              <a:rPr lang="en-US" sz="1800" dirty="0" smtClean="0"/>
              <a:t>Alternative water quality criteria may be potential option for specific sites</a:t>
            </a:r>
          </a:p>
          <a:p>
            <a:r>
              <a:rPr lang="en-US" sz="1800" dirty="0" smtClean="0"/>
              <a:t>Institutional controls (IC) may be applicable when mine waste can not be effectively removed or contained</a:t>
            </a:r>
          </a:p>
          <a:p>
            <a:r>
              <a:rPr lang="en-US" sz="1800" dirty="0" smtClean="0"/>
              <a:t>Technical </a:t>
            </a:r>
            <a:r>
              <a:rPr lang="en-US" sz="1800" dirty="0"/>
              <a:t>capabilities of project personnel </a:t>
            </a:r>
            <a:r>
              <a:rPr lang="en-US" sz="1800" dirty="0" smtClean="0"/>
              <a:t>important to project success</a:t>
            </a:r>
            <a:endParaRPr lang="en-US" sz="1800" dirty="0"/>
          </a:p>
        </p:txBody>
      </p:sp>
      <p:sp>
        <p:nvSpPr>
          <p:cNvPr id="4" name="TextBox 3"/>
          <p:cNvSpPr txBox="1"/>
          <p:nvPr/>
        </p:nvSpPr>
        <p:spPr>
          <a:xfrm>
            <a:off x="7239000" y="5715000"/>
            <a:ext cx="1119217" cy="307777"/>
          </a:xfrm>
          <a:prstGeom prst="rect">
            <a:avLst/>
          </a:prstGeom>
          <a:noFill/>
        </p:spPr>
        <p:txBody>
          <a:bodyPr wrap="none" rtlCol="0">
            <a:spAutoFit/>
          </a:bodyPr>
          <a:lstStyle/>
          <a:p>
            <a:r>
              <a:rPr lang="en-US" sz="1400" dirty="0"/>
              <a:t>(Continued)</a:t>
            </a:r>
          </a:p>
        </p:txBody>
      </p:sp>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27</a:t>
            </a:fld>
            <a:endParaRPr lang="en-US" dirty="0">
              <a:solidFill>
                <a:srgbClr val="000000"/>
              </a:solidFill>
            </a:endParaRPr>
          </a:p>
        </p:txBody>
      </p:sp>
    </p:spTree>
    <p:extLst>
      <p:ext uri="{BB962C8B-B14F-4D97-AF65-F5344CB8AC3E}">
        <p14:creationId xmlns:p14="http://schemas.microsoft.com/office/powerpoint/2010/main" val="5989740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Lessons Learned</a:t>
            </a:r>
            <a:br>
              <a:rPr lang="en-US" sz="2800" dirty="0"/>
            </a:br>
            <a:r>
              <a:rPr lang="en-US" sz="2400" i="1" dirty="0"/>
              <a:t>Mining Sites Pilot</a:t>
            </a:r>
          </a:p>
        </p:txBody>
      </p:sp>
      <p:sp>
        <p:nvSpPr>
          <p:cNvPr id="3" name="Content Placeholder 2"/>
          <p:cNvSpPr>
            <a:spLocks noGrp="1"/>
          </p:cNvSpPr>
          <p:nvPr>
            <p:ph idx="1"/>
          </p:nvPr>
        </p:nvSpPr>
        <p:spPr>
          <a:xfrm>
            <a:off x="304800" y="1371600"/>
            <a:ext cx="8534400" cy="4267200"/>
          </a:xfrm>
        </p:spPr>
        <p:txBody>
          <a:bodyPr/>
          <a:lstStyle/>
          <a:p>
            <a:r>
              <a:rPr lang="en-US" sz="2000" dirty="0"/>
              <a:t>Use existing site attributes for remedial benefits</a:t>
            </a:r>
          </a:p>
          <a:p>
            <a:pPr lvl="1"/>
            <a:r>
              <a:rPr lang="en-US" sz="1600" dirty="0"/>
              <a:t>Evaluate these opportunities during RI to support FS or RD stages</a:t>
            </a:r>
          </a:p>
          <a:p>
            <a:pPr lvl="1"/>
            <a:r>
              <a:rPr lang="en-US" sz="1600" dirty="0"/>
              <a:t>Example: Monitor constituent levels before/after flow through existing wetlands</a:t>
            </a:r>
          </a:p>
          <a:p>
            <a:r>
              <a:rPr lang="en-US" sz="2000" dirty="0"/>
              <a:t>Reduce labor costs through automation of MIW treatment systems</a:t>
            </a:r>
          </a:p>
          <a:p>
            <a:pPr lvl="1"/>
            <a:r>
              <a:rPr lang="en-US" sz="1600" dirty="0"/>
              <a:t>Examples: Installation of auto-samplers; automating water treatment controls</a:t>
            </a:r>
          </a:p>
          <a:p>
            <a:pPr lvl="0"/>
            <a:r>
              <a:rPr lang="en-US" sz="2000" dirty="0"/>
              <a:t>Improve MIW capture via drains and flow control within mine workings</a:t>
            </a:r>
          </a:p>
          <a:p>
            <a:pPr lvl="1"/>
            <a:r>
              <a:rPr lang="en-US" sz="1600" dirty="0"/>
              <a:t>Example: Consider MIW from bedrock fractures, mineral veins and seeps</a:t>
            </a:r>
          </a:p>
          <a:p>
            <a:r>
              <a:rPr lang="en-US" sz="2000" dirty="0"/>
              <a:t>Improve WTP efficiency and lower costs through reduction of inflows</a:t>
            </a:r>
          </a:p>
          <a:p>
            <a:pPr lvl="1"/>
            <a:r>
              <a:rPr lang="en-US" sz="1600" dirty="0"/>
              <a:t>Example: Modify surface water drainage to bypass openings in workings</a:t>
            </a:r>
            <a:endParaRPr lang="en-US" sz="2000" dirty="0"/>
          </a:p>
          <a:p>
            <a:r>
              <a:rPr lang="en-US" sz="2000" dirty="0"/>
              <a:t>Low discharge requirements can require costly treatment methods</a:t>
            </a:r>
          </a:p>
          <a:p>
            <a:pPr lvl="1"/>
            <a:r>
              <a:rPr lang="en-US" sz="1600" dirty="0" smtClean="0"/>
              <a:t>Particularly for sites with long-term MIW treatment needs </a:t>
            </a:r>
          </a:p>
          <a:p>
            <a:r>
              <a:rPr lang="en-US" sz="2000" dirty="0"/>
              <a:t>Passive treatment systems require low MIW discharge and space</a:t>
            </a:r>
          </a:p>
          <a:p>
            <a:pPr lvl="1"/>
            <a:r>
              <a:rPr lang="en-US" sz="1600" dirty="0" smtClean="0"/>
              <a:t>Adequate </a:t>
            </a:r>
            <a:r>
              <a:rPr lang="en-US" sz="1600" dirty="0"/>
              <a:t>area and/or suitable topography may not exist</a:t>
            </a:r>
          </a:p>
          <a:p>
            <a:pPr lvl="1"/>
            <a:endParaRPr lang="en-US" sz="1600" dirty="0"/>
          </a:p>
          <a:p>
            <a:endParaRPr lang="en-US" sz="2000" dirty="0"/>
          </a:p>
        </p:txBody>
      </p:sp>
      <p:sp>
        <p:nvSpPr>
          <p:cNvPr id="5" name="Date Placeholder 4"/>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28</a:t>
            </a:fld>
            <a:endParaRPr lang="en-US" dirty="0">
              <a:solidFill>
                <a:srgbClr val="000000"/>
              </a:solidFill>
            </a:endParaRPr>
          </a:p>
        </p:txBody>
      </p:sp>
    </p:spTree>
    <p:extLst>
      <p:ext uri="{BB962C8B-B14F-4D97-AF65-F5344CB8AC3E}">
        <p14:creationId xmlns:p14="http://schemas.microsoft.com/office/powerpoint/2010/main" val="3309737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Lessons Learned</a:t>
            </a:r>
            <a:br>
              <a:rPr lang="en-US" sz="2800" dirty="0"/>
            </a:br>
            <a:r>
              <a:rPr lang="en-US" sz="2400" i="1" dirty="0"/>
              <a:t>Mining Sites Pilot</a:t>
            </a:r>
          </a:p>
        </p:txBody>
      </p:sp>
      <p:sp>
        <p:nvSpPr>
          <p:cNvPr id="6" name="TextBox 5"/>
          <p:cNvSpPr txBox="1"/>
          <p:nvPr/>
        </p:nvSpPr>
        <p:spPr>
          <a:xfrm>
            <a:off x="2990158" y="6019800"/>
            <a:ext cx="3568285" cy="523220"/>
          </a:xfrm>
          <a:prstGeom prst="rect">
            <a:avLst/>
          </a:prstGeom>
          <a:noFill/>
        </p:spPr>
        <p:txBody>
          <a:bodyPr wrap="none" rtlCol="0">
            <a:spAutoFit/>
          </a:bodyPr>
          <a:lstStyle/>
          <a:p>
            <a:pPr algn="ctr"/>
            <a:r>
              <a:rPr lang="en-US" sz="1400" dirty="0" smtClean="0"/>
              <a:t>Small Footprint </a:t>
            </a:r>
            <a:r>
              <a:rPr lang="en-US" sz="1400" dirty="0"/>
              <a:t>P</a:t>
            </a:r>
            <a:r>
              <a:rPr lang="en-US" sz="1400" dirty="0" smtClean="0"/>
              <a:t>assive </a:t>
            </a:r>
            <a:r>
              <a:rPr lang="en-US" sz="1400" dirty="0"/>
              <a:t>T</a:t>
            </a:r>
            <a:r>
              <a:rPr lang="en-US" sz="1400" dirty="0" smtClean="0"/>
              <a:t>reatment </a:t>
            </a:r>
            <a:r>
              <a:rPr lang="en-US" sz="1400" dirty="0"/>
              <a:t>S</a:t>
            </a:r>
            <a:r>
              <a:rPr lang="en-US" sz="1400" dirty="0" smtClean="0"/>
              <a:t>ystem</a:t>
            </a:r>
          </a:p>
          <a:p>
            <a:pPr algn="ctr"/>
            <a:r>
              <a:rPr lang="en-US" sz="1400" dirty="0" smtClean="0"/>
              <a:t>Balaklala Mine, CA</a:t>
            </a:r>
            <a:endParaRPr lang="en-US" sz="1400" dirty="0"/>
          </a:p>
        </p:txBody>
      </p:sp>
      <p:pic>
        <p:nvPicPr>
          <p:cNvPr id="7" name="ymail_attachmentId3269" descr="70f6ba73-663c-4adc-97d7-c4634da539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219200"/>
            <a:ext cx="739792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10" name="Slide Number Placeholder 9"/>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29</a:t>
            </a:fld>
            <a:endParaRPr lang="en-US" dirty="0">
              <a:solidFill>
                <a:srgbClr val="000000"/>
              </a:solidFill>
            </a:endParaRPr>
          </a:p>
        </p:txBody>
      </p:sp>
    </p:spTree>
    <p:extLst>
      <p:ext uri="{BB962C8B-B14F-4D97-AF65-F5344CB8AC3E}">
        <p14:creationId xmlns:p14="http://schemas.microsoft.com/office/powerpoint/2010/main" val="1346845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Webinar Outline</a:t>
            </a:r>
          </a:p>
        </p:txBody>
      </p:sp>
      <p:sp>
        <p:nvSpPr>
          <p:cNvPr id="3" name="Content Placeholder 2"/>
          <p:cNvSpPr>
            <a:spLocks noGrp="1"/>
          </p:cNvSpPr>
          <p:nvPr>
            <p:ph idx="1"/>
          </p:nvPr>
        </p:nvSpPr>
        <p:spPr>
          <a:xfrm>
            <a:off x="228600" y="1143000"/>
            <a:ext cx="8077200" cy="3657600"/>
          </a:xfrm>
        </p:spPr>
        <p:txBody>
          <a:bodyPr/>
          <a:lstStyle/>
          <a:p>
            <a:pPr>
              <a:spcBef>
                <a:spcPts val="0"/>
              </a:spcBef>
            </a:pPr>
            <a:endParaRPr lang="en-US" sz="900" dirty="0"/>
          </a:p>
          <a:p>
            <a:pPr>
              <a:spcBef>
                <a:spcPts val="0"/>
              </a:spcBef>
            </a:pPr>
            <a:r>
              <a:rPr lang="en-US" sz="2000" dirty="0" smtClean="0"/>
              <a:t>Status of Mine Sites in USA</a:t>
            </a:r>
          </a:p>
          <a:p>
            <a:pPr>
              <a:spcBef>
                <a:spcPts val="0"/>
              </a:spcBef>
            </a:pPr>
            <a:endParaRPr lang="en-US" sz="900" dirty="0"/>
          </a:p>
          <a:p>
            <a:pPr>
              <a:spcBef>
                <a:spcPts val="0"/>
              </a:spcBef>
            </a:pPr>
            <a:r>
              <a:rPr lang="en-US" sz="2000" dirty="0"/>
              <a:t>What is Optimization</a:t>
            </a:r>
            <a:r>
              <a:rPr lang="en-US" sz="2000" dirty="0" smtClean="0"/>
              <a:t>?</a:t>
            </a:r>
          </a:p>
          <a:p>
            <a:pPr>
              <a:spcBef>
                <a:spcPts val="0"/>
              </a:spcBef>
            </a:pPr>
            <a:endParaRPr lang="en-US" sz="900" dirty="0"/>
          </a:p>
          <a:p>
            <a:pPr>
              <a:spcBef>
                <a:spcPts val="0"/>
              </a:spcBef>
            </a:pPr>
            <a:r>
              <a:rPr lang="en-US" sz="2000" dirty="0"/>
              <a:t>EPA National Optimization </a:t>
            </a:r>
            <a:r>
              <a:rPr lang="en-US" sz="2000" dirty="0" smtClean="0"/>
              <a:t>Strategy</a:t>
            </a:r>
            <a:endParaRPr lang="en-US" sz="2000" dirty="0"/>
          </a:p>
          <a:p>
            <a:pPr lvl="1">
              <a:spcBef>
                <a:spcPts val="0"/>
              </a:spcBef>
            </a:pPr>
            <a:r>
              <a:rPr lang="en-US" sz="1800" dirty="0"/>
              <a:t>Optimization Mine Sites Initiative</a:t>
            </a:r>
          </a:p>
          <a:p>
            <a:pPr lvl="1">
              <a:spcBef>
                <a:spcPts val="0"/>
              </a:spcBef>
            </a:pPr>
            <a:r>
              <a:rPr lang="en-US" sz="1800" dirty="0"/>
              <a:t>Lessons Learned</a:t>
            </a:r>
          </a:p>
          <a:p>
            <a:pPr marL="0" indent="0">
              <a:spcBef>
                <a:spcPts val="0"/>
              </a:spcBef>
              <a:buNone/>
            </a:pPr>
            <a:endParaRPr lang="en-US" sz="700" dirty="0"/>
          </a:p>
          <a:p>
            <a:pPr>
              <a:spcBef>
                <a:spcPts val="0"/>
              </a:spcBef>
            </a:pPr>
            <a:r>
              <a:rPr lang="en-US" sz="2000" dirty="0"/>
              <a:t>Mine Site Characterization Best Practices</a:t>
            </a:r>
          </a:p>
          <a:p>
            <a:pPr marL="0" indent="0">
              <a:spcBef>
                <a:spcPts val="0"/>
              </a:spcBef>
              <a:buNone/>
            </a:pPr>
            <a:endParaRPr lang="en-US" sz="900" dirty="0"/>
          </a:p>
          <a:p>
            <a:pPr>
              <a:spcBef>
                <a:spcPts val="0"/>
              </a:spcBef>
            </a:pPr>
            <a:r>
              <a:rPr lang="en-US" sz="2000" dirty="0"/>
              <a:t>Optimization Review Case Studies</a:t>
            </a:r>
          </a:p>
          <a:p>
            <a:pPr>
              <a:spcBef>
                <a:spcPts val="0"/>
              </a:spcBef>
            </a:pPr>
            <a:endParaRPr lang="en-US" sz="900" dirty="0"/>
          </a:p>
          <a:p>
            <a:pPr>
              <a:spcBef>
                <a:spcPts val="0"/>
              </a:spcBef>
            </a:pPr>
            <a:r>
              <a:rPr lang="en-US" sz="2000" dirty="0"/>
              <a:t>Summary</a:t>
            </a:r>
          </a:p>
          <a:p>
            <a:pPr>
              <a:spcBef>
                <a:spcPts val="0"/>
              </a:spcBef>
            </a:pPr>
            <a:endParaRPr lang="en-US" sz="900" dirty="0"/>
          </a:p>
          <a:p>
            <a:pPr>
              <a:spcBef>
                <a:spcPts val="0"/>
              </a:spcBef>
            </a:pPr>
            <a:r>
              <a:rPr lang="en-US" sz="2000" dirty="0"/>
              <a:t>Questions</a:t>
            </a:r>
          </a:p>
        </p:txBody>
      </p:sp>
      <p:pic>
        <p:nvPicPr>
          <p:cNvPr id="7" name="Picture 6"/>
          <p:cNvPicPr>
            <a:picLocks noChangeAspect="1"/>
          </p:cNvPicPr>
          <p:nvPr/>
        </p:nvPicPr>
        <p:blipFill>
          <a:blip r:embed="rId3"/>
          <a:stretch>
            <a:fillRect/>
          </a:stretch>
        </p:blipFill>
        <p:spPr>
          <a:xfrm>
            <a:off x="5638800" y="1295400"/>
            <a:ext cx="3200400" cy="4267202"/>
          </a:xfrm>
          <a:prstGeom prst="rect">
            <a:avLst/>
          </a:prstGeom>
        </p:spPr>
      </p:pic>
      <p:sp>
        <p:nvSpPr>
          <p:cNvPr id="8" name="TextBox 7"/>
          <p:cNvSpPr txBox="1"/>
          <p:nvPr/>
        </p:nvSpPr>
        <p:spPr>
          <a:xfrm>
            <a:off x="6394859" y="5562600"/>
            <a:ext cx="1473480" cy="276999"/>
          </a:xfrm>
          <a:prstGeom prst="rect">
            <a:avLst/>
          </a:prstGeom>
          <a:noFill/>
        </p:spPr>
        <p:txBody>
          <a:bodyPr wrap="none" rtlCol="0">
            <a:spAutoFit/>
          </a:bodyPr>
          <a:lstStyle/>
          <a:p>
            <a:r>
              <a:rPr lang="en-US" sz="1200" dirty="0" smtClean="0"/>
              <a:t>Elizabeth Mine, VT</a:t>
            </a:r>
            <a:endParaRPr lang="en-US" sz="1200" dirty="0"/>
          </a:p>
        </p:txBody>
      </p:sp>
      <p:sp>
        <p:nvSpPr>
          <p:cNvPr id="9" name="Date Placeholder 8"/>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10" name="Footer Placeholder 9"/>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1" name="Slide Number Placeholder 10"/>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2505551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477000" cy="533400"/>
          </a:xfrm>
        </p:spPr>
        <p:txBody>
          <a:bodyPr/>
          <a:lstStyle/>
          <a:p>
            <a:r>
              <a:rPr lang="en-US" sz="2800" dirty="0"/>
              <a:t>Lessons Learned </a:t>
            </a:r>
            <a:r>
              <a:rPr lang="en-US" sz="2400" i="1" dirty="0"/>
              <a:t/>
            </a:r>
            <a:br>
              <a:rPr lang="en-US" sz="2400" i="1" dirty="0"/>
            </a:br>
            <a:r>
              <a:rPr lang="en-US" sz="2400" i="1" dirty="0" smtClean="0"/>
              <a:t>MIW-</a:t>
            </a:r>
            <a:r>
              <a:rPr lang="en-US" sz="2400" i="1" dirty="0" smtClean="0"/>
              <a:t>Focused Technical Reviews</a:t>
            </a:r>
            <a:endParaRPr lang="en-US" sz="2400" i="1" dirty="0"/>
          </a:p>
        </p:txBody>
      </p:sp>
      <p:sp>
        <p:nvSpPr>
          <p:cNvPr id="3" name="Content Placeholder 2"/>
          <p:cNvSpPr>
            <a:spLocks noGrp="1"/>
          </p:cNvSpPr>
          <p:nvPr>
            <p:ph idx="1"/>
          </p:nvPr>
        </p:nvSpPr>
        <p:spPr>
          <a:xfrm>
            <a:off x="152400" y="1600200"/>
            <a:ext cx="5257800" cy="4648200"/>
          </a:xfrm>
        </p:spPr>
        <p:txBody>
          <a:bodyPr/>
          <a:lstStyle/>
          <a:p>
            <a:r>
              <a:rPr lang="en-US" sz="2000" dirty="0"/>
              <a:t>Confirm MIW conditions and potential volume at risk of release prior to conducting invasive work</a:t>
            </a:r>
          </a:p>
          <a:p>
            <a:r>
              <a:rPr lang="en-US" sz="2000" dirty="0"/>
              <a:t>Confirm existing capacity to capture and treat potential MIW releases</a:t>
            </a:r>
          </a:p>
          <a:p>
            <a:r>
              <a:rPr lang="en-US" sz="2000" dirty="0" smtClean="0"/>
              <a:t>Conduct </a:t>
            </a:r>
            <a:r>
              <a:rPr lang="en-US" sz="2000" dirty="0"/>
              <a:t>Failure Mode &amp; Effects Analyses (FMEA) on planned work activities to assess potential risks and consequences </a:t>
            </a:r>
          </a:p>
          <a:p>
            <a:r>
              <a:rPr lang="en-US" sz="2000" dirty="0" smtClean="0"/>
              <a:t>Mitigate risk or provide contingency to contain and treat potential MIW releases</a:t>
            </a:r>
          </a:p>
          <a:p>
            <a:r>
              <a:rPr lang="en-US" sz="2000" dirty="0" smtClean="0"/>
              <a:t>Develop contingency</a:t>
            </a:r>
            <a:r>
              <a:rPr lang="en-US" sz="2000" dirty="0"/>
              <a:t>, notifications and emergency action </a:t>
            </a:r>
            <a:r>
              <a:rPr lang="en-US" sz="2000" dirty="0" smtClean="0"/>
              <a:t>plans (CNEAP</a:t>
            </a:r>
            <a:r>
              <a:rPr lang="en-US" sz="2000" dirty="0"/>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676400"/>
            <a:ext cx="3251200" cy="2438400"/>
          </a:xfrm>
          <a:prstGeom prst="rect">
            <a:avLst/>
          </a:prstGeom>
        </p:spPr>
      </p:pic>
      <p:sp>
        <p:nvSpPr>
          <p:cNvPr id="6" name="TextBox 5"/>
          <p:cNvSpPr txBox="1"/>
          <p:nvPr/>
        </p:nvSpPr>
        <p:spPr>
          <a:xfrm>
            <a:off x="6344059" y="4267200"/>
            <a:ext cx="1688283" cy="307777"/>
          </a:xfrm>
          <a:prstGeom prst="rect">
            <a:avLst/>
          </a:prstGeom>
          <a:noFill/>
        </p:spPr>
        <p:txBody>
          <a:bodyPr wrap="none" rtlCol="0">
            <a:spAutoFit/>
          </a:bodyPr>
          <a:lstStyle/>
          <a:p>
            <a:r>
              <a:rPr lang="en-US" sz="1400" dirty="0" smtClean="0"/>
              <a:t>Elizabeth Mine, VT</a:t>
            </a:r>
            <a:endParaRPr lang="en-US" sz="1400" dirty="0"/>
          </a:p>
        </p:txBody>
      </p:sp>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30</a:t>
            </a:fld>
            <a:endParaRPr lang="en-US" dirty="0">
              <a:solidFill>
                <a:srgbClr val="000000"/>
              </a:solidFill>
            </a:endParaRPr>
          </a:p>
        </p:txBody>
      </p:sp>
    </p:spTree>
    <p:extLst>
      <p:ext uri="{BB962C8B-B14F-4D97-AF65-F5344CB8AC3E}">
        <p14:creationId xmlns:p14="http://schemas.microsoft.com/office/powerpoint/2010/main" val="15630700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143000"/>
          </a:xfrm>
        </p:spPr>
        <p:txBody>
          <a:bodyPr/>
          <a:lstStyle/>
          <a:p>
            <a:r>
              <a:rPr lang="en-US" dirty="0"/>
              <a:t>Site Characterization Best Practices</a:t>
            </a:r>
          </a:p>
        </p:txBody>
      </p:sp>
    </p:spTree>
    <p:extLst>
      <p:ext uri="{BB962C8B-B14F-4D97-AF65-F5344CB8AC3E}">
        <p14:creationId xmlns:p14="http://schemas.microsoft.com/office/powerpoint/2010/main" val="3738810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0"/>
            <a:ext cx="7010400" cy="533400"/>
          </a:xfrm>
        </p:spPr>
        <p:txBody>
          <a:bodyPr/>
          <a:lstStyle/>
          <a:p>
            <a:r>
              <a:rPr lang="en-US" sz="2800" dirty="0"/>
              <a:t>Best Practices: Underground Workings</a:t>
            </a:r>
          </a:p>
        </p:txBody>
      </p:sp>
      <p:sp>
        <p:nvSpPr>
          <p:cNvPr id="3" name="Content Placeholder 2"/>
          <p:cNvSpPr>
            <a:spLocks noGrp="1"/>
          </p:cNvSpPr>
          <p:nvPr>
            <p:ph idx="1"/>
          </p:nvPr>
        </p:nvSpPr>
        <p:spPr>
          <a:xfrm>
            <a:off x="152400" y="1371600"/>
            <a:ext cx="5105400" cy="4114800"/>
          </a:xfrm>
        </p:spPr>
        <p:txBody>
          <a:bodyPr/>
          <a:lstStyle/>
          <a:p>
            <a:pPr marL="342900" lvl="1" indent="-342900">
              <a:buFont typeface="Arial" panose="020B0604020202020204" pitchFamily="34" charset="0"/>
              <a:buChar char="•"/>
            </a:pPr>
            <a:r>
              <a:rPr lang="en-US" sz="2000" dirty="0">
                <a:cs typeface="+mn-cs"/>
              </a:rPr>
              <a:t>Preventing sudden, uncontrolled fluid mining waste </a:t>
            </a:r>
            <a:r>
              <a:rPr lang="en-US" sz="2000" dirty="0" smtClean="0">
                <a:cs typeface="+mn-cs"/>
              </a:rPr>
              <a:t>releases</a:t>
            </a:r>
          </a:p>
          <a:p>
            <a:pPr marL="742950" lvl="2" indent="-342900">
              <a:buFont typeface="Wingdings" panose="05000000000000000000" pitchFamily="2" charset="2"/>
              <a:buChar char="Ø"/>
            </a:pPr>
            <a:r>
              <a:rPr lang="en-US" sz="1600" dirty="0" smtClean="0">
                <a:cs typeface="+mn-cs"/>
              </a:rPr>
              <a:t>MIW, saturated sediments/sludge</a:t>
            </a:r>
            <a:endParaRPr lang="en-US" sz="1600" dirty="0">
              <a:cs typeface="+mn-cs"/>
            </a:endParaRPr>
          </a:p>
          <a:p>
            <a:pPr marL="342900" lvl="1" indent="-342900">
              <a:buFont typeface="Arial" panose="020B0604020202020204" pitchFamily="34" charset="0"/>
              <a:buChar char="•"/>
            </a:pPr>
            <a:r>
              <a:rPr lang="en-US" sz="2000" dirty="0">
                <a:cs typeface="+mn-cs"/>
              </a:rPr>
              <a:t>Applies to investigation, rehabilitation and remedial activities</a:t>
            </a:r>
          </a:p>
          <a:p>
            <a:pPr marL="342900" lvl="1" indent="-342900">
              <a:buFont typeface="Arial" panose="020B0604020202020204" pitchFamily="34" charset="0"/>
              <a:buChar char="•"/>
            </a:pPr>
            <a:r>
              <a:rPr lang="en-US" sz="2000" dirty="0" smtClean="0">
                <a:cs typeface="+mn-cs"/>
              </a:rPr>
              <a:t>Extensive technical review by federal agencies and states</a:t>
            </a:r>
            <a:endParaRPr lang="en-US" sz="2000" dirty="0">
              <a:cs typeface="+mn-cs"/>
            </a:endParaRPr>
          </a:p>
          <a:p>
            <a:pPr marL="342900" lvl="1" indent="-342900">
              <a:buFont typeface="Arial" panose="020B0604020202020204" pitchFamily="34" charset="0"/>
              <a:buChar char="•"/>
            </a:pPr>
            <a:r>
              <a:rPr lang="en-US" sz="2000" dirty="0" smtClean="0">
                <a:cs typeface="+mn-cs"/>
              </a:rPr>
              <a:t>Formal independent peer review</a:t>
            </a:r>
            <a:endParaRPr lang="en-US" sz="2000" dirty="0">
              <a:cs typeface="+mn-cs"/>
            </a:endParaRPr>
          </a:p>
          <a:p>
            <a:pPr lvl="1"/>
            <a:r>
              <a:rPr lang="en-US" sz="1600" dirty="0">
                <a:cs typeface="+mn-cs"/>
              </a:rPr>
              <a:t>USGS</a:t>
            </a:r>
          </a:p>
          <a:p>
            <a:pPr lvl="1"/>
            <a:r>
              <a:rPr lang="en-US" sz="1600" dirty="0">
                <a:cs typeface="+mn-cs"/>
              </a:rPr>
              <a:t>PADEP, WVDEC</a:t>
            </a:r>
          </a:p>
          <a:p>
            <a:pPr lvl="1"/>
            <a:r>
              <a:rPr lang="en-US" sz="1600" dirty="0">
                <a:cs typeface="+mn-cs"/>
              </a:rPr>
              <a:t>NOVAGOLD Resources</a:t>
            </a:r>
          </a:p>
          <a:p>
            <a:pPr lvl="1"/>
            <a:r>
              <a:rPr lang="en-US" sz="1600" dirty="0">
                <a:cs typeface="+mn-cs"/>
              </a:rPr>
              <a:t>Colorado School of Mines, U.Nevada-Reno</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447800"/>
            <a:ext cx="3429000" cy="4433207"/>
          </a:xfrm>
          <a:prstGeom prst="rect">
            <a:avLst/>
          </a:prstGeom>
        </p:spPr>
      </p:pic>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0" name="Slide Number Placeholder 9"/>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32</a:t>
            </a:fld>
            <a:endParaRPr lang="en-US" dirty="0">
              <a:solidFill>
                <a:srgbClr val="000000"/>
              </a:solidFill>
            </a:endParaRPr>
          </a:p>
        </p:txBody>
      </p:sp>
    </p:spTree>
    <p:extLst>
      <p:ext uri="{BB962C8B-B14F-4D97-AF65-F5344CB8AC3E}">
        <p14:creationId xmlns:p14="http://schemas.microsoft.com/office/powerpoint/2010/main" val="37538185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152400"/>
            <a:ext cx="6477000" cy="533400"/>
          </a:xfrm>
        </p:spPr>
        <p:txBody>
          <a:bodyPr/>
          <a:lstStyle/>
          <a:p>
            <a:r>
              <a:rPr lang="en-US" sz="2800" dirty="0" smtClean="0"/>
              <a:t>Best Practices Development Partners </a:t>
            </a:r>
            <a:r>
              <a:rPr lang="en-US" sz="2400" i="1" dirty="0" smtClean="0"/>
              <a:t>Contributing </a:t>
            </a:r>
            <a:r>
              <a:rPr lang="en-US" sz="2400" i="1" dirty="0"/>
              <a:t>U.S. Federal Agencies</a:t>
            </a:r>
            <a:endParaRPr lang="en-US" sz="2800" i="1" dirty="0"/>
          </a:p>
        </p:txBody>
      </p:sp>
      <p:sp>
        <p:nvSpPr>
          <p:cNvPr id="4099" name="Rectangle 3"/>
          <p:cNvSpPr>
            <a:spLocks noGrp="1" noChangeArrowheads="1"/>
          </p:cNvSpPr>
          <p:nvPr>
            <p:ph idx="1"/>
          </p:nvPr>
        </p:nvSpPr>
        <p:spPr>
          <a:xfrm>
            <a:off x="228600" y="1447800"/>
            <a:ext cx="7772400" cy="4800600"/>
          </a:xfrm>
        </p:spPr>
        <p:txBody>
          <a:bodyPr/>
          <a:lstStyle/>
          <a:p>
            <a:r>
              <a:rPr lang="en-US" sz="2000" dirty="0"/>
              <a:t>Department of the Interior (DOI)</a:t>
            </a:r>
          </a:p>
          <a:p>
            <a:pPr lvl="1"/>
            <a:r>
              <a:rPr lang="en-US" sz="1400" dirty="0"/>
              <a:t>Office of Surface Mining, Reclamation and Enforcement (OSMRE)</a:t>
            </a:r>
          </a:p>
          <a:p>
            <a:pPr lvl="1"/>
            <a:r>
              <a:rPr lang="en-US" sz="1400" dirty="0"/>
              <a:t>U.S. Geological Survey (USGS)</a:t>
            </a:r>
          </a:p>
          <a:p>
            <a:pPr lvl="1"/>
            <a:r>
              <a:rPr lang="en-US" sz="1400" dirty="0"/>
              <a:t>Bureau of Reclamation (BOR)</a:t>
            </a:r>
          </a:p>
          <a:p>
            <a:r>
              <a:rPr lang="en-US" sz="2000" dirty="0"/>
              <a:t>Environmental Protection Agency (EPA)</a:t>
            </a:r>
          </a:p>
          <a:p>
            <a:r>
              <a:rPr lang="en-US" sz="2000" dirty="0"/>
              <a:t>Department of Labor</a:t>
            </a:r>
          </a:p>
          <a:p>
            <a:pPr lvl="1"/>
            <a:r>
              <a:rPr lang="en-US" sz="1400" dirty="0"/>
              <a:t>Mine Safety and Health Administration (MSHA)</a:t>
            </a:r>
          </a:p>
          <a:p>
            <a:r>
              <a:rPr lang="en-US" sz="2000" dirty="0"/>
              <a:t>Department of Transportation (DOT)</a:t>
            </a:r>
          </a:p>
          <a:p>
            <a:pPr lvl="1"/>
            <a:r>
              <a:rPr lang="en-US" sz="1400" dirty="0"/>
              <a:t>Federal Highways Administration (FHWA) </a:t>
            </a:r>
          </a:p>
          <a:p>
            <a:pPr lvl="1"/>
            <a:r>
              <a:rPr lang="en-US" sz="1400" dirty="0"/>
              <a:t>Interstate Technical Group on Abandoned Underground Mines</a:t>
            </a:r>
          </a:p>
          <a:p>
            <a:r>
              <a:rPr lang="en-US" sz="2000" dirty="0"/>
              <a:t>Department of Homeland Security (DHS)</a:t>
            </a:r>
          </a:p>
          <a:p>
            <a:pPr lvl="1"/>
            <a:r>
              <a:rPr lang="en-US" sz="1400" dirty="0"/>
              <a:t>Federal Emergency Management Agency (FEMA) </a:t>
            </a:r>
          </a:p>
          <a:p>
            <a:r>
              <a:rPr lang="en-US" sz="2000" dirty="0"/>
              <a:t>Department of Agriculture</a:t>
            </a:r>
          </a:p>
          <a:p>
            <a:pPr lvl="1"/>
            <a:r>
              <a:rPr lang="en-US" sz="1400" dirty="0"/>
              <a:t>U.S. Forest Service (USFS)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4480179"/>
            <a:ext cx="930021" cy="93002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2174"/>
          <a:stretch/>
        </p:blipFill>
        <p:spPr>
          <a:xfrm>
            <a:off x="6972626" y="5435457"/>
            <a:ext cx="700768" cy="81294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2339408"/>
            <a:ext cx="1071930" cy="48461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3511" y="2983010"/>
            <a:ext cx="722109" cy="72210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6770" y="3764063"/>
            <a:ext cx="712480" cy="731737"/>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8473" y="1397959"/>
            <a:ext cx="769074" cy="76907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956" y="2220661"/>
            <a:ext cx="722109" cy="722109"/>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5116" y="1421442"/>
            <a:ext cx="718899" cy="722109"/>
          </a:xfrm>
          <a:prstGeom prst="rect">
            <a:avLst/>
          </a:prstGeom>
        </p:spPr>
      </p:pic>
      <p:pic>
        <p:nvPicPr>
          <p:cNvPr id="2" name="Picture 1"/>
          <p:cNvPicPr>
            <a:picLocks noChangeAspect="1"/>
          </p:cNvPicPr>
          <p:nvPr/>
        </p:nvPicPr>
        <p:blipFill rotWithShape="1">
          <a:blip r:embed="rId11" cstate="print">
            <a:extLst>
              <a:ext uri="{28A0092B-C50C-407E-A947-70E740481C1C}">
                <a14:useLocalDpi xmlns:a14="http://schemas.microsoft.com/office/drawing/2010/main" val="0"/>
              </a:ext>
            </a:extLst>
          </a:blip>
          <a:srcRect l="18542" t="511" r="18437" b="-511"/>
          <a:stretch/>
        </p:blipFill>
        <p:spPr>
          <a:xfrm>
            <a:off x="6942010" y="2974274"/>
            <a:ext cx="762000" cy="739581"/>
          </a:xfrm>
          <a:prstGeom prst="rect">
            <a:avLst/>
          </a:prstGeom>
        </p:spPr>
      </p:pic>
      <p:sp>
        <p:nvSpPr>
          <p:cNvPr id="3" name="Date Placeholder 2"/>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33</a:t>
            </a:fld>
            <a:endParaRPr lang="en-US" dirty="0">
              <a:solidFill>
                <a:srgbClr val="000000"/>
              </a:solidFill>
            </a:endParaRPr>
          </a:p>
        </p:txBody>
      </p:sp>
    </p:spTree>
    <p:extLst>
      <p:ext uri="{BB962C8B-B14F-4D97-AF65-F5344CB8AC3E}">
        <p14:creationId xmlns:p14="http://schemas.microsoft.com/office/powerpoint/2010/main" val="4025387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525" y="152400"/>
            <a:ext cx="6477000" cy="533400"/>
          </a:xfrm>
        </p:spPr>
        <p:txBody>
          <a:bodyPr/>
          <a:lstStyle/>
          <a:p>
            <a:r>
              <a:rPr lang="en-US" sz="2800" dirty="0"/>
              <a:t>Key </a:t>
            </a:r>
            <a:r>
              <a:rPr lang="en-US" sz="2800" dirty="0" smtClean="0"/>
              <a:t>Best Practices for MIW</a:t>
            </a:r>
            <a:br>
              <a:rPr lang="en-US" sz="2800" dirty="0" smtClean="0"/>
            </a:br>
            <a:r>
              <a:rPr lang="en-US" sz="2400" i="1" dirty="0"/>
              <a:t>Initial </a:t>
            </a:r>
            <a:r>
              <a:rPr lang="en-US" sz="2400" i="1" dirty="0" smtClean="0"/>
              <a:t>Assessment Activities</a:t>
            </a:r>
            <a:endParaRPr lang="en-US" sz="2400" i="1" dirty="0"/>
          </a:p>
        </p:txBody>
      </p:sp>
      <p:sp>
        <p:nvSpPr>
          <p:cNvPr id="4099" name="Rectangle 3"/>
          <p:cNvSpPr>
            <a:spLocks noGrp="1" noChangeArrowheads="1"/>
          </p:cNvSpPr>
          <p:nvPr>
            <p:ph idx="1"/>
          </p:nvPr>
        </p:nvSpPr>
        <p:spPr>
          <a:xfrm>
            <a:off x="228600" y="1219200"/>
            <a:ext cx="5638800" cy="5029199"/>
          </a:xfrm>
        </p:spPr>
        <p:txBody>
          <a:bodyPr/>
          <a:lstStyle/>
          <a:p>
            <a:r>
              <a:rPr lang="en-US" sz="2000" dirty="0"/>
              <a:t>Conduct initial site screening</a:t>
            </a:r>
          </a:p>
          <a:p>
            <a:pPr lvl="1"/>
            <a:r>
              <a:rPr lang="en-US" sz="1800" dirty="0"/>
              <a:t>Document and data review</a:t>
            </a:r>
          </a:p>
          <a:p>
            <a:pPr lvl="1"/>
            <a:r>
              <a:rPr lang="en-US" sz="1800" dirty="0"/>
              <a:t>Identify data gaps</a:t>
            </a:r>
          </a:p>
          <a:p>
            <a:pPr lvl="1"/>
            <a:r>
              <a:rPr lang="en-US" sz="1800" dirty="0"/>
              <a:t>Conduct site Visit</a:t>
            </a:r>
          </a:p>
          <a:p>
            <a:r>
              <a:rPr lang="en-US" sz="2000" dirty="0"/>
              <a:t>Develop MIW CSM </a:t>
            </a:r>
          </a:p>
          <a:p>
            <a:pPr lvl="1"/>
            <a:r>
              <a:rPr lang="en-US" sz="1800" dirty="0"/>
              <a:t>Visualization of mine workings and MIW conditions</a:t>
            </a:r>
          </a:p>
          <a:p>
            <a:r>
              <a:rPr lang="en-US" sz="2000" dirty="0"/>
              <a:t>Evaluate MIW pooling attributes</a:t>
            </a:r>
          </a:p>
          <a:p>
            <a:pPr lvl="1"/>
            <a:r>
              <a:rPr lang="en-US" sz="1800" dirty="0"/>
              <a:t>Hydrogeologic</a:t>
            </a:r>
          </a:p>
          <a:p>
            <a:pPr lvl="1"/>
            <a:r>
              <a:rPr lang="en-US" sz="1800" dirty="0"/>
              <a:t>Hydrologic</a:t>
            </a:r>
          </a:p>
          <a:p>
            <a:pPr lvl="1"/>
            <a:r>
              <a:rPr lang="en-US" sz="1800" dirty="0"/>
              <a:t>Geochemical</a:t>
            </a:r>
          </a:p>
          <a:p>
            <a:pPr lvl="1"/>
            <a:r>
              <a:rPr lang="en-US" sz="1800" dirty="0"/>
              <a:t>Geotechnical</a:t>
            </a:r>
          </a:p>
          <a:p>
            <a:r>
              <a:rPr lang="en-US" sz="2000" dirty="0"/>
              <a:t>Develop qualitative water balance</a:t>
            </a:r>
          </a:p>
          <a:p>
            <a:pPr lvl="1"/>
            <a:r>
              <a:rPr lang="en-US" sz="1800" dirty="0"/>
              <a:t>Inflows - outflows</a:t>
            </a:r>
          </a:p>
        </p:txBody>
      </p:sp>
      <p:pic>
        <p:nvPicPr>
          <p:cNvPr id="4" name="Picture 3"/>
          <p:cNvPicPr>
            <a:picLocks noChangeAspect="1"/>
          </p:cNvPicPr>
          <p:nvPr/>
        </p:nvPicPr>
        <p:blipFill>
          <a:blip r:embed="rId3"/>
          <a:stretch>
            <a:fillRect/>
          </a:stretch>
        </p:blipFill>
        <p:spPr>
          <a:xfrm>
            <a:off x="5943600" y="1295399"/>
            <a:ext cx="2439484" cy="1828800"/>
          </a:xfrm>
          <a:prstGeom prst="rect">
            <a:avLst/>
          </a:prstGeom>
        </p:spPr>
      </p:pic>
      <p:pic>
        <p:nvPicPr>
          <p:cNvPr id="5" name="Picture 4"/>
          <p:cNvPicPr>
            <a:picLocks noChangeAspect="1"/>
          </p:cNvPicPr>
          <p:nvPr/>
        </p:nvPicPr>
        <p:blipFill rotWithShape="1">
          <a:blip r:embed="rId4"/>
          <a:srcRect b="13811"/>
          <a:stretch/>
        </p:blipFill>
        <p:spPr>
          <a:xfrm>
            <a:off x="5947131" y="3200400"/>
            <a:ext cx="2432423" cy="2819400"/>
          </a:xfrm>
          <a:prstGeom prst="rect">
            <a:avLst/>
          </a:prstGeom>
        </p:spPr>
      </p:pic>
      <p:sp>
        <p:nvSpPr>
          <p:cNvPr id="2" name="Date Placeholder 1"/>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34</a:t>
            </a:fld>
            <a:endParaRPr lang="en-US" dirty="0">
              <a:solidFill>
                <a:srgbClr val="000000"/>
              </a:solidFill>
            </a:endParaRPr>
          </a:p>
        </p:txBody>
      </p:sp>
    </p:spTree>
    <p:extLst>
      <p:ext uri="{BB962C8B-B14F-4D97-AF65-F5344CB8AC3E}">
        <p14:creationId xmlns:p14="http://schemas.microsoft.com/office/powerpoint/2010/main" val="14126834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152400"/>
            <a:ext cx="6477000" cy="533400"/>
          </a:xfrm>
        </p:spPr>
        <p:txBody>
          <a:bodyPr/>
          <a:lstStyle/>
          <a:p>
            <a:r>
              <a:rPr lang="en-US" sz="2800" dirty="0"/>
              <a:t>Example </a:t>
            </a:r>
            <a:r>
              <a:rPr lang="en-US" sz="2800" dirty="0" smtClean="0"/>
              <a:t>Simplified MIW </a:t>
            </a:r>
            <a:r>
              <a:rPr lang="en-US" sz="2800" dirty="0"/>
              <a:t>CSM</a:t>
            </a:r>
            <a:br>
              <a:rPr lang="en-US" sz="2800" dirty="0"/>
            </a:br>
            <a:r>
              <a:rPr lang="en-US" sz="2400" i="1" dirty="0"/>
              <a:t>Standard Mine, CO</a:t>
            </a:r>
            <a:endParaRPr lang="en-US" i="1"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689" t="3635" r="8145" b="13032"/>
          <a:stretch/>
        </p:blipFill>
        <p:spPr>
          <a:xfrm>
            <a:off x="838200" y="1219200"/>
            <a:ext cx="7375700" cy="5477027"/>
          </a:xfrm>
          <a:prstGeom prst="rect">
            <a:avLst/>
          </a:prstGeom>
        </p:spPr>
      </p:pic>
    </p:spTree>
    <p:extLst>
      <p:ext uri="{BB962C8B-B14F-4D97-AF65-F5344CB8AC3E}">
        <p14:creationId xmlns:p14="http://schemas.microsoft.com/office/powerpoint/2010/main" val="20607509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304800" y="1371600"/>
            <a:ext cx="8382000" cy="4800600"/>
          </a:xfrm>
        </p:spPr>
        <p:txBody>
          <a:bodyPr/>
          <a:lstStyle/>
          <a:p>
            <a:r>
              <a:rPr lang="en-US" sz="2400" dirty="0"/>
              <a:t>Plan and conduct minimally invasive measurement activities</a:t>
            </a:r>
          </a:p>
          <a:p>
            <a:pPr lvl="1"/>
            <a:r>
              <a:rPr lang="en-US" sz="2000" dirty="0"/>
              <a:t>Geophysical studies, tracer studies</a:t>
            </a:r>
          </a:p>
          <a:p>
            <a:pPr lvl="1"/>
            <a:r>
              <a:rPr lang="en-US" sz="2000" dirty="0"/>
              <a:t>Groundwater/MIW pooling water levels</a:t>
            </a:r>
          </a:p>
          <a:p>
            <a:pPr lvl="1"/>
            <a:r>
              <a:rPr lang="en-US" sz="2000" dirty="0"/>
              <a:t>Surface water flows and water quality</a:t>
            </a:r>
          </a:p>
          <a:p>
            <a:r>
              <a:rPr lang="en-US" sz="2400" dirty="0"/>
              <a:t>Example downhole measurements</a:t>
            </a:r>
          </a:p>
          <a:p>
            <a:pPr lvl="1"/>
            <a:r>
              <a:rPr lang="en-US" sz="2000" dirty="0"/>
              <a:t>Water elevations using pressure transducers</a:t>
            </a:r>
          </a:p>
          <a:p>
            <a:pPr lvl="1"/>
            <a:r>
              <a:rPr lang="en-US" sz="2000" dirty="0"/>
              <a:t>MIW flow metering</a:t>
            </a:r>
          </a:p>
          <a:p>
            <a:pPr lvl="1"/>
            <a:r>
              <a:rPr lang="en-US" sz="2000" dirty="0"/>
              <a:t>Visual inspection using video</a:t>
            </a:r>
          </a:p>
          <a:p>
            <a:pPr lvl="1"/>
            <a:r>
              <a:rPr lang="en-US" sz="2000" dirty="0"/>
              <a:t>3-D laser mapping of workings</a:t>
            </a:r>
          </a:p>
          <a:p>
            <a:r>
              <a:rPr lang="en-US" sz="2400" dirty="0"/>
              <a:t>Develop detailed water balance</a:t>
            </a:r>
          </a:p>
          <a:p>
            <a:pPr lvl="1"/>
            <a:r>
              <a:rPr lang="en-US" sz="2000" dirty="0"/>
              <a:t>Calculate / estimate hydrostatic conditions</a:t>
            </a:r>
          </a:p>
        </p:txBody>
      </p:sp>
      <p:pic>
        <p:nvPicPr>
          <p:cNvPr id="2" name="Picture 1"/>
          <p:cNvPicPr>
            <a:picLocks noChangeAspect="1"/>
          </p:cNvPicPr>
          <p:nvPr/>
        </p:nvPicPr>
        <p:blipFill rotWithShape="1">
          <a:blip r:embed="rId3"/>
          <a:srcRect l="19408"/>
          <a:stretch/>
        </p:blipFill>
        <p:spPr>
          <a:xfrm>
            <a:off x="6324600" y="2057400"/>
            <a:ext cx="2210803" cy="1828800"/>
          </a:xfrm>
          <a:prstGeom prst="rect">
            <a:avLst/>
          </a:prstGeom>
        </p:spPr>
      </p:pic>
      <p:pic>
        <p:nvPicPr>
          <p:cNvPr id="3" name="Picture 2"/>
          <p:cNvPicPr>
            <a:picLocks noChangeAspect="1"/>
          </p:cNvPicPr>
          <p:nvPr/>
        </p:nvPicPr>
        <p:blipFill>
          <a:blip r:embed="rId4"/>
          <a:stretch>
            <a:fillRect/>
          </a:stretch>
        </p:blipFill>
        <p:spPr>
          <a:xfrm>
            <a:off x="5486400" y="4191000"/>
            <a:ext cx="3505200" cy="1143137"/>
          </a:xfrm>
          <a:prstGeom prst="rect">
            <a:avLst/>
          </a:prstGeom>
        </p:spPr>
      </p:pic>
      <p:sp>
        <p:nvSpPr>
          <p:cNvPr id="8" name="Rectangle 2"/>
          <p:cNvSpPr txBox="1">
            <a:spLocks noChangeArrowheads="1"/>
          </p:cNvSpPr>
          <p:nvPr/>
        </p:nvSpPr>
        <p:spPr bwMode="auto">
          <a:xfrm>
            <a:off x="76200" y="152400"/>
            <a:ext cx="6477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tx1"/>
                </a:solidFill>
                <a:latin typeface="Arial" charset="0"/>
                <a:ea typeface="ＭＳ Ｐゴシック" pitchFamily="84" charset="-128"/>
              </a:defRPr>
            </a:lvl2pPr>
            <a:lvl3pPr algn="ctr" rtl="0" eaLnBrk="0" fontAlgn="base" hangingPunct="0">
              <a:spcBef>
                <a:spcPct val="0"/>
              </a:spcBef>
              <a:spcAft>
                <a:spcPct val="0"/>
              </a:spcAft>
              <a:defRPr sz="3200">
                <a:solidFill>
                  <a:schemeClr val="tx1"/>
                </a:solidFill>
                <a:latin typeface="Arial" charset="0"/>
                <a:ea typeface="ＭＳ Ｐゴシック" pitchFamily="84" charset="-128"/>
              </a:defRPr>
            </a:lvl3pPr>
            <a:lvl4pPr algn="ctr" rtl="0" eaLnBrk="0" fontAlgn="base" hangingPunct="0">
              <a:spcBef>
                <a:spcPct val="0"/>
              </a:spcBef>
              <a:spcAft>
                <a:spcPct val="0"/>
              </a:spcAft>
              <a:defRPr sz="3200">
                <a:solidFill>
                  <a:schemeClr val="tx1"/>
                </a:solidFill>
                <a:latin typeface="Arial" charset="0"/>
                <a:ea typeface="ＭＳ Ｐゴシック" pitchFamily="84" charset="-128"/>
              </a:defRPr>
            </a:lvl4pPr>
            <a:lvl5pPr algn="ctr" rtl="0" eaLnBrk="0" fontAlgn="base" hangingPunct="0">
              <a:spcBef>
                <a:spcPct val="0"/>
              </a:spcBef>
              <a:spcAft>
                <a:spcPct val="0"/>
              </a:spcAft>
              <a:defRPr sz="3200">
                <a:solidFill>
                  <a:schemeClr val="tx1"/>
                </a:solidFill>
                <a:latin typeface="Arial" charset="0"/>
                <a:ea typeface="ＭＳ Ｐゴシック" pitchFamily="84" charset="-128"/>
              </a:defRPr>
            </a:lvl5pPr>
            <a:lvl6pPr marL="457200" algn="ctr" rtl="0" fontAlgn="base">
              <a:spcBef>
                <a:spcPct val="0"/>
              </a:spcBef>
              <a:spcAft>
                <a:spcPct val="0"/>
              </a:spcAft>
              <a:defRPr sz="3200">
                <a:solidFill>
                  <a:schemeClr val="tx1"/>
                </a:solidFill>
                <a:latin typeface="Arial" charset="0"/>
                <a:ea typeface="ＭＳ Ｐゴシック" pitchFamily="84" charset="-128"/>
              </a:defRPr>
            </a:lvl6pPr>
            <a:lvl7pPr marL="914400" algn="ctr" rtl="0" fontAlgn="base">
              <a:spcBef>
                <a:spcPct val="0"/>
              </a:spcBef>
              <a:spcAft>
                <a:spcPct val="0"/>
              </a:spcAft>
              <a:defRPr sz="3200">
                <a:solidFill>
                  <a:schemeClr val="tx1"/>
                </a:solidFill>
                <a:latin typeface="Arial" charset="0"/>
                <a:ea typeface="ＭＳ Ｐゴシック" pitchFamily="84" charset="-128"/>
              </a:defRPr>
            </a:lvl7pPr>
            <a:lvl8pPr marL="1371600" algn="ctr" rtl="0" fontAlgn="base">
              <a:spcBef>
                <a:spcPct val="0"/>
              </a:spcBef>
              <a:spcAft>
                <a:spcPct val="0"/>
              </a:spcAft>
              <a:defRPr sz="3200">
                <a:solidFill>
                  <a:schemeClr val="tx1"/>
                </a:solidFill>
                <a:latin typeface="Arial" charset="0"/>
                <a:ea typeface="ＭＳ Ｐゴシック" pitchFamily="84" charset="-128"/>
              </a:defRPr>
            </a:lvl8pPr>
            <a:lvl9pPr marL="1828800" algn="ctr" rtl="0" fontAlgn="base">
              <a:spcBef>
                <a:spcPct val="0"/>
              </a:spcBef>
              <a:spcAft>
                <a:spcPct val="0"/>
              </a:spcAft>
              <a:defRPr sz="3200">
                <a:solidFill>
                  <a:schemeClr val="tx1"/>
                </a:solidFill>
                <a:latin typeface="Arial" charset="0"/>
                <a:ea typeface="ＭＳ Ｐゴシック" pitchFamily="84" charset="-128"/>
              </a:defRPr>
            </a:lvl9pPr>
          </a:lstStyle>
          <a:p>
            <a:r>
              <a:rPr lang="en-US" sz="2800" kern="0" dirty="0" smtClean="0"/>
              <a:t>Key Best Practices for MIW</a:t>
            </a:r>
          </a:p>
          <a:p>
            <a:r>
              <a:rPr lang="en-US" sz="2400" i="1" kern="0" dirty="0" smtClean="0"/>
              <a:t>Field Investigation Activities</a:t>
            </a:r>
            <a:endParaRPr lang="en-US" sz="2400" i="1" kern="0" dirty="0"/>
          </a:p>
        </p:txBody>
      </p:sp>
      <p:sp>
        <p:nvSpPr>
          <p:cNvPr id="5" name="Date Placeholder 4"/>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7" name="Footer Placeholder 6"/>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36</a:t>
            </a:fld>
            <a:endParaRPr lang="en-US" dirty="0">
              <a:solidFill>
                <a:srgbClr val="000000"/>
              </a:solidFill>
            </a:endParaRPr>
          </a:p>
        </p:txBody>
      </p:sp>
    </p:spTree>
    <p:extLst>
      <p:ext uri="{BB962C8B-B14F-4D97-AF65-F5344CB8AC3E}">
        <p14:creationId xmlns:p14="http://schemas.microsoft.com/office/powerpoint/2010/main" val="3951278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381000" y="1295400"/>
            <a:ext cx="8534400" cy="4800600"/>
          </a:xfrm>
        </p:spPr>
        <p:txBody>
          <a:bodyPr/>
          <a:lstStyle/>
          <a:p>
            <a:r>
              <a:rPr lang="en-US" sz="2400" dirty="0"/>
              <a:t>Plan and conduct invasive measurement activities</a:t>
            </a:r>
          </a:p>
          <a:p>
            <a:pPr lvl="1"/>
            <a:r>
              <a:rPr lang="en-US" sz="2000" dirty="0"/>
              <a:t>Drilling using blow-out preventers</a:t>
            </a:r>
          </a:p>
          <a:p>
            <a:pPr lvl="1"/>
            <a:r>
              <a:rPr lang="en-US" sz="2000" dirty="0"/>
              <a:t>Downhole measurement through boreholes</a:t>
            </a:r>
          </a:p>
          <a:p>
            <a:pPr lvl="1"/>
            <a:r>
              <a:rPr lang="en-US" sz="2000" dirty="0"/>
              <a:t>Monitoring well installation and sampling</a:t>
            </a:r>
          </a:p>
          <a:p>
            <a:r>
              <a:rPr lang="en-US" sz="2400" dirty="0"/>
              <a:t>Examples of drilling-related failure modes</a:t>
            </a:r>
          </a:p>
          <a:p>
            <a:pPr lvl="1"/>
            <a:r>
              <a:rPr lang="en-US" sz="2000" dirty="0"/>
              <a:t>MIW releases through drilled boreholes</a:t>
            </a:r>
          </a:p>
          <a:p>
            <a:pPr lvl="1"/>
            <a:r>
              <a:rPr lang="en-US" sz="2000" dirty="0"/>
              <a:t>Collapses or cave-ins within workings</a:t>
            </a:r>
          </a:p>
          <a:p>
            <a:pPr lvl="1"/>
            <a:r>
              <a:rPr lang="en-US" sz="2000" dirty="0"/>
              <a:t>Ground failure from weight of drilling equipment</a:t>
            </a:r>
          </a:p>
          <a:p>
            <a:pPr lvl="1"/>
            <a:r>
              <a:rPr lang="en-US" sz="2000" dirty="0"/>
              <a:t>Ground liquefaction from drilling vibration</a:t>
            </a:r>
          </a:p>
        </p:txBody>
      </p:sp>
      <p:sp>
        <p:nvSpPr>
          <p:cNvPr id="8" name="Rectangle 2"/>
          <p:cNvSpPr txBox="1">
            <a:spLocks noChangeArrowheads="1"/>
          </p:cNvSpPr>
          <p:nvPr/>
        </p:nvSpPr>
        <p:spPr bwMode="auto">
          <a:xfrm>
            <a:off x="76200" y="152400"/>
            <a:ext cx="6477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tx1"/>
                </a:solidFill>
                <a:latin typeface="Arial" charset="0"/>
                <a:ea typeface="ＭＳ Ｐゴシック" pitchFamily="84" charset="-128"/>
              </a:defRPr>
            </a:lvl2pPr>
            <a:lvl3pPr algn="ctr" rtl="0" eaLnBrk="0" fontAlgn="base" hangingPunct="0">
              <a:spcBef>
                <a:spcPct val="0"/>
              </a:spcBef>
              <a:spcAft>
                <a:spcPct val="0"/>
              </a:spcAft>
              <a:defRPr sz="3200">
                <a:solidFill>
                  <a:schemeClr val="tx1"/>
                </a:solidFill>
                <a:latin typeface="Arial" charset="0"/>
                <a:ea typeface="ＭＳ Ｐゴシック" pitchFamily="84" charset="-128"/>
              </a:defRPr>
            </a:lvl3pPr>
            <a:lvl4pPr algn="ctr" rtl="0" eaLnBrk="0" fontAlgn="base" hangingPunct="0">
              <a:spcBef>
                <a:spcPct val="0"/>
              </a:spcBef>
              <a:spcAft>
                <a:spcPct val="0"/>
              </a:spcAft>
              <a:defRPr sz="3200">
                <a:solidFill>
                  <a:schemeClr val="tx1"/>
                </a:solidFill>
                <a:latin typeface="Arial" charset="0"/>
                <a:ea typeface="ＭＳ Ｐゴシック" pitchFamily="84" charset="-128"/>
              </a:defRPr>
            </a:lvl4pPr>
            <a:lvl5pPr algn="ctr" rtl="0" eaLnBrk="0" fontAlgn="base" hangingPunct="0">
              <a:spcBef>
                <a:spcPct val="0"/>
              </a:spcBef>
              <a:spcAft>
                <a:spcPct val="0"/>
              </a:spcAft>
              <a:defRPr sz="3200">
                <a:solidFill>
                  <a:schemeClr val="tx1"/>
                </a:solidFill>
                <a:latin typeface="Arial" charset="0"/>
                <a:ea typeface="ＭＳ Ｐゴシック" pitchFamily="84" charset="-128"/>
              </a:defRPr>
            </a:lvl5pPr>
            <a:lvl6pPr marL="457200" algn="ctr" rtl="0" fontAlgn="base">
              <a:spcBef>
                <a:spcPct val="0"/>
              </a:spcBef>
              <a:spcAft>
                <a:spcPct val="0"/>
              </a:spcAft>
              <a:defRPr sz="3200">
                <a:solidFill>
                  <a:schemeClr val="tx1"/>
                </a:solidFill>
                <a:latin typeface="Arial" charset="0"/>
                <a:ea typeface="ＭＳ Ｐゴシック" pitchFamily="84" charset="-128"/>
              </a:defRPr>
            </a:lvl6pPr>
            <a:lvl7pPr marL="914400" algn="ctr" rtl="0" fontAlgn="base">
              <a:spcBef>
                <a:spcPct val="0"/>
              </a:spcBef>
              <a:spcAft>
                <a:spcPct val="0"/>
              </a:spcAft>
              <a:defRPr sz="3200">
                <a:solidFill>
                  <a:schemeClr val="tx1"/>
                </a:solidFill>
                <a:latin typeface="Arial" charset="0"/>
                <a:ea typeface="ＭＳ Ｐゴシック" pitchFamily="84" charset="-128"/>
              </a:defRPr>
            </a:lvl7pPr>
            <a:lvl8pPr marL="1371600" algn="ctr" rtl="0" fontAlgn="base">
              <a:spcBef>
                <a:spcPct val="0"/>
              </a:spcBef>
              <a:spcAft>
                <a:spcPct val="0"/>
              </a:spcAft>
              <a:defRPr sz="3200">
                <a:solidFill>
                  <a:schemeClr val="tx1"/>
                </a:solidFill>
                <a:latin typeface="Arial" charset="0"/>
                <a:ea typeface="ＭＳ Ｐゴシック" pitchFamily="84" charset="-128"/>
              </a:defRPr>
            </a:lvl8pPr>
            <a:lvl9pPr marL="1828800" algn="ctr" rtl="0" fontAlgn="base">
              <a:spcBef>
                <a:spcPct val="0"/>
              </a:spcBef>
              <a:spcAft>
                <a:spcPct val="0"/>
              </a:spcAft>
              <a:defRPr sz="3200">
                <a:solidFill>
                  <a:schemeClr val="tx1"/>
                </a:solidFill>
                <a:latin typeface="Arial" charset="0"/>
                <a:ea typeface="ＭＳ Ｐゴシック" pitchFamily="84" charset="-128"/>
              </a:defRPr>
            </a:lvl9pPr>
          </a:lstStyle>
          <a:p>
            <a:r>
              <a:rPr lang="en-US" sz="2800" kern="0" dirty="0" smtClean="0"/>
              <a:t>Key Best Practices for MIW</a:t>
            </a:r>
          </a:p>
          <a:p>
            <a:r>
              <a:rPr lang="en-US" sz="2400" i="1" kern="0" dirty="0" smtClean="0"/>
              <a:t>Field Investigation Activities</a:t>
            </a:r>
            <a:endParaRPr lang="en-US" sz="2400" i="1" kern="0" dirty="0"/>
          </a:p>
        </p:txBody>
      </p:sp>
      <p:sp>
        <p:nvSpPr>
          <p:cNvPr id="5" name="Date Placeholder 4"/>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7" name="Footer Placeholder 6"/>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37</a:t>
            </a:fld>
            <a:endParaRPr lang="en-US" dirty="0">
              <a:solidFill>
                <a:srgbClr val="000000"/>
              </a:solidFill>
            </a:endParaRPr>
          </a:p>
        </p:txBody>
      </p:sp>
    </p:spTree>
    <p:extLst>
      <p:ext uri="{BB962C8B-B14F-4D97-AF65-F5344CB8AC3E}">
        <p14:creationId xmlns:p14="http://schemas.microsoft.com/office/powerpoint/2010/main" val="5306512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381000" y="1447800"/>
            <a:ext cx="8534400" cy="4038600"/>
          </a:xfrm>
        </p:spPr>
        <p:txBody>
          <a:bodyPr/>
          <a:lstStyle/>
          <a:p>
            <a:r>
              <a:rPr lang="en-US" sz="2400" dirty="0"/>
              <a:t>Conduct Failure Mode and Effects Analysis (FMEA)</a:t>
            </a:r>
          </a:p>
          <a:p>
            <a:pPr lvl="1"/>
            <a:r>
              <a:rPr lang="en-US" sz="2000" dirty="0"/>
              <a:t>Qualitative or quantitative depending on available data</a:t>
            </a:r>
          </a:p>
          <a:p>
            <a:pPr lvl="1"/>
            <a:r>
              <a:rPr lang="en-US" sz="2000" dirty="0"/>
              <a:t>Multi-discipline team with diverse expertise and knowledge</a:t>
            </a:r>
          </a:p>
          <a:p>
            <a:pPr lvl="2"/>
            <a:r>
              <a:rPr lang="en-US" sz="1800" dirty="0"/>
              <a:t>One or more with prior FMEA experience </a:t>
            </a:r>
          </a:p>
          <a:p>
            <a:r>
              <a:rPr lang="en-US" sz="2400" dirty="0"/>
              <a:t>Identify potential failure </a:t>
            </a:r>
            <a:r>
              <a:rPr lang="en-US" sz="2400" dirty="0" smtClean="0"/>
              <a:t>modes and related elements</a:t>
            </a:r>
            <a:endParaRPr lang="en-US" sz="2400" dirty="0"/>
          </a:p>
          <a:p>
            <a:pPr lvl="1"/>
            <a:r>
              <a:rPr lang="en-US" sz="2000" dirty="0"/>
              <a:t>Triggering event(s)</a:t>
            </a:r>
          </a:p>
          <a:p>
            <a:pPr lvl="1"/>
            <a:r>
              <a:rPr lang="en-US" sz="2000" dirty="0"/>
              <a:t>Likelihood of occurrence</a:t>
            </a:r>
          </a:p>
          <a:p>
            <a:pPr lvl="1"/>
            <a:r>
              <a:rPr lang="en-US" sz="2000" dirty="0"/>
              <a:t>Consequences and severity</a:t>
            </a:r>
          </a:p>
          <a:p>
            <a:pPr lvl="1"/>
            <a:r>
              <a:rPr lang="en-US" sz="2000" dirty="0"/>
              <a:t>Receptors</a:t>
            </a:r>
          </a:p>
          <a:p>
            <a:r>
              <a:rPr lang="en-US" sz="2400" dirty="0"/>
              <a:t>Determine actions to eliminate or reduce failures</a:t>
            </a:r>
          </a:p>
        </p:txBody>
      </p:sp>
      <p:sp>
        <p:nvSpPr>
          <p:cNvPr id="6" name="Rectangle 2"/>
          <p:cNvSpPr>
            <a:spLocks noGrp="1" noChangeArrowheads="1"/>
          </p:cNvSpPr>
          <p:nvPr>
            <p:ph type="title"/>
          </p:nvPr>
        </p:nvSpPr>
        <p:spPr>
          <a:xfrm>
            <a:off x="9525" y="152400"/>
            <a:ext cx="6477000" cy="533400"/>
          </a:xfrm>
        </p:spPr>
        <p:txBody>
          <a:bodyPr/>
          <a:lstStyle/>
          <a:p>
            <a:r>
              <a:rPr lang="en-US" sz="2800" dirty="0"/>
              <a:t>Key </a:t>
            </a:r>
            <a:r>
              <a:rPr lang="en-US" sz="2800" dirty="0" smtClean="0"/>
              <a:t>Best Practices for MIW</a:t>
            </a:r>
            <a:br>
              <a:rPr lang="en-US" sz="2800" dirty="0" smtClean="0"/>
            </a:br>
            <a:r>
              <a:rPr lang="en-US" sz="2400" i="1" dirty="0" smtClean="0"/>
              <a:t>FMEA</a:t>
            </a:r>
            <a:endParaRPr lang="en-US" sz="2400" i="1" dirty="0"/>
          </a:p>
        </p:txBody>
      </p:sp>
      <p:sp>
        <p:nvSpPr>
          <p:cNvPr id="3" name="Date Placeholder 2"/>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38</a:t>
            </a:fld>
            <a:endParaRPr lang="en-US" dirty="0">
              <a:solidFill>
                <a:srgbClr val="000000"/>
              </a:solidFill>
            </a:endParaRPr>
          </a:p>
        </p:txBody>
      </p:sp>
    </p:spTree>
    <p:extLst>
      <p:ext uri="{BB962C8B-B14F-4D97-AF65-F5344CB8AC3E}">
        <p14:creationId xmlns:p14="http://schemas.microsoft.com/office/powerpoint/2010/main" val="2100203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152400"/>
            <a:ext cx="6477000" cy="533400"/>
          </a:xfrm>
        </p:spPr>
        <p:txBody>
          <a:bodyPr/>
          <a:lstStyle/>
          <a:p>
            <a:r>
              <a:rPr lang="en-US" sz="2800" dirty="0"/>
              <a:t>Example FMEA </a:t>
            </a:r>
            <a:r>
              <a:rPr lang="en-US" sz="2800" dirty="0" smtClean="0"/>
              <a:t>Worksheet</a:t>
            </a:r>
            <a:br>
              <a:rPr lang="en-US" sz="2800" dirty="0" smtClean="0"/>
            </a:br>
            <a:r>
              <a:rPr lang="en-US" sz="2400" i="1" dirty="0" smtClean="0"/>
              <a:t>Qualitative</a:t>
            </a:r>
            <a:endParaRPr lang="en-US" sz="2400" i="1" dirty="0"/>
          </a:p>
        </p:txBody>
      </p:sp>
      <p:grpSp>
        <p:nvGrpSpPr>
          <p:cNvPr id="5" name="Group 4"/>
          <p:cNvGrpSpPr/>
          <p:nvPr/>
        </p:nvGrpSpPr>
        <p:grpSpPr>
          <a:xfrm>
            <a:off x="1025358" y="1282061"/>
            <a:ext cx="7093285" cy="4724400"/>
            <a:chOff x="1136315" y="1282061"/>
            <a:chExt cx="7093285" cy="472440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738" t="8889" r="11176" b="12535"/>
            <a:stretch/>
          </p:blipFill>
          <p:spPr>
            <a:xfrm>
              <a:off x="4555299" y="1282061"/>
              <a:ext cx="3674301" cy="4724400"/>
            </a:xfrm>
            <a:prstGeom prst="rect">
              <a:avLst/>
            </a:prstGeom>
            <a:ln w="19050">
              <a:solidFill>
                <a:schemeClr val="tx1"/>
              </a:solidFill>
            </a:ln>
          </p:spPr>
        </p:pic>
        <p:sp>
          <p:nvSpPr>
            <p:cNvPr id="7" name="TextBox 6"/>
            <p:cNvSpPr txBox="1"/>
            <p:nvPr/>
          </p:nvSpPr>
          <p:spPr>
            <a:xfrm>
              <a:off x="1136316" y="1295400"/>
              <a:ext cx="1531188" cy="369332"/>
            </a:xfrm>
            <a:prstGeom prst="rect">
              <a:avLst/>
            </a:prstGeom>
            <a:noFill/>
          </p:spPr>
          <p:txBody>
            <a:bodyPr wrap="none" rtlCol="0">
              <a:spAutoFit/>
            </a:bodyPr>
            <a:lstStyle/>
            <a:p>
              <a:r>
                <a:rPr lang="en-US" dirty="0"/>
                <a:t>Failure Mode</a:t>
              </a:r>
            </a:p>
          </p:txBody>
        </p:sp>
        <p:sp>
          <p:nvSpPr>
            <p:cNvPr id="8" name="TextBox 7"/>
            <p:cNvSpPr txBox="1"/>
            <p:nvPr/>
          </p:nvSpPr>
          <p:spPr>
            <a:xfrm>
              <a:off x="1136316" y="1664732"/>
              <a:ext cx="2749471" cy="369332"/>
            </a:xfrm>
            <a:prstGeom prst="rect">
              <a:avLst/>
            </a:prstGeom>
            <a:noFill/>
          </p:spPr>
          <p:txBody>
            <a:bodyPr wrap="none" rtlCol="0">
              <a:spAutoFit/>
            </a:bodyPr>
            <a:lstStyle/>
            <a:p>
              <a:r>
                <a:rPr lang="en-US" dirty="0"/>
                <a:t>Failure Mode Description</a:t>
              </a:r>
            </a:p>
          </p:txBody>
        </p:sp>
        <p:sp>
          <p:nvSpPr>
            <p:cNvPr id="9" name="TextBox 8"/>
            <p:cNvSpPr txBox="1"/>
            <p:nvPr/>
          </p:nvSpPr>
          <p:spPr>
            <a:xfrm>
              <a:off x="1136315" y="2570018"/>
              <a:ext cx="2736647" cy="646331"/>
            </a:xfrm>
            <a:prstGeom prst="rect">
              <a:avLst/>
            </a:prstGeom>
            <a:noFill/>
          </p:spPr>
          <p:txBody>
            <a:bodyPr wrap="square" rtlCol="0">
              <a:spAutoFit/>
            </a:bodyPr>
            <a:lstStyle/>
            <a:p>
              <a:r>
                <a:rPr lang="en-US" dirty="0"/>
                <a:t>Factors Making Failure Mode More / Less Likely</a:t>
              </a:r>
            </a:p>
          </p:txBody>
        </p:sp>
        <p:sp>
          <p:nvSpPr>
            <p:cNvPr id="10" name="TextBox 9"/>
            <p:cNvSpPr txBox="1"/>
            <p:nvPr/>
          </p:nvSpPr>
          <p:spPr>
            <a:xfrm>
              <a:off x="1136316" y="3829566"/>
              <a:ext cx="2736647" cy="369332"/>
            </a:xfrm>
            <a:prstGeom prst="rect">
              <a:avLst/>
            </a:prstGeom>
            <a:noFill/>
          </p:spPr>
          <p:txBody>
            <a:bodyPr wrap="none" rtlCol="0">
              <a:spAutoFit/>
            </a:bodyPr>
            <a:lstStyle/>
            <a:p>
              <a:r>
                <a:rPr lang="en-US" dirty="0"/>
                <a:t>Likelihood of Occurrence</a:t>
              </a:r>
            </a:p>
          </p:txBody>
        </p:sp>
        <p:sp>
          <p:nvSpPr>
            <p:cNvPr id="11" name="TextBox 10"/>
            <p:cNvSpPr txBox="1"/>
            <p:nvPr/>
          </p:nvSpPr>
          <p:spPr>
            <a:xfrm>
              <a:off x="1136316" y="4355523"/>
              <a:ext cx="1723549" cy="369332"/>
            </a:xfrm>
            <a:prstGeom prst="rect">
              <a:avLst/>
            </a:prstGeom>
            <a:noFill/>
          </p:spPr>
          <p:txBody>
            <a:bodyPr wrap="none" rtlCol="0">
              <a:spAutoFit/>
            </a:bodyPr>
            <a:lstStyle/>
            <a:p>
              <a:r>
                <a:rPr lang="en-US" dirty="0"/>
                <a:t>Consequences</a:t>
              </a:r>
            </a:p>
          </p:txBody>
        </p:sp>
        <p:sp>
          <p:nvSpPr>
            <p:cNvPr id="12" name="TextBox 11"/>
            <p:cNvSpPr txBox="1"/>
            <p:nvPr/>
          </p:nvSpPr>
          <p:spPr>
            <a:xfrm>
              <a:off x="1136316" y="5100143"/>
              <a:ext cx="1326004" cy="369332"/>
            </a:xfrm>
            <a:prstGeom prst="rect">
              <a:avLst/>
            </a:prstGeom>
            <a:noFill/>
          </p:spPr>
          <p:txBody>
            <a:bodyPr wrap="none" rtlCol="0">
              <a:spAutoFit/>
            </a:bodyPr>
            <a:lstStyle/>
            <a:p>
              <a:r>
                <a:rPr lang="en-US" dirty="0"/>
                <a:t>Risk Matrix</a:t>
              </a:r>
            </a:p>
          </p:txBody>
        </p:sp>
        <p:cxnSp>
          <p:nvCxnSpPr>
            <p:cNvPr id="13" name="Straight Connector 12"/>
            <p:cNvCxnSpPr>
              <a:stCxn id="7" idx="3"/>
            </p:cNvCxnSpPr>
            <p:nvPr/>
          </p:nvCxnSpPr>
          <p:spPr bwMode="auto">
            <a:xfrm>
              <a:off x="2667504" y="1480066"/>
              <a:ext cx="17520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a:stCxn id="8" idx="3"/>
            </p:cNvCxnSpPr>
            <p:nvPr/>
          </p:nvCxnSpPr>
          <p:spPr bwMode="auto">
            <a:xfrm>
              <a:off x="3885787" y="1849398"/>
              <a:ext cx="53381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a:stCxn id="10" idx="3"/>
            </p:cNvCxnSpPr>
            <p:nvPr/>
          </p:nvCxnSpPr>
          <p:spPr bwMode="auto">
            <a:xfrm>
              <a:off x="3872963" y="4014232"/>
              <a:ext cx="5466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a:stCxn id="11" idx="3"/>
            </p:cNvCxnSpPr>
            <p:nvPr/>
          </p:nvCxnSpPr>
          <p:spPr bwMode="auto">
            <a:xfrm>
              <a:off x="2859865" y="4540189"/>
              <a:ext cx="155973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a:stCxn id="12" idx="3"/>
            </p:cNvCxnSpPr>
            <p:nvPr/>
          </p:nvCxnSpPr>
          <p:spPr bwMode="auto">
            <a:xfrm>
              <a:off x="2462320" y="5284809"/>
              <a:ext cx="19572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9" idx="3"/>
            </p:cNvCxnSpPr>
            <p:nvPr/>
          </p:nvCxnSpPr>
          <p:spPr bwMode="auto">
            <a:xfrm flipH="1" flipV="1">
              <a:off x="3872962" y="2893184"/>
              <a:ext cx="546638" cy="24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 name="Date Placeholder 1"/>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39</a:t>
            </a:fld>
            <a:endParaRPr lang="en-US" dirty="0">
              <a:solidFill>
                <a:srgbClr val="000000"/>
              </a:solidFill>
            </a:endParaRPr>
          </a:p>
        </p:txBody>
      </p:sp>
    </p:spTree>
    <p:extLst>
      <p:ext uri="{BB962C8B-B14F-4D97-AF65-F5344CB8AC3E}">
        <p14:creationId xmlns:p14="http://schemas.microsoft.com/office/powerpoint/2010/main" val="2413260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2362200"/>
            <a:ext cx="8001000" cy="1143000"/>
          </a:xfrm>
        </p:spPr>
        <p:txBody>
          <a:bodyPr/>
          <a:lstStyle/>
          <a:p>
            <a:r>
              <a:rPr lang="en-US" dirty="0" smtClean="0"/>
              <a:t>Mine Sites Status in USA</a:t>
            </a:r>
            <a:endParaRPr lang="en-US" dirty="0"/>
          </a:p>
        </p:txBody>
      </p:sp>
    </p:spTree>
    <p:extLst>
      <p:ext uri="{BB962C8B-B14F-4D97-AF65-F5344CB8AC3E}">
        <p14:creationId xmlns:p14="http://schemas.microsoft.com/office/powerpoint/2010/main" val="36859392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152400"/>
            <a:ext cx="6477000" cy="533400"/>
          </a:xfrm>
        </p:spPr>
        <p:txBody>
          <a:bodyPr/>
          <a:lstStyle/>
          <a:p>
            <a:r>
              <a:rPr lang="en-US" sz="2800" dirty="0"/>
              <a:t>Practices for MIW</a:t>
            </a:r>
            <a:br>
              <a:rPr lang="en-US" sz="2800" dirty="0"/>
            </a:br>
            <a:r>
              <a:rPr lang="en-US" sz="2400" i="1" dirty="0"/>
              <a:t>FMEA </a:t>
            </a:r>
            <a:r>
              <a:rPr lang="en-US" sz="2400" i="1" dirty="0" smtClean="0"/>
              <a:t>Risk Matrix</a:t>
            </a:r>
            <a:endParaRPr lang="en-US" sz="2400" i="1" dirty="0"/>
          </a:p>
        </p:txBody>
      </p:sp>
      <p:sp>
        <p:nvSpPr>
          <p:cNvPr id="4099" name="Rectangle 3"/>
          <p:cNvSpPr>
            <a:spLocks noGrp="1" noChangeArrowheads="1"/>
          </p:cNvSpPr>
          <p:nvPr>
            <p:ph idx="1"/>
          </p:nvPr>
        </p:nvSpPr>
        <p:spPr>
          <a:xfrm>
            <a:off x="228600" y="1600200"/>
            <a:ext cx="4648200" cy="4267200"/>
          </a:xfrm>
        </p:spPr>
        <p:txBody>
          <a:bodyPr/>
          <a:lstStyle/>
          <a:p>
            <a:r>
              <a:rPr lang="en-US" sz="2400" dirty="0" smtClean="0"/>
              <a:t>Matrix Axes</a:t>
            </a:r>
            <a:endParaRPr lang="en-US" sz="2400" dirty="0"/>
          </a:p>
          <a:p>
            <a:pPr lvl="1"/>
            <a:r>
              <a:rPr lang="en-US" sz="2000" dirty="0"/>
              <a:t>Consequence &amp; Likelihood</a:t>
            </a:r>
          </a:p>
          <a:p>
            <a:r>
              <a:rPr lang="en-US" sz="2400" dirty="0"/>
              <a:t>Color-coded risk levels</a:t>
            </a:r>
          </a:p>
          <a:p>
            <a:pPr lvl="1"/>
            <a:r>
              <a:rPr lang="en-US" sz="2000" dirty="0"/>
              <a:t>Red – Extreme Risk   </a:t>
            </a:r>
          </a:p>
          <a:p>
            <a:pPr lvl="1"/>
            <a:r>
              <a:rPr lang="en-US" sz="2000" dirty="0"/>
              <a:t>Orange / orange-red – High Risk</a:t>
            </a:r>
          </a:p>
          <a:p>
            <a:pPr lvl="1"/>
            <a:r>
              <a:rPr lang="en-US" sz="2000" dirty="0"/>
              <a:t>Yellow – Moderate Risk</a:t>
            </a:r>
          </a:p>
          <a:p>
            <a:pPr lvl="1"/>
            <a:r>
              <a:rPr lang="en-US" sz="2000" dirty="0"/>
              <a:t>Green – Tolerable Risk</a:t>
            </a:r>
          </a:p>
          <a:p>
            <a:pPr lvl="1"/>
            <a:r>
              <a:rPr lang="en-US" sz="2000" dirty="0"/>
              <a:t>Blue – Low to negligible Risk</a:t>
            </a:r>
          </a:p>
          <a:p>
            <a:r>
              <a:rPr lang="en-US" sz="2400" dirty="0" smtClean="0"/>
              <a:t>Risk levels provide basis for risk mitigation activities</a:t>
            </a:r>
          </a:p>
          <a:p>
            <a:endParaRPr lang="en-US" dirty="0"/>
          </a:p>
        </p:txBody>
      </p:sp>
      <p:pic>
        <p:nvPicPr>
          <p:cNvPr id="5" name="Picture"/>
          <p:cNvPicPr>
            <a:picLocks noChangeAspect="1"/>
          </p:cNvPicPr>
          <p:nvPr/>
        </p:nvPicPr>
        <p:blipFill rotWithShape="1">
          <a:blip r:embed="rId3"/>
          <a:srcRect l="3250" r="2009" b="54097"/>
          <a:stretch/>
        </p:blipFill>
        <p:spPr bwMode="auto">
          <a:xfrm>
            <a:off x="5029200" y="1524000"/>
            <a:ext cx="3982521" cy="4097850"/>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40</a:t>
            </a:fld>
            <a:endParaRPr lang="en-US" dirty="0">
              <a:solidFill>
                <a:srgbClr val="000000"/>
              </a:solidFill>
            </a:endParaRPr>
          </a:p>
        </p:txBody>
      </p:sp>
    </p:spTree>
    <p:extLst>
      <p:ext uri="{BB962C8B-B14F-4D97-AF65-F5344CB8AC3E}">
        <p14:creationId xmlns:p14="http://schemas.microsoft.com/office/powerpoint/2010/main" val="15089284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152400"/>
            <a:ext cx="6477000" cy="533400"/>
          </a:xfrm>
        </p:spPr>
        <p:txBody>
          <a:bodyPr/>
          <a:lstStyle/>
          <a:p>
            <a:r>
              <a:rPr lang="en-US" sz="2800" dirty="0"/>
              <a:t>Key </a:t>
            </a:r>
            <a:r>
              <a:rPr lang="en-US" sz="2800" dirty="0" smtClean="0"/>
              <a:t>Best Practices for MIW</a:t>
            </a:r>
            <a:br>
              <a:rPr lang="en-US" sz="2800" dirty="0" smtClean="0"/>
            </a:br>
            <a:r>
              <a:rPr lang="en-US" sz="2400" i="1" dirty="0" smtClean="0"/>
              <a:t>CNEAP</a:t>
            </a:r>
            <a:endParaRPr lang="en-US" sz="2400" i="1" dirty="0"/>
          </a:p>
        </p:txBody>
      </p:sp>
      <p:sp>
        <p:nvSpPr>
          <p:cNvPr id="3" name="Content Placeholder 2"/>
          <p:cNvSpPr>
            <a:spLocks noGrp="1"/>
          </p:cNvSpPr>
          <p:nvPr>
            <p:ph idx="1"/>
          </p:nvPr>
        </p:nvSpPr>
        <p:spPr>
          <a:xfrm>
            <a:off x="304800" y="1295400"/>
            <a:ext cx="8229600" cy="3810000"/>
          </a:xfrm>
        </p:spPr>
        <p:txBody>
          <a:bodyPr/>
          <a:lstStyle/>
          <a:p>
            <a:r>
              <a:rPr lang="en-US" sz="2400" dirty="0"/>
              <a:t>Develop CNEAP</a:t>
            </a:r>
          </a:p>
          <a:p>
            <a:pPr lvl="1"/>
            <a:r>
              <a:rPr lang="en-US" sz="2000" u="sng" dirty="0"/>
              <a:t>Contingency</a:t>
            </a:r>
            <a:r>
              <a:rPr lang="en-US" sz="2000" dirty="0"/>
              <a:t> &gt; Existing site infrastructure that would auto-manage MIW </a:t>
            </a:r>
            <a:r>
              <a:rPr lang="en-US" sz="2000" dirty="0" smtClean="0"/>
              <a:t>release (e.g., existing retention basin)</a:t>
            </a:r>
            <a:endParaRPr lang="en-US" sz="2000" dirty="0"/>
          </a:p>
          <a:p>
            <a:pPr lvl="1"/>
            <a:r>
              <a:rPr lang="en-US" sz="2000" u="sng" dirty="0"/>
              <a:t>Notifications</a:t>
            </a:r>
            <a:r>
              <a:rPr lang="en-US" sz="2000" dirty="0"/>
              <a:t> &gt; </a:t>
            </a:r>
            <a:r>
              <a:rPr lang="en-US" sz="2000" dirty="0" smtClean="0"/>
              <a:t>For </a:t>
            </a:r>
            <a:r>
              <a:rPr lang="en-US" sz="2000" dirty="0"/>
              <a:t>emergency response agencies and downstream </a:t>
            </a:r>
            <a:r>
              <a:rPr lang="en-US" sz="2000" dirty="0" smtClean="0"/>
              <a:t>receptors; dependent on severity of event</a:t>
            </a:r>
            <a:endParaRPr lang="en-US" sz="2000" dirty="0"/>
          </a:p>
          <a:p>
            <a:pPr lvl="1"/>
            <a:r>
              <a:rPr lang="en-US" sz="2000" u="sng" dirty="0"/>
              <a:t>Emergency Action</a:t>
            </a:r>
            <a:r>
              <a:rPr lang="en-US" sz="2000" dirty="0"/>
              <a:t> &gt; Other actions taken if a release were to </a:t>
            </a:r>
            <a:r>
              <a:rPr lang="en-US" sz="2000" dirty="0" smtClean="0"/>
              <a:t>occur (e.g., site worker mustering locations)</a:t>
            </a:r>
            <a:endParaRPr lang="en-US" sz="2000" dirty="0"/>
          </a:p>
          <a:p>
            <a:r>
              <a:rPr lang="en-US" sz="2400" dirty="0" smtClean="0"/>
              <a:t>CNEAP content </a:t>
            </a:r>
            <a:r>
              <a:rPr lang="en-US" sz="2400" dirty="0"/>
              <a:t>directly supported by FMEA results</a:t>
            </a:r>
          </a:p>
          <a:p>
            <a:r>
              <a:rPr lang="en-US" sz="2400" dirty="0" smtClean="0"/>
              <a:t>Designate CNEAP as governing document for managing, monitoring and response to potential MIW releases</a:t>
            </a:r>
          </a:p>
          <a:p>
            <a:pPr lvl="1"/>
            <a:r>
              <a:rPr lang="en-US" sz="2000" dirty="0" smtClean="0"/>
              <a:t>Work plans, HASPs, plans and specifications, etc.</a:t>
            </a:r>
          </a:p>
          <a:p>
            <a:endParaRPr lang="en-US" sz="2400" dirty="0"/>
          </a:p>
        </p:txBody>
      </p:sp>
      <p:sp>
        <p:nvSpPr>
          <p:cNvPr id="4" name="Date Placeholder 3"/>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dirty="0">
                <a:solidFill>
                  <a:srgbClr val="000000"/>
                </a:solidFill>
              </a:rPr>
              <a:t>U.S. Environmental Protection Agency</a:t>
            </a:r>
          </a:p>
        </p:txBody>
      </p:sp>
      <p:sp>
        <p:nvSpPr>
          <p:cNvPr id="6" name="Slide Number Placeholder 5"/>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41</a:t>
            </a:fld>
            <a:endParaRPr lang="en-US" dirty="0">
              <a:solidFill>
                <a:srgbClr val="000000"/>
              </a:solidFill>
            </a:endParaRPr>
          </a:p>
        </p:txBody>
      </p:sp>
    </p:spTree>
    <p:extLst>
      <p:ext uri="{BB962C8B-B14F-4D97-AF65-F5344CB8AC3E}">
        <p14:creationId xmlns:p14="http://schemas.microsoft.com/office/powerpoint/2010/main" val="25880012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533400" y="1295400"/>
            <a:ext cx="8153400" cy="4800600"/>
          </a:xfrm>
        </p:spPr>
        <p:txBody>
          <a:bodyPr/>
          <a:lstStyle/>
          <a:p>
            <a:r>
              <a:rPr lang="en-US" sz="2400" dirty="0"/>
              <a:t>Collect and evaluate data</a:t>
            </a:r>
          </a:p>
          <a:p>
            <a:pPr lvl="1"/>
            <a:r>
              <a:rPr lang="en-US" sz="2000" dirty="0"/>
              <a:t>Correlate MIW pooling water levels and discharge location(s)</a:t>
            </a:r>
          </a:p>
          <a:p>
            <a:pPr lvl="1"/>
            <a:r>
              <a:rPr lang="en-US" sz="2000" dirty="0"/>
              <a:t>Update detailed water balance</a:t>
            </a:r>
          </a:p>
          <a:p>
            <a:r>
              <a:rPr lang="en-US" sz="2400" dirty="0"/>
              <a:t>Update MIW CSM</a:t>
            </a:r>
          </a:p>
          <a:p>
            <a:r>
              <a:rPr lang="en-US" sz="2400" dirty="0"/>
              <a:t>Identify needed mitigations</a:t>
            </a:r>
          </a:p>
          <a:p>
            <a:pPr lvl="1"/>
            <a:r>
              <a:rPr lang="en-US" sz="2000" dirty="0"/>
              <a:t>Example – pre-draining MIW prior to work activities</a:t>
            </a:r>
          </a:p>
          <a:p>
            <a:r>
              <a:rPr lang="en-US" sz="2400" dirty="0"/>
              <a:t>Report findings to required parties</a:t>
            </a:r>
          </a:p>
          <a:p>
            <a:r>
              <a:rPr lang="en-US" sz="2400" dirty="0"/>
              <a:t>Plan and implement mitigation efforts</a:t>
            </a:r>
          </a:p>
          <a:p>
            <a:pPr lvl="1"/>
            <a:r>
              <a:rPr lang="en-US" sz="2000" dirty="0">
                <a:cs typeface="+mn-cs"/>
              </a:rPr>
              <a:t>Perform FMEA</a:t>
            </a:r>
          </a:p>
          <a:p>
            <a:pPr lvl="1"/>
            <a:r>
              <a:rPr lang="en-US" sz="2000" dirty="0">
                <a:cs typeface="+mn-cs"/>
              </a:rPr>
              <a:t>Update CNEAP</a:t>
            </a:r>
          </a:p>
          <a:p>
            <a:pPr marL="0" indent="0">
              <a:buNone/>
            </a:pPr>
            <a:endParaRPr lang="en-US" sz="2400" dirty="0"/>
          </a:p>
        </p:txBody>
      </p:sp>
      <p:sp>
        <p:nvSpPr>
          <p:cNvPr id="5" name="Title 1"/>
          <p:cNvSpPr>
            <a:spLocks noGrp="1"/>
          </p:cNvSpPr>
          <p:nvPr>
            <p:ph type="title"/>
          </p:nvPr>
        </p:nvSpPr>
        <p:spPr>
          <a:xfrm>
            <a:off x="28575" y="152400"/>
            <a:ext cx="6477000" cy="533400"/>
          </a:xfrm>
        </p:spPr>
        <p:txBody>
          <a:bodyPr/>
          <a:lstStyle/>
          <a:p>
            <a:r>
              <a:rPr lang="en-US" sz="2800" dirty="0"/>
              <a:t>Key </a:t>
            </a:r>
            <a:r>
              <a:rPr lang="en-US" sz="2800" dirty="0" smtClean="0"/>
              <a:t>Best Practices for MIW</a:t>
            </a:r>
            <a:br>
              <a:rPr lang="en-US" sz="2800" dirty="0" smtClean="0"/>
            </a:br>
            <a:r>
              <a:rPr lang="en-US" sz="2400" i="1" dirty="0" smtClean="0"/>
              <a:t>Data Evaluation and Reporting</a:t>
            </a:r>
            <a:endParaRPr lang="en-US" sz="2400" i="1" dirty="0"/>
          </a:p>
        </p:txBody>
      </p:sp>
      <p:sp>
        <p:nvSpPr>
          <p:cNvPr id="3" name="Date Placeholder 2"/>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42</a:t>
            </a:fld>
            <a:endParaRPr lang="en-US" dirty="0">
              <a:solidFill>
                <a:srgbClr val="000000"/>
              </a:solidFill>
            </a:endParaRPr>
          </a:p>
        </p:txBody>
      </p:sp>
    </p:spTree>
    <p:extLst>
      <p:ext uri="{BB962C8B-B14F-4D97-AF65-F5344CB8AC3E}">
        <p14:creationId xmlns:p14="http://schemas.microsoft.com/office/powerpoint/2010/main" val="30316481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381000"/>
            <a:ext cx="7315200" cy="533400"/>
          </a:xfrm>
        </p:spPr>
        <p:txBody>
          <a:bodyPr/>
          <a:lstStyle/>
          <a:p>
            <a:r>
              <a:rPr lang="en-US" sz="2800" i="1" dirty="0"/>
              <a:t>Reference Guide to Treatment Technologies for Mining-Influenced Water</a:t>
            </a:r>
            <a:r>
              <a:rPr lang="en-US" sz="2800" dirty="0"/>
              <a:t/>
            </a:r>
            <a:br>
              <a:rPr lang="en-US" sz="2800" dirty="0"/>
            </a:br>
            <a:endParaRPr lang="en-US" sz="2800" i="1" dirty="0"/>
          </a:p>
        </p:txBody>
      </p:sp>
      <p:sp>
        <p:nvSpPr>
          <p:cNvPr id="3" name="Content Placeholder 2"/>
          <p:cNvSpPr>
            <a:spLocks noGrp="1"/>
          </p:cNvSpPr>
          <p:nvPr>
            <p:ph idx="1"/>
          </p:nvPr>
        </p:nvSpPr>
        <p:spPr>
          <a:xfrm>
            <a:off x="76200" y="1295400"/>
            <a:ext cx="5486400" cy="3581400"/>
          </a:xfrm>
        </p:spPr>
        <p:txBody>
          <a:bodyPr/>
          <a:lstStyle/>
          <a:p>
            <a:r>
              <a:rPr lang="en-US" sz="2000" dirty="0"/>
              <a:t>Addresses 7 passive / 9 active technologies</a:t>
            </a:r>
          </a:p>
          <a:p>
            <a:pPr lvl="1">
              <a:spcBef>
                <a:spcPts val="200"/>
              </a:spcBef>
            </a:pPr>
            <a:r>
              <a:rPr lang="en-US" sz="1600" dirty="0"/>
              <a:t>Summary of 7 additional technologies</a:t>
            </a:r>
          </a:p>
          <a:p>
            <a:pPr lvl="1">
              <a:spcBef>
                <a:spcPts val="200"/>
              </a:spcBef>
            </a:pPr>
            <a:r>
              <a:rPr lang="en-US" sz="1600" dirty="0"/>
              <a:t>On-line searchable library of technologies</a:t>
            </a:r>
          </a:p>
          <a:p>
            <a:r>
              <a:rPr lang="en-US" sz="2000" dirty="0"/>
              <a:t>Technology discussions include:</a:t>
            </a:r>
          </a:p>
          <a:p>
            <a:pPr lvl="1">
              <a:spcBef>
                <a:spcPts val="200"/>
              </a:spcBef>
            </a:pPr>
            <a:r>
              <a:rPr lang="en-US" sz="1600" dirty="0"/>
              <a:t>Technology description</a:t>
            </a:r>
          </a:p>
          <a:p>
            <a:pPr lvl="1">
              <a:spcBef>
                <a:spcPts val="200"/>
              </a:spcBef>
            </a:pPr>
            <a:r>
              <a:rPr lang="en-US" sz="1600" dirty="0"/>
              <a:t>Constituents treated</a:t>
            </a:r>
          </a:p>
          <a:p>
            <a:pPr lvl="1">
              <a:spcBef>
                <a:spcPts val="200"/>
              </a:spcBef>
            </a:pPr>
            <a:r>
              <a:rPr lang="en-US" sz="1600" dirty="0"/>
              <a:t>Operations</a:t>
            </a:r>
          </a:p>
          <a:p>
            <a:pPr lvl="1">
              <a:spcBef>
                <a:spcPts val="200"/>
              </a:spcBef>
            </a:pPr>
            <a:r>
              <a:rPr lang="en-US" sz="1600" dirty="0"/>
              <a:t>Long-term maintenance</a:t>
            </a:r>
          </a:p>
          <a:p>
            <a:pPr lvl="1">
              <a:spcBef>
                <a:spcPts val="200"/>
              </a:spcBef>
            </a:pPr>
            <a:r>
              <a:rPr lang="en-US" sz="1600" dirty="0"/>
              <a:t>System limitations</a:t>
            </a:r>
          </a:p>
          <a:p>
            <a:pPr lvl="1">
              <a:spcBef>
                <a:spcPts val="200"/>
              </a:spcBef>
            </a:pPr>
            <a:r>
              <a:rPr lang="en-US" sz="1600" dirty="0"/>
              <a:t>Costs</a:t>
            </a:r>
          </a:p>
          <a:p>
            <a:pPr lvl="1">
              <a:spcBef>
                <a:spcPts val="200"/>
              </a:spcBef>
            </a:pPr>
            <a:r>
              <a:rPr lang="en-US" sz="1600" dirty="0"/>
              <a:t>Effectiveness</a:t>
            </a:r>
          </a:p>
          <a:p>
            <a:r>
              <a:rPr lang="en-US" sz="2000" dirty="0"/>
              <a:t>Living resource; update in process</a:t>
            </a:r>
          </a:p>
          <a:p>
            <a:pPr lvl="1">
              <a:spcBef>
                <a:spcPts val="200"/>
              </a:spcBef>
            </a:pPr>
            <a:r>
              <a:rPr lang="en-US" sz="1600" dirty="0"/>
              <a:t>Handbook for Treatment Technologies for Mining Wastes and Mining-Influenced Water</a:t>
            </a:r>
          </a:p>
          <a:p>
            <a:pPr lvl="1">
              <a:spcBef>
                <a:spcPts val="200"/>
              </a:spcBef>
            </a:pPr>
            <a:r>
              <a:rPr lang="en-US" sz="1600" dirty="0"/>
              <a:t>Updates the MIW guide and expands the state of knowledge to include mining waste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447800"/>
            <a:ext cx="3297382" cy="4267200"/>
          </a:xfrm>
          <a:prstGeom prst="rect">
            <a:avLst/>
          </a:prstGeom>
          <a:ln w="19050">
            <a:solidFill>
              <a:schemeClr val="tx1"/>
            </a:solidFill>
          </a:ln>
        </p:spPr>
      </p:pic>
      <p:sp>
        <p:nvSpPr>
          <p:cNvPr id="9" name="Rectangle 8"/>
          <p:cNvSpPr/>
          <p:nvPr/>
        </p:nvSpPr>
        <p:spPr>
          <a:xfrm>
            <a:off x="5687291" y="5867400"/>
            <a:ext cx="3200400" cy="338554"/>
          </a:xfrm>
          <a:prstGeom prst="rect">
            <a:avLst/>
          </a:prstGeom>
        </p:spPr>
        <p:txBody>
          <a:bodyPr wrap="square">
            <a:spAutoFit/>
          </a:bodyPr>
          <a:lstStyle/>
          <a:p>
            <a:pPr algn="ctr"/>
            <a:r>
              <a:rPr lang="en-US" sz="1600" dirty="0">
                <a:hlinkClick r:id="rId4"/>
              </a:rPr>
              <a:t>www.cluin.org/mining</a:t>
            </a:r>
            <a:r>
              <a:rPr lang="en-US" sz="1600" dirty="0"/>
              <a:t> </a:t>
            </a:r>
          </a:p>
        </p:txBody>
      </p:sp>
      <p:sp>
        <p:nvSpPr>
          <p:cNvPr id="8" name="Date Placeholder 7"/>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10" name="Footer Placeholder 9"/>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1" name="Slide Number Placeholder 10"/>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43</a:t>
            </a:fld>
            <a:endParaRPr lang="en-US" dirty="0">
              <a:solidFill>
                <a:srgbClr val="000000"/>
              </a:solidFill>
            </a:endParaRPr>
          </a:p>
        </p:txBody>
      </p:sp>
    </p:spTree>
    <p:extLst>
      <p:ext uri="{BB962C8B-B14F-4D97-AF65-F5344CB8AC3E}">
        <p14:creationId xmlns:p14="http://schemas.microsoft.com/office/powerpoint/2010/main" val="6432918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143000"/>
          </a:xfrm>
        </p:spPr>
        <p:txBody>
          <a:bodyPr/>
          <a:lstStyle/>
          <a:p>
            <a:r>
              <a:rPr lang="en-US" dirty="0"/>
              <a:t>Optimization Review Case Studies</a:t>
            </a:r>
          </a:p>
        </p:txBody>
      </p:sp>
    </p:spTree>
    <p:extLst>
      <p:ext uri="{BB962C8B-B14F-4D97-AF65-F5344CB8AC3E}">
        <p14:creationId xmlns:p14="http://schemas.microsoft.com/office/powerpoint/2010/main" val="35907175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477000" cy="533400"/>
          </a:xfrm>
        </p:spPr>
        <p:txBody>
          <a:bodyPr/>
          <a:lstStyle/>
          <a:p>
            <a:r>
              <a:rPr lang="en-US" sz="2800" dirty="0"/>
              <a:t>Bonita Peak Mining District</a:t>
            </a:r>
            <a:br>
              <a:rPr lang="en-US" sz="2800" dirty="0"/>
            </a:br>
            <a:r>
              <a:rPr lang="en-US" sz="2400" i="1" dirty="0"/>
              <a:t>Site Information</a:t>
            </a:r>
            <a:r>
              <a:rPr lang="en-US" sz="2400" dirty="0"/>
              <a:t/>
            </a:r>
            <a:br>
              <a:rPr lang="en-US" sz="2400" dirty="0"/>
            </a:br>
            <a:endParaRPr lang="en-US" sz="2400" i="1" dirty="0"/>
          </a:p>
        </p:txBody>
      </p:sp>
      <p:sp>
        <p:nvSpPr>
          <p:cNvPr id="3" name="Content Placeholder 2"/>
          <p:cNvSpPr>
            <a:spLocks noGrp="1"/>
          </p:cNvSpPr>
          <p:nvPr>
            <p:ph idx="1"/>
          </p:nvPr>
        </p:nvSpPr>
        <p:spPr>
          <a:xfrm>
            <a:off x="304800" y="1295400"/>
            <a:ext cx="8382000" cy="4876800"/>
          </a:xfrm>
        </p:spPr>
        <p:txBody>
          <a:bodyPr/>
          <a:lstStyle/>
          <a:p>
            <a:r>
              <a:rPr lang="en-US" sz="2000" dirty="0" smtClean="0"/>
              <a:t>Optimization review and technical support for RI planning</a:t>
            </a:r>
          </a:p>
          <a:p>
            <a:r>
              <a:rPr lang="en-US" sz="2000" dirty="0" smtClean="0"/>
              <a:t>Newly </a:t>
            </a:r>
            <a:r>
              <a:rPr lang="en-US" sz="2000" dirty="0"/>
              <a:t>listed Superfund site in Silverton, CO area</a:t>
            </a:r>
          </a:p>
          <a:p>
            <a:r>
              <a:rPr lang="en-US" sz="2000" dirty="0"/>
              <a:t>48 mines located in </a:t>
            </a:r>
            <a:r>
              <a:rPr lang="en-US" sz="2000" dirty="0" smtClean="0"/>
              <a:t>three </a:t>
            </a:r>
            <a:r>
              <a:rPr lang="en-US" sz="2000" dirty="0"/>
              <a:t>adjacent, high-altitude drainage basins</a:t>
            </a:r>
          </a:p>
          <a:p>
            <a:pPr lvl="1"/>
            <a:r>
              <a:rPr lang="en-US" sz="1600" dirty="0"/>
              <a:t>Animas River / Cement Creek / Mineral Creek</a:t>
            </a:r>
          </a:p>
          <a:p>
            <a:pPr lvl="1"/>
            <a:r>
              <a:rPr lang="en-US" sz="1600" dirty="0"/>
              <a:t>Downstream confluence into Animas River</a:t>
            </a:r>
          </a:p>
          <a:p>
            <a:r>
              <a:rPr lang="en-US" sz="2000" dirty="0"/>
              <a:t>“One government” project team</a:t>
            </a:r>
          </a:p>
          <a:p>
            <a:pPr lvl="1"/>
            <a:r>
              <a:rPr lang="en-US" sz="1600" dirty="0"/>
              <a:t>US EPA</a:t>
            </a:r>
          </a:p>
          <a:p>
            <a:pPr lvl="1"/>
            <a:r>
              <a:rPr lang="en-US" sz="1600" dirty="0"/>
              <a:t>US Bureau of Land Management (BLM)</a:t>
            </a:r>
          </a:p>
          <a:p>
            <a:pPr lvl="1"/>
            <a:r>
              <a:rPr lang="en-US" sz="1600" dirty="0"/>
              <a:t>US Forest Service (USFS)</a:t>
            </a:r>
          </a:p>
          <a:p>
            <a:pPr lvl="1"/>
            <a:r>
              <a:rPr lang="en-US" sz="1600" dirty="0"/>
              <a:t>Colorado </a:t>
            </a:r>
            <a:r>
              <a:rPr lang="en-US" sz="1600" dirty="0" smtClean="0"/>
              <a:t>Department of </a:t>
            </a:r>
            <a:r>
              <a:rPr lang="en-US" sz="1600" dirty="0"/>
              <a:t>Public Health and Environment (CDPHE)</a:t>
            </a:r>
          </a:p>
          <a:p>
            <a:pPr lvl="1"/>
            <a:r>
              <a:rPr lang="en-US" sz="1600" dirty="0"/>
              <a:t>Colorado Division of Reclamation Mining and Safety (DRMS)</a:t>
            </a:r>
          </a:p>
          <a:p>
            <a:r>
              <a:rPr lang="en-US" sz="2000" dirty="0"/>
              <a:t>Approximately 40 project team members</a:t>
            </a:r>
          </a:p>
          <a:p>
            <a:pPr lvl="1"/>
            <a:r>
              <a:rPr lang="en-US" sz="1600" dirty="0"/>
              <a:t>Program and project management</a:t>
            </a:r>
          </a:p>
          <a:p>
            <a:pPr lvl="1"/>
            <a:r>
              <a:rPr lang="en-US" sz="1600" dirty="0"/>
              <a:t>Technical, legal and </a:t>
            </a:r>
            <a:r>
              <a:rPr lang="en-US" sz="1600" dirty="0" smtClean="0"/>
              <a:t>communications</a:t>
            </a:r>
            <a:endParaRPr lang="en-US" sz="1600" dirty="0"/>
          </a:p>
        </p:txBody>
      </p:sp>
      <p:sp>
        <p:nvSpPr>
          <p:cNvPr id="8" name="Date Placeholder 7"/>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9" name="Footer Placeholder 8"/>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0" name="Slide Number Placeholder 9"/>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45</a:t>
            </a:fld>
            <a:endParaRPr lang="en-US" dirty="0">
              <a:solidFill>
                <a:srgbClr val="000000"/>
              </a:solidFill>
            </a:endParaRPr>
          </a:p>
        </p:txBody>
      </p:sp>
    </p:spTree>
    <p:extLst>
      <p:ext uri="{BB962C8B-B14F-4D97-AF65-F5344CB8AC3E}">
        <p14:creationId xmlns:p14="http://schemas.microsoft.com/office/powerpoint/2010/main" val="36268801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152400"/>
            <a:ext cx="6477000" cy="533400"/>
          </a:xfrm>
        </p:spPr>
        <p:txBody>
          <a:bodyPr/>
          <a:lstStyle/>
          <a:p>
            <a:r>
              <a:rPr lang="en-US" sz="2800" dirty="0" smtClean="0"/>
              <a:t>Bonita Peak Mining District</a:t>
            </a:r>
            <a:r>
              <a:rPr lang="en-US" sz="2800" dirty="0"/>
              <a:t/>
            </a:r>
            <a:br>
              <a:rPr lang="en-US" sz="2800" dirty="0"/>
            </a:br>
            <a:r>
              <a:rPr lang="en-US" sz="2400" i="1" dirty="0"/>
              <a:t>Site Information</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19200"/>
            <a:ext cx="2819400" cy="267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ymail_attachmentId3280" descr="5957d7f8-c674-4afc-8cd5-c1b4455cf5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729"/>
          <a:stretch/>
        </p:blipFill>
        <p:spPr bwMode="auto">
          <a:xfrm rot="5400000">
            <a:off x="3776260" y="3984338"/>
            <a:ext cx="197247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8166" t="16936" r="8064" b="6855"/>
          <a:stretch/>
        </p:blipFill>
        <p:spPr>
          <a:xfrm>
            <a:off x="6172200" y="4191000"/>
            <a:ext cx="2819400" cy="192370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5224" y="1219200"/>
            <a:ext cx="2114550" cy="28194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4625" y="1219200"/>
            <a:ext cx="2114550" cy="281940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 y="3962400"/>
            <a:ext cx="2971800" cy="2228850"/>
          </a:xfrm>
          <a:prstGeom prst="rect">
            <a:avLst/>
          </a:prstGeom>
        </p:spPr>
      </p:pic>
      <p:sp>
        <p:nvSpPr>
          <p:cNvPr id="20" name="Date Placeholder 19"/>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21" name="Footer Placeholder 20"/>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22" name="Slide Number Placeholder 21"/>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46</a:t>
            </a:fld>
            <a:endParaRPr lang="en-US" dirty="0">
              <a:solidFill>
                <a:srgbClr val="000000"/>
              </a:solidFill>
            </a:endParaRPr>
          </a:p>
        </p:txBody>
      </p:sp>
    </p:spTree>
    <p:extLst>
      <p:ext uri="{BB962C8B-B14F-4D97-AF65-F5344CB8AC3E}">
        <p14:creationId xmlns:p14="http://schemas.microsoft.com/office/powerpoint/2010/main" val="805960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477000" cy="533400"/>
          </a:xfrm>
        </p:spPr>
        <p:txBody>
          <a:bodyPr/>
          <a:lstStyle/>
          <a:p>
            <a:r>
              <a:rPr lang="en-US" sz="2800" dirty="0"/>
              <a:t>Bonita Peak Mining District</a:t>
            </a:r>
            <a:br>
              <a:rPr lang="en-US" sz="2800" dirty="0"/>
            </a:br>
            <a:r>
              <a:rPr lang="en-US" sz="2400" i="1" dirty="0"/>
              <a:t>Challenges</a:t>
            </a:r>
            <a:r>
              <a:rPr lang="en-US" sz="2400" dirty="0"/>
              <a:t/>
            </a:r>
            <a:br>
              <a:rPr lang="en-US" sz="2400" dirty="0"/>
            </a:br>
            <a:endParaRPr lang="en-US" sz="2400" i="1" dirty="0"/>
          </a:p>
        </p:txBody>
      </p:sp>
      <p:sp>
        <p:nvSpPr>
          <p:cNvPr id="3" name="Content Placeholder 2"/>
          <p:cNvSpPr>
            <a:spLocks noGrp="1"/>
          </p:cNvSpPr>
          <p:nvPr>
            <p:ph idx="1"/>
          </p:nvPr>
        </p:nvSpPr>
        <p:spPr>
          <a:xfrm>
            <a:off x="381000" y="1219200"/>
            <a:ext cx="8305800" cy="4800600"/>
          </a:xfrm>
        </p:spPr>
        <p:txBody>
          <a:bodyPr/>
          <a:lstStyle/>
          <a:p>
            <a:r>
              <a:rPr lang="en-US" sz="2000" dirty="0"/>
              <a:t>High diversity in mine site characteristics</a:t>
            </a:r>
          </a:p>
          <a:p>
            <a:pPr lvl="1">
              <a:spcBef>
                <a:spcPts val="200"/>
              </a:spcBef>
            </a:pPr>
            <a:r>
              <a:rPr lang="en-US" sz="1600" dirty="0"/>
              <a:t>Portals located along river/creeks and steep terrain up to 12,000 feet MSL</a:t>
            </a:r>
          </a:p>
          <a:p>
            <a:pPr lvl="1">
              <a:spcBef>
                <a:spcPts val="200"/>
              </a:spcBef>
            </a:pPr>
            <a:r>
              <a:rPr lang="en-US" sz="1600" dirty="0"/>
              <a:t>Active MIW </a:t>
            </a:r>
            <a:r>
              <a:rPr lang="en-US" sz="1600" dirty="0" smtClean="0"/>
              <a:t>pooling and discharges</a:t>
            </a:r>
            <a:r>
              <a:rPr lang="en-US" sz="1600" dirty="0"/>
              <a:t>; </a:t>
            </a:r>
            <a:r>
              <a:rPr lang="en-US" sz="1600" dirty="0" smtClean="0"/>
              <a:t>hydraulic </a:t>
            </a:r>
            <a:r>
              <a:rPr lang="en-US" sz="1600" dirty="0"/>
              <a:t>interconnectivity</a:t>
            </a:r>
          </a:p>
          <a:p>
            <a:pPr lvl="1">
              <a:spcBef>
                <a:spcPts val="200"/>
              </a:spcBef>
            </a:pPr>
            <a:r>
              <a:rPr lang="en-US" sz="1600" dirty="0"/>
              <a:t>Direct sourcing to surface water from anthropogenic and natural </a:t>
            </a:r>
            <a:r>
              <a:rPr lang="en-US" sz="1600" dirty="0" smtClean="0"/>
              <a:t>sources</a:t>
            </a:r>
            <a:endParaRPr lang="en-US" sz="1200" dirty="0"/>
          </a:p>
          <a:p>
            <a:r>
              <a:rPr lang="en-US" sz="2000" dirty="0"/>
              <a:t>Receptor diversity and issues</a:t>
            </a:r>
          </a:p>
          <a:p>
            <a:pPr lvl="1">
              <a:spcBef>
                <a:spcPts val="200"/>
              </a:spcBef>
            </a:pPr>
            <a:r>
              <a:rPr lang="en-US" sz="1600" dirty="0"/>
              <a:t>Downstream receptors – water quality impacts</a:t>
            </a:r>
          </a:p>
          <a:p>
            <a:pPr lvl="1">
              <a:spcBef>
                <a:spcPts val="200"/>
              </a:spcBef>
            </a:pPr>
            <a:r>
              <a:rPr lang="en-US" sz="1600" dirty="0"/>
              <a:t>Residents – impact to lives and economic livelihoods</a:t>
            </a:r>
          </a:p>
          <a:p>
            <a:pPr lvl="1">
              <a:spcBef>
                <a:spcPts val="200"/>
              </a:spcBef>
            </a:pPr>
            <a:r>
              <a:rPr lang="en-US" sz="1600" dirty="0"/>
              <a:t>Thriving ATV and 4WD adventure tours – direct exposure to tailings dust</a:t>
            </a:r>
          </a:p>
          <a:p>
            <a:pPr lvl="1">
              <a:spcBef>
                <a:spcPts val="200"/>
              </a:spcBef>
            </a:pPr>
            <a:r>
              <a:rPr lang="en-US" sz="1600" dirty="0"/>
              <a:t>Hikers and mountain bikers – direct exposure to impacted drinking water</a:t>
            </a:r>
          </a:p>
          <a:p>
            <a:pPr lvl="1">
              <a:spcBef>
                <a:spcPts val="200"/>
              </a:spcBef>
            </a:pPr>
            <a:r>
              <a:rPr lang="en-US" sz="1600" dirty="0"/>
              <a:t>Historic sites – preservation requirements</a:t>
            </a:r>
          </a:p>
          <a:p>
            <a:pPr lvl="1">
              <a:spcBef>
                <a:spcPts val="200"/>
              </a:spcBef>
            </a:pPr>
            <a:r>
              <a:rPr lang="en-US" sz="1600" dirty="0"/>
              <a:t>Tribal – impacts to cultural use</a:t>
            </a:r>
          </a:p>
          <a:p>
            <a:r>
              <a:rPr lang="en-US" sz="2000" dirty="0"/>
              <a:t>Additional issues</a:t>
            </a:r>
          </a:p>
          <a:p>
            <a:pPr lvl="1">
              <a:spcBef>
                <a:spcPts val="200"/>
              </a:spcBef>
            </a:pPr>
            <a:r>
              <a:rPr lang="en-US" sz="1600" dirty="0"/>
              <a:t>Various funding levels/mechanisms and program requirements for each agency</a:t>
            </a:r>
          </a:p>
          <a:p>
            <a:pPr lvl="1">
              <a:spcBef>
                <a:spcPts val="200"/>
              </a:spcBef>
            </a:pPr>
            <a:r>
              <a:rPr lang="en-US" sz="1600" dirty="0"/>
              <a:t>Mixed land ownership – government, tribal, corporate, private</a:t>
            </a:r>
          </a:p>
          <a:p>
            <a:pPr lvl="1">
              <a:spcBef>
                <a:spcPts val="200"/>
              </a:spcBef>
            </a:pPr>
            <a:r>
              <a:rPr lang="en-US" sz="1600" dirty="0"/>
              <a:t>Mines easily accessible to nearly inaccessible</a:t>
            </a:r>
          </a:p>
          <a:p>
            <a:pPr lvl="1">
              <a:spcBef>
                <a:spcPts val="200"/>
              </a:spcBef>
            </a:pPr>
            <a:r>
              <a:rPr lang="en-US" sz="1600" dirty="0"/>
              <a:t>Short work season due to lengthy snow season</a:t>
            </a:r>
          </a:p>
          <a:p>
            <a:pPr lvl="1"/>
            <a:endParaRPr lang="en-US" sz="1600" dirty="0"/>
          </a:p>
        </p:txBody>
      </p:sp>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47</a:t>
            </a:fld>
            <a:endParaRPr lang="en-US" dirty="0">
              <a:solidFill>
                <a:srgbClr val="000000"/>
              </a:solidFill>
            </a:endParaRPr>
          </a:p>
        </p:txBody>
      </p:sp>
    </p:spTree>
    <p:extLst>
      <p:ext uri="{BB962C8B-B14F-4D97-AF65-F5344CB8AC3E}">
        <p14:creationId xmlns:p14="http://schemas.microsoft.com/office/powerpoint/2010/main" val="364594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Bonita Peak Mining District</a:t>
            </a:r>
            <a:br>
              <a:rPr lang="en-US" sz="2800" dirty="0"/>
            </a:br>
            <a:r>
              <a:rPr lang="en-US" sz="2400" i="1" dirty="0"/>
              <a:t>Technical Support Activities</a:t>
            </a:r>
          </a:p>
        </p:txBody>
      </p:sp>
      <p:sp>
        <p:nvSpPr>
          <p:cNvPr id="3" name="Content Placeholder 2"/>
          <p:cNvSpPr>
            <a:spLocks noGrp="1"/>
          </p:cNvSpPr>
          <p:nvPr>
            <p:ph idx="1"/>
          </p:nvPr>
        </p:nvSpPr>
        <p:spPr>
          <a:xfrm>
            <a:off x="457200" y="1143000"/>
            <a:ext cx="8229600" cy="3124200"/>
          </a:xfrm>
        </p:spPr>
        <p:txBody>
          <a:bodyPr/>
          <a:lstStyle/>
          <a:p>
            <a:r>
              <a:rPr lang="en-US" sz="1800" dirty="0"/>
              <a:t>Conducted 1-week site visit reconnaissance</a:t>
            </a:r>
          </a:p>
          <a:p>
            <a:r>
              <a:rPr lang="en-US" sz="1800" dirty="0"/>
              <a:t>Facilitated </a:t>
            </a:r>
            <a:r>
              <a:rPr lang="en-US" sz="1800" dirty="0" smtClean="0">
                <a:ea typeface="Times New Roman" panose="02020603050405020304" pitchFamily="18" charset="0"/>
                <a:cs typeface="Times New Roman" panose="02020603050405020304" pitchFamily="18" charset="0"/>
              </a:rPr>
              <a:t>objective-focused, </a:t>
            </a:r>
            <a:r>
              <a:rPr lang="en-US" sz="1800" dirty="0">
                <a:ea typeface="Times New Roman" panose="02020603050405020304" pitchFamily="18" charset="0"/>
                <a:cs typeface="Times New Roman" panose="02020603050405020304" pitchFamily="18" charset="0"/>
              </a:rPr>
              <a:t>strategic planning effort</a:t>
            </a:r>
            <a:endParaRPr lang="en-US" sz="1800" dirty="0"/>
          </a:p>
          <a:p>
            <a:pPr lvl="1"/>
            <a:r>
              <a:rPr lang="en-US" sz="1600" dirty="0"/>
              <a:t>Identified &gt;350 action items during two meetings and one prior meeting</a:t>
            </a:r>
          </a:p>
          <a:p>
            <a:r>
              <a:rPr lang="en-US" sz="1800" dirty="0"/>
              <a:t>Developed </a:t>
            </a:r>
            <a:r>
              <a:rPr lang="en-US" sz="1800" dirty="0" smtClean="0"/>
              <a:t>Excel database </a:t>
            </a:r>
            <a:r>
              <a:rPr lang="en-US" sz="1800" dirty="0"/>
              <a:t>matrix as collaborative management tool</a:t>
            </a:r>
          </a:p>
          <a:p>
            <a:pPr lvl="1"/>
            <a:r>
              <a:rPr lang="en-US" sz="1600" dirty="0"/>
              <a:t>Strategic-, programmatic- and project-level activity planning and tracking</a:t>
            </a:r>
          </a:p>
          <a:p>
            <a:r>
              <a:rPr lang="en-US" sz="1800" dirty="0"/>
              <a:t>Proposed use of an </a:t>
            </a:r>
            <a:r>
              <a:rPr lang="en-US" sz="1800" dirty="0" smtClean="0"/>
              <a:t>integrated strategy for key site activities</a:t>
            </a:r>
            <a:endParaRPr lang="en-US" sz="1800" dirty="0"/>
          </a:p>
          <a:p>
            <a:pPr lvl="1"/>
            <a:r>
              <a:rPr lang="en-US" sz="1600" dirty="0" smtClean="0">
                <a:ea typeface="Times New Roman" panose="02020603050405020304" pitchFamily="18" charset="0"/>
                <a:cs typeface="Times New Roman" panose="02020603050405020304" pitchFamily="18" charset="0"/>
              </a:rPr>
              <a:t>Enabled </a:t>
            </a:r>
            <a:r>
              <a:rPr lang="en-US" sz="1600" dirty="0">
                <a:ea typeface="Times New Roman" panose="02020603050405020304" pitchFamily="18" charset="0"/>
                <a:cs typeface="Times New Roman" panose="02020603050405020304" pitchFamily="18" charset="0"/>
              </a:rPr>
              <a:t>immediate planning for taking action on obvious site concerns</a:t>
            </a:r>
          </a:p>
          <a:p>
            <a:pPr lvl="1"/>
            <a:r>
              <a:rPr lang="en-US" sz="1600" dirty="0" smtClean="0">
                <a:ea typeface="Times New Roman" panose="02020603050405020304" pitchFamily="18" charset="0"/>
                <a:cs typeface="Times New Roman" panose="02020603050405020304" pitchFamily="18" charset="0"/>
              </a:rPr>
              <a:t>Requires </a:t>
            </a:r>
            <a:r>
              <a:rPr lang="en-US" sz="1600" dirty="0">
                <a:ea typeface="Times New Roman" panose="02020603050405020304" pitchFamily="18" charset="0"/>
                <a:cs typeface="Times New Roman" panose="02020603050405020304" pitchFamily="18" charset="0"/>
              </a:rPr>
              <a:t>additional evaluation for regulatory process and funding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74" y="3810000"/>
            <a:ext cx="7926826" cy="1828801"/>
          </a:xfrm>
          <a:prstGeom prst="rect">
            <a:avLst/>
          </a:prstGeom>
        </p:spPr>
      </p:pic>
      <p:sp>
        <p:nvSpPr>
          <p:cNvPr id="8" name="TextBox 7"/>
          <p:cNvSpPr txBox="1"/>
          <p:nvPr/>
        </p:nvSpPr>
        <p:spPr>
          <a:xfrm>
            <a:off x="3138571" y="5695276"/>
            <a:ext cx="2694969" cy="307777"/>
          </a:xfrm>
          <a:prstGeom prst="rect">
            <a:avLst/>
          </a:prstGeom>
          <a:noFill/>
        </p:spPr>
        <p:txBody>
          <a:bodyPr wrap="none" rtlCol="0">
            <a:spAutoFit/>
          </a:bodyPr>
          <a:lstStyle/>
          <a:p>
            <a:r>
              <a:rPr lang="en-US" sz="1400" dirty="0" smtClean="0"/>
              <a:t>Bonita Peak Mining District, CO</a:t>
            </a:r>
            <a:endParaRPr lang="en-US" sz="1400" dirty="0"/>
          </a:p>
        </p:txBody>
      </p:sp>
      <p:sp>
        <p:nvSpPr>
          <p:cNvPr id="9" name="Date Placeholder 8"/>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10" name="Footer Placeholder 9"/>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1" name="Slide Number Placeholder 10"/>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48</a:t>
            </a:fld>
            <a:endParaRPr lang="en-US" dirty="0">
              <a:solidFill>
                <a:srgbClr val="000000"/>
              </a:solidFill>
            </a:endParaRPr>
          </a:p>
        </p:txBody>
      </p:sp>
    </p:spTree>
    <p:extLst>
      <p:ext uri="{BB962C8B-B14F-4D97-AF65-F5344CB8AC3E}">
        <p14:creationId xmlns:p14="http://schemas.microsoft.com/office/powerpoint/2010/main" val="12226581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152400"/>
            <a:ext cx="6477000" cy="533400"/>
          </a:xfrm>
        </p:spPr>
        <p:txBody>
          <a:bodyPr/>
          <a:lstStyle/>
          <a:p>
            <a:r>
              <a:rPr lang="en-US" sz="2800" dirty="0"/>
              <a:t>Lava Cap Mine Superfund Site</a:t>
            </a:r>
            <a:br>
              <a:rPr lang="en-US" sz="2800" dirty="0"/>
            </a:br>
            <a:r>
              <a:rPr lang="en-US" sz="2400" i="1" dirty="0"/>
              <a:t>Site Information</a:t>
            </a:r>
          </a:p>
        </p:txBody>
      </p:sp>
      <p:sp>
        <p:nvSpPr>
          <p:cNvPr id="3" name="Rectangle 2"/>
          <p:cNvSpPr/>
          <p:nvPr/>
        </p:nvSpPr>
        <p:spPr>
          <a:xfrm>
            <a:off x="609600" y="1066800"/>
            <a:ext cx="8130363" cy="5551263"/>
          </a:xfrm>
          <a:prstGeom prst="rect">
            <a:avLst/>
          </a:prstGeom>
        </p:spPr>
        <p:txBody>
          <a:bodyPr wrap="square">
            <a:spAutoFit/>
          </a:bodyPr>
          <a:lstStyle/>
          <a:p>
            <a:pPr>
              <a:lnSpc>
                <a:spcPct val="115000"/>
              </a:lnSpc>
              <a:spcBef>
                <a:spcPts val="400"/>
              </a:spcBef>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Location</a:t>
            </a:r>
            <a:r>
              <a:rPr lang="en-US"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  </a:t>
            </a:r>
          </a:p>
          <a:p>
            <a:pPr marL="342900" indent="-22860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Sierra Nevada foothills; western Nevada County, CA</a:t>
            </a:r>
          </a:p>
          <a:p>
            <a:pPr marL="342900" indent="-22860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Approximately 33 acres in semi-rural, residential area</a:t>
            </a:r>
          </a:p>
          <a:p>
            <a:pPr marL="342900" indent="-342900">
              <a:lnSpc>
                <a:spcPct val="115000"/>
              </a:lnSpc>
              <a:spcBef>
                <a:spcPts val="400"/>
              </a:spcBef>
              <a:buFont typeface="Arial" panose="020B0604020202020204" pitchFamily="34" charset="0"/>
              <a:buChar char="•"/>
            </a:pPr>
            <a:endParaRPr lang="en-US" sz="800"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400"/>
              </a:spcBef>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Mine Type </a:t>
            </a:r>
          </a:p>
          <a:p>
            <a:pPr marL="342900" indent="-22860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Gold and silver from underground workings</a:t>
            </a:r>
          </a:p>
          <a:p>
            <a:pPr marL="342900" indent="-22860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Initiated in 1861 and continued sporadically until 1943</a:t>
            </a:r>
          </a:p>
          <a:p>
            <a:pPr marL="342900" indent="-22860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Mine-related arsenic contamination in nearby drinking water wells</a:t>
            </a:r>
          </a:p>
          <a:p>
            <a:pPr marL="342900" indent="-342900">
              <a:lnSpc>
                <a:spcPct val="115000"/>
              </a:lnSpc>
              <a:spcBef>
                <a:spcPts val="400"/>
              </a:spcBef>
              <a:buFont typeface="Arial" panose="020B0604020202020204" pitchFamily="34" charset="0"/>
              <a:buChar char="•"/>
            </a:pPr>
            <a:endParaRPr lang="en-US" sz="800"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400"/>
              </a:spcBef>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Cleanup Status</a:t>
            </a:r>
          </a:p>
          <a:p>
            <a:pPr marL="342900" indent="-22860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Remedial design stage; Record of Decision (ROD) signed Sept. 2008</a:t>
            </a:r>
          </a:p>
          <a:p>
            <a:pPr marL="342900" indent="-22860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Interim remedy for Groundwater Operable Unit (OU)</a:t>
            </a:r>
          </a:p>
          <a:p>
            <a:pPr marL="342900" indent="-22860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Construction of public water supply line to affected residences</a:t>
            </a:r>
          </a:p>
          <a:p>
            <a:pPr marL="342900" indent="-22860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Further study required to assess interactions between fractured bedrock aquifer and surface </a:t>
            </a:r>
            <a:r>
              <a:rPr lang="en-US" dirty="0" smtClean="0">
                <a:latin typeface="Arial" panose="020B0604020202020204" pitchFamily="34" charset="0"/>
                <a:ea typeface="Calibri" panose="020F0502020204030204" pitchFamily="34" charset="0"/>
                <a:cs typeface="Arial" panose="020B0604020202020204" pitchFamily="34" charset="0"/>
              </a:rPr>
              <a:t>water</a:t>
            </a:r>
          </a:p>
          <a:p>
            <a:pPr marL="114300">
              <a:spcBef>
                <a:spcPts val="200"/>
              </a:spcBef>
            </a:pPr>
            <a:endParaRPr lang="en-US" sz="600" b="1" cap="small" spc="25" dirty="0" smtClean="0">
              <a:solidFill>
                <a:srgbClr val="1F497D"/>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400"/>
              </a:spcBef>
            </a:pPr>
            <a:r>
              <a:rPr lang="en-US" sz="2000" b="1" cap="small" spc="25" dirty="0" smtClean="0">
                <a:solidFill>
                  <a:srgbClr val="1F497D"/>
                </a:solidFill>
                <a:latin typeface="Arial" panose="020B0604020202020204" pitchFamily="34" charset="0"/>
                <a:ea typeface="Calibri" panose="020F0502020204030204" pitchFamily="34" charset="0"/>
                <a:cs typeface="Arial" panose="020B0604020202020204" pitchFamily="34" charset="0"/>
              </a:rPr>
              <a:t>Two Optimization Reviews: Impoundment Focus; MIW Focus</a:t>
            </a:r>
            <a:endPar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endParaRPr>
          </a:p>
          <a:p>
            <a:pPr marL="114300">
              <a:spcBef>
                <a:spcPts val="200"/>
              </a:spcBef>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49</a:t>
            </a:fld>
            <a:endParaRPr lang="en-US" dirty="0">
              <a:solidFill>
                <a:srgbClr val="000000"/>
              </a:solidFill>
            </a:endParaRPr>
          </a:p>
        </p:txBody>
      </p:sp>
    </p:spTree>
    <p:extLst>
      <p:ext uri="{BB962C8B-B14F-4D97-AF65-F5344CB8AC3E}">
        <p14:creationId xmlns:p14="http://schemas.microsoft.com/office/powerpoint/2010/main" val="543599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3" y="-152400"/>
            <a:ext cx="8229600" cy="792162"/>
          </a:xfrm>
        </p:spPr>
        <p:txBody>
          <a:bodyPr>
            <a:normAutofit/>
          </a:bodyPr>
          <a:lstStyle/>
          <a:p>
            <a:r>
              <a:rPr lang="en-US" sz="2800" dirty="0"/>
              <a:t>Abandoned Hardrock Mine </a:t>
            </a:r>
            <a:r>
              <a:rPr lang="en-US" sz="2800" dirty="0" smtClean="0"/>
              <a:t>Sites</a:t>
            </a:r>
            <a:endParaRPr lang="en-US" sz="2800" dirty="0"/>
          </a:p>
        </p:txBody>
      </p:sp>
      <p:sp>
        <p:nvSpPr>
          <p:cNvPr id="3" name="Content Placeholder 2"/>
          <p:cNvSpPr>
            <a:spLocks noGrp="1"/>
          </p:cNvSpPr>
          <p:nvPr>
            <p:ph idx="1"/>
          </p:nvPr>
        </p:nvSpPr>
        <p:spPr>
          <a:xfrm>
            <a:off x="152400" y="1295400"/>
            <a:ext cx="5105400" cy="4495800"/>
          </a:xfrm>
        </p:spPr>
        <p:txBody>
          <a:bodyPr>
            <a:noAutofit/>
          </a:bodyPr>
          <a:lstStyle/>
          <a:p>
            <a:r>
              <a:rPr lang="en-US" sz="2000" dirty="0"/>
              <a:t>E</a:t>
            </a:r>
            <a:r>
              <a:rPr lang="en-US" sz="2000" dirty="0" smtClean="0"/>
              <a:t>stimated 100,000 </a:t>
            </a:r>
            <a:r>
              <a:rPr lang="en-US" sz="2000" dirty="0"/>
              <a:t>– 500,000 </a:t>
            </a:r>
            <a:r>
              <a:rPr lang="en-US" sz="2000" dirty="0" smtClean="0"/>
              <a:t>abandoned mine land (AML) sites</a:t>
            </a:r>
          </a:p>
          <a:p>
            <a:pPr lvl="1"/>
            <a:r>
              <a:rPr lang="en-US" sz="1800" dirty="0" smtClean="0"/>
              <a:t>Less than 500 </a:t>
            </a:r>
            <a:r>
              <a:rPr lang="en-US" sz="1800" dirty="0"/>
              <a:t>AML sites </a:t>
            </a:r>
            <a:r>
              <a:rPr lang="en-US" sz="1800" dirty="0" smtClean="0"/>
              <a:t>documented </a:t>
            </a:r>
            <a:endParaRPr lang="en-US" sz="1800" dirty="0"/>
          </a:p>
          <a:p>
            <a:pPr lvl="1"/>
            <a:r>
              <a:rPr lang="en-US" sz="1800" dirty="0" smtClean="0"/>
              <a:t>139 AMLs on NPL or being addressed by Superfund Alternative Approach </a:t>
            </a:r>
            <a:endParaRPr lang="en-US" sz="1800" dirty="0"/>
          </a:p>
          <a:p>
            <a:r>
              <a:rPr lang="en-US" sz="2000" i="1" dirty="0"/>
              <a:t>I</a:t>
            </a:r>
            <a:r>
              <a:rPr lang="en-US" sz="2000" i="1" dirty="0" smtClean="0"/>
              <a:t>nternal </a:t>
            </a:r>
            <a:r>
              <a:rPr lang="en-US" sz="2000" i="1" dirty="0"/>
              <a:t>and external collaboration </a:t>
            </a:r>
            <a:r>
              <a:rPr lang="en-US" sz="2000" dirty="0"/>
              <a:t>to address </a:t>
            </a:r>
            <a:r>
              <a:rPr lang="en-US" sz="2000" dirty="0" smtClean="0"/>
              <a:t>sites efficiently </a:t>
            </a:r>
            <a:r>
              <a:rPr lang="en-US" sz="2000" dirty="0"/>
              <a:t>and </a:t>
            </a:r>
            <a:r>
              <a:rPr lang="en-US" sz="2000" dirty="0" smtClean="0"/>
              <a:t>effectively</a:t>
            </a:r>
            <a:endParaRPr lang="en-US" sz="2000" dirty="0"/>
          </a:p>
          <a:p>
            <a:pPr lvl="1"/>
            <a:r>
              <a:rPr lang="en-US" sz="2000" dirty="0"/>
              <a:t>	</a:t>
            </a:r>
            <a:r>
              <a:rPr lang="en-US" sz="1800" dirty="0" smtClean="0"/>
              <a:t>EPA National </a:t>
            </a:r>
            <a:r>
              <a:rPr lang="en-US" sz="1800" dirty="0"/>
              <a:t>Mining Team</a:t>
            </a:r>
          </a:p>
          <a:p>
            <a:pPr lvl="1"/>
            <a:r>
              <a:rPr lang="en-US" sz="1800" dirty="0"/>
              <a:t>	</a:t>
            </a:r>
            <a:r>
              <a:rPr lang="en-US" sz="1800" dirty="0" smtClean="0"/>
              <a:t>Federal </a:t>
            </a:r>
            <a:r>
              <a:rPr lang="en-US" sz="1800" dirty="0"/>
              <a:t>Mining Dialogue</a:t>
            </a:r>
          </a:p>
          <a:p>
            <a:pPr lvl="1"/>
            <a:r>
              <a:rPr lang="en-US" sz="1800" dirty="0"/>
              <a:t>	</a:t>
            </a:r>
            <a:r>
              <a:rPr lang="en-US" sz="1800" dirty="0" smtClean="0"/>
              <a:t>Abandoned </a:t>
            </a:r>
            <a:r>
              <a:rPr lang="en-US" sz="1800" dirty="0"/>
              <a:t>Uranium Mines Workgroup</a:t>
            </a:r>
          </a:p>
          <a:p>
            <a:r>
              <a:rPr lang="en-US" sz="2000" dirty="0" smtClean="0"/>
              <a:t>Increasing collaboration with </a:t>
            </a:r>
            <a:r>
              <a:rPr lang="en-US" sz="2000" dirty="0"/>
              <a:t>state, tribal and private </a:t>
            </a:r>
            <a:r>
              <a:rPr lang="en-US" sz="2000" dirty="0" smtClean="0"/>
              <a:t>partners</a:t>
            </a:r>
          </a:p>
          <a:p>
            <a:r>
              <a:rPr lang="en-US" sz="2000" dirty="0" smtClean="0"/>
              <a:t>Specialty focus of EPA optimization review program</a:t>
            </a:r>
            <a:endParaRPr lang="en-US"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49" y="1304924"/>
            <a:ext cx="3314702" cy="220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667125"/>
            <a:ext cx="3352800" cy="2514600"/>
          </a:xfrm>
          <a:prstGeom prst="rect">
            <a:avLst/>
          </a:prstGeom>
        </p:spPr>
      </p:pic>
      <p:sp>
        <p:nvSpPr>
          <p:cNvPr id="6" name="Date Placeholder 5"/>
          <p:cNvSpPr>
            <a:spLocks noGrp="1"/>
          </p:cNvSpPr>
          <p:nvPr>
            <p:ph type="dt" sz="half" idx="10"/>
          </p:nvPr>
        </p:nvSpPr>
        <p:spPr>
          <a:xfrm>
            <a:off x="685800" y="6400800"/>
            <a:ext cx="1905000" cy="457200"/>
          </a:xfrm>
        </p:spPr>
        <p:txBody>
          <a:bodyPr/>
          <a:lstStyle/>
          <a:p>
            <a:pPr>
              <a:defRPr/>
            </a:pPr>
            <a:r>
              <a:rPr lang="en-US" dirty="0" smtClean="0">
                <a:solidFill>
                  <a:srgbClr val="000000"/>
                </a:solidFill>
              </a:rPr>
              <a:t>5/9/2017</a:t>
            </a:r>
            <a:endParaRPr lang="en-US" dirty="0">
              <a:solidFill>
                <a:srgbClr val="000000"/>
              </a:solidFill>
            </a:endParaRPr>
          </a:p>
        </p:txBody>
      </p:sp>
      <p:sp>
        <p:nvSpPr>
          <p:cNvPr id="7" name="Footer Placeholder 6"/>
          <p:cNvSpPr>
            <a:spLocks noGrp="1"/>
          </p:cNvSpPr>
          <p:nvPr>
            <p:ph type="ftr" sz="quarter" idx="11"/>
          </p:nvPr>
        </p:nvSpPr>
        <p:spPr>
          <a:xfrm>
            <a:off x="1905000" y="6400800"/>
            <a:ext cx="5486400" cy="457200"/>
          </a:xfrm>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8" name="Slide Number Placeholder 7"/>
          <p:cNvSpPr>
            <a:spLocks noGrp="1"/>
          </p:cNvSpPr>
          <p:nvPr>
            <p:ph type="sldNum" sz="quarter" idx="12"/>
          </p:nvPr>
        </p:nvSpPr>
        <p:spPr>
          <a:xfrm>
            <a:off x="6553200" y="6400800"/>
            <a:ext cx="1905000" cy="457200"/>
          </a:xfrm>
        </p:spPr>
        <p:txBody>
          <a:bodyPr/>
          <a:lstStyle/>
          <a:p>
            <a:pPr>
              <a:defRPr/>
            </a:pPr>
            <a:fld id="{63C0C6EC-3876-43C4-B8A5-852F865CBEDC}" type="slidenum">
              <a:rPr lang="en-US" smtClean="0">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30187051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Lava Cap Mine Superfund Site</a:t>
            </a:r>
            <a:br>
              <a:rPr lang="en-US" sz="2800" dirty="0"/>
            </a:br>
            <a:r>
              <a:rPr lang="en-US" sz="2400" i="1" dirty="0"/>
              <a:t>Key Optimization Review Findings</a:t>
            </a:r>
          </a:p>
        </p:txBody>
      </p:sp>
      <p:sp>
        <p:nvSpPr>
          <p:cNvPr id="7" name="Rectangle 6"/>
          <p:cNvSpPr/>
          <p:nvPr/>
        </p:nvSpPr>
        <p:spPr>
          <a:xfrm>
            <a:off x="381000" y="1295400"/>
            <a:ext cx="5257800" cy="4693593"/>
          </a:xfrm>
          <a:prstGeom prst="rect">
            <a:avLst/>
          </a:prstGeom>
        </p:spPr>
        <p:txBody>
          <a:bodyPr wrap="square">
            <a:spAutoFit/>
          </a:bodyPr>
          <a:lstStyle/>
          <a:p>
            <a:pPr marR="0" lvl="0">
              <a:lnSpc>
                <a:spcPct val="115000"/>
              </a:lnSpc>
              <a:spcBef>
                <a:spcPts val="0"/>
              </a:spcBef>
              <a:spcAft>
                <a:spcPts val="0"/>
              </a:spcAft>
              <a:buClr>
                <a:schemeClr val="tx1"/>
              </a:buClr>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Dam Safety</a:t>
            </a:r>
          </a:p>
          <a:p>
            <a:pPr marL="285750" indent="-200025">
              <a:lnSpc>
                <a:spcPct val="115000"/>
              </a:lnSpc>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Unregulated earth-rock embankment dam</a:t>
            </a:r>
          </a:p>
          <a:p>
            <a:pPr marL="285750" indent="-200025">
              <a:lnSpc>
                <a:spcPct val="115000"/>
              </a:lnSpc>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Holds tailings and other wastes </a:t>
            </a:r>
          </a:p>
          <a:p>
            <a:pPr marL="285750" indent="-200025">
              <a:lnSpc>
                <a:spcPct val="115000"/>
              </a:lnSpc>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Spillway inadequate for minimum flood flow and has deteriorated concrete components</a:t>
            </a:r>
          </a:p>
          <a:p>
            <a:pPr lvl="1">
              <a:lnSpc>
                <a:spcPct val="115000"/>
              </a:lnSpc>
            </a:pPr>
            <a:endParaRPr lang="en-US" sz="1000" dirty="0">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Dam Characterization</a:t>
            </a:r>
          </a:p>
          <a:p>
            <a:pPr marL="285750" lvl="1" indent="-200025">
              <a:lnSpc>
                <a:spcPct val="115000"/>
              </a:lnSpc>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Approximately eight decades of operation and modifications</a:t>
            </a:r>
          </a:p>
          <a:p>
            <a:pPr marL="285750" lvl="1" indent="-200025">
              <a:lnSpc>
                <a:spcPct val="115000"/>
              </a:lnSpc>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Dam stability and composition not </a:t>
            </a:r>
            <a:r>
              <a:rPr lang="en-US" dirty="0" smtClean="0">
                <a:latin typeface="Arial" panose="020B0604020202020204" pitchFamily="34" charset="0"/>
                <a:ea typeface="Calibri" panose="020F0502020204030204" pitchFamily="34" charset="0"/>
                <a:cs typeface="Arial" panose="020B0604020202020204" pitchFamily="34" charset="0"/>
              </a:rPr>
              <a:t>well-defined </a:t>
            </a:r>
            <a:r>
              <a:rPr lang="en-US" dirty="0">
                <a:latin typeface="Arial" panose="020B0604020202020204" pitchFamily="34" charset="0"/>
                <a:ea typeface="Calibri" panose="020F0502020204030204" pitchFamily="34" charset="0"/>
                <a:cs typeface="Arial" panose="020B0604020202020204" pitchFamily="34" charset="0"/>
              </a:rPr>
              <a:t>or documented</a:t>
            </a:r>
          </a:p>
          <a:p>
            <a:pPr marL="342900" marR="0" lvl="0" indent="-342900">
              <a:lnSpc>
                <a:spcPct val="115000"/>
              </a:lnSpc>
              <a:spcBef>
                <a:spcPts val="0"/>
              </a:spcBef>
              <a:spcAft>
                <a:spcPts val="0"/>
              </a:spcAft>
              <a:buFont typeface="Symbol" panose="05050102010706020507" pitchFamily="18" charset="2"/>
              <a:buChar char=""/>
            </a:pPr>
            <a:endParaRPr lang="en-US" sz="1000" b="1" dirty="0">
              <a:latin typeface="Arial" panose="020B0604020202020204" pitchFamily="34" charset="0"/>
              <a:ea typeface="Calibri" panose="020F0502020204030204" pitchFamily="34" charset="0"/>
              <a:cs typeface="Arial" panose="020B0604020202020204" pitchFamily="34" charset="0"/>
            </a:endParaRPr>
          </a:p>
          <a:p>
            <a:pPr marR="0" lvl="0">
              <a:lnSpc>
                <a:spcPct val="115000"/>
              </a:lnSpc>
              <a:spcBef>
                <a:spcPts val="0"/>
              </a:spcBef>
              <a:spcAft>
                <a:spcPts val="0"/>
              </a:spcAft>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Seepage from Dam</a:t>
            </a:r>
          </a:p>
          <a:p>
            <a:pPr marL="285750" lvl="1" indent="-200025">
              <a:lnSpc>
                <a:spcPct val="115000"/>
              </a:lnSpc>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Active seepage from former mine workings</a:t>
            </a:r>
          </a:p>
          <a:p>
            <a:pPr marL="285750" lvl="1" indent="-200025">
              <a:lnSpc>
                <a:spcPct val="115000"/>
              </a:lnSpc>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Source of surface water contamination</a:t>
            </a:r>
          </a:p>
        </p:txBody>
      </p:sp>
      <p:pic>
        <p:nvPicPr>
          <p:cNvPr id="3" name="Picture 2"/>
          <p:cNvPicPr>
            <a:picLocks noChangeAspect="1"/>
          </p:cNvPicPr>
          <p:nvPr/>
        </p:nvPicPr>
        <p:blipFill>
          <a:blip r:embed="rId3"/>
          <a:stretch>
            <a:fillRect/>
          </a:stretch>
        </p:blipFill>
        <p:spPr>
          <a:xfrm>
            <a:off x="5791200" y="1295400"/>
            <a:ext cx="3048000" cy="228599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3733800"/>
            <a:ext cx="3048000" cy="2276592"/>
          </a:xfrm>
          <a:prstGeom prst="rect">
            <a:avLst/>
          </a:prstGeom>
        </p:spPr>
      </p:pic>
      <p:sp>
        <p:nvSpPr>
          <p:cNvPr id="9" name="Date Placeholder 8"/>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10" name="Footer Placeholder 9"/>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1" name="Slide Number Placeholder 10"/>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50</a:t>
            </a:fld>
            <a:endParaRPr lang="en-US" dirty="0">
              <a:solidFill>
                <a:srgbClr val="000000"/>
              </a:solidFill>
            </a:endParaRPr>
          </a:p>
        </p:txBody>
      </p:sp>
    </p:spTree>
    <p:extLst>
      <p:ext uri="{BB962C8B-B14F-4D97-AF65-F5344CB8AC3E}">
        <p14:creationId xmlns:p14="http://schemas.microsoft.com/office/powerpoint/2010/main" val="13952555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Lava Cap Mine Superfund Site</a:t>
            </a:r>
            <a:br>
              <a:rPr lang="en-US" sz="2800" dirty="0"/>
            </a:br>
            <a:r>
              <a:rPr lang="en-US" sz="2400" i="1" dirty="0"/>
              <a:t>Key Review Recommendations</a:t>
            </a:r>
          </a:p>
        </p:txBody>
      </p:sp>
      <p:sp>
        <p:nvSpPr>
          <p:cNvPr id="3" name="Rectangle 2"/>
          <p:cNvSpPr/>
          <p:nvPr/>
        </p:nvSpPr>
        <p:spPr>
          <a:xfrm>
            <a:off x="457200" y="1143000"/>
            <a:ext cx="5029200" cy="5428153"/>
          </a:xfrm>
          <a:prstGeom prst="rect">
            <a:avLst/>
          </a:prstGeom>
        </p:spPr>
        <p:txBody>
          <a:bodyPr wrap="square">
            <a:spAutoFit/>
          </a:bodyPr>
          <a:lstStyle/>
          <a:p>
            <a:pPr>
              <a:lnSpc>
                <a:spcPct val="115000"/>
              </a:lnSpc>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Embankment Plan</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Conduct further investigations to support development of more realistic embankment model of dam stability</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Perform stability analysis</a:t>
            </a:r>
          </a:p>
          <a:p>
            <a:pPr marR="0" lvl="0">
              <a:lnSpc>
                <a:spcPct val="115000"/>
              </a:lnSpc>
              <a:spcBef>
                <a:spcPts val="0"/>
              </a:spcBef>
              <a:spcAft>
                <a:spcPts val="0"/>
              </a:spcAft>
            </a:pPr>
            <a:endParaRPr lang="en-US" sz="1000" b="1" dirty="0">
              <a:latin typeface="Arial" panose="020B0604020202020204" pitchFamily="34" charset="0"/>
              <a:ea typeface="Calibri" panose="020F0502020204030204" pitchFamily="34" charset="0"/>
              <a:cs typeface="Arial" panose="020B0604020202020204" pitchFamily="34" charset="0"/>
            </a:endParaRPr>
          </a:p>
          <a:p>
            <a:pPr marR="0" lvl="0">
              <a:lnSpc>
                <a:spcPct val="115000"/>
              </a:lnSpc>
              <a:spcBef>
                <a:spcPts val="0"/>
              </a:spcBef>
              <a:spcAft>
                <a:spcPts val="0"/>
              </a:spcAft>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Prevent Seepage</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Identify seepage outlet</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Quantify conditions to design mitigation</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Install conduit plug to reduce seepage</a:t>
            </a:r>
          </a:p>
          <a:p>
            <a:pPr marR="0" lvl="0">
              <a:lnSpc>
                <a:spcPct val="115000"/>
              </a:lnSpc>
              <a:spcBef>
                <a:spcPts val="0"/>
              </a:spcBef>
              <a:spcAft>
                <a:spcPts val="0"/>
              </a:spcAft>
            </a:pPr>
            <a:endParaRPr lang="en-US" sz="1000" b="1" dirty="0">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Reduce Construction Activity</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Use stability analysis as basis for developing closure alternatives that more efficiently satisfy dam safety </a:t>
            </a:r>
            <a:r>
              <a:rPr lang="en-US" dirty="0" smtClean="0">
                <a:latin typeface="Arial" panose="020B0604020202020204" pitchFamily="34" charset="0"/>
                <a:ea typeface="Calibri" panose="020F0502020204030204" pitchFamily="34" charset="0"/>
                <a:cs typeface="Arial" panose="020B0604020202020204" pitchFamily="34" charset="0"/>
              </a:rPr>
              <a:t>requirements</a:t>
            </a:r>
          </a:p>
          <a:p>
            <a:pPr>
              <a:lnSpc>
                <a:spcPct val="115000"/>
              </a:lnSpc>
            </a:pPr>
            <a:endParaRPr lang="en-US" sz="1000" b="1" cap="small" spc="25" dirty="0" smtClean="0">
              <a:solidFill>
                <a:srgbClr val="1F497D"/>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US" sz="2000" b="1" cap="small" spc="25" dirty="0" smtClean="0">
                <a:solidFill>
                  <a:srgbClr val="1F497D"/>
                </a:solidFill>
                <a:latin typeface="Arial" panose="020B0604020202020204" pitchFamily="34" charset="0"/>
                <a:ea typeface="Calibri" panose="020F0502020204030204" pitchFamily="34" charset="0"/>
                <a:cs typeface="Arial" panose="020B0604020202020204" pitchFamily="34" charset="0"/>
              </a:rPr>
              <a:t>Estimated 30 Year Cost Savings: $5.6M</a:t>
            </a:r>
            <a:endPar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endParaRPr>
          </a:p>
          <a:p>
            <a:pPr marL="285750" marR="0" lvl="0" indent="-285750">
              <a:lnSpc>
                <a:spcPct val="115000"/>
              </a:lnSpc>
              <a:spcBef>
                <a:spcPts val="0"/>
              </a:spcBef>
              <a:spcAft>
                <a:spcPts val="0"/>
              </a:spcAft>
              <a:buFont typeface="Arial" panose="020B0604020202020204" pitchFamily="34" charset="0"/>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200150"/>
            <a:ext cx="3175000" cy="23812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3714750"/>
            <a:ext cx="3162615" cy="2362200"/>
          </a:xfrm>
          <a:prstGeom prst="rect">
            <a:avLst/>
          </a:prstGeom>
        </p:spPr>
      </p:pic>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1" name="Slide Number Placeholder 10"/>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51</a:t>
            </a:fld>
            <a:endParaRPr lang="en-US" dirty="0">
              <a:solidFill>
                <a:srgbClr val="000000"/>
              </a:solidFill>
            </a:endParaRPr>
          </a:p>
        </p:txBody>
      </p:sp>
    </p:spTree>
    <p:extLst>
      <p:ext uri="{BB962C8B-B14F-4D97-AF65-F5344CB8AC3E}">
        <p14:creationId xmlns:p14="http://schemas.microsoft.com/office/powerpoint/2010/main" val="25024601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152400"/>
            <a:ext cx="6477000" cy="533400"/>
          </a:xfrm>
        </p:spPr>
        <p:txBody>
          <a:bodyPr/>
          <a:lstStyle/>
          <a:p>
            <a:r>
              <a:rPr lang="en-US" sz="2800" dirty="0"/>
              <a:t>Summitville Mine Superfund Site</a:t>
            </a:r>
            <a:br>
              <a:rPr lang="en-US" sz="2800" dirty="0"/>
            </a:br>
            <a:r>
              <a:rPr lang="en-US" sz="2400" i="1" dirty="0"/>
              <a:t>Site Information</a:t>
            </a:r>
          </a:p>
        </p:txBody>
      </p:sp>
      <p:sp>
        <p:nvSpPr>
          <p:cNvPr id="3" name="Rectangle 2"/>
          <p:cNvSpPr/>
          <p:nvPr/>
        </p:nvSpPr>
        <p:spPr>
          <a:xfrm>
            <a:off x="381000" y="1143000"/>
            <a:ext cx="8686800" cy="5109091"/>
          </a:xfrm>
          <a:prstGeom prst="rect">
            <a:avLst/>
          </a:prstGeom>
        </p:spPr>
        <p:txBody>
          <a:bodyPr wrap="square">
            <a:spAutoFit/>
          </a:bodyPr>
          <a:lstStyle/>
          <a:p>
            <a:pPr>
              <a:lnSpc>
                <a:spcPct val="115000"/>
              </a:lnSpc>
              <a:spcBef>
                <a:spcPts val="400"/>
              </a:spcBef>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Location</a:t>
            </a:r>
            <a:r>
              <a:rPr lang="en-US"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 </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San Juan Mountains south of Del Norte, CO  </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11,500 feet above sea level; ~2 miles east of the Continental Divide</a:t>
            </a:r>
          </a:p>
          <a:p>
            <a:pPr>
              <a:lnSpc>
                <a:spcPct val="115000"/>
              </a:lnSpc>
              <a:spcBef>
                <a:spcPts val="400"/>
              </a:spcBef>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Mine Type</a:t>
            </a:r>
            <a:endParaRPr lang="en-US" b="1" cap="small" spc="25" dirty="0">
              <a:solidFill>
                <a:srgbClr val="1F497D"/>
              </a:solidFill>
              <a:latin typeface="Arial" panose="020B0604020202020204" pitchFamily="34" charset="0"/>
              <a:ea typeface="Calibri" panose="020F0502020204030204" pitchFamily="34" charset="0"/>
              <a:cs typeface="Arial" panose="020B0604020202020204" pitchFamily="34" charset="0"/>
            </a:endParaRP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Gold, copper and silver mining from underground workings and open pit</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Initiated ~1870 and continued into the 1990s</a:t>
            </a:r>
          </a:p>
          <a:p>
            <a:pPr>
              <a:lnSpc>
                <a:spcPct val="115000"/>
              </a:lnSpc>
              <a:spcBef>
                <a:spcPts val="400"/>
              </a:spcBef>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Cleanup Status</a:t>
            </a:r>
            <a:endParaRPr lang="en-US" b="1" cap="small" spc="25" dirty="0">
              <a:solidFill>
                <a:srgbClr val="1F497D"/>
              </a:solidFill>
              <a:latin typeface="Arial" panose="020B0604020202020204" pitchFamily="34" charset="0"/>
              <a:ea typeface="Calibri" panose="020F0502020204030204" pitchFamily="34" charset="0"/>
              <a:cs typeface="Arial" panose="020B0604020202020204" pitchFamily="34" charset="0"/>
            </a:endParaRP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Remedial Action stage </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Several </a:t>
            </a:r>
            <a:r>
              <a:rPr lang="en-US" dirty="0" smtClean="0">
                <a:latin typeface="Arial" panose="020B0604020202020204" pitchFamily="34" charset="0"/>
                <a:ea typeface="Calibri" panose="020F0502020204030204" pitchFamily="34" charset="0"/>
                <a:cs typeface="Arial" panose="020B0604020202020204" pitchFamily="34" charset="0"/>
              </a:rPr>
              <a:t>actions </a:t>
            </a:r>
            <a:r>
              <a:rPr lang="en-US" dirty="0">
                <a:latin typeface="Arial" panose="020B0604020202020204" pitchFamily="34" charset="0"/>
                <a:ea typeface="Calibri" panose="020F0502020204030204" pitchFamily="34" charset="0"/>
                <a:cs typeface="Arial" panose="020B0604020202020204" pitchFamily="34" charset="0"/>
              </a:rPr>
              <a:t>implemented to reduce MIW discharge</a:t>
            </a:r>
          </a:p>
          <a:p>
            <a:pPr marL="742950" lvl="1" indent="-285750">
              <a:spcBef>
                <a:spcPts val="200"/>
              </a:spcBef>
              <a:buFont typeface="Wingdings" panose="05000000000000000000" pitchFamily="2" charset="2"/>
              <a:buChar char="Ø"/>
            </a:pPr>
            <a:r>
              <a:rPr lang="en-US" sz="1600" dirty="0">
                <a:latin typeface="Arial" panose="020B0604020202020204" pitchFamily="34" charset="0"/>
                <a:ea typeface="Calibri" panose="020F0502020204030204" pitchFamily="34" charset="0"/>
                <a:cs typeface="Arial" panose="020B0604020202020204" pitchFamily="34" charset="0"/>
              </a:rPr>
              <a:t>Detoxifying, capping and revegetating a </a:t>
            </a:r>
            <a:r>
              <a:rPr lang="en-US" sz="1600" dirty="0" smtClean="0">
                <a:latin typeface="Arial" panose="020B0604020202020204" pitchFamily="34" charset="0"/>
                <a:ea typeface="Calibri" panose="020F0502020204030204" pitchFamily="34" charset="0"/>
                <a:cs typeface="Arial" panose="020B0604020202020204" pitchFamily="34" charset="0"/>
              </a:rPr>
              <a:t>cyanide heap </a:t>
            </a:r>
            <a:r>
              <a:rPr lang="en-US" sz="1600" dirty="0">
                <a:latin typeface="Arial" panose="020B0604020202020204" pitchFamily="34" charset="0"/>
                <a:ea typeface="Calibri" panose="020F0502020204030204" pitchFamily="34" charset="0"/>
                <a:cs typeface="Arial" panose="020B0604020202020204" pitchFamily="34" charset="0"/>
              </a:rPr>
              <a:t>leach pad</a:t>
            </a:r>
          </a:p>
          <a:p>
            <a:pPr marL="742950" lvl="1" indent="-285750">
              <a:spcBef>
                <a:spcPts val="200"/>
              </a:spcBef>
              <a:buFont typeface="Wingdings" panose="05000000000000000000" pitchFamily="2" charset="2"/>
              <a:buChar char="Ø"/>
            </a:pPr>
            <a:r>
              <a:rPr lang="en-US" sz="1600" dirty="0">
                <a:latin typeface="Arial" panose="020B0604020202020204" pitchFamily="34" charset="0"/>
                <a:ea typeface="Calibri" panose="020F0502020204030204" pitchFamily="34" charset="0"/>
                <a:cs typeface="Arial" panose="020B0604020202020204" pitchFamily="34" charset="0"/>
              </a:rPr>
              <a:t>Removing waste rock piles and filling the mine pits</a:t>
            </a:r>
          </a:p>
          <a:p>
            <a:pPr marL="742950" lvl="1" indent="-285750">
              <a:spcBef>
                <a:spcPts val="200"/>
              </a:spcBef>
              <a:buFont typeface="Wingdings" panose="05000000000000000000" pitchFamily="2" charset="2"/>
              <a:buChar char="Ø"/>
            </a:pPr>
            <a:r>
              <a:rPr lang="en-US" sz="1600" dirty="0">
                <a:latin typeface="Arial" panose="020B0604020202020204" pitchFamily="34" charset="0"/>
                <a:ea typeface="Calibri" panose="020F0502020204030204" pitchFamily="34" charset="0"/>
                <a:cs typeface="Arial" panose="020B0604020202020204" pitchFamily="34" charset="0"/>
              </a:rPr>
              <a:t>Plugging adits and underground mine entrances</a:t>
            </a:r>
          </a:p>
          <a:p>
            <a:pPr marL="742950" lvl="1" indent="-285750">
              <a:spcBef>
                <a:spcPts val="200"/>
              </a:spcBef>
              <a:buFont typeface="Wingdings" panose="05000000000000000000" pitchFamily="2" charset="2"/>
              <a:buChar char="Ø"/>
            </a:pPr>
            <a:r>
              <a:rPr lang="en-US" sz="1600" dirty="0">
                <a:latin typeface="Arial" panose="020B0604020202020204" pitchFamily="34" charset="0"/>
                <a:ea typeface="Calibri" panose="020F0502020204030204" pitchFamily="34" charset="0"/>
                <a:cs typeface="Arial" panose="020B0604020202020204" pitchFamily="34" charset="0"/>
              </a:rPr>
              <a:t>Expanding water runoff holding ponds and operating on-site </a:t>
            </a:r>
            <a:r>
              <a:rPr lang="en-US" sz="1600" dirty="0" smtClean="0">
                <a:latin typeface="Arial" panose="020B0604020202020204" pitchFamily="34" charset="0"/>
                <a:ea typeface="Calibri" panose="020F0502020204030204" pitchFamily="34" charset="0"/>
                <a:cs typeface="Arial" panose="020B0604020202020204" pitchFamily="34" charset="0"/>
              </a:rPr>
              <a:t>WTP</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In preparation </a:t>
            </a:r>
            <a:r>
              <a:rPr lang="en-US" dirty="0" smtClean="0">
                <a:latin typeface="Arial" panose="020B0604020202020204" pitchFamily="34" charset="0"/>
                <a:ea typeface="Calibri" panose="020F0502020204030204" pitchFamily="34" charset="0"/>
                <a:cs typeface="Arial" panose="020B0604020202020204" pitchFamily="34" charset="0"/>
              </a:rPr>
              <a:t>stages for transfer to State of Colorado</a:t>
            </a:r>
            <a:endParaRPr lang="en-US" dirty="0">
              <a:latin typeface="Arial" panose="020B0604020202020204" pitchFamily="34" charset="0"/>
              <a:ea typeface="Calibri" panose="020F0502020204030204" pitchFamily="34" charset="0"/>
              <a:cs typeface="Arial" panose="020B0604020202020204" pitchFamily="34" charset="0"/>
            </a:endParaRPr>
          </a:p>
          <a:p>
            <a:pPr marL="0" lvl="1">
              <a:lnSpc>
                <a:spcPct val="115000"/>
              </a:lnSpc>
              <a:spcBef>
                <a:spcPts val="400"/>
              </a:spcBef>
            </a:pPr>
            <a:r>
              <a:rPr lang="en-US" sz="2000" b="1" cap="small" spc="25" dirty="0" smtClean="0">
                <a:solidFill>
                  <a:srgbClr val="1F497D"/>
                </a:solidFill>
                <a:latin typeface="Arial" panose="020B0604020202020204" pitchFamily="34" charset="0"/>
                <a:ea typeface="Calibri" panose="020F0502020204030204" pitchFamily="34" charset="0"/>
                <a:cs typeface="Arial" panose="020B0604020202020204" pitchFamily="34" charset="0"/>
              </a:rPr>
              <a:t>Two </a:t>
            </a: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Optimization Reviews: </a:t>
            </a:r>
            <a:r>
              <a:rPr lang="en-US" sz="2000" b="1" cap="small" spc="25" dirty="0" smtClean="0">
                <a:solidFill>
                  <a:srgbClr val="1F497D"/>
                </a:solidFill>
                <a:latin typeface="Arial" panose="020B0604020202020204" pitchFamily="34" charset="0"/>
                <a:ea typeface="Calibri" panose="020F0502020204030204" pitchFamily="34" charset="0"/>
                <a:cs typeface="Arial" panose="020B0604020202020204" pitchFamily="34" charset="0"/>
              </a:rPr>
              <a:t>Whole Site </a:t>
            </a: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Focus; </a:t>
            </a:r>
            <a:r>
              <a:rPr lang="en-US" sz="2000" b="1" cap="small" spc="25" dirty="0" smtClean="0">
                <a:solidFill>
                  <a:srgbClr val="1F497D"/>
                </a:solidFill>
                <a:latin typeface="Arial" panose="020B0604020202020204" pitchFamily="34" charset="0"/>
                <a:ea typeface="Calibri" panose="020F0502020204030204" pitchFamily="34" charset="0"/>
                <a:cs typeface="Arial" panose="020B0604020202020204" pitchFamily="34" charset="0"/>
              </a:rPr>
              <a:t>State Transfer </a:t>
            </a: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Focus</a:t>
            </a:r>
          </a:p>
          <a:p>
            <a:pPr marL="742950" lvl="1" indent="-285750">
              <a:spcBef>
                <a:spcPts val="200"/>
              </a:spcBef>
              <a:buFont typeface="Wingdings" panose="05000000000000000000" pitchFamily="2" charset="2"/>
              <a:buChar char="Ø"/>
            </a:pPr>
            <a:endParaRPr lang="en-US" sz="1600" dirty="0" smtClean="0">
              <a:latin typeface="Arial" panose="020B0604020202020204" pitchFamily="34" charset="0"/>
              <a:ea typeface="Calibri" panose="020F0502020204030204" pitchFamily="34" charset="0"/>
              <a:cs typeface="Arial" panose="020B0604020202020204" pitchFamily="34" charset="0"/>
            </a:endParaRPr>
          </a:p>
        </p:txBody>
      </p:sp>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52</a:t>
            </a:fld>
            <a:endParaRPr lang="en-US" dirty="0">
              <a:solidFill>
                <a:srgbClr val="000000"/>
              </a:solidFill>
            </a:endParaRPr>
          </a:p>
        </p:txBody>
      </p:sp>
    </p:spTree>
    <p:extLst>
      <p:ext uri="{BB962C8B-B14F-4D97-AF65-F5344CB8AC3E}">
        <p14:creationId xmlns:p14="http://schemas.microsoft.com/office/powerpoint/2010/main" val="26442867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152400"/>
            <a:ext cx="6477000" cy="533400"/>
          </a:xfrm>
        </p:spPr>
        <p:txBody>
          <a:bodyPr/>
          <a:lstStyle/>
          <a:p>
            <a:r>
              <a:rPr lang="en-US" sz="2800" dirty="0"/>
              <a:t>Summitville Mine Superfund Site</a:t>
            </a:r>
            <a:br>
              <a:rPr lang="en-US" sz="2800" dirty="0"/>
            </a:br>
            <a:r>
              <a:rPr lang="en-US" sz="2400" i="1" dirty="0"/>
              <a:t>Site Information</a:t>
            </a:r>
          </a:p>
        </p:txBody>
      </p:sp>
      <p:pic>
        <p:nvPicPr>
          <p:cNvPr id="8" name="Picture 7"/>
          <p:cNvPicPr>
            <a:picLocks noChangeAspect="1"/>
          </p:cNvPicPr>
          <p:nvPr/>
        </p:nvPicPr>
        <p:blipFill>
          <a:blip r:embed="rId3"/>
          <a:stretch>
            <a:fillRect/>
          </a:stretch>
        </p:blipFill>
        <p:spPr>
          <a:xfrm>
            <a:off x="6172200" y="4121732"/>
            <a:ext cx="2621601" cy="1967336"/>
          </a:xfrm>
          <a:prstGeom prst="rect">
            <a:avLst/>
          </a:prstGeom>
        </p:spPr>
      </p:pic>
      <p:pic>
        <p:nvPicPr>
          <p:cNvPr id="11" name="Picture 10"/>
          <p:cNvPicPr>
            <a:picLocks noChangeAspect="1"/>
          </p:cNvPicPr>
          <p:nvPr/>
        </p:nvPicPr>
        <p:blipFill>
          <a:blip r:embed="rId4"/>
          <a:stretch>
            <a:fillRect/>
          </a:stretch>
        </p:blipFill>
        <p:spPr>
          <a:xfrm>
            <a:off x="381000" y="4114800"/>
            <a:ext cx="2640842" cy="19812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447800"/>
            <a:ext cx="7908165" cy="23622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221" y="4114800"/>
            <a:ext cx="2641600" cy="1981200"/>
          </a:xfrm>
          <a:prstGeom prst="rect">
            <a:avLst/>
          </a:prstGeom>
        </p:spPr>
      </p:pic>
      <p:sp>
        <p:nvSpPr>
          <p:cNvPr id="9" name="Date Placeholder 8"/>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10" name="Footer Placeholder 9"/>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4" name="Slide Number Placeholder 13"/>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53</a:t>
            </a:fld>
            <a:endParaRPr lang="en-US" dirty="0">
              <a:solidFill>
                <a:srgbClr val="000000"/>
              </a:solidFill>
            </a:endParaRPr>
          </a:p>
        </p:txBody>
      </p:sp>
    </p:spTree>
    <p:extLst>
      <p:ext uri="{BB962C8B-B14F-4D97-AF65-F5344CB8AC3E}">
        <p14:creationId xmlns:p14="http://schemas.microsoft.com/office/powerpoint/2010/main" val="14298505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477000" cy="533400"/>
          </a:xfrm>
        </p:spPr>
        <p:txBody>
          <a:bodyPr/>
          <a:lstStyle/>
          <a:p>
            <a:r>
              <a:rPr lang="en-US" sz="2800" dirty="0"/>
              <a:t>Summitville Mine Superfund Site</a:t>
            </a:r>
            <a:br>
              <a:rPr lang="en-US" sz="2800" dirty="0"/>
            </a:br>
            <a:r>
              <a:rPr lang="en-US" sz="2400" i="1" dirty="0"/>
              <a:t>Key Optimization Review Findings</a:t>
            </a:r>
            <a:endParaRPr lang="en-US" sz="2800" i="1" dirty="0"/>
          </a:p>
        </p:txBody>
      </p:sp>
      <p:sp>
        <p:nvSpPr>
          <p:cNvPr id="7" name="Rectangle 6"/>
          <p:cNvSpPr/>
          <p:nvPr/>
        </p:nvSpPr>
        <p:spPr>
          <a:xfrm>
            <a:off x="685800" y="1371600"/>
            <a:ext cx="8077200" cy="4210383"/>
          </a:xfrm>
          <a:prstGeom prst="rect">
            <a:avLst/>
          </a:prstGeom>
        </p:spPr>
        <p:txBody>
          <a:bodyPr wrap="square">
            <a:spAutoFit/>
          </a:bodyPr>
          <a:lstStyle/>
          <a:p>
            <a:pPr marR="0" lvl="0">
              <a:lnSpc>
                <a:spcPct val="115000"/>
              </a:lnSpc>
              <a:spcBef>
                <a:spcPts val="400"/>
              </a:spcBef>
              <a:spcAft>
                <a:spcPts val="0"/>
              </a:spcAft>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Mine Pool</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Elevated </a:t>
            </a:r>
            <a:r>
              <a:rPr lang="en-US" dirty="0" smtClean="0">
                <a:latin typeface="Arial" panose="020B0604020202020204" pitchFamily="34" charset="0"/>
                <a:ea typeface="Calibri" panose="020F0502020204030204" pitchFamily="34" charset="0"/>
                <a:cs typeface="Arial" panose="020B0604020202020204" pitchFamily="34" charset="0"/>
              </a:rPr>
              <a:t>MIW pool </a:t>
            </a:r>
            <a:r>
              <a:rPr lang="en-US" dirty="0">
                <a:latin typeface="Arial" panose="020B0604020202020204" pitchFamily="34" charset="0"/>
                <a:ea typeface="Calibri" panose="020F0502020204030204" pitchFamily="34" charset="0"/>
                <a:cs typeface="Arial" panose="020B0604020202020204" pitchFamily="34" charset="0"/>
              </a:rPr>
              <a:t>water level</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Hydraulic potential may affect migration of impacted groundwater through bedrock and subsequent discharge to surface water</a:t>
            </a:r>
          </a:p>
          <a:p>
            <a:pPr>
              <a:lnSpc>
                <a:spcPct val="115000"/>
              </a:lnSpc>
              <a:spcBef>
                <a:spcPts val="400"/>
              </a:spcBef>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Pump &amp; Treat Capture Zone</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High seasonal variability in groundwater flow</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Uncaptured seeps and groundwater discharges impacting river</a:t>
            </a:r>
          </a:p>
          <a:p>
            <a:pPr marR="0" lvl="0">
              <a:lnSpc>
                <a:spcPct val="115000"/>
              </a:lnSpc>
              <a:spcBef>
                <a:spcPts val="400"/>
              </a:spcBef>
              <a:spcAft>
                <a:spcPts val="0"/>
              </a:spcAft>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Remedy Operation </a:t>
            </a:r>
          </a:p>
          <a:p>
            <a:pPr marL="285750" marR="0" lvl="0" indent="-285750">
              <a:lnSpc>
                <a:spcPct val="115000"/>
              </a:lnSpc>
              <a:spcBef>
                <a:spcPts val="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Remedy operating costs significantly high compared to similar sites </a:t>
            </a:r>
          </a:p>
          <a:p>
            <a:pPr>
              <a:lnSpc>
                <a:spcPct val="115000"/>
              </a:lnSpc>
              <a:spcBef>
                <a:spcPts val="400"/>
              </a:spcBef>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WTP</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Current and planned remedies anticipated to require operation in perpetuity</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Will result in high total costs</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54</a:t>
            </a:fld>
            <a:endParaRPr lang="en-US" dirty="0">
              <a:solidFill>
                <a:srgbClr val="000000"/>
              </a:solidFill>
            </a:endParaRPr>
          </a:p>
        </p:txBody>
      </p:sp>
    </p:spTree>
    <p:extLst>
      <p:ext uri="{BB962C8B-B14F-4D97-AF65-F5344CB8AC3E}">
        <p14:creationId xmlns:p14="http://schemas.microsoft.com/office/powerpoint/2010/main" val="32721443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Summitville Mine Superfund Site</a:t>
            </a:r>
            <a:br>
              <a:rPr lang="en-US" sz="2800" dirty="0"/>
            </a:br>
            <a:r>
              <a:rPr lang="en-US" sz="2400" i="1" dirty="0"/>
              <a:t>Key Review Recommendations</a:t>
            </a:r>
          </a:p>
        </p:txBody>
      </p:sp>
      <p:sp>
        <p:nvSpPr>
          <p:cNvPr id="3" name="Rectangle 2"/>
          <p:cNvSpPr/>
          <p:nvPr/>
        </p:nvSpPr>
        <p:spPr>
          <a:xfrm>
            <a:off x="304800" y="1295400"/>
            <a:ext cx="8686800" cy="5085495"/>
          </a:xfrm>
          <a:prstGeom prst="rect">
            <a:avLst/>
          </a:prstGeom>
        </p:spPr>
        <p:txBody>
          <a:bodyPr wrap="square">
            <a:spAutoFit/>
          </a:bodyPr>
          <a:lstStyle/>
          <a:p>
            <a:pPr>
              <a:lnSpc>
                <a:spcPct val="115000"/>
              </a:lnSpc>
              <a:spcBef>
                <a:spcPts val="400"/>
              </a:spcBef>
            </a:pPr>
            <a:r>
              <a:rPr lang="en-US" sz="2000" b="1" cap="small" spc="25" dirty="0">
                <a:solidFill>
                  <a:srgbClr val="1F497D"/>
                </a:solidFill>
                <a:latin typeface="+mj-lt"/>
                <a:ea typeface="Calibri" panose="020F0502020204030204" pitchFamily="34" charset="0"/>
                <a:cs typeface="Arial" panose="020B0604020202020204" pitchFamily="34" charset="0"/>
              </a:rPr>
              <a:t>Lower Mine Pool Elevation</a:t>
            </a:r>
          </a:p>
          <a:p>
            <a:pPr marL="285750" indent="-285750">
              <a:spcBef>
                <a:spcPts val="200"/>
              </a:spcBef>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Evaluate options for maintaining lower water level in mine pool</a:t>
            </a:r>
          </a:p>
          <a:p>
            <a:pPr marL="285750" indent="-285750">
              <a:spcBef>
                <a:spcPts val="200"/>
              </a:spcBef>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Reduce </a:t>
            </a:r>
            <a:r>
              <a:rPr lang="en-US" dirty="0" smtClean="0">
                <a:latin typeface="+mj-lt"/>
                <a:ea typeface="Calibri" panose="020F0502020204030204" pitchFamily="34" charset="0"/>
                <a:cs typeface="Times New Roman" panose="02020603050405020304" pitchFamily="18" charset="0"/>
              </a:rPr>
              <a:t>effects </a:t>
            </a:r>
            <a:r>
              <a:rPr lang="en-US" dirty="0">
                <a:latin typeface="+mj-lt"/>
                <a:ea typeface="Calibri" panose="020F0502020204030204" pitchFamily="34" charset="0"/>
                <a:cs typeface="Times New Roman" panose="02020603050405020304" pitchFamily="18" charset="0"/>
              </a:rPr>
              <a:t>of hydraulic potential on groundwater migration and discharge</a:t>
            </a:r>
          </a:p>
          <a:p>
            <a:pPr>
              <a:lnSpc>
                <a:spcPct val="115000"/>
              </a:lnSpc>
              <a:spcBef>
                <a:spcPts val="400"/>
              </a:spcBef>
            </a:pPr>
            <a:r>
              <a:rPr lang="en-US" sz="2000" b="1" cap="small" spc="25" dirty="0">
                <a:solidFill>
                  <a:srgbClr val="1F497D"/>
                </a:solidFill>
                <a:latin typeface="+mj-lt"/>
                <a:ea typeface="Calibri" panose="020F0502020204030204" pitchFamily="34" charset="0"/>
                <a:cs typeface="Arial" panose="020B0604020202020204" pitchFamily="34" charset="0"/>
              </a:rPr>
              <a:t>Conduct Comprehensive Hydrogeologic Evaluation</a:t>
            </a:r>
          </a:p>
          <a:p>
            <a:pPr marL="285750" indent="-285750">
              <a:spcBef>
                <a:spcPts val="200"/>
              </a:spcBef>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Determine if planned interceptor trench along the northern boundary of the site will provide the expected capture of impacted groundwater and surface water</a:t>
            </a:r>
          </a:p>
          <a:p>
            <a:pPr marR="0" lvl="0">
              <a:lnSpc>
                <a:spcPct val="115000"/>
              </a:lnSpc>
              <a:spcBef>
                <a:spcPts val="400"/>
              </a:spcBef>
              <a:spcAft>
                <a:spcPts val="0"/>
              </a:spcAft>
            </a:pPr>
            <a:r>
              <a:rPr lang="en-US" sz="2000" b="1" cap="small" spc="25" dirty="0">
                <a:solidFill>
                  <a:srgbClr val="1F497D"/>
                </a:solidFill>
                <a:latin typeface="+mj-lt"/>
                <a:ea typeface="Calibri" panose="020F0502020204030204" pitchFamily="34" charset="0"/>
                <a:cs typeface="Arial" panose="020B0604020202020204" pitchFamily="34" charset="0"/>
              </a:rPr>
              <a:t>Reduce Monitoring Program</a:t>
            </a:r>
          </a:p>
          <a:p>
            <a:pPr marL="285750" marR="0" lvl="0" indent="-285750">
              <a:lnSpc>
                <a:spcPct val="115000"/>
              </a:lnSpc>
              <a:spcBef>
                <a:spcPts val="0"/>
              </a:spcBef>
              <a:spcAft>
                <a:spcPts val="0"/>
              </a:spcAft>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Evaluate need for continued extensive surface water sampling and analysis</a:t>
            </a:r>
          </a:p>
          <a:p>
            <a:pPr>
              <a:lnSpc>
                <a:spcPct val="115000"/>
              </a:lnSpc>
              <a:spcBef>
                <a:spcPts val="400"/>
              </a:spcBef>
            </a:pPr>
            <a:r>
              <a:rPr lang="en-US" sz="2000" b="1" cap="small" spc="25" dirty="0">
                <a:solidFill>
                  <a:srgbClr val="1F497D"/>
                </a:solidFill>
                <a:latin typeface="+mj-lt"/>
                <a:ea typeface="Calibri" panose="020F0502020204030204" pitchFamily="34" charset="0"/>
                <a:cs typeface="Arial" panose="020B0604020202020204" pitchFamily="34" charset="0"/>
              </a:rPr>
              <a:t>Reduce Snow Removal</a:t>
            </a:r>
          </a:p>
          <a:p>
            <a:pPr marL="285750" marR="0" lvl="0" indent="-285750">
              <a:lnSpc>
                <a:spcPct val="115000"/>
              </a:lnSpc>
              <a:spcBef>
                <a:spcPts val="200"/>
              </a:spcBef>
              <a:spcAft>
                <a:spcPts val="0"/>
              </a:spcAft>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Eliminate potentially unnecessary seasonal maintenance snow removal</a:t>
            </a:r>
          </a:p>
          <a:p>
            <a:pPr marR="0" lvl="0">
              <a:lnSpc>
                <a:spcPct val="115000"/>
              </a:lnSpc>
              <a:spcBef>
                <a:spcPts val="400"/>
              </a:spcBef>
              <a:spcAft>
                <a:spcPts val="0"/>
              </a:spcAft>
            </a:pPr>
            <a:r>
              <a:rPr lang="en-US" sz="2000" b="1" cap="small" spc="25" dirty="0" smtClean="0">
                <a:solidFill>
                  <a:srgbClr val="1F497D"/>
                </a:solidFill>
                <a:latin typeface="+mj-lt"/>
                <a:ea typeface="Calibri" panose="020F0502020204030204" pitchFamily="34" charset="0"/>
                <a:cs typeface="Arial" panose="020B0604020202020204" pitchFamily="34" charset="0"/>
              </a:rPr>
              <a:t>Address </a:t>
            </a:r>
            <a:r>
              <a:rPr lang="en-US" sz="2000" b="1" cap="small" spc="25" dirty="0">
                <a:solidFill>
                  <a:srgbClr val="1F497D"/>
                </a:solidFill>
                <a:latin typeface="+mj-lt"/>
                <a:ea typeface="Calibri" panose="020F0502020204030204" pitchFamily="34" charset="0"/>
                <a:cs typeface="Arial" panose="020B0604020202020204" pitchFamily="34" charset="0"/>
              </a:rPr>
              <a:t>Perpetual WTP Operation</a:t>
            </a:r>
          </a:p>
          <a:p>
            <a:pPr marL="285750" marR="0" lvl="0" indent="-285750">
              <a:lnSpc>
                <a:spcPct val="115000"/>
              </a:lnSpc>
              <a:spcBef>
                <a:spcPts val="0"/>
              </a:spcBef>
              <a:spcAft>
                <a:spcPts val="0"/>
              </a:spcAft>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Consider remedial approaches that will not require perpetual water treatment </a:t>
            </a:r>
            <a:endParaRPr lang="en-US" dirty="0" smtClean="0">
              <a:latin typeface="+mj-lt"/>
              <a:ea typeface="Calibri" panose="020F0502020204030204" pitchFamily="34" charset="0"/>
              <a:cs typeface="Times New Roman" panose="02020603050405020304" pitchFamily="18" charset="0"/>
            </a:endParaRPr>
          </a:p>
          <a:p>
            <a:pPr marL="285750" marR="0" lvl="0" indent="-285750">
              <a:lnSpc>
                <a:spcPct val="115000"/>
              </a:lnSpc>
              <a:spcBef>
                <a:spcPts val="0"/>
              </a:spcBef>
              <a:spcAft>
                <a:spcPts val="0"/>
              </a:spcAft>
              <a:buFont typeface="Arial" panose="020B0604020202020204" pitchFamily="34" charset="0"/>
              <a:buChar char="•"/>
            </a:pPr>
            <a:endParaRPr lang="en-US" sz="400" dirty="0">
              <a:effectLst/>
              <a:latin typeface="+mj-lt"/>
              <a:ea typeface="Calibri" panose="020F0502020204030204" pitchFamily="34" charset="0"/>
              <a:cs typeface="Times New Roman" panose="02020603050405020304" pitchFamily="18" charset="0"/>
            </a:endParaRPr>
          </a:p>
          <a:p>
            <a:pPr>
              <a:lnSpc>
                <a:spcPct val="115000"/>
              </a:lnSpc>
            </a:pPr>
            <a:r>
              <a:rPr lang="en-US" sz="2000" b="1" cap="small" spc="25" dirty="0">
                <a:solidFill>
                  <a:srgbClr val="1F497D"/>
                </a:solidFill>
                <a:latin typeface="+mj-lt"/>
                <a:ea typeface="Calibri" panose="020F0502020204030204" pitchFamily="34" charset="0"/>
                <a:cs typeface="Arial" panose="020B0604020202020204" pitchFamily="34" charset="0"/>
              </a:rPr>
              <a:t>Estimated </a:t>
            </a:r>
            <a:r>
              <a:rPr lang="en-US" sz="2000" b="1" cap="small" spc="25" dirty="0" smtClean="0">
                <a:solidFill>
                  <a:srgbClr val="1F497D"/>
                </a:solidFill>
                <a:latin typeface="+mj-lt"/>
                <a:ea typeface="Calibri" panose="020F0502020204030204" pitchFamily="34" charset="0"/>
                <a:cs typeface="Arial" panose="020B0604020202020204" pitchFamily="34" charset="0"/>
              </a:rPr>
              <a:t>30 Year Cost </a:t>
            </a:r>
            <a:r>
              <a:rPr lang="en-US" sz="2000" b="1" cap="small" spc="25" dirty="0">
                <a:solidFill>
                  <a:srgbClr val="1F497D"/>
                </a:solidFill>
                <a:latin typeface="+mj-lt"/>
                <a:ea typeface="Calibri" panose="020F0502020204030204" pitchFamily="34" charset="0"/>
                <a:cs typeface="Arial" panose="020B0604020202020204" pitchFamily="34" charset="0"/>
              </a:rPr>
              <a:t>Savings: </a:t>
            </a:r>
            <a:r>
              <a:rPr lang="en-US" sz="2000" b="1" cap="small" spc="25" dirty="0" smtClean="0">
                <a:solidFill>
                  <a:srgbClr val="1F497D"/>
                </a:solidFill>
                <a:latin typeface="+mj-lt"/>
                <a:ea typeface="Calibri" panose="020F0502020204030204" pitchFamily="34" charset="0"/>
                <a:cs typeface="Arial" panose="020B0604020202020204" pitchFamily="34" charset="0"/>
              </a:rPr>
              <a:t>$13.8M</a:t>
            </a:r>
            <a:endParaRPr lang="en-US" sz="2000" b="1" cap="small" spc="25" dirty="0">
              <a:solidFill>
                <a:srgbClr val="1F497D"/>
              </a:solidFill>
              <a:latin typeface="+mj-lt"/>
              <a:ea typeface="Calibri" panose="020F0502020204030204" pitchFamily="34" charset="0"/>
              <a:cs typeface="Arial" panose="020B0604020202020204" pitchFamily="34" charset="0"/>
            </a:endParaRPr>
          </a:p>
          <a:p>
            <a:pPr marL="285750" marR="0" lvl="0" indent="-285750">
              <a:lnSpc>
                <a:spcPct val="115000"/>
              </a:lnSpc>
              <a:spcBef>
                <a:spcPts val="0"/>
              </a:spcBef>
              <a:spcAft>
                <a:spcPts val="0"/>
              </a:spcAft>
              <a:buFont typeface="Arial" panose="020B0604020202020204" pitchFamily="34" charset="0"/>
              <a:buChar char="•"/>
            </a:pPr>
            <a:endParaRPr lang="en-US" dirty="0">
              <a:effectLst/>
              <a:latin typeface="+mj-lt"/>
              <a:ea typeface="Calibri" panose="020F0502020204030204" pitchFamily="34" charset="0"/>
              <a:cs typeface="Times New Roman" panose="02020603050405020304" pitchFamily="18" charset="0"/>
            </a:endParaRPr>
          </a:p>
        </p:txBody>
      </p:sp>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55</a:t>
            </a:fld>
            <a:endParaRPr lang="en-US" dirty="0">
              <a:solidFill>
                <a:srgbClr val="000000"/>
              </a:solidFill>
            </a:endParaRPr>
          </a:p>
        </p:txBody>
      </p:sp>
    </p:spTree>
    <p:extLst>
      <p:ext uri="{BB962C8B-B14F-4D97-AF65-F5344CB8AC3E}">
        <p14:creationId xmlns:p14="http://schemas.microsoft.com/office/powerpoint/2010/main" val="42060161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152400"/>
            <a:ext cx="6477000" cy="533400"/>
          </a:xfrm>
        </p:spPr>
        <p:txBody>
          <a:bodyPr/>
          <a:lstStyle/>
          <a:p>
            <a:r>
              <a:rPr lang="en-US" sz="2800" dirty="0"/>
              <a:t>Central City/Clear Creek Site</a:t>
            </a:r>
            <a:br>
              <a:rPr lang="en-US" sz="2800" dirty="0"/>
            </a:br>
            <a:r>
              <a:rPr lang="en-US" sz="2400" i="1" dirty="0"/>
              <a:t>Site Information</a:t>
            </a:r>
          </a:p>
        </p:txBody>
      </p:sp>
      <p:sp>
        <p:nvSpPr>
          <p:cNvPr id="3" name="Rectangle 2"/>
          <p:cNvSpPr/>
          <p:nvPr/>
        </p:nvSpPr>
        <p:spPr>
          <a:xfrm>
            <a:off x="685800" y="1143000"/>
            <a:ext cx="7239000" cy="4257576"/>
          </a:xfrm>
          <a:prstGeom prst="rect">
            <a:avLst/>
          </a:prstGeom>
        </p:spPr>
        <p:txBody>
          <a:bodyPr wrap="square">
            <a:spAutoFit/>
          </a:bodyPr>
          <a:lstStyle/>
          <a:p>
            <a:pPr>
              <a:lnSpc>
                <a:spcPct val="115000"/>
              </a:lnSpc>
              <a:spcBef>
                <a:spcPts val="400"/>
              </a:spcBef>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Location</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Gilpin and Clear Creek Counties, CO</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Consists of 400 mile</a:t>
            </a:r>
            <a:r>
              <a:rPr lang="en-US" baseline="30000" dirty="0">
                <a:latin typeface="Arial" panose="020B0604020202020204" pitchFamily="34" charset="0"/>
                <a:ea typeface="Calibri" panose="020F0502020204030204" pitchFamily="34" charset="0"/>
                <a:cs typeface="Arial" panose="020B0604020202020204" pitchFamily="34" charset="0"/>
              </a:rPr>
              <a:t>2</a:t>
            </a:r>
            <a:r>
              <a:rPr lang="en-US" dirty="0">
                <a:latin typeface="Arial" panose="020B0604020202020204" pitchFamily="34" charset="0"/>
                <a:ea typeface="Calibri" panose="020F0502020204030204" pitchFamily="34" charset="0"/>
                <a:cs typeface="Arial" panose="020B0604020202020204" pitchFamily="34" charset="0"/>
              </a:rPr>
              <a:t> watershed </a:t>
            </a:r>
          </a:p>
          <a:p>
            <a:pPr>
              <a:lnSpc>
                <a:spcPct val="115000"/>
              </a:lnSpc>
              <a:spcBef>
                <a:spcPts val="400"/>
              </a:spcBef>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Mine Type</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Gold and silver</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Initiated in the mid-1800s and continued until </a:t>
            </a:r>
            <a:r>
              <a:rPr lang="en-US" dirty="0" smtClean="0">
                <a:latin typeface="Arial" panose="020B0604020202020204" pitchFamily="34" charset="0"/>
                <a:ea typeface="Calibri" panose="020F0502020204030204" pitchFamily="34" charset="0"/>
                <a:cs typeface="Arial" panose="020B0604020202020204" pitchFamily="34" charset="0"/>
              </a:rPr>
              <a:t>the 1940’s</a:t>
            </a:r>
            <a:endParaRPr lang="en-US" dirty="0">
              <a:latin typeface="Arial" panose="020B0604020202020204" pitchFamily="34" charset="0"/>
              <a:ea typeface="Calibri" panose="020F0502020204030204" pitchFamily="34" charset="0"/>
              <a:cs typeface="Arial" panose="020B0604020202020204" pitchFamily="34" charset="0"/>
            </a:endParaRP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Most mines in watershed were underground mines</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Site’s Argo Tunnel is major source of MIW discharge</a:t>
            </a:r>
          </a:p>
          <a:p>
            <a:pPr>
              <a:lnSpc>
                <a:spcPct val="115000"/>
              </a:lnSpc>
              <a:spcBef>
                <a:spcPts val="400"/>
              </a:spcBef>
            </a:pPr>
            <a:r>
              <a:rPr lang="en-US" sz="2000" b="1" cap="small" spc="25" dirty="0">
                <a:solidFill>
                  <a:srgbClr val="1F497D"/>
                </a:solidFill>
                <a:latin typeface="Arial" panose="020B0604020202020204" pitchFamily="34" charset="0"/>
                <a:ea typeface="Calibri" panose="020F0502020204030204" pitchFamily="34" charset="0"/>
                <a:cs typeface="Arial" panose="020B0604020202020204" pitchFamily="34" charset="0"/>
              </a:rPr>
              <a:t>Cleanup Status</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Remedial Action stage</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Remedies at the site’s four operable units (OUs) focus on water treatment and source control</a:t>
            </a:r>
          </a:p>
          <a:p>
            <a:pPr marL="742950" lvl="1" indent="-285750">
              <a:spcBef>
                <a:spcPts val="200"/>
              </a:spcBef>
              <a:buFont typeface="Wingdings" panose="05000000000000000000" pitchFamily="2" charset="2"/>
              <a:buChar char="Ø"/>
            </a:pPr>
            <a:r>
              <a:rPr lang="en-US" dirty="0">
                <a:latin typeface="Arial" panose="020B0604020202020204" pitchFamily="34" charset="0"/>
                <a:ea typeface="Calibri" panose="020F0502020204030204" pitchFamily="34" charset="0"/>
                <a:cs typeface="Arial" panose="020B0604020202020204" pitchFamily="34" charset="0"/>
              </a:rPr>
              <a:t>Simultaneous design, construction and operation activities</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56</a:t>
            </a:fld>
            <a:endParaRPr lang="en-US" dirty="0">
              <a:solidFill>
                <a:srgbClr val="000000"/>
              </a:solidFill>
            </a:endParaRPr>
          </a:p>
        </p:txBody>
      </p:sp>
    </p:spTree>
    <p:extLst>
      <p:ext uri="{BB962C8B-B14F-4D97-AF65-F5344CB8AC3E}">
        <p14:creationId xmlns:p14="http://schemas.microsoft.com/office/powerpoint/2010/main" val="14412132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152400"/>
            <a:ext cx="6477000" cy="533400"/>
          </a:xfrm>
        </p:spPr>
        <p:txBody>
          <a:bodyPr/>
          <a:lstStyle/>
          <a:p>
            <a:r>
              <a:rPr lang="en-US" sz="2800" dirty="0"/>
              <a:t>Central City/Clear Creek Site</a:t>
            </a:r>
            <a:br>
              <a:rPr lang="en-US" sz="2800" dirty="0"/>
            </a:br>
            <a:r>
              <a:rPr lang="en-US" sz="2400" i="1" dirty="0"/>
              <a:t>Site Information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19200"/>
            <a:ext cx="3474282" cy="260407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276600"/>
            <a:ext cx="2594190" cy="296596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1905000"/>
            <a:ext cx="3375186" cy="2667000"/>
          </a:xfrm>
          <a:prstGeom prst="rect">
            <a:avLst/>
          </a:prstGeom>
        </p:spPr>
      </p:pic>
      <p:sp>
        <p:nvSpPr>
          <p:cNvPr id="12" name="Date Placeholder 11"/>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13" name="Footer Placeholder 12"/>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4" name="Slide Number Placeholder 13"/>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57</a:t>
            </a:fld>
            <a:endParaRPr lang="en-US" dirty="0">
              <a:solidFill>
                <a:srgbClr val="000000"/>
              </a:solidFill>
            </a:endParaRPr>
          </a:p>
        </p:txBody>
      </p:sp>
    </p:spTree>
    <p:extLst>
      <p:ext uri="{BB962C8B-B14F-4D97-AF65-F5344CB8AC3E}">
        <p14:creationId xmlns:p14="http://schemas.microsoft.com/office/powerpoint/2010/main" val="38801466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Central City/Clear Creek Site</a:t>
            </a:r>
            <a:br>
              <a:rPr lang="en-US" sz="2800" dirty="0"/>
            </a:br>
            <a:r>
              <a:rPr lang="en-US" sz="2400" i="1" dirty="0"/>
              <a:t>Key Optimization Review Findings</a:t>
            </a:r>
          </a:p>
        </p:txBody>
      </p:sp>
      <p:sp>
        <p:nvSpPr>
          <p:cNvPr id="7" name="Rectangle 6"/>
          <p:cNvSpPr/>
          <p:nvPr/>
        </p:nvSpPr>
        <p:spPr>
          <a:xfrm>
            <a:off x="533400" y="1143000"/>
            <a:ext cx="7924800" cy="4829014"/>
          </a:xfrm>
          <a:prstGeom prst="rect">
            <a:avLst/>
          </a:prstGeom>
        </p:spPr>
        <p:txBody>
          <a:bodyPr wrap="square">
            <a:spAutoFit/>
          </a:bodyPr>
          <a:lstStyle/>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Collection System and Treatment/Capacity </a:t>
            </a:r>
          </a:p>
          <a:p>
            <a:pPr marL="285750" indent="-285750">
              <a:spcBef>
                <a:spcPts val="200"/>
              </a:spcBef>
              <a:buFont typeface="Arial" panose="020B0604020202020204" pitchFamily="34" charset="0"/>
              <a:buChar char="•"/>
            </a:pPr>
            <a:r>
              <a:rPr lang="en-US" dirty="0">
                <a:ea typeface="Calibri" panose="020F0502020204030204" pitchFamily="34" charset="0"/>
                <a:cs typeface="Times New Roman" panose="02020603050405020304" pitchFamily="18" charset="0"/>
              </a:rPr>
              <a:t>MIW collection system and 180 gpm WTP </a:t>
            </a:r>
            <a:r>
              <a:rPr lang="en-US" dirty="0" smtClean="0">
                <a:ea typeface="Calibri" panose="020F0502020204030204" pitchFamily="34" charset="0"/>
                <a:cs typeface="Times New Roman" panose="02020603050405020304" pitchFamily="18" charset="0"/>
              </a:rPr>
              <a:t>overwhelmed </a:t>
            </a:r>
            <a:r>
              <a:rPr lang="en-US" dirty="0">
                <a:ea typeface="Calibri" panose="020F0502020204030204" pitchFamily="34" charset="0"/>
                <a:cs typeface="Times New Roman" panose="02020603050405020304" pitchFamily="18" charset="0"/>
              </a:rPr>
              <a:t>during high flows of groundwater and surface water</a:t>
            </a:r>
          </a:p>
          <a:p>
            <a:pPr marL="285750" indent="-285750">
              <a:spcBef>
                <a:spcPts val="200"/>
              </a:spcBef>
              <a:buFont typeface="Arial" panose="020B0604020202020204" pitchFamily="34" charset="0"/>
              <a:buChar char="•"/>
            </a:pPr>
            <a:r>
              <a:rPr lang="en-US" dirty="0">
                <a:ea typeface="Calibri" panose="020F0502020204030204" pitchFamily="34" charset="0"/>
                <a:cs typeface="Times New Roman" panose="02020603050405020304" pitchFamily="18" charset="0"/>
              </a:rPr>
              <a:t>Untreated water discharged to Clear Creek</a:t>
            </a:r>
          </a:p>
          <a:p>
            <a:pPr marR="0" lvl="0">
              <a:lnSpc>
                <a:spcPct val="115000"/>
              </a:lnSpc>
              <a:spcBef>
                <a:spcPts val="400"/>
              </a:spcBef>
              <a:spcAft>
                <a:spcPts val="0"/>
              </a:spcAft>
            </a:pPr>
            <a:r>
              <a:rPr lang="en-US" sz="2000" b="1" cap="small" spc="25" dirty="0">
                <a:solidFill>
                  <a:srgbClr val="1F497D"/>
                </a:solidFill>
                <a:ea typeface="Calibri" panose="020F0502020204030204" pitchFamily="34" charset="0"/>
                <a:cs typeface="Arial" panose="020B0604020202020204" pitchFamily="34" charset="0"/>
              </a:rPr>
              <a:t>WTP Performance</a:t>
            </a:r>
          </a:p>
          <a:p>
            <a:pPr marL="285750" marR="0" lvl="0" indent="-285750">
              <a:spcBef>
                <a:spcPts val="200"/>
              </a:spcBef>
              <a:spcAft>
                <a:spcPts val="0"/>
              </a:spcAft>
              <a:buFont typeface="Arial" panose="020B0604020202020204" pitchFamily="34" charset="0"/>
              <a:buChar char="•"/>
            </a:pPr>
            <a:r>
              <a:rPr lang="en-US" dirty="0">
                <a:ea typeface="Calibri" panose="020F0502020204030204" pitchFamily="34" charset="0"/>
                <a:cs typeface="Times New Roman" panose="02020603050405020304" pitchFamily="18" charset="0"/>
              </a:rPr>
              <a:t>Poor lime quality </a:t>
            </a:r>
            <a:r>
              <a:rPr lang="en-US" dirty="0" smtClean="0">
                <a:ea typeface="Calibri" panose="020F0502020204030204" pitchFamily="34" charset="0"/>
                <a:cs typeface="Times New Roman" panose="02020603050405020304" pitchFamily="18" charset="0"/>
              </a:rPr>
              <a:t>causes </a:t>
            </a:r>
            <a:r>
              <a:rPr lang="en-US" dirty="0">
                <a:ea typeface="Calibri" panose="020F0502020204030204" pitchFamily="34" charset="0"/>
                <a:cs typeface="Times New Roman" panose="02020603050405020304" pitchFamily="18" charset="0"/>
              </a:rPr>
              <a:t>blockages and system failures</a:t>
            </a:r>
          </a:p>
          <a:p>
            <a:pPr marL="285750" marR="0" lvl="0" indent="-285750">
              <a:spcBef>
                <a:spcPts val="200"/>
              </a:spcBef>
              <a:spcAft>
                <a:spcPts val="0"/>
              </a:spcAft>
              <a:buFont typeface="Arial" panose="020B0604020202020204" pitchFamily="34" charset="0"/>
              <a:buChar char="•"/>
            </a:pPr>
            <a:r>
              <a:rPr lang="en-US" dirty="0">
                <a:ea typeface="Calibri" panose="020F0502020204030204" pitchFamily="34" charset="0"/>
                <a:cs typeface="Times New Roman" panose="02020603050405020304" pitchFamily="18" charset="0"/>
              </a:rPr>
              <a:t>Results in discharge standards not being met</a:t>
            </a: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Weather</a:t>
            </a:r>
          </a:p>
          <a:p>
            <a:pPr marL="285750" marR="0" lvl="0" indent="-285750">
              <a:lnSpc>
                <a:spcPct val="115000"/>
              </a:lnSpc>
              <a:spcBef>
                <a:spcPts val="0"/>
              </a:spcBef>
              <a:spcAft>
                <a:spcPts val="0"/>
              </a:spcAft>
              <a:buFont typeface="Arial" panose="020B0604020202020204" pitchFamily="34" charset="0"/>
              <a:buChar char="•"/>
            </a:pPr>
            <a:r>
              <a:rPr lang="en-US" dirty="0">
                <a:ea typeface="Calibri" panose="020F0502020204030204" pitchFamily="34" charset="0"/>
                <a:cs typeface="Times New Roman" panose="02020603050405020304" pitchFamily="18" charset="0"/>
              </a:rPr>
              <a:t>Weather conditions impact system performance and worker safety</a:t>
            </a:r>
          </a:p>
          <a:p>
            <a:pPr marR="0" lvl="0">
              <a:lnSpc>
                <a:spcPct val="115000"/>
              </a:lnSpc>
              <a:spcBef>
                <a:spcPts val="400"/>
              </a:spcBef>
              <a:spcAft>
                <a:spcPts val="0"/>
              </a:spcAft>
            </a:pPr>
            <a:r>
              <a:rPr lang="en-US" sz="2000" b="1" cap="small" spc="25" dirty="0">
                <a:solidFill>
                  <a:srgbClr val="1F497D"/>
                </a:solidFill>
                <a:ea typeface="Calibri" panose="020F0502020204030204" pitchFamily="34" charset="0"/>
                <a:cs typeface="Arial" panose="020B0604020202020204" pitchFamily="34" charset="0"/>
              </a:rPr>
              <a:t>Operations</a:t>
            </a:r>
          </a:p>
          <a:p>
            <a:pPr marL="285750" marR="0" lvl="0" indent="-285750">
              <a:lnSpc>
                <a:spcPct val="115000"/>
              </a:lnSpc>
              <a:spcBef>
                <a:spcPts val="0"/>
              </a:spcBef>
              <a:spcAft>
                <a:spcPts val="0"/>
              </a:spcAft>
              <a:buFont typeface="Arial" panose="020B0604020202020204" pitchFamily="34" charset="0"/>
              <a:buChar char="•"/>
            </a:pPr>
            <a:r>
              <a:rPr lang="en-US" dirty="0">
                <a:ea typeface="Calibri" panose="020F0502020204030204" pitchFamily="34" charset="0"/>
                <a:cs typeface="Times New Roman" panose="02020603050405020304" pitchFamily="18" charset="0"/>
              </a:rPr>
              <a:t>WTP is attended less than half the day; operated remotely via laptop</a:t>
            </a: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Effluent Filters</a:t>
            </a:r>
          </a:p>
          <a:p>
            <a:pPr marL="285750" marR="0" lvl="0" indent="-285750">
              <a:lnSpc>
                <a:spcPct val="115000"/>
              </a:lnSpc>
              <a:spcBef>
                <a:spcPts val="0"/>
              </a:spcBef>
              <a:spcAft>
                <a:spcPts val="0"/>
              </a:spcAft>
              <a:buFont typeface="Arial" panose="020B0604020202020204" pitchFamily="34" charset="0"/>
              <a:buChar char="•"/>
            </a:pPr>
            <a:r>
              <a:rPr lang="en-US" dirty="0">
                <a:ea typeface="Calibri" panose="020F0502020204030204" pitchFamily="34" charset="0"/>
                <a:cs typeface="Times New Roman" panose="02020603050405020304" pitchFamily="18" charset="0"/>
              </a:rPr>
              <a:t>Post-clarifier gravity filters commonly become clogged as WTP backwash systems do not function properly; this requires filters to be bypassed </a:t>
            </a:r>
            <a:endParaRPr lang="en-US" dirty="0">
              <a:effectLst/>
              <a:ea typeface="Calibri" panose="020F0502020204030204" pitchFamily="34" charset="0"/>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58</a:t>
            </a:fld>
            <a:endParaRPr lang="en-US" dirty="0">
              <a:solidFill>
                <a:srgbClr val="000000"/>
              </a:solidFill>
            </a:endParaRPr>
          </a:p>
        </p:txBody>
      </p:sp>
    </p:spTree>
    <p:extLst>
      <p:ext uri="{BB962C8B-B14F-4D97-AF65-F5344CB8AC3E}">
        <p14:creationId xmlns:p14="http://schemas.microsoft.com/office/powerpoint/2010/main" val="32620429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152400"/>
            <a:ext cx="6477000" cy="533400"/>
          </a:xfrm>
        </p:spPr>
        <p:txBody>
          <a:bodyPr/>
          <a:lstStyle/>
          <a:p>
            <a:r>
              <a:rPr lang="en-US" sz="2800" dirty="0"/>
              <a:t>Central City/Clear Creek Site</a:t>
            </a:r>
            <a:br>
              <a:rPr lang="en-US" sz="2800" dirty="0"/>
            </a:br>
            <a:r>
              <a:rPr lang="en-US" sz="2400" i="1" dirty="0"/>
              <a:t>Key Review Recommendations</a:t>
            </a:r>
          </a:p>
        </p:txBody>
      </p:sp>
      <p:sp>
        <p:nvSpPr>
          <p:cNvPr id="3" name="Rectangle 2"/>
          <p:cNvSpPr/>
          <p:nvPr/>
        </p:nvSpPr>
        <p:spPr>
          <a:xfrm>
            <a:off x="609600" y="1143000"/>
            <a:ext cx="8077200" cy="5189113"/>
          </a:xfrm>
          <a:prstGeom prst="rect">
            <a:avLst/>
          </a:prstGeom>
        </p:spPr>
        <p:txBody>
          <a:bodyPr wrap="square">
            <a:spAutoFit/>
          </a:bodyPr>
          <a:lstStyle/>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Contain Groundwater</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Determine need for complete contaminated groundwater collection and treatment as well as blowout prevention to avoid untreated discharges</a:t>
            </a: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New Filter System</a:t>
            </a:r>
          </a:p>
          <a:p>
            <a:pPr marL="285750" indent="-285750">
              <a:spcBef>
                <a:spcPts val="2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Install new automated filter presses to replace existing presses that require manual sludge movement</a:t>
            </a: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Improve Lime Delivery</a:t>
            </a:r>
          </a:p>
          <a:p>
            <a:pPr marL="285750" indent="-285750">
              <a:lnSpc>
                <a:spcPct val="115000"/>
              </a:lnSpc>
              <a:spcBef>
                <a:spcPts val="4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Improve the lime delivery system to prevent blockages</a:t>
            </a:r>
          </a:p>
          <a:p>
            <a:pPr marR="0" lvl="0">
              <a:lnSpc>
                <a:spcPct val="115000"/>
              </a:lnSpc>
              <a:spcBef>
                <a:spcPts val="400"/>
              </a:spcBef>
              <a:spcAft>
                <a:spcPts val="0"/>
              </a:spcAft>
            </a:pPr>
            <a:r>
              <a:rPr lang="en-US" sz="2000" b="1" cap="small" spc="25" dirty="0">
                <a:solidFill>
                  <a:srgbClr val="1F497D"/>
                </a:solidFill>
                <a:ea typeface="Calibri" panose="020F0502020204030204" pitchFamily="34" charset="0"/>
                <a:cs typeface="Arial" panose="020B0604020202020204" pitchFamily="34" charset="0"/>
              </a:rPr>
              <a:t>Compressed Air Reliability</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Provide additional compressed air capacity to improve system functionality</a:t>
            </a:r>
          </a:p>
          <a:p>
            <a:pPr marL="285750" marR="0" lvl="0" indent="-285750">
              <a:spcBef>
                <a:spcPts val="2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Essential for filter presses, waste evacuation pumps and other equipment</a:t>
            </a: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Consider Developing On-site Repository</a:t>
            </a:r>
          </a:p>
          <a:p>
            <a:pPr marL="285750" marR="0" lvl="0" indent="-285750">
              <a:lnSpc>
                <a:spcPct val="115000"/>
              </a:lnSpc>
              <a:spcBef>
                <a:spcPts val="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To avoid the costs of disposing filter press solids at off-site </a:t>
            </a:r>
            <a:r>
              <a:rPr lang="en-US" dirty="0" smtClean="0">
                <a:latin typeface="Arial" panose="020B0604020202020204" pitchFamily="34" charset="0"/>
                <a:ea typeface="Calibri" panose="020F0502020204030204" pitchFamily="34" charset="0"/>
                <a:cs typeface="Arial" panose="020B0604020202020204" pitchFamily="34" charset="0"/>
              </a:rPr>
              <a:t>landfill</a:t>
            </a:r>
          </a:p>
          <a:p>
            <a:pPr>
              <a:lnSpc>
                <a:spcPct val="115000"/>
              </a:lnSpc>
            </a:pPr>
            <a:r>
              <a:rPr lang="en-US" sz="2000" b="1" cap="small" spc="25" dirty="0">
                <a:solidFill>
                  <a:srgbClr val="1F497D"/>
                </a:solidFill>
                <a:ea typeface="Calibri" panose="020F0502020204030204" pitchFamily="34" charset="0"/>
                <a:cs typeface="Arial" panose="020B0604020202020204" pitchFamily="34" charset="0"/>
              </a:rPr>
              <a:t>Estimated 30 Year Cost Savings: </a:t>
            </a:r>
            <a:r>
              <a:rPr lang="en-US" sz="2000" b="1" cap="small" spc="25" dirty="0" smtClean="0">
                <a:solidFill>
                  <a:srgbClr val="1F497D"/>
                </a:solidFill>
                <a:ea typeface="Calibri" panose="020F0502020204030204" pitchFamily="34" charset="0"/>
                <a:cs typeface="Arial" panose="020B0604020202020204" pitchFamily="34" charset="0"/>
              </a:rPr>
              <a:t>$7.7M</a:t>
            </a:r>
            <a:endParaRPr lang="en-US" sz="2000" b="1" cap="small" spc="25" dirty="0">
              <a:solidFill>
                <a:srgbClr val="1F497D"/>
              </a:solidFill>
              <a:ea typeface="Calibri" panose="020F0502020204030204" pitchFamily="34" charset="0"/>
              <a:cs typeface="Arial" panose="020B0604020202020204" pitchFamily="34" charset="0"/>
            </a:endParaRPr>
          </a:p>
          <a:p>
            <a:pPr marR="0" lvl="0">
              <a:lnSpc>
                <a:spcPct val="115000"/>
              </a:lnSpc>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59</a:t>
            </a:fld>
            <a:endParaRPr lang="en-US" dirty="0">
              <a:solidFill>
                <a:srgbClr val="000000"/>
              </a:solidFill>
            </a:endParaRPr>
          </a:p>
        </p:txBody>
      </p:sp>
    </p:spTree>
    <p:extLst>
      <p:ext uri="{BB962C8B-B14F-4D97-AF65-F5344CB8AC3E}">
        <p14:creationId xmlns:p14="http://schemas.microsoft.com/office/powerpoint/2010/main" val="228631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5181600" cy="533400"/>
          </a:xfrm>
        </p:spPr>
        <p:txBody>
          <a:bodyPr>
            <a:noAutofit/>
          </a:bodyPr>
          <a:lstStyle/>
          <a:p>
            <a:r>
              <a:rPr lang="en-US" sz="2800" dirty="0" smtClean="0"/>
              <a:t>EPA National </a:t>
            </a:r>
            <a:r>
              <a:rPr lang="en-US" sz="2800" dirty="0"/>
              <a:t>Mining </a:t>
            </a:r>
            <a:r>
              <a:rPr lang="en-US" sz="2800" dirty="0" smtClean="0"/>
              <a:t>Team</a:t>
            </a:r>
            <a:br>
              <a:rPr lang="en-US" sz="2800" dirty="0" smtClean="0"/>
            </a:br>
            <a:r>
              <a:rPr lang="en-US" sz="2400" i="1" dirty="0" smtClean="0"/>
              <a:t>Key Functions</a:t>
            </a:r>
            <a:endParaRPr lang="en-US" sz="2800" i="1" dirty="0"/>
          </a:p>
        </p:txBody>
      </p:sp>
      <p:sp>
        <p:nvSpPr>
          <p:cNvPr id="3" name="Content Placeholder 2"/>
          <p:cNvSpPr>
            <a:spLocks noGrp="1"/>
          </p:cNvSpPr>
          <p:nvPr>
            <p:ph idx="1"/>
          </p:nvPr>
        </p:nvSpPr>
        <p:spPr>
          <a:xfrm>
            <a:off x="381000" y="1143001"/>
            <a:ext cx="8534400" cy="3962400"/>
          </a:xfrm>
        </p:spPr>
        <p:txBody>
          <a:bodyPr>
            <a:normAutofit/>
          </a:bodyPr>
          <a:lstStyle/>
          <a:p>
            <a:r>
              <a:rPr lang="en-US" sz="2400" dirty="0" smtClean="0"/>
              <a:t>Support </a:t>
            </a:r>
            <a:r>
              <a:rPr lang="en-US" sz="2400" dirty="0"/>
              <a:t>mine related policy and regulatory issues</a:t>
            </a:r>
          </a:p>
          <a:p>
            <a:r>
              <a:rPr lang="en-US" sz="2400" dirty="0" smtClean="0"/>
              <a:t>Provide </a:t>
            </a:r>
            <a:r>
              <a:rPr lang="en-US" sz="2400" dirty="0"/>
              <a:t>technical information and </a:t>
            </a:r>
            <a:r>
              <a:rPr lang="en-US" sz="2400" dirty="0" smtClean="0"/>
              <a:t>site-specific assistance on Superfund </a:t>
            </a:r>
            <a:r>
              <a:rPr lang="en-US" sz="2400" dirty="0"/>
              <a:t>sites</a:t>
            </a:r>
          </a:p>
          <a:p>
            <a:r>
              <a:rPr lang="en-US" sz="2400" dirty="0" smtClean="0"/>
              <a:t>Improve </a:t>
            </a:r>
            <a:r>
              <a:rPr lang="en-US" sz="2400" dirty="0"/>
              <a:t>EPA management of mining </a:t>
            </a:r>
            <a:r>
              <a:rPr lang="en-US" sz="2400" dirty="0" smtClean="0"/>
              <a:t>issues</a:t>
            </a:r>
          </a:p>
          <a:p>
            <a:r>
              <a:rPr lang="en-US" sz="2400" dirty="0" smtClean="0">
                <a:solidFill>
                  <a:prstClr val="black"/>
                </a:solidFill>
              </a:rPr>
              <a:t>Support </a:t>
            </a:r>
            <a:r>
              <a:rPr lang="en-US" sz="2400" dirty="0">
                <a:solidFill>
                  <a:prstClr val="black"/>
                </a:solidFill>
              </a:rPr>
              <a:t>Federal Mining Dialogue and other federal coordination </a:t>
            </a:r>
            <a:r>
              <a:rPr lang="en-US" sz="2400" dirty="0" smtClean="0">
                <a:solidFill>
                  <a:prstClr val="black"/>
                </a:solidFill>
              </a:rPr>
              <a:t>activities</a:t>
            </a:r>
          </a:p>
          <a:p>
            <a:r>
              <a:rPr lang="en-US" sz="2400" dirty="0">
                <a:solidFill>
                  <a:prstClr val="black"/>
                </a:solidFill>
              </a:rPr>
              <a:t>Support Optimization Studies at Mine sites</a:t>
            </a:r>
          </a:p>
          <a:p>
            <a:endParaRPr lang="en-US" sz="2400" dirty="0">
              <a:solidFill>
                <a:prstClr val="black"/>
              </a:solidFill>
            </a:endParaRPr>
          </a:p>
          <a:p>
            <a:endParaRPr lang="en-US" sz="2400" dirty="0"/>
          </a:p>
          <a:p>
            <a:pPr lvl="1">
              <a:buNone/>
            </a:pPr>
            <a:endParaRPr lang="en-US" sz="1600" dirty="0"/>
          </a:p>
          <a:p>
            <a:pPr>
              <a:buNone/>
            </a:pP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191000"/>
            <a:ext cx="4495800" cy="2476548"/>
          </a:xfrm>
          <a:prstGeom prst="rect">
            <a:avLst/>
          </a:prstGeom>
        </p:spPr>
      </p:pic>
      <p:sp>
        <p:nvSpPr>
          <p:cNvPr id="6" name="Date Placeholder 5"/>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Slide Number Placeholder 7"/>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6</a:t>
            </a:fld>
            <a:endParaRPr lang="en-US" dirty="0">
              <a:solidFill>
                <a:srgbClr val="000000"/>
              </a:solidFill>
            </a:endParaRPr>
          </a:p>
        </p:txBody>
      </p:sp>
    </p:spTree>
    <p:extLst>
      <p:ext uri="{BB962C8B-B14F-4D97-AF65-F5344CB8AC3E}">
        <p14:creationId xmlns:p14="http://schemas.microsoft.com/office/powerpoint/2010/main" val="28938948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Gilt Edge Mine Superfund Site</a:t>
            </a:r>
            <a:br>
              <a:rPr lang="en-US" sz="2800" dirty="0"/>
            </a:br>
            <a:r>
              <a:rPr lang="en-US" sz="2400" i="1" dirty="0"/>
              <a:t>Site Information</a:t>
            </a:r>
          </a:p>
        </p:txBody>
      </p:sp>
      <p:sp>
        <p:nvSpPr>
          <p:cNvPr id="7" name="Rectangle 6"/>
          <p:cNvSpPr/>
          <p:nvPr/>
        </p:nvSpPr>
        <p:spPr>
          <a:xfrm>
            <a:off x="457200" y="1219200"/>
            <a:ext cx="8153400" cy="4696157"/>
          </a:xfrm>
          <a:prstGeom prst="rect">
            <a:avLst/>
          </a:prstGeom>
        </p:spPr>
        <p:txBody>
          <a:bodyPr wrap="square">
            <a:spAutoFit/>
          </a:bodyPr>
          <a:lstStyle/>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Location</a:t>
            </a:r>
          </a:p>
          <a:p>
            <a:pPr marL="285750" indent="-285750">
              <a:spcBef>
                <a:spcPts val="1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360-acre mining disturbed area near Lead, SD </a:t>
            </a:r>
          </a:p>
          <a:p>
            <a:pPr marL="285750" indent="-285750">
              <a:spcBef>
                <a:spcPts val="1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Headwaters of cold-water fisheries and municipal water supplies of the northern Black </a:t>
            </a:r>
            <a:r>
              <a:rPr lang="en-US" dirty="0" smtClean="0">
                <a:latin typeface="Arial" panose="020B0604020202020204" pitchFamily="34" charset="0"/>
                <a:ea typeface="Calibri" panose="020F0502020204030204" pitchFamily="34" charset="0"/>
                <a:cs typeface="Arial" panose="020B0604020202020204" pitchFamily="34" charset="0"/>
              </a:rPr>
              <a:t>Hills</a:t>
            </a: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Mine Type</a:t>
            </a:r>
          </a:p>
          <a:p>
            <a:pPr marL="285750" indent="-285750">
              <a:spcBef>
                <a:spcPts val="1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Gold, copper and </a:t>
            </a:r>
            <a:r>
              <a:rPr lang="en-US" dirty="0" smtClean="0">
                <a:latin typeface="Arial" panose="020B0604020202020204" pitchFamily="34" charset="0"/>
                <a:ea typeface="Calibri" panose="020F0502020204030204" pitchFamily="34" charset="0"/>
                <a:cs typeface="Arial" panose="020B0604020202020204" pitchFamily="34" charset="0"/>
              </a:rPr>
              <a:t>tungsten</a:t>
            </a:r>
          </a:p>
          <a:p>
            <a:pPr marL="285750" indent="-285750">
              <a:spcBef>
                <a:spcPts val="1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a:t>
            </a:r>
            <a:r>
              <a:rPr lang="en-US" dirty="0" smtClean="0">
                <a:latin typeface="Arial" panose="020B0604020202020204" pitchFamily="34" charset="0"/>
                <a:ea typeface="Calibri" panose="020F0502020204030204" pitchFamily="34" charset="0"/>
                <a:cs typeface="Arial" panose="020B0604020202020204" pitchFamily="34" charset="0"/>
              </a:rPr>
              <a:t>nitiated </a:t>
            </a:r>
            <a:r>
              <a:rPr lang="en-US" dirty="0">
                <a:latin typeface="Arial" panose="020B0604020202020204" pitchFamily="34" charset="0"/>
                <a:ea typeface="Calibri" panose="020F0502020204030204" pitchFamily="34" charset="0"/>
                <a:cs typeface="Arial" panose="020B0604020202020204" pitchFamily="34" charset="0"/>
              </a:rPr>
              <a:t>in 1876 and continued until late 1990s</a:t>
            </a:r>
          </a:p>
          <a:p>
            <a:pPr marL="285750" indent="-285750">
              <a:spcBef>
                <a:spcPts val="1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Open pit mining and cyanide heap-leach operations</a:t>
            </a:r>
          </a:p>
          <a:p>
            <a:pPr marL="285750" indent="-285750">
              <a:spcBef>
                <a:spcPts val="1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Prior mine exploration activities from various mining companies</a:t>
            </a: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Cleanup Status</a:t>
            </a:r>
          </a:p>
          <a:p>
            <a:pPr marL="285750" indent="-285750">
              <a:spcBef>
                <a:spcPts val="1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Remedial Action stage </a:t>
            </a:r>
          </a:p>
          <a:p>
            <a:pPr marL="285750" indent="-285750">
              <a:spcBef>
                <a:spcPts val="1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Interim remedies being undertaken at all three OUs while further study and final remedies are selected</a:t>
            </a:r>
          </a:p>
          <a:p>
            <a:pPr marL="285750" indent="-285750">
              <a:spcBef>
                <a:spcPts val="1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WTP being operated as an interim remedy while a permanent water treatment remedy is evaluated and selected</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60</a:t>
            </a:fld>
            <a:endParaRPr lang="en-US" dirty="0">
              <a:solidFill>
                <a:srgbClr val="000000"/>
              </a:solidFill>
            </a:endParaRPr>
          </a:p>
        </p:txBody>
      </p:sp>
    </p:spTree>
    <p:extLst>
      <p:ext uri="{BB962C8B-B14F-4D97-AF65-F5344CB8AC3E}">
        <p14:creationId xmlns:p14="http://schemas.microsoft.com/office/powerpoint/2010/main" val="22039516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Gilt Edge Mine Superfund Site</a:t>
            </a:r>
            <a:br>
              <a:rPr lang="en-US" sz="2800" dirty="0"/>
            </a:br>
            <a:r>
              <a:rPr lang="en-US" sz="2400" i="1" dirty="0"/>
              <a:t>Site Information</a:t>
            </a:r>
          </a:p>
        </p:txBody>
      </p:sp>
      <p:pic>
        <p:nvPicPr>
          <p:cNvPr id="8" name="Content Placeholder 7" descr="DSC04693.JPG"/>
          <p:cNvPicPr>
            <a:picLocks noChangeAspect="1"/>
          </p:cNvPicPr>
          <p:nvPr/>
        </p:nvPicPr>
        <p:blipFill>
          <a:blip r:embed="rId3" cstate="print"/>
          <a:srcRect t="11764"/>
          <a:stretch>
            <a:fillRect/>
          </a:stretch>
        </p:blipFill>
        <p:spPr bwMode="auto">
          <a:xfrm>
            <a:off x="5324475" y="838200"/>
            <a:ext cx="316653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918052" y="2971800"/>
            <a:ext cx="1979379" cy="338554"/>
          </a:xfrm>
          <a:prstGeom prst="rect">
            <a:avLst/>
          </a:prstGeom>
          <a:noFill/>
        </p:spPr>
        <p:txBody>
          <a:bodyPr wrap="square" rtlCol="0">
            <a:spAutoFit/>
          </a:bodyPr>
          <a:lstStyle/>
          <a:p>
            <a:pPr algn="ctr" fontAlgn="base">
              <a:spcBef>
                <a:spcPct val="0"/>
              </a:spcBef>
              <a:spcAft>
                <a:spcPct val="0"/>
              </a:spcAft>
            </a:pPr>
            <a:r>
              <a:rPr lang="en-US" sz="1600" dirty="0">
                <a:solidFill>
                  <a:srgbClr val="000000"/>
                </a:solidFill>
              </a:rPr>
              <a:t>Anchor Hill Pit </a:t>
            </a:r>
          </a:p>
        </p:txBody>
      </p:sp>
      <p:pic>
        <p:nvPicPr>
          <p:cNvPr id="10" name="Picture 2"/>
          <p:cNvPicPr>
            <a:picLocks noGrp="1" noChangeAspect="1" noChangeArrowheads="1"/>
          </p:cNvPicPr>
          <p:nvPr>
            <p:ph idx="1"/>
          </p:nvPr>
        </p:nvPicPr>
        <p:blipFill>
          <a:blip r:embed="rId4" cstate="print"/>
          <a:srcRect l="8889" t="12500" r="10000" b="5556"/>
          <a:stretch>
            <a:fillRect/>
          </a:stretch>
        </p:blipFill>
        <p:spPr bwMode="auto">
          <a:xfrm>
            <a:off x="381000" y="1600200"/>
            <a:ext cx="4619805" cy="3733800"/>
          </a:xfrm>
          <a:prstGeom prst="rect">
            <a:avLst/>
          </a:prstGeom>
          <a:noFill/>
          <a:ln w="9525">
            <a:noFill/>
            <a:miter lim="800000"/>
            <a:headEnd/>
            <a:tailEnd/>
          </a:ln>
        </p:spPr>
      </p:pic>
      <p:sp>
        <p:nvSpPr>
          <p:cNvPr id="3" name="Rectangle 2"/>
          <p:cNvSpPr/>
          <p:nvPr/>
        </p:nvSpPr>
        <p:spPr>
          <a:xfrm>
            <a:off x="228600" y="5410200"/>
            <a:ext cx="4800600" cy="338554"/>
          </a:xfrm>
          <a:prstGeom prst="rect">
            <a:avLst/>
          </a:prstGeom>
        </p:spPr>
        <p:txBody>
          <a:bodyPr wrap="square">
            <a:spAutoFit/>
          </a:bodyPr>
          <a:lstStyle/>
          <a:p>
            <a:pPr algn="ctr" fontAlgn="base">
              <a:spcBef>
                <a:spcPct val="0"/>
              </a:spcBef>
              <a:spcAft>
                <a:spcPct val="0"/>
              </a:spcAft>
            </a:pPr>
            <a:r>
              <a:rPr lang="en-US" sz="1600" dirty="0">
                <a:solidFill>
                  <a:srgbClr val="000000"/>
                </a:solidFill>
              </a:rPr>
              <a:t>Extensive </a:t>
            </a:r>
            <a:r>
              <a:rPr lang="en-US" sz="1600" dirty="0" smtClean="0">
                <a:solidFill>
                  <a:srgbClr val="000000"/>
                </a:solidFill>
              </a:rPr>
              <a:t>MIW </a:t>
            </a:r>
            <a:r>
              <a:rPr lang="en-US" sz="1600" dirty="0">
                <a:solidFill>
                  <a:srgbClr val="000000"/>
                </a:solidFill>
              </a:rPr>
              <a:t>Collection &amp; Conveyance System</a:t>
            </a:r>
          </a:p>
        </p:txBody>
      </p:sp>
      <p:pic>
        <p:nvPicPr>
          <p:cNvPr id="12" name="Content Placeholder 7" descr="DSC03537.JPG"/>
          <p:cNvPicPr>
            <a:picLocks noChangeAspect="1"/>
          </p:cNvPicPr>
          <p:nvPr/>
        </p:nvPicPr>
        <p:blipFill>
          <a:blip r:embed="rId5" cstate="print"/>
          <a:stretch>
            <a:fillRect/>
          </a:stretch>
        </p:blipFill>
        <p:spPr>
          <a:xfrm>
            <a:off x="5934075" y="3429000"/>
            <a:ext cx="1913474" cy="2549783"/>
          </a:xfrm>
          <a:prstGeom prst="rect">
            <a:avLst/>
          </a:prstGeom>
        </p:spPr>
      </p:pic>
      <p:sp>
        <p:nvSpPr>
          <p:cNvPr id="7" name="Date Placeholder 6"/>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13" name="Footer Placeholder 12"/>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4" name="Slide Number Placeholder 13"/>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61</a:t>
            </a:fld>
            <a:endParaRPr lang="en-US" dirty="0">
              <a:solidFill>
                <a:srgbClr val="000000"/>
              </a:solidFill>
            </a:endParaRPr>
          </a:p>
        </p:txBody>
      </p:sp>
    </p:spTree>
    <p:extLst>
      <p:ext uri="{BB962C8B-B14F-4D97-AF65-F5344CB8AC3E}">
        <p14:creationId xmlns:p14="http://schemas.microsoft.com/office/powerpoint/2010/main" val="37460939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Gilt Edge Mine Superfund Site</a:t>
            </a:r>
            <a:br>
              <a:rPr lang="en-US" sz="2800" dirty="0"/>
            </a:br>
            <a:r>
              <a:rPr lang="en-US" sz="2400" i="1" dirty="0"/>
              <a:t>Key Optimization Review Findings</a:t>
            </a:r>
            <a:endParaRPr lang="en-US" sz="2800" i="1" dirty="0"/>
          </a:p>
        </p:txBody>
      </p:sp>
      <p:sp>
        <p:nvSpPr>
          <p:cNvPr id="3" name="Rectangle 2"/>
          <p:cNvSpPr/>
          <p:nvPr/>
        </p:nvSpPr>
        <p:spPr>
          <a:xfrm>
            <a:off x="171450" y="1143000"/>
            <a:ext cx="8991600" cy="5110117"/>
          </a:xfrm>
          <a:prstGeom prst="rect">
            <a:avLst/>
          </a:prstGeom>
        </p:spPr>
        <p:txBody>
          <a:bodyPr wrap="square">
            <a:spAutoFit/>
          </a:bodyPr>
          <a:lstStyle/>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WTP</a:t>
            </a:r>
          </a:p>
          <a:p>
            <a:pPr marL="285750" indent="-285750">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Three collection facilities capture and treat a significant portion of MIW</a:t>
            </a:r>
          </a:p>
          <a:p>
            <a:pPr marL="285750" indent="-285750">
              <a:buFont typeface="Arial" panose="020B0604020202020204" pitchFamily="34" charset="0"/>
              <a:buChar char="•"/>
            </a:pPr>
            <a:r>
              <a:rPr lang="en-US" sz="1600" dirty="0" smtClean="0">
                <a:latin typeface="Arial" panose="020B0604020202020204" pitchFamily="34" charset="0"/>
                <a:ea typeface="Calibri" panose="020F0502020204030204" pitchFamily="34" charset="0"/>
                <a:cs typeface="Arial" panose="020B0604020202020204" pitchFamily="34" charset="0"/>
              </a:rPr>
              <a:t>Continued MIW releases to surface water from un-captured seeps</a:t>
            </a:r>
          </a:p>
          <a:p>
            <a:pPr marL="285750" indent="-285750">
              <a:buFont typeface="Arial" panose="020B0604020202020204" pitchFamily="34" charset="0"/>
              <a:buChar char="•"/>
            </a:pPr>
            <a:r>
              <a:rPr lang="en-US" sz="1600" dirty="0" smtClean="0">
                <a:latin typeface="Arial" panose="020B0604020202020204" pitchFamily="34" charset="0"/>
                <a:ea typeface="Calibri" panose="020F0502020204030204" pitchFamily="34" charset="0"/>
                <a:cs typeface="Arial" panose="020B0604020202020204" pitchFamily="34" charset="0"/>
              </a:rPr>
              <a:t>WTP </a:t>
            </a:r>
            <a:r>
              <a:rPr lang="en-US" sz="1600" dirty="0">
                <a:latin typeface="Arial" panose="020B0604020202020204" pitchFamily="34" charset="0"/>
                <a:ea typeface="Calibri" panose="020F0502020204030204" pitchFamily="34" charset="0"/>
                <a:cs typeface="Arial" panose="020B0604020202020204" pitchFamily="34" charset="0"/>
              </a:rPr>
              <a:t>treats up to 325 gpm MIW to near </a:t>
            </a:r>
            <a:r>
              <a:rPr lang="en-US" sz="1600" dirty="0" smtClean="0">
                <a:latin typeface="Arial" panose="020B0604020202020204" pitchFamily="34" charset="0"/>
                <a:ea typeface="Calibri" panose="020F0502020204030204" pitchFamily="34" charset="0"/>
                <a:cs typeface="Arial" panose="020B0604020202020204" pitchFamily="34" charset="0"/>
              </a:rPr>
              <a:t>S. Dakota surface </a:t>
            </a:r>
            <a:r>
              <a:rPr lang="en-US" sz="1600" dirty="0">
                <a:latin typeface="Arial" panose="020B0604020202020204" pitchFamily="34" charset="0"/>
                <a:ea typeface="Calibri" panose="020F0502020204030204" pitchFamily="34" charset="0"/>
                <a:cs typeface="Arial" panose="020B0604020202020204" pitchFamily="34" charset="0"/>
              </a:rPr>
              <a:t>water quality standards (SDSWQS)</a:t>
            </a:r>
          </a:p>
          <a:p>
            <a:pPr marR="0" lvl="0">
              <a:lnSpc>
                <a:spcPct val="115000"/>
              </a:lnSpc>
              <a:spcBef>
                <a:spcPts val="400"/>
              </a:spcBef>
              <a:spcAft>
                <a:spcPts val="0"/>
              </a:spcAft>
            </a:pPr>
            <a:r>
              <a:rPr lang="en-US" sz="2000" b="1" cap="small" spc="25" dirty="0" smtClean="0">
                <a:solidFill>
                  <a:srgbClr val="1F497D"/>
                </a:solidFill>
                <a:ea typeface="Calibri" panose="020F0502020204030204" pitchFamily="34" charset="0"/>
                <a:cs typeface="Arial" panose="020B0604020202020204" pitchFamily="34" charset="0"/>
              </a:rPr>
              <a:t>Effluent </a:t>
            </a:r>
            <a:r>
              <a:rPr lang="en-US" sz="2000" b="1" cap="small" spc="25" dirty="0">
                <a:solidFill>
                  <a:srgbClr val="1F497D"/>
                </a:solidFill>
                <a:ea typeface="Calibri" panose="020F0502020204030204" pitchFamily="34" charset="0"/>
                <a:cs typeface="Arial" panose="020B0604020202020204" pitchFamily="34" charset="0"/>
              </a:rPr>
              <a:t>Exceedances</a:t>
            </a:r>
          </a:p>
          <a:p>
            <a:pPr marL="285750" marR="0" lvl="0" indent="-285750">
              <a:spcBef>
                <a:spcPts val="0"/>
              </a:spcBef>
              <a:spcAft>
                <a:spcPts val="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Waiver allows selenium and total dissolved solids (TDS) discharge above SDSWQS</a:t>
            </a:r>
          </a:p>
          <a:p>
            <a:pPr marL="285750" marR="0" lvl="0" indent="-285750">
              <a:spcBef>
                <a:spcPts val="0"/>
              </a:spcBef>
              <a:spcAft>
                <a:spcPts val="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Cadmium </a:t>
            </a:r>
            <a:r>
              <a:rPr lang="en-US" sz="1600" dirty="0" smtClean="0">
                <a:latin typeface="Arial" panose="020B0604020202020204" pitchFamily="34" charset="0"/>
                <a:ea typeface="Calibri" panose="020F0502020204030204" pitchFamily="34" charset="0"/>
                <a:cs typeface="Arial" panose="020B0604020202020204" pitchFamily="34" charset="0"/>
              </a:rPr>
              <a:t>exceeds </a:t>
            </a:r>
            <a:r>
              <a:rPr lang="en-US" sz="1600" dirty="0">
                <a:latin typeface="Arial" panose="020B0604020202020204" pitchFamily="34" charset="0"/>
                <a:ea typeface="Calibri" panose="020F0502020204030204" pitchFamily="34" charset="0"/>
                <a:cs typeface="Arial" panose="020B0604020202020204" pitchFamily="34" charset="0"/>
              </a:rPr>
              <a:t>SDSWQS chronic standard </a:t>
            </a:r>
            <a:r>
              <a:rPr lang="en-US" sz="1600" dirty="0" smtClean="0">
                <a:latin typeface="Arial" panose="020B0604020202020204" pitchFamily="34" charset="0"/>
                <a:ea typeface="Calibri" panose="020F0502020204030204" pitchFamily="34" charset="0"/>
                <a:cs typeface="Arial" panose="020B0604020202020204" pitchFamily="34" charset="0"/>
              </a:rPr>
              <a:t>in creek and </a:t>
            </a:r>
            <a:r>
              <a:rPr lang="en-US" sz="1600" dirty="0">
                <a:latin typeface="Arial" panose="020B0604020202020204" pitchFamily="34" charset="0"/>
                <a:ea typeface="Calibri" panose="020F0502020204030204" pitchFamily="34" charset="0"/>
                <a:cs typeface="Arial" panose="020B0604020202020204" pitchFamily="34" charset="0"/>
              </a:rPr>
              <a:t>periodically exceeds effluent discharge limitations at WTP </a:t>
            </a:r>
          </a:p>
          <a:p>
            <a:pPr marL="285750" marR="0" lvl="0" indent="-285750">
              <a:spcBef>
                <a:spcPts val="0"/>
              </a:spcBef>
              <a:spcAft>
                <a:spcPts val="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Effluent periodically exceeds SDSWQS 30-day average conductivity </a:t>
            </a:r>
            <a:r>
              <a:rPr lang="en-US" sz="1600" dirty="0" smtClean="0">
                <a:latin typeface="Arial" panose="020B0604020202020204" pitchFamily="34" charset="0"/>
                <a:ea typeface="Calibri" panose="020F0502020204030204" pitchFamily="34" charset="0"/>
                <a:cs typeface="Arial" panose="020B0604020202020204" pitchFamily="34" charset="0"/>
              </a:rPr>
              <a:t>standard </a:t>
            </a:r>
            <a:endParaRPr lang="en-US" sz="1600"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WTP Operations</a:t>
            </a:r>
          </a:p>
          <a:p>
            <a:pPr marL="285750" marR="0" lvl="0" indent="-285750">
              <a:spcBef>
                <a:spcPts val="100"/>
              </a:spcBef>
              <a:spcAft>
                <a:spcPts val="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WTP staffed 7 days per week, 24 hours per day with a total of 10 full-time </a:t>
            </a:r>
            <a:r>
              <a:rPr lang="en-US" sz="1600" dirty="0" smtClean="0">
                <a:latin typeface="Arial" panose="020B0604020202020204" pitchFamily="34" charset="0"/>
                <a:ea typeface="Calibri" panose="020F0502020204030204" pitchFamily="34" charset="0"/>
                <a:cs typeface="Arial" panose="020B0604020202020204" pitchFamily="34" charset="0"/>
              </a:rPr>
              <a:t>staff</a:t>
            </a:r>
            <a:endParaRPr lang="en-US" sz="1600" dirty="0">
              <a:latin typeface="Arial" panose="020B0604020202020204" pitchFamily="34" charset="0"/>
              <a:ea typeface="Calibri" panose="020F0502020204030204" pitchFamily="34" charset="0"/>
              <a:cs typeface="Arial" panose="020B0604020202020204" pitchFamily="34" charset="0"/>
            </a:endParaRPr>
          </a:p>
          <a:p>
            <a:pPr marL="285750" marR="0" lvl="0" indent="-285750">
              <a:spcBef>
                <a:spcPts val="100"/>
              </a:spcBef>
              <a:spcAft>
                <a:spcPts val="0"/>
              </a:spcAft>
              <a:buFont typeface="Arial" panose="020B0604020202020204" pitchFamily="34" charset="0"/>
              <a:buChar char="•"/>
            </a:pPr>
            <a:r>
              <a:rPr lang="en-US" sz="1600" dirty="0" smtClean="0">
                <a:latin typeface="Arial" panose="020B0604020202020204" pitchFamily="34" charset="0"/>
                <a:ea typeface="Calibri" panose="020F0502020204030204" pitchFamily="34" charset="0"/>
                <a:cs typeface="Arial" panose="020B0604020202020204" pitchFamily="34" charset="0"/>
              </a:rPr>
              <a:t>Plans </a:t>
            </a:r>
            <a:r>
              <a:rPr lang="en-US" sz="1600" dirty="0">
                <a:latin typeface="Arial" panose="020B0604020202020204" pitchFamily="34" charset="0"/>
                <a:ea typeface="Calibri" panose="020F0502020204030204" pitchFamily="34" charset="0"/>
                <a:cs typeface="Arial" panose="020B0604020202020204" pitchFamily="34" charset="0"/>
              </a:rPr>
              <a:t>exist to modify or replace WTP</a:t>
            </a:r>
          </a:p>
          <a:p>
            <a:pPr marR="0" lvl="0">
              <a:lnSpc>
                <a:spcPct val="115000"/>
              </a:lnSpc>
              <a:spcBef>
                <a:spcPts val="400"/>
              </a:spcBef>
              <a:spcAft>
                <a:spcPts val="0"/>
              </a:spcAft>
            </a:pPr>
            <a:r>
              <a:rPr lang="en-US" sz="2000" b="1" cap="small" spc="25" dirty="0">
                <a:solidFill>
                  <a:srgbClr val="1F497D"/>
                </a:solidFill>
                <a:ea typeface="Calibri" panose="020F0502020204030204" pitchFamily="34" charset="0"/>
                <a:cs typeface="Arial" panose="020B0604020202020204" pitchFamily="34" charset="0"/>
              </a:rPr>
              <a:t>Power and Fuel Costs</a:t>
            </a:r>
          </a:p>
          <a:p>
            <a:pPr marL="285750" marR="0" lvl="0" indent="-285750">
              <a:spcBef>
                <a:spcPts val="100"/>
              </a:spcBef>
              <a:spcAft>
                <a:spcPts val="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Electricity costs approximately $151,000 per year, for ~434 kilowatt electrical power demand</a:t>
            </a:r>
          </a:p>
          <a:p>
            <a:pPr marL="285750" marR="0" lvl="0" indent="-285750">
              <a:spcBef>
                <a:spcPts val="100"/>
              </a:spcBef>
              <a:spcAft>
                <a:spcPts val="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Fuel costs of $79,000 per year and propane heating costs of about $24,000 per year</a:t>
            </a: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Sampling and Analytical Cost</a:t>
            </a:r>
          </a:p>
          <a:p>
            <a:pPr marL="285750" marR="0" lvl="0" indent="-285750">
              <a:lnSpc>
                <a:spcPct val="115000"/>
              </a:lnSpc>
              <a:spcBef>
                <a:spcPts val="0"/>
              </a:spcBef>
              <a:spcAft>
                <a:spcPts val="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Approximately $125,000 per year for 352 samples and laboratory and reporting costs</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Date Placeholder 6"/>
          <p:cNvSpPr>
            <a:spLocks noGrp="1"/>
          </p:cNvSpPr>
          <p:nvPr>
            <p:ph type="dt" sz="half" idx="10"/>
          </p:nvPr>
        </p:nvSpPr>
        <p:spPr>
          <a:xfrm>
            <a:off x="685800" y="6400800"/>
            <a:ext cx="1905000" cy="457200"/>
          </a:xfrm>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a:xfrm>
            <a:off x="1905000" y="6400800"/>
            <a:ext cx="5486400" cy="457200"/>
          </a:xfrm>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a:xfrm>
            <a:off x="6553200" y="6400800"/>
            <a:ext cx="1905000" cy="457200"/>
          </a:xfrm>
        </p:spPr>
        <p:txBody>
          <a:bodyPr/>
          <a:lstStyle/>
          <a:p>
            <a:pPr>
              <a:defRPr/>
            </a:pPr>
            <a:fld id="{63C0C6EC-3876-43C4-B8A5-852F865CBEDC}" type="slidenum">
              <a:rPr lang="en-US" smtClean="0">
                <a:solidFill>
                  <a:srgbClr val="000000"/>
                </a:solidFill>
              </a:rPr>
              <a:pPr>
                <a:defRPr/>
              </a:pPr>
              <a:t>62</a:t>
            </a:fld>
            <a:endParaRPr lang="en-US" dirty="0">
              <a:solidFill>
                <a:srgbClr val="000000"/>
              </a:solidFill>
            </a:endParaRPr>
          </a:p>
        </p:txBody>
      </p:sp>
    </p:spTree>
    <p:extLst>
      <p:ext uri="{BB962C8B-B14F-4D97-AF65-F5344CB8AC3E}">
        <p14:creationId xmlns:p14="http://schemas.microsoft.com/office/powerpoint/2010/main" val="34548069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Gilt Edge Mine Superfund Site</a:t>
            </a:r>
            <a:br>
              <a:rPr lang="en-US" sz="2800" dirty="0"/>
            </a:br>
            <a:r>
              <a:rPr lang="en-US" sz="2400" i="1" dirty="0"/>
              <a:t>Key Review Recommendations</a:t>
            </a:r>
            <a:endParaRPr lang="en-US" sz="2800" i="1" dirty="0"/>
          </a:p>
        </p:txBody>
      </p:sp>
      <p:sp>
        <p:nvSpPr>
          <p:cNvPr id="7" name="Rectangle 6"/>
          <p:cNvSpPr/>
          <p:nvPr/>
        </p:nvSpPr>
        <p:spPr>
          <a:xfrm>
            <a:off x="533400" y="1143000"/>
            <a:ext cx="8077200" cy="5192704"/>
          </a:xfrm>
          <a:prstGeom prst="rect">
            <a:avLst/>
          </a:prstGeom>
        </p:spPr>
        <p:txBody>
          <a:bodyPr wrap="square">
            <a:spAutoFit/>
          </a:bodyPr>
          <a:lstStyle/>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Pretreatment</a:t>
            </a:r>
          </a:p>
          <a:p>
            <a:pPr marL="285750" indent="-285750">
              <a:lnSpc>
                <a:spcPct val="115000"/>
              </a:lnSpc>
              <a:spcBef>
                <a:spcPts val="4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Implement pretreatment for remaining high-sulfate MIW in pits</a:t>
            </a: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MIW Collection</a:t>
            </a:r>
          </a:p>
          <a:p>
            <a:pPr marL="285750" indent="-285750">
              <a:lnSpc>
                <a:spcPct val="115000"/>
              </a:lnSpc>
              <a:spcBef>
                <a:spcPts val="40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Upgrade Hoodoo Gulch collection facility</a:t>
            </a: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Reduce Staffing Levels</a:t>
            </a:r>
          </a:p>
          <a:p>
            <a:pPr marL="285750" marR="0" lvl="0" indent="-285750">
              <a:spcBef>
                <a:spcPts val="1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Eliminate overnight staffing, reduce labor force and operate in batch mode</a:t>
            </a:r>
          </a:p>
          <a:p>
            <a:pPr marL="285750" marR="0" lvl="0" indent="-285750">
              <a:spcBef>
                <a:spcPts val="1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Reduce vehicle leases for snow removal</a:t>
            </a: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Reduce Sampling Frequency</a:t>
            </a:r>
          </a:p>
          <a:p>
            <a:pPr marL="285750" marR="0" lvl="0" indent="-285750">
              <a:spcBef>
                <a:spcPts val="1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Evaluate current monitoring requirements to identify savings that can be achieved by removing unnecessary or outdated monitoring requirements</a:t>
            </a:r>
          </a:p>
          <a:p>
            <a:pPr marR="0" lvl="0">
              <a:lnSpc>
                <a:spcPct val="115000"/>
              </a:lnSpc>
              <a:spcBef>
                <a:spcPts val="400"/>
              </a:spcBef>
              <a:spcAft>
                <a:spcPts val="0"/>
              </a:spcAft>
            </a:pPr>
            <a:r>
              <a:rPr lang="en-US" sz="2000" b="1" cap="small" spc="25" dirty="0">
                <a:solidFill>
                  <a:srgbClr val="1F497D"/>
                </a:solidFill>
                <a:ea typeface="Calibri" panose="020F0502020204030204" pitchFamily="34" charset="0"/>
                <a:cs typeface="Arial" panose="020B0604020202020204" pitchFamily="34" charset="0"/>
              </a:rPr>
              <a:t>Keep Existing WTP</a:t>
            </a:r>
          </a:p>
          <a:p>
            <a:pPr marL="285750" marR="0" lvl="0" indent="-285750">
              <a:spcBef>
                <a:spcPts val="1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Do not change existing WTP</a:t>
            </a:r>
          </a:p>
          <a:p>
            <a:pPr marL="285750" marR="0" lvl="0" indent="-285750">
              <a:spcBef>
                <a:spcPts val="10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Regularly evaluate collection system pumping </a:t>
            </a:r>
            <a:r>
              <a:rPr lang="en-US" dirty="0" smtClean="0">
                <a:latin typeface="Arial" panose="020B0604020202020204" pitchFamily="34" charset="0"/>
                <a:ea typeface="Calibri" panose="020F0502020204030204" pitchFamily="34" charset="0"/>
                <a:cs typeface="Arial" panose="020B0604020202020204" pitchFamily="34" charset="0"/>
              </a:rPr>
              <a:t>requirements</a:t>
            </a:r>
          </a:p>
          <a:p>
            <a:pPr marL="285750" marR="0" lvl="0" indent="-285750">
              <a:spcBef>
                <a:spcPts val="100"/>
              </a:spcBef>
              <a:spcAft>
                <a:spcPts val="0"/>
              </a:spcAft>
              <a:buFont typeface="Arial" panose="020B0604020202020204" pitchFamily="34" charset="0"/>
              <a:buChar char="•"/>
            </a:pPr>
            <a:endParaRPr lang="en-US" sz="6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400"/>
              </a:spcBef>
            </a:pPr>
            <a:r>
              <a:rPr lang="en-US" sz="2000" b="1" cap="small" spc="25" dirty="0">
                <a:solidFill>
                  <a:srgbClr val="1F497D"/>
                </a:solidFill>
                <a:ea typeface="Calibri" panose="020F0502020204030204" pitchFamily="34" charset="0"/>
                <a:cs typeface="Arial" panose="020B0604020202020204" pitchFamily="34" charset="0"/>
              </a:rPr>
              <a:t>Estimated 30 Year Cost Savings: $23.7M</a:t>
            </a:r>
          </a:p>
        </p:txBody>
      </p:sp>
      <p:sp>
        <p:nvSpPr>
          <p:cNvPr id="3" name="Date Placeholder 2"/>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63</a:t>
            </a:fld>
            <a:endParaRPr lang="en-US" dirty="0">
              <a:solidFill>
                <a:srgbClr val="000000"/>
              </a:solidFill>
            </a:endParaRPr>
          </a:p>
        </p:txBody>
      </p:sp>
    </p:spTree>
    <p:extLst>
      <p:ext uri="{BB962C8B-B14F-4D97-AF65-F5344CB8AC3E}">
        <p14:creationId xmlns:p14="http://schemas.microsoft.com/office/powerpoint/2010/main" val="4540420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477000" cy="533400"/>
          </a:xfrm>
        </p:spPr>
        <p:txBody>
          <a:bodyPr/>
          <a:lstStyle/>
          <a:p>
            <a:r>
              <a:rPr lang="en-US" sz="2800" dirty="0"/>
              <a:t>Gilt Edge Mine Superfund Site</a:t>
            </a:r>
            <a:br>
              <a:rPr lang="en-US" sz="2800" dirty="0"/>
            </a:br>
            <a:r>
              <a:rPr lang="en-US" sz="2400" i="1" dirty="0"/>
              <a:t>Implemented Recommendations</a:t>
            </a:r>
            <a:endParaRPr lang="en-US" sz="2800" i="1" dirty="0"/>
          </a:p>
        </p:txBody>
      </p:sp>
      <p:sp>
        <p:nvSpPr>
          <p:cNvPr id="7" name="Rectangle 6"/>
          <p:cNvSpPr/>
          <p:nvPr/>
        </p:nvSpPr>
        <p:spPr>
          <a:xfrm>
            <a:off x="381000" y="1371600"/>
            <a:ext cx="8610600" cy="4308872"/>
          </a:xfrm>
          <a:prstGeom prst="rect">
            <a:avLst/>
          </a:prstGeom>
        </p:spPr>
        <p:txBody>
          <a:bodyPr wrap="square">
            <a:spAutoFit/>
          </a:bodyPr>
          <a:lstStyle/>
          <a:p>
            <a:pPr marL="285750" indent="-285750">
              <a:spcBef>
                <a:spcPts val="100"/>
              </a:spcBef>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Installed </a:t>
            </a:r>
            <a:r>
              <a:rPr lang="en-US" sz="2000" dirty="0" smtClean="0">
                <a:latin typeface="Arial" panose="020B0604020202020204" pitchFamily="34" charset="0"/>
                <a:ea typeface="Calibri" panose="020F0502020204030204" pitchFamily="34" charset="0"/>
                <a:cs typeface="Arial" panose="020B0604020202020204" pitchFamily="34" charset="0"/>
              </a:rPr>
              <a:t>SCADA*/Automation </a:t>
            </a:r>
            <a:r>
              <a:rPr lang="en-US" sz="2000" dirty="0">
                <a:latin typeface="Arial" panose="020B0604020202020204" pitchFamily="34" charset="0"/>
                <a:ea typeface="Calibri" panose="020F0502020204030204" pitchFamily="34" charset="0"/>
                <a:cs typeface="Arial" panose="020B0604020202020204" pitchFamily="34" charset="0"/>
              </a:rPr>
              <a:t>system; completed in the spring of 2016</a:t>
            </a:r>
          </a:p>
          <a:p>
            <a:pPr marL="742950" lvl="1" indent="-285750">
              <a:spcBef>
                <a:spcPts val="100"/>
              </a:spcBef>
              <a:buFont typeface="Wingdings" panose="05000000000000000000" pitchFamily="2" charset="2"/>
              <a:buChar char="Ø"/>
            </a:pPr>
            <a:r>
              <a:rPr lang="en-US" dirty="0">
                <a:latin typeface="Arial" panose="020B0604020202020204" pitchFamily="34" charset="0"/>
                <a:ea typeface="Calibri" panose="020F0502020204030204" pitchFamily="34" charset="0"/>
                <a:cs typeface="Arial" panose="020B0604020202020204" pitchFamily="34" charset="0"/>
              </a:rPr>
              <a:t>Cost approximately $950,000</a:t>
            </a:r>
          </a:p>
          <a:p>
            <a:pPr marL="742950" lvl="1" indent="-285750">
              <a:spcBef>
                <a:spcPts val="100"/>
              </a:spcBef>
              <a:buFont typeface="Wingdings" panose="05000000000000000000" pitchFamily="2" charset="2"/>
              <a:buChar char="Ø"/>
            </a:pPr>
            <a:r>
              <a:rPr lang="en-US" dirty="0" smtClean="0">
                <a:latin typeface="Arial" panose="020B0604020202020204" pitchFamily="34" charset="0"/>
                <a:ea typeface="Calibri" panose="020F0502020204030204" pitchFamily="34" charset="0"/>
                <a:cs typeface="Arial" panose="020B0604020202020204" pitchFamily="34" charset="0"/>
              </a:rPr>
              <a:t>Remote </a:t>
            </a:r>
            <a:r>
              <a:rPr lang="en-US" dirty="0">
                <a:latin typeface="Arial" panose="020B0604020202020204" pitchFamily="34" charset="0"/>
                <a:ea typeface="Calibri" panose="020F0502020204030204" pitchFamily="34" charset="0"/>
                <a:cs typeface="Arial" panose="020B0604020202020204" pitchFamily="34" charset="0"/>
              </a:rPr>
              <a:t>operation and monitoring of MIW collection facilities and WTP </a:t>
            </a:r>
          </a:p>
          <a:p>
            <a:pPr marL="742950" lvl="1" indent="-285750">
              <a:spcBef>
                <a:spcPts val="100"/>
              </a:spcBef>
              <a:buFont typeface="Wingdings" panose="05000000000000000000" pitchFamily="2" charset="2"/>
              <a:buChar char="Ø"/>
            </a:pPr>
            <a:r>
              <a:rPr lang="en-US" dirty="0">
                <a:latin typeface="Arial" panose="020B0604020202020204" pitchFamily="34" charset="0"/>
                <a:ea typeface="Calibri" panose="020F0502020204030204" pitchFamily="34" charset="0"/>
                <a:cs typeface="Arial" panose="020B0604020202020204" pitchFamily="34" charset="0"/>
              </a:rPr>
              <a:t>Labor required for full time monitoring of collection facilities </a:t>
            </a:r>
            <a:r>
              <a:rPr lang="en-US" dirty="0" smtClean="0">
                <a:latin typeface="Arial" panose="020B0604020202020204" pitchFamily="34" charset="0"/>
                <a:ea typeface="Calibri" panose="020F0502020204030204" pitchFamily="34" charset="0"/>
                <a:cs typeface="Arial" panose="020B0604020202020204" pitchFamily="34" charset="0"/>
              </a:rPr>
              <a:t>reduced </a:t>
            </a:r>
            <a:endParaRPr lang="en-US" dirty="0">
              <a:latin typeface="Arial" panose="020B0604020202020204" pitchFamily="34" charset="0"/>
              <a:ea typeface="Calibri" panose="020F0502020204030204" pitchFamily="34" charset="0"/>
              <a:cs typeface="Arial" panose="020B0604020202020204" pitchFamily="34" charset="0"/>
            </a:endParaRPr>
          </a:p>
          <a:p>
            <a:pPr marL="285750" indent="-285750">
              <a:spcBef>
                <a:spcPts val="100"/>
              </a:spcBef>
              <a:buFont typeface="Arial" panose="020B0604020202020204" pitchFamily="34" charset="0"/>
              <a:buChar char="•"/>
            </a:pPr>
            <a:endParaRPr lang="en-US" sz="2000" dirty="0" smtClean="0">
              <a:latin typeface="Arial" panose="020B0604020202020204" pitchFamily="34" charset="0"/>
              <a:ea typeface="Calibri" panose="020F0502020204030204" pitchFamily="34" charset="0"/>
              <a:cs typeface="Arial" panose="020B0604020202020204" pitchFamily="34" charset="0"/>
            </a:endParaRPr>
          </a:p>
          <a:p>
            <a:pPr marL="285750" indent="-285750">
              <a:spcBef>
                <a:spcPts val="100"/>
              </a:spcBef>
              <a:buFont typeface="Arial" panose="020B0604020202020204" pitchFamily="34" charset="0"/>
              <a:buChar char="•"/>
            </a:pPr>
            <a:r>
              <a:rPr lang="en-US" sz="2000" dirty="0" smtClean="0">
                <a:latin typeface="Arial" panose="020B0604020202020204" pitchFamily="34" charset="0"/>
                <a:ea typeface="Calibri" panose="020F0502020204030204" pitchFamily="34" charset="0"/>
                <a:cs typeface="Arial" panose="020B0604020202020204" pitchFamily="34" charset="0"/>
              </a:rPr>
              <a:t>Overall </a:t>
            </a:r>
            <a:r>
              <a:rPr lang="en-US" sz="2000" dirty="0">
                <a:latin typeface="Arial" panose="020B0604020202020204" pitchFamily="34" charset="0"/>
                <a:ea typeface="Calibri" panose="020F0502020204030204" pitchFamily="34" charset="0"/>
                <a:cs typeface="Arial" panose="020B0604020202020204" pitchFamily="34" charset="0"/>
              </a:rPr>
              <a:t>site operations costs reduced</a:t>
            </a:r>
          </a:p>
          <a:p>
            <a:pPr marL="742950" lvl="1" indent="-285750">
              <a:spcBef>
                <a:spcPts val="100"/>
              </a:spcBef>
              <a:buFont typeface="Wingdings" panose="05000000000000000000" pitchFamily="2" charset="2"/>
              <a:buChar char="Ø"/>
            </a:pPr>
            <a:r>
              <a:rPr lang="en-US" dirty="0">
                <a:latin typeface="Arial" panose="020B0604020202020204" pitchFamily="34" charset="0"/>
                <a:ea typeface="Calibri" panose="020F0502020204030204" pitchFamily="34" charset="0"/>
                <a:cs typeface="Arial" panose="020B0604020202020204" pitchFamily="34" charset="0"/>
              </a:rPr>
              <a:t>From between $2M to $2.2M per year to approximately $1.5M per year  </a:t>
            </a:r>
          </a:p>
          <a:p>
            <a:pPr marL="742950" lvl="1" indent="-285750">
              <a:spcBef>
                <a:spcPts val="100"/>
              </a:spcBef>
              <a:buFont typeface="Wingdings" panose="05000000000000000000" pitchFamily="2" charset="2"/>
              <a:buChar char="Ø"/>
            </a:pPr>
            <a:r>
              <a:rPr lang="en-US" dirty="0">
                <a:latin typeface="Arial" panose="020B0604020202020204" pitchFamily="34" charset="0"/>
                <a:ea typeface="Calibri" panose="020F0502020204030204" pitchFamily="34" charset="0"/>
                <a:cs typeface="Arial" panose="020B0604020202020204" pitchFamily="34" charset="0"/>
              </a:rPr>
              <a:t>Payback for </a:t>
            </a:r>
            <a:r>
              <a:rPr lang="en-US" dirty="0" smtClean="0">
                <a:latin typeface="Arial" panose="020B0604020202020204" pitchFamily="34" charset="0"/>
                <a:ea typeface="Calibri" panose="020F0502020204030204" pitchFamily="34" charset="0"/>
                <a:cs typeface="Arial" panose="020B0604020202020204" pitchFamily="34" charset="0"/>
              </a:rPr>
              <a:t>investment </a:t>
            </a:r>
            <a:r>
              <a:rPr lang="en-US" dirty="0">
                <a:latin typeface="Arial" panose="020B0604020202020204" pitchFamily="34" charset="0"/>
                <a:ea typeface="Calibri" panose="020F0502020204030204" pitchFamily="34" charset="0"/>
                <a:cs typeface="Arial" panose="020B0604020202020204" pitchFamily="34" charset="0"/>
              </a:rPr>
              <a:t>will be approximately 2 years</a:t>
            </a:r>
          </a:p>
          <a:p>
            <a:pPr marL="285750" indent="-285750">
              <a:spcBef>
                <a:spcPts val="100"/>
              </a:spcBef>
              <a:buFont typeface="Arial" panose="020B0604020202020204" pitchFamily="34" charset="0"/>
              <a:buChar char="•"/>
            </a:pPr>
            <a:endParaRPr lang="en-US" sz="2000" dirty="0" smtClean="0">
              <a:latin typeface="Arial" panose="020B0604020202020204" pitchFamily="34" charset="0"/>
              <a:ea typeface="Calibri" panose="020F0502020204030204" pitchFamily="34" charset="0"/>
              <a:cs typeface="Arial" panose="020B0604020202020204" pitchFamily="34" charset="0"/>
            </a:endParaRPr>
          </a:p>
          <a:p>
            <a:pPr marL="285750" indent="-285750">
              <a:spcBef>
                <a:spcPts val="100"/>
              </a:spcBef>
              <a:buFont typeface="Arial" panose="020B0604020202020204" pitchFamily="34" charset="0"/>
              <a:buChar char="•"/>
            </a:pPr>
            <a:r>
              <a:rPr lang="en-US" sz="2000" dirty="0" smtClean="0">
                <a:latin typeface="Arial" panose="020B0604020202020204" pitchFamily="34" charset="0"/>
                <a:ea typeface="Calibri" panose="020F0502020204030204" pitchFamily="34" charset="0"/>
                <a:cs typeface="Arial" panose="020B0604020202020204" pitchFamily="34" charset="0"/>
              </a:rPr>
              <a:t>Additional </a:t>
            </a:r>
            <a:r>
              <a:rPr lang="en-US" sz="2000" dirty="0">
                <a:latin typeface="Arial" panose="020B0604020202020204" pitchFamily="34" charset="0"/>
                <a:ea typeface="Calibri" panose="020F0502020204030204" pitchFamily="34" charset="0"/>
                <a:cs typeface="Arial" panose="020B0604020202020204" pitchFamily="34" charset="0"/>
              </a:rPr>
              <a:t>reductions from changes in contractor and contract mechanism</a:t>
            </a:r>
          </a:p>
          <a:p>
            <a:pPr marL="742950" lvl="1" indent="-285750">
              <a:spcBef>
                <a:spcPts val="100"/>
              </a:spcBef>
              <a:buFont typeface="Wingdings" panose="05000000000000000000" pitchFamily="2" charset="2"/>
              <a:buChar char="Ø"/>
            </a:pPr>
            <a:r>
              <a:rPr lang="en-US" dirty="0">
                <a:latin typeface="Arial" panose="020B0604020202020204" pitchFamily="34" charset="0"/>
                <a:ea typeface="Calibri" panose="020F0502020204030204" pitchFamily="34" charset="0"/>
                <a:cs typeface="Arial" panose="020B0604020202020204" pitchFamily="34" charset="0"/>
              </a:rPr>
              <a:t>Large to small business contractor</a:t>
            </a:r>
          </a:p>
          <a:p>
            <a:pPr marL="742950" lvl="1" indent="-285750">
              <a:spcBef>
                <a:spcPts val="100"/>
              </a:spcBef>
              <a:buFont typeface="Wingdings" panose="05000000000000000000" pitchFamily="2" charset="2"/>
              <a:buChar char="Ø"/>
            </a:pPr>
            <a:r>
              <a:rPr lang="en-US" dirty="0">
                <a:latin typeface="Arial" panose="020B0604020202020204" pitchFamily="34" charset="0"/>
                <a:ea typeface="Calibri" panose="020F0502020204030204" pitchFamily="34" charset="0"/>
                <a:cs typeface="Arial" panose="020B0604020202020204" pitchFamily="34" charset="0"/>
              </a:rPr>
              <a:t>Cost reimbursable to fixed price contract</a:t>
            </a:r>
          </a:p>
          <a:p>
            <a:pPr marL="742950" lvl="1" indent="-285750">
              <a:spcBef>
                <a:spcPts val="100"/>
              </a:spcBef>
              <a:buFont typeface="Wingdings" panose="05000000000000000000" pitchFamily="2" charset="2"/>
              <a:buChar char="Ø"/>
            </a:pPr>
            <a:r>
              <a:rPr lang="en-US" dirty="0">
                <a:latin typeface="Arial" panose="020B0604020202020204" pitchFamily="34" charset="0"/>
                <a:ea typeface="Calibri" panose="020F0502020204030204" pitchFamily="34" charset="0"/>
                <a:cs typeface="Arial" panose="020B0604020202020204" pitchFamily="34" charset="0"/>
              </a:rPr>
              <a:t>Outsourced oversight to U.S. Army Corps of </a:t>
            </a:r>
            <a:r>
              <a:rPr lang="en-US" dirty="0" smtClean="0">
                <a:latin typeface="Arial" panose="020B0604020202020204" pitchFamily="34" charset="0"/>
                <a:ea typeface="Calibri" panose="020F0502020204030204" pitchFamily="34" charset="0"/>
                <a:cs typeface="Arial" panose="020B0604020202020204" pitchFamily="34" charset="0"/>
              </a:rPr>
              <a:t>Engineers</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a:xfrm>
            <a:off x="685800" y="6477000"/>
            <a:ext cx="1905000" cy="457200"/>
          </a:xfrm>
        </p:spPr>
        <p:txBody>
          <a:bodyPr/>
          <a:lstStyle/>
          <a:p>
            <a:pPr>
              <a:defRPr/>
            </a:pPr>
            <a:r>
              <a:rPr lang="en-US" dirty="0" smtClean="0">
                <a:solidFill>
                  <a:srgbClr val="000000"/>
                </a:solidFill>
              </a:rPr>
              <a:t>5/9/2017</a:t>
            </a:r>
            <a:endParaRPr lang="en-US" dirty="0">
              <a:solidFill>
                <a:srgbClr val="000000"/>
              </a:solidFill>
            </a:endParaRPr>
          </a:p>
        </p:txBody>
      </p:sp>
      <p:sp>
        <p:nvSpPr>
          <p:cNvPr id="8" name="Footer Placeholder 7"/>
          <p:cNvSpPr>
            <a:spLocks noGrp="1"/>
          </p:cNvSpPr>
          <p:nvPr>
            <p:ph type="ftr" sz="quarter" idx="11"/>
          </p:nvPr>
        </p:nvSpPr>
        <p:spPr>
          <a:xfrm>
            <a:off x="1905000" y="6477000"/>
            <a:ext cx="5486400" cy="457200"/>
          </a:xfrm>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9" name="Slide Number Placeholder 8"/>
          <p:cNvSpPr>
            <a:spLocks noGrp="1"/>
          </p:cNvSpPr>
          <p:nvPr>
            <p:ph type="sldNum" sz="quarter" idx="12"/>
          </p:nvPr>
        </p:nvSpPr>
        <p:spPr>
          <a:xfrm>
            <a:off x="6553200" y="6477000"/>
            <a:ext cx="1905000" cy="457200"/>
          </a:xfrm>
        </p:spPr>
        <p:txBody>
          <a:bodyPr/>
          <a:lstStyle/>
          <a:p>
            <a:pPr>
              <a:defRPr/>
            </a:pPr>
            <a:fld id="{63C0C6EC-3876-43C4-B8A5-852F865CBEDC}" type="slidenum">
              <a:rPr lang="en-US" smtClean="0">
                <a:solidFill>
                  <a:srgbClr val="000000"/>
                </a:solidFill>
              </a:rPr>
              <a:pPr>
                <a:defRPr/>
              </a:pPr>
              <a:t>64</a:t>
            </a:fld>
            <a:endParaRPr lang="en-US" dirty="0">
              <a:solidFill>
                <a:srgbClr val="000000"/>
              </a:solidFill>
            </a:endParaRPr>
          </a:p>
        </p:txBody>
      </p:sp>
      <p:sp>
        <p:nvSpPr>
          <p:cNvPr id="4" name="TextBox 3"/>
          <p:cNvSpPr txBox="1"/>
          <p:nvPr/>
        </p:nvSpPr>
        <p:spPr>
          <a:xfrm>
            <a:off x="1548318" y="5867400"/>
            <a:ext cx="4852482" cy="338554"/>
          </a:xfrm>
          <a:prstGeom prst="rect">
            <a:avLst/>
          </a:prstGeom>
          <a:noFill/>
        </p:spPr>
        <p:txBody>
          <a:bodyPr wrap="none" rtlCol="0">
            <a:spAutoFit/>
          </a:bodyPr>
          <a:lstStyle/>
          <a:p>
            <a:r>
              <a:rPr lang="en-US" sz="1600" dirty="0" smtClean="0"/>
              <a:t>*SCADA </a:t>
            </a:r>
            <a:r>
              <a:rPr lang="en-US" sz="1600" dirty="0"/>
              <a:t>= </a:t>
            </a:r>
            <a:r>
              <a:rPr lang="en-US" sz="1600" dirty="0" smtClean="0"/>
              <a:t>supervisory </a:t>
            </a:r>
            <a:r>
              <a:rPr lang="en-US" sz="1600" dirty="0"/>
              <a:t>control and data acquisition</a:t>
            </a:r>
          </a:p>
        </p:txBody>
      </p:sp>
    </p:spTree>
    <p:extLst>
      <p:ext uri="{BB962C8B-B14F-4D97-AF65-F5344CB8AC3E}">
        <p14:creationId xmlns:p14="http://schemas.microsoft.com/office/powerpoint/2010/main" val="27441320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381000" y="1371600"/>
            <a:ext cx="5029200" cy="4800600"/>
          </a:xfrm>
        </p:spPr>
        <p:txBody>
          <a:bodyPr/>
          <a:lstStyle/>
          <a:p>
            <a:r>
              <a:rPr lang="en-US" sz="2000" dirty="0" smtClean="0"/>
              <a:t>Optimization program standard EPA business practice</a:t>
            </a:r>
          </a:p>
          <a:p>
            <a:r>
              <a:rPr lang="en-US" sz="2000" dirty="0" smtClean="0"/>
              <a:t>Standard process provides consistent </a:t>
            </a:r>
            <a:r>
              <a:rPr lang="en-US" sz="2000" dirty="0"/>
              <a:t>review </a:t>
            </a:r>
            <a:r>
              <a:rPr lang="en-US" sz="2000" dirty="0" smtClean="0"/>
              <a:t>outcomes</a:t>
            </a:r>
          </a:p>
          <a:p>
            <a:r>
              <a:rPr lang="en-US" sz="2000" dirty="0" smtClean="0"/>
              <a:t>Reviews improving performance of mine sites nationwide</a:t>
            </a:r>
          </a:p>
          <a:p>
            <a:pPr lvl="1">
              <a:spcBef>
                <a:spcPts val="200"/>
              </a:spcBef>
            </a:pPr>
            <a:r>
              <a:rPr lang="en-US" sz="1800" dirty="0" smtClean="0"/>
              <a:t>Improved effectiveness / protectiveness</a:t>
            </a:r>
          </a:p>
          <a:p>
            <a:pPr lvl="1">
              <a:spcBef>
                <a:spcPts val="200"/>
              </a:spcBef>
            </a:pPr>
            <a:r>
              <a:rPr lang="en-US" sz="1800" dirty="0" smtClean="0"/>
              <a:t>Solutions to complex site problems</a:t>
            </a:r>
          </a:p>
          <a:p>
            <a:pPr lvl="1">
              <a:spcBef>
                <a:spcPts val="200"/>
              </a:spcBef>
            </a:pPr>
            <a:r>
              <a:rPr lang="en-US" sz="1800" dirty="0" smtClean="0"/>
              <a:t>Increased stakeholder collaboration</a:t>
            </a:r>
          </a:p>
          <a:p>
            <a:pPr lvl="1">
              <a:spcBef>
                <a:spcPts val="200"/>
              </a:spcBef>
            </a:pPr>
            <a:r>
              <a:rPr lang="en-US" sz="1800" dirty="0" smtClean="0"/>
              <a:t>Advance progress toward closure</a:t>
            </a:r>
          </a:p>
          <a:p>
            <a:pPr lvl="1">
              <a:spcBef>
                <a:spcPts val="200"/>
              </a:spcBef>
            </a:pPr>
            <a:r>
              <a:rPr lang="en-US" sz="1800" dirty="0" smtClean="0"/>
              <a:t>Reduced costs</a:t>
            </a:r>
          </a:p>
          <a:p>
            <a:r>
              <a:rPr lang="en-US" sz="2000" dirty="0" smtClean="0"/>
              <a:t>Lessons learned </a:t>
            </a:r>
            <a:r>
              <a:rPr lang="en-US" sz="2000" dirty="0"/>
              <a:t>d</a:t>
            </a:r>
            <a:r>
              <a:rPr lang="en-US" sz="2000" dirty="0" smtClean="0"/>
              <a:t>riving </a:t>
            </a:r>
            <a:r>
              <a:rPr lang="en-US" sz="2000" dirty="0"/>
              <a:t>innovation in </a:t>
            </a:r>
            <a:r>
              <a:rPr lang="en-US" sz="2000" dirty="0" smtClean="0"/>
              <a:t>best practices for mine </a:t>
            </a:r>
            <a:r>
              <a:rPr lang="en-US" sz="2000" dirty="0"/>
              <a:t>site characterization and </a:t>
            </a:r>
            <a:r>
              <a:rPr lang="en-US" sz="2000" dirty="0" smtClean="0"/>
              <a:t>remediation</a:t>
            </a:r>
            <a:endParaRPr lang="en-US" sz="20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524000"/>
            <a:ext cx="3657600" cy="2743200"/>
          </a:xfrm>
          <a:prstGeom prst="rect">
            <a:avLst/>
          </a:prstGeom>
        </p:spPr>
      </p:pic>
      <p:sp>
        <p:nvSpPr>
          <p:cNvPr id="10" name="TextBox 9"/>
          <p:cNvSpPr txBox="1"/>
          <p:nvPr/>
        </p:nvSpPr>
        <p:spPr>
          <a:xfrm>
            <a:off x="5867400" y="4267200"/>
            <a:ext cx="2420856" cy="276999"/>
          </a:xfrm>
          <a:prstGeom prst="rect">
            <a:avLst/>
          </a:prstGeom>
          <a:noFill/>
        </p:spPr>
        <p:txBody>
          <a:bodyPr wrap="none" rtlCol="0">
            <a:spAutoFit/>
          </a:bodyPr>
          <a:lstStyle/>
          <a:p>
            <a:r>
              <a:rPr lang="en-US" sz="1200" dirty="0" smtClean="0"/>
              <a:t>Shasta Lakes Mining District, CA</a:t>
            </a:r>
            <a:endParaRPr lang="en-US" sz="1200" dirty="0"/>
          </a:p>
        </p:txBody>
      </p:sp>
      <p:sp>
        <p:nvSpPr>
          <p:cNvPr id="11" name="Date Placeholder 10"/>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12" name="Footer Placeholder 11"/>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3" name="Slide Number Placeholder 12"/>
          <p:cNvSpPr>
            <a:spLocks noGrp="1"/>
          </p:cNvSpPr>
          <p:nvPr>
            <p:ph type="sldNum" sz="quarter" idx="12"/>
          </p:nvPr>
        </p:nvSpPr>
        <p:spPr/>
        <p:txBody>
          <a:bodyPr/>
          <a:lstStyle/>
          <a:p>
            <a:pPr>
              <a:defRPr/>
            </a:pPr>
            <a:fld id="{63C0C6EC-3876-43C4-B8A5-852F865CBEDC}" type="slidenum">
              <a:rPr lang="en-US" smtClean="0">
                <a:solidFill>
                  <a:srgbClr val="000000"/>
                </a:solidFill>
              </a:rPr>
              <a:pPr>
                <a:defRPr/>
              </a:pPr>
              <a:t>65</a:t>
            </a:fld>
            <a:endParaRPr lang="en-US" dirty="0">
              <a:solidFill>
                <a:srgbClr val="000000"/>
              </a:solidFill>
            </a:endParaRPr>
          </a:p>
        </p:txBody>
      </p:sp>
    </p:spTree>
    <p:extLst>
      <p:ext uri="{BB962C8B-B14F-4D97-AF65-F5344CB8AC3E}">
        <p14:creationId xmlns:p14="http://schemas.microsoft.com/office/powerpoint/2010/main" val="12784863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l"/>
            <a:r>
              <a:rPr lang="en-US" dirty="0"/>
              <a:t>Questions</a:t>
            </a:r>
          </a:p>
        </p:txBody>
      </p:sp>
      <p:pic>
        <p:nvPicPr>
          <p:cNvPr id="8" name="Picture 2" descr="C:\Documents and Settings\Therese\Local Settings\Temporary Internet Files\Content.IE5\5R69O53U\MC900441428[1].png"/>
          <p:cNvPicPr>
            <a:picLocks noChangeAspect="1" noChangeArrowheads="1"/>
          </p:cNvPicPr>
          <p:nvPr/>
        </p:nvPicPr>
        <p:blipFill>
          <a:blip r:embed="rId2" cstate="print"/>
          <a:srcRect/>
          <a:stretch>
            <a:fillRect/>
          </a:stretch>
        </p:blipFill>
        <p:spPr bwMode="auto">
          <a:xfrm>
            <a:off x="838200" y="2057400"/>
            <a:ext cx="3123971" cy="3123971"/>
          </a:xfrm>
          <a:prstGeom prst="rect">
            <a:avLst/>
          </a:prstGeom>
          <a:noFill/>
        </p:spPr>
      </p:pic>
      <p:sp>
        <p:nvSpPr>
          <p:cNvPr id="9" name="Rectangle 8"/>
          <p:cNvSpPr/>
          <p:nvPr/>
        </p:nvSpPr>
        <p:spPr>
          <a:xfrm>
            <a:off x="4419600" y="1600200"/>
            <a:ext cx="4038600" cy="4616648"/>
          </a:xfrm>
          <a:prstGeom prst="rect">
            <a:avLst/>
          </a:prstGeom>
          <a:noFill/>
        </p:spPr>
        <p:txBody>
          <a:bodyPr wrap="square">
            <a:spAutoFit/>
          </a:bodyPr>
          <a:lstStyle/>
          <a:p>
            <a:pPr algn="ctr"/>
            <a:r>
              <a:rPr lang="en-US" sz="2000" b="1" dirty="0">
                <a:solidFill>
                  <a:srgbClr val="009A46"/>
                </a:solidFill>
              </a:rPr>
              <a:t>Kirby Biggs</a:t>
            </a:r>
          </a:p>
          <a:p>
            <a:pPr algn="ctr"/>
            <a:r>
              <a:rPr lang="en-US" sz="1400" b="1" dirty="0">
                <a:solidFill>
                  <a:srgbClr val="009A46"/>
                </a:solidFill>
              </a:rPr>
              <a:t>National Optimization Coordinator</a:t>
            </a:r>
          </a:p>
          <a:p>
            <a:pPr algn="ctr"/>
            <a:r>
              <a:rPr lang="en-US" sz="1600" b="1" dirty="0">
                <a:solidFill>
                  <a:srgbClr val="009A46"/>
                </a:solidFill>
              </a:rPr>
              <a:t>Office of Superfund Remediation and Technology Innovation</a:t>
            </a:r>
          </a:p>
          <a:p>
            <a:pPr algn="ctr"/>
            <a:endParaRPr lang="en-US" sz="1600" b="1" dirty="0">
              <a:solidFill>
                <a:srgbClr val="009A46"/>
              </a:solidFill>
            </a:endParaRPr>
          </a:p>
          <a:p>
            <a:pPr algn="ctr"/>
            <a:r>
              <a:rPr lang="en-US" sz="1600" b="1" dirty="0" smtClean="0">
                <a:solidFill>
                  <a:srgbClr val="009A46"/>
                </a:solidFill>
                <a:hlinkClick r:id="rId3"/>
              </a:rPr>
              <a:t>biggs.kirby@epa.gov</a:t>
            </a:r>
            <a:endParaRPr lang="en-US" sz="1600" b="1" dirty="0" smtClean="0">
              <a:solidFill>
                <a:srgbClr val="009A46"/>
              </a:solidFill>
            </a:endParaRPr>
          </a:p>
          <a:p>
            <a:pPr algn="ctr"/>
            <a:r>
              <a:rPr lang="en-US" sz="1600" b="1" dirty="0" smtClean="0">
                <a:solidFill>
                  <a:srgbClr val="009A46"/>
                </a:solidFill>
              </a:rPr>
              <a:t>(703) 823-3081</a:t>
            </a:r>
            <a:endParaRPr lang="en-US" sz="1600" b="1" dirty="0">
              <a:solidFill>
                <a:srgbClr val="009A46"/>
              </a:solidFill>
            </a:endParaRPr>
          </a:p>
          <a:p>
            <a:pPr algn="ctr"/>
            <a:endParaRPr lang="en-US" sz="1600" b="1" dirty="0">
              <a:solidFill>
                <a:srgbClr val="009A46"/>
              </a:solidFill>
            </a:endParaRPr>
          </a:p>
          <a:p>
            <a:pPr algn="ctr"/>
            <a:endParaRPr lang="en-US" sz="2000" b="1" dirty="0">
              <a:solidFill>
                <a:srgbClr val="009A46"/>
              </a:solidFill>
            </a:endParaRPr>
          </a:p>
          <a:p>
            <a:pPr algn="ctr"/>
            <a:r>
              <a:rPr lang="en-US" sz="2000" b="1" dirty="0">
                <a:solidFill>
                  <a:srgbClr val="009A46"/>
                </a:solidFill>
              </a:rPr>
              <a:t>Jody Edwards, P.G.</a:t>
            </a:r>
          </a:p>
          <a:p>
            <a:pPr algn="ctr"/>
            <a:r>
              <a:rPr lang="en-US" sz="1400" b="1" dirty="0">
                <a:solidFill>
                  <a:srgbClr val="009A46"/>
                </a:solidFill>
              </a:rPr>
              <a:t>Principal Hydrogeologist</a:t>
            </a:r>
          </a:p>
          <a:p>
            <a:pPr algn="ctr"/>
            <a:r>
              <a:rPr lang="en-US" sz="1400" b="1" dirty="0">
                <a:solidFill>
                  <a:srgbClr val="009A46"/>
                </a:solidFill>
              </a:rPr>
              <a:t>Optimization Services Leader</a:t>
            </a:r>
          </a:p>
          <a:p>
            <a:pPr algn="ctr"/>
            <a:r>
              <a:rPr lang="en-US" sz="1600" b="1" dirty="0">
                <a:solidFill>
                  <a:srgbClr val="009A46"/>
                </a:solidFill>
              </a:rPr>
              <a:t>Tetra Tech Inc</a:t>
            </a:r>
            <a:r>
              <a:rPr lang="en-US" sz="1600" b="1" dirty="0" smtClean="0">
                <a:solidFill>
                  <a:srgbClr val="009A46"/>
                </a:solidFill>
              </a:rPr>
              <a:t>.</a:t>
            </a:r>
          </a:p>
          <a:p>
            <a:pPr algn="ctr"/>
            <a:r>
              <a:rPr lang="en-US" sz="1600" b="1" dirty="0" smtClean="0">
                <a:solidFill>
                  <a:srgbClr val="009A46"/>
                </a:solidFill>
              </a:rPr>
              <a:t>(802) 288-9485</a:t>
            </a:r>
            <a:endParaRPr lang="en-US" sz="1600" b="1" dirty="0">
              <a:solidFill>
                <a:srgbClr val="009A46"/>
              </a:solidFill>
            </a:endParaRPr>
          </a:p>
          <a:p>
            <a:pPr algn="ctr"/>
            <a:endParaRPr lang="en-US" sz="1600" b="1" dirty="0">
              <a:solidFill>
                <a:srgbClr val="009A46"/>
              </a:solidFill>
            </a:endParaRPr>
          </a:p>
          <a:p>
            <a:pPr algn="ctr"/>
            <a:r>
              <a:rPr lang="en-US" sz="1600" b="1" dirty="0">
                <a:solidFill>
                  <a:srgbClr val="009A46"/>
                </a:solidFill>
                <a:hlinkClick r:id="rId4"/>
              </a:rPr>
              <a:t>jody.edwards@tetratech.com</a:t>
            </a:r>
            <a:r>
              <a:rPr lang="en-US" sz="1600" b="1" dirty="0">
                <a:solidFill>
                  <a:srgbClr val="009A46"/>
                </a:solidFill>
              </a:rPr>
              <a:t> </a:t>
            </a:r>
          </a:p>
          <a:p>
            <a:pPr algn="ctr"/>
            <a:endParaRPr lang="en-US" sz="1600" b="1" dirty="0">
              <a:solidFill>
                <a:srgbClr val="009A46"/>
              </a:solidFill>
            </a:endParaRPr>
          </a:p>
          <a:p>
            <a:pPr algn="ctr"/>
            <a:endParaRPr lang="en-US" sz="1600" b="1" dirty="0">
              <a:solidFill>
                <a:srgbClr val="009A46"/>
              </a:solidFill>
            </a:endParaRPr>
          </a:p>
        </p:txBody>
      </p:sp>
      <p:sp>
        <p:nvSpPr>
          <p:cNvPr id="2" name="Date Placeholder 1"/>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10" name="Slide Number Placeholder 9"/>
          <p:cNvSpPr>
            <a:spLocks noGrp="1"/>
          </p:cNvSpPr>
          <p:nvPr>
            <p:ph type="sldNum" sz="quarter" idx="12"/>
          </p:nvPr>
        </p:nvSpPr>
        <p:spPr/>
        <p:txBody>
          <a:bodyPr/>
          <a:lstStyle/>
          <a:p>
            <a:pPr>
              <a:defRPr/>
            </a:pPr>
            <a:fld id="{338CBA1D-5BDC-4BD1-9F45-C9528EDDF3D8}" type="slidenum">
              <a:rPr lang="en-US" smtClean="0">
                <a:solidFill>
                  <a:srgbClr val="000000"/>
                </a:solidFill>
              </a:rPr>
              <a:pPr>
                <a:defRPr/>
              </a:pPr>
              <a:t>66</a:t>
            </a:fld>
            <a:endParaRPr lang="en-US" dirty="0">
              <a:solidFill>
                <a:srgbClr val="000000"/>
              </a:solidFill>
            </a:endParaRPr>
          </a:p>
        </p:txBody>
      </p:sp>
    </p:spTree>
    <p:extLst>
      <p:ext uri="{BB962C8B-B14F-4D97-AF65-F5344CB8AC3E}">
        <p14:creationId xmlns:p14="http://schemas.microsoft.com/office/powerpoint/2010/main" val="3922542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83" y="-304800"/>
            <a:ext cx="8588375" cy="990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r>
              <a:rPr lang="en-US" sz="2800" dirty="0"/>
              <a:t>Federal Mining Dialogue (FMD</a:t>
            </a:r>
            <a:r>
              <a:rPr lang="en-US" sz="2800" dirty="0" smtClean="0"/>
              <a:t>)</a:t>
            </a:r>
            <a:endParaRPr lang="en-US" sz="2800" dirty="0"/>
          </a:p>
        </p:txBody>
      </p:sp>
      <p:sp>
        <p:nvSpPr>
          <p:cNvPr id="3" name="Content Placeholder 2"/>
          <p:cNvSpPr>
            <a:spLocks noGrp="1"/>
          </p:cNvSpPr>
          <p:nvPr>
            <p:ph idx="1"/>
          </p:nvPr>
        </p:nvSpPr>
        <p:spPr>
          <a:xfrm>
            <a:off x="152400" y="1066800"/>
            <a:ext cx="6324600" cy="3048000"/>
          </a:xfrm>
        </p:spPr>
        <p:txBody>
          <a:bodyPr>
            <a:noAutofit/>
          </a:bodyPr>
          <a:lstStyle/>
          <a:p>
            <a:pPr marL="503238" indent="-285750" defTabSz="744538">
              <a:buClr>
                <a:schemeClr val="tx2"/>
              </a:buClr>
            </a:pPr>
            <a:r>
              <a:rPr lang="en-US" sz="2400" dirty="0" smtClean="0"/>
              <a:t>Principals</a:t>
            </a:r>
          </a:p>
          <a:p>
            <a:pPr marL="903288" lvl="1" defTabSz="744538">
              <a:buClr>
                <a:schemeClr val="tx2"/>
              </a:buClr>
            </a:pPr>
            <a:r>
              <a:rPr lang="en-US" sz="1800" dirty="0" smtClean="0"/>
              <a:t>Department </a:t>
            </a:r>
            <a:r>
              <a:rPr lang="en-US" sz="1800" dirty="0"/>
              <a:t>of the </a:t>
            </a:r>
            <a:r>
              <a:rPr lang="en-US" sz="1800" dirty="0" smtClean="0"/>
              <a:t>Interior</a:t>
            </a:r>
          </a:p>
          <a:p>
            <a:pPr marL="903288" lvl="1" defTabSz="744538">
              <a:buClr>
                <a:schemeClr val="tx2"/>
              </a:buClr>
            </a:pPr>
            <a:r>
              <a:rPr lang="en-US" sz="1800" dirty="0" smtClean="0"/>
              <a:t>Department </a:t>
            </a:r>
            <a:r>
              <a:rPr lang="en-US" sz="1800" dirty="0"/>
              <a:t>of </a:t>
            </a:r>
            <a:r>
              <a:rPr lang="en-US" sz="1800" dirty="0" smtClean="0"/>
              <a:t>Agriculture</a:t>
            </a:r>
          </a:p>
          <a:p>
            <a:pPr marL="903288" lvl="1" defTabSz="744538">
              <a:buClr>
                <a:schemeClr val="tx2"/>
              </a:buClr>
            </a:pPr>
            <a:r>
              <a:rPr lang="en-US" sz="1800" dirty="0" smtClean="0"/>
              <a:t>EPA</a:t>
            </a:r>
            <a:endParaRPr lang="en-US" sz="1800" dirty="0"/>
          </a:p>
          <a:p>
            <a:pPr marL="503238" indent="-285750" defTabSz="744538">
              <a:buClr>
                <a:schemeClr val="tx2"/>
              </a:buClr>
            </a:pPr>
            <a:r>
              <a:rPr lang="en-US" sz="2400" dirty="0" smtClean="0"/>
              <a:t>Additional Participants</a:t>
            </a:r>
          </a:p>
          <a:p>
            <a:pPr marL="903288" lvl="1" defTabSz="744538">
              <a:buClr>
                <a:schemeClr val="tx2"/>
              </a:buClr>
            </a:pPr>
            <a:r>
              <a:rPr lang="en-US" sz="1800" dirty="0" smtClean="0"/>
              <a:t>Department of Energy</a:t>
            </a:r>
          </a:p>
          <a:p>
            <a:pPr marL="903288" lvl="1" defTabSz="744538">
              <a:buClr>
                <a:schemeClr val="tx2"/>
              </a:buClr>
            </a:pPr>
            <a:r>
              <a:rPr lang="en-US" sz="1800" dirty="0" smtClean="0"/>
              <a:t>Department </a:t>
            </a:r>
            <a:r>
              <a:rPr lang="en-US" sz="1800" dirty="0"/>
              <a:t>of </a:t>
            </a:r>
            <a:r>
              <a:rPr lang="en-US" sz="1800" dirty="0" smtClean="0"/>
              <a:t>Justice</a:t>
            </a:r>
          </a:p>
          <a:p>
            <a:pPr marL="903288" lvl="1" defTabSz="744538">
              <a:buClr>
                <a:schemeClr val="tx2"/>
              </a:buClr>
            </a:pPr>
            <a:r>
              <a:rPr lang="en-US" sz="1800" dirty="0" smtClean="0"/>
              <a:t>US </a:t>
            </a:r>
            <a:r>
              <a:rPr lang="en-US" sz="1800" dirty="0"/>
              <a:t>Army Corps of </a:t>
            </a:r>
            <a:r>
              <a:rPr lang="en-US" sz="1800" dirty="0" smtClean="0"/>
              <a:t>Engineers</a:t>
            </a:r>
          </a:p>
          <a:p>
            <a:pPr marL="903288" lvl="1" defTabSz="744538">
              <a:buClr>
                <a:schemeClr val="tx2"/>
              </a:buClr>
            </a:pPr>
            <a:r>
              <a:rPr lang="en-US" sz="1800" dirty="0" smtClean="0"/>
              <a:t>Office </a:t>
            </a:r>
            <a:r>
              <a:rPr lang="en-US" sz="1800" dirty="0"/>
              <a:t>of Management and Budget </a:t>
            </a:r>
            <a:endParaRPr lang="en-US" sz="1800" dirty="0" smtClean="0"/>
          </a:p>
          <a:p>
            <a:pPr marL="903288" lvl="1" defTabSz="744538">
              <a:buClr>
                <a:schemeClr val="tx2"/>
              </a:buClr>
            </a:pPr>
            <a:r>
              <a:rPr lang="en-US" sz="1800" dirty="0" smtClean="0"/>
              <a:t>ASTSWMO</a:t>
            </a:r>
            <a:endParaRPr lang="en-US" sz="1800" dirty="0"/>
          </a:p>
          <a:p>
            <a:pPr marL="503238" indent="-285750" defTabSz="744538">
              <a:buClr>
                <a:schemeClr val="tx2"/>
              </a:buClr>
            </a:pPr>
            <a:r>
              <a:rPr lang="en-US" sz="2400" dirty="0" smtClean="0"/>
              <a:t>Open exchange of </a:t>
            </a:r>
            <a:r>
              <a:rPr lang="en-US" sz="2400" dirty="0"/>
              <a:t>information on common </a:t>
            </a:r>
            <a:r>
              <a:rPr lang="en-US" sz="2400" dirty="0" smtClean="0"/>
              <a:t>challenges</a:t>
            </a:r>
          </a:p>
          <a:p>
            <a:pPr marL="503238" indent="-285750" defTabSz="744538">
              <a:buClr>
                <a:schemeClr val="tx2"/>
              </a:buClr>
            </a:pPr>
            <a:r>
              <a:rPr lang="en-US" sz="2400" dirty="0" smtClean="0"/>
              <a:t>Coordinating on development </a:t>
            </a:r>
            <a:r>
              <a:rPr lang="en-US" sz="2400" dirty="0"/>
              <a:t>and publication </a:t>
            </a:r>
            <a:r>
              <a:rPr lang="en-US" sz="2400" dirty="0" smtClean="0"/>
              <a:t>of Best </a:t>
            </a:r>
            <a:r>
              <a:rPr lang="en-US" sz="2400" dirty="0"/>
              <a:t>P</a:t>
            </a:r>
            <a:r>
              <a:rPr lang="en-US" sz="2400" dirty="0" smtClean="0"/>
              <a:t>ractices</a:t>
            </a:r>
            <a:endParaRPr lang="en-US" sz="2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57358"/>
            <a:ext cx="1105267" cy="98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178" y="1565643"/>
            <a:ext cx="966944" cy="96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6006" y="1524000"/>
            <a:ext cx="1062389" cy="105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2224" y="2841285"/>
            <a:ext cx="1658852" cy="102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9091" y="2837368"/>
            <a:ext cx="1033084" cy="103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2817784"/>
            <a:ext cx="1066800" cy="1068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3962400"/>
            <a:ext cx="196850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2050" y="5257800"/>
            <a:ext cx="1219200" cy="1171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a:xfrm>
            <a:off x="685800" y="6400800"/>
            <a:ext cx="1905000" cy="457200"/>
          </a:xfrm>
        </p:spPr>
        <p:txBody>
          <a:bodyPr/>
          <a:lstStyle/>
          <a:p>
            <a:pPr>
              <a:defRPr/>
            </a:pPr>
            <a:r>
              <a:rPr lang="en-US" dirty="0" smtClean="0">
                <a:solidFill>
                  <a:srgbClr val="000000"/>
                </a:solidFill>
              </a:rPr>
              <a:t>5/9/2017</a:t>
            </a:r>
            <a:endParaRPr lang="en-US" dirty="0">
              <a:solidFill>
                <a:srgbClr val="000000"/>
              </a:solidFill>
            </a:endParaRPr>
          </a:p>
        </p:txBody>
      </p:sp>
      <p:sp>
        <p:nvSpPr>
          <p:cNvPr id="5" name="Footer Placeholder 4"/>
          <p:cNvSpPr>
            <a:spLocks noGrp="1"/>
          </p:cNvSpPr>
          <p:nvPr>
            <p:ph type="ftr" sz="quarter" idx="11"/>
          </p:nvPr>
        </p:nvSpPr>
        <p:spPr>
          <a:xfrm>
            <a:off x="1905000" y="6400800"/>
            <a:ext cx="5486400" cy="457200"/>
          </a:xfrm>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6" name="Slide Number Placeholder 5"/>
          <p:cNvSpPr>
            <a:spLocks noGrp="1"/>
          </p:cNvSpPr>
          <p:nvPr>
            <p:ph type="sldNum" sz="quarter" idx="12"/>
          </p:nvPr>
        </p:nvSpPr>
        <p:spPr>
          <a:xfrm>
            <a:off x="6553200" y="6400800"/>
            <a:ext cx="1905000" cy="457200"/>
          </a:xfrm>
        </p:spPr>
        <p:txBody>
          <a:bodyPr/>
          <a:lstStyle/>
          <a:p>
            <a:pPr>
              <a:defRPr/>
            </a:pPr>
            <a:fld id="{63C0C6EC-3876-43C4-B8A5-852F865CBEDC}" type="slidenum">
              <a:rPr lang="en-US" smtClean="0">
                <a:solidFill>
                  <a:srgbClr val="000000"/>
                </a:solidFill>
              </a:rPr>
              <a:pPr>
                <a:defRPr/>
              </a:pPr>
              <a:t>7</a:t>
            </a:fld>
            <a:endParaRPr lang="en-US" dirty="0">
              <a:solidFill>
                <a:srgbClr val="000000"/>
              </a:solidFill>
            </a:endParaRPr>
          </a:p>
        </p:txBody>
      </p:sp>
    </p:spTree>
    <p:extLst>
      <p:ext uri="{BB962C8B-B14F-4D97-AF65-F5344CB8AC3E}">
        <p14:creationId xmlns:p14="http://schemas.microsoft.com/office/powerpoint/2010/main" val="3861704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bwMode="auto">
          <a:xfrm>
            <a:off x="29183" y="-304800"/>
            <a:ext cx="85883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000" b="1">
                <a:solidFill>
                  <a:schemeClr val="bg1"/>
                </a:solidFill>
                <a:latin typeface="+mj-lt"/>
                <a:ea typeface="+mj-ea"/>
                <a:cs typeface="+mj-cs"/>
              </a:defRPr>
            </a:lvl1pPr>
            <a:lvl2pPr algn="ctr" rtl="0" eaLnBrk="0" fontAlgn="base" hangingPunct="0">
              <a:spcBef>
                <a:spcPct val="0"/>
              </a:spcBef>
              <a:spcAft>
                <a:spcPct val="0"/>
              </a:spcAft>
              <a:defRPr sz="3200">
                <a:solidFill>
                  <a:schemeClr val="tx1"/>
                </a:solidFill>
                <a:latin typeface="Arial" charset="0"/>
                <a:ea typeface="ＭＳ Ｐゴシック" pitchFamily="84" charset="-128"/>
              </a:defRPr>
            </a:lvl2pPr>
            <a:lvl3pPr algn="ctr" rtl="0" eaLnBrk="0" fontAlgn="base" hangingPunct="0">
              <a:spcBef>
                <a:spcPct val="0"/>
              </a:spcBef>
              <a:spcAft>
                <a:spcPct val="0"/>
              </a:spcAft>
              <a:defRPr sz="3200">
                <a:solidFill>
                  <a:schemeClr val="tx1"/>
                </a:solidFill>
                <a:latin typeface="Arial" charset="0"/>
                <a:ea typeface="ＭＳ Ｐゴシック" pitchFamily="84" charset="-128"/>
              </a:defRPr>
            </a:lvl3pPr>
            <a:lvl4pPr algn="ctr" rtl="0" eaLnBrk="0" fontAlgn="base" hangingPunct="0">
              <a:spcBef>
                <a:spcPct val="0"/>
              </a:spcBef>
              <a:spcAft>
                <a:spcPct val="0"/>
              </a:spcAft>
              <a:defRPr sz="3200">
                <a:solidFill>
                  <a:schemeClr val="tx1"/>
                </a:solidFill>
                <a:latin typeface="Arial" charset="0"/>
                <a:ea typeface="ＭＳ Ｐゴシック" pitchFamily="84" charset="-128"/>
              </a:defRPr>
            </a:lvl4pPr>
            <a:lvl5pPr algn="ctr" rtl="0" eaLnBrk="0" fontAlgn="base" hangingPunct="0">
              <a:spcBef>
                <a:spcPct val="0"/>
              </a:spcBef>
              <a:spcAft>
                <a:spcPct val="0"/>
              </a:spcAft>
              <a:defRPr sz="3200">
                <a:solidFill>
                  <a:schemeClr val="tx1"/>
                </a:solidFill>
                <a:latin typeface="Arial" charset="0"/>
                <a:ea typeface="ＭＳ Ｐゴシック" pitchFamily="84" charset="-128"/>
              </a:defRPr>
            </a:lvl5pPr>
            <a:lvl6pPr marL="457200" algn="ctr" rtl="0" fontAlgn="base">
              <a:spcBef>
                <a:spcPct val="0"/>
              </a:spcBef>
              <a:spcAft>
                <a:spcPct val="0"/>
              </a:spcAft>
              <a:defRPr sz="3200">
                <a:solidFill>
                  <a:schemeClr val="tx1"/>
                </a:solidFill>
                <a:latin typeface="Arial" charset="0"/>
                <a:ea typeface="ＭＳ Ｐゴシック" pitchFamily="84" charset="-128"/>
              </a:defRPr>
            </a:lvl6pPr>
            <a:lvl7pPr marL="914400" algn="ctr" rtl="0" fontAlgn="base">
              <a:spcBef>
                <a:spcPct val="0"/>
              </a:spcBef>
              <a:spcAft>
                <a:spcPct val="0"/>
              </a:spcAft>
              <a:defRPr sz="3200">
                <a:solidFill>
                  <a:schemeClr val="tx1"/>
                </a:solidFill>
                <a:latin typeface="Arial" charset="0"/>
                <a:ea typeface="ＭＳ Ｐゴシック" pitchFamily="84" charset="-128"/>
              </a:defRPr>
            </a:lvl7pPr>
            <a:lvl8pPr marL="1371600" algn="ctr" rtl="0" fontAlgn="base">
              <a:spcBef>
                <a:spcPct val="0"/>
              </a:spcBef>
              <a:spcAft>
                <a:spcPct val="0"/>
              </a:spcAft>
              <a:defRPr sz="3200">
                <a:solidFill>
                  <a:schemeClr val="tx1"/>
                </a:solidFill>
                <a:latin typeface="Arial" charset="0"/>
                <a:ea typeface="ＭＳ Ｐゴシック" pitchFamily="84" charset="-128"/>
              </a:defRPr>
            </a:lvl8pPr>
            <a:lvl9pPr marL="1828800" algn="ctr" rtl="0" fontAlgn="base">
              <a:spcBef>
                <a:spcPct val="0"/>
              </a:spcBef>
              <a:spcAft>
                <a:spcPct val="0"/>
              </a:spcAft>
              <a:defRPr sz="3200">
                <a:solidFill>
                  <a:schemeClr val="tx1"/>
                </a:solidFill>
                <a:latin typeface="Arial" charset="0"/>
                <a:ea typeface="ＭＳ Ｐゴシック" pitchFamily="84" charset="-128"/>
              </a:defRPr>
            </a:lvl9pPr>
          </a:lstStyle>
          <a:p>
            <a:r>
              <a:rPr lang="en-US" sz="2800" b="0" kern="0" dirty="0" smtClean="0"/>
              <a:t>Abandoned Uranium Mine (AUM) Sites</a:t>
            </a:r>
            <a:endParaRPr lang="en-US" sz="2800" b="0" kern="0" dirty="0"/>
          </a:p>
        </p:txBody>
      </p:sp>
      <p:sp>
        <p:nvSpPr>
          <p:cNvPr id="19" name="Text Placeholder 3"/>
          <p:cNvSpPr txBox="1">
            <a:spLocks/>
          </p:cNvSpPr>
          <p:nvPr/>
        </p:nvSpPr>
        <p:spPr bwMode="auto">
          <a:xfrm>
            <a:off x="228600" y="1524000"/>
            <a:ext cx="4648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1400">
                <a:solidFill>
                  <a:schemeClr val="tx1"/>
                </a:solidFill>
                <a:latin typeface="+mn-lt"/>
                <a:ea typeface="+mn-ea"/>
                <a:cs typeface="+mn-cs"/>
              </a:defRPr>
            </a:lvl1pPr>
            <a:lvl2pPr marL="457200" indent="0" algn="l" rtl="0" eaLnBrk="0" fontAlgn="base" hangingPunct="0">
              <a:spcBef>
                <a:spcPct val="20000"/>
              </a:spcBef>
              <a:spcAft>
                <a:spcPct val="0"/>
              </a:spcAft>
              <a:buNone/>
              <a:defRPr sz="1200">
                <a:solidFill>
                  <a:schemeClr val="tx1"/>
                </a:solidFill>
                <a:latin typeface="+mn-lt"/>
                <a:ea typeface="+mn-ea"/>
              </a:defRPr>
            </a:lvl2pPr>
            <a:lvl3pPr marL="914400" indent="0" algn="l" rtl="0" eaLnBrk="0" fontAlgn="base" hangingPunct="0">
              <a:spcBef>
                <a:spcPct val="20000"/>
              </a:spcBef>
              <a:spcAft>
                <a:spcPct val="0"/>
              </a:spcAft>
              <a:buNone/>
              <a:defRPr sz="1000">
                <a:solidFill>
                  <a:schemeClr val="tx1"/>
                </a:solidFill>
                <a:latin typeface="+mn-lt"/>
                <a:ea typeface="+mn-ea"/>
              </a:defRPr>
            </a:lvl3pPr>
            <a:lvl4pPr marL="1371600" indent="0" algn="l" rtl="0" eaLnBrk="0" fontAlgn="base" hangingPunct="0">
              <a:spcBef>
                <a:spcPct val="20000"/>
              </a:spcBef>
              <a:spcAft>
                <a:spcPct val="0"/>
              </a:spcAft>
              <a:buNone/>
              <a:defRPr sz="900">
                <a:solidFill>
                  <a:schemeClr val="tx1"/>
                </a:solidFill>
                <a:latin typeface="+mn-lt"/>
                <a:ea typeface="+mn-ea"/>
              </a:defRPr>
            </a:lvl4pPr>
            <a:lvl5pPr marL="1828800" indent="0" algn="l" rtl="0" eaLnBrk="0" fontAlgn="base" hangingPunct="0">
              <a:spcBef>
                <a:spcPct val="20000"/>
              </a:spcBef>
              <a:spcAft>
                <a:spcPct val="0"/>
              </a:spcAft>
              <a:buNone/>
              <a:defRPr sz="900">
                <a:solidFill>
                  <a:schemeClr val="tx1"/>
                </a:solidFill>
                <a:latin typeface="+mn-lt"/>
                <a:ea typeface="+mn-ea"/>
              </a:defRPr>
            </a:lvl5pPr>
            <a:lvl6pPr marL="2286000" indent="0" algn="l" rtl="0" fontAlgn="base">
              <a:spcBef>
                <a:spcPct val="20000"/>
              </a:spcBef>
              <a:spcAft>
                <a:spcPct val="0"/>
              </a:spcAft>
              <a:buNone/>
              <a:defRPr sz="900">
                <a:solidFill>
                  <a:schemeClr val="tx1"/>
                </a:solidFill>
                <a:latin typeface="+mn-lt"/>
                <a:ea typeface="+mn-ea"/>
              </a:defRPr>
            </a:lvl6pPr>
            <a:lvl7pPr marL="2743200" indent="0" algn="l" rtl="0" fontAlgn="base">
              <a:spcBef>
                <a:spcPct val="20000"/>
              </a:spcBef>
              <a:spcAft>
                <a:spcPct val="0"/>
              </a:spcAft>
              <a:buNone/>
              <a:defRPr sz="900">
                <a:solidFill>
                  <a:schemeClr val="tx1"/>
                </a:solidFill>
                <a:latin typeface="+mn-lt"/>
                <a:ea typeface="+mn-ea"/>
              </a:defRPr>
            </a:lvl7pPr>
            <a:lvl8pPr marL="3200400" indent="0" algn="l" rtl="0" fontAlgn="base">
              <a:spcBef>
                <a:spcPct val="20000"/>
              </a:spcBef>
              <a:spcAft>
                <a:spcPct val="0"/>
              </a:spcAft>
              <a:buNone/>
              <a:defRPr sz="900">
                <a:solidFill>
                  <a:schemeClr val="tx1"/>
                </a:solidFill>
                <a:latin typeface="+mn-lt"/>
                <a:ea typeface="+mn-ea"/>
              </a:defRPr>
            </a:lvl8pPr>
            <a:lvl9pPr marL="3657600" indent="0" algn="l" rtl="0" fontAlgn="base">
              <a:spcBef>
                <a:spcPct val="20000"/>
              </a:spcBef>
              <a:spcAft>
                <a:spcPct val="0"/>
              </a:spcAft>
              <a:buNone/>
              <a:defRPr sz="900">
                <a:solidFill>
                  <a:schemeClr val="tx1"/>
                </a:solidFill>
                <a:latin typeface="+mn-lt"/>
                <a:ea typeface="+mn-ea"/>
              </a:defRPr>
            </a:lvl9pPr>
          </a:lstStyle>
          <a:p>
            <a:pPr marL="214313" indent="-214313">
              <a:buFont typeface="Arial" panose="020B0604020202020204" pitchFamily="34" charset="0"/>
              <a:buChar char="•"/>
            </a:pPr>
            <a:r>
              <a:rPr lang="en-US" sz="2000" kern="0" dirty="0" smtClean="0"/>
              <a:t>4,200</a:t>
            </a:r>
            <a:r>
              <a:rPr lang="en-US" sz="2000" kern="0" baseline="30000" dirty="0" smtClean="0"/>
              <a:t>+</a:t>
            </a:r>
            <a:r>
              <a:rPr lang="en-US" sz="2000" kern="0" dirty="0" smtClean="0"/>
              <a:t> sites identified, many more not inventoried</a:t>
            </a:r>
          </a:p>
          <a:p>
            <a:pPr marL="214313" indent="-214313">
              <a:buFont typeface="Arial" panose="020B0604020202020204" pitchFamily="34" charset="0"/>
              <a:buChar char="•"/>
            </a:pPr>
            <a:r>
              <a:rPr lang="en-US" sz="2000" kern="0" dirty="0" smtClean="0"/>
              <a:t>Many reside on tribal and federal lands</a:t>
            </a:r>
          </a:p>
          <a:p>
            <a:pPr marL="214313" indent="-214313">
              <a:buFont typeface="Arial" panose="020B0604020202020204" pitchFamily="34" charset="0"/>
              <a:buChar char="•"/>
            </a:pPr>
            <a:r>
              <a:rPr lang="en-US" sz="2000" kern="0" dirty="0" smtClean="0"/>
              <a:t>Mine site sizes vary but most are large, remote, and difficult to access</a:t>
            </a:r>
          </a:p>
          <a:p>
            <a:pPr marL="214313" indent="-214313">
              <a:buFont typeface="Arial" panose="020B0604020202020204" pitchFamily="34" charset="0"/>
              <a:buChar char="•"/>
            </a:pPr>
            <a:r>
              <a:rPr lang="en-US" sz="2000" kern="0" dirty="0" smtClean="0"/>
              <a:t>37 large mines located in six states</a:t>
            </a:r>
          </a:p>
          <a:p>
            <a:pPr marL="214313" indent="-214313">
              <a:buFont typeface="Arial" panose="020B0604020202020204" pitchFamily="34" charset="0"/>
              <a:buChar char="•"/>
            </a:pPr>
            <a:r>
              <a:rPr lang="en-US" sz="2000" kern="0" dirty="0" smtClean="0"/>
              <a:t>Places to dispose waste is a challenge</a:t>
            </a:r>
          </a:p>
          <a:p>
            <a:pPr marL="214313" indent="-214313">
              <a:buFont typeface="Arial" panose="020B0604020202020204" pitchFamily="34" charset="0"/>
              <a:buChar char="•"/>
            </a:pPr>
            <a:r>
              <a:rPr lang="en-US" sz="2000" dirty="0" smtClean="0"/>
              <a:t>Collaborative efforts to address </a:t>
            </a:r>
            <a:r>
              <a:rPr lang="en-US" sz="2000" dirty="0" smtClean="0"/>
              <a:t>sites</a:t>
            </a:r>
            <a:endParaRPr lang="en-US" sz="2000" dirty="0" smtClean="0"/>
          </a:p>
        </p:txBody>
      </p:sp>
      <p:pic>
        <p:nvPicPr>
          <p:cNvPr id="20"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257800" y="1447800"/>
            <a:ext cx="3657600" cy="46354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0" name="Date Placeholder 9"/>
          <p:cNvSpPr>
            <a:spLocks noGrp="1"/>
          </p:cNvSpPr>
          <p:nvPr>
            <p:ph type="dt" sz="half" idx="10"/>
          </p:nvPr>
        </p:nvSpPr>
        <p:spPr/>
        <p:txBody>
          <a:bodyPr/>
          <a:lstStyle/>
          <a:p>
            <a:pPr>
              <a:defRPr/>
            </a:pPr>
            <a:r>
              <a:rPr lang="en-US" dirty="0" smtClean="0">
                <a:solidFill>
                  <a:srgbClr val="000000"/>
                </a:solidFill>
              </a:rPr>
              <a:t>5/9/2017</a:t>
            </a:r>
            <a:endParaRPr lang="en-US" dirty="0">
              <a:solidFill>
                <a:srgbClr val="000000"/>
              </a:solidFill>
            </a:endParaRPr>
          </a:p>
        </p:txBody>
      </p:sp>
      <p:sp>
        <p:nvSpPr>
          <p:cNvPr id="12" name="Footer Placeholder 11"/>
          <p:cNvSpPr>
            <a:spLocks noGrp="1"/>
          </p:cNvSpPr>
          <p:nvPr>
            <p:ph type="ftr" sz="quarter" idx="11"/>
          </p:nvPr>
        </p:nvSpPr>
        <p:spPr/>
        <p:txBody>
          <a:bodyPr/>
          <a:lstStyle/>
          <a:p>
            <a:pPr>
              <a:defRPr/>
            </a:pPr>
            <a:r>
              <a:rPr lang="en-US" dirty="0" smtClean="0">
                <a:solidFill>
                  <a:srgbClr val="000000"/>
                </a:solidFill>
              </a:rPr>
              <a:t>U.S. Environmental Protection Agency</a:t>
            </a:r>
            <a:endParaRPr lang="en-US" dirty="0">
              <a:solidFill>
                <a:srgbClr val="000000"/>
              </a:solidFill>
            </a:endParaRPr>
          </a:p>
        </p:txBody>
      </p:sp>
      <p:sp>
        <p:nvSpPr>
          <p:cNvPr id="21" name="Slide Number Placeholder 20"/>
          <p:cNvSpPr>
            <a:spLocks noGrp="1"/>
          </p:cNvSpPr>
          <p:nvPr>
            <p:ph type="sldNum" sz="quarter" idx="12"/>
          </p:nvPr>
        </p:nvSpPr>
        <p:spPr/>
        <p:txBody>
          <a:bodyPr/>
          <a:lstStyle/>
          <a:p>
            <a:pPr>
              <a:defRPr/>
            </a:pPr>
            <a:fld id="{B83C8068-C0C7-4AC2-884F-66CDFA0F37E2}" type="slidenum">
              <a:rPr lang="en-US" smtClean="0">
                <a:solidFill>
                  <a:srgbClr val="000000"/>
                </a:solidFill>
              </a:rPr>
              <a:pPr>
                <a:defRPr/>
              </a:pPr>
              <a:t>8</a:t>
            </a:fld>
            <a:endParaRPr lang="en-US" dirty="0">
              <a:solidFill>
                <a:srgbClr val="000000"/>
              </a:solidFill>
            </a:endParaRPr>
          </a:p>
        </p:txBody>
      </p:sp>
    </p:spTree>
    <p:extLst>
      <p:ext uri="{BB962C8B-B14F-4D97-AF65-F5344CB8AC3E}">
        <p14:creationId xmlns:p14="http://schemas.microsoft.com/office/powerpoint/2010/main" val="2647773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2286000"/>
            <a:ext cx="8001000" cy="1143000"/>
          </a:xfrm>
        </p:spPr>
        <p:txBody>
          <a:bodyPr/>
          <a:lstStyle/>
          <a:p>
            <a:r>
              <a:rPr lang="en-US" dirty="0"/>
              <a:t>What is Optimization?</a:t>
            </a:r>
          </a:p>
        </p:txBody>
      </p:sp>
    </p:spTree>
    <p:extLst>
      <p:ext uri="{BB962C8B-B14F-4D97-AF65-F5344CB8AC3E}">
        <p14:creationId xmlns:p14="http://schemas.microsoft.com/office/powerpoint/2010/main" val="1626675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817379A-B5A4-4A33-A824-6675F69CD12A}">
  <ds:schemaRefs>
    <ds:schemaRef ds:uri="ESRI.ArcGIS.Mapping.OfficeIntegration.PowerPointInfo"/>
  </ds:schemaRefs>
</ds:datastoreItem>
</file>

<file path=customXml/itemProps10.xml><?xml version="1.0" encoding="utf-8"?>
<ds:datastoreItem xmlns:ds="http://schemas.openxmlformats.org/officeDocument/2006/customXml" ds:itemID="{A8693FF6-3E7F-4E0E-8DC3-436B03BDAF57}">
  <ds:schemaRefs>
    <ds:schemaRef ds:uri="ESRI.ArcGIS.Mapping.OfficeIntegration.PowerPointInfo"/>
  </ds:schemaRefs>
</ds:datastoreItem>
</file>

<file path=customXml/itemProps11.xml><?xml version="1.0" encoding="utf-8"?>
<ds:datastoreItem xmlns:ds="http://schemas.openxmlformats.org/officeDocument/2006/customXml" ds:itemID="{87828A99-19E4-47DA-9887-AA58439171CB}">
  <ds:schemaRefs>
    <ds:schemaRef ds:uri="ESRI.ArcGIS.Mapping.OfficeIntegration.PowerPointInfo"/>
  </ds:schemaRefs>
</ds:datastoreItem>
</file>

<file path=customXml/itemProps12.xml><?xml version="1.0" encoding="utf-8"?>
<ds:datastoreItem xmlns:ds="http://schemas.openxmlformats.org/officeDocument/2006/customXml" ds:itemID="{CF8CFCC7-934F-4065-974F-8654F258D9FD}">
  <ds:schemaRefs>
    <ds:schemaRef ds:uri="ESRI.ArcGIS.Mapping.OfficeIntegration.PowerPointInfo"/>
  </ds:schemaRefs>
</ds:datastoreItem>
</file>

<file path=customXml/itemProps13.xml><?xml version="1.0" encoding="utf-8"?>
<ds:datastoreItem xmlns:ds="http://schemas.openxmlformats.org/officeDocument/2006/customXml" ds:itemID="{A69BCB8B-9F34-48B8-B7FA-6E7EF3E97361}">
  <ds:schemaRefs>
    <ds:schemaRef ds:uri="ESRI.ArcGIS.Mapping.OfficeIntegration.PowerPointInfo"/>
  </ds:schemaRefs>
</ds:datastoreItem>
</file>

<file path=customXml/itemProps14.xml><?xml version="1.0" encoding="utf-8"?>
<ds:datastoreItem xmlns:ds="http://schemas.openxmlformats.org/officeDocument/2006/customXml" ds:itemID="{10DC711E-258E-4EE5-81DB-EC8E05CF925A}">
  <ds:schemaRefs>
    <ds:schemaRef ds:uri="ESRI.ArcGIS.Mapping.OfficeIntegration.PowerPointInfo"/>
  </ds:schemaRefs>
</ds:datastoreItem>
</file>

<file path=customXml/itemProps15.xml><?xml version="1.0" encoding="utf-8"?>
<ds:datastoreItem xmlns:ds="http://schemas.openxmlformats.org/officeDocument/2006/customXml" ds:itemID="{FF0BE864-07F9-4DEE-8B4A-FF35A20224A6}">
  <ds:schemaRefs>
    <ds:schemaRef ds:uri="ESRI.ArcGIS.Mapping.OfficeIntegration.PowerPointInfo"/>
  </ds:schemaRefs>
</ds:datastoreItem>
</file>

<file path=customXml/itemProps16.xml><?xml version="1.0" encoding="utf-8"?>
<ds:datastoreItem xmlns:ds="http://schemas.openxmlformats.org/officeDocument/2006/customXml" ds:itemID="{093EAA8B-DC22-4233-83B2-8898F54C6A65}">
  <ds:schemaRefs>
    <ds:schemaRef ds:uri="ESRI.ArcGIS.Mapping.OfficeIntegration.PowerPointInfo"/>
  </ds:schemaRefs>
</ds:datastoreItem>
</file>

<file path=customXml/itemProps17.xml><?xml version="1.0" encoding="utf-8"?>
<ds:datastoreItem xmlns:ds="http://schemas.openxmlformats.org/officeDocument/2006/customXml" ds:itemID="{48D3539D-71FB-4AB2-BD51-1B4A1DDFFE55}">
  <ds:schemaRefs>
    <ds:schemaRef ds:uri="ESRI.ArcGIS.Mapping.OfficeIntegration.PowerPointInfo"/>
  </ds:schemaRefs>
</ds:datastoreItem>
</file>

<file path=customXml/itemProps18.xml><?xml version="1.0" encoding="utf-8"?>
<ds:datastoreItem xmlns:ds="http://schemas.openxmlformats.org/officeDocument/2006/customXml" ds:itemID="{9752BEFA-4DC7-4C38-A907-ED730B8C464F}">
  <ds:schemaRefs>
    <ds:schemaRef ds:uri="ESRI.ArcGIS.Mapping.OfficeIntegration.PowerPointInfo"/>
  </ds:schemaRefs>
</ds:datastoreItem>
</file>

<file path=customXml/itemProps19.xml><?xml version="1.0" encoding="utf-8"?>
<ds:datastoreItem xmlns:ds="http://schemas.openxmlformats.org/officeDocument/2006/customXml" ds:itemID="{B2B0DA6A-D2E2-45AF-82C7-23559EBFD163}">
  <ds:schemaRefs>
    <ds:schemaRef ds:uri="ESRI.ArcGIS.Mapping.OfficeIntegration.PowerPointInfo"/>
  </ds:schemaRefs>
</ds:datastoreItem>
</file>

<file path=customXml/itemProps2.xml><?xml version="1.0" encoding="utf-8"?>
<ds:datastoreItem xmlns:ds="http://schemas.openxmlformats.org/officeDocument/2006/customXml" ds:itemID="{BC1B6B0B-BEF2-41BB-8BE6-A40CC2AC63C5}">
  <ds:schemaRefs>
    <ds:schemaRef ds:uri="ESRI.ArcGIS.Mapping.OfficeIntegration.PowerPointInfo"/>
  </ds:schemaRefs>
</ds:datastoreItem>
</file>

<file path=customXml/itemProps20.xml><?xml version="1.0" encoding="utf-8"?>
<ds:datastoreItem xmlns:ds="http://schemas.openxmlformats.org/officeDocument/2006/customXml" ds:itemID="{68E73C93-F264-48EE-85D2-236250F616AF}">
  <ds:schemaRefs>
    <ds:schemaRef ds:uri="ESRI.ArcGIS.Mapping.OfficeIntegration.PowerPointInfo"/>
  </ds:schemaRefs>
</ds:datastoreItem>
</file>

<file path=customXml/itemProps21.xml><?xml version="1.0" encoding="utf-8"?>
<ds:datastoreItem xmlns:ds="http://schemas.openxmlformats.org/officeDocument/2006/customXml" ds:itemID="{3D359F56-01D1-4651-8558-3BB8BCC8ACC9}">
  <ds:schemaRefs>
    <ds:schemaRef ds:uri="ESRI.ArcGIS.Mapping.OfficeIntegration.PowerPointInfo"/>
  </ds:schemaRefs>
</ds:datastoreItem>
</file>

<file path=customXml/itemProps22.xml><?xml version="1.0" encoding="utf-8"?>
<ds:datastoreItem xmlns:ds="http://schemas.openxmlformats.org/officeDocument/2006/customXml" ds:itemID="{0710872A-DB79-4ED4-A960-888B98F8B13A}">
  <ds:schemaRefs>
    <ds:schemaRef ds:uri="ESRI.ArcGIS.Mapping.OfficeIntegration.PowerPointInfo"/>
  </ds:schemaRefs>
</ds:datastoreItem>
</file>

<file path=customXml/itemProps23.xml><?xml version="1.0" encoding="utf-8"?>
<ds:datastoreItem xmlns:ds="http://schemas.openxmlformats.org/officeDocument/2006/customXml" ds:itemID="{24C1993E-2BF9-4BA6-81C3-0A48BEAD9EB4}">
  <ds:schemaRefs>
    <ds:schemaRef ds:uri="ESRI.ArcGIS.Mapping.OfficeIntegration.PowerPointInfo"/>
  </ds:schemaRefs>
</ds:datastoreItem>
</file>

<file path=customXml/itemProps24.xml><?xml version="1.0" encoding="utf-8"?>
<ds:datastoreItem xmlns:ds="http://schemas.openxmlformats.org/officeDocument/2006/customXml" ds:itemID="{D39F8A10-93E1-45E7-9F32-F74417D948F0}">
  <ds:schemaRefs>
    <ds:schemaRef ds:uri="ESRI.ArcGIS.Mapping.OfficeIntegration.PowerPointInfo"/>
  </ds:schemaRefs>
</ds:datastoreItem>
</file>

<file path=customXml/itemProps25.xml><?xml version="1.0" encoding="utf-8"?>
<ds:datastoreItem xmlns:ds="http://schemas.openxmlformats.org/officeDocument/2006/customXml" ds:itemID="{89C0BE5D-3C3D-4D1C-B7DD-F18A2F56D8AB}">
  <ds:schemaRefs>
    <ds:schemaRef ds:uri="ESRI.ArcGIS.Mapping.OfficeIntegration.PowerPointInfo"/>
  </ds:schemaRefs>
</ds:datastoreItem>
</file>

<file path=customXml/itemProps26.xml><?xml version="1.0" encoding="utf-8"?>
<ds:datastoreItem xmlns:ds="http://schemas.openxmlformats.org/officeDocument/2006/customXml" ds:itemID="{A82C8BAD-C854-40F9-8D4E-1D6E60B0E188}">
  <ds:schemaRefs>
    <ds:schemaRef ds:uri="ESRI.ArcGIS.Mapping.OfficeIntegration.PowerPointInfo"/>
  </ds:schemaRefs>
</ds:datastoreItem>
</file>

<file path=customXml/itemProps27.xml><?xml version="1.0" encoding="utf-8"?>
<ds:datastoreItem xmlns:ds="http://schemas.openxmlformats.org/officeDocument/2006/customXml" ds:itemID="{08933F05-DF6A-42CA-AA97-D4C055532D12}">
  <ds:schemaRefs>
    <ds:schemaRef ds:uri="ESRI.ArcGIS.Mapping.OfficeIntegration.PowerPointInfo"/>
  </ds:schemaRefs>
</ds:datastoreItem>
</file>

<file path=customXml/itemProps28.xml><?xml version="1.0" encoding="utf-8"?>
<ds:datastoreItem xmlns:ds="http://schemas.openxmlformats.org/officeDocument/2006/customXml" ds:itemID="{63056410-F720-4053-9C6F-6151733A4A0C}">
  <ds:schemaRefs>
    <ds:schemaRef ds:uri="ESRI.ArcGIS.Mapping.OfficeIntegration.PowerPointInfo"/>
  </ds:schemaRefs>
</ds:datastoreItem>
</file>

<file path=customXml/itemProps29.xml><?xml version="1.0" encoding="utf-8"?>
<ds:datastoreItem xmlns:ds="http://schemas.openxmlformats.org/officeDocument/2006/customXml" ds:itemID="{4F2E1F03-A9FF-432D-A7FC-6BBA283FC911}">
  <ds:schemaRefs>
    <ds:schemaRef ds:uri="ESRI.ArcGIS.Mapping.OfficeIntegration.PowerPointInfo"/>
  </ds:schemaRefs>
</ds:datastoreItem>
</file>

<file path=customXml/itemProps3.xml><?xml version="1.0" encoding="utf-8"?>
<ds:datastoreItem xmlns:ds="http://schemas.openxmlformats.org/officeDocument/2006/customXml" ds:itemID="{4CA324D0-40A2-4A2E-84CD-64124681C616}">
  <ds:schemaRefs>
    <ds:schemaRef ds:uri="ESRI.ArcGIS.Mapping.OfficeIntegration.PowerPointInfo"/>
  </ds:schemaRefs>
</ds:datastoreItem>
</file>

<file path=customXml/itemProps30.xml><?xml version="1.0" encoding="utf-8"?>
<ds:datastoreItem xmlns:ds="http://schemas.openxmlformats.org/officeDocument/2006/customXml" ds:itemID="{7AABF81C-50C9-48A5-90FD-08F17BAF5BC1}">
  <ds:schemaRefs>
    <ds:schemaRef ds:uri="ESRI.ArcGIS.Mapping.OfficeIntegration.PowerPointInfo"/>
  </ds:schemaRefs>
</ds:datastoreItem>
</file>

<file path=customXml/itemProps31.xml><?xml version="1.0" encoding="utf-8"?>
<ds:datastoreItem xmlns:ds="http://schemas.openxmlformats.org/officeDocument/2006/customXml" ds:itemID="{E241DAC8-6A91-4760-9866-DF8D5F406ADA}">
  <ds:schemaRefs>
    <ds:schemaRef ds:uri="ESRI.ArcGIS.Mapping.OfficeIntegration.PowerPointInfo"/>
  </ds:schemaRefs>
</ds:datastoreItem>
</file>

<file path=customXml/itemProps32.xml><?xml version="1.0" encoding="utf-8"?>
<ds:datastoreItem xmlns:ds="http://schemas.openxmlformats.org/officeDocument/2006/customXml" ds:itemID="{1D1F04B1-9DD7-4F01-812E-161AE3FEFB9D}">
  <ds:schemaRefs>
    <ds:schemaRef ds:uri="ESRI.ArcGIS.Mapping.OfficeIntegration.PowerPointInfo"/>
  </ds:schemaRefs>
</ds:datastoreItem>
</file>

<file path=customXml/itemProps33.xml><?xml version="1.0" encoding="utf-8"?>
<ds:datastoreItem xmlns:ds="http://schemas.openxmlformats.org/officeDocument/2006/customXml" ds:itemID="{1DCE3DD5-16E1-4CFB-B135-1E3C09514CE4}">
  <ds:schemaRefs>
    <ds:schemaRef ds:uri="ESRI.ArcGIS.Mapping.OfficeIntegration.PowerPointInfo"/>
  </ds:schemaRefs>
</ds:datastoreItem>
</file>

<file path=customXml/itemProps34.xml><?xml version="1.0" encoding="utf-8"?>
<ds:datastoreItem xmlns:ds="http://schemas.openxmlformats.org/officeDocument/2006/customXml" ds:itemID="{C21773BB-A084-49FC-A9AD-E612C7F80B39}">
  <ds:schemaRefs>
    <ds:schemaRef ds:uri="ESRI.ArcGIS.Mapping.OfficeIntegration.PowerPointInfo"/>
  </ds:schemaRefs>
</ds:datastoreItem>
</file>

<file path=customXml/itemProps35.xml><?xml version="1.0" encoding="utf-8"?>
<ds:datastoreItem xmlns:ds="http://schemas.openxmlformats.org/officeDocument/2006/customXml" ds:itemID="{F4E16FF7-3AB9-424D-8200-C0938F05D72A}">
  <ds:schemaRefs>
    <ds:schemaRef ds:uri="ESRI.ArcGIS.Mapping.OfficeIntegration.PowerPointInfo"/>
  </ds:schemaRefs>
</ds:datastoreItem>
</file>

<file path=customXml/itemProps36.xml><?xml version="1.0" encoding="utf-8"?>
<ds:datastoreItem xmlns:ds="http://schemas.openxmlformats.org/officeDocument/2006/customXml" ds:itemID="{C619ABAC-57AD-4374-B3AA-E32177E71E56}">
  <ds:schemaRefs>
    <ds:schemaRef ds:uri="ESRI.ArcGIS.Mapping.OfficeIntegration.PowerPointInfo"/>
  </ds:schemaRefs>
</ds:datastoreItem>
</file>

<file path=customXml/itemProps37.xml><?xml version="1.0" encoding="utf-8"?>
<ds:datastoreItem xmlns:ds="http://schemas.openxmlformats.org/officeDocument/2006/customXml" ds:itemID="{87301B43-5F00-4EA3-A4F1-1E0FBB79D694}">
  <ds:schemaRefs>
    <ds:schemaRef ds:uri="ESRI.ArcGIS.Mapping.OfficeIntegration.PowerPointInfo"/>
  </ds:schemaRefs>
</ds:datastoreItem>
</file>

<file path=customXml/itemProps38.xml><?xml version="1.0" encoding="utf-8"?>
<ds:datastoreItem xmlns:ds="http://schemas.openxmlformats.org/officeDocument/2006/customXml" ds:itemID="{84724D91-5CC5-4BDF-AA2D-C3158146E77B}">
  <ds:schemaRefs>
    <ds:schemaRef ds:uri="ESRI.ArcGIS.Mapping.OfficeIntegration.PowerPointInfo"/>
  </ds:schemaRefs>
</ds:datastoreItem>
</file>

<file path=customXml/itemProps39.xml><?xml version="1.0" encoding="utf-8"?>
<ds:datastoreItem xmlns:ds="http://schemas.openxmlformats.org/officeDocument/2006/customXml" ds:itemID="{11623746-C148-4C5C-A28C-9E2E15833905}">
  <ds:schemaRefs>
    <ds:schemaRef ds:uri="ESRI.ArcGIS.Mapping.OfficeIntegration.PowerPointInfo"/>
  </ds:schemaRefs>
</ds:datastoreItem>
</file>

<file path=customXml/itemProps4.xml><?xml version="1.0" encoding="utf-8"?>
<ds:datastoreItem xmlns:ds="http://schemas.openxmlformats.org/officeDocument/2006/customXml" ds:itemID="{ADE66CDF-FFC1-4AE5-A171-ED8E34AF6EEE}">
  <ds:schemaRefs>
    <ds:schemaRef ds:uri="ESRI.ArcGIS.Mapping.OfficeIntegration.PowerPointInfo"/>
  </ds:schemaRefs>
</ds:datastoreItem>
</file>

<file path=customXml/itemProps40.xml><?xml version="1.0" encoding="utf-8"?>
<ds:datastoreItem xmlns:ds="http://schemas.openxmlformats.org/officeDocument/2006/customXml" ds:itemID="{31653CE3-40FE-4C03-B55A-34819D1CF999}">
  <ds:schemaRefs>
    <ds:schemaRef ds:uri="ESRI.ArcGIS.Mapping.OfficeIntegration.PowerPointInfo"/>
  </ds:schemaRefs>
</ds:datastoreItem>
</file>

<file path=customXml/itemProps41.xml><?xml version="1.0" encoding="utf-8"?>
<ds:datastoreItem xmlns:ds="http://schemas.openxmlformats.org/officeDocument/2006/customXml" ds:itemID="{EB182DA5-911C-4005-9D70-D9C27083DF76}">
  <ds:schemaRefs>
    <ds:schemaRef ds:uri="ESRI.ArcGIS.Mapping.OfficeIntegration.PowerPointInfo"/>
  </ds:schemaRefs>
</ds:datastoreItem>
</file>

<file path=customXml/itemProps5.xml><?xml version="1.0" encoding="utf-8"?>
<ds:datastoreItem xmlns:ds="http://schemas.openxmlformats.org/officeDocument/2006/customXml" ds:itemID="{6EC74F3A-B8B5-46C5-8817-79729F768B8D}">
  <ds:schemaRefs>
    <ds:schemaRef ds:uri="ESRI.ArcGIS.Mapping.OfficeIntegration.PowerPointInfo"/>
  </ds:schemaRefs>
</ds:datastoreItem>
</file>

<file path=customXml/itemProps6.xml><?xml version="1.0" encoding="utf-8"?>
<ds:datastoreItem xmlns:ds="http://schemas.openxmlformats.org/officeDocument/2006/customXml" ds:itemID="{D0D43C0B-70ED-4CA3-BEC2-6614C28A20BD}">
  <ds:schemaRefs>
    <ds:schemaRef ds:uri="ESRI.ArcGIS.Mapping.OfficeIntegration.PowerPointInfo"/>
  </ds:schemaRefs>
</ds:datastoreItem>
</file>

<file path=customXml/itemProps7.xml><?xml version="1.0" encoding="utf-8"?>
<ds:datastoreItem xmlns:ds="http://schemas.openxmlformats.org/officeDocument/2006/customXml" ds:itemID="{EFB0082A-1A7C-420A-A01C-F2A1FCCF3764}">
  <ds:schemaRefs>
    <ds:schemaRef ds:uri="ESRI.ArcGIS.Mapping.OfficeIntegration.PowerPointInfo"/>
  </ds:schemaRefs>
</ds:datastoreItem>
</file>

<file path=customXml/itemProps8.xml><?xml version="1.0" encoding="utf-8"?>
<ds:datastoreItem xmlns:ds="http://schemas.openxmlformats.org/officeDocument/2006/customXml" ds:itemID="{A25F9A99-0771-4EB8-B092-A918CA8FCD15}">
  <ds:schemaRefs>
    <ds:schemaRef ds:uri="ESRI.ArcGIS.Mapping.OfficeIntegration.PowerPointInfo"/>
  </ds:schemaRefs>
</ds:datastoreItem>
</file>

<file path=customXml/itemProps9.xml><?xml version="1.0" encoding="utf-8"?>
<ds:datastoreItem xmlns:ds="http://schemas.openxmlformats.org/officeDocument/2006/customXml" ds:itemID="{8F5C75AD-3C2F-4441-A193-73FFFB6BC25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8801</TotalTime>
  <Words>5209</Words>
  <Application>Microsoft Office PowerPoint</Application>
  <PresentationFormat>On-screen Show (4:3)</PresentationFormat>
  <Paragraphs>1247</Paragraphs>
  <Slides>66</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ＭＳ Ｐゴシック</vt:lpstr>
      <vt:lpstr>Arial</vt:lpstr>
      <vt:lpstr>Calibri</vt:lpstr>
      <vt:lpstr>Franklin Gothic Medium</vt:lpstr>
      <vt:lpstr>Segoe</vt:lpstr>
      <vt:lpstr>Symbol</vt:lpstr>
      <vt:lpstr>Times New Roman</vt:lpstr>
      <vt:lpstr>Wingdings</vt:lpstr>
      <vt:lpstr>Blank Presentation</vt:lpstr>
      <vt:lpstr>PowerPoint Presentation</vt:lpstr>
      <vt:lpstr>Introduction</vt:lpstr>
      <vt:lpstr>Webinar Outline</vt:lpstr>
      <vt:lpstr>Mine Sites Status in USA</vt:lpstr>
      <vt:lpstr>Abandoned Hardrock Mine Sites</vt:lpstr>
      <vt:lpstr>EPA National Mining Team Key Functions</vt:lpstr>
      <vt:lpstr>Federal Mining Dialogue (FMD)</vt:lpstr>
      <vt:lpstr>PowerPoint Presentation</vt:lpstr>
      <vt:lpstr>What is Optimization?</vt:lpstr>
      <vt:lpstr>EPA’s Definition of Optimization</vt:lpstr>
      <vt:lpstr>Applies to Any Site, Program or Remedy</vt:lpstr>
      <vt:lpstr>Examples of Technical Support</vt:lpstr>
      <vt:lpstr>Typical Optimization Review Process</vt:lpstr>
      <vt:lpstr> Sites That May Benefit From Optimization </vt:lpstr>
      <vt:lpstr>Focus of Optimization Reviews</vt:lpstr>
      <vt:lpstr>Other Benefits of Optimization</vt:lpstr>
      <vt:lpstr>EPA Optimization Resources </vt:lpstr>
      <vt:lpstr>EPA National Optimization Strategy</vt:lpstr>
      <vt:lpstr>History of EPA Optimization Review Program</vt:lpstr>
      <vt:lpstr>EPA National Optimization Strategy Issued September 28, 2012</vt:lpstr>
      <vt:lpstr>Completed Optimization and Technical Support Events </vt:lpstr>
      <vt:lpstr>National Optimization Progress Report DRAFT Optimization Review Results</vt:lpstr>
      <vt:lpstr>Optimization Mine Sites Initiative</vt:lpstr>
      <vt:lpstr>History of Mining Site Optimization</vt:lpstr>
      <vt:lpstr>Overview of Mine Sites Optimization Efforts Mine Site Optimization Reviews to Date</vt:lpstr>
      <vt:lpstr>Mining Sites Reviewed</vt:lpstr>
      <vt:lpstr>Lessons Learned Mining Sites Pilot</vt:lpstr>
      <vt:lpstr>Lessons Learned Mining Sites Pilot</vt:lpstr>
      <vt:lpstr>Lessons Learned Mining Sites Pilot</vt:lpstr>
      <vt:lpstr>Lessons Learned  MIW-Focused Technical Reviews</vt:lpstr>
      <vt:lpstr>Site Characterization Best Practices</vt:lpstr>
      <vt:lpstr>Best Practices: Underground Workings</vt:lpstr>
      <vt:lpstr>Best Practices Development Partners Contributing U.S. Federal Agencies</vt:lpstr>
      <vt:lpstr>Key Best Practices for MIW Initial Assessment Activities</vt:lpstr>
      <vt:lpstr>Example Simplified MIW CSM Standard Mine, CO</vt:lpstr>
      <vt:lpstr>PowerPoint Presentation</vt:lpstr>
      <vt:lpstr>PowerPoint Presentation</vt:lpstr>
      <vt:lpstr>Key Best Practices for MIW FMEA</vt:lpstr>
      <vt:lpstr>Example FMEA Worksheet Qualitative</vt:lpstr>
      <vt:lpstr>Practices for MIW FMEA Risk Matrix</vt:lpstr>
      <vt:lpstr>Key Best Practices for MIW CNEAP</vt:lpstr>
      <vt:lpstr>Key Best Practices for MIW Data Evaluation and Reporting</vt:lpstr>
      <vt:lpstr>Reference Guide to Treatment Technologies for Mining-Influenced Water </vt:lpstr>
      <vt:lpstr>Optimization Review Case Studies</vt:lpstr>
      <vt:lpstr>Bonita Peak Mining District Site Information </vt:lpstr>
      <vt:lpstr>Bonita Peak Mining District Site Information</vt:lpstr>
      <vt:lpstr>Bonita Peak Mining District Challenges </vt:lpstr>
      <vt:lpstr>Bonita Peak Mining District Technical Support Activities</vt:lpstr>
      <vt:lpstr>Lava Cap Mine Superfund Site Site Information</vt:lpstr>
      <vt:lpstr>Lava Cap Mine Superfund Site Key Optimization Review Findings</vt:lpstr>
      <vt:lpstr>Lava Cap Mine Superfund Site Key Review Recommendations</vt:lpstr>
      <vt:lpstr>Summitville Mine Superfund Site Site Information</vt:lpstr>
      <vt:lpstr>Summitville Mine Superfund Site Site Information</vt:lpstr>
      <vt:lpstr>Summitville Mine Superfund Site Key Optimization Review Findings</vt:lpstr>
      <vt:lpstr>Summitville Mine Superfund Site Key Review Recommendations</vt:lpstr>
      <vt:lpstr>Central City/Clear Creek Site Site Information</vt:lpstr>
      <vt:lpstr>Central City/Clear Creek Site Site Information</vt:lpstr>
      <vt:lpstr>Central City/Clear Creek Site Key Optimization Review Findings</vt:lpstr>
      <vt:lpstr>Central City/Clear Creek Site Key Review Recommendations</vt:lpstr>
      <vt:lpstr>Gilt Edge Mine Superfund Site Site Information</vt:lpstr>
      <vt:lpstr>Gilt Edge Mine Superfund Site Site Information</vt:lpstr>
      <vt:lpstr>Gilt Edge Mine Superfund Site Key Optimization Review Findings</vt:lpstr>
      <vt:lpstr>Gilt Edge Mine Superfund Site Key Review Recommendations</vt:lpstr>
      <vt:lpstr>Gilt Edge Mine Superfund Site Implemented Recommendations</vt:lpstr>
      <vt:lpstr>Summary</vt:lpstr>
      <vt:lpstr>Questions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Pre-RI Planning Presentation Investigation Optimization Triad Approach 3-D Visualization and Analysis</dc:title>
  <dc:creator>Jackie</dc:creator>
  <cp:lastModifiedBy>Edwards, Jody</cp:lastModifiedBy>
  <cp:revision>784</cp:revision>
  <cp:lastPrinted>2017-05-19T18:51:12Z</cp:lastPrinted>
  <dcterms:created xsi:type="dcterms:W3CDTF">2012-06-13T14:02:51Z</dcterms:created>
  <dcterms:modified xsi:type="dcterms:W3CDTF">2017-05-23T23:06:13Z</dcterms:modified>
</cp:coreProperties>
</file>