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65" r:id="rId4"/>
  </p:sldMasterIdLst>
  <p:notesMasterIdLst>
    <p:notesMasterId r:id="rId64"/>
  </p:notesMasterIdLst>
  <p:sldIdLst>
    <p:sldId id="256" r:id="rId5"/>
    <p:sldId id="300" r:id="rId6"/>
    <p:sldId id="301" r:id="rId7"/>
    <p:sldId id="302" r:id="rId8"/>
    <p:sldId id="291" r:id="rId9"/>
    <p:sldId id="365" r:id="rId10"/>
    <p:sldId id="307" r:id="rId11"/>
    <p:sldId id="314" r:id="rId12"/>
    <p:sldId id="313" r:id="rId13"/>
    <p:sldId id="327" r:id="rId14"/>
    <p:sldId id="332" r:id="rId15"/>
    <p:sldId id="323" r:id="rId16"/>
    <p:sldId id="324" r:id="rId17"/>
    <p:sldId id="325" r:id="rId18"/>
    <p:sldId id="326" r:id="rId19"/>
    <p:sldId id="331" r:id="rId20"/>
    <p:sldId id="366" r:id="rId21"/>
    <p:sldId id="334" r:id="rId22"/>
    <p:sldId id="330" r:id="rId23"/>
    <p:sldId id="335" r:id="rId24"/>
    <p:sldId id="337" r:id="rId25"/>
    <p:sldId id="333" r:id="rId26"/>
    <p:sldId id="321" r:id="rId27"/>
    <p:sldId id="312" r:id="rId28"/>
    <p:sldId id="322" r:id="rId29"/>
    <p:sldId id="315" r:id="rId30"/>
    <p:sldId id="316" r:id="rId31"/>
    <p:sldId id="319" r:id="rId32"/>
    <p:sldId id="317" r:id="rId33"/>
    <p:sldId id="318" r:id="rId34"/>
    <p:sldId id="338" r:id="rId35"/>
    <p:sldId id="320" r:id="rId36"/>
    <p:sldId id="336" r:id="rId37"/>
    <p:sldId id="339" r:id="rId38"/>
    <p:sldId id="342" r:id="rId39"/>
    <p:sldId id="343" r:id="rId40"/>
    <p:sldId id="344" r:id="rId41"/>
    <p:sldId id="345" r:id="rId42"/>
    <p:sldId id="346" r:id="rId43"/>
    <p:sldId id="347" r:id="rId44"/>
    <p:sldId id="348" r:id="rId45"/>
    <p:sldId id="349" r:id="rId46"/>
    <p:sldId id="350" r:id="rId47"/>
    <p:sldId id="351" r:id="rId48"/>
    <p:sldId id="352" r:id="rId49"/>
    <p:sldId id="353" r:id="rId50"/>
    <p:sldId id="354" r:id="rId51"/>
    <p:sldId id="355" r:id="rId52"/>
    <p:sldId id="356" r:id="rId53"/>
    <p:sldId id="357" r:id="rId54"/>
    <p:sldId id="358" r:id="rId55"/>
    <p:sldId id="359" r:id="rId56"/>
    <p:sldId id="360" r:id="rId57"/>
    <p:sldId id="361" r:id="rId58"/>
    <p:sldId id="362" r:id="rId59"/>
    <p:sldId id="363" r:id="rId60"/>
    <p:sldId id="364" r:id="rId61"/>
    <p:sldId id="340" r:id="rId62"/>
    <p:sldId id="288" r:id="rId6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rutkowski" initials="t" lastIdx="1" clrIdx="0"/>
  <p:cmAuthor id="1" name="jgusek" initials="jg" lastIdx="1" clrIdx="1"/>
  <p:cmAuthor id="2" name="jgusek" initials="j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755C"/>
    <a:srgbClr val="048C9A"/>
    <a:srgbClr val="0C8164"/>
    <a:srgbClr val="008789"/>
    <a:srgbClr val="4C4C4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89" autoAdjust="0"/>
    <p:restoredTop sz="90847" autoAdjust="0"/>
  </p:normalViewPr>
  <p:slideViewPr>
    <p:cSldViewPr>
      <p:cViewPr varScale="1">
        <p:scale>
          <a:sx n="67" d="100"/>
          <a:sy n="67" d="100"/>
        </p:scale>
        <p:origin x="-845" y="-72"/>
      </p:cViewPr>
      <p:guideLst>
        <p:guide orient="horz" pos="2160"/>
        <p:guide pos="2880"/>
      </p:guideLst>
    </p:cSldViewPr>
  </p:slideViewPr>
  <p:outlineViewPr>
    <p:cViewPr>
      <p:scale>
        <a:sx n="66" d="100"/>
        <a:sy n="66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7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61C80DA-910F-414F-8C65-308AAD7C4EB5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880485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dirty="0" smtClean="0"/>
              <a:t>1937 closed, copper zinc mine with some precious metals 3 –adits, two are sealed off with bulkheads – third flows continuously all year.  Two</a:t>
            </a:r>
            <a:r>
              <a:rPr lang="en-US" baseline="0" dirty="0" smtClean="0"/>
              <a:t> parts to the presentation  BCR &amp; Mine Pool changes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4278834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C80DA-910F-414F-8C65-308AAD7C4EB5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055837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C80DA-910F-414F-8C65-308AAD7C4EB5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30031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dirty="0" smtClean="0"/>
              <a:t>Mine location, limestone quarry, trip across lake,  Show pipeline route </a:t>
            </a:r>
          </a:p>
          <a:p>
            <a:r>
              <a:rPr lang="en-US" dirty="0" smtClean="0"/>
              <a:t>Railroad to mine was submerged when the lake began to fill in 1944.  No place to build a passive treatment system full scale or otherwise, at the mine.  There is adequate space at the abandoned limestone quarry.</a:t>
            </a:r>
          </a:p>
        </p:txBody>
      </p:sp>
    </p:spTree>
    <p:extLst>
      <p:ext uri="{BB962C8B-B14F-4D97-AF65-F5344CB8AC3E}">
        <p14:creationId xmlns:p14="http://schemas.microsoft.com/office/powerpoint/2010/main" xmlns="" val="2966210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ea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2097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BCRs are typically configured with raw water fed to the top of the cell and treated water flowing out the bottom.  Kind of like a Brita filter.(click)</a:t>
            </a:r>
          </a:p>
          <a:p>
            <a:endParaRPr lang="en-US" baseline="0" dirty="0" smtClean="0"/>
          </a:p>
          <a:p>
            <a:r>
              <a:rPr lang="en-US" baseline="0" dirty="0" smtClean="0"/>
              <a:t>Here are some photos of the full-scale BCR under construction:  The pipe collection network on the floor of the BCR, [click], covered with limestone gravel [click] all covered with the organic media comprised of wood chips, rice hulls, crushed limestone inoculated with composted cow manure. (click)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BB032E-DA02-4D1B-B123-DF9D74E2CDCA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33187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Original plans</a:t>
            </a:r>
            <a:r>
              <a:rPr lang="en-US" baseline="0" dirty="0" smtClean="0"/>
              <a:t> were to treat all three MIW sources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C80DA-910F-414F-8C65-308AAD7C4EB5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42087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Portal</a:t>
            </a:r>
            <a:r>
              <a:rPr lang="en-US" baseline="0" dirty="0" smtClean="0"/>
              <a:t> 3 and the Lower Upper Portals are about 300 </a:t>
            </a:r>
            <a:r>
              <a:rPr lang="en-US" baseline="0" err="1" smtClean="0"/>
              <a:t>ft</a:t>
            </a:r>
            <a:r>
              <a:rPr lang="en-US" baseline="0" smtClean="0"/>
              <a:t> (100 </a:t>
            </a:r>
            <a:r>
              <a:rPr lang="en-US" baseline="0" dirty="0" smtClean="0"/>
              <a:t>meters) apart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C80DA-910F-414F-8C65-308AAD7C4EB5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892508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C80DA-910F-414F-8C65-308AAD7C4EB5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690836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C80DA-910F-414F-8C65-308AAD7C4EB5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623464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C80DA-910F-414F-8C65-308AAD7C4EB5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368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0774F-A25D-4894-8362-C4C8B9F5D363}" type="datetimeFigureOut">
              <a:rPr lang="en-US" smtClean="0"/>
              <a:pPr/>
              <a:t>11/4/2016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C9EA0-301B-4D44-B844-908CE11A34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56781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0774F-A25D-4894-8362-C4C8B9F5D363}" type="datetimeFigureOut">
              <a:rPr lang="en-US" smtClean="0"/>
              <a:pPr/>
              <a:t>11/4/2016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C9EA0-301B-4D44-B844-908CE11A34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19731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0774F-A25D-4894-8362-C4C8B9F5D363}" type="datetimeFigureOut">
              <a:rPr lang="en-US" smtClean="0"/>
              <a:pPr/>
              <a:t>11/4/2016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C9EA0-301B-4D44-B844-908CE11A34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524141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648000" y="3886208"/>
            <a:ext cx="8001056" cy="1185866"/>
          </a:xfrm>
          <a:prstGeom prst="rect">
            <a:avLst/>
          </a:prstGeom>
        </p:spPr>
        <p:txBody>
          <a:bodyPr anchor="t"/>
          <a:lstStyle>
            <a:lvl1pPr>
              <a:defRPr sz="3200">
                <a:solidFill>
                  <a:srgbClr val="00755C"/>
                </a:solidFill>
              </a:defRPr>
            </a:lvl1pPr>
          </a:lstStyle>
          <a:p>
            <a:r>
              <a:rPr lang="en-GB" smtClean="0"/>
              <a:t>Click </a:t>
            </a:r>
            <a:r>
              <a:rPr lang="en-GB" noProof="0" smtClean="0"/>
              <a:t>to</a:t>
            </a:r>
            <a:r>
              <a:rPr lang="en-GB" smtClean="0"/>
              <a:t> edit Master title style</a:t>
            </a:r>
            <a:endParaRPr lang="en-GB" dirty="0"/>
          </a:p>
        </p:txBody>
      </p:sp>
      <p:sp>
        <p:nvSpPr>
          <p:cNvPr id="5" name="Sous-titre 2"/>
          <p:cNvSpPr>
            <a:spLocks noGrp="1"/>
          </p:cNvSpPr>
          <p:nvPr>
            <p:ph type="subTitle" idx="1"/>
          </p:nvPr>
        </p:nvSpPr>
        <p:spPr>
          <a:xfrm>
            <a:off x="648000" y="3286124"/>
            <a:ext cx="8001056" cy="432000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>
                <a:solidFill>
                  <a:srgbClr val="00755C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036589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28600" y="304800"/>
            <a:ext cx="8229600" cy="457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133600" y="1143000"/>
            <a:ext cx="30861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372100" y="1143000"/>
            <a:ext cx="30861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133600" y="3276600"/>
            <a:ext cx="30861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2100" y="3276600"/>
            <a:ext cx="30861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0FDE5-76EE-4DD1-B811-6C285BF92A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11562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0774F-A25D-4894-8362-C4C8B9F5D363}" type="datetimeFigureOut">
              <a:rPr lang="en-US" smtClean="0"/>
              <a:pPr/>
              <a:t>11/4/2016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C9EA0-301B-4D44-B844-908CE11A34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51321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0774F-A25D-4894-8362-C4C8B9F5D363}" type="datetimeFigureOut">
              <a:rPr lang="en-US" smtClean="0"/>
              <a:pPr/>
              <a:t>11/4/2016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C9EA0-301B-4D44-B844-908CE11A34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12712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0774F-A25D-4894-8362-C4C8B9F5D363}" type="datetimeFigureOut">
              <a:rPr lang="en-US" smtClean="0"/>
              <a:pPr/>
              <a:t>11/4/2016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C9EA0-301B-4D44-B844-908CE11A34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00434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0774F-A25D-4894-8362-C4C8B9F5D363}" type="datetimeFigureOut">
              <a:rPr lang="en-US" smtClean="0"/>
              <a:pPr/>
              <a:t>11/4/2016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C9EA0-301B-4D44-B844-908CE11A34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04338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0774F-A25D-4894-8362-C4C8B9F5D363}" type="datetimeFigureOut">
              <a:rPr lang="en-US" smtClean="0"/>
              <a:pPr/>
              <a:t>11/4/2016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C9EA0-301B-4D44-B844-908CE11A34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84933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0774F-A25D-4894-8362-C4C8B9F5D363}" type="datetimeFigureOut">
              <a:rPr lang="en-US" smtClean="0"/>
              <a:pPr/>
              <a:t>11/4/2016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C9EA0-301B-4D44-B844-908CE11A34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89438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0774F-A25D-4894-8362-C4C8B9F5D363}" type="datetimeFigureOut">
              <a:rPr lang="en-US" smtClean="0"/>
              <a:pPr/>
              <a:t>11/4/2016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C9EA0-301B-4D44-B844-908CE11A34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6188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0774F-A25D-4894-8362-C4C8B9F5D363}" type="datetimeFigureOut">
              <a:rPr lang="en-US" smtClean="0"/>
              <a:pPr/>
              <a:t>11/4/2016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C9EA0-301B-4D44-B844-908CE11A34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03121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0774F-A25D-4894-8362-C4C8B9F5D363}" type="datetimeFigureOut">
              <a:rPr lang="en-US" smtClean="0"/>
              <a:pPr/>
              <a:t>11/4/2016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C9EA0-301B-4D44-B844-908CE11A34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50947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:\Passive Treatment\2010 Papers-Abstracts\ASMR Pittsburgh\Rutkowski Golinsky\graphics photos\Imhoff cone tests 04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133516" y="1600522"/>
            <a:ext cx="4113497" cy="2460032"/>
          </a:xfrm>
          <a:prstGeom prst="rect">
            <a:avLst/>
          </a:prstGeom>
          <a:noFill/>
        </p:spPr>
      </p:pic>
      <p:pic>
        <p:nvPicPr>
          <p:cNvPr id="1027" name="Picture 3" descr="J:\Passive Treatment\2010 Papers-Abstracts\ASMR Pittsburgh\Rutkowski Golinsky\graphics photos\Imhoff cone tests 046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4411373" y="1556792"/>
            <a:ext cx="4608512" cy="250376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167" y="4222756"/>
            <a:ext cx="8929718" cy="109399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BIOCHEMICAL REACTOR 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CONSTRUCTION,</a:t>
            </a:r>
            <a:b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POOL CHEMISTRY CHANGES, 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O &amp; M</a:t>
            </a:r>
            <a:b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GOLINSKY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MINE, 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CALIFORNIA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30769" y="5372563"/>
            <a:ext cx="66967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sz="1800" b="1" dirty="0" smtClean="0">
                <a:solidFill>
                  <a:srgbClr val="048C9A"/>
                </a:solidFill>
              </a:rPr>
              <a:t>Jim Gusek, </a:t>
            </a:r>
            <a:r>
              <a:rPr lang="en-US" sz="1800" dirty="0" smtClean="0">
                <a:solidFill>
                  <a:srgbClr val="048C9A"/>
                </a:solidFill>
              </a:rPr>
              <a:t>Sovereign Consulting Inc., and </a:t>
            </a:r>
          </a:p>
          <a:p>
            <a:pPr>
              <a:buFont typeface="Wingdings" pitchFamily="2" charset="2"/>
              <a:buNone/>
            </a:pPr>
            <a:r>
              <a:rPr lang="en-US" sz="1800" b="1" dirty="0" smtClean="0">
                <a:solidFill>
                  <a:srgbClr val="048C9A"/>
                </a:solidFill>
              </a:rPr>
              <a:t>Rick Weaver</a:t>
            </a:r>
            <a:r>
              <a:rPr lang="en-US" sz="1800" dirty="0" smtClean="0">
                <a:solidFill>
                  <a:srgbClr val="048C9A"/>
                </a:solidFill>
              </a:rPr>
              <a:t>, US Dept. of Agriculture</a:t>
            </a:r>
            <a:r>
              <a:rPr lang="en-US" sz="1800" b="1" dirty="0" smtClean="0">
                <a:solidFill>
                  <a:srgbClr val="048C9A"/>
                </a:solidFill>
              </a:rPr>
              <a:t>, </a:t>
            </a:r>
            <a:r>
              <a:rPr lang="en-US" sz="1800" dirty="0" smtClean="0">
                <a:solidFill>
                  <a:srgbClr val="048C9A"/>
                </a:solidFill>
              </a:rPr>
              <a:t>Forest Service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740352" y="5772860"/>
            <a:ext cx="893019" cy="9383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14283" y="6061411"/>
            <a:ext cx="2629526" cy="649649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7669" y="458206"/>
            <a:ext cx="8929718" cy="7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755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Passive Treatment of Mining Influenced Water: </a:t>
            </a:r>
          </a:p>
          <a:p>
            <a:pPr algn="ctr" fontAlgn="auto">
              <a:spcAft>
                <a:spcPts val="0"/>
              </a:spcAft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From Bench Scale to O &amp; M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advTm="1907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562" y="332656"/>
            <a:ext cx="7886700" cy="88115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Overall Design Philosophy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357827"/>
            <a:ext cx="8182744" cy="4608512"/>
          </a:xfrm>
        </p:spPr>
        <p:txBody>
          <a:bodyPr/>
          <a:lstStyle/>
          <a:p>
            <a:r>
              <a:rPr lang="en-US" sz="3200" dirty="0" smtClean="0">
                <a:solidFill>
                  <a:schemeClr val="tx1"/>
                </a:solidFill>
              </a:rPr>
              <a:t>All flows by gravity</a:t>
            </a:r>
          </a:p>
          <a:p>
            <a:r>
              <a:rPr lang="en-US" sz="3200" dirty="0" smtClean="0">
                <a:solidFill>
                  <a:schemeClr val="tx1"/>
                </a:solidFill>
              </a:rPr>
              <a:t>Biochemical reactor sized for 10 gpm / 38 liters minute</a:t>
            </a:r>
          </a:p>
          <a:p>
            <a:r>
              <a:rPr lang="en-US" sz="3200" dirty="0" smtClean="0">
                <a:solidFill>
                  <a:schemeClr val="tx1"/>
                </a:solidFill>
              </a:rPr>
              <a:t>Any by-passed flow (&gt;10 gpm) would be neutralized by treated water in a mixing pond</a:t>
            </a:r>
          </a:p>
          <a:p>
            <a:r>
              <a:rPr lang="en-US" sz="3200" dirty="0" smtClean="0">
                <a:solidFill>
                  <a:schemeClr val="tx1"/>
                </a:solidFill>
              </a:rPr>
              <a:t>Mixing pond effluent would be infiltrated into native ground in a “Flow Dispersion Zone” </a:t>
            </a:r>
          </a:p>
          <a:p>
            <a:r>
              <a:rPr lang="en-US" sz="3200" dirty="0" smtClean="0">
                <a:solidFill>
                  <a:schemeClr val="tx1"/>
                </a:solidFill>
              </a:rPr>
              <a:t>“Tweak” substrate recipe based on experience at other sites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570" y="167488"/>
            <a:ext cx="7886700" cy="8539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BCR Substrate Modification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51520" y="1124744"/>
          <a:ext cx="8686800" cy="38843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5600"/>
                <a:gridCol w="2895600"/>
                <a:gridCol w="2895600"/>
              </a:tblGrid>
              <a:tr h="665043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Component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Pilot BCR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Full BCR</a:t>
                      </a:r>
                      <a:endParaRPr lang="en-US" sz="2800" dirty="0"/>
                    </a:p>
                  </a:txBody>
                  <a:tcPr/>
                </a:tc>
              </a:tr>
              <a:tr h="559093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Rice Hulls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/>
                        <a:t>10%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smtClean="0"/>
                        <a:t>10%</a:t>
                      </a:r>
                      <a:endParaRPr lang="en-US" sz="2800" dirty="0"/>
                    </a:p>
                  </a:txBody>
                  <a:tcPr/>
                </a:tc>
              </a:tr>
              <a:tr h="665043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Wood Chips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40%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50%</a:t>
                      </a:r>
                      <a:endParaRPr lang="en-US" sz="2800" dirty="0"/>
                    </a:p>
                  </a:txBody>
                  <a:tcPr/>
                </a:tc>
              </a:tr>
              <a:tr h="665043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Hay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/>
                        <a:t>10%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/>
                        <a:t>10%</a:t>
                      </a:r>
                      <a:endParaRPr lang="en-US" sz="2800" dirty="0"/>
                    </a:p>
                  </a:txBody>
                  <a:tcPr/>
                </a:tc>
              </a:tr>
              <a:tr h="665043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Limestone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30%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30%</a:t>
                      </a:r>
                      <a:endParaRPr lang="en-US" sz="2800" dirty="0"/>
                    </a:p>
                  </a:txBody>
                  <a:tcPr/>
                </a:tc>
              </a:tr>
              <a:tr h="665043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Manure</a:t>
                      </a:r>
                      <a:r>
                        <a:rPr lang="en-US" sz="2800" baseline="30000" dirty="0" smtClean="0"/>
                        <a:t>1</a:t>
                      </a:r>
                      <a:endParaRPr lang="en-US" sz="28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/>
                        <a:t>10%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&lt;0.1%</a:t>
                      </a:r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23528" y="5085184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Manure (and 6 cy of depleted pilot substrate) rototilled into upper 12 inches of substrate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32656"/>
            <a:ext cx="7886700" cy="76470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Construction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512" y="1268760"/>
            <a:ext cx="4680520" cy="50220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Lake levels are the lowest in years due to drought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Good news:  mobilization site close to Shasta Dam (2.4 miles from beach head)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Bad news:  off-loading barges will be difficult on sloping shore at beach head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Drought ends from El Nina rains as bid walk is conducted (</a:t>
            </a:r>
            <a:r>
              <a:rPr lang="en-US" smtClean="0">
                <a:solidFill>
                  <a:schemeClr val="tx1"/>
                </a:solidFill>
              </a:rPr>
              <a:t>March 2010)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Lake levels rise, and rise, and rise some more…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Preferred mobilization site is submerged; alternate site is 6.9 miles from beach head</a:t>
            </a:r>
          </a:p>
          <a:p>
            <a:endParaRPr lang="en-US" dirty="0"/>
          </a:p>
        </p:txBody>
      </p:sp>
      <p:pic>
        <p:nvPicPr>
          <p:cNvPr id="7" name="Content Placeholder 6" descr="Loaded barge 2011.jpg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004048" y="2348880"/>
            <a:ext cx="3867150" cy="231196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428" y="69957"/>
            <a:ext cx="5760640" cy="74270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Lake level recovery: 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too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much of a good thing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7833951" cy="4965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203848" y="5445224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Dam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5979755"/>
            <a:ext cx="3960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Initial Contractor Mobilization Site (2.4 miles)</a:t>
            </a:r>
            <a:endParaRPr lang="en-US" dirty="0"/>
          </a:p>
        </p:txBody>
      </p:sp>
      <p:cxnSp>
        <p:nvCxnSpPr>
          <p:cNvPr id="8" name="Straight Arrow Connector 7"/>
          <p:cNvCxnSpPr>
            <a:stCxn id="6" idx="0"/>
          </p:cNvCxnSpPr>
          <p:nvPr/>
        </p:nvCxnSpPr>
        <p:spPr bwMode="auto">
          <a:xfrm rot="5400000" flipH="1" flipV="1">
            <a:off x="2282893" y="5418840"/>
            <a:ext cx="437755" cy="684076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Freeform 8"/>
          <p:cNvSpPr/>
          <p:nvPr/>
        </p:nvSpPr>
        <p:spPr bwMode="auto">
          <a:xfrm>
            <a:off x="2934929" y="3628103"/>
            <a:ext cx="339213" cy="1902542"/>
          </a:xfrm>
          <a:custGeom>
            <a:avLst/>
            <a:gdLst>
              <a:gd name="connsiteX0" fmla="*/ 0 w 339213"/>
              <a:gd name="connsiteY0" fmla="*/ 1902542 h 1902542"/>
              <a:gd name="connsiteX1" fmla="*/ 280219 w 339213"/>
              <a:gd name="connsiteY1" fmla="*/ 1740310 h 1902542"/>
              <a:gd name="connsiteX2" fmla="*/ 339213 w 339213"/>
              <a:gd name="connsiteY2" fmla="*/ 1401097 h 1902542"/>
              <a:gd name="connsiteX3" fmla="*/ 339213 w 339213"/>
              <a:gd name="connsiteY3" fmla="*/ 796413 h 1902542"/>
              <a:gd name="connsiteX4" fmla="*/ 294968 w 339213"/>
              <a:gd name="connsiteY4" fmla="*/ 442452 h 1902542"/>
              <a:gd name="connsiteX5" fmla="*/ 176981 w 339213"/>
              <a:gd name="connsiteY5" fmla="*/ 132736 h 1902542"/>
              <a:gd name="connsiteX6" fmla="*/ 147484 w 339213"/>
              <a:gd name="connsiteY6" fmla="*/ 0 h 1902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9213" h="1902542">
                <a:moveTo>
                  <a:pt x="0" y="1902542"/>
                </a:moveTo>
                <a:lnTo>
                  <a:pt x="280219" y="1740310"/>
                </a:lnTo>
                <a:lnTo>
                  <a:pt x="339213" y="1401097"/>
                </a:lnTo>
                <a:lnTo>
                  <a:pt x="339213" y="796413"/>
                </a:lnTo>
                <a:lnTo>
                  <a:pt x="294968" y="442452"/>
                </a:lnTo>
                <a:lnTo>
                  <a:pt x="176981" y="132736"/>
                </a:lnTo>
                <a:lnTo>
                  <a:pt x="147484" y="0"/>
                </a:lnTo>
              </a:path>
            </a:pathLst>
          </a:custGeom>
          <a:noFill/>
          <a:ln w="38100" cap="flat" cmpd="sng" algn="ctr">
            <a:solidFill>
              <a:schemeClr val="bg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-32" charset="-128"/>
            </a:endParaRPr>
          </a:p>
        </p:txBody>
      </p:sp>
      <p:sp>
        <p:nvSpPr>
          <p:cNvPr id="10" name="Freeform 9"/>
          <p:cNvSpPr/>
          <p:nvPr/>
        </p:nvSpPr>
        <p:spPr bwMode="auto">
          <a:xfrm>
            <a:off x="3131841" y="2060846"/>
            <a:ext cx="5359600" cy="1992224"/>
          </a:xfrm>
          <a:custGeom>
            <a:avLst/>
            <a:gdLst>
              <a:gd name="connsiteX0" fmla="*/ 0 w 339213"/>
              <a:gd name="connsiteY0" fmla="*/ 1902542 h 1902542"/>
              <a:gd name="connsiteX1" fmla="*/ 280219 w 339213"/>
              <a:gd name="connsiteY1" fmla="*/ 1740310 h 1902542"/>
              <a:gd name="connsiteX2" fmla="*/ 339213 w 339213"/>
              <a:gd name="connsiteY2" fmla="*/ 1401097 h 1902542"/>
              <a:gd name="connsiteX3" fmla="*/ 339213 w 339213"/>
              <a:gd name="connsiteY3" fmla="*/ 796413 h 1902542"/>
              <a:gd name="connsiteX4" fmla="*/ 294968 w 339213"/>
              <a:gd name="connsiteY4" fmla="*/ 442452 h 1902542"/>
              <a:gd name="connsiteX5" fmla="*/ 176981 w 339213"/>
              <a:gd name="connsiteY5" fmla="*/ 132736 h 1902542"/>
              <a:gd name="connsiteX6" fmla="*/ 147484 w 339213"/>
              <a:gd name="connsiteY6" fmla="*/ 0 h 1902542"/>
              <a:gd name="connsiteX0" fmla="*/ 4721563 w 4721563"/>
              <a:gd name="connsiteY0" fmla="*/ 0 h 3387957"/>
              <a:gd name="connsiteX1" fmla="*/ 132735 w 4721563"/>
              <a:gd name="connsiteY1" fmla="*/ 3387957 h 3387957"/>
              <a:gd name="connsiteX2" fmla="*/ 191729 w 4721563"/>
              <a:gd name="connsiteY2" fmla="*/ 3048744 h 3387957"/>
              <a:gd name="connsiteX3" fmla="*/ 191729 w 4721563"/>
              <a:gd name="connsiteY3" fmla="*/ 2444060 h 3387957"/>
              <a:gd name="connsiteX4" fmla="*/ 147484 w 4721563"/>
              <a:gd name="connsiteY4" fmla="*/ 2090099 h 3387957"/>
              <a:gd name="connsiteX5" fmla="*/ 29497 w 4721563"/>
              <a:gd name="connsiteY5" fmla="*/ 1780383 h 3387957"/>
              <a:gd name="connsiteX6" fmla="*/ 0 w 4721563"/>
              <a:gd name="connsiteY6" fmla="*/ 1647647 h 3387957"/>
              <a:gd name="connsiteX0" fmla="*/ 4721563 w 5713031"/>
              <a:gd name="connsiteY0" fmla="*/ 0 h 3387957"/>
              <a:gd name="connsiteX1" fmla="*/ 132735 w 5713031"/>
              <a:gd name="connsiteY1" fmla="*/ 3387957 h 3387957"/>
              <a:gd name="connsiteX2" fmla="*/ 191729 w 5713031"/>
              <a:gd name="connsiteY2" fmla="*/ 3048744 h 3387957"/>
              <a:gd name="connsiteX3" fmla="*/ 191729 w 5713031"/>
              <a:gd name="connsiteY3" fmla="*/ 2444060 h 3387957"/>
              <a:gd name="connsiteX4" fmla="*/ 147484 w 5713031"/>
              <a:gd name="connsiteY4" fmla="*/ 2090099 h 3387957"/>
              <a:gd name="connsiteX5" fmla="*/ 29497 w 5713031"/>
              <a:gd name="connsiteY5" fmla="*/ 1780383 h 3387957"/>
              <a:gd name="connsiteX6" fmla="*/ 0 w 5713031"/>
              <a:gd name="connsiteY6" fmla="*/ 1647647 h 3387957"/>
              <a:gd name="connsiteX0" fmla="*/ 4721563 w 5713031"/>
              <a:gd name="connsiteY0" fmla="*/ 0 h 3048744"/>
              <a:gd name="connsiteX1" fmla="*/ 1337187 w 5713031"/>
              <a:gd name="connsiteY1" fmla="*/ 1728193 h 3048744"/>
              <a:gd name="connsiteX2" fmla="*/ 191729 w 5713031"/>
              <a:gd name="connsiteY2" fmla="*/ 3048744 h 3048744"/>
              <a:gd name="connsiteX3" fmla="*/ 191729 w 5713031"/>
              <a:gd name="connsiteY3" fmla="*/ 2444060 h 3048744"/>
              <a:gd name="connsiteX4" fmla="*/ 147484 w 5713031"/>
              <a:gd name="connsiteY4" fmla="*/ 2090099 h 3048744"/>
              <a:gd name="connsiteX5" fmla="*/ 29497 w 5713031"/>
              <a:gd name="connsiteY5" fmla="*/ 1780383 h 3048744"/>
              <a:gd name="connsiteX6" fmla="*/ 0 w 5713031"/>
              <a:gd name="connsiteY6" fmla="*/ 1647647 h 3048744"/>
              <a:gd name="connsiteX0" fmla="*/ 4721563 w 5713031"/>
              <a:gd name="connsiteY0" fmla="*/ 0 h 3048744"/>
              <a:gd name="connsiteX1" fmla="*/ 1337187 w 5713031"/>
              <a:gd name="connsiteY1" fmla="*/ 1728193 h 3048744"/>
              <a:gd name="connsiteX2" fmla="*/ 191729 w 5713031"/>
              <a:gd name="connsiteY2" fmla="*/ 3048744 h 3048744"/>
              <a:gd name="connsiteX3" fmla="*/ 191729 w 5713031"/>
              <a:gd name="connsiteY3" fmla="*/ 2444060 h 3048744"/>
              <a:gd name="connsiteX4" fmla="*/ 147484 w 5713031"/>
              <a:gd name="connsiteY4" fmla="*/ 2090099 h 3048744"/>
              <a:gd name="connsiteX5" fmla="*/ 29497 w 5713031"/>
              <a:gd name="connsiteY5" fmla="*/ 1780383 h 3048744"/>
              <a:gd name="connsiteX6" fmla="*/ 0 w 5713031"/>
              <a:gd name="connsiteY6" fmla="*/ 1647647 h 3048744"/>
              <a:gd name="connsiteX0" fmla="*/ 4721563 w 5713031"/>
              <a:gd name="connsiteY0" fmla="*/ 0 h 2444060"/>
              <a:gd name="connsiteX1" fmla="*/ 1337187 w 5713031"/>
              <a:gd name="connsiteY1" fmla="*/ 1728193 h 2444060"/>
              <a:gd name="connsiteX2" fmla="*/ 473091 w 5713031"/>
              <a:gd name="connsiteY2" fmla="*/ 1728193 h 2444060"/>
              <a:gd name="connsiteX3" fmla="*/ 191729 w 5713031"/>
              <a:gd name="connsiteY3" fmla="*/ 2444060 h 2444060"/>
              <a:gd name="connsiteX4" fmla="*/ 147484 w 5713031"/>
              <a:gd name="connsiteY4" fmla="*/ 2090099 h 2444060"/>
              <a:gd name="connsiteX5" fmla="*/ 29497 w 5713031"/>
              <a:gd name="connsiteY5" fmla="*/ 1780383 h 2444060"/>
              <a:gd name="connsiteX6" fmla="*/ 0 w 5713031"/>
              <a:gd name="connsiteY6" fmla="*/ 1647647 h 2444060"/>
              <a:gd name="connsiteX0" fmla="*/ 4721563 w 5713031"/>
              <a:gd name="connsiteY0" fmla="*/ 0 h 2444060"/>
              <a:gd name="connsiteX1" fmla="*/ 977147 w 5713031"/>
              <a:gd name="connsiteY1" fmla="*/ 1800201 h 2444060"/>
              <a:gd name="connsiteX2" fmla="*/ 473091 w 5713031"/>
              <a:gd name="connsiteY2" fmla="*/ 1728193 h 2444060"/>
              <a:gd name="connsiteX3" fmla="*/ 191729 w 5713031"/>
              <a:gd name="connsiteY3" fmla="*/ 2444060 h 2444060"/>
              <a:gd name="connsiteX4" fmla="*/ 147484 w 5713031"/>
              <a:gd name="connsiteY4" fmla="*/ 2090099 h 2444060"/>
              <a:gd name="connsiteX5" fmla="*/ 29497 w 5713031"/>
              <a:gd name="connsiteY5" fmla="*/ 1780383 h 2444060"/>
              <a:gd name="connsiteX6" fmla="*/ 0 w 5713031"/>
              <a:gd name="connsiteY6" fmla="*/ 1647647 h 2444060"/>
              <a:gd name="connsiteX0" fmla="*/ 4721563 w 5713031"/>
              <a:gd name="connsiteY0" fmla="*/ 0 h 2444060"/>
              <a:gd name="connsiteX1" fmla="*/ 977147 w 5713031"/>
              <a:gd name="connsiteY1" fmla="*/ 1800201 h 2444060"/>
              <a:gd name="connsiteX2" fmla="*/ 473091 w 5713031"/>
              <a:gd name="connsiteY2" fmla="*/ 1728193 h 2444060"/>
              <a:gd name="connsiteX3" fmla="*/ 191729 w 5713031"/>
              <a:gd name="connsiteY3" fmla="*/ 2444060 h 2444060"/>
              <a:gd name="connsiteX4" fmla="*/ 147484 w 5713031"/>
              <a:gd name="connsiteY4" fmla="*/ 2090099 h 2444060"/>
              <a:gd name="connsiteX5" fmla="*/ 29497 w 5713031"/>
              <a:gd name="connsiteY5" fmla="*/ 1780383 h 2444060"/>
              <a:gd name="connsiteX6" fmla="*/ 0 w 5713031"/>
              <a:gd name="connsiteY6" fmla="*/ 1647647 h 2444060"/>
              <a:gd name="connsiteX0" fmla="*/ 4721563 w 5713031"/>
              <a:gd name="connsiteY0" fmla="*/ 0 h 2444060"/>
              <a:gd name="connsiteX1" fmla="*/ 2417307 w 5713031"/>
              <a:gd name="connsiteY1" fmla="*/ 1440161 h 2444060"/>
              <a:gd name="connsiteX2" fmla="*/ 473091 w 5713031"/>
              <a:gd name="connsiteY2" fmla="*/ 1728193 h 2444060"/>
              <a:gd name="connsiteX3" fmla="*/ 191729 w 5713031"/>
              <a:gd name="connsiteY3" fmla="*/ 2444060 h 2444060"/>
              <a:gd name="connsiteX4" fmla="*/ 147484 w 5713031"/>
              <a:gd name="connsiteY4" fmla="*/ 2090099 h 2444060"/>
              <a:gd name="connsiteX5" fmla="*/ 29497 w 5713031"/>
              <a:gd name="connsiteY5" fmla="*/ 1780383 h 2444060"/>
              <a:gd name="connsiteX6" fmla="*/ 0 w 5713031"/>
              <a:gd name="connsiteY6" fmla="*/ 1647647 h 2444060"/>
              <a:gd name="connsiteX0" fmla="*/ 4721563 w 5184620"/>
              <a:gd name="connsiteY0" fmla="*/ 0 h 2444060"/>
              <a:gd name="connsiteX1" fmla="*/ 2417307 w 5184620"/>
              <a:gd name="connsiteY1" fmla="*/ 1440161 h 2444060"/>
              <a:gd name="connsiteX2" fmla="*/ 473091 w 5184620"/>
              <a:gd name="connsiteY2" fmla="*/ 1728193 h 2444060"/>
              <a:gd name="connsiteX3" fmla="*/ 191729 w 5184620"/>
              <a:gd name="connsiteY3" fmla="*/ 2444060 h 2444060"/>
              <a:gd name="connsiteX4" fmla="*/ 147484 w 5184620"/>
              <a:gd name="connsiteY4" fmla="*/ 2090099 h 2444060"/>
              <a:gd name="connsiteX5" fmla="*/ 29497 w 5184620"/>
              <a:gd name="connsiteY5" fmla="*/ 1780383 h 2444060"/>
              <a:gd name="connsiteX6" fmla="*/ 0 w 5184620"/>
              <a:gd name="connsiteY6" fmla="*/ 1647647 h 2444060"/>
              <a:gd name="connsiteX0" fmla="*/ 4793571 w 5256628"/>
              <a:gd name="connsiteY0" fmla="*/ 0 h 2516067"/>
              <a:gd name="connsiteX1" fmla="*/ 2417307 w 5256628"/>
              <a:gd name="connsiteY1" fmla="*/ 1512168 h 2516067"/>
              <a:gd name="connsiteX2" fmla="*/ 473091 w 5256628"/>
              <a:gd name="connsiteY2" fmla="*/ 1800200 h 2516067"/>
              <a:gd name="connsiteX3" fmla="*/ 191729 w 5256628"/>
              <a:gd name="connsiteY3" fmla="*/ 2516067 h 2516067"/>
              <a:gd name="connsiteX4" fmla="*/ 147484 w 5256628"/>
              <a:gd name="connsiteY4" fmla="*/ 2162106 h 2516067"/>
              <a:gd name="connsiteX5" fmla="*/ 29497 w 5256628"/>
              <a:gd name="connsiteY5" fmla="*/ 1852390 h 2516067"/>
              <a:gd name="connsiteX6" fmla="*/ 0 w 5256628"/>
              <a:gd name="connsiteY6" fmla="*/ 1719654 h 2516067"/>
              <a:gd name="connsiteX0" fmla="*/ 4793571 w 5256628"/>
              <a:gd name="connsiteY0" fmla="*/ 0 h 2162106"/>
              <a:gd name="connsiteX1" fmla="*/ 2417307 w 5256628"/>
              <a:gd name="connsiteY1" fmla="*/ 1512168 h 2162106"/>
              <a:gd name="connsiteX2" fmla="*/ 473091 w 5256628"/>
              <a:gd name="connsiteY2" fmla="*/ 1800200 h 2162106"/>
              <a:gd name="connsiteX3" fmla="*/ 329075 w 5256628"/>
              <a:gd name="connsiteY3" fmla="*/ 1800201 h 2162106"/>
              <a:gd name="connsiteX4" fmla="*/ 147484 w 5256628"/>
              <a:gd name="connsiteY4" fmla="*/ 2162106 h 2162106"/>
              <a:gd name="connsiteX5" fmla="*/ 29497 w 5256628"/>
              <a:gd name="connsiteY5" fmla="*/ 1852390 h 2162106"/>
              <a:gd name="connsiteX6" fmla="*/ 0 w 5256628"/>
              <a:gd name="connsiteY6" fmla="*/ 1719654 h 2162106"/>
              <a:gd name="connsiteX0" fmla="*/ 4793571 w 5256628"/>
              <a:gd name="connsiteY0" fmla="*/ 0 h 1872209"/>
              <a:gd name="connsiteX1" fmla="*/ 2417307 w 5256628"/>
              <a:gd name="connsiteY1" fmla="*/ 1512168 h 1872209"/>
              <a:gd name="connsiteX2" fmla="*/ 473091 w 5256628"/>
              <a:gd name="connsiteY2" fmla="*/ 1800200 h 1872209"/>
              <a:gd name="connsiteX3" fmla="*/ 329075 w 5256628"/>
              <a:gd name="connsiteY3" fmla="*/ 1800201 h 1872209"/>
              <a:gd name="connsiteX4" fmla="*/ 185059 w 5256628"/>
              <a:gd name="connsiteY4" fmla="*/ 1872209 h 1872209"/>
              <a:gd name="connsiteX5" fmla="*/ 29497 w 5256628"/>
              <a:gd name="connsiteY5" fmla="*/ 1852390 h 1872209"/>
              <a:gd name="connsiteX6" fmla="*/ 0 w 5256628"/>
              <a:gd name="connsiteY6" fmla="*/ 1719654 h 1872209"/>
              <a:gd name="connsiteX0" fmla="*/ 4793571 w 5256628"/>
              <a:gd name="connsiteY0" fmla="*/ 0 h 2160242"/>
              <a:gd name="connsiteX1" fmla="*/ 2417307 w 5256628"/>
              <a:gd name="connsiteY1" fmla="*/ 1512168 h 2160242"/>
              <a:gd name="connsiteX2" fmla="*/ 1193171 w 5256628"/>
              <a:gd name="connsiteY2" fmla="*/ 2160242 h 2160242"/>
              <a:gd name="connsiteX3" fmla="*/ 329075 w 5256628"/>
              <a:gd name="connsiteY3" fmla="*/ 1800201 h 2160242"/>
              <a:gd name="connsiteX4" fmla="*/ 185059 w 5256628"/>
              <a:gd name="connsiteY4" fmla="*/ 1872209 h 2160242"/>
              <a:gd name="connsiteX5" fmla="*/ 29497 w 5256628"/>
              <a:gd name="connsiteY5" fmla="*/ 1852390 h 2160242"/>
              <a:gd name="connsiteX6" fmla="*/ 0 w 5256628"/>
              <a:gd name="connsiteY6" fmla="*/ 1719654 h 2160242"/>
              <a:gd name="connsiteX0" fmla="*/ 4793571 w 5256628"/>
              <a:gd name="connsiteY0" fmla="*/ 0 h 2160242"/>
              <a:gd name="connsiteX1" fmla="*/ 2417307 w 5256628"/>
              <a:gd name="connsiteY1" fmla="*/ 1512168 h 2160242"/>
              <a:gd name="connsiteX2" fmla="*/ 1193171 w 5256628"/>
              <a:gd name="connsiteY2" fmla="*/ 2160242 h 2160242"/>
              <a:gd name="connsiteX3" fmla="*/ 329075 w 5256628"/>
              <a:gd name="connsiteY3" fmla="*/ 1800201 h 2160242"/>
              <a:gd name="connsiteX4" fmla="*/ 185059 w 5256628"/>
              <a:gd name="connsiteY4" fmla="*/ 1872209 h 2160242"/>
              <a:gd name="connsiteX5" fmla="*/ 29497 w 5256628"/>
              <a:gd name="connsiteY5" fmla="*/ 1852390 h 2160242"/>
              <a:gd name="connsiteX6" fmla="*/ 0 w 5256628"/>
              <a:gd name="connsiteY6" fmla="*/ 1719654 h 2160242"/>
              <a:gd name="connsiteX0" fmla="*/ 4793571 w 5256628"/>
              <a:gd name="connsiteY0" fmla="*/ 0 h 2160242"/>
              <a:gd name="connsiteX1" fmla="*/ 2417307 w 5256628"/>
              <a:gd name="connsiteY1" fmla="*/ 1512168 h 2160242"/>
              <a:gd name="connsiteX2" fmla="*/ 1193171 w 5256628"/>
              <a:gd name="connsiteY2" fmla="*/ 2160242 h 2160242"/>
              <a:gd name="connsiteX3" fmla="*/ 329075 w 5256628"/>
              <a:gd name="connsiteY3" fmla="*/ 1800201 h 2160242"/>
              <a:gd name="connsiteX4" fmla="*/ 185059 w 5256628"/>
              <a:gd name="connsiteY4" fmla="*/ 1872209 h 2160242"/>
              <a:gd name="connsiteX5" fmla="*/ 29497 w 5256628"/>
              <a:gd name="connsiteY5" fmla="*/ 1852390 h 2160242"/>
              <a:gd name="connsiteX6" fmla="*/ 0 w 5256628"/>
              <a:gd name="connsiteY6" fmla="*/ 1719654 h 2160242"/>
              <a:gd name="connsiteX0" fmla="*/ 4793571 w 5256628"/>
              <a:gd name="connsiteY0" fmla="*/ 0 h 2160242"/>
              <a:gd name="connsiteX1" fmla="*/ 2417307 w 5256628"/>
              <a:gd name="connsiteY1" fmla="*/ 1512168 h 2160242"/>
              <a:gd name="connsiteX2" fmla="*/ 1193171 w 5256628"/>
              <a:gd name="connsiteY2" fmla="*/ 2160242 h 2160242"/>
              <a:gd name="connsiteX3" fmla="*/ 329075 w 5256628"/>
              <a:gd name="connsiteY3" fmla="*/ 1800201 h 2160242"/>
              <a:gd name="connsiteX4" fmla="*/ 185059 w 5256628"/>
              <a:gd name="connsiteY4" fmla="*/ 1872209 h 2160242"/>
              <a:gd name="connsiteX5" fmla="*/ 29497 w 5256628"/>
              <a:gd name="connsiteY5" fmla="*/ 1852390 h 2160242"/>
              <a:gd name="connsiteX6" fmla="*/ 0 w 5256628"/>
              <a:gd name="connsiteY6" fmla="*/ 1719654 h 2160242"/>
              <a:gd name="connsiteX0" fmla="*/ 4793571 w 5256628"/>
              <a:gd name="connsiteY0" fmla="*/ 0 h 2160242"/>
              <a:gd name="connsiteX1" fmla="*/ 2417307 w 5256628"/>
              <a:gd name="connsiteY1" fmla="*/ 1512168 h 2160242"/>
              <a:gd name="connsiteX2" fmla="*/ 1193171 w 5256628"/>
              <a:gd name="connsiteY2" fmla="*/ 2160242 h 2160242"/>
              <a:gd name="connsiteX3" fmla="*/ 329075 w 5256628"/>
              <a:gd name="connsiteY3" fmla="*/ 1800201 h 2160242"/>
              <a:gd name="connsiteX4" fmla="*/ 185059 w 5256628"/>
              <a:gd name="connsiteY4" fmla="*/ 1872209 h 2160242"/>
              <a:gd name="connsiteX5" fmla="*/ 29497 w 5256628"/>
              <a:gd name="connsiteY5" fmla="*/ 1852390 h 2160242"/>
              <a:gd name="connsiteX6" fmla="*/ 0 w 5256628"/>
              <a:gd name="connsiteY6" fmla="*/ 1719654 h 2160242"/>
              <a:gd name="connsiteX0" fmla="*/ 4793571 w 5256628"/>
              <a:gd name="connsiteY0" fmla="*/ 0 h 2088233"/>
              <a:gd name="connsiteX1" fmla="*/ 2417307 w 5256628"/>
              <a:gd name="connsiteY1" fmla="*/ 1512168 h 2088233"/>
              <a:gd name="connsiteX2" fmla="*/ 1265179 w 5256628"/>
              <a:gd name="connsiteY2" fmla="*/ 2088233 h 2088233"/>
              <a:gd name="connsiteX3" fmla="*/ 329075 w 5256628"/>
              <a:gd name="connsiteY3" fmla="*/ 1800201 h 2088233"/>
              <a:gd name="connsiteX4" fmla="*/ 185059 w 5256628"/>
              <a:gd name="connsiteY4" fmla="*/ 1872209 h 2088233"/>
              <a:gd name="connsiteX5" fmla="*/ 29497 w 5256628"/>
              <a:gd name="connsiteY5" fmla="*/ 1852390 h 2088233"/>
              <a:gd name="connsiteX6" fmla="*/ 0 w 5256628"/>
              <a:gd name="connsiteY6" fmla="*/ 1719654 h 2088233"/>
              <a:gd name="connsiteX0" fmla="*/ 4968552 w 5431609"/>
              <a:gd name="connsiteY0" fmla="*/ 0 h 2088233"/>
              <a:gd name="connsiteX1" fmla="*/ 2592288 w 5431609"/>
              <a:gd name="connsiteY1" fmla="*/ 1512168 h 2088233"/>
              <a:gd name="connsiteX2" fmla="*/ 1440160 w 5431609"/>
              <a:gd name="connsiteY2" fmla="*/ 2088233 h 2088233"/>
              <a:gd name="connsiteX3" fmla="*/ 504056 w 5431609"/>
              <a:gd name="connsiteY3" fmla="*/ 1800201 h 2088233"/>
              <a:gd name="connsiteX4" fmla="*/ 360040 w 5431609"/>
              <a:gd name="connsiteY4" fmla="*/ 1872209 h 2088233"/>
              <a:gd name="connsiteX5" fmla="*/ 204478 w 5431609"/>
              <a:gd name="connsiteY5" fmla="*/ 1852390 h 2088233"/>
              <a:gd name="connsiteX6" fmla="*/ 0 w 5431609"/>
              <a:gd name="connsiteY6" fmla="*/ 1584178 h 2088233"/>
              <a:gd name="connsiteX0" fmla="*/ 4968552 w 5431609"/>
              <a:gd name="connsiteY0" fmla="*/ 0 h 2088233"/>
              <a:gd name="connsiteX1" fmla="*/ 2592288 w 5431609"/>
              <a:gd name="connsiteY1" fmla="*/ 1512168 h 2088233"/>
              <a:gd name="connsiteX2" fmla="*/ 1440160 w 5431609"/>
              <a:gd name="connsiteY2" fmla="*/ 2088233 h 2088233"/>
              <a:gd name="connsiteX3" fmla="*/ 504056 w 5431609"/>
              <a:gd name="connsiteY3" fmla="*/ 1800201 h 2088233"/>
              <a:gd name="connsiteX4" fmla="*/ 360041 w 5431609"/>
              <a:gd name="connsiteY4" fmla="*/ 1728194 h 2088233"/>
              <a:gd name="connsiteX5" fmla="*/ 204478 w 5431609"/>
              <a:gd name="connsiteY5" fmla="*/ 1852390 h 2088233"/>
              <a:gd name="connsiteX6" fmla="*/ 0 w 5431609"/>
              <a:gd name="connsiteY6" fmla="*/ 1584178 h 2088233"/>
              <a:gd name="connsiteX0" fmla="*/ 4968552 w 5431609"/>
              <a:gd name="connsiteY0" fmla="*/ 0 h 2088233"/>
              <a:gd name="connsiteX1" fmla="*/ 2592288 w 5431609"/>
              <a:gd name="connsiteY1" fmla="*/ 1512168 h 2088233"/>
              <a:gd name="connsiteX2" fmla="*/ 1440160 w 5431609"/>
              <a:gd name="connsiteY2" fmla="*/ 2088233 h 2088233"/>
              <a:gd name="connsiteX3" fmla="*/ 504056 w 5431609"/>
              <a:gd name="connsiteY3" fmla="*/ 1800201 h 2088233"/>
              <a:gd name="connsiteX4" fmla="*/ 360041 w 5431609"/>
              <a:gd name="connsiteY4" fmla="*/ 1728194 h 2088233"/>
              <a:gd name="connsiteX5" fmla="*/ 216025 w 5431609"/>
              <a:gd name="connsiteY5" fmla="*/ 1728194 h 2088233"/>
              <a:gd name="connsiteX6" fmla="*/ 0 w 5431609"/>
              <a:gd name="connsiteY6" fmla="*/ 1584178 h 2088233"/>
              <a:gd name="connsiteX0" fmla="*/ 4968552 w 5431609"/>
              <a:gd name="connsiteY0" fmla="*/ 0 h 2088233"/>
              <a:gd name="connsiteX1" fmla="*/ 2592288 w 5431609"/>
              <a:gd name="connsiteY1" fmla="*/ 1512168 h 2088233"/>
              <a:gd name="connsiteX2" fmla="*/ 1440160 w 5431609"/>
              <a:gd name="connsiteY2" fmla="*/ 2088233 h 2088233"/>
              <a:gd name="connsiteX3" fmla="*/ 504056 w 5431609"/>
              <a:gd name="connsiteY3" fmla="*/ 1800201 h 2088233"/>
              <a:gd name="connsiteX4" fmla="*/ 360041 w 5431609"/>
              <a:gd name="connsiteY4" fmla="*/ 1800202 h 2088233"/>
              <a:gd name="connsiteX5" fmla="*/ 216025 w 5431609"/>
              <a:gd name="connsiteY5" fmla="*/ 1728194 h 2088233"/>
              <a:gd name="connsiteX6" fmla="*/ 0 w 5431609"/>
              <a:gd name="connsiteY6" fmla="*/ 1584178 h 2088233"/>
              <a:gd name="connsiteX0" fmla="*/ 4968552 w 5431609"/>
              <a:gd name="connsiteY0" fmla="*/ 0 h 2088233"/>
              <a:gd name="connsiteX1" fmla="*/ 2592288 w 5431609"/>
              <a:gd name="connsiteY1" fmla="*/ 1512168 h 2088233"/>
              <a:gd name="connsiteX2" fmla="*/ 1440160 w 5431609"/>
              <a:gd name="connsiteY2" fmla="*/ 2088233 h 2088233"/>
              <a:gd name="connsiteX3" fmla="*/ 504057 w 5431609"/>
              <a:gd name="connsiteY3" fmla="*/ 1872210 h 2088233"/>
              <a:gd name="connsiteX4" fmla="*/ 360041 w 5431609"/>
              <a:gd name="connsiteY4" fmla="*/ 1800202 h 2088233"/>
              <a:gd name="connsiteX5" fmla="*/ 216025 w 5431609"/>
              <a:gd name="connsiteY5" fmla="*/ 1728194 h 2088233"/>
              <a:gd name="connsiteX6" fmla="*/ 0 w 5431609"/>
              <a:gd name="connsiteY6" fmla="*/ 1584178 h 2088233"/>
              <a:gd name="connsiteX0" fmla="*/ 4896543 w 5359600"/>
              <a:gd name="connsiteY0" fmla="*/ 0 h 2088233"/>
              <a:gd name="connsiteX1" fmla="*/ 2520279 w 5359600"/>
              <a:gd name="connsiteY1" fmla="*/ 1512168 h 2088233"/>
              <a:gd name="connsiteX2" fmla="*/ 1368151 w 5359600"/>
              <a:gd name="connsiteY2" fmla="*/ 2088233 h 2088233"/>
              <a:gd name="connsiteX3" fmla="*/ 432048 w 5359600"/>
              <a:gd name="connsiteY3" fmla="*/ 1872210 h 2088233"/>
              <a:gd name="connsiteX4" fmla="*/ 288032 w 5359600"/>
              <a:gd name="connsiteY4" fmla="*/ 1800202 h 2088233"/>
              <a:gd name="connsiteX5" fmla="*/ 144016 w 5359600"/>
              <a:gd name="connsiteY5" fmla="*/ 1728194 h 2088233"/>
              <a:gd name="connsiteX6" fmla="*/ 0 w 5359600"/>
              <a:gd name="connsiteY6" fmla="*/ 1656186 h 2088233"/>
              <a:gd name="connsiteX0" fmla="*/ 4896543 w 5359600"/>
              <a:gd name="connsiteY0" fmla="*/ 0 h 1992224"/>
              <a:gd name="connsiteX1" fmla="*/ 2520279 w 5359600"/>
              <a:gd name="connsiteY1" fmla="*/ 1512168 h 1992224"/>
              <a:gd name="connsiteX2" fmla="*/ 1296143 w 5359600"/>
              <a:gd name="connsiteY2" fmla="*/ 1944218 h 1992224"/>
              <a:gd name="connsiteX3" fmla="*/ 432048 w 5359600"/>
              <a:gd name="connsiteY3" fmla="*/ 1872210 h 1992224"/>
              <a:gd name="connsiteX4" fmla="*/ 288032 w 5359600"/>
              <a:gd name="connsiteY4" fmla="*/ 1800202 h 1992224"/>
              <a:gd name="connsiteX5" fmla="*/ 144016 w 5359600"/>
              <a:gd name="connsiteY5" fmla="*/ 1728194 h 1992224"/>
              <a:gd name="connsiteX6" fmla="*/ 0 w 5359600"/>
              <a:gd name="connsiteY6" fmla="*/ 1656186 h 1992224"/>
              <a:gd name="connsiteX0" fmla="*/ 4896543 w 5359600"/>
              <a:gd name="connsiteY0" fmla="*/ 0 h 1992224"/>
              <a:gd name="connsiteX1" fmla="*/ 2520279 w 5359600"/>
              <a:gd name="connsiteY1" fmla="*/ 1512168 h 1992224"/>
              <a:gd name="connsiteX2" fmla="*/ 1296143 w 5359600"/>
              <a:gd name="connsiteY2" fmla="*/ 1944218 h 1992224"/>
              <a:gd name="connsiteX3" fmla="*/ 432048 w 5359600"/>
              <a:gd name="connsiteY3" fmla="*/ 1872210 h 1992224"/>
              <a:gd name="connsiteX4" fmla="*/ 288032 w 5359600"/>
              <a:gd name="connsiteY4" fmla="*/ 1800202 h 1992224"/>
              <a:gd name="connsiteX5" fmla="*/ 144016 w 5359600"/>
              <a:gd name="connsiteY5" fmla="*/ 1728194 h 1992224"/>
              <a:gd name="connsiteX6" fmla="*/ 0 w 5359600"/>
              <a:gd name="connsiteY6" fmla="*/ 1656186 h 1992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59600" h="1992224">
                <a:moveTo>
                  <a:pt x="4896543" y="0"/>
                </a:moveTo>
                <a:cubicBezTo>
                  <a:pt x="5359600" y="345941"/>
                  <a:pt x="4731742" y="1080368"/>
                  <a:pt x="2520279" y="1512168"/>
                </a:cubicBezTo>
                <a:cubicBezTo>
                  <a:pt x="2116625" y="1477691"/>
                  <a:pt x="1834885" y="1476551"/>
                  <a:pt x="1296143" y="1944218"/>
                </a:cubicBezTo>
                <a:cubicBezTo>
                  <a:pt x="868659" y="1933370"/>
                  <a:pt x="720080" y="1992224"/>
                  <a:pt x="432048" y="1872210"/>
                </a:cubicBezTo>
                <a:lnTo>
                  <a:pt x="288032" y="1800202"/>
                </a:lnTo>
                <a:lnTo>
                  <a:pt x="144016" y="1728194"/>
                </a:lnTo>
                <a:lnTo>
                  <a:pt x="0" y="1656186"/>
                </a:lnTo>
              </a:path>
            </a:pathLst>
          </a:custGeom>
          <a:noFill/>
          <a:ln w="38100" cap="flat" cmpd="sng" algn="ctr">
            <a:solidFill>
              <a:schemeClr val="bg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-32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32040" y="908720"/>
            <a:ext cx="3024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Final Contractor Mobilization Site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(6.9 miles)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7308304" y="1628800"/>
            <a:ext cx="648074" cy="504056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3491880" y="2132856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Beach head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 rot="16200000" flipH="1">
            <a:off x="1148138" y="2035647"/>
            <a:ext cx="906489" cy="540062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755576" y="1412776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Mine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 bwMode="auto">
          <a:xfrm rot="5400000">
            <a:off x="2995252" y="3004380"/>
            <a:ext cx="648072" cy="48920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1763688" y="1844824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Quarry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 bwMode="auto">
          <a:xfrm rot="16200000" flipH="1">
            <a:off x="2087724" y="2600908"/>
            <a:ext cx="936104" cy="288032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53650"/>
            <a:ext cx="7886700" cy="97564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Construction Challenges (Continued)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0400" y="950400"/>
            <a:ext cx="7077904" cy="5022000"/>
          </a:xfrm>
        </p:spPr>
        <p:txBody>
          <a:bodyPr/>
          <a:lstStyle/>
          <a:p>
            <a:r>
              <a:rPr lang="en-US" dirty="0" smtClean="0"/>
              <a:t>Storing materials at a very constricted site</a:t>
            </a:r>
            <a:endParaRPr lang="en-US" dirty="0"/>
          </a:p>
        </p:txBody>
      </p:sp>
      <p:pic>
        <p:nvPicPr>
          <p:cNvPr id="3075" name="Picture 12" descr="0224964-R1-010-3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556792"/>
            <a:ext cx="7138889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077" y="124783"/>
            <a:ext cx="8407846" cy="69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Construction Challenges (Continued)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2736"/>
            <a:ext cx="7886700" cy="5124227"/>
          </a:xfrm>
        </p:spPr>
        <p:txBody>
          <a:bodyPr/>
          <a:lstStyle/>
          <a:p>
            <a:r>
              <a:rPr lang="en-US" dirty="0" smtClean="0"/>
              <a:t>Ground conditions in one corner of the quarry require field modification 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691680" y="1916832"/>
            <a:ext cx="4972733" cy="402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67544" y="6093296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BCR Footprint reduced by 3.6%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981" y="332656"/>
            <a:ext cx="8767886" cy="8367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Construction Challenges (Continued)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894" y="1340768"/>
            <a:ext cx="8496944" cy="4104456"/>
          </a:xfrm>
        </p:spPr>
        <p:txBody>
          <a:bodyPr/>
          <a:lstStyle/>
          <a:p>
            <a:r>
              <a:rPr lang="en-US" sz="2800" dirty="0" smtClean="0">
                <a:solidFill>
                  <a:schemeClr val="tx1"/>
                </a:solidFill>
              </a:rPr>
              <a:t>Delayed start due to weather and storm water BMP’s puts project behind schedule and reduced available construction budget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Ground conditions in the mixing pond footprint spook contractor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Mixing pond is dropped from the contractor’s work scope    (see paper </a:t>
            </a:r>
            <a:r>
              <a:rPr lang="en-US" dirty="0"/>
              <a:t>[</a:t>
            </a:r>
            <a:r>
              <a:rPr lang="en-US" sz="2800" dirty="0" smtClean="0">
                <a:solidFill>
                  <a:schemeClr val="tx1"/>
                </a:solidFill>
              </a:rPr>
              <a:t>Gusek, 2011] for details)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Flow Dispersion Zone design is modified to minimize imported riprap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67544" y="116632"/>
            <a:ext cx="8352928" cy="792088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Golinsky BCR Construction, 2010 </a:t>
            </a:r>
            <a:b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(with ARRA Funding)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 descr="100_0066.JPG"/>
          <p:cNvPicPr>
            <a:picLocks noGrp="1" noChangeAspect="1"/>
          </p:cNvPicPr>
          <p:nvPr>
            <p:ph sz="quarter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952999" y="980728"/>
            <a:ext cx="3727648" cy="2344727"/>
          </a:xfrm>
        </p:spPr>
      </p:pic>
      <p:pic>
        <p:nvPicPr>
          <p:cNvPr id="10" name="Content Placeholder 9" descr="100_0275.JPG"/>
          <p:cNvPicPr>
            <a:picLocks noGrp="1" noChangeAspect="1"/>
          </p:cNvPicPr>
          <p:nvPr>
            <p:ph sz="quarter" idx="2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80999" y="3429000"/>
            <a:ext cx="4358487" cy="2880320"/>
          </a:xfrm>
        </p:spPr>
      </p:pic>
      <p:pic>
        <p:nvPicPr>
          <p:cNvPr id="11" name="Content Placeholder 10" descr="100_0260.JPG"/>
          <p:cNvPicPr>
            <a:picLocks noGrp="1" noChangeAspect="1"/>
          </p:cNvPicPr>
          <p:nvPr>
            <p:ph sz="quarter" idx="4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952999" y="3408716"/>
            <a:ext cx="3867473" cy="2900604"/>
          </a:xfrm>
        </p:spPr>
      </p:pic>
      <p:sp>
        <p:nvSpPr>
          <p:cNvPr id="7" name="TextBox 6"/>
          <p:cNvSpPr txBox="1"/>
          <p:nvPr/>
        </p:nvSpPr>
        <p:spPr>
          <a:xfrm>
            <a:off x="467544" y="6309320"/>
            <a:ext cx="7560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Construction Cost: $1.3 million (about $0.012 per gallon for 20-yr life)</a:t>
            </a:r>
            <a:endParaRPr lang="en-US" sz="1600" dirty="0"/>
          </a:p>
        </p:txBody>
      </p:sp>
      <p:pic>
        <p:nvPicPr>
          <p:cNvPr id="12" name="Content Placeholder 11" descr="SRB Cross Section View.jpg"/>
          <p:cNvPicPr>
            <a:picLocks noGrp="1" noChangeAspect="1"/>
          </p:cNvPicPr>
          <p:nvPr>
            <p:ph sz="quarter" idx="3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107504" y="1170062"/>
            <a:ext cx="4676938" cy="1947446"/>
          </a:xfrm>
        </p:spPr>
      </p:pic>
    </p:spTree>
    <p:extLst>
      <p:ext uri="{BB962C8B-B14F-4D97-AF65-F5344CB8AC3E}">
        <p14:creationId xmlns:p14="http://schemas.microsoft.com/office/powerpoint/2010/main" xmlns="" val="1361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188640"/>
            <a:ext cx="7886700" cy="61560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Final BCR As Built (January, 2011)</a:t>
            </a:r>
          </a:p>
        </p:txBody>
      </p:sp>
      <p:pic>
        <p:nvPicPr>
          <p:cNvPr id="4" name="Content Placeholder 3" descr="BCR Jan 2011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94469" y="804243"/>
            <a:ext cx="7920880" cy="593943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0113"/>
            <a:ext cx="78867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BCR Module 1 Commissioning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281" y="1327860"/>
            <a:ext cx="7871792" cy="233458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Portal 3 is the only mine pool plumbed into the quarry when the BCR is ready for commissioning (we used it for soil moisture, dust control)</a:t>
            </a:r>
          </a:p>
          <a:p>
            <a:r>
              <a:rPr lang="en-US" b="1" i="1" dirty="0" smtClean="0">
                <a:solidFill>
                  <a:schemeClr val="tx1"/>
                </a:solidFill>
              </a:rPr>
              <a:t>Portal 3 sulfate concentration is only 8 </a:t>
            </a:r>
            <a:r>
              <a:rPr lang="en-US" b="1" i="1" smtClean="0">
                <a:solidFill>
                  <a:schemeClr val="tx1"/>
                </a:solidFill>
              </a:rPr>
              <a:t>to 10 </a:t>
            </a:r>
            <a:r>
              <a:rPr lang="en-US" b="1" i="1" dirty="0" smtClean="0">
                <a:solidFill>
                  <a:schemeClr val="tx1"/>
                </a:solidFill>
              </a:rPr>
              <a:t>mg/L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Lower Portal pipeline is plugged with iron precipitates;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Inclement weather prevented LP maintenance and the BCR filled with rain water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59832" y="3630215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Solutions</a:t>
            </a:r>
            <a:endParaRPr lang="en-US" b="1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115616" y="4049688"/>
            <a:ext cx="722104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14400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Added 20 lbs or 9.1 kg of Epsom salt</a:t>
            </a: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to BCR inflow </a:t>
            </a:r>
            <a:endParaRPr kumimoji="0" lang="en-US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80000"/>
              <a:buFont typeface="Wingdings" panose="05000000000000000000" pitchFamily="2" charset="2"/>
              <a:buChar char="q"/>
            </a:pPr>
            <a:r>
              <a:rPr lang="en-US" kern="0" dirty="0" smtClean="0">
                <a:latin typeface="+mn-lt"/>
                <a:ea typeface="+mn-ea"/>
              </a:rPr>
              <a:t>Added a </a:t>
            </a:r>
            <a:r>
              <a:rPr lang="en-US" kern="0" dirty="0" smtClean="0"/>
              <a:t>30 lbs or 13.4 kg “teabag” of agricultural gypsum to flow distribution vault</a:t>
            </a:r>
          </a:p>
          <a:p>
            <a:pPr marL="342900" lvl="0" indent="-342900" eaLnBrk="1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80000"/>
              <a:buFont typeface="Wingdings" panose="05000000000000000000" pitchFamily="2" charset="2"/>
              <a:buChar char="q"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Influent</a:t>
            </a: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sulfate 14 mg/L; effluent 4 mg/L</a:t>
            </a:r>
            <a:endParaRPr kumimoji="0" lang="en-US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Lower Portal</a:t>
            </a: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plumbed in January 25</a:t>
            </a:r>
            <a:r>
              <a:rPr kumimoji="0" lang="en-US" b="0" i="0" u="none" strike="noStrike" kern="0" cap="none" spc="0" normalizeH="0" baseline="3000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th</a:t>
            </a: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2011, </a:t>
            </a:r>
            <a:r>
              <a:rPr lang="en-US" kern="0" dirty="0" smtClean="0">
                <a:latin typeface="+mn-lt"/>
                <a:ea typeface="+mn-ea"/>
              </a:rPr>
              <a:t>no “transition” (sulfate @1,127 mg/L; pH 2.7)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8164"/>
              </a:buClr>
              <a:buSzPct val="80000"/>
              <a:buFont typeface="Wingdings" pitchFamily="-32" charset="2"/>
              <a:buChar char="n"/>
              <a:tabLst/>
              <a:defRPr/>
            </a:pPr>
            <a:endParaRPr kumimoji="0" lang="en-US" sz="2000" b="0" i="0" u="none" strike="noStrike" kern="0" cap="none" spc="0" normalizeH="0" noProof="0" dirty="0" smtClean="0">
              <a:ln>
                <a:noFill/>
              </a:ln>
              <a:solidFill>
                <a:srgbClr val="4C4C4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>
          <a:xfrm>
            <a:off x="755576" y="152400"/>
            <a:ext cx="8174142" cy="106202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Golinsky Mine, Trinity National Forest</a:t>
            </a:r>
          </a:p>
        </p:txBody>
      </p:sp>
      <p:pic>
        <p:nvPicPr>
          <p:cNvPr id="4099" name="Picture 6" descr="CA Map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251520" y="2132856"/>
            <a:ext cx="2241941" cy="3109502"/>
          </a:xfrm>
          <a:noFill/>
        </p:spPr>
      </p:pic>
      <p:pic>
        <p:nvPicPr>
          <p:cNvPr id="4100" name="Picture 8" descr="Site right 3of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5643599" y="1052736"/>
            <a:ext cx="3176873" cy="488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693448" y="2063927"/>
            <a:ext cx="28717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1" indent="-514350">
              <a:buClr>
                <a:srgbClr val="0070C0"/>
              </a:buClr>
              <a:buFont typeface="+mj-lt"/>
              <a:buAutoNum type="romanUcPeriod"/>
            </a:pPr>
            <a:r>
              <a:rPr lang="en-US" b="1" dirty="0" smtClean="0"/>
              <a:t>BCR Design &amp; Construction</a:t>
            </a:r>
          </a:p>
          <a:p>
            <a:pPr marL="514350" lvl="1" indent="-514350">
              <a:buClr>
                <a:srgbClr val="0070C0"/>
              </a:buClr>
              <a:buFont typeface="+mj-lt"/>
              <a:buAutoNum type="romanUcPeriod"/>
            </a:pPr>
            <a:endParaRPr lang="en-US" b="1" dirty="0" smtClean="0"/>
          </a:p>
          <a:p>
            <a:pPr marL="514350" lvl="1" indent="-514350">
              <a:buClr>
                <a:srgbClr val="0070C0"/>
              </a:buClr>
              <a:buFont typeface="+mj-lt"/>
              <a:buAutoNum type="romanUcPeriod"/>
            </a:pPr>
            <a:r>
              <a:rPr lang="en-US" b="1" dirty="0" smtClean="0"/>
              <a:t>Mine Pool Improvements</a:t>
            </a:r>
          </a:p>
          <a:p>
            <a:pPr marL="514350" lvl="1" indent="-514350">
              <a:buClr>
                <a:srgbClr val="0070C0"/>
              </a:buClr>
              <a:buFont typeface="+mj-lt"/>
              <a:buAutoNum type="romanUcPeriod"/>
            </a:pPr>
            <a:endParaRPr lang="en-US" b="1" dirty="0" smtClean="0"/>
          </a:p>
          <a:p>
            <a:pPr marL="514350" lvl="1" indent="-514350">
              <a:buClr>
                <a:srgbClr val="0070C0"/>
              </a:buClr>
              <a:buFont typeface="+mj-lt"/>
              <a:buAutoNum type="romanUcPeriod"/>
            </a:pPr>
            <a:r>
              <a:rPr lang="en-US" b="1" dirty="0" smtClean="0"/>
              <a:t>Operation &amp; Maintenance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886700" cy="97564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BCR Receiving Lower Portal MIW 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May 2011)</a:t>
            </a:r>
          </a:p>
        </p:txBody>
      </p:sp>
      <p:pic>
        <p:nvPicPr>
          <p:cNvPr id="4" name="Content Placeholder 3" descr="BCR Jan 2011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83568" y="1092275"/>
            <a:ext cx="7560840" cy="566945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886700" cy="97564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BCR Receiving Lower Portal MIW 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(October 12, 2016)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15811" y="1091803"/>
            <a:ext cx="7667625" cy="5750718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 rot="3634730">
            <a:off x="4510390" y="1836606"/>
            <a:ext cx="219080" cy="10081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145031" y="1728892"/>
            <a:ext cx="2880320" cy="338554"/>
          </a:xfrm>
          <a:prstGeom prst="rect">
            <a:avLst/>
          </a:prstGeom>
          <a:solidFill>
            <a:schemeClr val="bg1">
              <a:alpha val="3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Intruding Willows Removed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xmlns="" val="408758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521" y="102333"/>
            <a:ext cx="7886700" cy="908719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BCR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(6 Lower Portal MIW events)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79512" y="1052736"/>
          <a:ext cx="8686800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5600"/>
                <a:gridCol w="2895600"/>
                <a:gridCol w="2895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Parameter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Influent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Effluent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pH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2.7 </a:t>
                      </a:r>
                      <a:r>
                        <a:rPr lang="en-US" sz="2400" dirty="0" err="1" smtClean="0"/>
                        <a:t>s.u</a:t>
                      </a:r>
                      <a:r>
                        <a:rPr lang="en-US" sz="2400" dirty="0" smtClean="0"/>
                        <a:t>.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6.45 </a:t>
                      </a:r>
                      <a:r>
                        <a:rPr lang="en-US" sz="2400" dirty="0" err="1" smtClean="0"/>
                        <a:t>s.u</a:t>
                      </a:r>
                      <a:r>
                        <a:rPr lang="en-US" sz="2400" dirty="0" smtClean="0"/>
                        <a:t>.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Iron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97.2 mg/L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6.1 mg/L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Aluminum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28.6 mg/L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0.03 mg/L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Copper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19.3 mg/L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0.005 mg/L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Zinc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40.0 mg/L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0.5 mg/L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Cadmium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0.40 mg/L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0.005 mg/L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Calcium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19 mg/L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206 mg/L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Manganese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0.6 mg/L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2.1 mg/L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Sulfate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728 mg/L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324 mg/L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ORP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354 mv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-217 mv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259632" y="6165304"/>
            <a:ext cx="5976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97% metal removal efficiency in May 2011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 bwMode="auto">
          <a:xfrm>
            <a:off x="179512" y="2852936"/>
            <a:ext cx="8352928" cy="504056"/>
          </a:xfrm>
          <a:prstGeom prst="roundRect">
            <a:avLst/>
          </a:prstGeom>
          <a:noFill/>
          <a:ln w="5080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-3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971600" y="2348880"/>
            <a:ext cx="6912000" cy="2016224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smtClean="0"/>
              <a:t>PART II</a:t>
            </a:r>
          </a:p>
          <a:p>
            <a:pPr algn="ctr"/>
            <a:r>
              <a:rPr lang="en-US" sz="4000" b="1" dirty="0" smtClean="0"/>
              <a:t>PORTAL 3 MINE POOL IMPROVEMENTS</a:t>
            </a:r>
            <a:endParaRPr lang="en-US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68197"/>
            <a:ext cx="7886700" cy="93494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Full Scale Passive System 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Schematic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</a:p>
        </p:txBody>
      </p:sp>
      <p:pic>
        <p:nvPicPr>
          <p:cNvPr id="1026" name="Picture 2" descr="C:\Documents and Settings\jgusek\My Documents\My files\PAPERSHO\2011 Papers Abstracts\ASMR Golinsky-02\Figure 2 Schematic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963486"/>
            <a:ext cx="5544616" cy="5715115"/>
          </a:xfrm>
          <a:prstGeom prst="rect">
            <a:avLst/>
          </a:prstGeom>
          <a:noFill/>
        </p:spPr>
      </p:pic>
      <p:sp>
        <p:nvSpPr>
          <p:cNvPr id="6" name="Oval 5"/>
          <p:cNvSpPr/>
          <p:nvPr/>
        </p:nvSpPr>
        <p:spPr bwMode="auto">
          <a:xfrm>
            <a:off x="4716016" y="1340768"/>
            <a:ext cx="1296144" cy="432048"/>
          </a:xfrm>
          <a:prstGeom prst="ellipse">
            <a:avLst/>
          </a:prstGeom>
          <a:noFill/>
          <a:ln w="6350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-32" charset="-128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697964" y="1731722"/>
            <a:ext cx="320867" cy="510855"/>
            <a:chOff x="4697964" y="1731722"/>
            <a:chExt cx="320867" cy="510855"/>
          </a:xfrm>
        </p:grpSpPr>
        <p:sp>
          <p:nvSpPr>
            <p:cNvPr id="7" name="Right Arrow 6"/>
            <p:cNvSpPr/>
            <p:nvPr/>
          </p:nvSpPr>
          <p:spPr>
            <a:xfrm rot="18303337">
              <a:off x="4602970" y="1826716"/>
              <a:ext cx="510855" cy="320867"/>
            </a:xfrm>
            <a:prstGeom prst="rightArrow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rot="18274004">
              <a:off x="4628270" y="1864038"/>
              <a:ext cx="46025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ARD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1560" y="174755"/>
            <a:ext cx="7886700" cy="61560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Portal 3 and Lower/Upper Portal Proximity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58466" y="790358"/>
            <a:ext cx="7992888" cy="5879002"/>
            <a:chOff x="395536" y="790358"/>
            <a:chExt cx="7560840" cy="550222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790358"/>
              <a:ext cx="7345680" cy="4968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Freeform 8"/>
            <p:cNvSpPr/>
            <p:nvPr/>
          </p:nvSpPr>
          <p:spPr bwMode="auto">
            <a:xfrm>
              <a:off x="5742324" y="3762198"/>
              <a:ext cx="1401097" cy="88490"/>
            </a:xfrm>
            <a:custGeom>
              <a:avLst/>
              <a:gdLst>
                <a:gd name="connsiteX0" fmla="*/ 0 w 1401097"/>
                <a:gd name="connsiteY0" fmla="*/ 88490 h 88490"/>
                <a:gd name="connsiteX1" fmla="*/ 442452 w 1401097"/>
                <a:gd name="connsiteY1" fmla="*/ 88490 h 88490"/>
                <a:gd name="connsiteX2" fmla="*/ 1017639 w 1401097"/>
                <a:gd name="connsiteY2" fmla="*/ 0 h 88490"/>
                <a:gd name="connsiteX3" fmla="*/ 1283110 w 1401097"/>
                <a:gd name="connsiteY3" fmla="*/ 0 h 88490"/>
                <a:gd name="connsiteX4" fmla="*/ 1401097 w 1401097"/>
                <a:gd name="connsiteY4" fmla="*/ 0 h 88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1097" h="88490">
                  <a:moveTo>
                    <a:pt x="0" y="88490"/>
                  </a:moveTo>
                  <a:lnTo>
                    <a:pt x="442452" y="88490"/>
                  </a:lnTo>
                  <a:lnTo>
                    <a:pt x="1017639" y="0"/>
                  </a:lnTo>
                  <a:lnTo>
                    <a:pt x="1283110" y="0"/>
                  </a:lnTo>
                  <a:lnTo>
                    <a:pt x="1401097" y="0"/>
                  </a:lnTo>
                </a:path>
              </a:pathLst>
            </a:custGeom>
            <a:noFill/>
            <a:ln w="69850" cap="flat" cmpd="sng" algn="ctr">
              <a:solidFill>
                <a:srgbClr val="C0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pitchFamily="-32" charset="-128"/>
              </a:endParaRPr>
            </a:p>
          </p:txBody>
        </p:sp>
        <p:sp>
          <p:nvSpPr>
            <p:cNvPr id="10" name="Freeform 9"/>
            <p:cNvSpPr/>
            <p:nvPr/>
          </p:nvSpPr>
          <p:spPr bwMode="auto">
            <a:xfrm>
              <a:off x="5004048" y="4030718"/>
              <a:ext cx="1401097" cy="88490"/>
            </a:xfrm>
            <a:custGeom>
              <a:avLst/>
              <a:gdLst>
                <a:gd name="connsiteX0" fmla="*/ 0 w 1401097"/>
                <a:gd name="connsiteY0" fmla="*/ 88490 h 88490"/>
                <a:gd name="connsiteX1" fmla="*/ 442452 w 1401097"/>
                <a:gd name="connsiteY1" fmla="*/ 88490 h 88490"/>
                <a:gd name="connsiteX2" fmla="*/ 1017639 w 1401097"/>
                <a:gd name="connsiteY2" fmla="*/ 0 h 88490"/>
                <a:gd name="connsiteX3" fmla="*/ 1283110 w 1401097"/>
                <a:gd name="connsiteY3" fmla="*/ 0 h 88490"/>
                <a:gd name="connsiteX4" fmla="*/ 1401097 w 1401097"/>
                <a:gd name="connsiteY4" fmla="*/ 0 h 88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1097" h="88490">
                  <a:moveTo>
                    <a:pt x="0" y="88490"/>
                  </a:moveTo>
                  <a:lnTo>
                    <a:pt x="442452" y="88490"/>
                  </a:lnTo>
                  <a:lnTo>
                    <a:pt x="1017639" y="0"/>
                  </a:lnTo>
                  <a:lnTo>
                    <a:pt x="1283110" y="0"/>
                  </a:lnTo>
                  <a:lnTo>
                    <a:pt x="1401097" y="0"/>
                  </a:lnTo>
                </a:path>
              </a:pathLst>
            </a:custGeom>
            <a:noFill/>
            <a:ln w="69850" cap="flat" cmpd="sng" algn="ctr">
              <a:solidFill>
                <a:srgbClr val="C0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pitchFamily="-32" charset="-128"/>
              </a:endParaRPr>
            </a:p>
          </p:txBody>
        </p:sp>
        <p:sp>
          <p:nvSpPr>
            <p:cNvPr id="11" name="Freeform 10"/>
            <p:cNvSpPr/>
            <p:nvPr/>
          </p:nvSpPr>
          <p:spPr bwMode="auto">
            <a:xfrm rot="752152">
              <a:off x="4564902" y="2165493"/>
              <a:ext cx="1401097" cy="88490"/>
            </a:xfrm>
            <a:custGeom>
              <a:avLst/>
              <a:gdLst>
                <a:gd name="connsiteX0" fmla="*/ 0 w 1401097"/>
                <a:gd name="connsiteY0" fmla="*/ 88490 h 88490"/>
                <a:gd name="connsiteX1" fmla="*/ 442452 w 1401097"/>
                <a:gd name="connsiteY1" fmla="*/ 88490 h 88490"/>
                <a:gd name="connsiteX2" fmla="*/ 1017639 w 1401097"/>
                <a:gd name="connsiteY2" fmla="*/ 0 h 88490"/>
                <a:gd name="connsiteX3" fmla="*/ 1283110 w 1401097"/>
                <a:gd name="connsiteY3" fmla="*/ 0 h 88490"/>
                <a:gd name="connsiteX4" fmla="*/ 1401097 w 1401097"/>
                <a:gd name="connsiteY4" fmla="*/ 0 h 88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1097" h="88490">
                  <a:moveTo>
                    <a:pt x="0" y="88490"/>
                  </a:moveTo>
                  <a:lnTo>
                    <a:pt x="442452" y="88490"/>
                  </a:lnTo>
                  <a:lnTo>
                    <a:pt x="1017639" y="0"/>
                  </a:lnTo>
                  <a:lnTo>
                    <a:pt x="1283110" y="0"/>
                  </a:lnTo>
                  <a:lnTo>
                    <a:pt x="1401097" y="0"/>
                  </a:lnTo>
                </a:path>
              </a:pathLst>
            </a:custGeom>
            <a:noFill/>
            <a:ln w="69850" cap="flat" cmpd="sng" algn="ctr">
              <a:solidFill>
                <a:srgbClr val="C0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pitchFamily="-32" charset="-128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211960" y="1582446"/>
              <a:ext cx="17281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Portal 3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932040" y="4246742"/>
              <a:ext cx="136815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Lower</a:t>
              </a:r>
            </a:p>
            <a:p>
              <a:r>
                <a:rPr lang="en-US" b="1" dirty="0" smtClean="0">
                  <a:solidFill>
                    <a:schemeClr val="bg1"/>
                  </a:solidFill>
                </a:rPr>
                <a:t>Portal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913224" y="3090959"/>
              <a:ext cx="136815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Upper</a:t>
              </a:r>
            </a:p>
            <a:p>
              <a:r>
                <a:rPr lang="en-US" b="1" dirty="0" smtClean="0">
                  <a:solidFill>
                    <a:schemeClr val="bg1"/>
                  </a:solidFill>
                </a:rPr>
                <a:t>Portal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948264" y="3526662"/>
              <a:ext cx="10081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C00000"/>
                  </a:solidFill>
                </a:rPr>
                <a:t>?</a:t>
              </a:r>
              <a:endParaRPr lang="en-US" sz="3200" b="1" dirty="0">
                <a:solidFill>
                  <a:srgbClr val="C0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796136" y="2158510"/>
              <a:ext cx="10081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C00000"/>
                  </a:solidFill>
                </a:rPr>
                <a:t>?</a:t>
              </a:r>
              <a:endParaRPr lang="en-US" sz="3200" b="1" dirty="0">
                <a:solidFill>
                  <a:srgbClr val="C000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228184" y="3814694"/>
              <a:ext cx="10081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C00000"/>
                  </a:solidFill>
                </a:rPr>
                <a:t>?</a:t>
              </a:r>
              <a:endParaRPr lang="en-US" sz="3200" b="1" dirty="0">
                <a:solidFill>
                  <a:srgbClr val="C00000"/>
                </a:solidFill>
              </a:endParaRPr>
            </a:p>
          </p:txBody>
        </p:sp>
        <p:sp>
          <p:nvSpPr>
            <p:cNvPr id="18" name="Freeform 17"/>
            <p:cNvSpPr/>
            <p:nvPr/>
          </p:nvSpPr>
          <p:spPr bwMode="auto">
            <a:xfrm>
              <a:off x="395536" y="4246742"/>
              <a:ext cx="1331539" cy="1476991"/>
            </a:xfrm>
            <a:custGeom>
              <a:avLst/>
              <a:gdLst>
                <a:gd name="connsiteX0" fmla="*/ 0 w 995516"/>
                <a:gd name="connsiteY0" fmla="*/ 0 h 3244645"/>
                <a:gd name="connsiteX1" fmla="*/ 309716 w 995516"/>
                <a:gd name="connsiteY1" fmla="*/ 442452 h 3244645"/>
                <a:gd name="connsiteX2" fmla="*/ 280219 w 995516"/>
                <a:gd name="connsiteY2" fmla="*/ 722671 h 3244645"/>
                <a:gd name="connsiteX3" fmla="*/ 516193 w 995516"/>
                <a:gd name="connsiteY3" fmla="*/ 1002890 h 3244645"/>
                <a:gd name="connsiteX4" fmla="*/ 604683 w 995516"/>
                <a:gd name="connsiteY4" fmla="*/ 1401097 h 3244645"/>
                <a:gd name="connsiteX5" fmla="*/ 575187 w 995516"/>
                <a:gd name="connsiteY5" fmla="*/ 1622323 h 3244645"/>
                <a:gd name="connsiteX6" fmla="*/ 560438 w 995516"/>
                <a:gd name="connsiteY6" fmla="*/ 2168013 h 3244645"/>
                <a:gd name="connsiteX7" fmla="*/ 324464 w 995516"/>
                <a:gd name="connsiteY7" fmla="*/ 2389239 h 3244645"/>
                <a:gd name="connsiteX8" fmla="*/ 545690 w 995516"/>
                <a:gd name="connsiteY8" fmla="*/ 2684207 h 3244645"/>
                <a:gd name="connsiteX9" fmla="*/ 929148 w 995516"/>
                <a:gd name="connsiteY9" fmla="*/ 3082413 h 3244645"/>
                <a:gd name="connsiteX10" fmla="*/ 943896 w 995516"/>
                <a:gd name="connsiteY10" fmla="*/ 3244645 h 3244645"/>
                <a:gd name="connsiteX0" fmla="*/ 0 w 995516"/>
                <a:gd name="connsiteY0" fmla="*/ 0 h 3244645"/>
                <a:gd name="connsiteX1" fmla="*/ 309716 w 995516"/>
                <a:gd name="connsiteY1" fmla="*/ 442452 h 3244645"/>
                <a:gd name="connsiteX2" fmla="*/ 280219 w 995516"/>
                <a:gd name="connsiteY2" fmla="*/ 722671 h 3244645"/>
                <a:gd name="connsiteX3" fmla="*/ 516193 w 995516"/>
                <a:gd name="connsiteY3" fmla="*/ 1002890 h 3244645"/>
                <a:gd name="connsiteX4" fmla="*/ 604683 w 995516"/>
                <a:gd name="connsiteY4" fmla="*/ 1401097 h 3244645"/>
                <a:gd name="connsiteX5" fmla="*/ 575187 w 995516"/>
                <a:gd name="connsiteY5" fmla="*/ 1622323 h 3244645"/>
                <a:gd name="connsiteX6" fmla="*/ 142222 w 995516"/>
                <a:gd name="connsiteY6" fmla="*/ 2343718 h 3244645"/>
                <a:gd name="connsiteX7" fmla="*/ 324464 w 995516"/>
                <a:gd name="connsiteY7" fmla="*/ 2389239 h 3244645"/>
                <a:gd name="connsiteX8" fmla="*/ 545690 w 995516"/>
                <a:gd name="connsiteY8" fmla="*/ 2684207 h 3244645"/>
                <a:gd name="connsiteX9" fmla="*/ 929148 w 995516"/>
                <a:gd name="connsiteY9" fmla="*/ 3082413 h 3244645"/>
                <a:gd name="connsiteX10" fmla="*/ 943896 w 995516"/>
                <a:gd name="connsiteY10" fmla="*/ 3244645 h 3244645"/>
                <a:gd name="connsiteX0" fmla="*/ 150879 w 1146395"/>
                <a:gd name="connsiteY0" fmla="*/ 0 h 3244645"/>
                <a:gd name="connsiteX1" fmla="*/ 460595 w 1146395"/>
                <a:gd name="connsiteY1" fmla="*/ 442452 h 3244645"/>
                <a:gd name="connsiteX2" fmla="*/ 431098 w 1146395"/>
                <a:gd name="connsiteY2" fmla="*/ 722671 h 3244645"/>
                <a:gd name="connsiteX3" fmla="*/ 667072 w 1146395"/>
                <a:gd name="connsiteY3" fmla="*/ 1002890 h 3244645"/>
                <a:gd name="connsiteX4" fmla="*/ 755562 w 1146395"/>
                <a:gd name="connsiteY4" fmla="*/ 1401097 h 3244645"/>
                <a:gd name="connsiteX5" fmla="*/ 77077 w 1146395"/>
                <a:gd name="connsiteY5" fmla="*/ 2271710 h 3244645"/>
                <a:gd name="connsiteX6" fmla="*/ 293101 w 1146395"/>
                <a:gd name="connsiteY6" fmla="*/ 2343718 h 3244645"/>
                <a:gd name="connsiteX7" fmla="*/ 475343 w 1146395"/>
                <a:gd name="connsiteY7" fmla="*/ 2389239 h 3244645"/>
                <a:gd name="connsiteX8" fmla="*/ 696569 w 1146395"/>
                <a:gd name="connsiteY8" fmla="*/ 2684207 h 3244645"/>
                <a:gd name="connsiteX9" fmla="*/ 1080027 w 1146395"/>
                <a:gd name="connsiteY9" fmla="*/ 3082413 h 3244645"/>
                <a:gd name="connsiteX10" fmla="*/ 1094775 w 1146395"/>
                <a:gd name="connsiteY10" fmla="*/ 3244645 h 3244645"/>
                <a:gd name="connsiteX0" fmla="*/ 244141 w 1239657"/>
                <a:gd name="connsiteY0" fmla="*/ 0 h 3244645"/>
                <a:gd name="connsiteX1" fmla="*/ 553857 w 1239657"/>
                <a:gd name="connsiteY1" fmla="*/ 442452 h 3244645"/>
                <a:gd name="connsiteX2" fmla="*/ 524360 w 1239657"/>
                <a:gd name="connsiteY2" fmla="*/ 722671 h 3244645"/>
                <a:gd name="connsiteX3" fmla="*/ 760334 w 1239657"/>
                <a:gd name="connsiteY3" fmla="*/ 1002890 h 3244645"/>
                <a:gd name="connsiteX4" fmla="*/ 98332 w 1239657"/>
                <a:gd name="connsiteY4" fmla="*/ 1983678 h 3244645"/>
                <a:gd name="connsiteX5" fmla="*/ 170339 w 1239657"/>
                <a:gd name="connsiteY5" fmla="*/ 2271710 h 3244645"/>
                <a:gd name="connsiteX6" fmla="*/ 386363 w 1239657"/>
                <a:gd name="connsiteY6" fmla="*/ 2343718 h 3244645"/>
                <a:gd name="connsiteX7" fmla="*/ 568605 w 1239657"/>
                <a:gd name="connsiteY7" fmla="*/ 2389239 h 3244645"/>
                <a:gd name="connsiteX8" fmla="*/ 789831 w 1239657"/>
                <a:gd name="connsiteY8" fmla="*/ 2684207 h 3244645"/>
                <a:gd name="connsiteX9" fmla="*/ 1173289 w 1239657"/>
                <a:gd name="connsiteY9" fmla="*/ 3082413 h 3244645"/>
                <a:gd name="connsiteX10" fmla="*/ 1188037 w 1239657"/>
                <a:gd name="connsiteY10" fmla="*/ 3244645 h 3244645"/>
                <a:gd name="connsiteX0" fmla="*/ 316149 w 1311665"/>
                <a:gd name="connsiteY0" fmla="*/ 0 h 3244645"/>
                <a:gd name="connsiteX1" fmla="*/ 625865 w 1311665"/>
                <a:gd name="connsiteY1" fmla="*/ 442452 h 3244645"/>
                <a:gd name="connsiteX2" fmla="*/ 596368 w 1311665"/>
                <a:gd name="connsiteY2" fmla="*/ 722671 h 3244645"/>
                <a:gd name="connsiteX3" fmla="*/ 832342 w 1311665"/>
                <a:gd name="connsiteY3" fmla="*/ 1002890 h 3244645"/>
                <a:gd name="connsiteX4" fmla="*/ 98332 w 1311665"/>
                <a:gd name="connsiteY4" fmla="*/ 2055686 h 3244645"/>
                <a:gd name="connsiteX5" fmla="*/ 242347 w 1311665"/>
                <a:gd name="connsiteY5" fmla="*/ 2271710 h 3244645"/>
                <a:gd name="connsiteX6" fmla="*/ 458371 w 1311665"/>
                <a:gd name="connsiteY6" fmla="*/ 2343718 h 3244645"/>
                <a:gd name="connsiteX7" fmla="*/ 640613 w 1311665"/>
                <a:gd name="connsiteY7" fmla="*/ 2389239 h 3244645"/>
                <a:gd name="connsiteX8" fmla="*/ 861839 w 1311665"/>
                <a:gd name="connsiteY8" fmla="*/ 2684207 h 3244645"/>
                <a:gd name="connsiteX9" fmla="*/ 1245297 w 1311665"/>
                <a:gd name="connsiteY9" fmla="*/ 3082413 h 3244645"/>
                <a:gd name="connsiteX10" fmla="*/ 1260045 w 1311665"/>
                <a:gd name="connsiteY10" fmla="*/ 3244645 h 3244645"/>
                <a:gd name="connsiteX0" fmla="*/ 372831 w 1368347"/>
                <a:gd name="connsiteY0" fmla="*/ 0 h 3244645"/>
                <a:gd name="connsiteX1" fmla="*/ 682547 w 1368347"/>
                <a:gd name="connsiteY1" fmla="*/ 442452 h 3244645"/>
                <a:gd name="connsiteX2" fmla="*/ 653050 w 1368347"/>
                <a:gd name="connsiteY2" fmla="*/ 722671 h 3244645"/>
                <a:gd name="connsiteX3" fmla="*/ 83006 w 1368347"/>
                <a:gd name="connsiteY3" fmla="*/ 1767654 h 3244645"/>
                <a:gd name="connsiteX4" fmla="*/ 155014 w 1368347"/>
                <a:gd name="connsiteY4" fmla="*/ 2055686 h 3244645"/>
                <a:gd name="connsiteX5" fmla="*/ 299029 w 1368347"/>
                <a:gd name="connsiteY5" fmla="*/ 2271710 h 3244645"/>
                <a:gd name="connsiteX6" fmla="*/ 515053 w 1368347"/>
                <a:gd name="connsiteY6" fmla="*/ 2343718 h 3244645"/>
                <a:gd name="connsiteX7" fmla="*/ 697295 w 1368347"/>
                <a:gd name="connsiteY7" fmla="*/ 2389239 h 3244645"/>
                <a:gd name="connsiteX8" fmla="*/ 918521 w 1368347"/>
                <a:gd name="connsiteY8" fmla="*/ 2684207 h 3244645"/>
                <a:gd name="connsiteX9" fmla="*/ 1301979 w 1368347"/>
                <a:gd name="connsiteY9" fmla="*/ 3082413 h 3244645"/>
                <a:gd name="connsiteX10" fmla="*/ 1316727 w 1368347"/>
                <a:gd name="connsiteY10" fmla="*/ 3244645 h 3244645"/>
                <a:gd name="connsiteX0" fmla="*/ 377747 w 1373263"/>
                <a:gd name="connsiteY0" fmla="*/ 0 h 3244645"/>
                <a:gd name="connsiteX1" fmla="*/ 687463 w 1373263"/>
                <a:gd name="connsiteY1" fmla="*/ 442452 h 3244645"/>
                <a:gd name="connsiteX2" fmla="*/ 87922 w 1373263"/>
                <a:gd name="connsiteY2" fmla="*/ 1767654 h 3244645"/>
                <a:gd name="connsiteX3" fmla="*/ 159930 w 1373263"/>
                <a:gd name="connsiteY3" fmla="*/ 2055686 h 3244645"/>
                <a:gd name="connsiteX4" fmla="*/ 303945 w 1373263"/>
                <a:gd name="connsiteY4" fmla="*/ 2271710 h 3244645"/>
                <a:gd name="connsiteX5" fmla="*/ 519969 w 1373263"/>
                <a:gd name="connsiteY5" fmla="*/ 2343718 h 3244645"/>
                <a:gd name="connsiteX6" fmla="*/ 702211 w 1373263"/>
                <a:gd name="connsiteY6" fmla="*/ 2389239 h 3244645"/>
                <a:gd name="connsiteX7" fmla="*/ 923437 w 1373263"/>
                <a:gd name="connsiteY7" fmla="*/ 2684207 h 3244645"/>
                <a:gd name="connsiteX8" fmla="*/ 1306895 w 1373263"/>
                <a:gd name="connsiteY8" fmla="*/ 3082413 h 3244645"/>
                <a:gd name="connsiteX9" fmla="*/ 1321643 w 1373263"/>
                <a:gd name="connsiteY9" fmla="*/ 3244645 h 3244645"/>
                <a:gd name="connsiteX0" fmla="*/ 326128 w 1321644"/>
                <a:gd name="connsiteY0" fmla="*/ 0 h 3244645"/>
                <a:gd name="connsiteX1" fmla="*/ 36303 w 1321644"/>
                <a:gd name="connsiteY1" fmla="*/ 1767654 h 3244645"/>
                <a:gd name="connsiteX2" fmla="*/ 108311 w 1321644"/>
                <a:gd name="connsiteY2" fmla="*/ 2055686 h 3244645"/>
                <a:gd name="connsiteX3" fmla="*/ 252326 w 1321644"/>
                <a:gd name="connsiteY3" fmla="*/ 2271710 h 3244645"/>
                <a:gd name="connsiteX4" fmla="*/ 468350 w 1321644"/>
                <a:gd name="connsiteY4" fmla="*/ 2343718 h 3244645"/>
                <a:gd name="connsiteX5" fmla="*/ 650592 w 1321644"/>
                <a:gd name="connsiteY5" fmla="*/ 2389239 h 3244645"/>
                <a:gd name="connsiteX6" fmla="*/ 871818 w 1321644"/>
                <a:gd name="connsiteY6" fmla="*/ 2684207 h 3244645"/>
                <a:gd name="connsiteX7" fmla="*/ 1255276 w 1321644"/>
                <a:gd name="connsiteY7" fmla="*/ 3082413 h 3244645"/>
                <a:gd name="connsiteX8" fmla="*/ 1270024 w 1321644"/>
                <a:gd name="connsiteY8" fmla="*/ 3244645 h 3244645"/>
                <a:gd name="connsiteX0" fmla="*/ 36303 w 1321644"/>
                <a:gd name="connsiteY0" fmla="*/ 0 h 1476991"/>
                <a:gd name="connsiteX1" fmla="*/ 108311 w 1321644"/>
                <a:gd name="connsiteY1" fmla="*/ 288032 h 1476991"/>
                <a:gd name="connsiteX2" fmla="*/ 252326 w 1321644"/>
                <a:gd name="connsiteY2" fmla="*/ 504056 h 1476991"/>
                <a:gd name="connsiteX3" fmla="*/ 468350 w 1321644"/>
                <a:gd name="connsiteY3" fmla="*/ 576064 h 1476991"/>
                <a:gd name="connsiteX4" fmla="*/ 650592 w 1321644"/>
                <a:gd name="connsiteY4" fmla="*/ 621585 h 1476991"/>
                <a:gd name="connsiteX5" fmla="*/ 871818 w 1321644"/>
                <a:gd name="connsiteY5" fmla="*/ 916553 h 1476991"/>
                <a:gd name="connsiteX6" fmla="*/ 1255276 w 1321644"/>
                <a:gd name="connsiteY6" fmla="*/ 1314759 h 1476991"/>
                <a:gd name="connsiteX7" fmla="*/ 1270024 w 1321644"/>
                <a:gd name="connsiteY7" fmla="*/ 1476991 h 1476991"/>
                <a:gd name="connsiteX0" fmla="*/ 84010 w 1369351"/>
                <a:gd name="connsiteY0" fmla="*/ 0 h 1476991"/>
                <a:gd name="connsiteX1" fmla="*/ 12001 w 1369351"/>
                <a:gd name="connsiteY1" fmla="*/ 72008 h 1476991"/>
                <a:gd name="connsiteX2" fmla="*/ 156018 w 1369351"/>
                <a:gd name="connsiteY2" fmla="*/ 288032 h 1476991"/>
                <a:gd name="connsiteX3" fmla="*/ 300033 w 1369351"/>
                <a:gd name="connsiteY3" fmla="*/ 504056 h 1476991"/>
                <a:gd name="connsiteX4" fmla="*/ 516057 w 1369351"/>
                <a:gd name="connsiteY4" fmla="*/ 576064 h 1476991"/>
                <a:gd name="connsiteX5" fmla="*/ 698299 w 1369351"/>
                <a:gd name="connsiteY5" fmla="*/ 621585 h 1476991"/>
                <a:gd name="connsiteX6" fmla="*/ 919525 w 1369351"/>
                <a:gd name="connsiteY6" fmla="*/ 916553 h 1476991"/>
                <a:gd name="connsiteX7" fmla="*/ 1302983 w 1369351"/>
                <a:gd name="connsiteY7" fmla="*/ 1314759 h 1476991"/>
                <a:gd name="connsiteX8" fmla="*/ 1317731 w 1369351"/>
                <a:gd name="connsiteY8" fmla="*/ 1476991 h 1476991"/>
                <a:gd name="connsiteX0" fmla="*/ 24004 w 1381353"/>
                <a:gd name="connsiteY0" fmla="*/ 0 h 1476991"/>
                <a:gd name="connsiteX1" fmla="*/ 24003 w 1381353"/>
                <a:gd name="connsiteY1" fmla="*/ 72008 h 1476991"/>
                <a:gd name="connsiteX2" fmla="*/ 168020 w 1381353"/>
                <a:gd name="connsiteY2" fmla="*/ 288032 h 1476991"/>
                <a:gd name="connsiteX3" fmla="*/ 312035 w 1381353"/>
                <a:gd name="connsiteY3" fmla="*/ 504056 h 1476991"/>
                <a:gd name="connsiteX4" fmla="*/ 528059 w 1381353"/>
                <a:gd name="connsiteY4" fmla="*/ 576064 h 1476991"/>
                <a:gd name="connsiteX5" fmla="*/ 710301 w 1381353"/>
                <a:gd name="connsiteY5" fmla="*/ 621585 h 1476991"/>
                <a:gd name="connsiteX6" fmla="*/ 931527 w 1381353"/>
                <a:gd name="connsiteY6" fmla="*/ 916553 h 1476991"/>
                <a:gd name="connsiteX7" fmla="*/ 1314985 w 1381353"/>
                <a:gd name="connsiteY7" fmla="*/ 1314759 h 1476991"/>
                <a:gd name="connsiteX8" fmla="*/ 1329733 w 1381353"/>
                <a:gd name="connsiteY8" fmla="*/ 1476991 h 1476991"/>
                <a:gd name="connsiteX0" fmla="*/ 0 w 1357349"/>
                <a:gd name="connsiteY0" fmla="*/ 0 h 1476991"/>
                <a:gd name="connsiteX1" fmla="*/ 72008 w 1357349"/>
                <a:gd name="connsiteY1" fmla="*/ 72008 h 1476991"/>
                <a:gd name="connsiteX2" fmla="*/ 144016 w 1357349"/>
                <a:gd name="connsiteY2" fmla="*/ 288032 h 1476991"/>
                <a:gd name="connsiteX3" fmla="*/ 288031 w 1357349"/>
                <a:gd name="connsiteY3" fmla="*/ 504056 h 1476991"/>
                <a:gd name="connsiteX4" fmla="*/ 504055 w 1357349"/>
                <a:gd name="connsiteY4" fmla="*/ 576064 h 1476991"/>
                <a:gd name="connsiteX5" fmla="*/ 686297 w 1357349"/>
                <a:gd name="connsiteY5" fmla="*/ 621585 h 1476991"/>
                <a:gd name="connsiteX6" fmla="*/ 907523 w 1357349"/>
                <a:gd name="connsiteY6" fmla="*/ 916553 h 1476991"/>
                <a:gd name="connsiteX7" fmla="*/ 1290981 w 1357349"/>
                <a:gd name="connsiteY7" fmla="*/ 1314759 h 1476991"/>
                <a:gd name="connsiteX8" fmla="*/ 1305729 w 1357349"/>
                <a:gd name="connsiteY8" fmla="*/ 1476991 h 1476991"/>
                <a:gd name="connsiteX0" fmla="*/ 0 w 1357349"/>
                <a:gd name="connsiteY0" fmla="*/ 0 h 1476991"/>
                <a:gd name="connsiteX1" fmla="*/ 72008 w 1357349"/>
                <a:gd name="connsiteY1" fmla="*/ 72008 h 1476991"/>
                <a:gd name="connsiteX2" fmla="*/ 72008 w 1357349"/>
                <a:gd name="connsiteY2" fmla="*/ 360040 h 1476991"/>
                <a:gd name="connsiteX3" fmla="*/ 288031 w 1357349"/>
                <a:gd name="connsiteY3" fmla="*/ 504056 h 1476991"/>
                <a:gd name="connsiteX4" fmla="*/ 504055 w 1357349"/>
                <a:gd name="connsiteY4" fmla="*/ 576064 h 1476991"/>
                <a:gd name="connsiteX5" fmla="*/ 686297 w 1357349"/>
                <a:gd name="connsiteY5" fmla="*/ 621585 h 1476991"/>
                <a:gd name="connsiteX6" fmla="*/ 907523 w 1357349"/>
                <a:gd name="connsiteY6" fmla="*/ 916553 h 1476991"/>
                <a:gd name="connsiteX7" fmla="*/ 1290981 w 1357349"/>
                <a:gd name="connsiteY7" fmla="*/ 1314759 h 1476991"/>
                <a:gd name="connsiteX8" fmla="*/ 1305729 w 1357349"/>
                <a:gd name="connsiteY8" fmla="*/ 1476991 h 1476991"/>
                <a:gd name="connsiteX0" fmla="*/ 0 w 1357349"/>
                <a:gd name="connsiteY0" fmla="*/ 0 h 1476991"/>
                <a:gd name="connsiteX1" fmla="*/ 72008 w 1357349"/>
                <a:gd name="connsiteY1" fmla="*/ 72008 h 1476991"/>
                <a:gd name="connsiteX2" fmla="*/ 72008 w 1357349"/>
                <a:gd name="connsiteY2" fmla="*/ 360040 h 1476991"/>
                <a:gd name="connsiteX3" fmla="*/ 288032 w 1357349"/>
                <a:gd name="connsiteY3" fmla="*/ 576064 h 1476991"/>
                <a:gd name="connsiteX4" fmla="*/ 504055 w 1357349"/>
                <a:gd name="connsiteY4" fmla="*/ 576064 h 1476991"/>
                <a:gd name="connsiteX5" fmla="*/ 686297 w 1357349"/>
                <a:gd name="connsiteY5" fmla="*/ 621585 h 1476991"/>
                <a:gd name="connsiteX6" fmla="*/ 907523 w 1357349"/>
                <a:gd name="connsiteY6" fmla="*/ 916553 h 1476991"/>
                <a:gd name="connsiteX7" fmla="*/ 1290981 w 1357349"/>
                <a:gd name="connsiteY7" fmla="*/ 1314759 h 1476991"/>
                <a:gd name="connsiteX8" fmla="*/ 1305729 w 1357349"/>
                <a:gd name="connsiteY8" fmla="*/ 1476991 h 1476991"/>
                <a:gd name="connsiteX0" fmla="*/ 0 w 1331539"/>
                <a:gd name="connsiteY0" fmla="*/ 0 h 1476991"/>
                <a:gd name="connsiteX1" fmla="*/ 72008 w 1331539"/>
                <a:gd name="connsiteY1" fmla="*/ 72008 h 1476991"/>
                <a:gd name="connsiteX2" fmla="*/ 72008 w 1331539"/>
                <a:gd name="connsiteY2" fmla="*/ 360040 h 1476991"/>
                <a:gd name="connsiteX3" fmla="*/ 288032 w 1331539"/>
                <a:gd name="connsiteY3" fmla="*/ 576064 h 1476991"/>
                <a:gd name="connsiteX4" fmla="*/ 504055 w 1331539"/>
                <a:gd name="connsiteY4" fmla="*/ 576064 h 1476991"/>
                <a:gd name="connsiteX5" fmla="*/ 686297 w 1331539"/>
                <a:gd name="connsiteY5" fmla="*/ 621585 h 1476991"/>
                <a:gd name="connsiteX6" fmla="*/ 907523 w 1331539"/>
                <a:gd name="connsiteY6" fmla="*/ 916553 h 1476991"/>
                <a:gd name="connsiteX7" fmla="*/ 1224136 w 1331539"/>
                <a:gd name="connsiteY7" fmla="*/ 1080120 h 1476991"/>
                <a:gd name="connsiteX8" fmla="*/ 1305729 w 1331539"/>
                <a:gd name="connsiteY8" fmla="*/ 1476991 h 1476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1539" h="1476991">
                  <a:moveTo>
                    <a:pt x="0" y="0"/>
                  </a:moveTo>
                  <a:cubicBezTo>
                    <a:pt x="1166" y="256"/>
                    <a:pt x="60007" y="12001"/>
                    <a:pt x="72008" y="72008"/>
                  </a:cubicBezTo>
                  <a:cubicBezTo>
                    <a:pt x="84009" y="132015"/>
                    <a:pt x="36004" y="276031"/>
                    <a:pt x="72008" y="360040"/>
                  </a:cubicBezTo>
                  <a:cubicBezTo>
                    <a:pt x="108012" y="444049"/>
                    <a:pt x="216024" y="540060"/>
                    <a:pt x="288032" y="576064"/>
                  </a:cubicBezTo>
                  <a:cubicBezTo>
                    <a:pt x="360040" y="612068"/>
                    <a:pt x="437678" y="568477"/>
                    <a:pt x="504055" y="576064"/>
                  </a:cubicBezTo>
                  <a:cubicBezTo>
                    <a:pt x="570432" y="583651"/>
                    <a:pt x="619052" y="564837"/>
                    <a:pt x="686297" y="621585"/>
                  </a:cubicBezTo>
                  <a:cubicBezTo>
                    <a:pt x="753542" y="678333"/>
                    <a:pt x="817883" y="840130"/>
                    <a:pt x="907523" y="916553"/>
                  </a:cubicBezTo>
                  <a:cubicBezTo>
                    <a:pt x="997163" y="992976"/>
                    <a:pt x="1157768" y="986714"/>
                    <a:pt x="1224136" y="1080120"/>
                  </a:cubicBezTo>
                  <a:cubicBezTo>
                    <a:pt x="1290504" y="1173526"/>
                    <a:pt x="1331539" y="1442578"/>
                    <a:pt x="1305729" y="1476991"/>
                  </a:cubicBezTo>
                </a:path>
              </a:pathLst>
            </a:custGeom>
            <a:noFill/>
            <a:ln w="63500" cap="flat" cmpd="sng" algn="ctr">
              <a:solidFill>
                <a:srgbClr val="C0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pitchFamily="-32" charset="-128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411760" y="5830918"/>
              <a:ext cx="40324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</a:rPr>
                <a:t>Little Backbone Creek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 bwMode="auto">
            <a:xfrm rot="5400000" flipH="1" flipV="1">
              <a:off x="4319972" y="2914594"/>
              <a:ext cx="1800200" cy="576064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stealth" w="med" len="med"/>
              <a:tailEnd type="stealth"/>
            </a:ln>
            <a:effectLst/>
          </p:spPr>
        </p:cxnSp>
        <p:sp>
          <p:nvSpPr>
            <p:cNvPr id="24" name="TextBox 23"/>
            <p:cNvSpPr txBox="1"/>
            <p:nvPr/>
          </p:nvSpPr>
          <p:spPr>
            <a:xfrm rot="17214134">
              <a:off x="4322670" y="2906353"/>
              <a:ext cx="1296144" cy="436710"/>
            </a:xfrm>
            <a:prstGeom prst="rect">
              <a:avLst/>
            </a:prstGeom>
            <a:solidFill>
              <a:schemeClr val="bg1">
                <a:alpha val="64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b="1">
                  <a:solidFill>
                    <a:srgbClr val="FF0000"/>
                  </a:solidFill>
                </a:defRPr>
              </a:lvl1pPr>
            </a:lstStyle>
            <a:p>
              <a:pPr algn="ctr"/>
              <a:r>
                <a:rPr lang="en-US" dirty="0"/>
                <a:t>300 FT</a:t>
              </a:r>
            </a:p>
          </p:txBody>
        </p:sp>
        <p:cxnSp>
          <p:nvCxnSpPr>
            <p:cNvPr id="26" name="Straight Arrow Connector 25"/>
            <p:cNvCxnSpPr>
              <a:stCxn id="19" idx="1"/>
              <a:endCxn id="18" idx="8"/>
            </p:cNvCxnSpPr>
            <p:nvPr/>
          </p:nvCxnSpPr>
          <p:spPr bwMode="auto">
            <a:xfrm rot="10800000">
              <a:off x="1701266" y="5723733"/>
              <a:ext cx="710495" cy="338018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" name="TextBox 1"/>
          <p:cNvSpPr txBox="1"/>
          <p:nvPr/>
        </p:nvSpPr>
        <p:spPr>
          <a:xfrm>
            <a:off x="1979521" y="3134704"/>
            <a:ext cx="1584176" cy="830997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Drainage Swale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563697" y="3891816"/>
            <a:ext cx="735037" cy="833328"/>
          </a:xfrm>
          <a:prstGeom prst="straightConnector1">
            <a:avLst/>
          </a:prstGeom>
          <a:ln w="6350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 7"/>
          <p:cNvSpPr/>
          <p:nvPr/>
        </p:nvSpPr>
        <p:spPr>
          <a:xfrm>
            <a:off x="2007909" y="4260915"/>
            <a:ext cx="3120272" cy="1527143"/>
          </a:xfrm>
          <a:custGeom>
            <a:avLst/>
            <a:gdLst>
              <a:gd name="connsiteX0" fmla="*/ 3120272 w 3120272"/>
              <a:gd name="connsiteY0" fmla="*/ 0 h 1527143"/>
              <a:gd name="connsiteX1" fmla="*/ 2818615 w 3120272"/>
              <a:gd name="connsiteY1" fmla="*/ 160256 h 1527143"/>
              <a:gd name="connsiteX2" fmla="*/ 2441543 w 3120272"/>
              <a:gd name="connsiteY2" fmla="*/ 414780 h 1527143"/>
              <a:gd name="connsiteX3" fmla="*/ 2187019 w 3120272"/>
              <a:gd name="connsiteY3" fmla="*/ 480767 h 1527143"/>
              <a:gd name="connsiteX4" fmla="*/ 2073897 w 3120272"/>
              <a:gd name="connsiteY4" fmla="*/ 603316 h 1527143"/>
              <a:gd name="connsiteX5" fmla="*/ 1875934 w 3120272"/>
              <a:gd name="connsiteY5" fmla="*/ 678730 h 1527143"/>
              <a:gd name="connsiteX6" fmla="*/ 1659118 w 3120272"/>
              <a:gd name="connsiteY6" fmla="*/ 735291 h 1527143"/>
              <a:gd name="connsiteX7" fmla="*/ 1253765 w 3120272"/>
              <a:gd name="connsiteY7" fmla="*/ 820132 h 1527143"/>
              <a:gd name="connsiteX8" fmla="*/ 1008668 w 3120272"/>
              <a:gd name="connsiteY8" fmla="*/ 810706 h 1527143"/>
              <a:gd name="connsiteX9" fmla="*/ 725864 w 3120272"/>
              <a:gd name="connsiteY9" fmla="*/ 857840 h 1527143"/>
              <a:gd name="connsiteX10" fmla="*/ 631596 w 3120272"/>
              <a:gd name="connsiteY10" fmla="*/ 989815 h 1527143"/>
              <a:gd name="connsiteX11" fmla="*/ 480767 w 3120272"/>
              <a:gd name="connsiteY11" fmla="*/ 1027522 h 1527143"/>
              <a:gd name="connsiteX12" fmla="*/ 424206 w 3120272"/>
              <a:gd name="connsiteY12" fmla="*/ 1234912 h 1527143"/>
              <a:gd name="connsiteX13" fmla="*/ 179110 w 3120272"/>
              <a:gd name="connsiteY13" fmla="*/ 1319753 h 1527143"/>
              <a:gd name="connsiteX14" fmla="*/ 150829 w 3120272"/>
              <a:gd name="connsiteY14" fmla="*/ 1480009 h 1527143"/>
              <a:gd name="connsiteX15" fmla="*/ 0 w 3120272"/>
              <a:gd name="connsiteY15" fmla="*/ 1527143 h 1527143"/>
              <a:gd name="connsiteX0" fmla="*/ 3120272 w 3120272"/>
              <a:gd name="connsiteY0" fmla="*/ 0 h 1527143"/>
              <a:gd name="connsiteX1" fmla="*/ 2818615 w 3120272"/>
              <a:gd name="connsiteY1" fmla="*/ 160256 h 1527143"/>
              <a:gd name="connsiteX2" fmla="*/ 2441543 w 3120272"/>
              <a:gd name="connsiteY2" fmla="*/ 414780 h 1527143"/>
              <a:gd name="connsiteX3" fmla="*/ 2187019 w 3120272"/>
              <a:gd name="connsiteY3" fmla="*/ 480767 h 1527143"/>
              <a:gd name="connsiteX4" fmla="*/ 2073897 w 3120272"/>
              <a:gd name="connsiteY4" fmla="*/ 603316 h 1527143"/>
              <a:gd name="connsiteX5" fmla="*/ 1875934 w 3120272"/>
              <a:gd name="connsiteY5" fmla="*/ 678730 h 1527143"/>
              <a:gd name="connsiteX6" fmla="*/ 1659118 w 3120272"/>
              <a:gd name="connsiteY6" fmla="*/ 735291 h 1527143"/>
              <a:gd name="connsiteX7" fmla="*/ 1253765 w 3120272"/>
              <a:gd name="connsiteY7" fmla="*/ 820132 h 1527143"/>
              <a:gd name="connsiteX8" fmla="*/ 1008668 w 3120272"/>
              <a:gd name="connsiteY8" fmla="*/ 810706 h 1527143"/>
              <a:gd name="connsiteX9" fmla="*/ 725864 w 3120272"/>
              <a:gd name="connsiteY9" fmla="*/ 857840 h 1527143"/>
              <a:gd name="connsiteX10" fmla="*/ 631596 w 3120272"/>
              <a:gd name="connsiteY10" fmla="*/ 989815 h 1527143"/>
              <a:gd name="connsiteX11" fmla="*/ 480767 w 3120272"/>
              <a:gd name="connsiteY11" fmla="*/ 1027522 h 1527143"/>
              <a:gd name="connsiteX12" fmla="*/ 386499 w 3120272"/>
              <a:gd name="connsiteY12" fmla="*/ 1253766 h 1527143"/>
              <a:gd name="connsiteX13" fmla="*/ 179110 w 3120272"/>
              <a:gd name="connsiteY13" fmla="*/ 1319753 h 1527143"/>
              <a:gd name="connsiteX14" fmla="*/ 150829 w 3120272"/>
              <a:gd name="connsiteY14" fmla="*/ 1480009 h 1527143"/>
              <a:gd name="connsiteX15" fmla="*/ 0 w 3120272"/>
              <a:gd name="connsiteY15" fmla="*/ 1527143 h 1527143"/>
              <a:gd name="connsiteX0" fmla="*/ 3120272 w 3120272"/>
              <a:gd name="connsiteY0" fmla="*/ 0 h 1527143"/>
              <a:gd name="connsiteX1" fmla="*/ 2818615 w 3120272"/>
              <a:gd name="connsiteY1" fmla="*/ 160256 h 1527143"/>
              <a:gd name="connsiteX2" fmla="*/ 2441543 w 3120272"/>
              <a:gd name="connsiteY2" fmla="*/ 414780 h 1527143"/>
              <a:gd name="connsiteX3" fmla="*/ 2187019 w 3120272"/>
              <a:gd name="connsiteY3" fmla="*/ 480767 h 1527143"/>
              <a:gd name="connsiteX4" fmla="*/ 2073897 w 3120272"/>
              <a:gd name="connsiteY4" fmla="*/ 603316 h 1527143"/>
              <a:gd name="connsiteX5" fmla="*/ 1875934 w 3120272"/>
              <a:gd name="connsiteY5" fmla="*/ 678730 h 1527143"/>
              <a:gd name="connsiteX6" fmla="*/ 1659118 w 3120272"/>
              <a:gd name="connsiteY6" fmla="*/ 735291 h 1527143"/>
              <a:gd name="connsiteX7" fmla="*/ 1253765 w 3120272"/>
              <a:gd name="connsiteY7" fmla="*/ 820132 h 1527143"/>
              <a:gd name="connsiteX8" fmla="*/ 1008668 w 3120272"/>
              <a:gd name="connsiteY8" fmla="*/ 810706 h 1527143"/>
              <a:gd name="connsiteX9" fmla="*/ 725864 w 3120272"/>
              <a:gd name="connsiteY9" fmla="*/ 857840 h 1527143"/>
              <a:gd name="connsiteX10" fmla="*/ 631596 w 3120272"/>
              <a:gd name="connsiteY10" fmla="*/ 989815 h 1527143"/>
              <a:gd name="connsiteX11" fmla="*/ 480767 w 3120272"/>
              <a:gd name="connsiteY11" fmla="*/ 1027522 h 1527143"/>
              <a:gd name="connsiteX12" fmla="*/ 386499 w 3120272"/>
              <a:gd name="connsiteY12" fmla="*/ 1253766 h 1527143"/>
              <a:gd name="connsiteX13" fmla="*/ 207391 w 3120272"/>
              <a:gd name="connsiteY13" fmla="*/ 1366887 h 1527143"/>
              <a:gd name="connsiteX14" fmla="*/ 150829 w 3120272"/>
              <a:gd name="connsiteY14" fmla="*/ 1480009 h 1527143"/>
              <a:gd name="connsiteX15" fmla="*/ 0 w 3120272"/>
              <a:gd name="connsiteY15" fmla="*/ 1527143 h 1527143"/>
              <a:gd name="connsiteX0" fmla="*/ 3120272 w 3120272"/>
              <a:gd name="connsiteY0" fmla="*/ 0 h 1527143"/>
              <a:gd name="connsiteX1" fmla="*/ 2818615 w 3120272"/>
              <a:gd name="connsiteY1" fmla="*/ 160256 h 1527143"/>
              <a:gd name="connsiteX2" fmla="*/ 2441543 w 3120272"/>
              <a:gd name="connsiteY2" fmla="*/ 414780 h 1527143"/>
              <a:gd name="connsiteX3" fmla="*/ 2187019 w 3120272"/>
              <a:gd name="connsiteY3" fmla="*/ 480767 h 1527143"/>
              <a:gd name="connsiteX4" fmla="*/ 2073897 w 3120272"/>
              <a:gd name="connsiteY4" fmla="*/ 603316 h 1527143"/>
              <a:gd name="connsiteX5" fmla="*/ 1875934 w 3120272"/>
              <a:gd name="connsiteY5" fmla="*/ 678730 h 1527143"/>
              <a:gd name="connsiteX6" fmla="*/ 1659118 w 3120272"/>
              <a:gd name="connsiteY6" fmla="*/ 735291 h 1527143"/>
              <a:gd name="connsiteX7" fmla="*/ 1253765 w 3120272"/>
              <a:gd name="connsiteY7" fmla="*/ 820132 h 1527143"/>
              <a:gd name="connsiteX8" fmla="*/ 1008668 w 3120272"/>
              <a:gd name="connsiteY8" fmla="*/ 810706 h 1527143"/>
              <a:gd name="connsiteX9" fmla="*/ 725864 w 3120272"/>
              <a:gd name="connsiteY9" fmla="*/ 857840 h 1527143"/>
              <a:gd name="connsiteX10" fmla="*/ 631596 w 3120272"/>
              <a:gd name="connsiteY10" fmla="*/ 989815 h 1527143"/>
              <a:gd name="connsiteX11" fmla="*/ 480767 w 3120272"/>
              <a:gd name="connsiteY11" fmla="*/ 1027522 h 1527143"/>
              <a:gd name="connsiteX12" fmla="*/ 386499 w 3120272"/>
              <a:gd name="connsiteY12" fmla="*/ 1253766 h 1527143"/>
              <a:gd name="connsiteX13" fmla="*/ 207391 w 3120272"/>
              <a:gd name="connsiteY13" fmla="*/ 1366887 h 1527143"/>
              <a:gd name="connsiteX14" fmla="*/ 113122 w 3120272"/>
              <a:gd name="connsiteY14" fmla="*/ 1461155 h 1527143"/>
              <a:gd name="connsiteX15" fmla="*/ 0 w 3120272"/>
              <a:gd name="connsiteY15" fmla="*/ 1527143 h 1527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20272" h="1527143">
                <a:moveTo>
                  <a:pt x="3120272" y="0"/>
                </a:moveTo>
                <a:lnTo>
                  <a:pt x="2818615" y="160256"/>
                </a:lnTo>
                <a:lnTo>
                  <a:pt x="2441543" y="414780"/>
                </a:lnTo>
                <a:lnTo>
                  <a:pt x="2187019" y="480767"/>
                </a:lnTo>
                <a:lnTo>
                  <a:pt x="2073897" y="603316"/>
                </a:lnTo>
                <a:lnTo>
                  <a:pt x="1875934" y="678730"/>
                </a:lnTo>
                <a:lnTo>
                  <a:pt x="1659118" y="735291"/>
                </a:lnTo>
                <a:lnTo>
                  <a:pt x="1253765" y="820132"/>
                </a:lnTo>
                <a:lnTo>
                  <a:pt x="1008668" y="810706"/>
                </a:lnTo>
                <a:lnTo>
                  <a:pt x="725864" y="857840"/>
                </a:lnTo>
                <a:lnTo>
                  <a:pt x="631596" y="989815"/>
                </a:lnTo>
                <a:lnTo>
                  <a:pt x="480767" y="1027522"/>
                </a:lnTo>
                <a:lnTo>
                  <a:pt x="386499" y="1253766"/>
                </a:lnTo>
                <a:lnTo>
                  <a:pt x="207391" y="1366887"/>
                </a:lnTo>
                <a:lnTo>
                  <a:pt x="113122" y="1461155"/>
                </a:lnTo>
                <a:lnTo>
                  <a:pt x="0" y="1527143"/>
                </a:lnTo>
              </a:path>
            </a:pathLst>
          </a:custGeom>
          <a:noFill/>
          <a:ln w="571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5908793" y="2759294"/>
            <a:ext cx="484632" cy="983592"/>
            <a:chOff x="5908793" y="2759294"/>
            <a:chExt cx="484632" cy="983592"/>
          </a:xfrm>
        </p:grpSpPr>
        <p:sp>
          <p:nvSpPr>
            <p:cNvPr id="20" name="Right Arrow 19"/>
            <p:cNvSpPr/>
            <p:nvPr/>
          </p:nvSpPr>
          <p:spPr>
            <a:xfrm rot="17056026">
              <a:off x="5661905" y="3006182"/>
              <a:ext cx="978408" cy="484632"/>
            </a:xfrm>
            <a:prstGeom prst="rightArrow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 rot="17026693">
              <a:off x="5703098" y="3148250"/>
              <a:ext cx="8814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ARD</a:t>
              </a:r>
              <a:endParaRPr lang="en-US" sz="14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08912" cy="61560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Changes in Portal 3 Chemistry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2004-2016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 descr="Picture 088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22462" y="732235"/>
            <a:ext cx="8064896" cy="6048672"/>
          </a:xfrm>
        </p:spPr>
      </p:pic>
      <p:sp>
        <p:nvSpPr>
          <p:cNvPr id="5" name="TextBox 4"/>
          <p:cNvSpPr txBox="1"/>
          <p:nvPr/>
        </p:nvSpPr>
        <p:spPr>
          <a:xfrm>
            <a:off x="7346132" y="1196752"/>
            <a:ext cx="1152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2004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8135" y="809229"/>
            <a:ext cx="54402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Lower Portal Mine Pool 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Drain-down begins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390756" cy="61560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Changes in Portal 3 Chemistry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2004-2016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 descr="Picture 0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804243"/>
            <a:ext cx="7918822" cy="5939117"/>
          </a:xfrm>
        </p:spPr>
      </p:pic>
      <p:sp>
        <p:nvSpPr>
          <p:cNvPr id="5" name="TextBox 4"/>
          <p:cNvSpPr txBox="1"/>
          <p:nvPr/>
        </p:nvSpPr>
        <p:spPr>
          <a:xfrm>
            <a:off x="7164288" y="1127458"/>
            <a:ext cx="1152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2005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63830" cy="687611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Changes in Portal 3 Chemistry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2004-2016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 descr="Picture 088.jpg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67543" y="804242"/>
            <a:ext cx="8185675" cy="5577085"/>
          </a:xfrm>
        </p:spPr>
      </p:pic>
      <p:sp>
        <p:nvSpPr>
          <p:cNvPr id="5" name="TextBox 4"/>
          <p:cNvSpPr txBox="1"/>
          <p:nvPr/>
        </p:nvSpPr>
        <p:spPr>
          <a:xfrm>
            <a:off x="7380312" y="2420888"/>
            <a:ext cx="1152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2006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0"/>
            <a:ext cx="8263830" cy="61560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Changes in Portal 3 Chemistry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2004-2016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 descr="Picture 088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195736" y="593304"/>
            <a:ext cx="4176464" cy="6264696"/>
          </a:xfrm>
        </p:spPr>
      </p:pic>
      <p:sp>
        <p:nvSpPr>
          <p:cNvPr id="5" name="TextBox 4"/>
          <p:cNvSpPr txBox="1"/>
          <p:nvPr/>
        </p:nvSpPr>
        <p:spPr>
          <a:xfrm>
            <a:off x="7092280" y="1772816"/>
            <a:ext cx="1152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 b="1"/>
            </a:lvl1pPr>
          </a:lstStyle>
          <a:p>
            <a:r>
              <a:rPr lang="en-US" dirty="0"/>
              <a:t>2007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40" y="0"/>
            <a:ext cx="6984776" cy="100010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Site Location &amp; Project History</a:t>
            </a:r>
          </a:p>
        </p:txBody>
      </p:sp>
      <p:pic>
        <p:nvPicPr>
          <p:cNvPr id="5123" name="Picture 1028" descr="Shasta Lake Map zoomed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5072066" y="1000108"/>
            <a:ext cx="4000528" cy="4861402"/>
          </a:xfrm>
          <a:noFill/>
        </p:spPr>
      </p:pic>
      <p:sp>
        <p:nvSpPr>
          <p:cNvPr id="4" name="Rectangle 3"/>
          <p:cNvSpPr/>
          <p:nvPr/>
        </p:nvSpPr>
        <p:spPr>
          <a:xfrm>
            <a:off x="323434" y="769275"/>
            <a:ext cx="45005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u="sng" dirty="0" smtClean="0"/>
              <a:t>Site/Project History</a:t>
            </a:r>
            <a:endParaRPr 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14470" y="1124744"/>
            <a:ext cx="4643470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144000" rIns="91440" bIns="45720" numCol="1" anchor="t" anchorCtr="0" compatLnSpc="1">
            <a:prstTxWarp prst="textNoShape">
              <a:avLst/>
            </a:prstTxWarp>
          </a:bodyPr>
          <a:lstStyle/>
          <a:p>
            <a:pPr marL="457200" lvl="0" indent="-457200" eaLnBrk="1" hangingPunct="1">
              <a:spcBef>
                <a:spcPct val="20000"/>
              </a:spcBef>
              <a:buClr>
                <a:schemeClr val="accent5">
                  <a:lumMod val="75000"/>
                </a:schemeClr>
              </a:buClr>
              <a:buSzPct val="80000"/>
              <a:buFont typeface="Wingdings" panose="05000000000000000000" pitchFamily="2" charset="2"/>
              <a:buChar char="q"/>
              <a:defRPr/>
            </a:pPr>
            <a:r>
              <a:rPr lang="en-US" sz="2000" kern="0" dirty="0">
                <a:latin typeface="+mn-lt"/>
                <a:ea typeface="+mn-ea"/>
              </a:rPr>
              <a:t>Mine Operates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1904 to 1938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(copper &amp; gold) </a:t>
            </a:r>
          </a:p>
          <a:p>
            <a:pPr marL="457200" lvl="0" indent="-457200" eaLnBrk="1" hangingPunct="1">
              <a:spcBef>
                <a:spcPct val="20000"/>
              </a:spcBef>
              <a:buClr>
                <a:schemeClr val="accent5">
                  <a:lumMod val="75000"/>
                </a:schemeClr>
              </a:buClr>
              <a:buSzPct val="80000"/>
              <a:buFont typeface="Wingdings" panose="05000000000000000000" pitchFamily="2" charset="2"/>
              <a:buChar char="q"/>
              <a:defRPr/>
            </a:pPr>
            <a:r>
              <a:rPr lang="en-US" sz="2000" kern="0" baseline="0" dirty="0" smtClean="0">
                <a:latin typeface="+mn-lt"/>
                <a:ea typeface="+mn-ea"/>
              </a:rPr>
              <a:t>USFS acquires</a:t>
            </a:r>
            <a:r>
              <a:rPr lang="en-US" sz="2000" kern="0" dirty="0" smtClean="0">
                <a:latin typeface="+mn-lt"/>
                <a:ea typeface="+mn-ea"/>
              </a:rPr>
              <a:t> property in 1944 through purchase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75000"/>
                </a:schemeClr>
              </a:buClr>
              <a:buSzPct val="8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2004 - Bench Test Construction &amp; Operation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75000"/>
                </a:schemeClr>
              </a:buClr>
              <a:buSzPct val="80000"/>
              <a:buFont typeface="Wingdings" panose="05000000000000000000" pitchFamily="2" charset="2"/>
              <a:buChar char="q"/>
              <a:tabLst/>
              <a:defRPr/>
            </a:pPr>
            <a:r>
              <a:rPr lang="en-US" sz="2000" kern="0" dirty="0" smtClean="0">
                <a:latin typeface="+mn-lt"/>
                <a:ea typeface="+mn-ea"/>
              </a:rPr>
              <a:t>2004 – Design/build buried pipeline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75000"/>
                </a:schemeClr>
              </a:buClr>
              <a:buSzPct val="8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2004 – 2006 Pilot Scale Construction &amp; Operation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75000"/>
                </a:schemeClr>
              </a:buClr>
              <a:buSzPct val="80000"/>
              <a:buFont typeface="Wingdings" panose="05000000000000000000" pitchFamily="2" charset="2"/>
              <a:buChar char="q"/>
              <a:tabLst/>
              <a:defRPr/>
            </a:pPr>
            <a:r>
              <a:rPr lang="en-US" sz="2000" kern="0" dirty="0" smtClean="0">
                <a:latin typeface="+mn-lt"/>
                <a:ea typeface="+mn-ea"/>
              </a:rPr>
              <a:t>2006 – Pilot decommissioning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75000"/>
                </a:schemeClr>
              </a:buClr>
              <a:buSzPct val="8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2007 - Full Scale Module 1 Design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75000"/>
                </a:schemeClr>
              </a:buClr>
              <a:buSzPct val="8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2010 – Full Scale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Construction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75000"/>
                </a:schemeClr>
              </a:buClr>
              <a:buSzPct val="80000"/>
              <a:buFont typeface="Wingdings" panose="05000000000000000000" pitchFamily="2" charset="2"/>
              <a:buChar char="q"/>
              <a:tabLst/>
              <a:defRPr/>
            </a:pPr>
            <a:r>
              <a:rPr lang="en-US" sz="2000" b="1" kern="0" baseline="0" dirty="0" smtClean="0">
                <a:latin typeface="+mn-lt"/>
                <a:ea typeface="+mn-ea"/>
              </a:rPr>
              <a:t>2011 – Full Scale Start-up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75000"/>
                </a:schemeClr>
              </a:buClr>
              <a:buSzPct val="80000"/>
              <a:buFont typeface="Wingdings" panose="05000000000000000000" pitchFamily="2" charset="2"/>
              <a:buChar char="q"/>
              <a:tabLst/>
              <a:defRPr/>
            </a:pPr>
            <a:r>
              <a:rPr lang="en-US" sz="2000" b="1" kern="0" dirty="0" smtClean="0">
                <a:latin typeface="+mn-lt"/>
                <a:ea typeface="+mn-ea"/>
              </a:rPr>
              <a:t>2012-2016 Vicinity Drought</a:t>
            </a:r>
            <a:endParaRPr lang="en-US" sz="2000" b="1" kern="0" baseline="0" dirty="0" smtClean="0">
              <a:latin typeface="+mn-lt"/>
              <a:ea typeface="+mn-ea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75000"/>
                </a:schemeClr>
              </a:buClr>
              <a:buSzPct val="8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2016 – O&amp;M Activity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233471" y="5052113"/>
            <a:ext cx="4680520" cy="1501908"/>
          </a:xfrm>
          <a:prstGeom prst="rect">
            <a:avLst/>
          </a:prstGeom>
          <a:solidFill>
            <a:schemeClr val="accent1">
              <a:lumMod val="60000"/>
              <a:lumOff val="40000"/>
              <a:alpha val="52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-3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370" y="116632"/>
            <a:ext cx="8515350" cy="687611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Changes in Portal 3 Chemistry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2004-2016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 descr="Picture 088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11560" y="804243"/>
            <a:ext cx="7704856" cy="5778642"/>
          </a:xfrm>
        </p:spPr>
      </p:pic>
      <p:sp>
        <p:nvSpPr>
          <p:cNvPr id="5" name="TextBox 4"/>
          <p:cNvSpPr txBox="1"/>
          <p:nvPr/>
        </p:nvSpPr>
        <p:spPr>
          <a:xfrm>
            <a:off x="6444208" y="2420888"/>
            <a:ext cx="1152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2009</a:t>
            </a:r>
          </a:p>
        </p:txBody>
      </p:sp>
      <p:sp>
        <p:nvSpPr>
          <p:cNvPr id="3" name="Down Arrow 2"/>
          <p:cNvSpPr/>
          <p:nvPr/>
        </p:nvSpPr>
        <p:spPr>
          <a:xfrm rot="4061713">
            <a:off x="5795934" y="3117833"/>
            <a:ext cx="288032" cy="504056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370" y="116632"/>
            <a:ext cx="8515350" cy="687611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Changes in Portal 3 Chemistry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2004-2016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11560" y="804243"/>
            <a:ext cx="7704856" cy="5778642"/>
          </a:xfrm>
        </p:spPr>
      </p:pic>
      <p:sp>
        <p:nvSpPr>
          <p:cNvPr id="5" name="TextBox 4"/>
          <p:cNvSpPr txBox="1"/>
          <p:nvPr/>
        </p:nvSpPr>
        <p:spPr>
          <a:xfrm>
            <a:off x="3491880" y="1052736"/>
            <a:ext cx="24482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October 12,</a:t>
            </a:r>
          </a:p>
          <a:p>
            <a:r>
              <a:rPr lang="en-US" dirty="0" smtClean="0"/>
              <a:t>2016</a:t>
            </a:r>
            <a:endParaRPr lang="en-US" dirty="0"/>
          </a:p>
        </p:txBody>
      </p:sp>
      <p:sp>
        <p:nvSpPr>
          <p:cNvPr id="6" name="Down Arrow 5"/>
          <p:cNvSpPr/>
          <p:nvPr/>
        </p:nvSpPr>
        <p:spPr>
          <a:xfrm rot="4061713">
            <a:off x="6588021" y="3909920"/>
            <a:ext cx="288032" cy="504056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1857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256" y="0"/>
            <a:ext cx="7886700" cy="62068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Portal 3 Water Chemistry Improvements</a:t>
            </a:r>
          </a:p>
        </p:txBody>
      </p:sp>
      <p:pic>
        <p:nvPicPr>
          <p:cNvPr id="28674" name="Picture 50"/>
          <p:cNvPicPr>
            <a:picLocks noChangeAspect="1" noChangeArrowheads="1"/>
          </p:cNvPicPr>
          <p:nvPr/>
        </p:nvPicPr>
        <p:blipFill rotWithShape="1">
          <a:blip r:embed="rId2" cstate="print"/>
          <a:srcRect/>
          <a:stretch/>
        </p:blipFill>
        <p:spPr bwMode="auto">
          <a:xfrm>
            <a:off x="539552" y="620688"/>
            <a:ext cx="8265956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96586" y="6091113"/>
            <a:ext cx="8244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0.07 to 0.11 gpm of Lower Portal MIW satisfies metal load 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in Portal 3 based on sulfate, zinc, and copper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831627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Final Thoughts (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Parts I &amp;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01713"/>
            <a:ext cx="8064896" cy="4351338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 smtClean="0"/>
              <a:t>Construction Cost: $1.3 million – ARRA funding with supplementary USFS funds</a:t>
            </a:r>
          </a:p>
          <a:p>
            <a:r>
              <a:rPr lang="en-US" sz="3200" dirty="0" smtClean="0"/>
              <a:t>Seven year span from initial bench tests in late 2003 to startup in late 2010 – fully commissioned in June 2011</a:t>
            </a:r>
          </a:p>
          <a:p>
            <a:r>
              <a:rPr lang="en-US" sz="3200" dirty="0" smtClean="0"/>
              <a:t>Safety record exemplary for remote site, heat stress, multiple water crossings</a:t>
            </a:r>
          </a:p>
          <a:p>
            <a:r>
              <a:rPr lang="en-US" sz="3200" dirty="0" smtClean="0"/>
              <a:t>After five years, system appears to be performing as intended – no surprises (yet)</a:t>
            </a:r>
          </a:p>
          <a:p>
            <a:r>
              <a:rPr lang="en-US" sz="3200" dirty="0" smtClean="0"/>
              <a:t>No ill effects </a:t>
            </a:r>
            <a:r>
              <a:rPr lang="en-US" sz="3200" dirty="0"/>
              <a:t>due to prolonged drought </a:t>
            </a:r>
          </a:p>
          <a:p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043608" y="2204864"/>
            <a:ext cx="6912000" cy="1872208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smtClean="0"/>
              <a:t>PART III</a:t>
            </a:r>
          </a:p>
          <a:p>
            <a:pPr algn="ctr"/>
            <a:endParaRPr lang="en-US" sz="4000" b="1" dirty="0" smtClean="0"/>
          </a:p>
          <a:p>
            <a:pPr algn="ctr"/>
            <a:r>
              <a:rPr lang="en-US" sz="4000" b="1" dirty="0" smtClean="0"/>
              <a:t>OPERATION &amp; MAINTENANCE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xmlns="" val="321026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699" y="332656"/>
            <a:ext cx="828092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BCR Commissioned in June </a:t>
            </a:r>
            <a:r>
              <a:rPr lang="en-US" b="1" dirty="0" smtClean="0"/>
              <a:t>2011 &amp;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>function </a:t>
            </a:r>
            <a:r>
              <a:rPr lang="en-US" b="1" dirty="0"/>
              <a:t>as designed through </a:t>
            </a:r>
            <a:r>
              <a:rPr lang="en-US" b="1" dirty="0" smtClean="0"/>
              <a:t>2012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30931" y="1844824"/>
            <a:ext cx="8031707" cy="4871994"/>
          </a:xfrm>
        </p:spPr>
      </p:pic>
    </p:spTree>
    <p:extLst>
      <p:ext uri="{BB962C8B-B14F-4D97-AF65-F5344CB8AC3E}">
        <p14:creationId xmlns:p14="http://schemas.microsoft.com/office/powerpoint/2010/main" xmlns="" val="314490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In 2012 following dry season, flow </a:t>
            </a:r>
            <a:r>
              <a:rPr lang="en-US" dirty="0"/>
              <a:t>data logger malfunctioning </a:t>
            </a:r>
            <a:r>
              <a:rPr lang="en-US" dirty="0" smtClean="0"/>
              <a:t>at BCR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1916832"/>
            <a:ext cx="6408712" cy="518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6502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Equipment mobilized to site with Landing Craft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2492896"/>
            <a:ext cx="4439965" cy="3348862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0" y="2430854"/>
            <a:ext cx="4572000" cy="342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737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452" y="116632"/>
            <a:ext cx="790379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I</a:t>
            </a:r>
            <a:r>
              <a:rPr lang="en-US" dirty="0" smtClean="0"/>
              <a:t>nfluence </a:t>
            </a:r>
            <a:r>
              <a:rPr lang="en-US" dirty="0"/>
              <a:t>of vegetation p</a:t>
            </a:r>
            <a:r>
              <a:rPr lang="en-US" dirty="0" smtClean="0"/>
              <a:t>otentially adversely </a:t>
            </a:r>
            <a:r>
              <a:rPr lang="en-US" dirty="0"/>
              <a:t>affecting iron removal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608" y="1628800"/>
            <a:ext cx="9113098" cy="503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035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65125"/>
            <a:ext cx="8136904" cy="1325563"/>
          </a:xfrm>
        </p:spPr>
        <p:txBody>
          <a:bodyPr/>
          <a:lstStyle/>
          <a:p>
            <a:pPr algn="ctr"/>
            <a:r>
              <a:rPr lang="en-US" dirty="0" smtClean="0"/>
              <a:t>Mini </a:t>
            </a:r>
            <a:r>
              <a:rPr lang="en-US" dirty="0"/>
              <a:t>e</a:t>
            </a:r>
            <a:r>
              <a:rPr lang="en-US" dirty="0" smtClean="0"/>
              <a:t>xcavator used to pull willows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1556792"/>
            <a:ext cx="7327726" cy="507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150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Bench setup 2004.jp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59933" y="709655"/>
            <a:ext cx="3404016" cy="3744417"/>
          </a:xfrm>
        </p:spPr>
      </p:pic>
      <p:sp>
        <p:nvSpPr>
          <p:cNvPr id="10242" name="Rectangle 7"/>
          <p:cNvSpPr>
            <a:spLocks noGrp="1" noChangeArrowheads="1"/>
          </p:cNvSpPr>
          <p:nvPr>
            <p:ph type="title"/>
          </p:nvPr>
        </p:nvSpPr>
        <p:spPr>
          <a:xfrm>
            <a:off x="755576" y="73311"/>
            <a:ext cx="7886700" cy="6876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Bench  Test &amp; Pilot Test Setup</a:t>
            </a:r>
          </a:p>
        </p:txBody>
      </p:sp>
      <p:pic>
        <p:nvPicPr>
          <p:cNvPr id="8" name="Content Placeholder 7" descr="IMG20.JP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19161" y="4541445"/>
            <a:ext cx="3024336" cy="2208245"/>
          </a:xfrm>
        </p:spPr>
      </p:pic>
      <p:grpSp>
        <p:nvGrpSpPr>
          <p:cNvPr id="10240" name="Group 10239"/>
          <p:cNvGrpSpPr/>
          <p:nvPr/>
        </p:nvGrpSpPr>
        <p:grpSpPr>
          <a:xfrm>
            <a:off x="4797776" y="1844824"/>
            <a:ext cx="4094703" cy="4662518"/>
            <a:chOff x="4797776" y="1844824"/>
            <a:chExt cx="4094703" cy="4662518"/>
          </a:xfrm>
        </p:grpSpPr>
        <p:pic>
          <p:nvPicPr>
            <p:cNvPr id="9" name="Picture 8" descr="IMG004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>
            <a:xfrm>
              <a:off x="4797776" y="1844824"/>
              <a:ext cx="4094703" cy="3711592"/>
            </a:xfrm>
            <a:prstGeom prst="rect">
              <a:avLst/>
            </a:prstGeom>
          </p:spPr>
        </p:pic>
        <p:sp>
          <p:nvSpPr>
            <p:cNvPr id="10" name="Text Box 5"/>
            <p:cNvSpPr txBox="1">
              <a:spLocks noChangeArrowheads="1"/>
            </p:cNvSpPr>
            <p:nvPr/>
          </p:nvSpPr>
          <p:spPr bwMode="auto">
            <a:xfrm>
              <a:off x="6301330" y="5645568"/>
              <a:ext cx="2448272" cy="861774"/>
            </a:xfrm>
            <a:prstGeom prst="rect">
              <a:avLst/>
            </a:prstGeom>
            <a:solidFill>
              <a:srgbClr val="E9D3BD"/>
            </a:solidFill>
            <a:ln w="127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000" dirty="0" smtClean="0">
                  <a:latin typeface="+mn-lt"/>
                </a:rPr>
                <a:t>Pilot Average </a:t>
              </a:r>
              <a:r>
                <a:rPr lang="en-US" sz="2000" dirty="0">
                  <a:latin typeface="+mn-lt"/>
                </a:rPr>
                <a:t>Flow: </a:t>
              </a:r>
              <a:endParaRPr lang="en-US" sz="2000" dirty="0" smtClean="0">
                <a:latin typeface="+mn-lt"/>
              </a:endParaRPr>
            </a:p>
            <a:p>
              <a:pPr algn="ctr" eaLnBrk="0" hangingPunct="0">
                <a:spcBef>
                  <a:spcPct val="50000"/>
                </a:spcBef>
              </a:pPr>
              <a:r>
                <a:rPr lang="en-US" sz="2000" dirty="0" smtClean="0">
                  <a:latin typeface="+mn-lt"/>
                </a:rPr>
                <a:t>0.9 </a:t>
              </a:r>
              <a:r>
                <a:rPr lang="en-US" sz="2000" dirty="0">
                  <a:latin typeface="+mn-lt"/>
                </a:rPr>
                <a:t>gpm</a:t>
              </a:r>
            </a:p>
          </p:txBody>
        </p:sp>
      </p:grp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449402" y="5666494"/>
            <a:ext cx="3239222" cy="861774"/>
          </a:xfrm>
          <a:prstGeom prst="rect">
            <a:avLst/>
          </a:prstGeom>
          <a:solidFill>
            <a:srgbClr val="E9D3BD"/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dirty="0" smtClean="0">
                <a:latin typeface="+mn-lt"/>
              </a:rPr>
              <a:t>17 Weeks Bench Flow Range: 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2000" dirty="0" smtClean="0">
                <a:latin typeface="+mn-lt"/>
              </a:rPr>
              <a:t>8.5 to 16.4 Liters/day</a:t>
            </a:r>
            <a:endParaRPr lang="en-US" sz="2000" dirty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34632" y="1826486"/>
            <a:ext cx="1097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4 Bench BCRs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3316387" y="2407712"/>
            <a:ext cx="64369" cy="92094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352208" y="1943895"/>
            <a:ext cx="10971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Modified Auto Sampler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2301356" y="2581864"/>
            <a:ext cx="684984" cy="58385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 rot="693712">
            <a:off x="2028289" y="3356417"/>
            <a:ext cx="10971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ARD Holding Tank</a:t>
            </a:r>
            <a:endParaRPr lang="en-US" sz="11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093" y="116632"/>
            <a:ext cx="7831782" cy="1325563"/>
          </a:xfrm>
        </p:spPr>
        <p:txBody>
          <a:bodyPr/>
          <a:lstStyle/>
          <a:p>
            <a:pPr algn="ctr"/>
            <a:r>
              <a:rPr lang="en-US" dirty="0" smtClean="0"/>
              <a:t>Mini excavator moving vegetation removed from BCR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115616" y="1556792"/>
            <a:ext cx="6912768" cy="518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639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BCR after willow removal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1690688"/>
            <a:ext cx="6726178" cy="492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01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R</a:t>
            </a:r>
            <a:r>
              <a:rPr lang="en-US" dirty="0" smtClean="0"/>
              <a:t>epairing BMPs on access road using hand tools and mini excavator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2278396"/>
            <a:ext cx="4547671" cy="339647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4008" y="2278395"/>
            <a:ext cx="4475946" cy="337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5230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Clearing access road of vegetation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485450"/>
            <a:ext cx="4355976" cy="3274706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4008" y="2410351"/>
            <a:ext cx="4499992" cy="334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06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Pipelines from Lower adit.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 </a:t>
            </a:r>
            <a:r>
              <a:rPr lang="en-US" dirty="0"/>
              <a:t>I</a:t>
            </a:r>
            <a:r>
              <a:rPr lang="en-US" dirty="0" smtClean="0"/>
              <a:t>ron </a:t>
            </a:r>
            <a:r>
              <a:rPr lang="en-US" dirty="0"/>
              <a:t>hydroxide </a:t>
            </a:r>
            <a:r>
              <a:rPr lang="en-US" dirty="0" smtClean="0"/>
              <a:t>sludge blockage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7504" y="2780928"/>
            <a:ext cx="4441856" cy="3339266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660909" y="2780928"/>
            <a:ext cx="4457919" cy="333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0032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0"/>
            <a:ext cx="8496944" cy="242088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Upper Adit</a:t>
            </a:r>
            <a:br>
              <a:rPr lang="en-US" dirty="0" smtClean="0"/>
            </a:br>
            <a:r>
              <a:rPr lang="en-US" dirty="0" smtClean="0"/>
              <a:t>Link Seal and Stainless Steel Flexible Coupling installed to repair leak &amp; stabilize pipe at bulkhead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437" y="2636912"/>
            <a:ext cx="4444979" cy="3323552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4008" y="2592346"/>
            <a:ext cx="4499992" cy="33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6437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9512" y="365125"/>
            <a:ext cx="8712968" cy="140769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Leak at Saddle Tee on Upper Adit Pipe</a:t>
            </a:r>
            <a:br>
              <a:rPr lang="en-US" dirty="0" smtClean="0"/>
            </a:br>
            <a:r>
              <a:rPr lang="en-US" dirty="0" smtClean="0"/>
              <a:t>Repairing </a:t>
            </a:r>
            <a:r>
              <a:rPr lang="en-US" dirty="0"/>
              <a:t>S</a:t>
            </a:r>
            <a:r>
              <a:rPr lang="en-US" dirty="0" smtClean="0"/>
              <a:t>addle Tee with </a:t>
            </a:r>
            <a:r>
              <a:rPr lang="en-US" dirty="0" err="1" smtClean="0"/>
              <a:t>Romax</a:t>
            </a:r>
            <a:r>
              <a:rPr lang="en-US" dirty="0" smtClean="0"/>
              <a:t> Clamp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764368"/>
            <a:ext cx="4496384" cy="3368012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4008" y="2764367"/>
            <a:ext cx="4512548" cy="338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769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365125"/>
            <a:ext cx="8640960" cy="1325563"/>
          </a:xfrm>
        </p:spPr>
        <p:txBody>
          <a:bodyPr/>
          <a:lstStyle/>
          <a:p>
            <a:pPr algn="ctr"/>
            <a:r>
              <a:rPr lang="en-US" dirty="0" smtClean="0"/>
              <a:t>Trash bag stuck in pipe causing plug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3693" y="1825625"/>
            <a:ext cx="761661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0969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365125"/>
            <a:ext cx="8263830" cy="183973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Lower Adit Bat Gate </a:t>
            </a:r>
            <a:br>
              <a:rPr lang="en-US" dirty="0" smtClean="0"/>
            </a:br>
            <a:r>
              <a:rPr lang="en-US" dirty="0" smtClean="0"/>
              <a:t>Sock Filter over Floor Drain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775" y="3122966"/>
            <a:ext cx="4467217" cy="3350412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671434" y="3140968"/>
            <a:ext cx="4472566" cy="333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793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836" y="130836"/>
            <a:ext cx="7524328" cy="1708992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 smtClean="0"/>
              <a:t>Winter to summer flow rate decrease </a:t>
            </a:r>
            <a:r>
              <a:rPr lang="en-US" sz="2400" b="1" dirty="0"/>
              <a:t>from 4.5 gpm to 1.5 gpm between April 25 and June 6, </a:t>
            </a:r>
            <a:r>
              <a:rPr lang="en-US" sz="2400" b="1" dirty="0" smtClean="0"/>
              <a:t>2016. Estimated </a:t>
            </a:r>
            <a:r>
              <a:rPr lang="en-US" sz="2400" b="1" dirty="0"/>
              <a:t>cumulative total of 233,000 gallons received by the BCR</a:t>
            </a:r>
            <a:r>
              <a:rPr lang="en-US" sz="2400" b="1" dirty="0" smtClean="0"/>
              <a:t>. </a:t>
            </a:r>
            <a:endParaRPr lang="en-US" sz="24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21655" y="1825625"/>
            <a:ext cx="770069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5467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title"/>
          </p:nvPr>
        </p:nvSpPr>
        <p:spPr>
          <a:xfrm>
            <a:off x="791580" y="260648"/>
            <a:ext cx="7848872" cy="71438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Mine Water Chemistry – Pilot Testing 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1331640" y="1196752"/>
            <a:ext cx="2643206" cy="48965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14400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8164"/>
              </a:buClr>
              <a:buSzPct val="80000"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Influent Water (Lower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Portal)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hlin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8164"/>
              </a:buClr>
              <a:buSzPct val="80000"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pH – 2.7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8164"/>
              </a:buClr>
              <a:buSzPct val="80000"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 – 73 mg/L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8164"/>
              </a:buClr>
              <a:buSzPct val="80000"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 – 23 mg/L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8164"/>
              </a:buClr>
              <a:buSzPct val="80000"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Mn – 0.85 mg/L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8164"/>
              </a:buClr>
              <a:buSzPct val="80000"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Zn – 37 mg/L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8164"/>
              </a:buClr>
              <a:buSzPct val="80000"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Cu – 12 mg/L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8164"/>
              </a:buClr>
              <a:buSzPct val="80000"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 – 0.031 mg/L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8164"/>
              </a:buClr>
              <a:buSzPct val="80000"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Cd – 0.47mg/L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8164"/>
              </a:buClr>
              <a:buSzPct val="80000"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</a:t>
            </a:r>
            <a:r>
              <a:rPr kumimoji="0" lang="en-US" sz="24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– 664 mg/L</a:t>
            </a:r>
          </a:p>
        </p:txBody>
      </p:sp>
      <p:sp>
        <p:nvSpPr>
          <p:cNvPr id="15" name="Rectangle 4"/>
          <p:cNvSpPr txBox="1">
            <a:spLocks noChangeArrowheads="1"/>
          </p:cNvSpPr>
          <p:nvPr/>
        </p:nvSpPr>
        <p:spPr>
          <a:xfrm>
            <a:off x="4716016" y="1196752"/>
            <a:ext cx="2664296" cy="489654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8164"/>
              </a:buClr>
              <a:buSzPct val="80000"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55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Pilot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755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BCR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8164"/>
              </a:buClr>
              <a:buSzPct val="80000"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55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Effluent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8164"/>
              </a:buClr>
              <a:buSzPct val="80000"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pH – 7.2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8164"/>
              </a:buClr>
              <a:buSzPct val="80000"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55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 – 0.8 mg/L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8164"/>
              </a:buClr>
              <a:buSzPct val="80000"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55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 – 0.06 mg/L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8164"/>
              </a:buClr>
              <a:buSzPct val="80000"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55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Mn – 2.5 mg/L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8164"/>
              </a:buClr>
              <a:buSzPct val="80000"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55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Zn – 0.1 mg/L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8164"/>
              </a:buClr>
              <a:buSzPct val="80000"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55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Cu – &lt;0.003 mg/L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8164"/>
              </a:buClr>
              <a:buSzPct val="80000"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55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 – 0.007mg/L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8164"/>
              </a:buClr>
              <a:buSzPct val="80000"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55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Cd – 0.006 mg/L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8164"/>
              </a:buClr>
              <a:buSzPct val="80000"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55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</a:t>
            </a:r>
            <a:r>
              <a:rPr kumimoji="0" lang="en-US" sz="24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00755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55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– 488 mg/L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69068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Changing battery in data logger at BCR influent flume. Flow was 0.75 GPM on 10/12/16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429366" y="1844824"/>
            <a:ext cx="6285268" cy="4713951"/>
          </a:xfrm>
        </p:spPr>
      </p:pic>
    </p:spTree>
    <p:extLst>
      <p:ext uri="{BB962C8B-B14F-4D97-AF65-F5344CB8AC3E}">
        <p14:creationId xmlns:p14="http://schemas.microsoft.com/office/powerpoint/2010/main" xmlns="" val="66367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365125"/>
            <a:ext cx="8856984" cy="1325563"/>
          </a:xfrm>
        </p:spPr>
        <p:txBody>
          <a:bodyPr/>
          <a:lstStyle/>
          <a:p>
            <a:pPr algn="ctr"/>
            <a:r>
              <a:rPr lang="en-US" dirty="0" smtClean="0"/>
              <a:t>Pipes replaced due to excessive iron </a:t>
            </a:r>
            <a:r>
              <a:rPr lang="en-US" dirty="0"/>
              <a:t>hydroxide </a:t>
            </a:r>
            <a:r>
              <a:rPr lang="en-US" dirty="0" smtClean="0"/>
              <a:t>deposition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15616" y="1690688"/>
            <a:ext cx="6840760" cy="5130570"/>
          </a:xfrm>
        </p:spPr>
      </p:pic>
    </p:spTree>
    <p:extLst>
      <p:ext uri="{BB962C8B-B14F-4D97-AF65-F5344CB8AC3E}">
        <p14:creationId xmlns:p14="http://schemas.microsoft.com/office/powerpoint/2010/main" xmlns="" val="386550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1851" y="1"/>
            <a:ext cx="7412305" cy="1052736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BCR at low water level on October 16, 2016 at end of dry summer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89821" y="953178"/>
            <a:ext cx="7836363" cy="5877272"/>
          </a:xfrm>
        </p:spPr>
      </p:pic>
    </p:spTree>
    <p:extLst>
      <p:ext uri="{BB962C8B-B14F-4D97-AF65-F5344CB8AC3E}">
        <p14:creationId xmlns:p14="http://schemas.microsoft.com/office/powerpoint/2010/main" xmlns="" val="39187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886700" cy="975643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BCR on October 19, 2016 </a:t>
            </a:r>
            <a:br>
              <a:rPr lang="en-US" sz="3200" dirty="0" smtClean="0"/>
            </a:br>
            <a:r>
              <a:rPr lang="en-US" sz="3200" dirty="0" smtClean="0"/>
              <a:t>after 4 to 5 inches of rain in four days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90514" y="1092275"/>
            <a:ext cx="7560840" cy="5670630"/>
          </a:xfrm>
        </p:spPr>
      </p:pic>
    </p:spTree>
    <p:extLst>
      <p:ext uri="{BB962C8B-B14F-4D97-AF65-F5344CB8AC3E}">
        <p14:creationId xmlns:p14="http://schemas.microsoft.com/office/powerpoint/2010/main" xmlns="" val="319848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76470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Mass Removal Rates from Spring Monitoring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9512" y="620688"/>
            <a:ext cx="8640960" cy="619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930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7544" y="428179"/>
            <a:ext cx="8352928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ArialMT"/>
              </a:rPr>
              <a:t>Conclusion of Spring Monitoring Report</a:t>
            </a:r>
          </a:p>
          <a:p>
            <a:endParaRPr lang="en-US" dirty="0">
              <a:latin typeface="ArialM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>
              <a:latin typeface="ArialM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MT"/>
              </a:rPr>
              <a:t>Monitoring observations and data collected by ECM have concluded that the </a:t>
            </a:r>
            <a:r>
              <a:rPr lang="en-US" dirty="0">
                <a:latin typeface="ArialMT"/>
              </a:rPr>
              <a:t>BCR is operating within design parameters and is effectively removing metals from </a:t>
            </a:r>
            <a:r>
              <a:rPr lang="en-US" dirty="0" smtClean="0">
                <a:latin typeface="ArialMT"/>
              </a:rPr>
              <a:t>mine impacted </a:t>
            </a:r>
            <a:r>
              <a:rPr lang="en-US" dirty="0">
                <a:latin typeface="ArialMT"/>
              </a:rPr>
              <a:t>water. </a:t>
            </a:r>
            <a:endParaRPr lang="en-US" dirty="0" smtClean="0">
              <a:latin typeface="ArialMT"/>
            </a:endParaRPr>
          </a:p>
          <a:p>
            <a:endParaRPr lang="en-US" dirty="0" smtClean="0">
              <a:latin typeface="ArialM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MT"/>
              </a:rPr>
              <a:t>The </a:t>
            </a:r>
            <a:r>
              <a:rPr lang="en-US" dirty="0">
                <a:latin typeface="ArialMT"/>
              </a:rPr>
              <a:t>BCR appears to be treating the mine drainage successfully and the </a:t>
            </a:r>
            <a:r>
              <a:rPr lang="en-US" dirty="0" smtClean="0">
                <a:latin typeface="ArialMT"/>
              </a:rPr>
              <a:t>efficiency of </a:t>
            </a:r>
            <a:r>
              <a:rPr lang="en-US" dirty="0">
                <a:latin typeface="ArialMT"/>
              </a:rPr>
              <a:t>removal for aluminum, cadmium, and copper is close to 100%, with zinc near 83% removed</a:t>
            </a:r>
            <a:r>
              <a:rPr lang="en-US" dirty="0" smtClean="0">
                <a:latin typeface="ArialMT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3587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7917" y="188640"/>
            <a:ext cx="7848872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Are the exposure assumptions, toxicity data, cleanup levels,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Removal Action Objectives used at the time of the removal action (RA) still valid?</a:t>
            </a:r>
          </a:p>
          <a:p>
            <a:pPr algn="ctr"/>
            <a:endParaRPr lang="en-US" dirty="0" smtClean="0">
              <a:latin typeface="SymbolM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 smtClean="0">
                <a:latin typeface="Arial" panose="020B0604020202020204" pitchFamily="34" charset="0"/>
              </a:rPr>
              <a:t>Reduce </a:t>
            </a:r>
            <a:r>
              <a:rPr lang="en-US" sz="2000" i="1" dirty="0">
                <a:latin typeface="Arial" panose="020B0604020202020204" pitchFamily="34" charset="0"/>
              </a:rPr>
              <a:t>or eliminate the release of acidity and heavy metals from </a:t>
            </a:r>
            <a:r>
              <a:rPr lang="en-US" sz="2000" i="1" dirty="0" smtClean="0">
                <a:latin typeface="Arial" panose="020B0604020202020204" pitchFamily="34" charset="0"/>
              </a:rPr>
              <a:t>the Site </a:t>
            </a:r>
            <a:r>
              <a:rPr lang="en-US" sz="2000" i="1" dirty="0">
                <a:latin typeface="Arial" panose="020B0604020202020204" pitchFamily="34" charset="0"/>
              </a:rPr>
              <a:t>to surface water and meet ARARs</a:t>
            </a:r>
            <a:r>
              <a:rPr lang="en-US" sz="2000" i="1" dirty="0" smtClean="0">
                <a:latin typeface="Arial" panose="020B0604020202020204" pitchFamily="34" charset="0"/>
              </a:rPr>
              <a:t>,</a:t>
            </a:r>
          </a:p>
          <a:p>
            <a:endParaRPr lang="en-US" sz="2000" i="1" dirty="0"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 smtClean="0">
                <a:latin typeface="Arial" panose="020B0604020202020204" pitchFamily="34" charset="0"/>
              </a:rPr>
              <a:t>Reduce </a:t>
            </a:r>
            <a:r>
              <a:rPr lang="en-US" sz="2000" i="1" dirty="0">
                <a:latin typeface="Arial" panose="020B0604020202020204" pitchFamily="34" charset="0"/>
              </a:rPr>
              <a:t>or eliminate the release of acidity and heavy metals to </a:t>
            </a:r>
            <a:r>
              <a:rPr lang="en-US" sz="2000" i="1" dirty="0" smtClean="0">
                <a:latin typeface="Arial" panose="020B0604020202020204" pitchFamily="34" charset="0"/>
              </a:rPr>
              <a:t>from the </a:t>
            </a:r>
            <a:r>
              <a:rPr lang="en-US" sz="2000" i="1" dirty="0">
                <a:latin typeface="Arial" panose="020B0604020202020204" pitchFamily="34" charset="0"/>
              </a:rPr>
              <a:t>Site to groundwater and meet ARARs, </a:t>
            </a:r>
            <a:r>
              <a:rPr lang="en-US" sz="2000" i="1" dirty="0" smtClean="0">
                <a:latin typeface="Arial" panose="020B0604020202020204" pitchFamily="34" charset="0"/>
              </a:rPr>
              <a:t>and </a:t>
            </a:r>
          </a:p>
          <a:p>
            <a:endParaRPr lang="en-US" sz="2000" i="1" dirty="0" smtClean="0"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 smtClean="0">
                <a:latin typeface="Arial" panose="020B0604020202020204" pitchFamily="34" charset="0"/>
              </a:rPr>
              <a:t>Reduce </a:t>
            </a:r>
            <a:r>
              <a:rPr lang="en-US" sz="2000" i="1" dirty="0">
                <a:latin typeface="Arial" panose="020B0604020202020204" pitchFamily="34" charset="0"/>
              </a:rPr>
              <a:t>or eliminate the potential for exposure to humans, </a:t>
            </a:r>
            <a:r>
              <a:rPr lang="en-US" sz="2000" i="1" dirty="0" smtClean="0">
                <a:latin typeface="Arial" panose="020B0604020202020204" pitchFamily="34" charset="0"/>
              </a:rPr>
              <a:t>aquatic and </a:t>
            </a:r>
            <a:r>
              <a:rPr lang="en-US" sz="2000" i="1" dirty="0">
                <a:latin typeface="Arial" panose="020B0604020202020204" pitchFamily="34" charset="0"/>
              </a:rPr>
              <a:t>terrestrial biota from ingestion or direct contact with AMD </a:t>
            </a:r>
            <a:r>
              <a:rPr lang="en-US" sz="2000" i="1" dirty="0" smtClean="0">
                <a:latin typeface="Arial" panose="020B0604020202020204" pitchFamily="34" charset="0"/>
              </a:rPr>
              <a:t>and potentially </a:t>
            </a:r>
            <a:r>
              <a:rPr lang="en-US" sz="2000" i="1" dirty="0">
                <a:latin typeface="Arial" panose="020B0604020202020204" pitchFamily="34" charset="0"/>
              </a:rPr>
              <a:t>contaminated aquatic life.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611560" y="4583162"/>
            <a:ext cx="82089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indicate that the BCR is effective at treating MIW at the design flow rate </a:t>
            </a:r>
            <a:r>
              <a:rPr lang="en-US" dirty="0" smtClean="0"/>
              <a:t>of 10 </a:t>
            </a:r>
            <a:r>
              <a:rPr lang="en-US" dirty="0" err="1" smtClean="0"/>
              <a:t>gpm</a:t>
            </a:r>
            <a:r>
              <a:rPr lang="en-US" dirty="0"/>
              <a:t>. </a:t>
            </a:r>
            <a:r>
              <a:rPr lang="en-US" dirty="0" smtClean="0"/>
              <a:t>The exposure assumptions, toxicity </a:t>
            </a:r>
            <a:r>
              <a:rPr lang="en-US" dirty="0"/>
              <a:t>data, cleanup levels, and RAOs used at the time of the </a:t>
            </a:r>
            <a:r>
              <a:rPr lang="en-US" dirty="0" smtClean="0"/>
              <a:t>RA </a:t>
            </a:r>
            <a:r>
              <a:rPr lang="en-US" dirty="0"/>
              <a:t>are still </a:t>
            </a:r>
            <a:r>
              <a:rPr lang="en-US" dirty="0" smtClean="0"/>
              <a:t>valid &amp; </a:t>
            </a:r>
            <a:r>
              <a:rPr lang="en-US" dirty="0"/>
              <a:t>the BCR system that was installed is protective.</a:t>
            </a:r>
          </a:p>
        </p:txBody>
      </p:sp>
    </p:spTree>
    <p:extLst>
      <p:ext uri="{BB962C8B-B14F-4D97-AF65-F5344CB8AC3E}">
        <p14:creationId xmlns:p14="http://schemas.microsoft.com/office/powerpoint/2010/main" xmlns="" val="294671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Storm water runoff in swale</a:t>
            </a:r>
            <a:br>
              <a:rPr lang="en-US" dirty="0" smtClean="0"/>
            </a:br>
            <a:r>
              <a:rPr lang="en-US" dirty="0" smtClean="0"/>
              <a:t>only MIW discharged from site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xmlns="" val="398480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831627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Final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Thoughts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9632" y="1196300"/>
            <a:ext cx="7128792" cy="5184576"/>
          </a:xfrm>
        </p:spPr>
        <p:txBody>
          <a:bodyPr>
            <a:normAutofit fontScale="92500" lnSpcReduction="20000"/>
          </a:bodyPr>
          <a:lstStyle/>
          <a:p>
            <a:r>
              <a:rPr lang="en-US" sz="3200" dirty="0" smtClean="0"/>
              <a:t>Phased design approach minimizes risk</a:t>
            </a:r>
          </a:p>
          <a:p>
            <a:r>
              <a:rPr lang="en-US" sz="3200" dirty="0" smtClean="0"/>
              <a:t>Bulkheading underground mine workings is not always a good idea   (ARD is going to find its way out)</a:t>
            </a:r>
          </a:p>
          <a:p>
            <a:r>
              <a:rPr lang="en-US" sz="3200" dirty="0" smtClean="0"/>
              <a:t>Passive treatment is </a:t>
            </a:r>
            <a:r>
              <a:rPr lang="en-US" sz="3200" b="1" i="1" dirty="0" smtClean="0"/>
              <a:t>LOW</a:t>
            </a:r>
            <a:r>
              <a:rPr lang="en-US" sz="3200" dirty="0" smtClean="0"/>
              <a:t> maintenance, not </a:t>
            </a:r>
            <a:r>
              <a:rPr lang="en-US" sz="3200" b="1" dirty="0" smtClean="0"/>
              <a:t>NO</a:t>
            </a:r>
            <a:r>
              <a:rPr lang="en-US" sz="3200" dirty="0" smtClean="0"/>
              <a:t> maintenance</a:t>
            </a:r>
          </a:p>
          <a:p>
            <a:r>
              <a:rPr lang="en-US" sz="3200" dirty="0" smtClean="0"/>
              <a:t>Removal Action assumptions still valid; BCR system is protective</a:t>
            </a:r>
          </a:p>
          <a:p>
            <a:r>
              <a:rPr lang="en-US" sz="3200" dirty="0" smtClean="0"/>
              <a:t>Special thanks to:</a:t>
            </a:r>
          </a:p>
          <a:p>
            <a:pPr lvl="1"/>
            <a:r>
              <a:rPr lang="en-US" sz="2800" dirty="0" smtClean="0"/>
              <a:t>Brad Shipley (ret.), USFS P.O. 2003? to 2016, and </a:t>
            </a:r>
          </a:p>
          <a:p>
            <a:pPr lvl="1"/>
            <a:r>
              <a:rPr lang="en-US" sz="2800" dirty="0" smtClean="0"/>
              <a:t>ECM Consultants, the current </a:t>
            </a:r>
            <a:r>
              <a:rPr lang="en-US" sz="2800" dirty="0"/>
              <a:t>site </a:t>
            </a:r>
            <a:r>
              <a:rPr lang="en-US" sz="2800" dirty="0" smtClean="0"/>
              <a:t>monitoring and O &amp; M contractor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309661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403648" y="-3214"/>
            <a:ext cx="6572296" cy="807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14400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8164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Questions/Discussion??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4C4C4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8" descr="IMG2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67544" y="803912"/>
            <a:ext cx="8136904" cy="5057977"/>
          </a:xfrm>
          <a:noFill/>
          <a:ln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836499" y="6030075"/>
            <a:ext cx="767949" cy="8069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95536" y="6030075"/>
            <a:ext cx="2629526" cy="6496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26503" y="225426"/>
            <a:ext cx="6838950" cy="714375"/>
          </a:xfrm>
        </p:spPr>
        <p:txBody>
          <a:bodyPr/>
          <a:lstStyle/>
          <a:p>
            <a:pPr algn="ctr" eaLnBrk="1" hangingPunct="1"/>
            <a:r>
              <a:rPr lang="en-US" sz="3200" b="1" dirty="0" smtClean="0"/>
              <a:t>Passive Treatment Chemistry 101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12850"/>
            <a:ext cx="8713788" cy="5073650"/>
          </a:xfrm>
          <a:ln w="38100">
            <a:solidFill>
              <a:srgbClr val="FFFFFF"/>
            </a:solidFill>
          </a:ln>
        </p:spPr>
        <p:txBody>
          <a:bodyPr>
            <a:normAutofit fontScale="92500" lnSpcReduction="10000"/>
          </a:bodyPr>
          <a:lstStyle/>
          <a:p>
            <a:pPr algn="ctr" eaLnBrk="1" hangingPunct="1">
              <a:buFontTx/>
              <a:buNone/>
            </a:pPr>
            <a:r>
              <a:rPr lang="en-US" sz="2800" dirty="0" smtClean="0"/>
              <a:t>SO</a:t>
            </a:r>
            <a:r>
              <a:rPr lang="en-US" sz="2800" baseline="-25000" dirty="0" smtClean="0"/>
              <a:t>4</a:t>
            </a:r>
            <a:r>
              <a:rPr lang="en-US" sz="2800" b="1" baseline="30000" dirty="0" smtClean="0"/>
              <a:t>-</a:t>
            </a:r>
            <a:r>
              <a:rPr lang="en-US" sz="2800" baseline="30000" dirty="0" smtClean="0"/>
              <a:t>2</a:t>
            </a:r>
            <a:r>
              <a:rPr lang="en-US" sz="2800" dirty="0" smtClean="0"/>
              <a:t> + 2 CH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O             </a:t>
            </a:r>
            <a:r>
              <a:rPr lang="en-US" sz="2800" b="1" dirty="0" smtClean="0">
                <a:solidFill>
                  <a:srgbClr val="FF0000"/>
                </a:solidFill>
              </a:rPr>
              <a:t>HS</a:t>
            </a:r>
            <a:r>
              <a:rPr lang="en-US" sz="2800" b="1" baseline="30000" dirty="0" smtClean="0">
                <a:solidFill>
                  <a:srgbClr val="FF0000"/>
                </a:solidFill>
              </a:rPr>
              <a:t>-</a:t>
            </a:r>
            <a:r>
              <a:rPr lang="en-US" sz="2800" dirty="0" smtClean="0"/>
              <a:t> + 2HCO</a:t>
            </a:r>
            <a:r>
              <a:rPr lang="en-US" sz="2800" baseline="-25000" dirty="0" smtClean="0"/>
              <a:t>3</a:t>
            </a:r>
            <a:r>
              <a:rPr lang="en-US" sz="2800" b="1" baseline="30000" dirty="0" smtClean="0"/>
              <a:t>-</a:t>
            </a:r>
            <a:r>
              <a:rPr lang="en-US" sz="2800" baseline="-25000" dirty="0" smtClean="0"/>
              <a:t> </a:t>
            </a:r>
            <a:r>
              <a:rPr lang="en-US" sz="2800" dirty="0" smtClean="0"/>
              <a:t> + H</a:t>
            </a:r>
            <a:r>
              <a:rPr lang="en-US" sz="2800" baseline="30000" dirty="0" smtClean="0"/>
              <a:t>+</a:t>
            </a:r>
            <a:endParaRPr lang="en-US" sz="2800" dirty="0" smtClean="0"/>
          </a:p>
          <a:p>
            <a:pPr algn="ctr" eaLnBrk="1" hangingPunct="1">
              <a:buFontTx/>
              <a:buNone/>
            </a:pPr>
            <a:r>
              <a:rPr lang="en-US" b="1" i="1" dirty="0" smtClean="0">
                <a:solidFill>
                  <a:schemeClr val="hlink"/>
                </a:solidFill>
              </a:rPr>
              <a:t>(Sulfate reduction and neutralization by bacteria)</a:t>
            </a:r>
            <a:r>
              <a:rPr lang="en-US" sz="2800" b="1" i="1" dirty="0" smtClean="0"/>
              <a:t> </a:t>
            </a:r>
            <a:endParaRPr lang="en-US" sz="2800" dirty="0" smtClean="0"/>
          </a:p>
          <a:p>
            <a:pPr algn="ctr" eaLnBrk="1" hangingPunct="1">
              <a:buFontTx/>
              <a:buNone/>
            </a:pPr>
            <a:r>
              <a:rPr lang="en-US" sz="2800" dirty="0" smtClean="0"/>
              <a:t>Zn</a:t>
            </a:r>
            <a:r>
              <a:rPr lang="en-US" sz="2800" baseline="30000" dirty="0" smtClean="0"/>
              <a:t>+2 </a:t>
            </a:r>
            <a:r>
              <a:rPr lang="en-US" sz="2800" dirty="0" smtClean="0"/>
              <a:t> + </a:t>
            </a:r>
            <a:r>
              <a:rPr lang="en-US" sz="2800" b="1" dirty="0" smtClean="0">
                <a:solidFill>
                  <a:srgbClr val="FF0000"/>
                </a:solidFill>
              </a:rPr>
              <a:t>HS</a:t>
            </a:r>
            <a:r>
              <a:rPr lang="en-US" sz="2800" b="1" baseline="30000" dirty="0" smtClean="0">
                <a:solidFill>
                  <a:srgbClr val="FF0000"/>
                </a:solidFill>
              </a:rPr>
              <a:t>-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/>
              <a:t>                 ZnS (s)  + H</a:t>
            </a:r>
            <a:r>
              <a:rPr lang="en-US" sz="2800" baseline="30000" dirty="0" smtClean="0"/>
              <a:t>+</a:t>
            </a:r>
            <a:endParaRPr lang="en-US" sz="2800" dirty="0" smtClean="0"/>
          </a:p>
          <a:p>
            <a:pPr algn="ctr" eaLnBrk="1" hangingPunct="1">
              <a:buFont typeface="Wingdings" pitchFamily="2" charset="2"/>
              <a:buNone/>
            </a:pPr>
            <a:r>
              <a:rPr lang="en-US" b="1" i="1" dirty="0" smtClean="0">
                <a:solidFill>
                  <a:schemeClr val="hlink"/>
                </a:solidFill>
              </a:rPr>
              <a:t>(Sulfide precipitation)</a:t>
            </a:r>
          </a:p>
          <a:p>
            <a:pPr algn="ctr" eaLnBrk="1" hangingPunct="1">
              <a:buFont typeface="Wingdings" pitchFamily="2" charset="2"/>
              <a:buNone/>
            </a:pPr>
            <a:endParaRPr lang="en-US" b="1" i="1" dirty="0" smtClean="0">
              <a:solidFill>
                <a:schemeClr val="hlink"/>
              </a:solidFill>
            </a:endParaRPr>
          </a:p>
          <a:p>
            <a:pPr algn="ctr" eaLnBrk="1" hangingPunct="1">
              <a:buFont typeface="Wingdings" pitchFamily="2" charset="2"/>
              <a:buNone/>
            </a:pPr>
            <a:endParaRPr lang="en-US" b="1" i="1" dirty="0" smtClean="0">
              <a:solidFill>
                <a:schemeClr val="hlink"/>
              </a:solidFill>
            </a:endParaRPr>
          </a:p>
          <a:p>
            <a:pPr algn="ctr" eaLnBrk="1" hangingPunct="1">
              <a:buFontTx/>
              <a:buNone/>
            </a:pPr>
            <a:r>
              <a:rPr lang="en-US" sz="2800" dirty="0" smtClean="0"/>
              <a:t>Fe</a:t>
            </a:r>
            <a:r>
              <a:rPr lang="en-US" sz="2800" baseline="30000" dirty="0" smtClean="0"/>
              <a:t>+3</a:t>
            </a:r>
            <a:r>
              <a:rPr lang="en-US" sz="2800" dirty="0" smtClean="0"/>
              <a:t> + 3 H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O             Fe(OH)</a:t>
            </a:r>
            <a:r>
              <a:rPr lang="en-US" sz="2800" baseline="-25000" dirty="0" smtClean="0"/>
              <a:t>3 </a:t>
            </a:r>
            <a:r>
              <a:rPr lang="en-US" sz="2800" dirty="0" smtClean="0"/>
              <a:t>(s)</a:t>
            </a:r>
            <a:r>
              <a:rPr lang="en-US" sz="2800" baseline="-25000" dirty="0" smtClean="0"/>
              <a:t> </a:t>
            </a:r>
            <a:r>
              <a:rPr lang="en-US" sz="2800" dirty="0" smtClean="0"/>
              <a:t> + 3 H</a:t>
            </a:r>
            <a:r>
              <a:rPr lang="en-US" sz="2800" baseline="30000" dirty="0" smtClean="0"/>
              <a:t>+</a:t>
            </a:r>
            <a:endParaRPr lang="en-US" sz="2800" dirty="0" smtClean="0"/>
          </a:p>
          <a:p>
            <a:pPr algn="ctr" eaLnBrk="1" hangingPunct="1">
              <a:buFont typeface="Wingdings" pitchFamily="2" charset="2"/>
              <a:buNone/>
            </a:pPr>
            <a:r>
              <a:rPr lang="en-US" b="1" i="1" dirty="0" smtClean="0">
                <a:solidFill>
                  <a:schemeClr val="hlink"/>
                </a:solidFill>
              </a:rPr>
              <a:t>(Hydroxide precipitation)</a:t>
            </a:r>
          </a:p>
          <a:p>
            <a:pPr algn="ctr" eaLnBrk="1" hangingPunct="1">
              <a:buFontTx/>
              <a:buNone/>
            </a:pPr>
            <a:endParaRPr lang="en-US" sz="2800" dirty="0" smtClean="0"/>
          </a:p>
          <a:p>
            <a:pPr algn="ctr" eaLnBrk="1" hangingPunct="1">
              <a:buFontTx/>
              <a:buNone/>
            </a:pPr>
            <a:r>
              <a:rPr lang="en-US" sz="2800" dirty="0" smtClean="0"/>
              <a:t>H</a:t>
            </a:r>
            <a:r>
              <a:rPr lang="en-US" sz="2800" baseline="30000" dirty="0" smtClean="0"/>
              <a:t>+</a:t>
            </a:r>
            <a:r>
              <a:rPr lang="en-US" sz="2800" dirty="0" smtClean="0"/>
              <a:t> + CaCO</a:t>
            </a:r>
            <a:r>
              <a:rPr lang="en-US" sz="2800" baseline="-25000" dirty="0" smtClean="0"/>
              <a:t>3</a:t>
            </a:r>
            <a:r>
              <a:rPr lang="en-US" sz="2800" dirty="0" smtClean="0"/>
              <a:t>             Ca</a:t>
            </a:r>
            <a:r>
              <a:rPr lang="en-US" sz="2800" baseline="30000" dirty="0" smtClean="0"/>
              <a:t>+2</a:t>
            </a:r>
            <a:r>
              <a:rPr lang="en-US" sz="2800" baseline="-25000" dirty="0" smtClean="0"/>
              <a:t> </a:t>
            </a:r>
            <a:r>
              <a:rPr lang="en-US" sz="2800" dirty="0" smtClean="0"/>
              <a:t> + HCO</a:t>
            </a:r>
            <a:r>
              <a:rPr lang="en-US" sz="2800" baseline="-25000" dirty="0" smtClean="0"/>
              <a:t>3</a:t>
            </a:r>
            <a:r>
              <a:rPr lang="en-US" sz="2800" b="1" baseline="30000" dirty="0" smtClean="0"/>
              <a:t>-</a:t>
            </a:r>
            <a:endParaRPr lang="en-US" sz="2800" b="1" dirty="0" smtClean="0"/>
          </a:p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b="1" i="1" dirty="0" smtClean="0">
                <a:solidFill>
                  <a:schemeClr val="hlink"/>
                </a:solidFill>
              </a:rPr>
              <a:t>(Limestone dissolution)</a:t>
            </a:r>
          </a:p>
        </p:txBody>
      </p:sp>
      <p:sp>
        <p:nvSpPr>
          <p:cNvPr id="20484" name="AutoShape 4"/>
          <p:cNvSpPr>
            <a:spLocks noChangeArrowheads="1"/>
          </p:cNvSpPr>
          <p:nvPr/>
        </p:nvSpPr>
        <p:spPr bwMode="auto">
          <a:xfrm>
            <a:off x="3843634" y="1245790"/>
            <a:ext cx="692026" cy="321469"/>
          </a:xfrm>
          <a:prstGeom prst="rightArrow">
            <a:avLst>
              <a:gd name="adj1" fmla="val 50000"/>
              <a:gd name="adj2" fmla="val 44649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5" name="AutoShape 5"/>
          <p:cNvSpPr>
            <a:spLocks noChangeArrowheads="1"/>
          </p:cNvSpPr>
          <p:nvPr/>
        </p:nvSpPr>
        <p:spPr bwMode="auto">
          <a:xfrm>
            <a:off x="4015296" y="2092325"/>
            <a:ext cx="714945" cy="355599"/>
          </a:xfrm>
          <a:prstGeom prst="rightArrow">
            <a:avLst>
              <a:gd name="adj1" fmla="val 50000"/>
              <a:gd name="adj2" fmla="val 44649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6" name="AutoShape 6"/>
          <p:cNvSpPr>
            <a:spLocks noChangeArrowheads="1"/>
          </p:cNvSpPr>
          <p:nvPr/>
        </p:nvSpPr>
        <p:spPr bwMode="auto">
          <a:xfrm>
            <a:off x="3833315" y="3854847"/>
            <a:ext cx="712663" cy="436563"/>
          </a:xfrm>
          <a:prstGeom prst="rightArrow">
            <a:avLst>
              <a:gd name="adj1" fmla="val 50000"/>
              <a:gd name="adj2" fmla="val 44648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7" name="AutoShape 7"/>
          <p:cNvSpPr>
            <a:spLocks noChangeArrowheads="1"/>
          </p:cNvSpPr>
          <p:nvPr/>
        </p:nvSpPr>
        <p:spPr bwMode="auto">
          <a:xfrm>
            <a:off x="4016881" y="5200261"/>
            <a:ext cx="714945" cy="428228"/>
          </a:xfrm>
          <a:prstGeom prst="rightArrow">
            <a:avLst>
              <a:gd name="adj1" fmla="val 50000"/>
              <a:gd name="adj2" fmla="val 44649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8" name="Oval 9"/>
          <p:cNvSpPr>
            <a:spLocks noChangeArrowheads="1"/>
          </p:cNvSpPr>
          <p:nvPr/>
        </p:nvSpPr>
        <p:spPr bwMode="auto">
          <a:xfrm>
            <a:off x="4530725" y="1101725"/>
            <a:ext cx="785813" cy="609600"/>
          </a:xfrm>
          <a:prstGeom prst="ellipse">
            <a:avLst/>
          </a:prstGeom>
          <a:noFill/>
          <a:ln w="44450">
            <a:solidFill>
              <a:schemeClr val="accent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9" name="Oval 10"/>
          <p:cNvSpPr>
            <a:spLocks noChangeArrowheads="1"/>
          </p:cNvSpPr>
          <p:nvPr/>
        </p:nvSpPr>
        <p:spPr bwMode="auto">
          <a:xfrm>
            <a:off x="3155487" y="2050006"/>
            <a:ext cx="688147" cy="466722"/>
          </a:xfrm>
          <a:prstGeom prst="ellipse">
            <a:avLst/>
          </a:prstGeom>
          <a:noFill/>
          <a:ln w="44450">
            <a:solidFill>
              <a:schemeClr val="accent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0" name="TextBox 10"/>
          <p:cNvSpPr txBox="1">
            <a:spLocks noChangeArrowheads="1"/>
          </p:cNvSpPr>
          <p:nvPr/>
        </p:nvSpPr>
        <p:spPr bwMode="auto">
          <a:xfrm>
            <a:off x="-214313" y="2050006"/>
            <a:ext cx="2286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 dirty="0"/>
              <a:t>REDUCING/</a:t>
            </a:r>
          </a:p>
          <a:p>
            <a:pPr algn="ctr"/>
            <a:r>
              <a:rPr lang="en-US" sz="1600" b="1" dirty="0"/>
              <a:t>ANAEROBIC CONDITIONS</a:t>
            </a:r>
          </a:p>
        </p:txBody>
      </p:sp>
      <p:sp>
        <p:nvSpPr>
          <p:cNvPr id="20491" name="TextBox 11"/>
          <p:cNvSpPr txBox="1">
            <a:spLocks noChangeArrowheads="1"/>
          </p:cNvSpPr>
          <p:nvPr/>
        </p:nvSpPr>
        <p:spPr bwMode="auto">
          <a:xfrm>
            <a:off x="152400" y="3931359"/>
            <a:ext cx="1828801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OXIDIZING CONDITIONS</a:t>
            </a:r>
          </a:p>
        </p:txBody>
      </p:sp>
      <p:sp>
        <p:nvSpPr>
          <p:cNvPr id="20492" name="TextBox 12"/>
          <p:cNvSpPr txBox="1">
            <a:spLocks noChangeArrowheads="1"/>
          </p:cNvSpPr>
          <p:nvPr/>
        </p:nvSpPr>
        <p:spPr bwMode="auto">
          <a:xfrm>
            <a:off x="106363" y="5282231"/>
            <a:ext cx="18748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 dirty="0">
                <a:solidFill>
                  <a:srgbClr val="00B0F0"/>
                </a:solidFill>
              </a:rPr>
              <a:t>ALL</a:t>
            </a:r>
          </a:p>
          <a:p>
            <a:pPr algn="ctr"/>
            <a:r>
              <a:rPr lang="en-US" sz="1600" b="1" dirty="0">
                <a:solidFill>
                  <a:srgbClr val="00B0F0"/>
                </a:solidFill>
              </a:rPr>
              <a:t> CONDITIONS</a:t>
            </a:r>
          </a:p>
        </p:txBody>
      </p:sp>
      <p:cxnSp>
        <p:nvCxnSpPr>
          <p:cNvPr id="20493" name="Straight Connector 16"/>
          <p:cNvCxnSpPr>
            <a:cxnSpLocks noChangeShapeType="1"/>
          </p:cNvCxnSpPr>
          <p:nvPr/>
        </p:nvCxnSpPr>
        <p:spPr bwMode="auto">
          <a:xfrm>
            <a:off x="500063" y="3500438"/>
            <a:ext cx="8072437" cy="15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0494" name="Straight Connector 17"/>
          <p:cNvCxnSpPr>
            <a:cxnSpLocks noChangeShapeType="1"/>
          </p:cNvCxnSpPr>
          <p:nvPr/>
        </p:nvCxnSpPr>
        <p:spPr bwMode="auto">
          <a:xfrm>
            <a:off x="571500" y="5072063"/>
            <a:ext cx="8072438" cy="15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0495" name="Elbow Connector 19"/>
          <p:cNvCxnSpPr>
            <a:cxnSpLocks noChangeShapeType="1"/>
          </p:cNvCxnSpPr>
          <p:nvPr/>
        </p:nvCxnSpPr>
        <p:spPr bwMode="auto">
          <a:xfrm rot="10800000" flipV="1">
            <a:off x="3738838" y="1488264"/>
            <a:ext cx="943018" cy="745078"/>
          </a:xfrm>
          <a:prstGeom prst="curvedConnector3">
            <a:avLst>
              <a:gd name="adj1" fmla="val 50000"/>
            </a:avLst>
          </a:prstGeom>
          <a:noFill/>
          <a:ln w="50800" algn="ctr">
            <a:solidFill>
              <a:schemeClr val="tx1"/>
            </a:solidFill>
            <a:round/>
            <a:headEnd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xmlns="" val="26951270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90363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Module 1 Design Chemistry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161537918"/>
              </p:ext>
            </p:extLst>
          </p:nvPr>
        </p:nvGraphicFramePr>
        <p:xfrm>
          <a:off x="971600" y="1556792"/>
          <a:ext cx="7056784" cy="4613860"/>
        </p:xfrm>
        <a:graphic>
          <a:graphicData uri="http://schemas.openxmlformats.org/drawingml/2006/table">
            <a:tbl>
              <a:tblPr/>
              <a:tblGrid>
                <a:gridCol w="2169355"/>
                <a:gridCol w="1824811"/>
                <a:gridCol w="811026"/>
                <a:gridCol w="2251592"/>
              </a:tblGrid>
              <a:tr h="12192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+mn-lt"/>
                          <a:ea typeface="Times New Roman"/>
                          <a:cs typeface="Times New Roman"/>
                        </a:rPr>
                        <a:t> Parameter</a:t>
                      </a:r>
                      <a:endParaRPr lang="en-US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+mn-lt"/>
                          <a:ea typeface="Times New Roman"/>
                          <a:cs typeface="Times New Roman"/>
                        </a:rPr>
                        <a:t>Lower Portal Estimate for </a:t>
                      </a:r>
                      <a:r>
                        <a:rPr lang="en-US" sz="2000" b="1" dirty="0" smtClean="0">
                          <a:latin typeface="+mn-lt"/>
                          <a:ea typeface="Times New Roman"/>
                          <a:cs typeface="Times New Roman"/>
                        </a:rPr>
                        <a:t>Design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latin typeface="+mn-lt"/>
                          <a:ea typeface="Times New Roman"/>
                          <a:cs typeface="Times New Roman"/>
                        </a:rPr>
                        <a:t>(2007 data)</a:t>
                      </a:r>
                      <a:endParaRPr lang="en-US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+mn-lt"/>
                          <a:ea typeface="Times New Roman"/>
                          <a:cs typeface="Times New Roman"/>
                        </a:rPr>
                        <a:t>Lower Portal (Pilot </a:t>
                      </a:r>
                      <a:r>
                        <a:rPr lang="en-US" sz="2000" b="1" dirty="0" smtClean="0">
                          <a:latin typeface="+mn-lt"/>
                          <a:ea typeface="Times New Roman"/>
                          <a:cs typeface="Times New Roman"/>
                        </a:rPr>
                        <a:t>average </a:t>
                      </a:r>
                      <a:r>
                        <a:rPr lang="en-US" sz="2000" b="1" dirty="0">
                          <a:latin typeface="+mn-lt"/>
                          <a:ea typeface="Times New Roman"/>
                          <a:cs typeface="Times New Roman"/>
                        </a:rPr>
                        <a:t>for 27 </a:t>
                      </a:r>
                      <a:r>
                        <a:rPr lang="en-US" sz="2000" b="1" dirty="0" smtClean="0">
                          <a:latin typeface="+mn-lt"/>
                          <a:ea typeface="Times New Roman"/>
                          <a:cs typeface="Times New Roman"/>
                        </a:rPr>
                        <a:t>months  - 2004 to 2006)</a:t>
                      </a:r>
                      <a:endParaRPr lang="en-US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38000"/>
                      </a:schemeClr>
                    </a:solidFill>
                  </a:tcPr>
                </a:tc>
              </a:tr>
              <a:tr h="33946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+mn-lt"/>
                          <a:ea typeface="Times New Roman"/>
                          <a:cs typeface="Times New Roman"/>
                        </a:rPr>
                        <a:t>Flow, L/min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+mn-lt"/>
                          <a:ea typeface="Times New Roman"/>
                          <a:cs typeface="Times New Roman"/>
                        </a:rPr>
                        <a:t>37.8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+mn-lt"/>
                          <a:ea typeface="Times New Roman"/>
                          <a:cs typeface="Times New Roman"/>
                        </a:rPr>
                        <a:t>3.6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38000"/>
                      </a:schemeClr>
                    </a:solidFill>
                  </a:tcPr>
                </a:tc>
              </a:tr>
              <a:tr h="33946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+mn-lt"/>
                          <a:ea typeface="Times New Roman"/>
                          <a:cs typeface="Times New Roman"/>
                        </a:rPr>
                        <a:t>Flow, gpm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smtClean="0">
                          <a:latin typeface="+mn-lt"/>
                          <a:ea typeface="Times New Roman"/>
                          <a:cs typeface="Times New Roman"/>
                        </a:rPr>
                        <a:t>10</a:t>
                      </a:r>
                      <a:endParaRPr lang="en-US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+mn-lt"/>
                          <a:ea typeface="Times New Roman"/>
                          <a:cs typeface="Times New Roman"/>
                        </a:rPr>
                        <a:t>0.9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38000"/>
                      </a:schemeClr>
                    </a:solidFill>
                  </a:tcPr>
                </a:tc>
              </a:tr>
              <a:tr h="33946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+mn-lt"/>
                          <a:ea typeface="Times New Roman"/>
                          <a:cs typeface="Times New Roman"/>
                        </a:rPr>
                        <a:t>pH S.U.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+mn-lt"/>
                          <a:ea typeface="Times New Roman"/>
                          <a:cs typeface="Times New Roman"/>
                        </a:rPr>
                        <a:t>3.0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Times New Roman"/>
                          <a:cs typeface="Times New Roman"/>
                        </a:rPr>
                        <a:t>2.7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38000"/>
                      </a:schemeClr>
                    </a:solidFill>
                  </a:tcPr>
                </a:tc>
              </a:tr>
              <a:tr h="33946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Times New Roman"/>
                          <a:cs typeface="Times New Roman"/>
                        </a:rPr>
                        <a:t>Fe, mg/L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Times New Roman"/>
                          <a:cs typeface="Times New Roman"/>
                        </a:rPr>
                        <a:t>27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Times New Roman"/>
                          <a:cs typeface="Times New Roman"/>
                        </a:rPr>
                        <a:t>73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38000"/>
                      </a:schemeClr>
                    </a:solidFill>
                  </a:tcPr>
                </a:tc>
              </a:tr>
              <a:tr h="33946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+mn-lt"/>
                          <a:ea typeface="Times New Roman"/>
                          <a:cs typeface="Times New Roman"/>
                        </a:rPr>
                        <a:t>Cu, mg/L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Times New Roman"/>
                          <a:cs typeface="Times New Roman"/>
                        </a:rPr>
                        <a:t>14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Times New Roman"/>
                          <a:cs typeface="Times New Roman"/>
                        </a:rPr>
                        <a:t>12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38000"/>
                      </a:schemeClr>
                    </a:solidFill>
                  </a:tcPr>
                </a:tc>
              </a:tr>
              <a:tr h="33946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+mn-lt"/>
                          <a:ea typeface="Times New Roman"/>
                          <a:cs typeface="Times New Roman"/>
                        </a:rPr>
                        <a:t>Zn, mg/L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Times New Roman"/>
                          <a:cs typeface="Times New Roman"/>
                        </a:rPr>
                        <a:t>67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Times New Roman"/>
                          <a:cs typeface="Times New Roman"/>
                        </a:rPr>
                        <a:t>37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38000"/>
                      </a:schemeClr>
                    </a:solidFill>
                  </a:tcPr>
                </a:tc>
              </a:tr>
              <a:tr h="33946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+mn-lt"/>
                          <a:ea typeface="Times New Roman"/>
                          <a:cs typeface="Times New Roman"/>
                        </a:rPr>
                        <a:t>Cd, mg/L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Times New Roman"/>
                          <a:cs typeface="Times New Roman"/>
                        </a:rPr>
                        <a:t>0.73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Times New Roman"/>
                          <a:cs typeface="Times New Roman"/>
                        </a:rPr>
                        <a:t>0.47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38000"/>
                      </a:schemeClr>
                    </a:solidFill>
                  </a:tcPr>
                </a:tc>
              </a:tr>
              <a:tr h="33946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+mn-lt"/>
                          <a:ea typeface="Times New Roman"/>
                          <a:cs typeface="Times New Roman"/>
                        </a:rPr>
                        <a:t>Al, mg/L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Times New Roman"/>
                          <a:cs typeface="Times New Roman"/>
                        </a:rPr>
                        <a:t>31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Times New Roman"/>
                          <a:cs typeface="Times New Roman"/>
                        </a:rPr>
                        <a:t>23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38000"/>
                      </a:schemeClr>
                    </a:solidFill>
                  </a:tcPr>
                </a:tc>
              </a:tr>
              <a:tr h="33946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+mn-lt"/>
                          <a:ea typeface="Times New Roman"/>
                          <a:cs typeface="Times New Roman"/>
                        </a:rPr>
                        <a:t>Mn, mg/L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Times New Roman"/>
                          <a:cs typeface="Times New Roman"/>
                        </a:rPr>
                        <a:t>0.42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Times New Roman"/>
                          <a:cs typeface="Times New Roman"/>
                        </a:rPr>
                        <a:t>0.85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38000"/>
                      </a:schemeClr>
                    </a:solidFill>
                  </a:tcPr>
                </a:tc>
              </a:tr>
              <a:tr h="33946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+mn-lt"/>
                          <a:ea typeface="Times New Roman"/>
                          <a:cs typeface="Times New Roman"/>
                        </a:rPr>
                        <a:t>Sulfate mg/L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Times New Roman"/>
                          <a:cs typeface="Times New Roman"/>
                        </a:rPr>
                        <a:t>&lt;500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Times New Roman"/>
                          <a:cs typeface="Times New Roman"/>
                        </a:rPr>
                        <a:t>664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38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1560" y="1"/>
            <a:ext cx="7886700" cy="119675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Mine, 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Pipeline,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and Abandoned Limestone Quarry</a:t>
            </a:r>
          </a:p>
        </p:txBody>
      </p:sp>
      <p:pic>
        <p:nvPicPr>
          <p:cNvPr id="7" name="Content Placeholder 6" descr="Quarry inspection Jan 2006.JP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15811" y="1163265"/>
            <a:ext cx="3785176" cy="2664296"/>
          </a:xfrm>
        </p:spPr>
      </p:pic>
      <p:pic>
        <p:nvPicPr>
          <p:cNvPr id="8" name="Content Placeholder 7" descr="Quarry inspection Jan 2006.JPG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83568" y="3933056"/>
            <a:ext cx="3744416" cy="2808312"/>
          </a:xfrm>
        </p:spPr>
      </p:pic>
      <p:pic>
        <p:nvPicPr>
          <p:cNvPr id="9" name="Picture 3" descr="C:\Users\trutkowski\Documents\ASMR\2010 ASMR\Rutkowski Golinsky\graphics photos\Imhoff cone tests 05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5327766" y="1196753"/>
            <a:ext cx="3264363" cy="489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20688"/>
            <a:ext cx="7886700" cy="107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Phased  Module Implementation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25" y="1716139"/>
            <a:ext cx="7543750" cy="4351338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Portal flow data suggests peak of 90 gpm during wet months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No available space at the mine site itself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Available space at the quarry only has room for 30 gpm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Site access is restricted; it’s difficult to build full PTS capacity in a single construction season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Limited funding supports design </a:t>
            </a:r>
            <a:r>
              <a:rPr lang="en-US" sz="2800" smtClean="0">
                <a:solidFill>
                  <a:schemeClr val="tx1"/>
                </a:solidFill>
              </a:rPr>
              <a:t>of 10 </a:t>
            </a:r>
            <a:r>
              <a:rPr lang="en-US" sz="2800" dirty="0" smtClean="0">
                <a:solidFill>
                  <a:schemeClr val="tx1"/>
                </a:solidFill>
              </a:rPr>
              <a:t>gpm “starter” module and monitor to see if addition modules are necessary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>
    <Content xmlns="601a35c9-d6ba-4034-8363-62e5ee06fa97" xsi:nil="true"/>
    <Link xmlns="601a35c9-d6ba-4034-8363-62e5ee06fa97">
      <Url xsi:nil="true"/>
      <Description xsi:nil="true"/>
    </Link>
    <Content_x0020_Description xmlns="601a35c9-d6ba-4034-8363-62e5ee06fa97" xsi:nil="true"/>
    <Descriptions xmlns="088f61d5-83da-49e7-a5c2-0016736fdc5b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6C576865689B44B5350B8FFF28BD6C" ma:contentTypeVersion="6" ma:contentTypeDescription="Create a new document." ma:contentTypeScope="" ma:versionID="ed636a09fe2bbdcac2c17fe1031e0ae6">
  <xsd:schema xmlns:xsd="http://www.w3.org/2001/XMLSchema" xmlns:p="http://schemas.microsoft.com/office/2006/metadata/properties" xmlns:ns1="601a35c9-d6ba-4034-8363-62e5ee06fa97" xmlns:ns3="088f61d5-83da-49e7-a5c2-0016736fdc5b" targetNamespace="http://schemas.microsoft.com/office/2006/metadata/properties" ma:root="true" ma:fieldsID="62025df9905a2453121a627c8e4ac484" ns1:_="" ns3:_="">
    <xsd:import namespace="601a35c9-d6ba-4034-8363-62e5ee06fa97"/>
    <xsd:import namespace="088f61d5-83da-49e7-a5c2-0016736fdc5b"/>
    <xsd:element name="properties">
      <xsd:complexType>
        <xsd:sequence>
          <xsd:element name="documentManagement">
            <xsd:complexType>
              <xsd:all>
                <xsd:element ref="ns1:Link" minOccurs="0"/>
                <xsd:element ref="ns1:Content_x0020_Description" minOccurs="0"/>
                <xsd:element ref="ns1:Content" minOccurs="0"/>
                <xsd:element ref="ns3:Descriptions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601a35c9-d6ba-4034-8363-62e5ee06fa97" elementFormDefault="qualified">
    <xsd:import namespace="http://schemas.microsoft.com/office/2006/documentManagement/types"/>
    <xsd:element name="Link" ma:index="0" nillable="true" ma:displayName="Link" ma:description="Link to an existing document" ma:format="Hyperlink" ma:internalName="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Content_x0020_Description" ma:index="12" nillable="true" ma:displayName="Content Description" ma:internalName="Content_x0020_Description">
      <xsd:simpleType>
        <xsd:restriction base="dms:Text">
          <xsd:maxLength value="255"/>
        </xsd:restriction>
      </xsd:simpleType>
    </xsd:element>
    <xsd:element name="Content" ma:index="13" nillable="true" ma:displayName="Content" ma:internalName="Content">
      <xsd:simpleType>
        <xsd:restriction base="dms:Text">
          <xsd:maxLength value="255"/>
        </xsd:restriction>
      </xsd:simpleType>
    </xsd:element>
  </xsd:schema>
  <xsd:schema xmlns:xsd="http://www.w3.org/2001/XMLSchema" xmlns:dms="http://schemas.microsoft.com/office/2006/documentManagement/types" targetNamespace="088f61d5-83da-49e7-a5c2-0016736fdc5b" elementFormDefault="qualified">
    <xsd:import namespace="http://schemas.microsoft.com/office/2006/documentManagement/types"/>
    <xsd:element name="Descriptions" ma:index="14" nillable="true" ma:displayName="Content Description" ma:default="" ma:internalName="Descriptions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8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F986BD4-5980-4B10-BB8D-1CFC938EAE8C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601a35c9-d6ba-4034-8363-62e5ee06fa97"/>
    <ds:schemaRef ds:uri="088f61d5-83da-49e7-a5c2-0016736fdc5b"/>
    <ds:schemaRef ds:uri="http://purl.org/dc/dcmitype/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4EB6D05-9BCD-414A-9CFD-1F4ED4C797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01a35c9-d6ba-4034-8363-62e5ee06fa97"/>
    <ds:schemaRef ds:uri="088f61d5-83da-49e7-a5c2-0016736fdc5b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A222E579-1FF2-4AE3-A742-89E27020350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2244</TotalTime>
  <Words>1900</Words>
  <Application>Microsoft Office PowerPoint</Application>
  <PresentationFormat>On-screen Show (4:3)</PresentationFormat>
  <Paragraphs>319</Paragraphs>
  <Slides>59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Custom Design</vt:lpstr>
      <vt:lpstr>BIOCHEMICAL REACTOR CONSTRUCTION, MINE POOL CHEMISTRY CHANGES, &amp; O &amp; M GOLINSKY MINE, CALIFORNIA</vt:lpstr>
      <vt:lpstr>Golinsky Mine, Trinity National Forest</vt:lpstr>
      <vt:lpstr>Site Location &amp; Project History</vt:lpstr>
      <vt:lpstr>Bench  Test &amp; Pilot Test Setup</vt:lpstr>
      <vt:lpstr>Mine Water Chemistry – Pilot Testing </vt:lpstr>
      <vt:lpstr>Passive Treatment Chemistry 101</vt:lpstr>
      <vt:lpstr>Module 1 Design Chemistry</vt:lpstr>
      <vt:lpstr>Mine, Pipeline, and Abandoned Limestone Quarry</vt:lpstr>
      <vt:lpstr>Phased  Module Implementation</vt:lpstr>
      <vt:lpstr>Overall Design Philosophy</vt:lpstr>
      <vt:lpstr>BCR Substrate Modification</vt:lpstr>
      <vt:lpstr>Construction Challenges</vt:lpstr>
      <vt:lpstr>Lake level recovery:  too much of a good thing</vt:lpstr>
      <vt:lpstr>Construction Challenges (Continued)</vt:lpstr>
      <vt:lpstr>Construction Challenges (Continued)</vt:lpstr>
      <vt:lpstr>Construction Challenges (Continued)</vt:lpstr>
      <vt:lpstr>Golinsky BCR Construction, 2010  (with ARRA Funding)</vt:lpstr>
      <vt:lpstr>Final BCR As Built (January, 2011)</vt:lpstr>
      <vt:lpstr>BCR Module 1 Commissioning Challenges</vt:lpstr>
      <vt:lpstr>BCR Receiving Lower Portal MIW  (May 2011)</vt:lpstr>
      <vt:lpstr>BCR Receiving Lower Portal MIW  (October 12, 2016)</vt:lpstr>
      <vt:lpstr>BCR Results (6 Lower Portal MIW events)</vt:lpstr>
      <vt:lpstr>Slide 23</vt:lpstr>
      <vt:lpstr>Full Scale Passive System  Schematic Layout</vt:lpstr>
      <vt:lpstr>Portal 3 and Lower/Upper Portal Proximity</vt:lpstr>
      <vt:lpstr>Changes in Portal 3 Chemistry 2004-2016</vt:lpstr>
      <vt:lpstr>Changes in Portal 3 Chemistry 2004-2016</vt:lpstr>
      <vt:lpstr>Changes in Portal 3 Chemistry 2004-2016</vt:lpstr>
      <vt:lpstr>Changes in Portal 3 Chemistry 2004-2016</vt:lpstr>
      <vt:lpstr>Changes in Portal 3 Chemistry 2004-2016</vt:lpstr>
      <vt:lpstr>Changes in Portal 3 Chemistry 2004-2016</vt:lpstr>
      <vt:lpstr>Portal 3 Water Chemistry Improvements</vt:lpstr>
      <vt:lpstr>Final Thoughts (Parts I &amp; II)</vt:lpstr>
      <vt:lpstr>Slide 34</vt:lpstr>
      <vt:lpstr>BCR Commissioned in June 2011 &amp; function as designed through 2012</vt:lpstr>
      <vt:lpstr>In 2012 following dry season, flow data logger malfunctioning at BCR</vt:lpstr>
      <vt:lpstr>Equipment mobilized to site with Landing Craft</vt:lpstr>
      <vt:lpstr>Influence of vegetation potentially adversely affecting iron removal</vt:lpstr>
      <vt:lpstr>Mini excavator used to pull willows</vt:lpstr>
      <vt:lpstr>Mini excavator moving vegetation removed from BCR</vt:lpstr>
      <vt:lpstr>BCR after willow removal</vt:lpstr>
      <vt:lpstr>Repairing BMPs on access road using hand tools and mini excavator</vt:lpstr>
      <vt:lpstr>Clearing access road of vegetation </vt:lpstr>
      <vt:lpstr>Pipelines from Lower adit.  Iron hydroxide sludge blockage </vt:lpstr>
      <vt:lpstr>Upper Adit Link Seal and Stainless Steel Flexible Coupling installed to repair leak &amp; stabilize pipe at bulkhead</vt:lpstr>
      <vt:lpstr>Leak at Saddle Tee on Upper Adit Pipe Repairing Saddle Tee with Romax Clamp</vt:lpstr>
      <vt:lpstr>Trash bag stuck in pipe causing plug</vt:lpstr>
      <vt:lpstr>Lower Adit Bat Gate  Sock Filter over Floor Drain </vt:lpstr>
      <vt:lpstr>Winter to summer flow rate decrease from 4.5 gpm to 1.5 gpm between April 25 and June 6, 2016. Estimated cumulative total of 233,000 gallons received by the BCR. </vt:lpstr>
      <vt:lpstr>Changing battery in data logger at BCR influent flume. Flow was 0.75 GPM on 10/12/16 </vt:lpstr>
      <vt:lpstr>Pipes replaced due to excessive iron hydroxide deposition</vt:lpstr>
      <vt:lpstr>BCR at low water level on October 16, 2016 at end of dry summer</vt:lpstr>
      <vt:lpstr>BCR on October 19, 2016  after 4 to 5 inches of rain in four days</vt:lpstr>
      <vt:lpstr>Mass Removal Rates from Spring Monitoring</vt:lpstr>
      <vt:lpstr>Slide 55</vt:lpstr>
      <vt:lpstr>Slide 56</vt:lpstr>
      <vt:lpstr>Storm water runoff in swale only MIW discharged from site</vt:lpstr>
      <vt:lpstr>Final Thoughts</vt:lpstr>
      <vt:lpstr>Slide 59</vt:lpstr>
    </vt:vector>
  </TitlesOfParts>
  <Company>luz design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Luz Design + Communications</dc:creator>
  <dc:description>V 09-03-26</dc:description>
  <cp:lastModifiedBy>ddopkin</cp:lastModifiedBy>
  <cp:revision>291</cp:revision>
  <dcterms:created xsi:type="dcterms:W3CDTF">2009-02-18T15:02:55Z</dcterms:created>
  <dcterms:modified xsi:type="dcterms:W3CDTF">2016-11-04T16:53:25Z</dcterms:modified>
</cp:coreProperties>
</file>