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404" r:id="rId1"/>
    <p:sldMasterId id="2147484408" r:id="rId2"/>
    <p:sldMasterId id="2147484434" r:id="rId3"/>
    <p:sldMasterId id="2147484470" r:id="rId4"/>
    <p:sldMasterId id="2147484528" r:id="rId5"/>
    <p:sldMasterId id="2147484557" r:id="rId6"/>
  </p:sldMasterIdLst>
  <p:notesMasterIdLst>
    <p:notesMasterId r:id="rId75"/>
  </p:notesMasterIdLst>
  <p:handoutMasterIdLst>
    <p:handoutMasterId r:id="rId76"/>
  </p:handoutMasterIdLst>
  <p:sldIdLst>
    <p:sldId id="1974" r:id="rId7"/>
    <p:sldId id="1915" r:id="rId8"/>
    <p:sldId id="1906" r:id="rId9"/>
    <p:sldId id="1884" r:id="rId10"/>
    <p:sldId id="1910" r:id="rId11"/>
    <p:sldId id="1913" r:id="rId12"/>
    <p:sldId id="1925" r:id="rId13"/>
    <p:sldId id="1919" r:id="rId14"/>
    <p:sldId id="1926" r:id="rId15"/>
    <p:sldId id="1927" r:id="rId16"/>
    <p:sldId id="1928" r:id="rId17"/>
    <p:sldId id="1929" r:id="rId18"/>
    <p:sldId id="1930" r:id="rId19"/>
    <p:sldId id="1931" r:id="rId20"/>
    <p:sldId id="1932" r:id="rId21"/>
    <p:sldId id="1933" r:id="rId22"/>
    <p:sldId id="1934" r:id="rId23"/>
    <p:sldId id="1935" r:id="rId24"/>
    <p:sldId id="1936" r:id="rId25"/>
    <p:sldId id="1937" r:id="rId26"/>
    <p:sldId id="1938" r:id="rId27"/>
    <p:sldId id="1939" r:id="rId28"/>
    <p:sldId id="1940" r:id="rId29"/>
    <p:sldId id="1941" r:id="rId30"/>
    <p:sldId id="1942" r:id="rId31"/>
    <p:sldId id="1943" r:id="rId32"/>
    <p:sldId id="1944" r:id="rId33"/>
    <p:sldId id="1945" r:id="rId34"/>
    <p:sldId id="1946" r:id="rId35"/>
    <p:sldId id="1947" r:id="rId36"/>
    <p:sldId id="1948" r:id="rId37"/>
    <p:sldId id="1949" r:id="rId38"/>
    <p:sldId id="1950" r:id="rId39"/>
    <p:sldId id="1951" r:id="rId40"/>
    <p:sldId id="1952" r:id="rId41"/>
    <p:sldId id="1953" r:id="rId42"/>
    <p:sldId id="1954" r:id="rId43"/>
    <p:sldId id="1955" r:id="rId44"/>
    <p:sldId id="1956" r:id="rId45"/>
    <p:sldId id="1957" r:id="rId46"/>
    <p:sldId id="1958" r:id="rId47"/>
    <p:sldId id="1959" r:id="rId48"/>
    <p:sldId id="1960" r:id="rId49"/>
    <p:sldId id="1961" r:id="rId50"/>
    <p:sldId id="1962" r:id="rId51"/>
    <p:sldId id="1963" r:id="rId52"/>
    <p:sldId id="1964" r:id="rId53"/>
    <p:sldId id="1965" r:id="rId54"/>
    <p:sldId id="1966" r:id="rId55"/>
    <p:sldId id="1967" r:id="rId56"/>
    <p:sldId id="1968" r:id="rId57"/>
    <p:sldId id="1969" r:id="rId58"/>
    <p:sldId id="1970" r:id="rId59"/>
    <p:sldId id="1971" r:id="rId60"/>
    <p:sldId id="1972" r:id="rId61"/>
    <p:sldId id="1973" r:id="rId62"/>
    <p:sldId id="1983" r:id="rId63"/>
    <p:sldId id="1975" r:id="rId64"/>
    <p:sldId id="1911" r:id="rId65"/>
    <p:sldId id="1923" r:id="rId66"/>
    <p:sldId id="1976" r:id="rId67"/>
    <p:sldId id="1978" r:id="rId68"/>
    <p:sldId id="1977" r:id="rId69"/>
    <p:sldId id="1920" r:id="rId70"/>
    <p:sldId id="1979" r:id="rId71"/>
    <p:sldId id="1980" r:id="rId72"/>
    <p:sldId id="1981" r:id="rId73"/>
    <p:sldId id="1982" r:id="rId74"/>
  </p:sldIdLst>
  <p:sldSz cx="10972800" cy="8229600" type="B4JIS"/>
  <p:notesSz cx="7315200" cy="9601200"/>
  <p:custDataLst>
    <p:tags r:id="rId7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652462" indent="-195262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1304925" indent="-390525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958974" indent="-587374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2611438" indent="-782638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40" userDrawn="1">
          <p15:clr>
            <a:srgbClr val="A4A3A4"/>
          </p15:clr>
        </p15:guide>
        <p15:guide id="2" pos="56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leriehovland" initials="" lastIdx="1" clrIdx="0"/>
  <p:cmAuthor id="1" name="Dietmar Grimm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FFCC00"/>
    <a:srgbClr val="FFFF66"/>
    <a:srgbClr val="3CAF4B"/>
    <a:srgbClr val="FFCC66"/>
    <a:srgbClr val="E6E6E6"/>
    <a:srgbClr val="CC9900"/>
    <a:srgbClr val="9A67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49" autoAdjust="0"/>
    <p:restoredTop sz="97869" autoAdjust="0"/>
  </p:normalViewPr>
  <p:slideViewPr>
    <p:cSldViewPr snapToGrid="0">
      <p:cViewPr>
        <p:scale>
          <a:sx n="70" d="100"/>
          <a:sy n="70" d="100"/>
        </p:scale>
        <p:origin x="-442" y="-58"/>
      </p:cViewPr>
      <p:guideLst>
        <p:guide orient="horz" pos="2040"/>
        <p:guide pos="56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-2604" y="-876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ags" Target="tags/tag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hedi\Dropbox\Active%20Projects\Lowber%20(Marchand)\Lowber%20Monitoring\Lowber%20Monitoring%20Results%2009%20Ben%20(simplified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hedi\Dropbox\Active%20Projects\Anna%20S%20BCWA\Monitoring\Anna%20Complex%20treatment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\Dropbox\Pittsburgh%20Office\Scootac\Scootac%20system%20monitoring\SCOOTAC%20summar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awn.Rummel\Documents\Presentations\Wild%20Trout%20Symposium%202013\Fish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5134943865001438"/>
          <c:y val="6.948836874842701E-2"/>
          <c:w val="0.79937320498550268"/>
          <c:h val="0.67704904181497882"/>
        </c:manualLayout>
      </c:layout>
      <c:scatterChart>
        <c:scatterStyle val="lineMarker"/>
        <c:ser>
          <c:idx val="0"/>
          <c:order val="0"/>
          <c:tx>
            <c:v>Influent</c:v>
          </c:tx>
          <c:spPr>
            <a:ln w="28575">
              <a:noFill/>
            </a:ln>
          </c:spPr>
          <c:marker>
            <c:symbol val="diamond"/>
            <c:size val="12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'All Data'!$B$7:$B$108</c:f>
              <c:numCache>
                <c:formatCode>m/d/yyyy</c:formatCode>
                <c:ptCount val="102"/>
                <c:pt idx="0">
                  <c:v>39093</c:v>
                </c:pt>
                <c:pt idx="1">
                  <c:v>39105</c:v>
                </c:pt>
                <c:pt idx="2">
                  <c:v>39117</c:v>
                </c:pt>
                <c:pt idx="3">
                  <c:v>39124</c:v>
                </c:pt>
                <c:pt idx="4">
                  <c:v>39133</c:v>
                </c:pt>
                <c:pt idx="5">
                  <c:v>39134</c:v>
                </c:pt>
                <c:pt idx="6">
                  <c:v>39136</c:v>
                </c:pt>
                <c:pt idx="7">
                  <c:v>39145</c:v>
                </c:pt>
                <c:pt idx="8">
                  <c:v>39159</c:v>
                </c:pt>
                <c:pt idx="9">
                  <c:v>39162</c:v>
                </c:pt>
                <c:pt idx="10">
                  <c:v>39162</c:v>
                </c:pt>
                <c:pt idx="11">
                  <c:v>39170</c:v>
                </c:pt>
                <c:pt idx="12">
                  <c:v>39171</c:v>
                </c:pt>
                <c:pt idx="13">
                  <c:v>39181</c:v>
                </c:pt>
                <c:pt idx="14">
                  <c:v>39183</c:v>
                </c:pt>
                <c:pt idx="15">
                  <c:v>39195</c:v>
                </c:pt>
                <c:pt idx="16">
                  <c:v>39204</c:v>
                </c:pt>
                <c:pt idx="17">
                  <c:v>39211</c:v>
                </c:pt>
                <c:pt idx="18">
                  <c:v>39216</c:v>
                </c:pt>
                <c:pt idx="19">
                  <c:v>39219</c:v>
                </c:pt>
                <c:pt idx="20">
                  <c:v>39235</c:v>
                </c:pt>
                <c:pt idx="21">
                  <c:v>39237</c:v>
                </c:pt>
                <c:pt idx="22">
                  <c:v>39250</c:v>
                </c:pt>
                <c:pt idx="23">
                  <c:v>39252</c:v>
                </c:pt>
                <c:pt idx="24">
                  <c:v>39252</c:v>
                </c:pt>
                <c:pt idx="25">
                  <c:v>39273</c:v>
                </c:pt>
                <c:pt idx="26">
                  <c:v>39280</c:v>
                </c:pt>
                <c:pt idx="27">
                  <c:v>39280</c:v>
                </c:pt>
                <c:pt idx="28">
                  <c:v>39301</c:v>
                </c:pt>
                <c:pt idx="29">
                  <c:v>39327</c:v>
                </c:pt>
                <c:pt idx="30">
                  <c:v>39343</c:v>
                </c:pt>
                <c:pt idx="31">
                  <c:v>39371</c:v>
                </c:pt>
                <c:pt idx="32">
                  <c:v>39400</c:v>
                </c:pt>
                <c:pt idx="33">
                  <c:v>39431</c:v>
                </c:pt>
                <c:pt idx="34">
                  <c:v>39459</c:v>
                </c:pt>
                <c:pt idx="35">
                  <c:v>39468</c:v>
                </c:pt>
                <c:pt idx="36">
                  <c:v>39487</c:v>
                </c:pt>
                <c:pt idx="37">
                  <c:v>39502</c:v>
                </c:pt>
                <c:pt idx="38">
                  <c:v>39515</c:v>
                </c:pt>
                <c:pt idx="39">
                  <c:v>39520</c:v>
                </c:pt>
                <c:pt idx="40">
                  <c:v>39525</c:v>
                </c:pt>
                <c:pt idx="41">
                  <c:v>39533</c:v>
                </c:pt>
                <c:pt idx="42">
                  <c:v>39549</c:v>
                </c:pt>
                <c:pt idx="43">
                  <c:v>39557</c:v>
                </c:pt>
                <c:pt idx="44">
                  <c:v>39562</c:v>
                </c:pt>
                <c:pt idx="45">
                  <c:v>39588</c:v>
                </c:pt>
                <c:pt idx="46">
                  <c:v>39627</c:v>
                </c:pt>
                <c:pt idx="47">
                  <c:v>39651</c:v>
                </c:pt>
                <c:pt idx="48">
                  <c:v>39681</c:v>
                </c:pt>
                <c:pt idx="49">
                  <c:v>39700</c:v>
                </c:pt>
                <c:pt idx="50">
                  <c:v>39705</c:v>
                </c:pt>
                <c:pt idx="51">
                  <c:v>39717</c:v>
                </c:pt>
                <c:pt idx="52">
                  <c:v>39738</c:v>
                </c:pt>
                <c:pt idx="53">
                  <c:v>39782</c:v>
                </c:pt>
                <c:pt idx="54">
                  <c:v>39816</c:v>
                </c:pt>
                <c:pt idx="55">
                  <c:v>39861</c:v>
                </c:pt>
                <c:pt idx="56">
                  <c:v>39879</c:v>
                </c:pt>
                <c:pt idx="57">
                  <c:v>39899</c:v>
                </c:pt>
                <c:pt idx="58">
                  <c:v>39921</c:v>
                </c:pt>
                <c:pt idx="59">
                  <c:v>39933</c:v>
                </c:pt>
                <c:pt idx="60">
                  <c:v>39954</c:v>
                </c:pt>
                <c:pt idx="61">
                  <c:v>39989</c:v>
                </c:pt>
                <c:pt idx="62">
                  <c:v>40037</c:v>
                </c:pt>
                <c:pt idx="63">
                  <c:v>40072</c:v>
                </c:pt>
                <c:pt idx="64">
                  <c:v>40128</c:v>
                </c:pt>
                <c:pt idx="65">
                  <c:v>40244</c:v>
                </c:pt>
                <c:pt idx="66">
                  <c:v>40263</c:v>
                </c:pt>
                <c:pt idx="67">
                  <c:v>40299</c:v>
                </c:pt>
                <c:pt idx="68">
                  <c:v>40409</c:v>
                </c:pt>
                <c:pt idx="69">
                  <c:v>40457</c:v>
                </c:pt>
                <c:pt idx="70">
                  <c:v>40494</c:v>
                </c:pt>
                <c:pt idx="71">
                  <c:v>40702</c:v>
                </c:pt>
                <c:pt idx="72">
                  <c:v>40728</c:v>
                </c:pt>
                <c:pt idx="73">
                  <c:v>40866</c:v>
                </c:pt>
                <c:pt idx="74">
                  <c:v>40824</c:v>
                </c:pt>
                <c:pt idx="75">
                  <c:v>40922</c:v>
                </c:pt>
                <c:pt idx="76">
                  <c:v>40925</c:v>
                </c:pt>
                <c:pt idx="77">
                  <c:v>40970</c:v>
                </c:pt>
                <c:pt idx="78">
                  <c:v>40971</c:v>
                </c:pt>
                <c:pt idx="79">
                  <c:v>40978</c:v>
                </c:pt>
                <c:pt idx="80">
                  <c:v>40997</c:v>
                </c:pt>
                <c:pt idx="81">
                  <c:v>41020</c:v>
                </c:pt>
                <c:pt idx="82">
                  <c:v>41075</c:v>
                </c:pt>
                <c:pt idx="83">
                  <c:v>41094</c:v>
                </c:pt>
                <c:pt idx="84">
                  <c:v>41103</c:v>
                </c:pt>
                <c:pt idx="85">
                  <c:v>41219</c:v>
                </c:pt>
                <c:pt idx="86">
                  <c:v>41249</c:v>
                </c:pt>
                <c:pt idx="87">
                  <c:v>41376</c:v>
                </c:pt>
                <c:pt idx="88">
                  <c:v>41402</c:v>
                </c:pt>
                <c:pt idx="89">
                  <c:v>41424</c:v>
                </c:pt>
                <c:pt idx="90">
                  <c:v>41575</c:v>
                </c:pt>
                <c:pt idx="91">
                  <c:v>41718</c:v>
                </c:pt>
                <c:pt idx="92">
                  <c:v>41837</c:v>
                </c:pt>
                <c:pt idx="93">
                  <c:v>41887</c:v>
                </c:pt>
                <c:pt idx="94">
                  <c:v>42071</c:v>
                </c:pt>
                <c:pt idx="95">
                  <c:v>42089</c:v>
                </c:pt>
                <c:pt idx="96">
                  <c:v>42152</c:v>
                </c:pt>
                <c:pt idx="97">
                  <c:v>42241</c:v>
                </c:pt>
                <c:pt idx="98">
                  <c:v>42360</c:v>
                </c:pt>
                <c:pt idx="99">
                  <c:v>42485</c:v>
                </c:pt>
                <c:pt idx="100">
                  <c:v>42493</c:v>
                </c:pt>
              </c:numCache>
            </c:numRef>
          </c:xVal>
          <c:yVal>
            <c:numRef>
              <c:f>'All Data'!$O$7:$O$108</c:f>
              <c:numCache>
                <c:formatCode>General</c:formatCode>
                <c:ptCount val="102"/>
                <c:pt idx="0">
                  <c:v>67.099999999999994</c:v>
                </c:pt>
                <c:pt idx="1">
                  <c:v>81.790000000000006</c:v>
                </c:pt>
                <c:pt idx="2">
                  <c:v>85.1</c:v>
                </c:pt>
                <c:pt idx="3">
                  <c:v>88.38</c:v>
                </c:pt>
                <c:pt idx="5">
                  <c:v>85.5</c:v>
                </c:pt>
                <c:pt idx="6" formatCode="_(* #,##0.0_);_(* \(#,##0.0\);_(* &quot;-&quot;??_);_(@_)">
                  <c:v>56.6</c:v>
                </c:pt>
                <c:pt idx="7">
                  <c:v>81.290000000000006</c:v>
                </c:pt>
                <c:pt idx="8">
                  <c:v>74.89</c:v>
                </c:pt>
                <c:pt idx="9" formatCode="_(* #,##0.0_);_(* \(#,##0.0\);_(* &quot;-&quot;??_);_(@_)">
                  <c:v>63.9</c:v>
                </c:pt>
                <c:pt idx="10">
                  <c:v>68.430000000000007</c:v>
                </c:pt>
                <c:pt idx="11">
                  <c:v>58.3</c:v>
                </c:pt>
                <c:pt idx="12">
                  <c:v>65.72</c:v>
                </c:pt>
                <c:pt idx="13">
                  <c:v>71.06</c:v>
                </c:pt>
                <c:pt idx="14">
                  <c:v>54.4</c:v>
                </c:pt>
                <c:pt idx="15">
                  <c:v>72.42</c:v>
                </c:pt>
                <c:pt idx="16" formatCode="_(* #,##0.0_);_(* \(#,##0.0\);_(* &quot;-&quot;??_);_(@_)">
                  <c:v>77.040000000000006</c:v>
                </c:pt>
                <c:pt idx="17">
                  <c:v>71.06</c:v>
                </c:pt>
                <c:pt idx="18">
                  <c:v>63.2</c:v>
                </c:pt>
                <c:pt idx="19" formatCode="_(* #,##0.0_);_(* \(#,##0.0\);_(* &quot;-&quot;??_);_(@_)">
                  <c:v>75.910000000000011</c:v>
                </c:pt>
                <c:pt idx="20">
                  <c:v>77.040000000000006</c:v>
                </c:pt>
                <c:pt idx="21" formatCode="_(* #,##0.0_);_(* \(#,##0.0\);_(* &quot;-&quot;??_);_(@_)">
                  <c:v>67.11</c:v>
                </c:pt>
                <c:pt idx="22">
                  <c:v>75.910000000000011</c:v>
                </c:pt>
                <c:pt idx="23">
                  <c:v>63.6</c:v>
                </c:pt>
                <c:pt idx="24" formatCode="_(* #,##0.0_);_(* \(#,##0.0\);_(* &quot;-&quot;??_);_(@_)">
                  <c:v>67</c:v>
                </c:pt>
                <c:pt idx="25" formatCode="_(* #,##0.0_);_(* \(#,##0.0\);_(* &quot;-&quot;??_);_(@_)">
                  <c:v>79.42</c:v>
                </c:pt>
                <c:pt idx="26" formatCode="0.0">
                  <c:v>62</c:v>
                </c:pt>
                <c:pt idx="27" formatCode="_(* #,##0.0_);_(* \(#,##0.0\);_(* &quot;-&quot;??_);_(@_)">
                  <c:v>75.989999999999995</c:v>
                </c:pt>
                <c:pt idx="28">
                  <c:v>61.9</c:v>
                </c:pt>
                <c:pt idx="29" formatCode="_(* #,##0.0_);_(* \(#,##0.0\);_(* &quot;-&quot;??_);_(@_)">
                  <c:v>81.319999999999993</c:v>
                </c:pt>
                <c:pt idx="30" formatCode="_(* #,##0.0_);_(* \(#,##0.0\);_(* &quot;-&quot;??_);_(@_)">
                  <c:v>89.06</c:v>
                </c:pt>
                <c:pt idx="31" formatCode="_(* #,##0.0_);_(* \(#,##0.0\);_(* &quot;-&quot;??_);_(@_)">
                  <c:v>81</c:v>
                </c:pt>
                <c:pt idx="32" formatCode="_(* #,##0.0_);_(* \(#,##0.0\);_(* &quot;-&quot;??_);_(@_)">
                  <c:v>82.149999999999991</c:v>
                </c:pt>
                <c:pt idx="33" formatCode="0.0">
                  <c:v>76.319999999999993</c:v>
                </c:pt>
                <c:pt idx="34" formatCode="0.0">
                  <c:v>70.540000000000006</c:v>
                </c:pt>
                <c:pt idx="36" formatCode="0.0">
                  <c:v>76.760000000000005</c:v>
                </c:pt>
                <c:pt idx="38" formatCode="0.0">
                  <c:v>67.86999999999999</c:v>
                </c:pt>
                <c:pt idx="42" formatCode="_(* #,##0.0_);_(* \(#,##0.0\);_(* &quot;-&quot;??_);_(@_)">
                  <c:v>74.349999999999994</c:v>
                </c:pt>
                <c:pt idx="43" formatCode="_(* #,##0.0_);_(* \(#,##0.0\);_(* &quot;-&quot;??_);_(@_)">
                  <c:v>74.940000000000012</c:v>
                </c:pt>
                <c:pt idx="46" formatCode="_(* #,##0.0_);_(* \(#,##0.0\);_(* &quot;-&quot;??_);_(@_)">
                  <c:v>68.98</c:v>
                </c:pt>
                <c:pt idx="47" formatCode="_(* #,##0.0_);_(* \(#,##0.0\);_(* &quot;-&quot;??_);_(@_)">
                  <c:v>61.290000000000006</c:v>
                </c:pt>
                <c:pt idx="48" formatCode="_(* #,##0.0_);_(* \(#,##0.0\);_(* &quot;-&quot;??_);_(@_)">
                  <c:v>70.8</c:v>
                </c:pt>
                <c:pt idx="49" formatCode="_(* #,##0.0_);_(* \(#,##0.0\);_(* &quot;-&quot;??_);_(@_)">
                  <c:v>75.95</c:v>
                </c:pt>
                <c:pt idx="50" formatCode="_(* #,##0.0_);_(* \(#,##0.0\);_(* &quot;-&quot;??_);_(@_)">
                  <c:v>72.2</c:v>
                </c:pt>
                <c:pt idx="51" formatCode="_(* #,##0.0_);_(* \(#,##0.0\);_(* &quot;-&quot;??_);_(@_)">
                  <c:v>76.88</c:v>
                </c:pt>
                <c:pt idx="52" formatCode="_(* #,##0.0_);_(* \(#,##0.0\);_(* &quot;-&quot;??_);_(@_)">
                  <c:v>74.900000000000006</c:v>
                </c:pt>
                <c:pt idx="53" formatCode="0.0">
                  <c:v>72.099999999999994</c:v>
                </c:pt>
                <c:pt idx="54" formatCode="_(* #,##0.0_);_(* \(#,##0.0\);_(* &quot;-&quot;??_);_(@_)">
                  <c:v>73.5</c:v>
                </c:pt>
                <c:pt idx="55" formatCode="0.0">
                  <c:v>70.010000000000005</c:v>
                </c:pt>
                <c:pt idx="57" formatCode="0.0">
                  <c:v>73.7</c:v>
                </c:pt>
                <c:pt idx="59" formatCode="0.0">
                  <c:v>69.58</c:v>
                </c:pt>
                <c:pt idx="60" formatCode="0.0">
                  <c:v>64.900000000000006</c:v>
                </c:pt>
                <c:pt idx="61" formatCode="0.0">
                  <c:v>67.11</c:v>
                </c:pt>
                <c:pt idx="63" formatCode="0.0">
                  <c:v>70.16</c:v>
                </c:pt>
                <c:pt idx="64" formatCode="0.0">
                  <c:v>78</c:v>
                </c:pt>
                <c:pt idx="66" formatCode="0.0">
                  <c:v>62.39</c:v>
                </c:pt>
                <c:pt idx="68" formatCode="0.0">
                  <c:v>78.33</c:v>
                </c:pt>
                <c:pt idx="69" formatCode="0.0">
                  <c:v>79.7</c:v>
                </c:pt>
                <c:pt idx="72" formatCode="0.0">
                  <c:v>76.2</c:v>
                </c:pt>
                <c:pt idx="74" formatCode="0.0">
                  <c:v>70.900000000000006</c:v>
                </c:pt>
                <c:pt idx="75" formatCode="0.0">
                  <c:v>78.89</c:v>
                </c:pt>
                <c:pt idx="76" formatCode="0.0">
                  <c:v>84.85</c:v>
                </c:pt>
                <c:pt idx="78" formatCode="0.0">
                  <c:v>61.1</c:v>
                </c:pt>
                <c:pt idx="79" formatCode="0.0">
                  <c:v>72.13</c:v>
                </c:pt>
                <c:pt idx="80" formatCode="0.0">
                  <c:v>72.209999999999994</c:v>
                </c:pt>
                <c:pt idx="85" formatCode="0.0">
                  <c:v>74.5</c:v>
                </c:pt>
                <c:pt idx="86" formatCode="0.0">
                  <c:v>63</c:v>
                </c:pt>
                <c:pt idx="87" formatCode="0.0">
                  <c:v>87.5</c:v>
                </c:pt>
                <c:pt idx="88" formatCode="0.0">
                  <c:v>64.900000000000006</c:v>
                </c:pt>
                <c:pt idx="89" formatCode="0.0">
                  <c:v>59.7</c:v>
                </c:pt>
                <c:pt idx="90" formatCode="0.0">
                  <c:v>75.2</c:v>
                </c:pt>
                <c:pt idx="91" formatCode="0.0">
                  <c:v>67.599999999999994</c:v>
                </c:pt>
                <c:pt idx="92" formatCode="0.0">
                  <c:v>66.599999999999994</c:v>
                </c:pt>
                <c:pt idx="93" formatCode="0.0">
                  <c:v>59</c:v>
                </c:pt>
                <c:pt idx="94" formatCode="0.0">
                  <c:v>54.33</c:v>
                </c:pt>
                <c:pt idx="96" formatCode="0.0">
                  <c:v>62.6</c:v>
                </c:pt>
                <c:pt idx="98" formatCode="0.0">
                  <c:v>68.959999999999994</c:v>
                </c:pt>
                <c:pt idx="99" formatCode="0.0">
                  <c:v>68.410000000000011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1E7C-4D9C-A10F-8C39D12D4FF2}"/>
            </c:ext>
          </c:extLst>
        </c:ser>
        <c:ser>
          <c:idx val="1"/>
          <c:order val="1"/>
          <c:tx>
            <c:strRef>
              <c:f>'All Data'!$A$455</c:f>
              <c:strCache>
                <c:ptCount val="1"/>
                <c:pt idx="0">
                  <c:v>Effluent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2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'All Data'!$B$336:$B$457</c:f>
              <c:numCache>
                <c:formatCode>m/d/yyyy</c:formatCode>
                <c:ptCount val="122"/>
                <c:pt idx="0">
                  <c:v>39038</c:v>
                </c:pt>
                <c:pt idx="1">
                  <c:v>39053</c:v>
                </c:pt>
                <c:pt idx="2">
                  <c:v>39056</c:v>
                </c:pt>
                <c:pt idx="3">
                  <c:v>39073</c:v>
                </c:pt>
                <c:pt idx="4">
                  <c:v>39074</c:v>
                </c:pt>
                <c:pt idx="5">
                  <c:v>39086</c:v>
                </c:pt>
                <c:pt idx="6">
                  <c:v>39088</c:v>
                </c:pt>
                <c:pt idx="7">
                  <c:v>39093</c:v>
                </c:pt>
                <c:pt idx="8">
                  <c:v>39105</c:v>
                </c:pt>
                <c:pt idx="9">
                  <c:v>39117</c:v>
                </c:pt>
                <c:pt idx="10">
                  <c:v>39124</c:v>
                </c:pt>
                <c:pt idx="11">
                  <c:v>39133</c:v>
                </c:pt>
                <c:pt idx="12">
                  <c:v>39136</c:v>
                </c:pt>
                <c:pt idx="13">
                  <c:v>39145</c:v>
                </c:pt>
                <c:pt idx="14">
                  <c:v>39159</c:v>
                </c:pt>
                <c:pt idx="15">
                  <c:v>39162</c:v>
                </c:pt>
                <c:pt idx="16">
                  <c:v>39165</c:v>
                </c:pt>
                <c:pt idx="17">
                  <c:v>39168</c:v>
                </c:pt>
                <c:pt idx="18">
                  <c:v>39170</c:v>
                </c:pt>
                <c:pt idx="19">
                  <c:v>39171</c:v>
                </c:pt>
                <c:pt idx="20">
                  <c:v>39181</c:v>
                </c:pt>
                <c:pt idx="21">
                  <c:v>39183</c:v>
                </c:pt>
                <c:pt idx="22">
                  <c:v>39195</c:v>
                </c:pt>
                <c:pt idx="23">
                  <c:v>39204</c:v>
                </c:pt>
                <c:pt idx="24">
                  <c:v>39210</c:v>
                </c:pt>
                <c:pt idx="25">
                  <c:v>39211</c:v>
                </c:pt>
                <c:pt idx="26">
                  <c:v>39216</c:v>
                </c:pt>
                <c:pt idx="27">
                  <c:v>39219</c:v>
                </c:pt>
                <c:pt idx="28">
                  <c:v>39225</c:v>
                </c:pt>
                <c:pt idx="29">
                  <c:v>39235</c:v>
                </c:pt>
                <c:pt idx="30">
                  <c:v>39237</c:v>
                </c:pt>
                <c:pt idx="31">
                  <c:v>39241</c:v>
                </c:pt>
                <c:pt idx="32">
                  <c:v>39250</c:v>
                </c:pt>
                <c:pt idx="33">
                  <c:v>39252</c:v>
                </c:pt>
                <c:pt idx="34">
                  <c:v>39252</c:v>
                </c:pt>
                <c:pt idx="35">
                  <c:v>39273</c:v>
                </c:pt>
                <c:pt idx="36">
                  <c:v>39280</c:v>
                </c:pt>
                <c:pt idx="37">
                  <c:v>39280</c:v>
                </c:pt>
                <c:pt idx="38">
                  <c:v>39301</c:v>
                </c:pt>
                <c:pt idx="39">
                  <c:v>39327</c:v>
                </c:pt>
                <c:pt idx="40">
                  <c:v>39343</c:v>
                </c:pt>
                <c:pt idx="41">
                  <c:v>39371</c:v>
                </c:pt>
                <c:pt idx="42">
                  <c:v>39400</c:v>
                </c:pt>
                <c:pt idx="43">
                  <c:v>39431</c:v>
                </c:pt>
                <c:pt idx="44">
                  <c:v>39459</c:v>
                </c:pt>
                <c:pt idx="45">
                  <c:v>39487</c:v>
                </c:pt>
                <c:pt idx="46">
                  <c:v>39502</c:v>
                </c:pt>
                <c:pt idx="47">
                  <c:v>39515</c:v>
                </c:pt>
                <c:pt idx="48">
                  <c:v>39520</c:v>
                </c:pt>
                <c:pt idx="49">
                  <c:v>39525</c:v>
                </c:pt>
                <c:pt idx="50">
                  <c:v>39533</c:v>
                </c:pt>
                <c:pt idx="51">
                  <c:v>39549</c:v>
                </c:pt>
                <c:pt idx="52">
                  <c:v>39557</c:v>
                </c:pt>
                <c:pt idx="53">
                  <c:v>39627</c:v>
                </c:pt>
                <c:pt idx="54">
                  <c:v>39651</c:v>
                </c:pt>
                <c:pt idx="55">
                  <c:v>39681</c:v>
                </c:pt>
                <c:pt idx="56">
                  <c:v>39700</c:v>
                </c:pt>
                <c:pt idx="57">
                  <c:v>39705</c:v>
                </c:pt>
                <c:pt idx="58">
                  <c:v>39717</c:v>
                </c:pt>
                <c:pt idx="59">
                  <c:v>39738</c:v>
                </c:pt>
                <c:pt idx="60">
                  <c:v>39782</c:v>
                </c:pt>
                <c:pt idx="61">
                  <c:v>39816</c:v>
                </c:pt>
                <c:pt idx="62">
                  <c:v>39861</c:v>
                </c:pt>
                <c:pt idx="63">
                  <c:v>39866</c:v>
                </c:pt>
                <c:pt idx="64">
                  <c:v>39879</c:v>
                </c:pt>
                <c:pt idx="65">
                  <c:v>39899</c:v>
                </c:pt>
                <c:pt idx="66">
                  <c:v>39933</c:v>
                </c:pt>
                <c:pt idx="67">
                  <c:v>39954</c:v>
                </c:pt>
                <c:pt idx="68">
                  <c:v>39967</c:v>
                </c:pt>
                <c:pt idx="69">
                  <c:v>39989</c:v>
                </c:pt>
                <c:pt idx="70">
                  <c:v>40072</c:v>
                </c:pt>
                <c:pt idx="71">
                  <c:v>40128</c:v>
                </c:pt>
                <c:pt idx="72">
                  <c:v>40263</c:v>
                </c:pt>
                <c:pt idx="73">
                  <c:v>40299</c:v>
                </c:pt>
                <c:pt idx="74">
                  <c:v>40317</c:v>
                </c:pt>
                <c:pt idx="75">
                  <c:v>40409</c:v>
                </c:pt>
                <c:pt idx="76">
                  <c:v>40457</c:v>
                </c:pt>
                <c:pt idx="77">
                  <c:v>40622</c:v>
                </c:pt>
                <c:pt idx="78">
                  <c:v>40689</c:v>
                </c:pt>
                <c:pt idx="79">
                  <c:v>40690</c:v>
                </c:pt>
                <c:pt idx="80">
                  <c:v>40702</c:v>
                </c:pt>
                <c:pt idx="81">
                  <c:v>40866</c:v>
                </c:pt>
                <c:pt idx="82">
                  <c:v>40728</c:v>
                </c:pt>
                <c:pt idx="83">
                  <c:v>40824</c:v>
                </c:pt>
                <c:pt idx="84">
                  <c:v>41232</c:v>
                </c:pt>
                <c:pt idx="85">
                  <c:v>40922</c:v>
                </c:pt>
                <c:pt idx="86">
                  <c:v>40925</c:v>
                </c:pt>
                <c:pt idx="87">
                  <c:v>40971</c:v>
                </c:pt>
                <c:pt idx="88">
                  <c:v>40979</c:v>
                </c:pt>
                <c:pt idx="89">
                  <c:v>40997</c:v>
                </c:pt>
                <c:pt idx="90">
                  <c:v>41020</c:v>
                </c:pt>
                <c:pt idx="91">
                  <c:v>41026</c:v>
                </c:pt>
                <c:pt idx="92">
                  <c:v>41031</c:v>
                </c:pt>
                <c:pt idx="93">
                  <c:v>41079</c:v>
                </c:pt>
                <c:pt idx="94">
                  <c:v>41080</c:v>
                </c:pt>
                <c:pt idx="95">
                  <c:v>41081</c:v>
                </c:pt>
                <c:pt idx="96">
                  <c:v>41082</c:v>
                </c:pt>
                <c:pt idx="97">
                  <c:v>41083</c:v>
                </c:pt>
                <c:pt idx="98">
                  <c:v>41085</c:v>
                </c:pt>
                <c:pt idx="99">
                  <c:v>41103</c:v>
                </c:pt>
                <c:pt idx="100">
                  <c:v>41219</c:v>
                </c:pt>
                <c:pt idx="101">
                  <c:v>41249</c:v>
                </c:pt>
                <c:pt idx="102">
                  <c:v>41376</c:v>
                </c:pt>
                <c:pt idx="103">
                  <c:v>41402</c:v>
                </c:pt>
                <c:pt idx="104">
                  <c:v>41424</c:v>
                </c:pt>
                <c:pt idx="105">
                  <c:v>41451</c:v>
                </c:pt>
                <c:pt idx="106">
                  <c:v>41575</c:v>
                </c:pt>
                <c:pt idx="107">
                  <c:v>41718</c:v>
                </c:pt>
                <c:pt idx="108">
                  <c:v>41788</c:v>
                </c:pt>
                <c:pt idx="109">
                  <c:v>41887</c:v>
                </c:pt>
                <c:pt idx="110">
                  <c:v>41919</c:v>
                </c:pt>
                <c:pt idx="111">
                  <c:v>42024</c:v>
                </c:pt>
                <c:pt idx="112">
                  <c:v>42070</c:v>
                </c:pt>
                <c:pt idx="113">
                  <c:v>42152</c:v>
                </c:pt>
                <c:pt idx="114">
                  <c:v>42229</c:v>
                </c:pt>
                <c:pt idx="115">
                  <c:v>42241</c:v>
                </c:pt>
                <c:pt idx="116">
                  <c:v>42291</c:v>
                </c:pt>
                <c:pt idx="117">
                  <c:v>42360</c:v>
                </c:pt>
                <c:pt idx="118">
                  <c:v>42461</c:v>
                </c:pt>
                <c:pt idx="119">
                  <c:v>42485</c:v>
                </c:pt>
                <c:pt idx="120">
                  <c:v>42493</c:v>
                </c:pt>
              </c:numCache>
            </c:numRef>
          </c:xVal>
          <c:yVal>
            <c:numRef>
              <c:f>'All Data'!$O$336:$O$457</c:f>
              <c:numCache>
                <c:formatCode>0.0</c:formatCode>
                <c:ptCount val="122"/>
                <c:pt idx="0">
                  <c:v>1.2</c:v>
                </c:pt>
                <c:pt idx="1">
                  <c:v>0.36000000000000004</c:v>
                </c:pt>
                <c:pt idx="2">
                  <c:v>0.4870000000000001</c:v>
                </c:pt>
                <c:pt idx="3">
                  <c:v>0.46</c:v>
                </c:pt>
                <c:pt idx="4">
                  <c:v>0.46</c:v>
                </c:pt>
                <c:pt idx="5">
                  <c:v>1.06</c:v>
                </c:pt>
                <c:pt idx="6">
                  <c:v>0.39000000000000007</c:v>
                </c:pt>
                <c:pt idx="7">
                  <c:v>0.50800000000000001</c:v>
                </c:pt>
                <c:pt idx="8">
                  <c:v>2.04</c:v>
                </c:pt>
                <c:pt idx="9">
                  <c:v>0.69000000000000017</c:v>
                </c:pt>
                <c:pt idx="10">
                  <c:v>1.22</c:v>
                </c:pt>
                <c:pt idx="11">
                  <c:v>1.93</c:v>
                </c:pt>
                <c:pt idx="12">
                  <c:v>1.22</c:v>
                </c:pt>
                <c:pt idx="13">
                  <c:v>0.67000000000000015</c:v>
                </c:pt>
                <c:pt idx="14">
                  <c:v>0.97</c:v>
                </c:pt>
                <c:pt idx="15">
                  <c:v>1.3900000000000001</c:v>
                </c:pt>
                <c:pt idx="18">
                  <c:v>1.1499999999999997</c:v>
                </c:pt>
                <c:pt idx="19">
                  <c:v>0.92</c:v>
                </c:pt>
                <c:pt idx="20">
                  <c:v>0.44000000000000006</c:v>
                </c:pt>
                <c:pt idx="21">
                  <c:v>1</c:v>
                </c:pt>
                <c:pt idx="22">
                  <c:v>0.82000000000000006</c:v>
                </c:pt>
                <c:pt idx="23">
                  <c:v>0.56000000000000005</c:v>
                </c:pt>
                <c:pt idx="24">
                  <c:v>0.7400000000000001</c:v>
                </c:pt>
                <c:pt idx="25">
                  <c:v>0.44000000000000006</c:v>
                </c:pt>
                <c:pt idx="26">
                  <c:v>2.4</c:v>
                </c:pt>
                <c:pt idx="27">
                  <c:v>0.77</c:v>
                </c:pt>
                <c:pt idx="28">
                  <c:v>0.82000000000000006</c:v>
                </c:pt>
                <c:pt idx="29">
                  <c:v>0.56000000000000005</c:v>
                </c:pt>
                <c:pt idx="30">
                  <c:v>0.72000000000000008</c:v>
                </c:pt>
                <c:pt idx="31">
                  <c:v>0.7400000000000001</c:v>
                </c:pt>
                <c:pt idx="32">
                  <c:v>0.77</c:v>
                </c:pt>
                <c:pt idx="33">
                  <c:v>0.4890000000000001</c:v>
                </c:pt>
                <c:pt idx="34">
                  <c:v>0.56000000000000005</c:v>
                </c:pt>
                <c:pt idx="35">
                  <c:v>0.89000000000000012</c:v>
                </c:pt>
                <c:pt idx="36">
                  <c:v>0.75300000000000011</c:v>
                </c:pt>
                <c:pt idx="37">
                  <c:v>0.9</c:v>
                </c:pt>
                <c:pt idx="38">
                  <c:v>0.46200000000000002</c:v>
                </c:pt>
                <c:pt idx="39">
                  <c:v>0.49000000000000005</c:v>
                </c:pt>
                <c:pt idx="40">
                  <c:v>0.6100000000000001</c:v>
                </c:pt>
                <c:pt idx="41">
                  <c:v>0.5</c:v>
                </c:pt>
                <c:pt idx="43">
                  <c:v>0.14000000000000001</c:v>
                </c:pt>
                <c:pt idx="44">
                  <c:v>0.27</c:v>
                </c:pt>
                <c:pt idx="45">
                  <c:v>0.28000000000000008</c:v>
                </c:pt>
                <c:pt idx="47">
                  <c:v>0.69000000000000017</c:v>
                </c:pt>
                <c:pt idx="48">
                  <c:v>0.59000000000000008</c:v>
                </c:pt>
                <c:pt idx="49">
                  <c:v>0.34000000000000008</c:v>
                </c:pt>
                <c:pt idx="50">
                  <c:v>0.36000000000000004</c:v>
                </c:pt>
                <c:pt idx="51">
                  <c:v>0.37000000000000005</c:v>
                </c:pt>
                <c:pt idx="52">
                  <c:v>0.34000000000000008</c:v>
                </c:pt>
                <c:pt idx="53">
                  <c:v>0.12000000000000001</c:v>
                </c:pt>
                <c:pt idx="54">
                  <c:v>0.13</c:v>
                </c:pt>
                <c:pt idx="55">
                  <c:v>0.33000000000000007</c:v>
                </c:pt>
                <c:pt idx="56">
                  <c:v>0.37000000000000005</c:v>
                </c:pt>
                <c:pt idx="57">
                  <c:v>0.58000000000000007</c:v>
                </c:pt>
                <c:pt idx="58">
                  <c:v>1.56</c:v>
                </c:pt>
                <c:pt idx="59">
                  <c:v>0.59000000000000008</c:v>
                </c:pt>
                <c:pt idx="60">
                  <c:v>0.31000000000000005</c:v>
                </c:pt>
                <c:pt idx="61">
                  <c:v>0.5</c:v>
                </c:pt>
                <c:pt idx="62">
                  <c:v>1.58</c:v>
                </c:pt>
                <c:pt idx="63">
                  <c:v>1.22</c:v>
                </c:pt>
                <c:pt idx="64">
                  <c:v>0.9</c:v>
                </c:pt>
                <c:pt idx="65">
                  <c:v>0.68000000000000016</c:v>
                </c:pt>
                <c:pt idx="66">
                  <c:v>0.23</c:v>
                </c:pt>
                <c:pt idx="67">
                  <c:v>0.30000000000000004</c:v>
                </c:pt>
                <c:pt idx="68">
                  <c:v>0.22000000000000003</c:v>
                </c:pt>
                <c:pt idx="69">
                  <c:v>0.24000000000000002</c:v>
                </c:pt>
                <c:pt idx="70">
                  <c:v>0.41000000000000003</c:v>
                </c:pt>
                <c:pt idx="71">
                  <c:v>0.79</c:v>
                </c:pt>
                <c:pt idx="72">
                  <c:v>1.86</c:v>
                </c:pt>
                <c:pt idx="73">
                  <c:v>0.73000000000000009</c:v>
                </c:pt>
                <c:pt idx="74">
                  <c:v>1.02</c:v>
                </c:pt>
                <c:pt idx="75">
                  <c:v>1.49</c:v>
                </c:pt>
                <c:pt idx="76">
                  <c:v>1.1599999999999997</c:v>
                </c:pt>
                <c:pt idx="77">
                  <c:v>1.1800000000000002</c:v>
                </c:pt>
                <c:pt idx="78">
                  <c:v>2.63</c:v>
                </c:pt>
                <c:pt idx="79">
                  <c:v>0.8</c:v>
                </c:pt>
                <c:pt idx="80">
                  <c:v>2.63</c:v>
                </c:pt>
                <c:pt idx="82">
                  <c:v>0.75000000000000011</c:v>
                </c:pt>
                <c:pt idx="83">
                  <c:v>3.59</c:v>
                </c:pt>
                <c:pt idx="84">
                  <c:v>2.9299999999999997</c:v>
                </c:pt>
                <c:pt idx="85">
                  <c:v>2.74</c:v>
                </c:pt>
                <c:pt idx="86">
                  <c:v>5.96</c:v>
                </c:pt>
                <c:pt idx="87">
                  <c:v>3.44</c:v>
                </c:pt>
                <c:pt idx="88">
                  <c:v>4.3899999999999997</c:v>
                </c:pt>
                <c:pt idx="89">
                  <c:v>2.1</c:v>
                </c:pt>
                <c:pt idx="90">
                  <c:v>0.77</c:v>
                </c:pt>
                <c:pt idx="91">
                  <c:v>0.7400000000000001</c:v>
                </c:pt>
                <c:pt idx="92">
                  <c:v>0.88000000000000012</c:v>
                </c:pt>
                <c:pt idx="93">
                  <c:v>0.44000000000000006</c:v>
                </c:pt>
                <c:pt idx="94">
                  <c:v>0.33000000000000007</c:v>
                </c:pt>
                <c:pt idx="95">
                  <c:v>0.38000000000000006</c:v>
                </c:pt>
                <c:pt idx="96">
                  <c:v>0.37000000000000005</c:v>
                </c:pt>
                <c:pt idx="97">
                  <c:v>0.78</c:v>
                </c:pt>
                <c:pt idx="98">
                  <c:v>0.81</c:v>
                </c:pt>
                <c:pt idx="100">
                  <c:v>2.5099999999999998</c:v>
                </c:pt>
                <c:pt idx="101">
                  <c:v>1.37</c:v>
                </c:pt>
                <c:pt idx="102">
                  <c:v>1.31</c:v>
                </c:pt>
                <c:pt idx="103">
                  <c:v>0.77</c:v>
                </c:pt>
                <c:pt idx="104">
                  <c:v>0.68000000000000016</c:v>
                </c:pt>
                <c:pt idx="105">
                  <c:v>0.48000000000000004</c:v>
                </c:pt>
                <c:pt idx="106">
                  <c:v>1.97</c:v>
                </c:pt>
                <c:pt idx="107">
                  <c:v>2.4</c:v>
                </c:pt>
                <c:pt idx="108">
                  <c:v>1.41</c:v>
                </c:pt>
                <c:pt idx="109">
                  <c:v>0.56000000000000005</c:v>
                </c:pt>
                <c:pt idx="110">
                  <c:v>0.53</c:v>
                </c:pt>
                <c:pt idx="111">
                  <c:v>5.8</c:v>
                </c:pt>
                <c:pt idx="112">
                  <c:v>5.13</c:v>
                </c:pt>
                <c:pt idx="113">
                  <c:v>0.9</c:v>
                </c:pt>
                <c:pt idx="114">
                  <c:v>1.2</c:v>
                </c:pt>
                <c:pt idx="115">
                  <c:v>0.56999999999999995</c:v>
                </c:pt>
                <c:pt idx="116">
                  <c:v>1.08</c:v>
                </c:pt>
                <c:pt idx="117">
                  <c:v>3.05</c:v>
                </c:pt>
                <c:pt idx="118">
                  <c:v>1.48</c:v>
                </c:pt>
                <c:pt idx="119">
                  <c:v>1.2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1E7C-4D9C-A10F-8C39D12D4FF2}"/>
            </c:ext>
          </c:extLst>
        </c:ser>
        <c:dLbls/>
        <c:axId val="109809024"/>
        <c:axId val="109814912"/>
      </c:scatterChart>
      <c:valAx>
        <c:axId val="109809024"/>
        <c:scaling>
          <c:orientation val="minMax"/>
          <c:max val="42600"/>
          <c:min val="38900"/>
        </c:scaling>
        <c:axPos val="b"/>
        <c:numFmt formatCode="[$-409]mmm\-yy;@" sourceLinked="0"/>
        <c:tickLblPos val="nextTo"/>
        <c:txPr>
          <a:bodyPr rot="-540000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9814912"/>
        <c:crosses val="autoZero"/>
        <c:crossBetween val="midCat"/>
        <c:majorUnit val="366"/>
      </c:valAx>
      <c:valAx>
        <c:axId val="10981491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Fe, mg/L</a:t>
                </a:r>
              </a:p>
            </c:rich>
          </c:tx>
          <c:spPr>
            <a:noFill/>
            <a:ln w="25400">
              <a:noFill/>
            </a:ln>
          </c:spPr>
        </c:title>
        <c:numFmt formatCode="0" sourceLinked="0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098090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5157573223701025"/>
          <c:y val="0.46522831050228308"/>
          <c:w val="0.2018563666491118"/>
          <c:h val="0.13699672814870745"/>
        </c:manualLayout>
      </c:layout>
      <c:spPr>
        <a:ln>
          <a:solidFill>
            <a:schemeClr val="tx1"/>
          </a:solidFill>
        </a:ln>
      </c:spPr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2881469922399996"/>
          <c:y val="2.2956710890590731E-2"/>
          <c:w val="0.83567264269217234"/>
          <c:h val="0.74105975622910181"/>
        </c:manualLayout>
      </c:layout>
      <c:scatterChart>
        <c:scatterStyle val="lineMarker"/>
        <c:ser>
          <c:idx val="0"/>
          <c:order val="0"/>
          <c:tx>
            <c:strRef>
              <c:f>'Systems Only'!$B$554</c:f>
              <c:strCache>
                <c:ptCount val="1"/>
                <c:pt idx="0">
                  <c:v>Hunters Drift final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5"/>
            <c:spPr>
              <a:noFill/>
              <a:ln w="19050">
                <a:solidFill>
                  <a:schemeClr val="tx1"/>
                </a:solidFill>
                <a:prstDash val="solid"/>
              </a:ln>
            </c:spPr>
          </c:marker>
          <c:dPt>
            <c:idx val="52"/>
            <c:extLst xmlns:c16r2="http://schemas.microsoft.com/office/drawing/2015/06/chart">
              <c:ext xmlns:c16="http://schemas.microsoft.com/office/drawing/2014/chart" uri="{C3380CC4-5D6E-409C-BE32-E72D297353CC}">
                <c16:uniqueId val="{00000000-D30F-4786-BE96-8F6A20A216C7}"/>
              </c:ext>
            </c:extLst>
          </c:dPt>
          <c:xVal>
            <c:numRef>
              <c:f>'Systems Only'!$C$466:$C$530</c:f>
              <c:numCache>
                <c:formatCode>mm/dd/yy;@</c:formatCode>
                <c:ptCount val="65"/>
                <c:pt idx="0">
                  <c:v>38153</c:v>
                </c:pt>
                <c:pt idx="1">
                  <c:v>38262</c:v>
                </c:pt>
                <c:pt idx="2">
                  <c:v>38264</c:v>
                </c:pt>
                <c:pt idx="3">
                  <c:v>38288</c:v>
                </c:pt>
                <c:pt idx="4">
                  <c:v>38318</c:v>
                </c:pt>
                <c:pt idx="5">
                  <c:v>38350</c:v>
                </c:pt>
                <c:pt idx="6">
                  <c:v>38410</c:v>
                </c:pt>
                <c:pt idx="7">
                  <c:v>38432</c:v>
                </c:pt>
                <c:pt idx="8">
                  <c:v>38464</c:v>
                </c:pt>
                <c:pt idx="9">
                  <c:v>38484</c:v>
                </c:pt>
                <c:pt idx="10">
                  <c:v>38663</c:v>
                </c:pt>
                <c:pt idx="11">
                  <c:v>38966</c:v>
                </c:pt>
                <c:pt idx="12">
                  <c:v>39050</c:v>
                </c:pt>
                <c:pt idx="13">
                  <c:v>39196</c:v>
                </c:pt>
                <c:pt idx="14">
                  <c:v>39288</c:v>
                </c:pt>
                <c:pt idx="15">
                  <c:v>39413</c:v>
                </c:pt>
                <c:pt idx="16">
                  <c:v>39428</c:v>
                </c:pt>
                <c:pt idx="17">
                  <c:v>39503</c:v>
                </c:pt>
                <c:pt idx="18">
                  <c:v>39518</c:v>
                </c:pt>
                <c:pt idx="19">
                  <c:v>39629</c:v>
                </c:pt>
                <c:pt idx="20">
                  <c:v>39668</c:v>
                </c:pt>
                <c:pt idx="21">
                  <c:v>39679</c:v>
                </c:pt>
                <c:pt idx="22">
                  <c:v>39724</c:v>
                </c:pt>
                <c:pt idx="23">
                  <c:v>39752</c:v>
                </c:pt>
                <c:pt idx="24">
                  <c:v>39790</c:v>
                </c:pt>
                <c:pt idx="25">
                  <c:v>39889</c:v>
                </c:pt>
                <c:pt idx="26">
                  <c:v>40057</c:v>
                </c:pt>
                <c:pt idx="27">
                  <c:v>40169</c:v>
                </c:pt>
                <c:pt idx="28">
                  <c:v>40194</c:v>
                </c:pt>
                <c:pt idx="29">
                  <c:v>40227</c:v>
                </c:pt>
                <c:pt idx="30">
                  <c:v>40254</c:v>
                </c:pt>
                <c:pt idx="31">
                  <c:v>40288</c:v>
                </c:pt>
                <c:pt idx="32">
                  <c:v>40345</c:v>
                </c:pt>
                <c:pt idx="33">
                  <c:v>40434</c:v>
                </c:pt>
                <c:pt idx="34">
                  <c:v>40582</c:v>
                </c:pt>
                <c:pt idx="35">
                  <c:v>40624</c:v>
                </c:pt>
                <c:pt idx="36">
                  <c:v>40652</c:v>
                </c:pt>
                <c:pt idx="37">
                  <c:v>40724</c:v>
                </c:pt>
                <c:pt idx="38">
                  <c:v>40806</c:v>
                </c:pt>
                <c:pt idx="39">
                  <c:v>41163</c:v>
                </c:pt>
                <c:pt idx="40">
                  <c:v>41951</c:v>
                </c:pt>
                <c:pt idx="41">
                  <c:v>41222</c:v>
                </c:pt>
                <c:pt idx="42">
                  <c:v>41241</c:v>
                </c:pt>
                <c:pt idx="43">
                  <c:v>41263</c:v>
                </c:pt>
                <c:pt idx="44">
                  <c:v>41340</c:v>
                </c:pt>
                <c:pt idx="45">
                  <c:v>41358</c:v>
                </c:pt>
                <c:pt idx="46">
                  <c:v>41410</c:v>
                </c:pt>
                <c:pt idx="47">
                  <c:v>41521</c:v>
                </c:pt>
                <c:pt idx="48">
                  <c:v>41548</c:v>
                </c:pt>
                <c:pt idx="49">
                  <c:v>41549</c:v>
                </c:pt>
                <c:pt idx="50">
                  <c:v>41577</c:v>
                </c:pt>
                <c:pt idx="51">
                  <c:v>41709</c:v>
                </c:pt>
                <c:pt idx="52">
                  <c:v>41738</c:v>
                </c:pt>
                <c:pt idx="53">
                  <c:v>41954</c:v>
                </c:pt>
                <c:pt idx="54">
                  <c:v>42063</c:v>
                </c:pt>
                <c:pt idx="55">
                  <c:v>42170</c:v>
                </c:pt>
                <c:pt idx="56">
                  <c:v>42304</c:v>
                </c:pt>
                <c:pt idx="57">
                  <c:v>42328</c:v>
                </c:pt>
                <c:pt idx="58">
                  <c:v>42130</c:v>
                </c:pt>
                <c:pt idx="59">
                  <c:v>42450</c:v>
                </c:pt>
                <c:pt idx="60">
                  <c:v>42509</c:v>
                </c:pt>
                <c:pt idx="61">
                  <c:v>42597</c:v>
                </c:pt>
                <c:pt idx="62">
                  <c:v>42621</c:v>
                </c:pt>
                <c:pt idx="63">
                  <c:v>42653</c:v>
                </c:pt>
              </c:numCache>
            </c:numRef>
          </c:xVal>
          <c:yVal>
            <c:numRef>
              <c:f>'Systems Only'!$G$466:$G$530</c:f>
              <c:numCache>
                <c:formatCode>_(* #,##0_);_(* \(#,##0\);_(* "-"??_);_(@_)</c:formatCode>
                <c:ptCount val="65"/>
                <c:pt idx="0">
                  <c:v>242</c:v>
                </c:pt>
                <c:pt idx="1">
                  <c:v>188</c:v>
                </c:pt>
                <c:pt idx="2">
                  <c:v>190</c:v>
                </c:pt>
                <c:pt idx="3">
                  <c:v>171</c:v>
                </c:pt>
                <c:pt idx="4">
                  <c:v>188</c:v>
                </c:pt>
                <c:pt idx="5">
                  <c:v>171</c:v>
                </c:pt>
                <c:pt idx="7">
                  <c:v>157</c:v>
                </c:pt>
                <c:pt idx="8">
                  <c:v>171</c:v>
                </c:pt>
                <c:pt idx="9">
                  <c:v>159</c:v>
                </c:pt>
                <c:pt idx="10">
                  <c:v>175</c:v>
                </c:pt>
                <c:pt idx="11">
                  <c:v>160</c:v>
                </c:pt>
                <c:pt idx="12">
                  <c:v>141</c:v>
                </c:pt>
                <c:pt idx="13">
                  <c:v>126</c:v>
                </c:pt>
                <c:pt idx="14">
                  <c:v>95</c:v>
                </c:pt>
                <c:pt idx="15">
                  <c:v>107</c:v>
                </c:pt>
                <c:pt idx="16">
                  <c:v>133</c:v>
                </c:pt>
                <c:pt idx="17">
                  <c:v>158</c:v>
                </c:pt>
                <c:pt idx="18">
                  <c:v>123</c:v>
                </c:pt>
                <c:pt idx="19">
                  <c:v>100</c:v>
                </c:pt>
                <c:pt idx="20">
                  <c:v>123</c:v>
                </c:pt>
                <c:pt idx="21">
                  <c:v>104</c:v>
                </c:pt>
                <c:pt idx="22">
                  <c:v>112</c:v>
                </c:pt>
                <c:pt idx="23">
                  <c:v>61</c:v>
                </c:pt>
                <c:pt idx="24">
                  <c:v>148.86000000000001</c:v>
                </c:pt>
                <c:pt idx="25">
                  <c:v>146</c:v>
                </c:pt>
                <c:pt idx="26">
                  <c:v>122</c:v>
                </c:pt>
                <c:pt idx="27">
                  <c:v>158</c:v>
                </c:pt>
                <c:pt idx="28">
                  <c:v>169</c:v>
                </c:pt>
                <c:pt idx="29">
                  <c:v>160</c:v>
                </c:pt>
                <c:pt idx="30">
                  <c:v>128.16999999999999</c:v>
                </c:pt>
                <c:pt idx="31">
                  <c:v>107</c:v>
                </c:pt>
                <c:pt idx="32">
                  <c:v>116</c:v>
                </c:pt>
                <c:pt idx="33">
                  <c:v>86</c:v>
                </c:pt>
                <c:pt idx="34">
                  <c:v>160</c:v>
                </c:pt>
                <c:pt idx="35">
                  <c:v>126</c:v>
                </c:pt>
                <c:pt idx="36">
                  <c:v>120</c:v>
                </c:pt>
                <c:pt idx="37">
                  <c:v>116</c:v>
                </c:pt>
                <c:pt idx="38">
                  <c:v>91</c:v>
                </c:pt>
                <c:pt idx="39">
                  <c:v>97</c:v>
                </c:pt>
                <c:pt idx="41">
                  <c:v>134</c:v>
                </c:pt>
                <c:pt idx="42">
                  <c:v>204</c:v>
                </c:pt>
                <c:pt idx="43">
                  <c:v>170</c:v>
                </c:pt>
                <c:pt idx="44">
                  <c:v>138</c:v>
                </c:pt>
                <c:pt idx="45">
                  <c:v>136</c:v>
                </c:pt>
                <c:pt idx="46">
                  <c:v>125</c:v>
                </c:pt>
                <c:pt idx="48">
                  <c:v>121</c:v>
                </c:pt>
                <c:pt idx="49">
                  <c:v>172</c:v>
                </c:pt>
                <c:pt idx="50">
                  <c:v>240</c:v>
                </c:pt>
                <c:pt idx="51">
                  <c:v>200</c:v>
                </c:pt>
                <c:pt idx="52">
                  <c:v>165.76</c:v>
                </c:pt>
                <c:pt idx="53">
                  <c:v>149.25</c:v>
                </c:pt>
                <c:pt idx="54">
                  <c:v>185.6</c:v>
                </c:pt>
                <c:pt idx="55">
                  <c:v>143</c:v>
                </c:pt>
                <c:pt idx="56">
                  <c:v>128.47999999999999</c:v>
                </c:pt>
                <c:pt idx="57">
                  <c:v>132</c:v>
                </c:pt>
                <c:pt idx="58">
                  <c:v>125.89</c:v>
                </c:pt>
                <c:pt idx="59">
                  <c:v>145.37</c:v>
                </c:pt>
                <c:pt idx="60">
                  <c:v>101</c:v>
                </c:pt>
                <c:pt idx="61">
                  <c:v>109.5</c:v>
                </c:pt>
                <c:pt idx="62">
                  <c:v>120.86</c:v>
                </c:pt>
                <c:pt idx="63">
                  <c:v>109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D30F-4786-BE96-8F6A20A216C7}"/>
            </c:ext>
          </c:extLst>
        </c:ser>
        <c:ser>
          <c:idx val="1"/>
          <c:order val="1"/>
          <c:tx>
            <c:strRef>
              <c:f>'Systems Only'!$B$541</c:f>
              <c:strCache>
                <c:ptCount val="1"/>
                <c:pt idx="0">
                  <c:v>Anna final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1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xVal>
            <c:numRef>
              <c:f>'Systems Only'!$C$190:$C$236</c:f>
              <c:numCache>
                <c:formatCode>mm/dd/yy;@</c:formatCode>
                <c:ptCount val="47"/>
                <c:pt idx="0">
                  <c:v>38153</c:v>
                </c:pt>
                <c:pt idx="1">
                  <c:v>38262</c:v>
                </c:pt>
                <c:pt idx="2">
                  <c:v>38264</c:v>
                </c:pt>
                <c:pt idx="3">
                  <c:v>38288</c:v>
                </c:pt>
                <c:pt idx="4">
                  <c:v>38318</c:v>
                </c:pt>
                <c:pt idx="5">
                  <c:v>38350</c:v>
                </c:pt>
                <c:pt idx="6">
                  <c:v>38410</c:v>
                </c:pt>
                <c:pt idx="7">
                  <c:v>38432</c:v>
                </c:pt>
                <c:pt idx="8">
                  <c:v>38465</c:v>
                </c:pt>
                <c:pt idx="9">
                  <c:v>38484</c:v>
                </c:pt>
                <c:pt idx="10">
                  <c:v>38663</c:v>
                </c:pt>
                <c:pt idx="11">
                  <c:v>38966</c:v>
                </c:pt>
                <c:pt idx="12">
                  <c:v>39050</c:v>
                </c:pt>
                <c:pt idx="13">
                  <c:v>39196</c:v>
                </c:pt>
                <c:pt idx="14">
                  <c:v>39413</c:v>
                </c:pt>
                <c:pt idx="15">
                  <c:v>39518</c:v>
                </c:pt>
                <c:pt idx="16">
                  <c:v>39629</c:v>
                </c:pt>
                <c:pt idx="17">
                  <c:v>39679</c:v>
                </c:pt>
                <c:pt idx="18">
                  <c:v>39790</c:v>
                </c:pt>
                <c:pt idx="19">
                  <c:v>39889</c:v>
                </c:pt>
                <c:pt idx="20">
                  <c:v>40057</c:v>
                </c:pt>
                <c:pt idx="21">
                  <c:v>40194</c:v>
                </c:pt>
                <c:pt idx="22">
                  <c:v>40227</c:v>
                </c:pt>
                <c:pt idx="23">
                  <c:v>40254</c:v>
                </c:pt>
                <c:pt idx="24">
                  <c:v>40288</c:v>
                </c:pt>
                <c:pt idx="25">
                  <c:v>40434</c:v>
                </c:pt>
                <c:pt idx="26">
                  <c:v>40582</c:v>
                </c:pt>
                <c:pt idx="27">
                  <c:v>40624</c:v>
                </c:pt>
                <c:pt idx="28">
                  <c:v>40724</c:v>
                </c:pt>
                <c:pt idx="29">
                  <c:v>40806</c:v>
                </c:pt>
                <c:pt idx="30">
                  <c:v>41163</c:v>
                </c:pt>
                <c:pt idx="31">
                  <c:v>41241</c:v>
                </c:pt>
                <c:pt idx="32">
                  <c:v>41340</c:v>
                </c:pt>
                <c:pt idx="33">
                  <c:v>41358</c:v>
                </c:pt>
                <c:pt idx="34">
                  <c:v>41410</c:v>
                </c:pt>
                <c:pt idx="35">
                  <c:v>41548</c:v>
                </c:pt>
                <c:pt idx="36">
                  <c:v>41709</c:v>
                </c:pt>
                <c:pt idx="37">
                  <c:v>41738</c:v>
                </c:pt>
                <c:pt idx="38">
                  <c:v>41954</c:v>
                </c:pt>
                <c:pt idx="39">
                  <c:v>42170</c:v>
                </c:pt>
                <c:pt idx="40">
                  <c:v>42304</c:v>
                </c:pt>
                <c:pt idx="41">
                  <c:v>42328</c:v>
                </c:pt>
                <c:pt idx="42">
                  <c:v>42130</c:v>
                </c:pt>
                <c:pt idx="43">
                  <c:v>42536</c:v>
                </c:pt>
                <c:pt idx="44">
                  <c:v>42450</c:v>
                </c:pt>
                <c:pt idx="45">
                  <c:v>42509</c:v>
                </c:pt>
              </c:numCache>
            </c:numRef>
          </c:xVal>
          <c:yVal>
            <c:numRef>
              <c:f>'Systems Only'!$G$190:$G$236</c:f>
              <c:numCache>
                <c:formatCode>_(* #,##0_);_(* \(#,##0\);_(* "-"??_);_(@_)</c:formatCode>
                <c:ptCount val="47"/>
                <c:pt idx="0">
                  <c:v>205</c:v>
                </c:pt>
                <c:pt idx="1">
                  <c:v>171</c:v>
                </c:pt>
                <c:pt idx="2">
                  <c:v>155</c:v>
                </c:pt>
                <c:pt idx="3">
                  <c:v>154</c:v>
                </c:pt>
                <c:pt idx="4">
                  <c:v>137</c:v>
                </c:pt>
                <c:pt idx="5">
                  <c:v>154</c:v>
                </c:pt>
                <c:pt idx="7">
                  <c:v>150</c:v>
                </c:pt>
                <c:pt idx="8">
                  <c:v>144</c:v>
                </c:pt>
                <c:pt idx="9">
                  <c:v>147</c:v>
                </c:pt>
                <c:pt idx="10">
                  <c:v>91.8</c:v>
                </c:pt>
                <c:pt idx="11">
                  <c:v>131</c:v>
                </c:pt>
                <c:pt idx="12">
                  <c:v>89</c:v>
                </c:pt>
                <c:pt idx="13">
                  <c:v>124</c:v>
                </c:pt>
                <c:pt idx="14">
                  <c:v>95</c:v>
                </c:pt>
                <c:pt idx="15">
                  <c:v>108</c:v>
                </c:pt>
                <c:pt idx="16">
                  <c:v>132</c:v>
                </c:pt>
                <c:pt idx="17">
                  <c:v>128</c:v>
                </c:pt>
                <c:pt idx="18">
                  <c:v>108.04</c:v>
                </c:pt>
                <c:pt idx="19">
                  <c:v>118</c:v>
                </c:pt>
                <c:pt idx="20">
                  <c:v>140</c:v>
                </c:pt>
                <c:pt idx="21">
                  <c:v>144</c:v>
                </c:pt>
                <c:pt idx="22">
                  <c:v>144</c:v>
                </c:pt>
                <c:pt idx="23">
                  <c:v>145.80000000000001</c:v>
                </c:pt>
                <c:pt idx="24">
                  <c:v>122</c:v>
                </c:pt>
                <c:pt idx="25">
                  <c:v>101.2</c:v>
                </c:pt>
                <c:pt idx="26">
                  <c:v>145</c:v>
                </c:pt>
                <c:pt idx="27">
                  <c:v>117.28</c:v>
                </c:pt>
                <c:pt idx="28">
                  <c:v>131</c:v>
                </c:pt>
                <c:pt idx="29">
                  <c:v>103.67999999999999</c:v>
                </c:pt>
                <c:pt idx="30">
                  <c:v>136.47</c:v>
                </c:pt>
                <c:pt idx="31">
                  <c:v>81</c:v>
                </c:pt>
                <c:pt idx="32">
                  <c:v>116</c:v>
                </c:pt>
                <c:pt idx="33">
                  <c:v>105.24000000000001</c:v>
                </c:pt>
                <c:pt idx="34">
                  <c:v>118</c:v>
                </c:pt>
                <c:pt idx="35">
                  <c:v>106.45</c:v>
                </c:pt>
                <c:pt idx="36">
                  <c:v>132</c:v>
                </c:pt>
                <c:pt idx="37">
                  <c:v>99.52</c:v>
                </c:pt>
                <c:pt idx="38">
                  <c:v>68.179999999999993</c:v>
                </c:pt>
                <c:pt idx="39">
                  <c:v>72</c:v>
                </c:pt>
                <c:pt idx="40">
                  <c:v>99.149999999999991</c:v>
                </c:pt>
                <c:pt idx="41">
                  <c:v>80</c:v>
                </c:pt>
                <c:pt idx="42">
                  <c:v>82.73</c:v>
                </c:pt>
                <c:pt idx="43">
                  <c:v>69</c:v>
                </c:pt>
                <c:pt idx="44">
                  <c:v>88.63</c:v>
                </c:pt>
                <c:pt idx="45">
                  <c:v>81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2-D30F-4786-BE96-8F6A20A216C7}"/>
            </c:ext>
          </c:extLst>
        </c:ser>
        <c:dLbls/>
        <c:axId val="109843200"/>
        <c:axId val="109844736"/>
      </c:scatterChart>
      <c:valAx>
        <c:axId val="109843200"/>
        <c:scaling>
          <c:orientation val="minMax"/>
          <c:max val="43000"/>
          <c:min val="38010"/>
        </c:scaling>
        <c:axPos val="b"/>
        <c:numFmt formatCode="[$-409]mmm\-yy;@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9844736"/>
        <c:crossesAt val="-250"/>
        <c:crossBetween val="midCat"/>
        <c:majorUnit val="364"/>
      </c:valAx>
      <c:valAx>
        <c:axId val="109844736"/>
        <c:scaling>
          <c:orientation val="minMax"/>
          <c:max val="250"/>
          <c:min val="0"/>
        </c:scaling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Alkalinity, mg/L CaCO3</a:t>
                </a:r>
              </a:p>
            </c:rich>
          </c:tx>
          <c:layout>
            <c:manualLayout>
              <c:xMode val="edge"/>
              <c:yMode val="edge"/>
              <c:x val="1.3084111474404808E-2"/>
              <c:y val="0.17275087189443789"/>
            </c:manualLayout>
          </c:layout>
          <c:spPr>
            <a:noFill/>
            <a:ln w="25400">
              <a:noFill/>
            </a:ln>
          </c:spPr>
        </c:title>
        <c:numFmt formatCode="#,##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/>
            </a:pPr>
            <a:endParaRPr lang="en-US"/>
          </a:p>
        </c:txPr>
        <c:crossAx val="109843200"/>
        <c:crosses val="autoZero"/>
        <c:crossBetween val="midCat"/>
      </c:valAx>
      <c:spPr>
        <a:noFill/>
        <a:ln w="12700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0.25645744617706256"/>
          <c:y val="3.9829935641606445E-2"/>
          <c:w val="0.35488186517071063"/>
          <c:h val="9.8124797756444851E-2"/>
        </c:manualLayout>
      </c:layout>
      <c:spPr>
        <a:ln>
          <a:solidFill>
            <a:sysClr val="windowText" lastClr="000000"/>
          </a:solidFill>
        </a:ln>
      </c:spPr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4028549062946086"/>
          <c:y val="5.4640623461234453E-2"/>
          <c:w val="0.75493553437399274"/>
          <c:h val="0.74928623505395153"/>
        </c:manualLayout>
      </c:layout>
      <c:scatterChart>
        <c:scatterStyle val="lineMarker"/>
        <c:ser>
          <c:idx val="0"/>
          <c:order val="0"/>
          <c:tx>
            <c:v>DLB Influent</c:v>
          </c:tx>
          <c:spPr>
            <a:ln>
              <a:noFill/>
            </a:ln>
          </c:spPr>
          <c:marker>
            <c:symbol val="diamond"/>
            <c:size val="12"/>
            <c:spPr>
              <a:noFill/>
              <a:ln w="15875">
                <a:solidFill>
                  <a:schemeClr val="tx1"/>
                </a:solidFill>
              </a:ln>
            </c:spPr>
          </c:marker>
          <c:xVal>
            <c:numRef>
              <c:f>Summary!$B$6:$B$32</c:f>
              <c:numCache>
                <c:formatCode>m/d/yy;@</c:formatCode>
                <c:ptCount val="27"/>
                <c:pt idx="0">
                  <c:v>40541</c:v>
                </c:pt>
                <c:pt idx="1">
                  <c:v>40560</c:v>
                </c:pt>
                <c:pt idx="2">
                  <c:v>40597</c:v>
                </c:pt>
                <c:pt idx="3">
                  <c:v>40619</c:v>
                </c:pt>
                <c:pt idx="4">
                  <c:v>40652</c:v>
                </c:pt>
                <c:pt idx="5">
                  <c:v>40681</c:v>
                </c:pt>
                <c:pt idx="6">
                  <c:v>40721</c:v>
                </c:pt>
                <c:pt idx="7">
                  <c:v>40743</c:v>
                </c:pt>
                <c:pt idx="8">
                  <c:v>40786</c:v>
                </c:pt>
                <c:pt idx="9">
                  <c:v>40815</c:v>
                </c:pt>
                <c:pt idx="10">
                  <c:v>40837</c:v>
                </c:pt>
                <c:pt idx="11">
                  <c:v>40863</c:v>
                </c:pt>
                <c:pt idx="12">
                  <c:v>40891</c:v>
                </c:pt>
                <c:pt idx="13">
                  <c:v>40938</c:v>
                </c:pt>
                <c:pt idx="14">
                  <c:v>40963</c:v>
                </c:pt>
                <c:pt idx="15">
                  <c:v>40991</c:v>
                </c:pt>
                <c:pt idx="16">
                  <c:v>41032</c:v>
                </c:pt>
                <c:pt idx="17">
                  <c:v>41073</c:v>
                </c:pt>
                <c:pt idx="18">
                  <c:v>41120</c:v>
                </c:pt>
                <c:pt idx="19">
                  <c:v>41191</c:v>
                </c:pt>
                <c:pt idx="20">
                  <c:v>41261</c:v>
                </c:pt>
                <c:pt idx="21">
                  <c:v>41512</c:v>
                </c:pt>
                <c:pt idx="22">
                  <c:v>41641</c:v>
                </c:pt>
                <c:pt idx="23">
                  <c:v>41698</c:v>
                </c:pt>
                <c:pt idx="24">
                  <c:v>41724</c:v>
                </c:pt>
                <c:pt idx="25">
                  <c:v>41746</c:v>
                </c:pt>
              </c:numCache>
            </c:numRef>
          </c:xVal>
          <c:yVal>
            <c:numRef>
              <c:f>Summary!$L$6:$L$32</c:f>
              <c:numCache>
                <c:formatCode>0</c:formatCode>
                <c:ptCount val="27"/>
                <c:pt idx="0">
                  <c:v>74.8</c:v>
                </c:pt>
                <c:pt idx="1">
                  <c:v>100.6</c:v>
                </c:pt>
                <c:pt idx="2">
                  <c:v>124.6</c:v>
                </c:pt>
                <c:pt idx="3">
                  <c:v>50</c:v>
                </c:pt>
                <c:pt idx="4">
                  <c:v>69</c:v>
                </c:pt>
                <c:pt idx="5">
                  <c:v>88.6</c:v>
                </c:pt>
                <c:pt idx="6">
                  <c:v>132.22999999999999</c:v>
                </c:pt>
                <c:pt idx="7">
                  <c:v>129.97</c:v>
                </c:pt>
                <c:pt idx="8">
                  <c:v>135.12</c:v>
                </c:pt>
                <c:pt idx="9">
                  <c:v>93.13</c:v>
                </c:pt>
                <c:pt idx="10">
                  <c:v>99.3</c:v>
                </c:pt>
                <c:pt idx="11">
                  <c:v>73.430000000000007</c:v>
                </c:pt>
                <c:pt idx="12">
                  <c:v>87.960000000000008</c:v>
                </c:pt>
                <c:pt idx="13">
                  <c:v>84.77</c:v>
                </c:pt>
                <c:pt idx="14">
                  <c:v>88.75</c:v>
                </c:pt>
                <c:pt idx="15">
                  <c:v>75.02</c:v>
                </c:pt>
                <c:pt idx="16">
                  <c:v>79</c:v>
                </c:pt>
                <c:pt idx="17">
                  <c:v>65.27</c:v>
                </c:pt>
                <c:pt idx="18">
                  <c:v>97.2</c:v>
                </c:pt>
                <c:pt idx="20">
                  <c:v>64.84</c:v>
                </c:pt>
                <c:pt idx="21">
                  <c:v>87</c:v>
                </c:pt>
                <c:pt idx="22">
                  <c:v>62.2</c:v>
                </c:pt>
                <c:pt idx="23">
                  <c:v>74.599999999999994</c:v>
                </c:pt>
                <c:pt idx="24">
                  <c:v>71.910000000000011</c:v>
                </c:pt>
                <c:pt idx="25">
                  <c:v>79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F0D6-4880-AA19-C64BFC5FDCD9}"/>
            </c:ext>
          </c:extLst>
        </c:ser>
        <c:ser>
          <c:idx val="1"/>
          <c:order val="1"/>
          <c:tx>
            <c:v>DLB Effluent</c:v>
          </c:tx>
          <c:spPr>
            <a:ln>
              <a:noFill/>
            </a:ln>
          </c:spPr>
          <c:marker>
            <c:symbol val="circle"/>
            <c:size val="12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Summary!$B$34:$B$62</c:f>
              <c:numCache>
                <c:formatCode>m/d/yy;@</c:formatCode>
                <c:ptCount val="29"/>
                <c:pt idx="0">
                  <c:v>40541</c:v>
                </c:pt>
                <c:pt idx="1">
                  <c:v>40560</c:v>
                </c:pt>
                <c:pt idx="2">
                  <c:v>40597</c:v>
                </c:pt>
                <c:pt idx="3">
                  <c:v>40619</c:v>
                </c:pt>
                <c:pt idx="4">
                  <c:v>40652</c:v>
                </c:pt>
                <c:pt idx="5">
                  <c:v>40681</c:v>
                </c:pt>
                <c:pt idx="6">
                  <c:v>40721</c:v>
                </c:pt>
                <c:pt idx="7">
                  <c:v>40743</c:v>
                </c:pt>
                <c:pt idx="8">
                  <c:v>40786</c:v>
                </c:pt>
                <c:pt idx="9">
                  <c:v>40815</c:v>
                </c:pt>
                <c:pt idx="10">
                  <c:v>40837</c:v>
                </c:pt>
                <c:pt idx="11">
                  <c:v>40863</c:v>
                </c:pt>
                <c:pt idx="12">
                  <c:v>40891</c:v>
                </c:pt>
                <c:pt idx="13">
                  <c:v>40938</c:v>
                </c:pt>
                <c:pt idx="14">
                  <c:v>40963</c:v>
                </c:pt>
                <c:pt idx="15">
                  <c:v>40991</c:v>
                </c:pt>
                <c:pt idx="16">
                  <c:v>41032</c:v>
                </c:pt>
                <c:pt idx="17">
                  <c:v>41073</c:v>
                </c:pt>
                <c:pt idx="18">
                  <c:v>41120</c:v>
                </c:pt>
                <c:pt idx="19">
                  <c:v>41191</c:v>
                </c:pt>
                <c:pt idx="20">
                  <c:v>41261</c:v>
                </c:pt>
                <c:pt idx="21">
                  <c:v>41512</c:v>
                </c:pt>
                <c:pt idx="22">
                  <c:v>41641</c:v>
                </c:pt>
                <c:pt idx="23">
                  <c:v>41698</c:v>
                </c:pt>
                <c:pt idx="24">
                  <c:v>41726</c:v>
                </c:pt>
                <c:pt idx="25">
                  <c:v>41746</c:v>
                </c:pt>
              </c:numCache>
            </c:numRef>
          </c:xVal>
          <c:yVal>
            <c:numRef>
              <c:f>Summary!$L$34:$L$62</c:f>
              <c:numCache>
                <c:formatCode>0</c:formatCode>
                <c:ptCount val="29"/>
                <c:pt idx="0">
                  <c:v>-219</c:v>
                </c:pt>
                <c:pt idx="1">
                  <c:v>-216.4</c:v>
                </c:pt>
                <c:pt idx="2">
                  <c:v>-233</c:v>
                </c:pt>
                <c:pt idx="3">
                  <c:v>-207.6</c:v>
                </c:pt>
                <c:pt idx="4">
                  <c:v>-188.6</c:v>
                </c:pt>
                <c:pt idx="5">
                  <c:v>-196.4</c:v>
                </c:pt>
                <c:pt idx="6">
                  <c:v>-196.8</c:v>
                </c:pt>
                <c:pt idx="7">
                  <c:v>-205</c:v>
                </c:pt>
                <c:pt idx="8">
                  <c:v>-206.76</c:v>
                </c:pt>
                <c:pt idx="9">
                  <c:v>-163.18</c:v>
                </c:pt>
                <c:pt idx="10">
                  <c:v>-172.14</c:v>
                </c:pt>
                <c:pt idx="11">
                  <c:v>-175.52</c:v>
                </c:pt>
                <c:pt idx="12">
                  <c:v>-156.02000000000001</c:v>
                </c:pt>
                <c:pt idx="13">
                  <c:v>-112.83</c:v>
                </c:pt>
                <c:pt idx="14">
                  <c:v>-151.04</c:v>
                </c:pt>
                <c:pt idx="15">
                  <c:v>-206.36</c:v>
                </c:pt>
                <c:pt idx="16">
                  <c:v>-164.37</c:v>
                </c:pt>
                <c:pt idx="17">
                  <c:v>-196.81</c:v>
                </c:pt>
                <c:pt idx="18">
                  <c:v>-206.2</c:v>
                </c:pt>
                <c:pt idx="19">
                  <c:v>-218.36</c:v>
                </c:pt>
                <c:pt idx="20">
                  <c:v>-187.25</c:v>
                </c:pt>
                <c:pt idx="21">
                  <c:v>-109</c:v>
                </c:pt>
                <c:pt idx="22">
                  <c:v>-54.8</c:v>
                </c:pt>
                <c:pt idx="23">
                  <c:v>-97.8</c:v>
                </c:pt>
                <c:pt idx="24">
                  <c:v>-96</c:v>
                </c:pt>
                <c:pt idx="25">
                  <c:v>-72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F0D6-4880-AA19-C64BFC5FDCD9}"/>
            </c:ext>
          </c:extLst>
        </c:ser>
        <c:dLbls/>
        <c:axId val="109892352"/>
        <c:axId val="109893888"/>
      </c:scatterChart>
      <c:valAx>
        <c:axId val="109892352"/>
        <c:scaling>
          <c:orientation val="minMax"/>
          <c:max val="41866"/>
        </c:scaling>
        <c:axPos val="b"/>
        <c:numFmt formatCode="[$-409]mmm\-yy;@" sourceLinked="0"/>
        <c:tickLblPos val="nextTo"/>
        <c:txPr>
          <a:bodyPr rot="-5400000" vert="horz"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9893888"/>
        <c:crossesAt val="-300"/>
        <c:crossBetween val="midCat"/>
        <c:majorUnit val="121"/>
      </c:valAx>
      <c:valAx>
        <c:axId val="10989388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2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Acidity, ,mg/L</a:t>
                </a:r>
              </a:p>
            </c:rich>
          </c:tx>
        </c:title>
        <c:numFmt formatCode="0" sourceLinked="1"/>
        <c:tickLblPos val="nextTo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98923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4720278183579352"/>
          <c:y val="1.3570221796548466E-2"/>
          <c:w val="0.23856963491430075"/>
          <c:h val="0.11391154152346053"/>
        </c:manualLayout>
      </c:layout>
      <c:spPr>
        <a:ln>
          <a:solidFill>
            <a:schemeClr val="tx1"/>
          </a:solidFill>
        </a:ln>
      </c:spPr>
      <c:txPr>
        <a:bodyPr/>
        <a:lstStyle/>
        <a:p>
          <a:pPr>
            <a:defRPr sz="18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22022739781376099"/>
          <c:y val="3.0811662726556353E-2"/>
          <c:w val="0.77273196962295376"/>
          <c:h val="0.7655237244280636"/>
        </c:manualLayout>
      </c:layout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Density (brook trout per ha)</c:v>
                </c:pt>
              </c:strCache>
            </c:strRef>
          </c:tx>
          <c:spPr>
            <a:solidFill>
              <a:schemeClr val="tx2"/>
            </a:solidFill>
          </c:spPr>
          <c:errBars>
            <c:errBarType val="plus"/>
            <c:errValType val="percentage"/>
            <c:val val="20"/>
          </c:errBars>
          <c:cat>
            <c:strRef>
              <c:f>Sheet1!$B$1:$I$1</c:f>
              <c:strCach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UPS (Mean)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0</c:v>
                </c:pt>
                <c:pt idx="1">
                  <c:v>20</c:v>
                </c:pt>
                <c:pt idx="2">
                  <c:v>131</c:v>
                </c:pt>
                <c:pt idx="3">
                  <c:v>470</c:v>
                </c:pt>
                <c:pt idx="5">
                  <c:v>1691</c:v>
                </c:pt>
                <c:pt idx="6">
                  <c:v>1792</c:v>
                </c:pt>
                <c:pt idx="7">
                  <c:v>1235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03-4DD2-B59B-E320443BC53B}"/>
            </c:ext>
          </c:extLst>
        </c:ser>
        <c:dLbls/>
        <c:axId val="110388352"/>
        <c:axId val="110389888"/>
      </c:barChart>
      <c:catAx>
        <c:axId val="110388352"/>
        <c:scaling>
          <c:orientation val="minMax"/>
        </c:scaling>
        <c:axPos val="b"/>
        <c:numFmt formatCode="General" sourceLinked="0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10389888"/>
        <c:crosses val="autoZero"/>
        <c:auto val="1"/>
        <c:lblAlgn val="ctr"/>
        <c:lblOffset val="100"/>
      </c:catAx>
      <c:valAx>
        <c:axId val="11038988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r>
                  <a:rPr lang="en-US"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Density (brook trout per hectare)</a:t>
                </a:r>
              </a:p>
            </c:rich>
          </c:tx>
        </c:title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10388352"/>
        <c:crosses val="autoZero"/>
        <c:crossBetween val="between"/>
      </c:valAx>
    </c:plotArea>
    <c:plotVisOnly val="1"/>
    <c:dispBlanksAs val="gap"/>
  </c:chart>
  <c:spPr>
    <a:ln w="25400">
      <a:noFill/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5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4" rIns="96064" bIns="48034" numCol="1" anchor="t" anchorCtr="0" compatLnSpc="1">
            <a:prstTxWarp prst="textNoShape">
              <a:avLst/>
            </a:prstTxWarp>
          </a:bodyPr>
          <a:lstStyle>
            <a:lvl1pPr defTabSz="960338" eaLnBrk="0" hangingPunct="0">
              <a:defRPr sz="140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0200" y="0"/>
            <a:ext cx="3175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4" rIns="96064" bIns="48034" numCol="1" anchor="t" anchorCtr="0" compatLnSpc="1">
            <a:prstTxWarp prst="textNoShape">
              <a:avLst/>
            </a:prstTxWarp>
          </a:bodyPr>
          <a:lstStyle>
            <a:lvl1pPr algn="r" defTabSz="960338" eaLnBrk="0" hangingPunct="0">
              <a:defRPr sz="140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4" rIns="96064" bIns="48034" numCol="1" anchor="b" anchorCtr="0" compatLnSpc="1">
            <a:prstTxWarp prst="textNoShape">
              <a:avLst/>
            </a:prstTxWarp>
          </a:bodyPr>
          <a:lstStyle>
            <a:lvl1pPr defTabSz="960338" eaLnBrk="0" hangingPunct="0">
              <a:defRPr sz="140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0200" y="9120188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4" rIns="96064" bIns="48034" numCol="1" anchor="b" anchorCtr="0" compatLnSpc="1">
            <a:prstTxWarp prst="textNoShape">
              <a:avLst/>
            </a:prstTxWarp>
          </a:bodyPr>
          <a:lstStyle>
            <a:lvl1pPr algn="r" defTabSz="960338" eaLnBrk="0" hangingPunct="0">
              <a:defRPr sz="140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fld id="{9F714418-7914-4F9A-880E-973A1F768F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1601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5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4" rIns="96064" bIns="48034" numCol="1" anchor="t" anchorCtr="0" compatLnSpc="1">
            <a:prstTxWarp prst="textNoShape">
              <a:avLst/>
            </a:prstTxWarp>
          </a:bodyPr>
          <a:lstStyle>
            <a:lvl1pPr defTabSz="960338" eaLnBrk="0" hangingPunct="0">
              <a:defRPr sz="140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0200" y="0"/>
            <a:ext cx="3175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4" rIns="96064" bIns="48034" numCol="1" anchor="t" anchorCtr="0" compatLnSpc="1">
            <a:prstTxWarp prst="textNoShape">
              <a:avLst/>
            </a:prstTxWarp>
          </a:bodyPr>
          <a:lstStyle>
            <a:lvl1pPr algn="r" defTabSz="960338" eaLnBrk="0" hangingPunct="0">
              <a:defRPr sz="140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2188" cy="3602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6600" y="4559300"/>
            <a:ext cx="58420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4" rIns="96064" bIns="4803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4" rIns="96064" bIns="48034" numCol="1" anchor="b" anchorCtr="0" compatLnSpc="1">
            <a:prstTxWarp prst="textNoShape">
              <a:avLst/>
            </a:prstTxWarp>
          </a:bodyPr>
          <a:lstStyle>
            <a:lvl1pPr defTabSz="960338" eaLnBrk="0" hangingPunct="0">
              <a:defRPr sz="140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0200" y="9120188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4" rIns="96064" bIns="48034" numCol="1" anchor="b" anchorCtr="0" compatLnSpc="1">
            <a:prstTxWarp prst="textNoShape">
              <a:avLst/>
            </a:prstTxWarp>
          </a:bodyPr>
          <a:lstStyle>
            <a:lvl1pPr algn="r" defTabSz="960338" eaLnBrk="0" hangingPunct="0">
              <a:defRPr sz="140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fld id="{B6518DB7-A401-46F4-B8F7-D516E8DBCD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1641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652462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13049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95897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26114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3265550" algn="l" defTabSz="1306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Amy gives slide</a:t>
            </a:r>
          </a:p>
          <a:p>
            <a:r>
              <a:rPr lang="en-US"/>
              <a:t>Research what the funder wants: Find out everything you can about the funding entity, strategic plans/resource management plans/mission/etc, look into other projects that were funded (is funder big on partnerships, supporting innovative technology, does not like to fund salary/admin so all in-kind/match), geographic focus area, who will be reviewing (technical background? If not, will have to drum down the proposal) etc.</a:t>
            </a:r>
          </a:p>
          <a:p>
            <a:endParaRPr lang="en-US"/>
          </a:p>
        </p:txBody>
      </p:sp>
      <p:sp>
        <p:nvSpPr>
          <p:cNvPr id="27651" name="Slide Number Placeholder 3"/>
          <p:cNvSpPr txBox="1">
            <a:spLocks noGrp="1"/>
          </p:cNvSpPr>
          <p:nvPr/>
        </p:nvSpPr>
        <p:spPr bwMode="auto">
          <a:xfrm>
            <a:off x="4140200" y="9120188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64" tIns="48034" rIns="96064" bIns="48034" anchor="b"/>
          <a:lstStyle/>
          <a:p>
            <a:pPr algn="r" defTabSz="958850" eaLnBrk="0" hangingPunct="0"/>
            <a:fld id="{6E8570DB-CDD7-485F-A740-DDFDBD1B7346}" type="slidenum">
              <a:rPr lang="en-US" sz="1400">
                <a:latin typeface="Times" pitchFamily="18" charset="0"/>
              </a:rPr>
              <a:pPr algn="r" defTabSz="958850" eaLnBrk="0" hangingPunct="0"/>
              <a:t>2</a:t>
            </a:fld>
            <a:endParaRPr lang="en-US" sz="14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05" indent="-30204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161" indent="-24163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426" indent="-24163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690" indent="-24163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7954" indent="-24163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218" indent="-24163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483" indent="-24163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7747" indent="-24163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30D8BD-6925-4B31-A39E-8AAD6E38E5D0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2177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4140200" y="9120188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64" tIns="48034" rIns="96064" bIns="48034" anchor="b"/>
          <a:lstStyle/>
          <a:p>
            <a:pPr algn="r" defTabSz="958850" eaLnBrk="0" hangingPunct="0"/>
            <a:fld id="{9E67F2D6-92EA-4476-8182-624CC40AAD74}" type="slidenum">
              <a:rPr lang="en-US" sz="1400">
                <a:latin typeface="Times" pitchFamily="18" charset="0"/>
              </a:rPr>
              <a:pPr algn="r" defTabSz="958850" eaLnBrk="0" hangingPunct="0"/>
              <a:t>60</a:t>
            </a:fld>
            <a:endParaRPr lang="en-US" sz="14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4140200" y="9120188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64" tIns="48034" rIns="96064" bIns="48034" anchor="b"/>
          <a:lstStyle/>
          <a:p>
            <a:pPr algn="r" defTabSz="958850" eaLnBrk="0" hangingPunct="0"/>
            <a:fld id="{9E67F2D6-92EA-4476-8182-624CC40AAD74}" type="slidenum">
              <a:rPr lang="en-US" sz="1400">
                <a:latin typeface="Times" pitchFamily="18" charset="0"/>
              </a:rPr>
              <a:pPr algn="r" defTabSz="958850" eaLnBrk="0" hangingPunct="0"/>
              <a:t>61</a:t>
            </a:fld>
            <a:endParaRPr lang="en-US" sz="14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4140200" y="9120188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64" tIns="48034" rIns="96064" bIns="48034" anchor="b"/>
          <a:lstStyle/>
          <a:p>
            <a:pPr algn="r" defTabSz="958850" eaLnBrk="0" hangingPunct="0"/>
            <a:fld id="{9E67F2D6-92EA-4476-8182-624CC40AAD74}" type="slidenum">
              <a:rPr lang="en-US" sz="1400">
                <a:latin typeface="Times" pitchFamily="18" charset="0"/>
              </a:rPr>
              <a:pPr algn="r" defTabSz="958850" eaLnBrk="0" hangingPunct="0"/>
              <a:t>62</a:t>
            </a:fld>
            <a:endParaRPr lang="en-US" sz="14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4140200" y="9120188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64" tIns="48034" rIns="96064" bIns="48034" anchor="b"/>
          <a:lstStyle/>
          <a:p>
            <a:pPr algn="r" defTabSz="958850" eaLnBrk="0" hangingPunct="0"/>
            <a:fld id="{9E67F2D6-92EA-4476-8182-624CC40AAD74}" type="slidenum">
              <a:rPr lang="en-US" sz="1400">
                <a:latin typeface="Times" pitchFamily="18" charset="0"/>
              </a:rPr>
              <a:pPr algn="r" defTabSz="958850" eaLnBrk="0" hangingPunct="0"/>
              <a:t>63</a:t>
            </a:fld>
            <a:endParaRPr lang="en-US" sz="14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Amy gives slide</a:t>
            </a:r>
          </a:p>
          <a:p>
            <a:r>
              <a:rPr lang="en-US"/>
              <a:t>Research what the funder wants: Find out everything you can about the funding entity, strategic plans/resource management plans/mission/etc, look into other projects that were funded (is funder big on partnerships, supporting innovative technology, does not like to fund salary/admin so all in-kind/match), geographic focus area, who will be reviewing (technical background? If not, will have to drum down the proposal) etc.</a:t>
            </a:r>
          </a:p>
          <a:p>
            <a:endParaRPr lang="en-US"/>
          </a:p>
        </p:txBody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4140200" y="9120188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64" tIns="48034" rIns="96064" bIns="48034" anchor="b"/>
          <a:lstStyle/>
          <a:p>
            <a:pPr algn="r" defTabSz="958850" eaLnBrk="0" hangingPunct="0"/>
            <a:fld id="{925B69C4-6C1E-454D-A25B-CD8F3F2AF61B}" type="slidenum">
              <a:rPr lang="en-US" sz="1400">
                <a:latin typeface="Times" pitchFamily="18" charset="0"/>
              </a:rPr>
              <a:pPr algn="r" defTabSz="958850" eaLnBrk="0" hangingPunct="0"/>
              <a:t>4</a:t>
            </a:fld>
            <a:endParaRPr lang="en-US" sz="14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A5973-D9D5-42CF-80C5-72F7A9C6BC5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71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workgroup</a:t>
            </a:r>
            <a:r>
              <a:rPr lang="en-US" baseline="0" dirty="0"/>
              <a:t> was formed because DEP expected large investment through Growing Greener to build new treatment systems.</a:t>
            </a:r>
          </a:p>
          <a:p>
            <a:r>
              <a:rPr lang="en-US" baseline="0" dirty="0"/>
              <a:t>Final bullet – range is based on projected number (if any) of new treatment systems over the next 20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A5973-D9D5-42CF-80C5-72F7A9C6BC5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718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05" indent="-30204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161" indent="-24163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426" indent="-24163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690" indent="-24163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7954" indent="-24163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218" indent="-24163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483" indent="-24163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7747" indent="-24163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938D82-ECCC-4F7B-AD6F-71216738F537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574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B46D3-F259-4D70-822B-321E3E918C7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497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05" indent="-30204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161" indent="-24163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426" indent="-24163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690" indent="-24163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7954" indent="-24163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218" indent="-24163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483" indent="-24163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7747" indent="-24163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30D8BD-6925-4B31-A39E-8AAD6E38E5D0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7738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7AC114-AF82-477A-8560-53D85FA68D70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6607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43BD4-75D1-4770-92EE-5D1876B661F0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182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jpe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40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jpe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40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18586" y="1072515"/>
            <a:ext cx="6217920" cy="2560320"/>
          </a:xfrm>
          <a:prstGeom prst="rect">
            <a:avLst/>
          </a:prstGeom>
        </p:spPr>
        <p:txBody>
          <a:bodyPr/>
          <a:lstStyle>
            <a:lvl1pPr algn="ctr">
              <a:defRPr sz="4575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ome_pag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734313"/>
            <a:ext cx="109728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 userDrawn="1"/>
        </p:nvSpPr>
        <p:spPr bwMode="auto">
          <a:xfrm>
            <a:off x="10344152" y="7761290"/>
            <a:ext cx="514350" cy="3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802" tIns="38402" rIns="76802" bIns="38402">
            <a:spAutoFit/>
          </a:bodyPr>
          <a:lstStyle/>
          <a:p>
            <a:pPr algn="r" defTabSz="76676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F85B2C1B-0376-4B57-9F21-B8624E56B093}" type="slidenum">
              <a:rPr lang="en-US" sz="1575">
                <a:solidFill>
                  <a:srgbClr val="34578D"/>
                </a:solidFill>
                <a:latin typeface="Trebuchet MS"/>
                <a:cs typeface="Arial" pitchFamily="34" charset="0"/>
              </a:rPr>
              <a:pPr algn="r" defTabSz="766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575" dirty="0">
              <a:solidFill>
                <a:srgbClr val="34578D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8" name="Picture 7" descr="2011-08-22 horizontal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" y="7735888"/>
            <a:ext cx="2216944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8592" y="0"/>
            <a:ext cx="5144879" cy="14420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" y="2"/>
            <a:ext cx="5504260" cy="772477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91440" tIns="45720" rIns="91440" bIns="45720"/>
          <a:lstStyle/>
          <a:p>
            <a:pPr lvl="0"/>
            <a:endParaRPr lang="en-US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901492" y="2021306"/>
            <a:ext cx="4836695" cy="565425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18"/>
              </a:spcBef>
              <a:spcAft>
                <a:spcPts val="1350"/>
              </a:spcAft>
              <a:defRPr sz="2775" b="1">
                <a:solidFill>
                  <a:schemeClr val="bg1"/>
                </a:solidFill>
              </a:defRPr>
            </a:lvl1pPr>
            <a:lvl2pPr>
              <a:spcBef>
                <a:spcPts val="18"/>
              </a:spcBef>
              <a:spcAft>
                <a:spcPts val="1350"/>
              </a:spcAft>
              <a:defRPr sz="2400">
                <a:solidFill>
                  <a:schemeClr val="bg1"/>
                </a:solidFill>
              </a:defRPr>
            </a:lvl2pPr>
            <a:lvl3pPr>
              <a:spcBef>
                <a:spcPts val="18"/>
              </a:spcBef>
              <a:spcAft>
                <a:spcPts val="1350"/>
              </a:spcAft>
              <a:defRPr sz="2175"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071089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me_pag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734313"/>
            <a:ext cx="109728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 userDrawn="1"/>
        </p:nvSpPr>
        <p:spPr bwMode="auto">
          <a:xfrm>
            <a:off x="10344152" y="7761290"/>
            <a:ext cx="514350" cy="3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802" tIns="38402" rIns="76802" bIns="38402">
            <a:spAutoFit/>
          </a:bodyPr>
          <a:lstStyle/>
          <a:p>
            <a:pPr algn="r" defTabSz="76676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6F698987-6C2B-4456-ADA7-68E77C3A6237}" type="slidenum">
              <a:rPr lang="en-US" sz="1575">
                <a:solidFill>
                  <a:srgbClr val="34578D"/>
                </a:solidFill>
                <a:latin typeface="Trebuchet MS"/>
                <a:cs typeface="Arial" pitchFamily="34" charset="0"/>
              </a:rPr>
              <a:pPr algn="r" defTabSz="766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575" dirty="0">
              <a:solidFill>
                <a:srgbClr val="34578D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10" name="Picture 9" descr="2011-08-22 horizontal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" y="7735888"/>
            <a:ext cx="2216944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9138" y="0"/>
            <a:ext cx="10354334" cy="144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282" tIns="73142" rIns="146282" bIns="73142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901492" y="2959771"/>
            <a:ext cx="4836695" cy="4715795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18"/>
              </a:spcBef>
              <a:spcAft>
                <a:spcPts val="1350"/>
              </a:spcAft>
              <a:defRPr sz="2775" b="1">
                <a:solidFill>
                  <a:schemeClr val="bg1"/>
                </a:solidFill>
              </a:defRPr>
            </a:lvl1pPr>
            <a:lvl2pPr>
              <a:spcBef>
                <a:spcPts val="18"/>
              </a:spcBef>
              <a:spcAft>
                <a:spcPts val="1350"/>
              </a:spcAft>
              <a:defRPr sz="2400">
                <a:solidFill>
                  <a:schemeClr val="bg1"/>
                </a:solidFill>
              </a:defRPr>
            </a:lvl2pPr>
            <a:lvl3pPr>
              <a:spcBef>
                <a:spcPts val="18"/>
              </a:spcBef>
              <a:spcAft>
                <a:spcPts val="1350"/>
              </a:spcAft>
              <a:defRPr sz="2175"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758430" y="3128964"/>
            <a:ext cx="4402931" cy="4498974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58438" y="1925638"/>
            <a:ext cx="4511404" cy="817562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buNone/>
              <a:defRPr sz="2775" b="1">
                <a:solidFill>
                  <a:schemeClr val="bg1"/>
                </a:solidFill>
              </a:defRPr>
            </a:lvl1pPr>
            <a:lvl2pPr marL="0">
              <a:spcBef>
                <a:spcPts val="38"/>
              </a:spcBef>
              <a:buNone/>
              <a:defRPr sz="2175">
                <a:solidFill>
                  <a:schemeClr val="bg1"/>
                </a:solidFill>
              </a:defRPr>
            </a:lvl2pPr>
            <a:lvl3pPr>
              <a:buNone/>
              <a:defRPr sz="2775"/>
            </a:lvl3pPr>
            <a:lvl4pPr>
              <a:buNone/>
              <a:defRPr sz="2775"/>
            </a:lvl4pPr>
            <a:lvl5pPr>
              <a:buNone/>
              <a:defRPr sz="277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012833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me_pag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734313"/>
            <a:ext cx="109728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 userDrawn="1"/>
        </p:nvSpPr>
        <p:spPr bwMode="auto">
          <a:xfrm>
            <a:off x="10344152" y="7761290"/>
            <a:ext cx="514350" cy="3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802" tIns="38402" rIns="76802" bIns="38402">
            <a:spAutoFit/>
          </a:bodyPr>
          <a:lstStyle/>
          <a:p>
            <a:pPr algn="r" defTabSz="76676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F4302D21-3767-40D2-976A-CB0BEE87CFDB}" type="slidenum">
              <a:rPr lang="en-US" sz="1575">
                <a:solidFill>
                  <a:srgbClr val="34578D"/>
                </a:solidFill>
                <a:latin typeface="Trebuchet MS"/>
                <a:cs typeface="Arial" pitchFamily="34" charset="0"/>
              </a:rPr>
              <a:pPr algn="r" defTabSz="766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575" dirty="0">
              <a:solidFill>
                <a:srgbClr val="34578D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10" name="Picture 9" descr="2011-08-22 horizontal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" y="7735888"/>
            <a:ext cx="2216944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9138" y="0"/>
            <a:ext cx="10354334" cy="144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282" tIns="73142" rIns="146282" bIns="73142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758430" y="2864271"/>
            <a:ext cx="4402931" cy="4498974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58438" y="1492504"/>
            <a:ext cx="4511404" cy="817562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buNone/>
              <a:defRPr sz="2775" b="1">
                <a:solidFill>
                  <a:schemeClr val="bg1"/>
                </a:solidFill>
              </a:defRPr>
            </a:lvl1pPr>
            <a:lvl2pPr marL="0">
              <a:spcBef>
                <a:spcPts val="38"/>
              </a:spcBef>
              <a:buNone/>
              <a:defRPr sz="2175">
                <a:solidFill>
                  <a:schemeClr val="bg1"/>
                </a:solidFill>
              </a:defRPr>
            </a:lvl2pPr>
            <a:lvl3pPr>
              <a:buNone/>
              <a:defRPr sz="2775"/>
            </a:lvl3pPr>
            <a:lvl4pPr>
              <a:buNone/>
              <a:defRPr sz="2775"/>
            </a:lvl4pPr>
            <a:lvl5pPr>
              <a:buNone/>
              <a:defRPr sz="277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046312" y="2864271"/>
            <a:ext cx="4402931" cy="4498974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046316" y="1492504"/>
            <a:ext cx="4511404" cy="817562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buNone/>
              <a:defRPr sz="2775" b="1">
                <a:solidFill>
                  <a:schemeClr val="bg1"/>
                </a:solidFill>
              </a:defRPr>
            </a:lvl1pPr>
            <a:lvl2pPr marL="0">
              <a:spcBef>
                <a:spcPts val="38"/>
              </a:spcBef>
              <a:buNone/>
              <a:defRPr sz="2175">
                <a:solidFill>
                  <a:schemeClr val="bg1"/>
                </a:solidFill>
              </a:defRPr>
            </a:lvl2pPr>
            <a:lvl3pPr>
              <a:buNone/>
              <a:defRPr sz="2775"/>
            </a:lvl3pPr>
            <a:lvl4pPr>
              <a:buNone/>
              <a:defRPr sz="2775"/>
            </a:lvl4pPr>
            <a:lvl5pPr>
              <a:buNone/>
              <a:defRPr sz="277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022621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me_pag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734313"/>
            <a:ext cx="109728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 userDrawn="1"/>
        </p:nvSpPr>
        <p:spPr bwMode="auto">
          <a:xfrm>
            <a:off x="10344152" y="7761290"/>
            <a:ext cx="514350" cy="3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802" tIns="38402" rIns="76802" bIns="38402">
            <a:spAutoFit/>
          </a:bodyPr>
          <a:lstStyle/>
          <a:p>
            <a:pPr algn="r" defTabSz="76676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8BDE4404-6C5E-443E-8D55-5BA6E19CA2FD}" type="slidenum">
              <a:rPr lang="en-US" sz="1575">
                <a:solidFill>
                  <a:srgbClr val="34578D"/>
                </a:solidFill>
                <a:latin typeface="Trebuchet MS"/>
                <a:cs typeface="Arial" pitchFamily="34" charset="0"/>
              </a:rPr>
              <a:pPr algn="r" defTabSz="766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575" dirty="0">
              <a:solidFill>
                <a:srgbClr val="34578D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6" name="Picture 6" descr="2011-08-22 horizontal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" y="7735888"/>
            <a:ext cx="2216944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840834" y="2622887"/>
            <a:ext cx="7922795" cy="502861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18"/>
              </a:spcBef>
              <a:spcAft>
                <a:spcPts val="1350"/>
              </a:spcAft>
              <a:defRPr sz="2775" b="1">
                <a:solidFill>
                  <a:schemeClr val="bg1"/>
                </a:solidFill>
              </a:defRPr>
            </a:lvl1pPr>
            <a:lvl2pPr>
              <a:spcBef>
                <a:spcPts val="18"/>
              </a:spcBef>
              <a:spcAft>
                <a:spcPts val="1350"/>
              </a:spcAft>
              <a:defRPr sz="2400">
                <a:solidFill>
                  <a:schemeClr val="bg1"/>
                </a:solidFill>
              </a:defRPr>
            </a:lvl2pPr>
            <a:lvl3pPr>
              <a:spcBef>
                <a:spcPts val="18"/>
              </a:spcBef>
              <a:spcAft>
                <a:spcPts val="1350"/>
              </a:spcAft>
              <a:defRPr sz="2175"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36756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5" y="0"/>
            <a:ext cx="10963055" cy="822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2" y="0"/>
            <a:ext cx="10963056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59" y="579122"/>
            <a:ext cx="9326880" cy="131445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20240"/>
            <a:ext cx="9326880" cy="6705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770001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175">
                <a:solidFill>
                  <a:srgbClr val="3FAF49"/>
                </a:solidFill>
                <a:latin typeface="Gill Sans MT"/>
                <a:cs typeface="+mn-cs"/>
              </a:rPr>
              <a:t>www.tu.org</a:t>
            </a:r>
            <a:endParaRPr lang="en-US" sz="2175" dirty="0">
              <a:solidFill>
                <a:srgbClr val="3FAF49"/>
              </a:solidFill>
              <a:latin typeface="Gill Sans MT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82809" y="3132288"/>
            <a:ext cx="2628330" cy="41524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7680" y="8138160"/>
            <a:ext cx="2513459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5" y="0"/>
            <a:ext cx="10963055" cy="822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2" y="0"/>
            <a:ext cx="10963056" cy="822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35434" y="4236720"/>
            <a:ext cx="2237950" cy="353568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297680" y="8138160"/>
            <a:ext cx="2513459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9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602483"/>
            <a:ext cx="10972800" cy="3701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59" y="5760722"/>
            <a:ext cx="9326880" cy="131445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7101840"/>
            <a:ext cx="9326880" cy="6705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1" y="457214"/>
            <a:ext cx="2633477" cy="4213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680512"/>
            <a:ext cx="10972800" cy="3701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1" y="457214"/>
            <a:ext cx="2633477" cy="4213563"/>
          </a:xfrm>
          <a:prstGeom prst="rect">
            <a:avLst/>
          </a:prstGeom>
        </p:spPr>
      </p:pic>
      <p:pic>
        <p:nvPicPr>
          <p:cNvPr id="5" name="Picture 4" descr="short_wave_powerpoint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82441"/>
            <a:ext cx="10972800" cy="6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9345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661002"/>
            <a:ext cx="10972800" cy="3584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59" y="5760722"/>
            <a:ext cx="9326880" cy="131445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7101840"/>
            <a:ext cx="9326880" cy="6705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1" y="457214"/>
            <a:ext cx="2633477" cy="4213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661002"/>
            <a:ext cx="10972800" cy="3584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1" y="457214"/>
            <a:ext cx="2633477" cy="42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9042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4" name="Picture 3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42761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33528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46" y="1920244"/>
            <a:ext cx="10272383" cy="5120638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411480" indent="-411480">
              <a:buFontTx/>
              <a:buBlip>
                <a:blip r:embed="rId4"/>
              </a:buBlip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buClr>
                <a:schemeClr val="tx1"/>
              </a:buCl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026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4"/>
            <a:ext cx="10972800" cy="853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4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46" y="1920244"/>
            <a:ext cx="10272383" cy="5120638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411480" indent="-411480">
              <a:buFontTx/>
              <a:buBlip>
                <a:blip r:embed="rId3"/>
              </a:buBlip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buClr>
                <a:schemeClr val="tx1"/>
              </a:buCl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350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79429" y="-30480"/>
            <a:ext cx="1020300" cy="1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6950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42761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960" y="2895600"/>
            <a:ext cx="786384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54100" y="2895600"/>
            <a:ext cx="54863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457209" y="2895600"/>
            <a:ext cx="2596516" cy="30480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65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3017520"/>
            <a:ext cx="3200400" cy="4876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1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91840" y="3627120"/>
            <a:ext cx="3200400" cy="20726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945792" y="3017520"/>
            <a:ext cx="3653944" cy="26822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3108960" y="2895600"/>
            <a:ext cx="786384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054100" y="2895600"/>
            <a:ext cx="54863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739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me_pag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734313"/>
            <a:ext cx="109728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 userDrawn="1"/>
        </p:nvSpPr>
        <p:spPr bwMode="auto">
          <a:xfrm>
            <a:off x="10344152" y="7761290"/>
            <a:ext cx="514350" cy="3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802" tIns="38402" rIns="76802" bIns="38402">
            <a:spAutoFit/>
          </a:bodyPr>
          <a:lstStyle/>
          <a:p>
            <a:pPr algn="r" defTabSz="76676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D82DAE05-164D-4E1C-8E8D-FF719C697528}" type="slidenum">
              <a:rPr lang="en-US" sz="1575">
                <a:solidFill>
                  <a:schemeClr val="tx2"/>
                </a:solidFill>
                <a:latin typeface="Trebuchet MS"/>
                <a:cs typeface="Arial" pitchFamily="34" charset="0"/>
              </a:rPr>
              <a:pPr algn="r" defTabSz="766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575" dirty="0">
              <a:solidFill>
                <a:schemeClr val="tx2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6" name="Picture 5" descr="2011-08-22 horizontal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" y="7735888"/>
            <a:ext cx="2216944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9138" y="0"/>
            <a:ext cx="10354334" cy="144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282" tIns="73142" rIns="146282" bIns="73142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4"/>
            <a:ext cx="10972800" cy="8534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4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960" y="2895600"/>
            <a:ext cx="786384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54100" y="2895600"/>
            <a:ext cx="54863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457209" y="2895600"/>
            <a:ext cx="2596516" cy="30480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65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3017520"/>
            <a:ext cx="3200400" cy="4876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1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91840" y="3627120"/>
            <a:ext cx="3200400" cy="20726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945792" y="3017520"/>
            <a:ext cx="3653944" cy="26822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3108960" y="2895600"/>
            <a:ext cx="786384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054100" y="2895600"/>
            <a:ext cx="54863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247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528573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54" y="1554480"/>
            <a:ext cx="10272076" cy="56083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2175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79429" y="-30480"/>
            <a:ext cx="1020300" cy="1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9052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4"/>
            <a:ext cx="10972800" cy="853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4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54" y="1554480"/>
            <a:ext cx="10272076" cy="56083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2175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79429" y="-30480"/>
            <a:ext cx="1020300" cy="1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585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528573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54" y="5943600"/>
            <a:ext cx="10272076" cy="12192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95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798320"/>
            <a:ext cx="10972800" cy="3901440"/>
          </a:xfrm>
          <a:prstGeom prst="rect">
            <a:avLst/>
          </a:prstGeom>
        </p:spPr>
        <p:txBody>
          <a:bodyPr lIns="146304" tIns="73152" rIns="146304" bIns="73152" anchor="ctr">
            <a:normAutofit/>
          </a:bodyPr>
          <a:lstStyle>
            <a:lvl1pPr marL="0" indent="0" algn="ctr">
              <a:buNone/>
              <a:defRPr sz="195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9537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4"/>
            <a:ext cx="10972800" cy="853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4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54" y="5943600"/>
            <a:ext cx="10272076" cy="12192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95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798320"/>
            <a:ext cx="10972800" cy="3901440"/>
          </a:xfrm>
          <a:prstGeom prst="rect">
            <a:avLst/>
          </a:prstGeom>
        </p:spPr>
        <p:txBody>
          <a:bodyPr lIns="146304" tIns="73152" rIns="146304" bIns="73152" anchor="ctr">
            <a:normAutofit/>
          </a:bodyPr>
          <a:lstStyle>
            <a:lvl1pPr marL="0" indent="0" algn="ctr">
              <a:buNone/>
              <a:defRPr sz="195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79429" y="-30480"/>
            <a:ext cx="1020300" cy="1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3831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5" y="0"/>
            <a:ext cx="10963055" cy="822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5" y="0"/>
            <a:ext cx="10963055" cy="822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30" y="0"/>
            <a:ext cx="3636080" cy="822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8998" y="564486"/>
            <a:ext cx="1938532" cy="3062637"/>
          </a:xfrm>
          <a:prstGeom prst="rect">
            <a:avLst/>
          </a:prstGeom>
        </p:spPr>
      </p:pic>
      <p:pic>
        <p:nvPicPr>
          <p:cNvPr id="5" name="Picture 4" descr="trout2_powerpoint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"/>
            <a:ext cx="10972800" cy="8260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30" y="0"/>
            <a:ext cx="3636080" cy="826008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3749040"/>
            <a:ext cx="310896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4480560"/>
            <a:ext cx="3108960" cy="34137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6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8998" y="564486"/>
            <a:ext cx="1938532" cy="30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2369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5" y="4"/>
            <a:ext cx="10963055" cy="8229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6158182"/>
            <a:ext cx="10972800" cy="2101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1948" y="6244528"/>
            <a:ext cx="1282535" cy="2026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5" y="4"/>
            <a:ext cx="10963055" cy="8229598"/>
          </a:xfrm>
          <a:prstGeom prst="rect">
            <a:avLst/>
          </a:prstGeom>
        </p:spPr>
      </p:pic>
      <p:pic>
        <p:nvPicPr>
          <p:cNvPr id="3" name="Picture 2" descr="trout6_powerpoint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" y="3110"/>
            <a:ext cx="10981196" cy="8256970"/>
          </a:xfrm>
          <a:prstGeom prst="rect">
            <a:avLst/>
          </a:prstGeom>
        </p:spPr>
      </p:pic>
      <p:pic>
        <p:nvPicPr>
          <p:cNvPr id="4" name="Picture 3" descr="trout7_powerpoin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0480"/>
            <a:ext cx="10972800" cy="822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6140666"/>
            <a:ext cx="10972800" cy="2119416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37360" y="6431280"/>
            <a:ext cx="8961120" cy="15849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l">
              <a:buNone/>
              <a:defRPr sz="16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1948" y="6244528"/>
            <a:ext cx="1282535" cy="20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5027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5" y="4"/>
            <a:ext cx="10963055" cy="8229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5" y="4"/>
            <a:ext cx="10963055" cy="8229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2" y="335283"/>
            <a:ext cx="1449977" cy="2290781"/>
          </a:xfrm>
          <a:prstGeom prst="rect">
            <a:avLst/>
          </a:prstGeom>
        </p:spPr>
      </p:pic>
      <p:pic>
        <p:nvPicPr>
          <p:cNvPr id="2" name="Picture 1" descr="_R5A4367_origin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2" y="335283"/>
            <a:ext cx="1449977" cy="2290781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1" y="457200"/>
            <a:ext cx="4294118" cy="19507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l">
              <a:buNone/>
              <a:defRPr sz="16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1071859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5" y="4"/>
            <a:ext cx="10963055" cy="8229598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737360" y="3017518"/>
            <a:ext cx="7040880" cy="10972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37360" y="4114800"/>
            <a:ext cx="7040880" cy="34137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9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5" y="4"/>
            <a:ext cx="10963055" cy="822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4890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2" y="4"/>
            <a:ext cx="10963052" cy="8229598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737360" y="3017518"/>
            <a:ext cx="7040880" cy="10972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37360" y="4114800"/>
            <a:ext cx="7040880" cy="34137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9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2" y="4"/>
            <a:ext cx="10963052" cy="822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958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ome_pag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734313"/>
            <a:ext cx="109728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 userDrawn="1"/>
        </p:nvSpPr>
        <p:spPr bwMode="auto">
          <a:xfrm>
            <a:off x="10344152" y="7761290"/>
            <a:ext cx="514350" cy="3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802" tIns="38402" rIns="76802" bIns="38402">
            <a:spAutoFit/>
          </a:bodyPr>
          <a:lstStyle/>
          <a:p>
            <a:pPr algn="r" defTabSz="76676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F85B2C1B-0376-4B57-9F21-B8624E56B093}" type="slidenum">
              <a:rPr lang="en-US" sz="1575">
                <a:solidFill>
                  <a:schemeClr val="tx2"/>
                </a:solidFill>
                <a:latin typeface="Trebuchet MS"/>
                <a:cs typeface="Arial" pitchFamily="34" charset="0"/>
              </a:rPr>
              <a:pPr algn="r" defTabSz="766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575" dirty="0">
              <a:solidFill>
                <a:schemeClr val="tx2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8" name="Picture 7" descr="2011-08-22 horizontal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" y="7735888"/>
            <a:ext cx="2216944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8592" y="0"/>
            <a:ext cx="5144879" cy="14420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" y="2"/>
            <a:ext cx="5504260" cy="772477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91440" tIns="45720" rIns="91440" bIns="45720"/>
          <a:lstStyle/>
          <a:p>
            <a:pPr lvl="0"/>
            <a:endParaRPr lang="en-US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901492" y="2021306"/>
            <a:ext cx="4836695" cy="565425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18"/>
              </a:spcBef>
              <a:spcAft>
                <a:spcPts val="1350"/>
              </a:spcAft>
              <a:defRPr sz="2775" b="1">
                <a:solidFill>
                  <a:schemeClr val="bg1"/>
                </a:solidFill>
              </a:defRPr>
            </a:lvl1pPr>
            <a:lvl2pPr>
              <a:spcBef>
                <a:spcPts val="18"/>
              </a:spcBef>
              <a:spcAft>
                <a:spcPts val="1350"/>
              </a:spcAft>
              <a:defRPr sz="2400">
                <a:solidFill>
                  <a:schemeClr val="bg1"/>
                </a:solidFill>
              </a:defRPr>
            </a:lvl2pPr>
            <a:lvl3pPr>
              <a:spcBef>
                <a:spcPts val="18"/>
              </a:spcBef>
              <a:spcAft>
                <a:spcPts val="1350"/>
              </a:spcAft>
              <a:defRPr sz="2175"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05293" y="0"/>
            <a:ext cx="7067516" cy="822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0476" y="0"/>
            <a:ext cx="5832346" cy="8229600"/>
          </a:xfrm>
          <a:prstGeom prst="rect">
            <a:avLst/>
          </a:prstGeom>
        </p:spPr>
      </p:pic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4" y="301752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3017522"/>
            <a:ext cx="329186" cy="438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3505202"/>
            <a:ext cx="329186" cy="4389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5761" y="3992882"/>
            <a:ext cx="329186" cy="438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4480562"/>
            <a:ext cx="329186" cy="438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4" y="3017522"/>
            <a:ext cx="329186" cy="438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4" y="3505202"/>
            <a:ext cx="329186" cy="4389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1" y="4041650"/>
            <a:ext cx="329186" cy="4389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1" y="4529330"/>
            <a:ext cx="329186" cy="438914"/>
          </a:xfrm>
          <a:prstGeom prst="rect">
            <a:avLst/>
          </a:prstGeom>
        </p:spPr>
      </p:pic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8644" y="350520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4" y="399288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4" y="448056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3145540" y="301752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3145540" y="350520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3145540" y="399288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145540" y="448056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30928" y="5333402"/>
            <a:ext cx="1543793" cy="2438998"/>
          </a:xfrm>
          <a:prstGeom prst="rect">
            <a:avLst/>
          </a:prstGeom>
        </p:spPr>
      </p:pic>
      <p:sp>
        <p:nvSpPr>
          <p:cNvPr id="2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" y="701040"/>
            <a:ext cx="5117760" cy="97536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" y="1554480"/>
            <a:ext cx="5117760" cy="8534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FOR YOUR TIME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05293" y="0"/>
            <a:ext cx="7067516" cy="8229600"/>
          </a:xfrm>
          <a:prstGeom prst="rect">
            <a:avLst/>
          </a:prstGeom>
        </p:spPr>
      </p:pic>
      <p:pic>
        <p:nvPicPr>
          <p:cNvPr id="2" name="Picture 1" descr="trout5_powerpoint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32980" y="0"/>
            <a:ext cx="9239820" cy="822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0476" y="0"/>
            <a:ext cx="5832346" cy="822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3017522"/>
            <a:ext cx="329186" cy="4389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3505202"/>
            <a:ext cx="329186" cy="4389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5761" y="3992882"/>
            <a:ext cx="329186" cy="4389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4480562"/>
            <a:ext cx="329186" cy="4389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4" y="3017522"/>
            <a:ext cx="329186" cy="4389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4" y="3505202"/>
            <a:ext cx="329186" cy="43891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1" y="4041650"/>
            <a:ext cx="329186" cy="4389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1" y="4529330"/>
            <a:ext cx="329186" cy="4389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30928" y="5333402"/>
            <a:ext cx="1543793" cy="243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7594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42761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108960" y="2895600"/>
            <a:ext cx="786384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54100" y="2895600"/>
            <a:ext cx="54863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457209" y="2895600"/>
            <a:ext cx="2596516" cy="30480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65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3017520"/>
            <a:ext cx="3200400" cy="4876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1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91840" y="3627120"/>
            <a:ext cx="3200400" cy="20726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945792" y="3017520"/>
            <a:ext cx="3653944" cy="26822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3705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4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108960" y="2895600"/>
            <a:ext cx="786384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54100" y="2895600"/>
            <a:ext cx="54863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457209" y="2895600"/>
            <a:ext cx="2596516" cy="30480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65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3017520"/>
            <a:ext cx="3200400" cy="4876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1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91840" y="3627120"/>
            <a:ext cx="3200400" cy="20726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945792" y="3017520"/>
            <a:ext cx="3653944" cy="26822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3507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95620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54" y="1554480"/>
            <a:ext cx="10272076" cy="56083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2175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2314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4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54" y="1554480"/>
            <a:ext cx="10272076" cy="56083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2175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79429" y="-30480"/>
            <a:ext cx="1020300" cy="1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8612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42761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54" y="5943600"/>
            <a:ext cx="10272076" cy="12192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95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798320"/>
            <a:ext cx="10972800" cy="3901440"/>
          </a:xfrm>
          <a:prstGeom prst="rect">
            <a:avLst/>
          </a:prstGeom>
        </p:spPr>
        <p:txBody>
          <a:bodyPr lIns="146304" tIns="73152" rIns="146304" bIns="73152" anchor="ctr">
            <a:normAutofit/>
          </a:bodyPr>
          <a:lstStyle>
            <a:lvl1pPr marL="0" indent="0" algn="ctr">
              <a:buNone/>
              <a:defRPr sz="195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147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4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7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54" y="5943600"/>
            <a:ext cx="10272076" cy="12192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95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798320"/>
            <a:ext cx="10972800" cy="3901440"/>
          </a:xfrm>
          <a:prstGeom prst="rect">
            <a:avLst/>
          </a:prstGeom>
        </p:spPr>
        <p:txBody>
          <a:bodyPr lIns="146304" tIns="73152" rIns="146304" bIns="73152" anchor="ctr">
            <a:normAutofit/>
          </a:bodyPr>
          <a:lstStyle>
            <a:lvl1pPr marL="0" indent="0" algn="ctr">
              <a:buNone/>
              <a:defRPr sz="195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9516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5" y="0"/>
            <a:ext cx="10963055" cy="8229600"/>
          </a:xfrm>
          <a:prstGeom prst="rect">
            <a:avLst/>
          </a:prstGeom>
        </p:spPr>
      </p:pic>
      <p:pic>
        <p:nvPicPr>
          <p:cNvPr id="2" name="Picture 1" descr="trout3_powerpoin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30480"/>
            <a:ext cx="10972800" cy="826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70969" y="-30480"/>
            <a:ext cx="3636080" cy="8260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54118" y="564486"/>
            <a:ext cx="1938532" cy="3062637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223760" y="3749040"/>
            <a:ext cx="310896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23760" y="4480560"/>
            <a:ext cx="3108960" cy="34137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6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31395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5" y="4"/>
            <a:ext cx="10963055" cy="8229598"/>
          </a:xfrm>
          <a:prstGeom prst="rect">
            <a:avLst/>
          </a:prstGeom>
        </p:spPr>
      </p:pic>
      <p:pic>
        <p:nvPicPr>
          <p:cNvPr id="3" name="Picture 2" descr="trout7_powerpoin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972800" cy="8260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6158182"/>
            <a:ext cx="10972800" cy="2101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1948" y="6244528"/>
            <a:ext cx="1282535" cy="202624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37360" y="6431280"/>
            <a:ext cx="8961120" cy="15849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l">
              <a:buNone/>
              <a:defRPr sz="16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670076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5" y="4"/>
            <a:ext cx="10963055" cy="8229598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737360" y="3017518"/>
            <a:ext cx="7040880" cy="10972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37360" y="4114800"/>
            <a:ext cx="7040880" cy="34137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9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2261232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me_pag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734313"/>
            <a:ext cx="109728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 userDrawn="1"/>
        </p:nvSpPr>
        <p:spPr bwMode="auto">
          <a:xfrm>
            <a:off x="10344152" y="7761290"/>
            <a:ext cx="514350" cy="3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802" tIns="38402" rIns="76802" bIns="38402">
            <a:spAutoFit/>
          </a:bodyPr>
          <a:lstStyle/>
          <a:p>
            <a:pPr algn="r" defTabSz="76676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6F698987-6C2B-4456-ADA7-68E77C3A6237}" type="slidenum">
              <a:rPr lang="en-US" sz="1575">
                <a:solidFill>
                  <a:schemeClr val="tx2"/>
                </a:solidFill>
                <a:latin typeface="Trebuchet MS"/>
                <a:cs typeface="Arial" pitchFamily="34" charset="0"/>
              </a:rPr>
              <a:pPr algn="r" defTabSz="766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575" dirty="0">
              <a:solidFill>
                <a:schemeClr val="tx2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10" name="Picture 9" descr="2011-08-22 horizontal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" y="7735888"/>
            <a:ext cx="2216944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9138" y="0"/>
            <a:ext cx="10354334" cy="144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282" tIns="73142" rIns="146282" bIns="73142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901492" y="2959771"/>
            <a:ext cx="4836695" cy="4715795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18"/>
              </a:spcBef>
              <a:spcAft>
                <a:spcPts val="1350"/>
              </a:spcAft>
              <a:defRPr sz="2775" b="1">
                <a:solidFill>
                  <a:schemeClr val="bg1"/>
                </a:solidFill>
              </a:defRPr>
            </a:lvl1pPr>
            <a:lvl2pPr>
              <a:spcBef>
                <a:spcPts val="18"/>
              </a:spcBef>
              <a:spcAft>
                <a:spcPts val="1350"/>
              </a:spcAft>
              <a:defRPr sz="2400">
                <a:solidFill>
                  <a:schemeClr val="bg1"/>
                </a:solidFill>
              </a:defRPr>
            </a:lvl2pPr>
            <a:lvl3pPr>
              <a:spcBef>
                <a:spcPts val="18"/>
              </a:spcBef>
              <a:spcAft>
                <a:spcPts val="1350"/>
              </a:spcAft>
              <a:defRPr sz="2175"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758430" y="3128964"/>
            <a:ext cx="4402931" cy="4498974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58438" y="1925638"/>
            <a:ext cx="4511404" cy="817562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buNone/>
              <a:defRPr sz="2775" b="1">
                <a:solidFill>
                  <a:schemeClr val="bg1"/>
                </a:solidFill>
              </a:defRPr>
            </a:lvl1pPr>
            <a:lvl2pPr marL="0">
              <a:spcBef>
                <a:spcPts val="38"/>
              </a:spcBef>
              <a:buNone/>
              <a:defRPr sz="2175">
                <a:solidFill>
                  <a:schemeClr val="bg1"/>
                </a:solidFill>
              </a:defRPr>
            </a:lvl2pPr>
            <a:lvl3pPr>
              <a:buNone/>
              <a:defRPr sz="2775"/>
            </a:lvl3pPr>
            <a:lvl4pPr>
              <a:buNone/>
              <a:defRPr sz="2775"/>
            </a:lvl4pPr>
            <a:lvl5pPr>
              <a:buNone/>
              <a:defRPr sz="277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2" y="4"/>
            <a:ext cx="10963052" cy="8229598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737360" y="3017518"/>
            <a:ext cx="7040880" cy="10972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37360" y="4114800"/>
            <a:ext cx="7040880" cy="34137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9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1589842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05293" y="0"/>
            <a:ext cx="7067516" cy="8229600"/>
          </a:xfrm>
          <a:prstGeom prst="rect">
            <a:avLst/>
          </a:prstGeom>
        </p:spPr>
      </p:pic>
      <p:pic>
        <p:nvPicPr>
          <p:cNvPr id="2" name="Picture 1" descr="trout5_powerpoin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32980" y="0"/>
            <a:ext cx="9239820" cy="822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0476" y="0"/>
            <a:ext cx="5832346" cy="8229600"/>
          </a:xfrm>
          <a:prstGeom prst="rect">
            <a:avLst/>
          </a:prstGeom>
        </p:spPr>
      </p:pic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4" y="301752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3017522"/>
            <a:ext cx="329186" cy="438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3505202"/>
            <a:ext cx="329186" cy="4389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5761" y="3992882"/>
            <a:ext cx="329186" cy="438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4480562"/>
            <a:ext cx="329186" cy="438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4" y="3017522"/>
            <a:ext cx="329186" cy="438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4" y="3505202"/>
            <a:ext cx="329186" cy="4389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1" y="4041650"/>
            <a:ext cx="329186" cy="4389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1" y="4529330"/>
            <a:ext cx="329186" cy="438914"/>
          </a:xfrm>
          <a:prstGeom prst="rect">
            <a:avLst/>
          </a:prstGeom>
        </p:spPr>
      </p:pic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8644" y="350520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4" y="399288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4" y="448056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3145540" y="301752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3145540" y="350520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3145540" y="399288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145540" y="448056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30928" y="5333402"/>
            <a:ext cx="1543793" cy="2438998"/>
          </a:xfrm>
          <a:prstGeom prst="rect">
            <a:avLst/>
          </a:prstGeom>
        </p:spPr>
      </p:pic>
      <p:sp>
        <p:nvSpPr>
          <p:cNvPr id="2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" y="701040"/>
            <a:ext cx="5117760" cy="97536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" y="1554480"/>
            <a:ext cx="5117760" cy="8534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FOR YOUR TIME</a:t>
            </a:r>
          </a:p>
        </p:txBody>
      </p:sp>
    </p:spTree>
    <p:extLst>
      <p:ext uri="{BB962C8B-B14F-4D97-AF65-F5344CB8AC3E}">
        <p14:creationId xmlns:p14="http://schemas.microsoft.com/office/powerpoint/2010/main" xmlns="" val="3848225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4" y="0"/>
            <a:ext cx="10963055" cy="822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2" y="0"/>
            <a:ext cx="10963056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59" y="579121"/>
            <a:ext cx="9326880" cy="131445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20240"/>
            <a:ext cx="9326880" cy="6705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770001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 sz="2175">
                <a:solidFill>
                  <a:srgbClr val="3FAF49"/>
                </a:solidFill>
                <a:latin typeface="Gill Sans MT"/>
                <a:cs typeface="+mn-cs"/>
              </a:rPr>
              <a:t>www.tu.org</a:t>
            </a:r>
            <a:endParaRPr lang="en-US" sz="2175" dirty="0">
              <a:solidFill>
                <a:srgbClr val="3FAF49"/>
              </a:solidFill>
              <a:latin typeface="Gill Sans MT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82809" y="3132288"/>
            <a:ext cx="2628330" cy="41524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7680" y="8138160"/>
            <a:ext cx="2513459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4" y="0"/>
            <a:ext cx="10963055" cy="822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2" y="0"/>
            <a:ext cx="10963056" cy="822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35434" y="4236720"/>
            <a:ext cx="2237950" cy="353568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297680" y="8138160"/>
            <a:ext cx="2513459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865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602483"/>
            <a:ext cx="10972800" cy="3701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59" y="5760721"/>
            <a:ext cx="9326880" cy="131445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7101840"/>
            <a:ext cx="9326880" cy="6705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1" y="457204"/>
            <a:ext cx="2633477" cy="4213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680512"/>
            <a:ext cx="10972800" cy="3701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1" y="457204"/>
            <a:ext cx="2633477" cy="4213563"/>
          </a:xfrm>
          <a:prstGeom prst="rect">
            <a:avLst/>
          </a:prstGeom>
        </p:spPr>
      </p:pic>
      <p:pic>
        <p:nvPicPr>
          <p:cNvPr id="5" name="Picture 4" descr="short_wave_powerpoint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82431"/>
            <a:ext cx="10972800" cy="6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378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661002"/>
            <a:ext cx="10972800" cy="3584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59" y="5760721"/>
            <a:ext cx="9326880" cy="131445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7101840"/>
            <a:ext cx="9326880" cy="6705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1" y="457204"/>
            <a:ext cx="2633477" cy="4213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661002"/>
            <a:ext cx="10972800" cy="3584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1" y="457204"/>
            <a:ext cx="2633477" cy="42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6833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4" name="Picture 3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42751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33528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46" y="1920243"/>
            <a:ext cx="10272383" cy="5120638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411480" indent="-411480">
              <a:buFontTx/>
              <a:buBlip>
                <a:blip r:embed="rId4"/>
              </a:buBlip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buClr>
                <a:schemeClr val="tx1"/>
              </a:buCl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7655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3"/>
            <a:ext cx="10972800" cy="853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3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46" y="1920243"/>
            <a:ext cx="10272383" cy="5120638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411480" indent="-411480">
              <a:buFontTx/>
              <a:buBlip>
                <a:blip r:embed="rId3"/>
              </a:buBlip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buClr>
                <a:schemeClr val="tx1"/>
              </a:buCl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350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79429" y="-30480"/>
            <a:ext cx="1020300" cy="1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88067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42751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960" y="2895600"/>
            <a:ext cx="786384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54098" y="2895600"/>
            <a:ext cx="54863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457202" y="2895600"/>
            <a:ext cx="2596516" cy="30480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65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3017520"/>
            <a:ext cx="3200400" cy="4876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1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91840" y="3627120"/>
            <a:ext cx="3200400" cy="20726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945783" y="3017520"/>
            <a:ext cx="3653944" cy="26822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3108960" y="2895600"/>
            <a:ext cx="786384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054098" y="2895600"/>
            <a:ext cx="54863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996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3"/>
            <a:ext cx="10972800" cy="8534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3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960" y="2895600"/>
            <a:ext cx="786384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54098" y="2895600"/>
            <a:ext cx="54863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457202" y="2895600"/>
            <a:ext cx="2596516" cy="30480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65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3017520"/>
            <a:ext cx="3200400" cy="4876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1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91840" y="3627120"/>
            <a:ext cx="3200400" cy="20726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945783" y="3017520"/>
            <a:ext cx="3653944" cy="26822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3108960" y="2895600"/>
            <a:ext cx="786384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054098" y="2895600"/>
            <a:ext cx="54863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032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528564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45" y="1554480"/>
            <a:ext cx="10272076" cy="56083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2175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176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me_pag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734313"/>
            <a:ext cx="109728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 userDrawn="1"/>
        </p:nvSpPr>
        <p:spPr bwMode="auto">
          <a:xfrm>
            <a:off x="10344152" y="7761290"/>
            <a:ext cx="514350" cy="3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802" tIns="38402" rIns="76802" bIns="38402">
            <a:spAutoFit/>
          </a:bodyPr>
          <a:lstStyle/>
          <a:p>
            <a:pPr algn="r" defTabSz="76676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F4302D21-3767-40D2-976A-CB0BEE87CFDB}" type="slidenum">
              <a:rPr lang="en-US" sz="1575">
                <a:solidFill>
                  <a:schemeClr val="tx2"/>
                </a:solidFill>
                <a:latin typeface="Trebuchet MS"/>
                <a:cs typeface="Arial" pitchFamily="34" charset="0"/>
              </a:rPr>
              <a:pPr algn="r" defTabSz="766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575" dirty="0">
              <a:solidFill>
                <a:schemeClr val="tx2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10" name="Picture 9" descr="2011-08-22 horizontal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" y="7735888"/>
            <a:ext cx="2216944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9138" y="0"/>
            <a:ext cx="10354334" cy="144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282" tIns="73142" rIns="146282" bIns="73142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758430" y="2864271"/>
            <a:ext cx="4402931" cy="4498974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58438" y="1492504"/>
            <a:ext cx="4511404" cy="817562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buNone/>
              <a:defRPr sz="2775" b="1">
                <a:solidFill>
                  <a:schemeClr val="bg1"/>
                </a:solidFill>
              </a:defRPr>
            </a:lvl1pPr>
            <a:lvl2pPr marL="0">
              <a:spcBef>
                <a:spcPts val="38"/>
              </a:spcBef>
              <a:buNone/>
              <a:defRPr sz="2175">
                <a:solidFill>
                  <a:schemeClr val="bg1"/>
                </a:solidFill>
              </a:defRPr>
            </a:lvl2pPr>
            <a:lvl3pPr>
              <a:buNone/>
              <a:defRPr sz="2775"/>
            </a:lvl3pPr>
            <a:lvl4pPr>
              <a:buNone/>
              <a:defRPr sz="2775"/>
            </a:lvl4pPr>
            <a:lvl5pPr>
              <a:buNone/>
              <a:defRPr sz="277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046312" y="2864271"/>
            <a:ext cx="4402931" cy="4498974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046316" y="1492504"/>
            <a:ext cx="4511404" cy="817562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buNone/>
              <a:defRPr sz="2775" b="1">
                <a:solidFill>
                  <a:schemeClr val="bg1"/>
                </a:solidFill>
              </a:defRPr>
            </a:lvl1pPr>
            <a:lvl2pPr marL="0">
              <a:spcBef>
                <a:spcPts val="38"/>
              </a:spcBef>
              <a:buNone/>
              <a:defRPr sz="2175">
                <a:solidFill>
                  <a:schemeClr val="bg1"/>
                </a:solidFill>
              </a:defRPr>
            </a:lvl2pPr>
            <a:lvl3pPr>
              <a:buNone/>
              <a:defRPr sz="2775"/>
            </a:lvl3pPr>
            <a:lvl4pPr>
              <a:buNone/>
              <a:defRPr sz="2775"/>
            </a:lvl4pPr>
            <a:lvl5pPr>
              <a:buNone/>
              <a:defRPr sz="277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3"/>
            <a:ext cx="10972800" cy="853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3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45" y="1554480"/>
            <a:ext cx="10272076" cy="56083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2175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79429" y="-30480"/>
            <a:ext cx="1020300" cy="1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2061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528564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45" y="5943600"/>
            <a:ext cx="10272076" cy="12192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95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798320"/>
            <a:ext cx="10972800" cy="3901440"/>
          </a:xfrm>
          <a:prstGeom prst="rect">
            <a:avLst/>
          </a:prstGeom>
        </p:spPr>
        <p:txBody>
          <a:bodyPr lIns="146304" tIns="73152" rIns="146304" bIns="73152" anchor="ctr">
            <a:normAutofit/>
          </a:bodyPr>
          <a:lstStyle>
            <a:lvl1pPr marL="0" indent="0" algn="ctr">
              <a:buNone/>
              <a:defRPr sz="195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5458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3"/>
            <a:ext cx="10972800" cy="853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3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45" y="5943600"/>
            <a:ext cx="10272076" cy="12192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95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798320"/>
            <a:ext cx="10972800" cy="3901440"/>
          </a:xfrm>
          <a:prstGeom prst="rect">
            <a:avLst/>
          </a:prstGeom>
        </p:spPr>
        <p:txBody>
          <a:bodyPr lIns="146304" tIns="73152" rIns="146304" bIns="73152" anchor="ctr">
            <a:normAutofit/>
          </a:bodyPr>
          <a:lstStyle>
            <a:lvl1pPr marL="0" indent="0" algn="ctr">
              <a:buNone/>
              <a:defRPr sz="195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8007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4" y="0"/>
            <a:ext cx="10963055" cy="822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4" y="0"/>
            <a:ext cx="10963055" cy="822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1" y="0"/>
            <a:ext cx="3636080" cy="822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8989" y="564486"/>
            <a:ext cx="1938532" cy="3062637"/>
          </a:xfrm>
          <a:prstGeom prst="rect">
            <a:avLst/>
          </a:prstGeom>
        </p:spPr>
      </p:pic>
      <p:pic>
        <p:nvPicPr>
          <p:cNvPr id="5" name="Picture 4" descr="trout2_powerpoint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"/>
            <a:ext cx="10972800" cy="8260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1" y="0"/>
            <a:ext cx="3636080" cy="826008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3749040"/>
            <a:ext cx="310896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4480560"/>
            <a:ext cx="3108960" cy="34137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6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8989" y="564486"/>
            <a:ext cx="1938532" cy="30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39933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4" y="1"/>
            <a:ext cx="10963055" cy="8229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6158182"/>
            <a:ext cx="10972800" cy="2101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1947" y="6244528"/>
            <a:ext cx="1282535" cy="2026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4" y="1"/>
            <a:ext cx="10963055" cy="8229598"/>
          </a:xfrm>
          <a:prstGeom prst="rect">
            <a:avLst/>
          </a:prstGeom>
        </p:spPr>
      </p:pic>
      <p:pic>
        <p:nvPicPr>
          <p:cNvPr id="3" name="Picture 2" descr="trout6_powerpoint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3110"/>
            <a:ext cx="10981196" cy="8256970"/>
          </a:xfrm>
          <a:prstGeom prst="rect">
            <a:avLst/>
          </a:prstGeom>
        </p:spPr>
      </p:pic>
      <p:pic>
        <p:nvPicPr>
          <p:cNvPr id="4" name="Picture 3" descr="trout7_powerpoin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0480"/>
            <a:ext cx="10972800" cy="822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6140665"/>
            <a:ext cx="10972800" cy="2119416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37360" y="6431280"/>
            <a:ext cx="8961120" cy="15849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l">
              <a:buNone/>
              <a:defRPr sz="16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1947" y="6244528"/>
            <a:ext cx="1282535" cy="20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43269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4" y="1"/>
            <a:ext cx="10963055" cy="8229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4" y="1"/>
            <a:ext cx="10963055" cy="8229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2" y="335283"/>
            <a:ext cx="1449977" cy="2290781"/>
          </a:xfrm>
          <a:prstGeom prst="rect">
            <a:avLst/>
          </a:prstGeom>
        </p:spPr>
      </p:pic>
      <p:pic>
        <p:nvPicPr>
          <p:cNvPr id="2" name="Picture 1" descr="_R5A4367_origin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2" y="335283"/>
            <a:ext cx="1449977" cy="2290781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1" y="457200"/>
            <a:ext cx="4294118" cy="19507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l">
              <a:buNone/>
              <a:defRPr sz="16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3074749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4" y="1"/>
            <a:ext cx="10963055" cy="8229598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737360" y="3017518"/>
            <a:ext cx="7040880" cy="10972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37360" y="4114800"/>
            <a:ext cx="7040880" cy="34137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9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4" y="1"/>
            <a:ext cx="10963055" cy="822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5012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6" y="1"/>
            <a:ext cx="10963052" cy="8229598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737360" y="3017518"/>
            <a:ext cx="7040880" cy="10972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37360" y="4114800"/>
            <a:ext cx="7040880" cy="34137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9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6" y="1"/>
            <a:ext cx="10963052" cy="822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73831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05286" y="0"/>
            <a:ext cx="7067516" cy="822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0476" y="0"/>
            <a:ext cx="5832346" cy="8229600"/>
          </a:xfrm>
          <a:prstGeom prst="rect">
            <a:avLst/>
          </a:prstGeom>
        </p:spPr>
      </p:pic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2" y="301752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3017522"/>
            <a:ext cx="329186" cy="438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3505202"/>
            <a:ext cx="329186" cy="4389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5761" y="3992882"/>
            <a:ext cx="329186" cy="438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4480562"/>
            <a:ext cx="329186" cy="438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4" y="3017521"/>
            <a:ext cx="329186" cy="438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4" y="3505202"/>
            <a:ext cx="329186" cy="4389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1" y="4041649"/>
            <a:ext cx="329186" cy="4389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1" y="4529329"/>
            <a:ext cx="329186" cy="438914"/>
          </a:xfrm>
          <a:prstGeom prst="rect">
            <a:avLst/>
          </a:prstGeom>
        </p:spPr>
      </p:pic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8642" y="350520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2" y="399288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2" y="448056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3145539" y="301752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3145539" y="350520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3145539" y="399288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145539" y="448056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30928" y="5333402"/>
            <a:ext cx="1543793" cy="2438998"/>
          </a:xfrm>
          <a:prstGeom prst="rect">
            <a:avLst/>
          </a:prstGeom>
        </p:spPr>
      </p:pic>
      <p:sp>
        <p:nvSpPr>
          <p:cNvPr id="2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" y="701040"/>
            <a:ext cx="5117760" cy="97536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" y="1554480"/>
            <a:ext cx="5117760" cy="8534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FOR YOUR TIME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05286" y="0"/>
            <a:ext cx="7067516" cy="8229600"/>
          </a:xfrm>
          <a:prstGeom prst="rect">
            <a:avLst/>
          </a:prstGeom>
        </p:spPr>
      </p:pic>
      <p:pic>
        <p:nvPicPr>
          <p:cNvPr id="2" name="Picture 1" descr="trout5_powerpoint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32980" y="0"/>
            <a:ext cx="9239820" cy="822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0476" y="0"/>
            <a:ext cx="5832346" cy="822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3017522"/>
            <a:ext cx="329186" cy="4389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3505202"/>
            <a:ext cx="329186" cy="4389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5761" y="3992882"/>
            <a:ext cx="329186" cy="4389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4480562"/>
            <a:ext cx="329186" cy="4389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4" y="3017521"/>
            <a:ext cx="329186" cy="4389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4" y="3505202"/>
            <a:ext cx="329186" cy="43891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1" y="4041649"/>
            <a:ext cx="329186" cy="4389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1" y="4529329"/>
            <a:ext cx="329186" cy="4389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30928" y="5333402"/>
            <a:ext cx="1543793" cy="243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8679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42751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108960" y="2895600"/>
            <a:ext cx="786384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54098" y="2895600"/>
            <a:ext cx="54863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457202" y="2895600"/>
            <a:ext cx="2596516" cy="30480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65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3017520"/>
            <a:ext cx="3200400" cy="4876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1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91840" y="3627120"/>
            <a:ext cx="3200400" cy="20726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945783" y="3017520"/>
            <a:ext cx="3653944" cy="26822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83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me_pag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734313"/>
            <a:ext cx="109728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 userDrawn="1"/>
        </p:nvSpPr>
        <p:spPr bwMode="auto">
          <a:xfrm>
            <a:off x="10344152" y="7761290"/>
            <a:ext cx="514350" cy="3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802" tIns="38402" rIns="76802" bIns="38402">
            <a:spAutoFit/>
          </a:bodyPr>
          <a:lstStyle/>
          <a:p>
            <a:pPr algn="r" defTabSz="76676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8BDE4404-6C5E-443E-8D55-5BA6E19CA2FD}" type="slidenum">
              <a:rPr lang="en-US" sz="1575">
                <a:solidFill>
                  <a:schemeClr val="tx2"/>
                </a:solidFill>
                <a:latin typeface="Trebuchet MS"/>
                <a:cs typeface="Arial" pitchFamily="34" charset="0"/>
              </a:rPr>
              <a:pPr algn="r" defTabSz="766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575" dirty="0">
              <a:solidFill>
                <a:schemeClr val="tx2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6" name="Picture 6" descr="2011-08-22 horizontal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" y="7735888"/>
            <a:ext cx="2216944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840834" y="2622887"/>
            <a:ext cx="7922795" cy="502861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18"/>
              </a:spcBef>
              <a:spcAft>
                <a:spcPts val="1350"/>
              </a:spcAft>
              <a:defRPr sz="2775" b="1">
                <a:solidFill>
                  <a:schemeClr val="bg1"/>
                </a:solidFill>
              </a:defRPr>
            </a:lvl1pPr>
            <a:lvl2pPr>
              <a:spcBef>
                <a:spcPts val="18"/>
              </a:spcBef>
              <a:spcAft>
                <a:spcPts val="1350"/>
              </a:spcAft>
              <a:defRPr sz="2400">
                <a:solidFill>
                  <a:schemeClr val="bg1"/>
                </a:solidFill>
              </a:defRPr>
            </a:lvl2pPr>
            <a:lvl3pPr>
              <a:spcBef>
                <a:spcPts val="18"/>
              </a:spcBef>
              <a:spcAft>
                <a:spcPts val="1350"/>
              </a:spcAft>
              <a:defRPr sz="2175"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3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108960" y="2895600"/>
            <a:ext cx="786384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54098" y="2895600"/>
            <a:ext cx="54863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2175">
              <a:solidFill>
                <a:srgbClr val="FFFFFF"/>
              </a:solidFill>
            </a:endParaRPr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457202" y="2895600"/>
            <a:ext cx="2596516" cy="30480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65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3017520"/>
            <a:ext cx="3200400" cy="4876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1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91840" y="3627120"/>
            <a:ext cx="3200400" cy="20726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945783" y="3017520"/>
            <a:ext cx="3653944" cy="26822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  <a:lvl2pPr>
              <a:defRPr sz="1425">
                <a:solidFill>
                  <a:schemeClr val="bg1"/>
                </a:solidFill>
              </a:defRPr>
            </a:lvl2pPr>
            <a:lvl3pPr>
              <a:defRPr sz="1425">
                <a:solidFill>
                  <a:schemeClr val="bg1"/>
                </a:solidFill>
              </a:defRPr>
            </a:lvl3pPr>
            <a:lvl4pPr>
              <a:defRPr sz="1425">
                <a:solidFill>
                  <a:schemeClr val="bg1"/>
                </a:solidFill>
              </a:defRPr>
            </a:lvl4pPr>
            <a:lvl5pPr>
              <a:defRPr sz="14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16392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95610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45" y="1554480"/>
            <a:ext cx="10272076" cy="56083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2175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7284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3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45" y="1554480"/>
            <a:ext cx="10272076" cy="56083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2175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6984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299350"/>
            <a:ext cx="10972800" cy="960730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42751"/>
            <a:ext cx="10972800" cy="69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45" y="5943600"/>
            <a:ext cx="10272076" cy="12192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95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798320"/>
            <a:ext cx="10972800" cy="3901440"/>
          </a:xfrm>
          <a:prstGeom prst="rect">
            <a:avLst/>
          </a:prstGeom>
        </p:spPr>
        <p:txBody>
          <a:bodyPr lIns="146304" tIns="73152" rIns="146304" bIns="73152" anchor="ctr">
            <a:normAutofit/>
          </a:bodyPr>
          <a:lstStyle>
            <a:lvl1pPr marL="0" indent="0" algn="ctr">
              <a:buNone/>
              <a:defRPr sz="195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9457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406643"/>
            <a:ext cx="10972800" cy="85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3360"/>
            <a:ext cx="914400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7772400"/>
            <a:ext cx="3474720" cy="43815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defRPr sz="1425" b="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Gill Sans MT"/>
                <a:cs typeface="+mn-cs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345" y="1144832"/>
            <a:ext cx="10318110" cy="16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2641" y="-30480"/>
            <a:ext cx="907088" cy="122408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345" y="5943600"/>
            <a:ext cx="10272076" cy="121920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>
              <a:buNone/>
              <a:defRPr sz="195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798320"/>
            <a:ext cx="10972800" cy="3901440"/>
          </a:xfrm>
          <a:prstGeom prst="rect">
            <a:avLst/>
          </a:prstGeom>
        </p:spPr>
        <p:txBody>
          <a:bodyPr lIns="146304" tIns="73152" rIns="146304" bIns="73152" anchor="ctr">
            <a:normAutofit/>
          </a:bodyPr>
          <a:lstStyle>
            <a:lvl1pPr marL="0" indent="0" algn="ctr">
              <a:buNone/>
              <a:defRPr sz="195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7821930"/>
            <a:ext cx="822960" cy="407670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97CF7042-B465-4730-800E-86D0EFD08949}" type="slidenum">
              <a:rPr lang="en-US" smtClean="0">
                <a:solidFill>
                  <a:srgbClr val="FFFFFF"/>
                </a:solidFill>
                <a:latin typeface="Gill Sans MT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Gill Sans M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1349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4" y="0"/>
            <a:ext cx="10963055" cy="8229600"/>
          </a:xfrm>
          <a:prstGeom prst="rect">
            <a:avLst/>
          </a:prstGeom>
        </p:spPr>
      </p:pic>
      <p:pic>
        <p:nvPicPr>
          <p:cNvPr id="2" name="Picture 1" descr="trout3_powerpoin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30480"/>
            <a:ext cx="10972800" cy="826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70962" y="-30480"/>
            <a:ext cx="3636080" cy="8260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54109" y="564486"/>
            <a:ext cx="1938532" cy="3062637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223760" y="3749040"/>
            <a:ext cx="3108960" cy="73152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23760" y="4480560"/>
            <a:ext cx="3108960" cy="34137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6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15134713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4" y="1"/>
            <a:ext cx="10963055" cy="8229598"/>
          </a:xfrm>
          <a:prstGeom prst="rect">
            <a:avLst/>
          </a:prstGeom>
        </p:spPr>
      </p:pic>
      <p:pic>
        <p:nvPicPr>
          <p:cNvPr id="3" name="Picture 2" descr="trout7_powerpoin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972800" cy="8260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6158182"/>
            <a:ext cx="10972800" cy="2101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1947" y="6244528"/>
            <a:ext cx="1282535" cy="202624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37360" y="6431280"/>
            <a:ext cx="8961120" cy="15849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l">
              <a:buNone/>
              <a:defRPr sz="16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34434285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4" y="1"/>
            <a:ext cx="10963055" cy="8229598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737360" y="3017518"/>
            <a:ext cx="7040880" cy="10972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37360" y="4114800"/>
            <a:ext cx="7040880" cy="34137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9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30399735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6" y="1"/>
            <a:ext cx="10963052" cy="8229598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737360" y="3017518"/>
            <a:ext cx="7040880" cy="109728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37360" y="4114800"/>
            <a:ext cx="7040880" cy="341376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indent="0" algn="ctr">
              <a:buNone/>
              <a:defRPr sz="19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1947388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05286" y="0"/>
            <a:ext cx="7067516" cy="8229600"/>
          </a:xfrm>
          <a:prstGeom prst="rect">
            <a:avLst/>
          </a:prstGeom>
        </p:spPr>
      </p:pic>
      <p:pic>
        <p:nvPicPr>
          <p:cNvPr id="2" name="Picture 1" descr="trout5_powerpoin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32980" y="0"/>
            <a:ext cx="9239820" cy="822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0476" y="0"/>
            <a:ext cx="5832346" cy="8229600"/>
          </a:xfrm>
          <a:prstGeom prst="rect">
            <a:avLst/>
          </a:prstGeom>
        </p:spPr>
      </p:pic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2" y="301752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3017522"/>
            <a:ext cx="329186" cy="438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3505202"/>
            <a:ext cx="329186" cy="4389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5761" y="3992882"/>
            <a:ext cx="329186" cy="438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1" y="4480562"/>
            <a:ext cx="329186" cy="438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4" y="3017521"/>
            <a:ext cx="329186" cy="438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4" y="3505202"/>
            <a:ext cx="329186" cy="4389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1" y="4041649"/>
            <a:ext cx="329186" cy="4389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1" y="4529329"/>
            <a:ext cx="329186" cy="438914"/>
          </a:xfrm>
          <a:prstGeom prst="rect">
            <a:avLst/>
          </a:prstGeom>
        </p:spPr>
      </p:pic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8642" y="350520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2" y="399288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2" y="448056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3145539" y="301752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3145539" y="350520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3145539" y="399288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145539" y="4480562"/>
            <a:ext cx="2066543" cy="487680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>
              <a:buNone/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30928" y="5333402"/>
            <a:ext cx="1543793" cy="2438998"/>
          </a:xfrm>
          <a:prstGeom prst="rect">
            <a:avLst/>
          </a:prstGeom>
        </p:spPr>
      </p:pic>
      <p:sp>
        <p:nvSpPr>
          <p:cNvPr id="2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" y="701040"/>
            <a:ext cx="5117760" cy="97536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" y="1554480"/>
            <a:ext cx="5117760" cy="853440"/>
          </a:xfrm>
          <a:prstGeom prst="rect">
            <a:avLst/>
          </a:prstGeom>
        </p:spPr>
        <p:txBody>
          <a:bodyPr lIns="146304" tIns="73152" rIns="146304" bIns="73152"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FOR YOUR TIME</a:t>
            </a:r>
          </a:p>
        </p:txBody>
      </p:sp>
    </p:spTree>
    <p:extLst>
      <p:ext uri="{BB962C8B-B14F-4D97-AF65-F5344CB8AC3E}">
        <p14:creationId xmlns:p14="http://schemas.microsoft.com/office/powerpoint/2010/main" xmlns="" val="84259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 userDrawn="1"/>
        </p:nvSpPr>
        <p:spPr bwMode="auto">
          <a:xfrm>
            <a:off x="10344152" y="7761290"/>
            <a:ext cx="514350" cy="3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802" tIns="38402" rIns="76802" bIns="38402">
            <a:spAutoFit/>
          </a:bodyPr>
          <a:lstStyle/>
          <a:p>
            <a:pPr algn="r" defTabSz="76676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DB3DDC0F-72B9-4C55-994F-F1AB5C1F0A92}" type="slidenum">
              <a:rPr lang="en-US" sz="1575">
                <a:solidFill>
                  <a:schemeClr val="tx2"/>
                </a:solidFill>
                <a:latin typeface="Trebuchet MS"/>
                <a:cs typeface="Arial" pitchFamily="34" charset="0"/>
              </a:rPr>
              <a:pPr algn="r" defTabSz="766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575" dirty="0">
              <a:solidFill>
                <a:schemeClr val="tx2"/>
              </a:solidFill>
              <a:latin typeface="Trebuchet MS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556511"/>
            <a:ext cx="932688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4663440"/>
            <a:ext cx="768096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9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9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4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3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28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18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0DAC-043A-440C-AA26-E09ED20A96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F312-308D-48B8-8914-DA1DD6BAC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08257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0DAC-043A-440C-AA26-E09ED20A96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F312-308D-48B8-8914-DA1DD6BAC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46810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5288281"/>
            <a:ext cx="9326880" cy="1634490"/>
          </a:xfrm>
        </p:spPr>
        <p:txBody>
          <a:bodyPr anchor="t"/>
          <a:lstStyle>
            <a:lvl1pPr algn="l">
              <a:defRPr sz="4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3488056"/>
            <a:ext cx="9326880" cy="1800224"/>
          </a:xfrm>
        </p:spPr>
        <p:txBody>
          <a:bodyPr anchor="b"/>
          <a:lstStyle>
            <a:lvl1pPr marL="0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1pPr>
            <a:lvl2pPr marL="489833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79665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3pPr>
            <a:lvl4pPr marL="14694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93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491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389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288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18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0DAC-043A-440C-AA26-E09ED20A96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F312-308D-48B8-8914-DA1DD6BAC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5927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920240"/>
            <a:ext cx="4846320" cy="5431156"/>
          </a:xfrm>
        </p:spPr>
        <p:txBody>
          <a:bodyPr/>
          <a:lstStyle>
            <a:lvl1pPr>
              <a:defRPr sz="3000"/>
            </a:lvl1pPr>
            <a:lvl2pPr>
              <a:defRPr sz="2550"/>
            </a:lvl2pPr>
            <a:lvl3pPr>
              <a:defRPr sz="217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920240"/>
            <a:ext cx="4846320" cy="5431156"/>
          </a:xfrm>
        </p:spPr>
        <p:txBody>
          <a:bodyPr/>
          <a:lstStyle>
            <a:lvl1pPr>
              <a:defRPr sz="3000"/>
            </a:lvl1pPr>
            <a:lvl2pPr>
              <a:defRPr sz="2550"/>
            </a:lvl2pPr>
            <a:lvl3pPr>
              <a:defRPr sz="217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0DAC-043A-440C-AA26-E09ED20A96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F312-308D-48B8-8914-DA1DD6BAC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59647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842136"/>
            <a:ext cx="4848226" cy="767714"/>
          </a:xfrm>
        </p:spPr>
        <p:txBody>
          <a:bodyPr anchor="b"/>
          <a:lstStyle>
            <a:lvl1pPr marL="0" indent="0">
              <a:buNone/>
              <a:defRPr sz="2550" b="1"/>
            </a:lvl1pPr>
            <a:lvl2pPr marL="489833" indent="0">
              <a:buNone/>
              <a:defRPr sz="2175" b="1"/>
            </a:lvl2pPr>
            <a:lvl3pPr marL="979665" indent="0">
              <a:buNone/>
              <a:defRPr sz="1950" b="1"/>
            </a:lvl3pPr>
            <a:lvl4pPr marL="1469498" indent="0">
              <a:buNone/>
              <a:defRPr sz="1725" b="1"/>
            </a:lvl4pPr>
            <a:lvl5pPr marL="1959331" indent="0">
              <a:buNone/>
              <a:defRPr sz="1725" b="1"/>
            </a:lvl5pPr>
            <a:lvl6pPr marL="2449163" indent="0">
              <a:buNone/>
              <a:defRPr sz="1725" b="1"/>
            </a:lvl6pPr>
            <a:lvl7pPr marL="2938996" indent="0">
              <a:buNone/>
              <a:defRPr sz="1725" b="1"/>
            </a:lvl7pPr>
            <a:lvl8pPr marL="3428828" indent="0">
              <a:buNone/>
              <a:defRPr sz="1725" b="1"/>
            </a:lvl8pPr>
            <a:lvl9pPr marL="3918662" indent="0">
              <a:buNone/>
              <a:defRPr sz="17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609850"/>
            <a:ext cx="4848226" cy="4741546"/>
          </a:xfrm>
        </p:spPr>
        <p:txBody>
          <a:bodyPr/>
          <a:lstStyle>
            <a:lvl1pPr>
              <a:defRPr sz="2550"/>
            </a:lvl1pPr>
            <a:lvl2pPr>
              <a:defRPr sz="2175"/>
            </a:lvl2pPr>
            <a:lvl3pPr>
              <a:defRPr sz="195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842136"/>
            <a:ext cx="4850130" cy="767714"/>
          </a:xfrm>
        </p:spPr>
        <p:txBody>
          <a:bodyPr anchor="b"/>
          <a:lstStyle>
            <a:lvl1pPr marL="0" indent="0">
              <a:buNone/>
              <a:defRPr sz="2550" b="1"/>
            </a:lvl1pPr>
            <a:lvl2pPr marL="489833" indent="0">
              <a:buNone/>
              <a:defRPr sz="2175" b="1"/>
            </a:lvl2pPr>
            <a:lvl3pPr marL="979665" indent="0">
              <a:buNone/>
              <a:defRPr sz="1950" b="1"/>
            </a:lvl3pPr>
            <a:lvl4pPr marL="1469498" indent="0">
              <a:buNone/>
              <a:defRPr sz="1725" b="1"/>
            </a:lvl4pPr>
            <a:lvl5pPr marL="1959331" indent="0">
              <a:buNone/>
              <a:defRPr sz="1725" b="1"/>
            </a:lvl5pPr>
            <a:lvl6pPr marL="2449163" indent="0">
              <a:buNone/>
              <a:defRPr sz="1725" b="1"/>
            </a:lvl6pPr>
            <a:lvl7pPr marL="2938996" indent="0">
              <a:buNone/>
              <a:defRPr sz="1725" b="1"/>
            </a:lvl7pPr>
            <a:lvl8pPr marL="3428828" indent="0">
              <a:buNone/>
              <a:defRPr sz="1725" b="1"/>
            </a:lvl8pPr>
            <a:lvl9pPr marL="3918662" indent="0">
              <a:buNone/>
              <a:defRPr sz="17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609850"/>
            <a:ext cx="4850130" cy="4741546"/>
          </a:xfrm>
        </p:spPr>
        <p:txBody>
          <a:bodyPr/>
          <a:lstStyle>
            <a:lvl1pPr>
              <a:defRPr sz="2550"/>
            </a:lvl1pPr>
            <a:lvl2pPr>
              <a:defRPr sz="2175"/>
            </a:lvl2pPr>
            <a:lvl3pPr>
              <a:defRPr sz="195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0DAC-043A-440C-AA26-E09ED20A96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F312-308D-48B8-8914-DA1DD6BAC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81952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0DAC-043A-440C-AA26-E09ED20A96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F312-308D-48B8-8914-DA1DD6BAC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2320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0DAC-043A-440C-AA26-E09ED20A96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F312-308D-48B8-8914-DA1DD6BAC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255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2" y="327660"/>
            <a:ext cx="3609976" cy="1394460"/>
          </a:xfrm>
        </p:spPr>
        <p:txBody>
          <a:bodyPr anchor="b"/>
          <a:lstStyle>
            <a:lvl1pPr algn="l">
              <a:defRPr sz="21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327660"/>
            <a:ext cx="6134100" cy="7023736"/>
          </a:xfrm>
        </p:spPr>
        <p:txBody>
          <a:bodyPr/>
          <a:lstStyle>
            <a:lvl1pPr>
              <a:defRPr sz="3450"/>
            </a:lvl1pPr>
            <a:lvl2pPr>
              <a:defRPr sz="3000"/>
            </a:lvl2pPr>
            <a:lvl3pPr>
              <a:defRPr sz="2550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2" y="1722120"/>
            <a:ext cx="3609976" cy="5629276"/>
          </a:xfrm>
        </p:spPr>
        <p:txBody>
          <a:bodyPr/>
          <a:lstStyle>
            <a:lvl1pPr marL="0" indent="0">
              <a:buNone/>
              <a:defRPr sz="1500"/>
            </a:lvl1pPr>
            <a:lvl2pPr marL="489833" indent="0">
              <a:buNone/>
              <a:defRPr sz="1275"/>
            </a:lvl2pPr>
            <a:lvl3pPr marL="979665" indent="0">
              <a:buNone/>
              <a:defRPr sz="1050"/>
            </a:lvl3pPr>
            <a:lvl4pPr marL="1469498" indent="0">
              <a:buNone/>
              <a:defRPr sz="975"/>
            </a:lvl4pPr>
            <a:lvl5pPr marL="1959331" indent="0">
              <a:buNone/>
              <a:defRPr sz="975"/>
            </a:lvl5pPr>
            <a:lvl6pPr marL="2449163" indent="0">
              <a:buNone/>
              <a:defRPr sz="975"/>
            </a:lvl6pPr>
            <a:lvl7pPr marL="2938996" indent="0">
              <a:buNone/>
              <a:defRPr sz="975"/>
            </a:lvl7pPr>
            <a:lvl8pPr marL="3428828" indent="0">
              <a:buNone/>
              <a:defRPr sz="975"/>
            </a:lvl8pPr>
            <a:lvl9pPr marL="391866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0DAC-043A-440C-AA26-E09ED20A96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F312-308D-48B8-8914-DA1DD6BAC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05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5760720"/>
            <a:ext cx="6583680" cy="680086"/>
          </a:xfrm>
        </p:spPr>
        <p:txBody>
          <a:bodyPr anchor="b"/>
          <a:lstStyle>
            <a:lvl1pPr algn="l">
              <a:defRPr sz="21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735330"/>
            <a:ext cx="6583680" cy="4937760"/>
          </a:xfrm>
        </p:spPr>
        <p:txBody>
          <a:bodyPr/>
          <a:lstStyle>
            <a:lvl1pPr marL="0" indent="0">
              <a:buNone/>
              <a:defRPr sz="3450"/>
            </a:lvl1pPr>
            <a:lvl2pPr marL="489833" indent="0">
              <a:buNone/>
              <a:defRPr sz="3000"/>
            </a:lvl2pPr>
            <a:lvl3pPr marL="979665" indent="0">
              <a:buNone/>
              <a:defRPr sz="2550"/>
            </a:lvl3pPr>
            <a:lvl4pPr marL="1469498" indent="0">
              <a:buNone/>
              <a:defRPr sz="2175"/>
            </a:lvl4pPr>
            <a:lvl5pPr marL="1959331" indent="0">
              <a:buNone/>
              <a:defRPr sz="2175"/>
            </a:lvl5pPr>
            <a:lvl6pPr marL="2449163" indent="0">
              <a:buNone/>
              <a:defRPr sz="2175"/>
            </a:lvl6pPr>
            <a:lvl7pPr marL="2938996" indent="0">
              <a:buNone/>
              <a:defRPr sz="2175"/>
            </a:lvl7pPr>
            <a:lvl8pPr marL="3428828" indent="0">
              <a:buNone/>
              <a:defRPr sz="2175"/>
            </a:lvl8pPr>
            <a:lvl9pPr marL="3918662" indent="0">
              <a:buNone/>
              <a:defRPr sz="21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6440806"/>
            <a:ext cx="6583680" cy="965834"/>
          </a:xfrm>
        </p:spPr>
        <p:txBody>
          <a:bodyPr/>
          <a:lstStyle>
            <a:lvl1pPr marL="0" indent="0">
              <a:buNone/>
              <a:defRPr sz="1500"/>
            </a:lvl1pPr>
            <a:lvl2pPr marL="489833" indent="0">
              <a:buNone/>
              <a:defRPr sz="1275"/>
            </a:lvl2pPr>
            <a:lvl3pPr marL="979665" indent="0">
              <a:buNone/>
              <a:defRPr sz="1050"/>
            </a:lvl3pPr>
            <a:lvl4pPr marL="1469498" indent="0">
              <a:buNone/>
              <a:defRPr sz="975"/>
            </a:lvl4pPr>
            <a:lvl5pPr marL="1959331" indent="0">
              <a:buNone/>
              <a:defRPr sz="975"/>
            </a:lvl5pPr>
            <a:lvl6pPr marL="2449163" indent="0">
              <a:buNone/>
              <a:defRPr sz="975"/>
            </a:lvl6pPr>
            <a:lvl7pPr marL="2938996" indent="0">
              <a:buNone/>
              <a:defRPr sz="975"/>
            </a:lvl7pPr>
            <a:lvl8pPr marL="3428828" indent="0">
              <a:buNone/>
              <a:defRPr sz="975"/>
            </a:lvl8pPr>
            <a:lvl9pPr marL="391866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0DAC-043A-440C-AA26-E09ED20A96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F312-308D-48B8-8914-DA1DD6BAC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0239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0DAC-043A-440C-AA26-E09ED20A96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F312-308D-48B8-8914-DA1DD6BAC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835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18586" y="1072515"/>
            <a:ext cx="6217920" cy="2560320"/>
          </a:xfrm>
          <a:prstGeom prst="rect">
            <a:avLst/>
          </a:prstGeom>
        </p:spPr>
        <p:txBody>
          <a:bodyPr/>
          <a:lstStyle>
            <a:lvl1pPr algn="ctr">
              <a:defRPr sz="4575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4236446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329566"/>
            <a:ext cx="246888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329566"/>
            <a:ext cx="722376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0DAC-043A-440C-AA26-E09ED20A96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F312-308D-48B8-8914-DA1DD6BAC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7189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329566"/>
            <a:ext cx="9875520" cy="7021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8640" y="7494270"/>
            <a:ext cx="2560320" cy="571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49040" y="7494270"/>
            <a:ext cx="3474720" cy="571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63840" y="7494270"/>
            <a:ext cx="2560320" cy="571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E1991-3642-48CC-9C72-18D533CE61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89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me_pag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734313"/>
            <a:ext cx="109728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 userDrawn="1"/>
        </p:nvSpPr>
        <p:spPr bwMode="auto">
          <a:xfrm>
            <a:off x="10344152" y="7761290"/>
            <a:ext cx="514350" cy="3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802" tIns="38402" rIns="76802" bIns="38402">
            <a:spAutoFit/>
          </a:bodyPr>
          <a:lstStyle/>
          <a:p>
            <a:pPr algn="r" defTabSz="76676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D82DAE05-164D-4E1C-8E8D-FF719C697528}" type="slidenum">
              <a:rPr lang="en-US" sz="1575">
                <a:solidFill>
                  <a:srgbClr val="34578D"/>
                </a:solidFill>
                <a:latin typeface="Trebuchet MS"/>
                <a:cs typeface="Arial" pitchFamily="34" charset="0"/>
              </a:rPr>
              <a:pPr algn="r" defTabSz="766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575" dirty="0">
              <a:solidFill>
                <a:srgbClr val="34578D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6" name="Picture 5" descr="2011-08-22 horizontal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" y="7735888"/>
            <a:ext cx="2216944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9138" y="0"/>
            <a:ext cx="10354334" cy="144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282" tIns="73142" rIns="146282" bIns="73142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76166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81818"/>
            </a:gs>
            <a:gs pos="50000">
              <a:srgbClr val="181818"/>
            </a:gs>
            <a:gs pos="100000">
              <a:srgbClr val="1D2E4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ome_page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10972800" cy="8229600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endParaRPr lang="en-US" sz="1350" dirty="0" err="1">
              <a:solidFill>
                <a:schemeClr val="tx1"/>
              </a:solidFill>
            </a:endParaRPr>
          </a:p>
        </p:txBody>
      </p:sp>
      <p:sp>
        <p:nvSpPr>
          <p:cNvPr id="1028" name="Title Placeholder 3"/>
          <p:cNvSpPr>
            <a:spLocks noGrp="1" noChangeArrowheads="1"/>
          </p:cNvSpPr>
          <p:nvPr>
            <p:ph type="title"/>
          </p:nvPr>
        </p:nvSpPr>
        <p:spPr bwMode="auto">
          <a:xfrm>
            <a:off x="348855" y="0"/>
            <a:ext cx="1035486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8" tIns="65306" rIns="130608" bIns="653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</p:sldLayoutIdLst>
  <p:hf hdr="0" ftr="0" dt="0"/>
  <p:txStyles>
    <p:titleStyle>
      <a:lvl1pPr algn="l" defTabSz="1096566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algn="l" defTabSz="1096566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defTabSz="1096566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defTabSz="1096566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defTabSz="1096566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342900" algn="l" defTabSz="1096566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685800" algn="l" defTabSz="1096566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028700" algn="l" defTabSz="1096566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371600" algn="l" defTabSz="1096566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410766" indent="-410766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25" kern="1200">
          <a:solidFill>
            <a:schemeClr val="tx1"/>
          </a:solidFill>
          <a:latin typeface="+mn-lt"/>
          <a:ea typeface="+mn-ea"/>
          <a:cs typeface="+mn-cs"/>
        </a:defRPr>
      </a:lvl1pPr>
      <a:lvl2pPr marL="890588" indent="-341710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75" kern="1200">
          <a:solidFill>
            <a:schemeClr val="tx1"/>
          </a:solidFill>
          <a:latin typeface="+mn-lt"/>
          <a:ea typeface="+mn-ea"/>
          <a:cs typeface="+mn-cs"/>
        </a:defRPr>
      </a:lvl2pPr>
      <a:lvl3pPr marL="1370410" indent="-273844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1919288" indent="-273844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166" indent="-273844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69" indent="-274307" algn="l" defTabSz="10972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982" indent="-274307" algn="l" defTabSz="10972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595" indent="-274307" algn="l" defTabSz="10972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08" indent="-274307" algn="l" defTabSz="10972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48612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097225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645838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4pPr>
      <a:lvl5pPr marL="2194451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5pPr>
      <a:lvl6pPr marL="2743064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6pPr>
      <a:lvl7pPr marL="3291676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7pPr>
      <a:lvl8pPr marL="3840288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8pPr>
      <a:lvl9pPr marL="4388900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81818"/>
            </a:gs>
            <a:gs pos="50000">
              <a:srgbClr val="181818"/>
            </a:gs>
            <a:gs pos="100000">
              <a:srgbClr val="1D2E4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ome_pag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10972800" cy="8229600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endParaRPr lang="en-US" sz="1350" dirty="0" err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1596" y="1681164"/>
            <a:ext cx="9148763" cy="2202975"/>
          </a:xfrm>
          <a:prstGeom prst="rect">
            <a:avLst/>
          </a:prstGeom>
          <a:noFill/>
        </p:spPr>
        <p:txBody>
          <a:bodyPr lIns="97967" tIns="48983" rIns="97967" bIns="48983">
            <a:spAutoFit/>
          </a:bodyPr>
          <a:lstStyle/>
          <a:p>
            <a:pPr marL="385763" indent="-385763" defTabSz="979666">
              <a:spcBef>
                <a:spcPts val="2026"/>
              </a:spcBef>
              <a:buFont typeface="+mj-lt"/>
              <a:buAutoNum type="arabicPeriod"/>
              <a:defRPr/>
            </a:pPr>
            <a:r>
              <a:rPr lang="en-US" sz="3375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Chapter conclusion</a:t>
            </a:r>
          </a:p>
          <a:p>
            <a:pPr marL="385763" indent="-385763" defTabSz="979666">
              <a:spcBef>
                <a:spcPts val="2026"/>
              </a:spcBef>
              <a:buFont typeface="+mj-lt"/>
              <a:buAutoNum type="arabicPeriod"/>
              <a:defRPr/>
            </a:pPr>
            <a:r>
              <a:rPr lang="en-US" sz="3375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Chapter conclusion</a:t>
            </a:r>
          </a:p>
          <a:p>
            <a:pPr marL="385763" indent="-385763" defTabSz="979666">
              <a:spcBef>
                <a:spcPts val="2026"/>
              </a:spcBef>
              <a:buFont typeface="+mj-lt"/>
              <a:buAutoNum type="arabicPeriod"/>
              <a:defRPr/>
            </a:pPr>
            <a:r>
              <a:rPr lang="en-US" sz="3375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Chapter conclusion</a:t>
            </a:r>
          </a:p>
        </p:txBody>
      </p:sp>
      <p:pic>
        <p:nvPicPr>
          <p:cNvPr id="8197" name="Picture 6" descr="home_pag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734313"/>
            <a:ext cx="109728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8855" y="0"/>
            <a:ext cx="1035486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12" tIns="54857" rIns="109712" bIns="54857" anchor="ctr"/>
          <a:lstStyle>
            <a:lvl1pPr algn="l">
              <a:defRPr sz="48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defTabSz="1097225" fontAlgn="auto">
              <a:spcAft>
                <a:spcPts val="0"/>
              </a:spcAft>
              <a:defRPr/>
            </a:pPr>
            <a:r>
              <a:rPr lang="en-US" sz="3600" dirty="0">
                <a:ea typeface="+mj-ea"/>
              </a:rPr>
              <a:t>Conclusions</a:t>
            </a:r>
          </a:p>
        </p:txBody>
      </p:sp>
      <p:pic>
        <p:nvPicPr>
          <p:cNvPr id="8199" name="Picture 9" descr="2011-08-22 horizontal.gif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" y="7735888"/>
            <a:ext cx="2216944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1" r:id="rId1"/>
  </p:sldLayoutIdLst>
  <p:hf hdr="0" ftr="0" dt="0"/>
  <p:txStyles>
    <p:titleStyle>
      <a:lvl1pPr algn="l" defTabSz="1096566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E6E6E6"/>
          </a:solidFill>
          <a:latin typeface="+mj-lt"/>
          <a:ea typeface="+mj-ea"/>
          <a:cs typeface="+mj-cs"/>
        </a:defRPr>
      </a:lvl1pPr>
      <a:lvl2pPr algn="l" defTabSz="1096566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E6E6E6"/>
          </a:solidFill>
          <a:latin typeface="Trebuchet MS" pitchFamily="34" charset="0"/>
        </a:defRPr>
      </a:lvl2pPr>
      <a:lvl3pPr algn="l" defTabSz="1096566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E6E6E6"/>
          </a:solidFill>
          <a:latin typeface="Trebuchet MS" pitchFamily="34" charset="0"/>
        </a:defRPr>
      </a:lvl3pPr>
      <a:lvl4pPr algn="l" defTabSz="1096566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E6E6E6"/>
          </a:solidFill>
          <a:latin typeface="Trebuchet MS" pitchFamily="34" charset="0"/>
        </a:defRPr>
      </a:lvl4pPr>
      <a:lvl5pPr algn="l" defTabSz="1096566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E6E6E6"/>
          </a:solidFill>
          <a:latin typeface="Trebuchet MS" pitchFamily="34" charset="0"/>
        </a:defRPr>
      </a:lvl5pPr>
      <a:lvl6pPr marL="342900" algn="l" defTabSz="1096566" rtl="0" fontAlgn="base">
        <a:spcBef>
          <a:spcPct val="0"/>
        </a:spcBef>
        <a:spcAft>
          <a:spcPct val="0"/>
        </a:spcAft>
        <a:defRPr sz="3000" b="1">
          <a:solidFill>
            <a:srgbClr val="E6E6E6"/>
          </a:solidFill>
          <a:latin typeface="Trebuchet MS" pitchFamily="34" charset="0"/>
        </a:defRPr>
      </a:lvl6pPr>
      <a:lvl7pPr marL="685800" algn="l" defTabSz="1096566" rtl="0" fontAlgn="base">
        <a:spcBef>
          <a:spcPct val="0"/>
        </a:spcBef>
        <a:spcAft>
          <a:spcPct val="0"/>
        </a:spcAft>
        <a:defRPr sz="3000" b="1">
          <a:solidFill>
            <a:srgbClr val="E6E6E6"/>
          </a:solidFill>
          <a:latin typeface="Trebuchet MS" pitchFamily="34" charset="0"/>
        </a:defRPr>
      </a:lvl7pPr>
      <a:lvl8pPr marL="1028700" algn="l" defTabSz="1096566" rtl="0" fontAlgn="base">
        <a:spcBef>
          <a:spcPct val="0"/>
        </a:spcBef>
        <a:spcAft>
          <a:spcPct val="0"/>
        </a:spcAft>
        <a:defRPr sz="3000" b="1">
          <a:solidFill>
            <a:srgbClr val="E6E6E6"/>
          </a:solidFill>
          <a:latin typeface="Trebuchet MS" pitchFamily="34" charset="0"/>
        </a:defRPr>
      </a:lvl8pPr>
      <a:lvl9pPr marL="1371600" algn="l" defTabSz="1096566" rtl="0" fontAlgn="base">
        <a:spcBef>
          <a:spcPct val="0"/>
        </a:spcBef>
        <a:spcAft>
          <a:spcPct val="0"/>
        </a:spcAft>
        <a:defRPr sz="3000" b="1">
          <a:solidFill>
            <a:srgbClr val="E6E6E6"/>
          </a:solidFill>
          <a:latin typeface="Trebuchet MS" pitchFamily="34" charset="0"/>
        </a:defRPr>
      </a:lvl9pPr>
    </p:titleStyle>
    <p:bodyStyle>
      <a:lvl1pPr marL="410766" indent="-410766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25" kern="1200">
          <a:solidFill>
            <a:schemeClr val="tx1"/>
          </a:solidFill>
          <a:latin typeface="+mn-lt"/>
          <a:ea typeface="+mn-ea"/>
          <a:cs typeface="+mn-cs"/>
        </a:defRPr>
      </a:lvl1pPr>
      <a:lvl2pPr marL="890588" indent="-341710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75" kern="1200">
          <a:solidFill>
            <a:schemeClr val="tx1"/>
          </a:solidFill>
          <a:latin typeface="+mn-lt"/>
          <a:ea typeface="+mn-ea"/>
          <a:cs typeface="+mn-cs"/>
        </a:defRPr>
      </a:lvl2pPr>
      <a:lvl3pPr marL="1370410" indent="-273844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1919288" indent="-273844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166" indent="-273844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69" indent="-274307" algn="l" defTabSz="10972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982" indent="-274307" algn="l" defTabSz="10972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595" indent="-274307" algn="l" defTabSz="10972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08" indent="-274307" algn="l" defTabSz="10972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48612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097225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645838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4pPr>
      <a:lvl5pPr marL="2194451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5pPr>
      <a:lvl6pPr marL="2743064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6pPr>
      <a:lvl7pPr marL="3291676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7pPr>
      <a:lvl8pPr marL="3840288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8pPr>
      <a:lvl9pPr marL="4388900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81818"/>
            </a:gs>
            <a:gs pos="50000">
              <a:srgbClr val="181818"/>
            </a:gs>
            <a:gs pos="100000">
              <a:srgbClr val="1D2E4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ome_page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10972800" cy="8229600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endParaRPr lang="en-US" sz="1350" dirty="0" err="1">
              <a:solidFill>
                <a:prstClr val="black"/>
              </a:solidFill>
            </a:endParaRPr>
          </a:p>
        </p:txBody>
      </p:sp>
      <p:sp>
        <p:nvSpPr>
          <p:cNvPr id="1028" name="Title Placeholder 3"/>
          <p:cNvSpPr>
            <a:spLocks noGrp="1" noChangeArrowheads="1"/>
          </p:cNvSpPr>
          <p:nvPr>
            <p:ph type="title"/>
          </p:nvPr>
        </p:nvSpPr>
        <p:spPr bwMode="auto">
          <a:xfrm>
            <a:off x="348855" y="0"/>
            <a:ext cx="1035486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8" tIns="65306" rIns="130608" bIns="653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54465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</p:sldLayoutIdLst>
  <p:hf hdr="0" ftr="0" dt="0"/>
  <p:txStyles>
    <p:titleStyle>
      <a:lvl1pPr algn="l" defTabSz="1096566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algn="l" defTabSz="1096566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defTabSz="1096566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defTabSz="1096566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defTabSz="1096566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342900" algn="l" defTabSz="1096566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685800" algn="l" defTabSz="1096566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028700" algn="l" defTabSz="1096566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371600" algn="l" defTabSz="1096566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410766" indent="-410766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25" kern="1200">
          <a:solidFill>
            <a:schemeClr val="tx1"/>
          </a:solidFill>
          <a:latin typeface="+mn-lt"/>
          <a:ea typeface="+mn-ea"/>
          <a:cs typeface="+mn-cs"/>
        </a:defRPr>
      </a:lvl1pPr>
      <a:lvl2pPr marL="890588" indent="-341710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75" kern="1200">
          <a:solidFill>
            <a:schemeClr val="tx1"/>
          </a:solidFill>
          <a:latin typeface="+mn-lt"/>
          <a:ea typeface="+mn-ea"/>
          <a:cs typeface="+mn-cs"/>
        </a:defRPr>
      </a:lvl2pPr>
      <a:lvl3pPr marL="1370410" indent="-273844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1919288" indent="-273844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166" indent="-273844" algn="l" defTabSz="109656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69" indent="-274307" algn="l" defTabSz="10972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982" indent="-274307" algn="l" defTabSz="10972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595" indent="-274307" algn="l" defTabSz="10972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08" indent="-274307" algn="l" defTabSz="10972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48612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097225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645838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4pPr>
      <a:lvl5pPr marL="2194451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5pPr>
      <a:lvl6pPr marL="2743064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6pPr>
      <a:lvl7pPr marL="3291676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7pPr>
      <a:lvl8pPr marL="3840288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8pPr>
      <a:lvl9pPr marL="4388900" algn="l" defTabSz="109722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6096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  <p:sldLayoutId id="2147484482" r:id="rId12"/>
    <p:sldLayoutId id="2147484483" r:id="rId13"/>
    <p:sldLayoutId id="2147484484" r:id="rId14"/>
    <p:sldLayoutId id="2147484485" r:id="rId15"/>
    <p:sldLayoutId id="2147484486" r:id="rId16"/>
    <p:sldLayoutId id="2147484487" r:id="rId17"/>
    <p:sldLayoutId id="2147484488" r:id="rId18"/>
    <p:sldLayoutId id="2147484489" r:id="rId19"/>
    <p:sldLayoutId id="2147484490" r:id="rId20"/>
    <p:sldLayoutId id="2147484491" r:id="rId21"/>
    <p:sldLayoutId id="2147484492" r:id="rId22"/>
    <p:sldLayoutId id="2147484493" r:id="rId23"/>
    <p:sldLayoutId id="2147484494" r:id="rId24"/>
    <p:sldLayoutId id="2147484495" r:id="rId25"/>
    <p:sldLayoutId id="2147484496" r:id="rId26"/>
    <p:sldLayoutId id="2147484497" r:id="rId27"/>
    <p:sldLayoutId id="2147484498" r:id="rId28"/>
  </p:sldLayoutIdLst>
  <p:hf hdr="0" dt="0"/>
  <p:txStyles>
    <p:titleStyle>
      <a:lvl1pPr algn="ctr" defTabSz="1097280" rtl="0" eaLnBrk="1" latinLnBrk="0" hangingPunct="1">
        <a:spcBef>
          <a:spcPct val="0"/>
        </a:spcBef>
        <a:buNone/>
        <a:defRPr sz="5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25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75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1526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  <p:sldLayoutId id="2147484540" r:id="rId12"/>
    <p:sldLayoutId id="2147484541" r:id="rId13"/>
    <p:sldLayoutId id="2147484542" r:id="rId14"/>
    <p:sldLayoutId id="2147484543" r:id="rId15"/>
    <p:sldLayoutId id="2147484544" r:id="rId16"/>
    <p:sldLayoutId id="2147484545" r:id="rId17"/>
    <p:sldLayoutId id="2147484546" r:id="rId18"/>
    <p:sldLayoutId id="2147484547" r:id="rId19"/>
    <p:sldLayoutId id="2147484548" r:id="rId20"/>
    <p:sldLayoutId id="2147484549" r:id="rId21"/>
    <p:sldLayoutId id="2147484550" r:id="rId22"/>
    <p:sldLayoutId id="2147484551" r:id="rId23"/>
    <p:sldLayoutId id="2147484552" r:id="rId24"/>
    <p:sldLayoutId id="2147484553" r:id="rId25"/>
    <p:sldLayoutId id="2147484554" r:id="rId26"/>
    <p:sldLayoutId id="2147484555" r:id="rId27"/>
    <p:sldLayoutId id="2147484556" r:id="rId28"/>
  </p:sldLayoutIdLst>
  <p:hf hdr="0" dt="0"/>
  <p:txStyles>
    <p:titleStyle>
      <a:lvl1pPr algn="ctr" defTabSz="1097280" rtl="0" eaLnBrk="1" latinLnBrk="0" hangingPunct="1">
        <a:spcBef>
          <a:spcPct val="0"/>
        </a:spcBef>
        <a:buNone/>
        <a:defRPr sz="5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25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75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329566"/>
            <a:ext cx="987552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920240"/>
            <a:ext cx="987552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7627621"/>
            <a:ext cx="256032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2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9665" fontAlgn="auto">
              <a:spcBef>
                <a:spcPts val="0"/>
              </a:spcBef>
              <a:spcAft>
                <a:spcPts val="0"/>
              </a:spcAft>
            </a:pPr>
            <a:fld id="{63410DAC-043A-440C-AA26-E09ED20A969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79665" fontAlgn="auto">
                <a:spcBef>
                  <a:spcPts val="0"/>
                </a:spcBef>
                <a:spcAft>
                  <a:spcPts val="0"/>
                </a:spcAft>
              </a:pPr>
              <a:t>11/11/2016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7627621"/>
            <a:ext cx="347472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2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96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7627621"/>
            <a:ext cx="256032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2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9665" fontAlgn="auto">
              <a:spcBef>
                <a:spcPts val="0"/>
              </a:spcBef>
              <a:spcAft>
                <a:spcPts val="0"/>
              </a:spcAft>
            </a:pPr>
            <a:fld id="{8F21F312-308D-48B8-8914-DA1DD6BAC0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7966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43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  <p:sldLayoutId id="2147484569" r:id="rId12"/>
  </p:sldLayoutIdLst>
  <p:txStyles>
    <p:titleStyle>
      <a:lvl1pPr algn="ctr" defTabSz="979665" rtl="0" eaLnBrk="1" latinLnBrk="0" hangingPunct="1">
        <a:spcBef>
          <a:spcPct val="0"/>
        </a:spcBef>
        <a:buNone/>
        <a:defRPr sz="47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7375" indent="-367375" algn="l" defTabSz="979665" rtl="0" eaLnBrk="1" latinLnBrk="0" hangingPunct="1">
        <a:spcBef>
          <a:spcPct val="20000"/>
        </a:spcBef>
        <a:buFont typeface="Arial" pitchFamily="34" charset="0"/>
        <a:buChar char="•"/>
        <a:defRPr sz="3450" kern="1200">
          <a:solidFill>
            <a:schemeClr val="tx1"/>
          </a:solidFill>
          <a:latin typeface="+mn-lt"/>
          <a:ea typeface="+mn-ea"/>
          <a:cs typeface="+mn-cs"/>
        </a:defRPr>
      </a:lvl1pPr>
      <a:lvl2pPr marL="795978" indent="-306146" algn="l" defTabSz="979665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582" indent="-244916" algn="l" defTabSz="979665" rtl="0" eaLnBrk="1" latinLnBrk="0" hangingPunct="1">
        <a:spcBef>
          <a:spcPct val="20000"/>
        </a:spcBef>
        <a:buFont typeface="Arial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3pPr>
      <a:lvl4pPr marL="1714415" indent="-244916" algn="l" defTabSz="979665" rtl="0" eaLnBrk="1" latinLnBrk="0" hangingPunct="1">
        <a:spcBef>
          <a:spcPct val="20000"/>
        </a:spcBef>
        <a:buFont typeface="Arial" pitchFamily="34" charset="0"/>
        <a:buChar char="–"/>
        <a:defRPr sz="2175" kern="1200">
          <a:solidFill>
            <a:schemeClr val="tx1"/>
          </a:solidFill>
          <a:latin typeface="+mn-lt"/>
          <a:ea typeface="+mn-ea"/>
          <a:cs typeface="+mn-cs"/>
        </a:defRPr>
      </a:lvl4pPr>
      <a:lvl5pPr marL="2204247" indent="-244916" algn="l" defTabSz="979665" rtl="0" eaLnBrk="1" latinLnBrk="0" hangingPunct="1">
        <a:spcBef>
          <a:spcPct val="20000"/>
        </a:spcBef>
        <a:buFont typeface="Arial" pitchFamily="34" charset="0"/>
        <a:buChar char="»"/>
        <a:defRPr sz="2175" kern="1200">
          <a:solidFill>
            <a:schemeClr val="tx1"/>
          </a:solidFill>
          <a:latin typeface="+mn-lt"/>
          <a:ea typeface="+mn-ea"/>
          <a:cs typeface="+mn-cs"/>
        </a:defRPr>
      </a:lvl5pPr>
      <a:lvl6pPr marL="2694080" indent="-244916" algn="l" defTabSz="979665" rtl="0" eaLnBrk="1" latinLnBrk="0" hangingPunct="1">
        <a:spcBef>
          <a:spcPct val="20000"/>
        </a:spcBef>
        <a:buFont typeface="Arial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6pPr>
      <a:lvl7pPr marL="3183912" indent="-244916" algn="l" defTabSz="979665" rtl="0" eaLnBrk="1" latinLnBrk="0" hangingPunct="1">
        <a:spcBef>
          <a:spcPct val="20000"/>
        </a:spcBef>
        <a:buFont typeface="Arial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7pPr>
      <a:lvl8pPr marL="3673745" indent="-244916" algn="l" defTabSz="979665" rtl="0" eaLnBrk="1" latinLnBrk="0" hangingPunct="1">
        <a:spcBef>
          <a:spcPct val="20000"/>
        </a:spcBef>
        <a:buFont typeface="Arial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8pPr>
      <a:lvl9pPr marL="4163578" indent="-244916" algn="l" defTabSz="979665" rtl="0" eaLnBrk="1" latinLnBrk="0" hangingPunct="1">
        <a:spcBef>
          <a:spcPct val="20000"/>
        </a:spcBef>
        <a:buFont typeface="Arial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9833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79665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69498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59331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49163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38996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18662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72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1460" y="1257298"/>
            <a:ext cx="10378440" cy="1565912"/>
          </a:xfrm>
        </p:spPr>
        <p:txBody>
          <a:bodyPr/>
          <a:lstStyle/>
          <a:p>
            <a:r>
              <a:rPr lang="en-US" dirty="0"/>
              <a:t>Passive Treatment of Mining-Influenced Water: </a:t>
            </a:r>
          </a:p>
          <a:p>
            <a:r>
              <a:rPr lang="en-US" dirty="0"/>
              <a:t>From Bench Scale to O&amp;M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88620" y="3006090"/>
            <a:ext cx="4789170" cy="3120390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Amy G. Wolfe</a:t>
            </a:r>
          </a:p>
          <a:p>
            <a:r>
              <a:rPr lang="en-US" sz="3000" dirty="0"/>
              <a:t>Trout Unlimited</a:t>
            </a:r>
          </a:p>
          <a:p>
            <a:r>
              <a:rPr lang="en-US" sz="2400" dirty="0"/>
              <a:t>Director – Eastern Abandoned Mine &amp; PA Coldwater Habitat Restoration Programs</a:t>
            </a:r>
          </a:p>
          <a:p>
            <a:r>
              <a:rPr lang="en-US" sz="2400" dirty="0"/>
              <a:t>awolfe@tu.org</a:t>
            </a:r>
          </a:p>
          <a:p>
            <a:r>
              <a:rPr lang="en-US" sz="2400" dirty="0"/>
              <a:t>www.tu.org</a:t>
            </a:r>
          </a:p>
          <a:p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554980" y="2994660"/>
            <a:ext cx="4789170" cy="2560320"/>
          </a:xfrm>
          <a:prstGeom prst="rect">
            <a:avLst/>
          </a:prstGeom>
        </p:spPr>
        <p:txBody>
          <a:bodyPr lIns="109728" tIns="54864" rIns="109728" bIns="54864">
            <a:normAutofit/>
          </a:bodyPr>
          <a:lstStyle>
            <a:lvl1pPr marL="0" indent="0" algn="ctr" defTabSz="1463040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88720" indent="-45720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603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9184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000" dirty="0"/>
              <a:t>Dr. Robert Hedin</a:t>
            </a:r>
          </a:p>
          <a:p>
            <a:pPr fontAlgn="auto">
              <a:spcAft>
                <a:spcPts val="0"/>
              </a:spcAft>
            </a:pPr>
            <a:r>
              <a:rPr lang="en-US" sz="3000" dirty="0"/>
              <a:t>Hedin Environmental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President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bhedin@hedinenv.com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www.hedinenv.com</a:t>
            </a:r>
          </a:p>
          <a:p>
            <a:pPr fontAlgn="auto">
              <a:spcAft>
                <a:spcPts val="0"/>
              </a:spcAft>
            </a:pPr>
            <a:endParaRPr lang="en-US" sz="19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17269" y="5815728"/>
            <a:ext cx="3264596" cy="595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00300" y="5906609"/>
            <a:ext cx="868680" cy="11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95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Passive Technologies Used in the Eastern US for Coal Mine Drainage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/>
              <a:t>Ponds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oxidize Fe, settle solids, mixing</a:t>
            </a:r>
          </a:p>
          <a:p>
            <a:r>
              <a:rPr lang="en-US" u="sng" dirty="0"/>
              <a:t>Constructed Wetlands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polishing ,Mn and solids removal</a:t>
            </a:r>
          </a:p>
          <a:p>
            <a:r>
              <a:rPr lang="en-US" u="sng" dirty="0"/>
              <a:t>Anoxic limestone beds </a:t>
            </a:r>
          </a:p>
          <a:p>
            <a:pPr lvl="1"/>
            <a:r>
              <a:rPr lang="en-US" dirty="0"/>
              <a:t>alkalinity generation</a:t>
            </a:r>
          </a:p>
          <a:p>
            <a:r>
              <a:rPr lang="en-US" u="sng" dirty="0" err="1"/>
              <a:t>Oxic</a:t>
            </a:r>
            <a:r>
              <a:rPr lang="en-US" u="sng" dirty="0"/>
              <a:t> limestone beds</a:t>
            </a:r>
          </a:p>
          <a:p>
            <a:pPr lvl="1"/>
            <a:r>
              <a:rPr lang="en-US" dirty="0"/>
              <a:t>alkalinity generation, metal removal, polishing</a:t>
            </a:r>
          </a:p>
          <a:p>
            <a:r>
              <a:rPr lang="en-US" u="sng" dirty="0"/>
              <a:t>Vertical flow ponds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alkalinity generation and metal removal</a:t>
            </a:r>
          </a:p>
        </p:txBody>
      </p:sp>
    </p:spTree>
    <p:extLst>
      <p:ext uri="{BB962C8B-B14F-4D97-AF65-F5344CB8AC3E}">
        <p14:creationId xmlns:p14="http://schemas.microsoft.com/office/powerpoint/2010/main" xmlns="" val="99285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7" y="1092903"/>
            <a:ext cx="5494182" cy="3090478"/>
          </a:xfrm>
        </p:spPr>
      </p:pic>
      <p:pic>
        <p:nvPicPr>
          <p:cNvPr id="9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43152" y="4119178"/>
            <a:ext cx="5394960" cy="3086100"/>
          </a:xfrm>
        </p:spPr>
      </p:pic>
      <p:sp>
        <p:nvSpPr>
          <p:cNvPr id="3" name="TextBox 2"/>
          <p:cNvSpPr txBox="1"/>
          <p:nvPr/>
        </p:nvSpPr>
        <p:spPr>
          <a:xfrm>
            <a:off x="6309360" y="1741934"/>
            <a:ext cx="2651760" cy="687541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825" dirty="0">
                <a:solidFill>
                  <a:prstClr val="black"/>
                </a:solidFill>
                <a:latin typeface="Calibri"/>
                <a:cs typeface="+mn-cs"/>
              </a:rPr>
              <a:t>Ponds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8522" y="4251962"/>
            <a:ext cx="5437762" cy="285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29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0" y="1234440"/>
            <a:ext cx="3657600" cy="1535906"/>
          </a:xfrm>
        </p:spPr>
        <p:txBody>
          <a:bodyPr>
            <a:normAutofit/>
          </a:bodyPr>
          <a:lstStyle/>
          <a:p>
            <a:r>
              <a:rPr lang="en-US" sz="3825" dirty="0"/>
              <a:t>Constructed Wetlands</a:t>
            </a:r>
          </a:p>
        </p:txBody>
      </p:sp>
      <p:pic>
        <p:nvPicPr>
          <p:cNvPr id="6" name="Picture 8" descr="IMG_447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705588" y="3909063"/>
            <a:ext cx="5273746" cy="2964991"/>
          </a:xfrm>
          <a:prstGeom prst="rect">
            <a:avLst/>
          </a:prstGeom>
          <a:ln/>
        </p:spPr>
      </p:pic>
      <p:pic>
        <p:nvPicPr>
          <p:cNvPr id="9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5527" y="1371600"/>
            <a:ext cx="5513528" cy="2331720"/>
          </a:xfrm>
        </p:spPr>
      </p:pic>
      <p:pic>
        <p:nvPicPr>
          <p:cNvPr id="5" name="Picture 3" descr="C:\Users\Bob\Pictures\Wingfield wetland photos 2011\Wingfield Sep 15 2012\2012-09-15_11-00-29_93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5527" y="4578162"/>
            <a:ext cx="5392313" cy="22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672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Limestone Beds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5760" y="3142744"/>
            <a:ext cx="4846320" cy="2725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94960" y="3142745"/>
            <a:ext cx="5324192" cy="27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1680" y="2681642"/>
            <a:ext cx="1188720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oxic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23760" y="2681642"/>
            <a:ext cx="1737360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anoxic</a:t>
            </a:r>
          </a:p>
        </p:txBody>
      </p:sp>
    </p:spTree>
    <p:extLst>
      <p:ext uri="{BB962C8B-B14F-4D97-AF65-F5344CB8AC3E}">
        <p14:creationId xmlns:p14="http://schemas.microsoft.com/office/powerpoint/2010/main" xmlns="" val="33410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IMG_556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680432" y="4939501"/>
            <a:ext cx="4846320" cy="2724684"/>
          </a:xfrm>
          <a:prstGeom prst="rect">
            <a:avLst/>
          </a:prstGeom>
          <a:ln/>
        </p:spPr>
      </p:pic>
      <p:pic>
        <p:nvPicPr>
          <p:cNvPr id="10" name="Picture 2" descr="\\Robert\my documents\My Pictures\Kettle Cree\MB VFP renovations Nov 06\IMG_35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5760" y="4939501"/>
            <a:ext cx="4846320" cy="2726055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2609"/>
          <a:stretch>
            <a:fillRect/>
          </a:stretch>
        </p:blipFill>
        <p:spPr bwMode="auto">
          <a:xfrm>
            <a:off x="365760" y="1106270"/>
            <a:ext cx="10241280" cy="352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60320" y="418729"/>
            <a:ext cx="5852160" cy="687541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825" dirty="0">
                <a:solidFill>
                  <a:prstClr val="black"/>
                </a:solidFill>
                <a:latin typeface="Calibri"/>
                <a:cs typeface="+mn-cs"/>
              </a:rPr>
              <a:t>Vertical Flow Pond</a:t>
            </a:r>
          </a:p>
        </p:txBody>
      </p:sp>
    </p:spTree>
    <p:extLst>
      <p:ext uri="{BB962C8B-B14F-4D97-AF65-F5344CB8AC3E}">
        <p14:creationId xmlns:p14="http://schemas.microsoft.com/office/powerpoint/2010/main" xmlns="" val="10206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" y="2946084"/>
            <a:ext cx="10424160" cy="2128838"/>
          </a:xfrm>
        </p:spPr>
        <p:txBody>
          <a:bodyPr>
            <a:normAutofit/>
          </a:bodyPr>
          <a:lstStyle/>
          <a:p>
            <a:r>
              <a:rPr lang="en-US" sz="3825" dirty="0"/>
              <a:t>Technology is based on chemistry</a:t>
            </a:r>
            <a:br>
              <a:rPr lang="en-US" sz="3825" dirty="0"/>
            </a:br>
            <a:r>
              <a:rPr lang="en-US" sz="3825" dirty="0"/>
              <a:t/>
            </a:r>
            <a:br>
              <a:rPr lang="en-US" sz="3825" dirty="0"/>
            </a:br>
            <a:r>
              <a:rPr lang="en-US" sz="3825" dirty="0"/>
              <a:t>Sizing is based on loadings</a:t>
            </a:r>
          </a:p>
        </p:txBody>
      </p:sp>
    </p:spTree>
    <p:extLst>
      <p:ext uri="{BB962C8B-B14F-4D97-AF65-F5344CB8AC3E}">
        <p14:creationId xmlns:p14="http://schemas.microsoft.com/office/powerpoint/2010/main" xmlns="" val="196323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1676" y="2836596"/>
            <a:ext cx="1920240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Anoxic Limestone Bed</a:t>
            </a:r>
          </a:p>
        </p:txBody>
      </p:sp>
      <p:sp>
        <p:nvSpPr>
          <p:cNvPr id="5" name="Rectangle 4"/>
          <p:cNvSpPr/>
          <p:nvPr/>
        </p:nvSpPr>
        <p:spPr>
          <a:xfrm>
            <a:off x="912841" y="4317422"/>
            <a:ext cx="2013242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Ponds</a:t>
            </a:r>
          </a:p>
        </p:txBody>
      </p:sp>
      <p:sp>
        <p:nvSpPr>
          <p:cNvPr id="6" name="Rectangle 5"/>
          <p:cNvSpPr/>
          <p:nvPr/>
        </p:nvSpPr>
        <p:spPr>
          <a:xfrm>
            <a:off x="5852160" y="4348595"/>
            <a:ext cx="1645920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Vertical Flow Pond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8738" y="5997627"/>
            <a:ext cx="1679171" cy="4987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err="1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Oxic</a:t>
            </a: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Limestone Bed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9480" y="5159083"/>
            <a:ext cx="1645920" cy="4052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Wetland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5954776" y="5227660"/>
            <a:ext cx="1398362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44992" y="5324297"/>
            <a:ext cx="1679170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53548" y="4338561"/>
            <a:ext cx="1679172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err="1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Oxic</a:t>
            </a: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Limestone Bed (drainable)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95403" y="3613596"/>
            <a:ext cx="1134688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Net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Alkaline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9108" y="1754629"/>
            <a:ext cx="1728533" cy="306668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i="1" dirty="0">
                <a:solidFill>
                  <a:prstClr val="black"/>
                </a:solidFill>
                <a:latin typeface="Calibri"/>
                <a:cs typeface="+mn-cs"/>
              </a:rPr>
              <a:t>Net alkaline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4400" y="1754629"/>
            <a:ext cx="1371600" cy="306668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i="1" dirty="0">
                <a:solidFill>
                  <a:prstClr val="black"/>
                </a:solidFill>
                <a:latin typeface="Calibri"/>
                <a:cs typeface="+mn-cs"/>
              </a:rPr>
              <a:t>Net acid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08323" y="3607363"/>
            <a:ext cx="704504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Net acid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79850" y="2358752"/>
            <a:ext cx="2332232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DO,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3+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, Al all &lt; 1 mg/L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(high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2+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31218" y="1028702"/>
            <a:ext cx="4326782" cy="49133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2550" b="1" i="1" dirty="0">
                <a:solidFill>
                  <a:prstClr val="black"/>
                </a:solidFill>
                <a:latin typeface="Calibri"/>
                <a:cs typeface="+mn-cs"/>
              </a:rPr>
              <a:t>Characterize Mine Water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401588" y="2125980"/>
            <a:ext cx="5016732" cy="25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872441" y="1536814"/>
            <a:ext cx="4838002" cy="27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1886992" y="2125980"/>
            <a:ext cx="10390" cy="212598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932704" y="5966456"/>
            <a:ext cx="1645920" cy="4052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Wetland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40081" y="6839890"/>
            <a:ext cx="9592886" cy="323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Final Discharge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40582" y="5830014"/>
            <a:ext cx="722162" cy="32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 err="1">
                <a:solidFill>
                  <a:prstClr val="black"/>
                </a:solidFill>
                <a:latin typeface="Calibri"/>
                <a:cs typeface="+mn-cs"/>
              </a:rPr>
              <a:t>Mn</a:t>
            </a:r>
            <a:endParaRPr lang="en-US" sz="15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897379" y="477877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021676" y="6102125"/>
            <a:ext cx="263930" cy="2077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1913597" y="5726473"/>
            <a:ext cx="0" cy="94449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436523" y="2390341"/>
            <a:ext cx="2610197" cy="525959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DO,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3+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, Al any  &gt; 1 mg/L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275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046720" y="2437535"/>
            <a:ext cx="2468880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DO,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3+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, Al any &gt; 1 mg/L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Fe &lt; 10 mg/L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386644" y="3185731"/>
            <a:ext cx="775172" cy="756791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High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2+</a:t>
            </a:r>
            <a:endParaRPr lang="en-US" sz="1500" b="1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275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5394962" y="4523162"/>
            <a:ext cx="41823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684472" y="2774248"/>
            <a:ext cx="14549" cy="14777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4941916" y="2979988"/>
            <a:ext cx="1742556" cy="12719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9418320" y="2853033"/>
            <a:ext cx="0" cy="13825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6677189" y="4953344"/>
            <a:ext cx="7283" cy="19950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9418320" y="500321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9418320" y="5810280"/>
            <a:ext cx="0" cy="86068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1886990" y="1536811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6702134" y="1536811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4401588" y="2111966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3291840" y="3322705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4560572" y="3322705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699020" y="210936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9418320" y="212848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4589664" y="3990111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691746" y="6445900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3914128" y="4338561"/>
            <a:ext cx="1351073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 flipH="1">
            <a:off x="5120640" y="6247009"/>
            <a:ext cx="494597" cy="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6677189" y="5702209"/>
            <a:ext cx="7283" cy="19950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>
            <a:off x="2695400" y="4055575"/>
            <a:ext cx="233280" cy="196388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4244160" y="6545650"/>
            <a:ext cx="0" cy="268703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4418214" y="1390223"/>
            <a:ext cx="0" cy="1577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444577" y="4933744"/>
            <a:ext cx="1190801" cy="491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275" b="1" i="1" dirty="0">
                <a:solidFill>
                  <a:prstClr val="black"/>
                </a:solidFill>
                <a:latin typeface="Calibri"/>
                <a:cs typeface="+mn-cs"/>
              </a:rPr>
              <a:t>Repeat As Needed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35332" y="6094703"/>
            <a:ext cx="559816" cy="32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 err="1">
                <a:solidFill>
                  <a:prstClr val="black"/>
                </a:solidFill>
                <a:latin typeface="Calibri"/>
                <a:cs typeface="+mn-cs"/>
              </a:rPr>
              <a:t>Mn</a:t>
            </a:r>
            <a:endParaRPr lang="en-US" sz="15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2468881" y="5651405"/>
            <a:ext cx="263930" cy="2077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53" idx="2"/>
          </p:cNvCxnSpPr>
          <p:nvPr/>
        </p:nvCxnSpPr>
        <p:spPr>
          <a:xfrm flipV="1">
            <a:off x="7444578" y="5425078"/>
            <a:ext cx="595400" cy="104966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53" idx="0"/>
          </p:cNvCxnSpPr>
          <p:nvPr/>
        </p:nvCxnSpPr>
        <p:spPr>
          <a:xfrm flipH="1" flipV="1">
            <a:off x="7649016" y="4728907"/>
            <a:ext cx="390962" cy="20483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4781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1676" y="2836596"/>
            <a:ext cx="1920240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Anoxic Limestone Bed</a:t>
            </a:r>
          </a:p>
        </p:txBody>
      </p:sp>
      <p:sp>
        <p:nvSpPr>
          <p:cNvPr id="5" name="Rectangle 4"/>
          <p:cNvSpPr/>
          <p:nvPr/>
        </p:nvSpPr>
        <p:spPr>
          <a:xfrm>
            <a:off x="912841" y="4317422"/>
            <a:ext cx="2013242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Ponds</a:t>
            </a:r>
          </a:p>
        </p:txBody>
      </p:sp>
      <p:sp>
        <p:nvSpPr>
          <p:cNvPr id="6" name="Rectangle 5"/>
          <p:cNvSpPr/>
          <p:nvPr/>
        </p:nvSpPr>
        <p:spPr>
          <a:xfrm>
            <a:off x="5852160" y="4348595"/>
            <a:ext cx="1645920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Vertical Flow Pond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8738" y="5997627"/>
            <a:ext cx="1679171" cy="4987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err="1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Oxic</a:t>
            </a: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Limestone Bed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9480" y="5159083"/>
            <a:ext cx="1645920" cy="4052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Wetland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5954776" y="5227660"/>
            <a:ext cx="1398362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44992" y="5324297"/>
            <a:ext cx="1679170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53548" y="4338561"/>
            <a:ext cx="1679172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err="1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Oxic</a:t>
            </a: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Limestone Bed (drainable)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95403" y="3613596"/>
            <a:ext cx="1134688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Net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Alkaline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9108" y="1754629"/>
            <a:ext cx="1728533" cy="306668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i="1" dirty="0">
                <a:solidFill>
                  <a:prstClr val="black"/>
                </a:solidFill>
                <a:latin typeface="Calibri"/>
                <a:cs typeface="+mn-cs"/>
              </a:rPr>
              <a:t>Net alkaline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4400" y="1754629"/>
            <a:ext cx="1371600" cy="306668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i="1" dirty="0">
                <a:solidFill>
                  <a:prstClr val="black"/>
                </a:solidFill>
                <a:latin typeface="Calibri"/>
                <a:cs typeface="+mn-cs"/>
              </a:rPr>
              <a:t>Net acid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08323" y="3607363"/>
            <a:ext cx="704504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Net acid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79850" y="2358752"/>
            <a:ext cx="2332232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DO,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3+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, Al all &lt; 1 mg/L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(high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2+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31218" y="1028702"/>
            <a:ext cx="4326782" cy="49133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2550" b="1" i="1" dirty="0">
                <a:solidFill>
                  <a:prstClr val="black"/>
                </a:solidFill>
                <a:latin typeface="Calibri"/>
                <a:cs typeface="+mn-cs"/>
              </a:rPr>
              <a:t>Characterize Mine Water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401588" y="2125980"/>
            <a:ext cx="5016732" cy="25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872441" y="1536814"/>
            <a:ext cx="4838002" cy="27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1886992" y="2125980"/>
            <a:ext cx="10390" cy="212598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932704" y="5966456"/>
            <a:ext cx="1645920" cy="4052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Wetland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40081" y="6839890"/>
            <a:ext cx="9592886" cy="323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Final Discharge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40582" y="5830014"/>
            <a:ext cx="722162" cy="32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 err="1">
                <a:solidFill>
                  <a:prstClr val="black"/>
                </a:solidFill>
                <a:latin typeface="Calibri"/>
                <a:cs typeface="+mn-cs"/>
              </a:rPr>
              <a:t>Mn</a:t>
            </a:r>
            <a:endParaRPr lang="en-US" sz="15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897379" y="477877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021676" y="6102125"/>
            <a:ext cx="263930" cy="2077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1913597" y="5726473"/>
            <a:ext cx="0" cy="94449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436523" y="2390341"/>
            <a:ext cx="2610197" cy="525959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DO,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3+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, Al any  &gt; 1 mg/L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275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046720" y="2437535"/>
            <a:ext cx="2468880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DO,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3+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, Al any &gt; 1 mg/L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Fe &lt; 10 mg/L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386644" y="3185731"/>
            <a:ext cx="775172" cy="756791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High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2+</a:t>
            </a:r>
            <a:endParaRPr lang="en-US" sz="1500" b="1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275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5394962" y="4523162"/>
            <a:ext cx="41823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684472" y="2774248"/>
            <a:ext cx="14549" cy="14777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4941916" y="2979988"/>
            <a:ext cx="1742556" cy="12719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9418320" y="2853033"/>
            <a:ext cx="0" cy="13825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6677189" y="4953344"/>
            <a:ext cx="7283" cy="19950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9418320" y="500321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9418320" y="5810280"/>
            <a:ext cx="0" cy="86068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1886990" y="1536811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6702134" y="1536811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4401588" y="2111966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3291840" y="3322705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4560572" y="3322705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699020" y="210936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9418320" y="212848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4589664" y="3990111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691746" y="6445900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3914128" y="4338561"/>
            <a:ext cx="1351073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 flipH="1">
            <a:off x="5120640" y="6247009"/>
            <a:ext cx="494597" cy="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6677189" y="5702209"/>
            <a:ext cx="7283" cy="19950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>
            <a:off x="2695400" y="4055575"/>
            <a:ext cx="233280" cy="196388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4244160" y="6545650"/>
            <a:ext cx="0" cy="268703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4418214" y="1390223"/>
            <a:ext cx="0" cy="1577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444577" y="4933744"/>
            <a:ext cx="1190801" cy="491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275" b="1" i="1" dirty="0">
                <a:solidFill>
                  <a:prstClr val="black"/>
                </a:solidFill>
                <a:latin typeface="Calibri"/>
                <a:cs typeface="+mn-cs"/>
              </a:rPr>
              <a:t>Repeat As Needed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35332" y="6094703"/>
            <a:ext cx="559816" cy="32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 err="1">
                <a:solidFill>
                  <a:prstClr val="black"/>
                </a:solidFill>
                <a:latin typeface="Calibri"/>
                <a:cs typeface="+mn-cs"/>
              </a:rPr>
              <a:t>Mn</a:t>
            </a:r>
            <a:endParaRPr lang="en-US" sz="15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2468881" y="5651405"/>
            <a:ext cx="263930" cy="2077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53" idx="2"/>
          </p:cNvCxnSpPr>
          <p:nvPr/>
        </p:nvCxnSpPr>
        <p:spPr>
          <a:xfrm flipV="1">
            <a:off x="7444578" y="5425078"/>
            <a:ext cx="595400" cy="104966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53" idx="0"/>
          </p:cNvCxnSpPr>
          <p:nvPr/>
        </p:nvCxnSpPr>
        <p:spPr>
          <a:xfrm flipH="1" flipV="1">
            <a:off x="7649016" y="4728907"/>
            <a:ext cx="390962" cy="20483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199111" y="1737476"/>
            <a:ext cx="6379516" cy="3910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8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Treatment of Net Alkaline Mine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Generation of alkalinity not required</a:t>
            </a:r>
          </a:p>
          <a:p>
            <a:r>
              <a:rPr lang="en-US" dirty="0"/>
              <a:t>Al is always &lt; 1 mg/L</a:t>
            </a:r>
          </a:p>
          <a:p>
            <a:r>
              <a:rPr lang="en-US" dirty="0"/>
              <a:t>Fe and </a:t>
            </a:r>
            <a:r>
              <a:rPr lang="en-US" dirty="0" err="1"/>
              <a:t>Mn</a:t>
            </a:r>
            <a:r>
              <a:rPr lang="en-US" dirty="0"/>
              <a:t> removal by oxidizing processes</a:t>
            </a:r>
          </a:p>
        </p:txBody>
      </p:sp>
    </p:spTree>
    <p:extLst>
      <p:ext uri="{BB962C8B-B14F-4D97-AF65-F5344CB8AC3E}">
        <p14:creationId xmlns:p14="http://schemas.microsoft.com/office/powerpoint/2010/main" xmlns="" val="277615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1676" y="2836596"/>
            <a:ext cx="1920240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Anoxic Limestone Bed</a:t>
            </a:r>
          </a:p>
        </p:txBody>
      </p:sp>
      <p:sp>
        <p:nvSpPr>
          <p:cNvPr id="5" name="Rectangle 4"/>
          <p:cNvSpPr/>
          <p:nvPr/>
        </p:nvSpPr>
        <p:spPr>
          <a:xfrm>
            <a:off x="912841" y="4317422"/>
            <a:ext cx="2013242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Ponds</a:t>
            </a:r>
          </a:p>
        </p:txBody>
      </p:sp>
      <p:sp>
        <p:nvSpPr>
          <p:cNvPr id="6" name="Rectangle 5"/>
          <p:cNvSpPr/>
          <p:nvPr/>
        </p:nvSpPr>
        <p:spPr>
          <a:xfrm>
            <a:off x="5852160" y="4348595"/>
            <a:ext cx="1645920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Vertical Flow Pond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8738" y="5997627"/>
            <a:ext cx="1679171" cy="4987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err="1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Oxic</a:t>
            </a: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Limestone Bed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9480" y="5159083"/>
            <a:ext cx="1645920" cy="4052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Wetland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5954776" y="5227660"/>
            <a:ext cx="1398362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44992" y="5324297"/>
            <a:ext cx="1679170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53548" y="4338561"/>
            <a:ext cx="1679172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err="1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Oxic</a:t>
            </a: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Limestone Bed (drainable)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95403" y="3613596"/>
            <a:ext cx="1134688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Net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Alkaline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9108" y="1754629"/>
            <a:ext cx="1728533" cy="514417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i="1" dirty="0">
                <a:solidFill>
                  <a:prstClr val="black"/>
                </a:solidFill>
                <a:latin typeface="Calibri"/>
                <a:cs typeface="+mn-cs"/>
              </a:rPr>
              <a:t>Net alkaline</a:t>
            </a:r>
          </a:p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i="1" dirty="0">
                <a:solidFill>
                  <a:prstClr val="black"/>
                </a:solidFill>
                <a:latin typeface="Calibri"/>
                <a:cs typeface="+mn-cs"/>
              </a:rPr>
              <a:t>(Fe and Mn)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8773" y="1796121"/>
            <a:ext cx="3308468" cy="306668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i="1" dirty="0">
                <a:solidFill>
                  <a:prstClr val="black"/>
                </a:solidFill>
                <a:latin typeface="Calibri"/>
                <a:cs typeface="+mn-cs"/>
              </a:rPr>
              <a:t>Net acid (Fe, Al and Mn)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08323" y="3607363"/>
            <a:ext cx="704504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Net acid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79850" y="2358752"/>
            <a:ext cx="2332232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DO,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3+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, Al all &lt; 1 mg/L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(high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2+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31218" y="1028702"/>
            <a:ext cx="4326782" cy="49133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2550" b="1" i="1" dirty="0">
                <a:solidFill>
                  <a:prstClr val="black"/>
                </a:solidFill>
                <a:latin typeface="Calibri"/>
                <a:cs typeface="+mn-cs"/>
              </a:rPr>
              <a:t>Characterize Mine Water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401588" y="2125980"/>
            <a:ext cx="5016732" cy="25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872441" y="1536814"/>
            <a:ext cx="4838002" cy="27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872440" y="2437533"/>
            <a:ext cx="14550" cy="181442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932704" y="5966456"/>
            <a:ext cx="1645920" cy="4052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Wetland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40081" y="6839890"/>
            <a:ext cx="9592886" cy="323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Final Discharge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40582" y="5830014"/>
            <a:ext cx="722162" cy="32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 err="1">
                <a:solidFill>
                  <a:prstClr val="black"/>
                </a:solidFill>
                <a:latin typeface="Calibri"/>
                <a:cs typeface="+mn-cs"/>
              </a:rPr>
              <a:t>Mn</a:t>
            </a:r>
            <a:endParaRPr lang="en-US" sz="15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897379" y="477877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021676" y="6102125"/>
            <a:ext cx="263930" cy="2077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1913597" y="5726473"/>
            <a:ext cx="0" cy="94449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436523" y="2390341"/>
            <a:ext cx="2610197" cy="525959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DO,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3+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, Al any  &gt; 1 mg/L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275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046720" y="2437535"/>
            <a:ext cx="2468880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DO,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3+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, Al any &gt; 1 mg/L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Fe &lt; 10 mg/L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386644" y="3185731"/>
            <a:ext cx="775172" cy="756791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High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2+</a:t>
            </a:r>
            <a:endParaRPr lang="en-US" sz="1500" b="1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275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5394962" y="4523162"/>
            <a:ext cx="41823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684472" y="2774248"/>
            <a:ext cx="14549" cy="14777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4941916" y="2979988"/>
            <a:ext cx="1742556" cy="12719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9418320" y="2853033"/>
            <a:ext cx="0" cy="13825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6677189" y="4953344"/>
            <a:ext cx="7283" cy="19950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9418320" y="500321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9418320" y="5810280"/>
            <a:ext cx="0" cy="86068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1886990" y="1536811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6702134" y="1536811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4401588" y="2111966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3291840" y="3322705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4560572" y="3322705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699020" y="210936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9418320" y="212848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4589664" y="3990111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691746" y="6445900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3914128" y="4338561"/>
            <a:ext cx="1351073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 flipH="1">
            <a:off x="5120640" y="6247009"/>
            <a:ext cx="494597" cy="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6677189" y="5702209"/>
            <a:ext cx="7283" cy="19950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>
            <a:off x="2695400" y="4055575"/>
            <a:ext cx="233280" cy="196388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4244160" y="6545650"/>
            <a:ext cx="0" cy="268703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4418214" y="1390223"/>
            <a:ext cx="0" cy="1577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444577" y="4933744"/>
            <a:ext cx="1190801" cy="491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275" b="1" i="1" dirty="0">
                <a:solidFill>
                  <a:prstClr val="black"/>
                </a:solidFill>
                <a:latin typeface="Calibri"/>
                <a:cs typeface="+mn-cs"/>
              </a:rPr>
              <a:t>Repeat As Needed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35332" y="6094703"/>
            <a:ext cx="559816" cy="32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 err="1">
                <a:solidFill>
                  <a:prstClr val="black"/>
                </a:solidFill>
                <a:latin typeface="Calibri"/>
                <a:cs typeface="+mn-cs"/>
              </a:rPr>
              <a:t>Mn</a:t>
            </a:r>
            <a:endParaRPr lang="en-US" sz="15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2468881" y="5651405"/>
            <a:ext cx="263930" cy="2077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53" idx="2"/>
          </p:cNvCxnSpPr>
          <p:nvPr/>
        </p:nvCxnSpPr>
        <p:spPr>
          <a:xfrm flipV="1">
            <a:off x="7444578" y="5425078"/>
            <a:ext cx="595400" cy="104966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53" idx="0"/>
          </p:cNvCxnSpPr>
          <p:nvPr/>
        </p:nvCxnSpPr>
        <p:spPr>
          <a:xfrm flipH="1" flipV="1">
            <a:off x="7649016" y="4728907"/>
            <a:ext cx="390962" cy="20483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871276" y="4235628"/>
            <a:ext cx="2108837" cy="14269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323167" y="5897884"/>
            <a:ext cx="1797476" cy="715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10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387532" y="452846"/>
            <a:ext cx="9144000" cy="73152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Abandoned Coal Mine Drainage</a:t>
            </a:r>
          </a:p>
        </p:txBody>
      </p:sp>
      <p:sp>
        <p:nvSpPr>
          <p:cNvPr id="26626" name="TextBox 6"/>
          <p:cNvSpPr txBox="1">
            <a:spLocks noChangeArrowheads="1"/>
          </p:cNvSpPr>
          <p:nvPr/>
        </p:nvSpPr>
        <p:spPr bwMode="auto">
          <a:xfrm>
            <a:off x="1466859" y="6254365"/>
            <a:ext cx="4323160" cy="3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r">
              <a:spcBef>
                <a:spcPts val="450"/>
              </a:spcBef>
            </a:pPr>
            <a:endParaRPr lang="en-US" sz="1575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627" name="Text Placeholder 3"/>
          <p:cNvSpPr>
            <a:spLocks/>
          </p:cNvSpPr>
          <p:nvPr/>
        </p:nvSpPr>
        <p:spPr bwMode="auto">
          <a:xfrm>
            <a:off x="5486401" y="1663779"/>
            <a:ext cx="536138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50" u="sng" dirty="0">
                <a:solidFill>
                  <a:schemeClr val="tx2"/>
                </a:solidFill>
              </a:rPr>
              <a:t>Abandoned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tx2"/>
                </a:solidFill>
              </a:rPr>
              <a:t>Site mined prior to 1977 Surface Mining Control &amp; Reclamation Act (SMCRA)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tx2"/>
                </a:solidFill>
              </a:rPr>
              <a:t> Before SMCRA, little to no requirement for coal miners to reclaim land or treat polluted water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950" dirty="0">
              <a:solidFill>
                <a:schemeClr val="tx2"/>
              </a:solidFill>
            </a:endParaRPr>
          </a:p>
          <a:p>
            <a:r>
              <a:rPr lang="en-US" sz="1950" u="sng" dirty="0">
                <a:solidFill>
                  <a:schemeClr val="tx2"/>
                </a:solidFill>
              </a:rPr>
              <a:t>Coal mine drainage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tx2"/>
                </a:solidFill>
              </a:rPr>
              <a:t>Water that has become polluted by flowing through </a:t>
            </a:r>
            <a:r>
              <a:rPr lang="en-US" sz="1950" dirty="0" err="1">
                <a:solidFill>
                  <a:schemeClr val="tx2"/>
                </a:solidFill>
              </a:rPr>
              <a:t>unreclaimed</a:t>
            </a:r>
            <a:r>
              <a:rPr lang="en-US" sz="1950" dirty="0">
                <a:solidFill>
                  <a:schemeClr val="tx2"/>
                </a:solidFill>
              </a:rPr>
              <a:t> coal mines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tx2"/>
                </a:solidFill>
              </a:rPr>
              <a:t>Often called abandoned mine drainage (AMD)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tx2"/>
                </a:solidFill>
              </a:rPr>
              <a:t>AMD is commonly acidic (pH 2-4) with high metals such as iron and aluminum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tx2"/>
                </a:solidFill>
              </a:rPr>
              <a:t>AMD creates habitat unsuitable to support fish and other aquatic life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" r="-1" b="3083"/>
          <a:stretch/>
        </p:blipFill>
        <p:spPr>
          <a:xfrm>
            <a:off x="214320" y="1759871"/>
            <a:ext cx="5157788" cy="449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45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Treatment of Net Acidic Mine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Neutralize acidity</a:t>
            </a:r>
          </a:p>
          <a:p>
            <a:pPr marL="979616" lvl="1" indent="-551034">
              <a:buFont typeface="+mj-lt"/>
              <a:buAutoNum type="arabicPeriod"/>
            </a:pPr>
            <a:r>
              <a:rPr lang="en-US" dirty="0"/>
              <a:t>Calcite dissolution</a:t>
            </a:r>
          </a:p>
          <a:p>
            <a:pPr marL="979616" lvl="1" indent="-551034">
              <a:buFont typeface="+mj-lt"/>
              <a:buAutoNum type="arabicPeriod"/>
            </a:pPr>
            <a:r>
              <a:rPr lang="en-US" dirty="0"/>
              <a:t>Bacterial processes in organic substrate</a:t>
            </a:r>
          </a:p>
          <a:p>
            <a:r>
              <a:rPr lang="en-US" dirty="0"/>
              <a:t>Remove metal contaminants</a:t>
            </a:r>
          </a:p>
          <a:p>
            <a:pPr marL="1040842" lvl="1" indent="-551034">
              <a:buFont typeface="+mj-lt"/>
              <a:buAutoNum type="arabicPeriod"/>
            </a:pPr>
            <a:r>
              <a:rPr lang="en-US" dirty="0"/>
              <a:t>Al, Fe, Mn, others</a:t>
            </a:r>
          </a:p>
          <a:p>
            <a:pPr marL="1040842" lvl="1" indent="-551034">
              <a:buFont typeface="+mj-lt"/>
              <a:buAutoNum type="arabicPeriod"/>
            </a:pPr>
            <a:r>
              <a:rPr lang="en-US" dirty="0"/>
              <a:t>Primary removal as oxide and hydroxide solids</a:t>
            </a:r>
          </a:p>
          <a:p>
            <a:pPr marL="1040842" lvl="1" indent="-551034">
              <a:buFont typeface="+mj-lt"/>
              <a:buAutoNum type="arabicPeriod"/>
            </a:pPr>
            <a:r>
              <a:rPr lang="en-US" dirty="0"/>
              <a:t>Secondary removal as sulfides and carbonates</a:t>
            </a:r>
          </a:p>
        </p:txBody>
      </p:sp>
    </p:spTree>
    <p:extLst>
      <p:ext uri="{BB962C8B-B14F-4D97-AF65-F5344CB8AC3E}">
        <p14:creationId xmlns:p14="http://schemas.microsoft.com/office/powerpoint/2010/main" xmlns="" val="385733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1676" y="2836596"/>
            <a:ext cx="1920240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Anoxic Limestone Bed</a:t>
            </a:r>
          </a:p>
        </p:txBody>
      </p:sp>
      <p:sp>
        <p:nvSpPr>
          <p:cNvPr id="5" name="Rectangle 4"/>
          <p:cNvSpPr/>
          <p:nvPr/>
        </p:nvSpPr>
        <p:spPr>
          <a:xfrm>
            <a:off x="912841" y="4317422"/>
            <a:ext cx="2013242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Ponds</a:t>
            </a:r>
          </a:p>
        </p:txBody>
      </p:sp>
      <p:sp>
        <p:nvSpPr>
          <p:cNvPr id="6" name="Rectangle 5"/>
          <p:cNvSpPr/>
          <p:nvPr/>
        </p:nvSpPr>
        <p:spPr>
          <a:xfrm>
            <a:off x="5852160" y="4348595"/>
            <a:ext cx="1645920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Vertical Flow Pond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8738" y="5997627"/>
            <a:ext cx="1679171" cy="4987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err="1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Oxic</a:t>
            </a: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Limestone Bed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9480" y="5159083"/>
            <a:ext cx="1645920" cy="4052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Wetland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5954776" y="5227660"/>
            <a:ext cx="1398362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44992" y="5324297"/>
            <a:ext cx="1679170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53548" y="4338561"/>
            <a:ext cx="1679172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err="1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Oxic</a:t>
            </a: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Limestone Bed (drainable)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95403" y="3613596"/>
            <a:ext cx="1134688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Net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Alkaline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9108" y="1754629"/>
            <a:ext cx="1728533" cy="514417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i="1" dirty="0">
                <a:solidFill>
                  <a:prstClr val="black"/>
                </a:solidFill>
                <a:latin typeface="Calibri"/>
                <a:cs typeface="+mn-cs"/>
              </a:rPr>
              <a:t>Net alkaline</a:t>
            </a:r>
          </a:p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i="1" dirty="0">
                <a:solidFill>
                  <a:prstClr val="black"/>
                </a:solidFill>
                <a:latin typeface="Calibri"/>
                <a:cs typeface="+mn-cs"/>
              </a:rPr>
              <a:t>(Fe and Mn)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8773" y="1796121"/>
            <a:ext cx="3308468" cy="306668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i="1" dirty="0">
                <a:solidFill>
                  <a:prstClr val="black"/>
                </a:solidFill>
                <a:latin typeface="Calibri"/>
                <a:cs typeface="+mn-cs"/>
              </a:rPr>
              <a:t>Net acid (Fe, Al and Mn)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08323" y="3607363"/>
            <a:ext cx="704504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Net acid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79850" y="2358752"/>
            <a:ext cx="2332232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DO,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3+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, Al all &lt; 1 mg/L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(high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2+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31218" y="1028702"/>
            <a:ext cx="4326782" cy="49133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2550" b="1" i="1" dirty="0">
                <a:solidFill>
                  <a:prstClr val="black"/>
                </a:solidFill>
                <a:latin typeface="Calibri"/>
                <a:cs typeface="+mn-cs"/>
              </a:rPr>
              <a:t>Characterize Mine Water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401588" y="2125980"/>
            <a:ext cx="5016732" cy="25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872441" y="1536814"/>
            <a:ext cx="4838002" cy="27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872440" y="2437533"/>
            <a:ext cx="14550" cy="181442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932704" y="5966456"/>
            <a:ext cx="1645920" cy="4052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 Wetland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40081" y="6839890"/>
            <a:ext cx="9592886" cy="323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Final Discharge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40582" y="5830014"/>
            <a:ext cx="722162" cy="32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 err="1">
                <a:solidFill>
                  <a:prstClr val="black"/>
                </a:solidFill>
                <a:latin typeface="Calibri"/>
                <a:cs typeface="+mn-cs"/>
              </a:rPr>
              <a:t>Mn</a:t>
            </a:r>
            <a:endParaRPr lang="en-US" sz="15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897379" y="477877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021676" y="6102125"/>
            <a:ext cx="263930" cy="2077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1913597" y="5726473"/>
            <a:ext cx="0" cy="94449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436523" y="2390341"/>
            <a:ext cx="2610197" cy="525959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DO,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3+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, Al any  &gt; 1 mg/L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275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046720" y="2437535"/>
            <a:ext cx="2468880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DO,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3+</a:t>
            </a: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, Al any &gt; 1 mg/L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Fe &lt; 10 mg/L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386644" y="3185731"/>
            <a:ext cx="775172" cy="756791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>
                <a:solidFill>
                  <a:prstClr val="black"/>
                </a:solidFill>
                <a:latin typeface="Calibri"/>
                <a:cs typeface="+mn-cs"/>
              </a:rPr>
              <a:t>High Fe</a:t>
            </a:r>
            <a:r>
              <a:rPr lang="en-US" sz="1500" b="1" i="1" baseline="30000" dirty="0">
                <a:solidFill>
                  <a:prstClr val="black"/>
                </a:solidFill>
                <a:latin typeface="Calibri"/>
                <a:cs typeface="+mn-cs"/>
              </a:rPr>
              <a:t>2+</a:t>
            </a:r>
            <a:endParaRPr lang="en-US" sz="1500" b="1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275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5394962" y="4523162"/>
            <a:ext cx="41823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684472" y="2774248"/>
            <a:ext cx="14549" cy="14777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4941916" y="2979988"/>
            <a:ext cx="1742556" cy="12719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9418320" y="2853033"/>
            <a:ext cx="0" cy="13825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6677189" y="4953344"/>
            <a:ext cx="7283" cy="19950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9418320" y="500321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9418320" y="5810280"/>
            <a:ext cx="0" cy="86068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1886990" y="1536811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6702134" y="1536811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4401588" y="2111966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3291840" y="3322705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4560572" y="3322705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699020" y="210936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9418320" y="2128489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4589664" y="3990111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691746" y="6445900"/>
            <a:ext cx="0" cy="26185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3914128" y="4338561"/>
            <a:ext cx="1351073" cy="411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Ponds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 flipH="1">
            <a:off x="5120640" y="6247009"/>
            <a:ext cx="494597" cy="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6677189" y="5702209"/>
            <a:ext cx="7283" cy="19950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>
            <a:off x="2695400" y="4055575"/>
            <a:ext cx="233280" cy="196388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4244160" y="6545650"/>
            <a:ext cx="0" cy="268703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4418214" y="1390223"/>
            <a:ext cx="0" cy="1577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444577" y="4933744"/>
            <a:ext cx="1190801" cy="491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275" b="1" i="1" dirty="0">
                <a:solidFill>
                  <a:prstClr val="black"/>
                </a:solidFill>
                <a:latin typeface="Calibri"/>
                <a:cs typeface="+mn-cs"/>
              </a:rPr>
              <a:t>Repeat As Needed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35332" y="6094703"/>
            <a:ext cx="559816" cy="32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i="1" dirty="0" err="1">
                <a:solidFill>
                  <a:prstClr val="black"/>
                </a:solidFill>
                <a:latin typeface="Calibri"/>
                <a:cs typeface="+mn-cs"/>
              </a:rPr>
              <a:t>Mn</a:t>
            </a:r>
            <a:endParaRPr lang="en-US" sz="15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2468881" y="5651405"/>
            <a:ext cx="263930" cy="2077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53" idx="2"/>
          </p:cNvCxnSpPr>
          <p:nvPr/>
        </p:nvCxnSpPr>
        <p:spPr>
          <a:xfrm flipV="1">
            <a:off x="7444578" y="5425078"/>
            <a:ext cx="595400" cy="104966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53" idx="0"/>
          </p:cNvCxnSpPr>
          <p:nvPr/>
        </p:nvCxnSpPr>
        <p:spPr>
          <a:xfrm flipH="1" flipV="1">
            <a:off x="7649016" y="4728907"/>
            <a:ext cx="390962" cy="204837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940850" y="2338450"/>
            <a:ext cx="2179790" cy="946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813196" y="4259244"/>
            <a:ext cx="1765430" cy="765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610422" y="4260462"/>
            <a:ext cx="1765430" cy="765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961" tIns="48981" rIns="97961" bIns="48981" rtlCol="0" anchor="ctr"/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71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946084"/>
            <a:ext cx="9692640" cy="1323023"/>
          </a:xfrm>
        </p:spPr>
        <p:txBody>
          <a:bodyPr>
            <a:normAutofit fontScale="90000"/>
          </a:bodyPr>
          <a:lstStyle/>
          <a:p>
            <a:r>
              <a:rPr lang="en-US" dirty="0"/>
              <a:t>Long-term Performance and Costs: Marchand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xmlns="" val="394648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6240" y="6035041"/>
            <a:ext cx="3474720" cy="306668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cs typeface="+mn-cs"/>
              </a:rPr>
              <a:t>influent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" y="1851660"/>
            <a:ext cx="10972799" cy="4594860"/>
            <a:chOff x="0" y="0"/>
            <a:chExt cx="9144000" cy="3657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0" y="0"/>
              <a:ext cx="9144000" cy="3657600"/>
            </a:xfrm>
            <a:prstGeom prst="rect">
              <a:avLst/>
            </a:prstGeom>
          </p:spPr>
        </p:pic>
        <p:sp>
          <p:nvSpPr>
            <p:cNvPr id="8" name="TextBox 2"/>
            <p:cNvSpPr txBox="1"/>
            <p:nvPr/>
          </p:nvSpPr>
          <p:spPr>
            <a:xfrm>
              <a:off x="3467003" y="3123729"/>
              <a:ext cx="1754071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7961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  <a:t>Sewickley Creek</a:t>
              </a:r>
              <a:endParaRPr lang="en-US" sz="1275">
                <a:solidFill>
                  <a:prstClr val="black"/>
                </a:solidFill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9" name="TextBox 3"/>
            <p:cNvSpPr txBox="1"/>
            <p:nvPr/>
          </p:nvSpPr>
          <p:spPr>
            <a:xfrm rot="5400000">
              <a:off x="7652947" y="1909373"/>
              <a:ext cx="978876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7961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75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Pond</a:t>
              </a:r>
              <a:r>
                <a:rPr lang="en-US" sz="1500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 A</a:t>
              </a:r>
              <a:endParaRPr lang="en-US" sz="1275">
                <a:solidFill>
                  <a:prstClr val="black"/>
                </a:solidFill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10" name="TextBox 5"/>
            <p:cNvSpPr txBox="1"/>
            <p:nvPr/>
          </p:nvSpPr>
          <p:spPr>
            <a:xfrm rot="5400000">
              <a:off x="6989177" y="1713011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7961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75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Pond</a:t>
              </a:r>
              <a:r>
                <a:rPr lang="en-US" sz="1500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 B</a:t>
              </a:r>
              <a:endParaRPr lang="en-US" sz="1275">
                <a:solidFill>
                  <a:prstClr val="black"/>
                </a:solidFill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11" name="TextBox 6"/>
            <p:cNvSpPr txBox="1"/>
            <p:nvPr/>
          </p:nvSpPr>
          <p:spPr>
            <a:xfrm rot="5400000">
              <a:off x="6389885" y="1637804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7961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75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Pond</a:t>
              </a:r>
              <a:r>
                <a:rPr lang="en-US" sz="1500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 C</a:t>
              </a:r>
              <a:endParaRPr lang="en-US" sz="1275">
                <a:solidFill>
                  <a:prstClr val="black"/>
                </a:solidFill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12" name="TextBox 7"/>
            <p:cNvSpPr txBox="1"/>
            <p:nvPr/>
          </p:nvSpPr>
          <p:spPr>
            <a:xfrm rot="5400000">
              <a:off x="5769977" y="1730596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7961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75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Pond</a:t>
              </a:r>
              <a:r>
                <a:rPr lang="en-US" sz="1500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 D</a:t>
              </a:r>
              <a:endParaRPr lang="en-US" sz="1275">
                <a:solidFill>
                  <a:prstClr val="black"/>
                </a:solidFill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13" name="TextBox 8"/>
            <p:cNvSpPr txBox="1"/>
            <p:nvPr/>
          </p:nvSpPr>
          <p:spPr>
            <a:xfrm rot="5400000">
              <a:off x="5202594" y="1730596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7961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75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Pond</a:t>
              </a:r>
              <a:r>
                <a:rPr lang="en-US" sz="1500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 E</a:t>
              </a:r>
              <a:endParaRPr lang="en-US" sz="1275">
                <a:solidFill>
                  <a:prstClr val="black"/>
                </a:solidFill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14" name="TextBox 9"/>
            <p:cNvSpPr txBox="1"/>
            <p:nvPr/>
          </p:nvSpPr>
          <p:spPr>
            <a:xfrm rot="5400000">
              <a:off x="4688774" y="1723774"/>
              <a:ext cx="818677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7961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75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Pond</a:t>
              </a:r>
              <a:r>
                <a:rPr lang="en-US" sz="1500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 F</a:t>
              </a:r>
              <a:endParaRPr lang="en-US" sz="1275">
                <a:solidFill>
                  <a:prstClr val="black"/>
                </a:solidFill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15" name="TextBox 10"/>
            <p:cNvSpPr txBox="1"/>
            <p:nvPr/>
          </p:nvSpPr>
          <p:spPr>
            <a:xfrm rot="2626014">
              <a:off x="3127569" y="200482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7961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75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  <a:t>Wetland</a:t>
              </a:r>
              <a:endParaRPr lang="en-US" sz="1275">
                <a:solidFill>
                  <a:prstClr val="black"/>
                </a:solidFill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16" name="TextBox 11"/>
            <p:cNvSpPr txBox="1"/>
            <p:nvPr/>
          </p:nvSpPr>
          <p:spPr>
            <a:xfrm rot="1861231">
              <a:off x="1617189" y="19402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7961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75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  <a:t>Wetland</a:t>
              </a:r>
              <a:endParaRPr lang="en-US" sz="1275">
                <a:solidFill>
                  <a:prstClr val="black"/>
                </a:solidFill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17" name="TextBox 12"/>
            <p:cNvSpPr txBox="1"/>
            <p:nvPr/>
          </p:nvSpPr>
          <p:spPr>
            <a:xfrm rot="6551596">
              <a:off x="970282" y="1311927"/>
              <a:ext cx="918212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7961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75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  <a:t>Wetland</a:t>
              </a:r>
              <a:endParaRPr lang="en-US" sz="1275">
                <a:solidFill>
                  <a:prstClr val="black"/>
                </a:solidFill>
                <a:latin typeface="Times New Roman"/>
                <a:ea typeface="Times New Roman"/>
                <a:cs typeface="+mn-c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3945249" y="1911927"/>
              <a:ext cx="474352" cy="2313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685800" y="1842655"/>
              <a:ext cx="114300" cy="13854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79616" fontAlgn="auto">
                <a:lnSpc>
                  <a:spcPct val="115000"/>
                </a:lnSpc>
                <a:spcBef>
                  <a:spcPts val="0"/>
                </a:spcBef>
                <a:spcAft>
                  <a:spcPts val="1072"/>
                </a:spcAft>
              </a:pPr>
              <a:r>
                <a:rPr lang="en-US" sz="1275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  <a:endParaRPr lang="en-US" sz="1275">
                <a:solidFill>
                  <a:prstClr val="black"/>
                </a:solidFill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914900" y="1227119"/>
              <a:ext cx="114300" cy="138545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79616" fontAlgn="auto">
                <a:lnSpc>
                  <a:spcPct val="115000"/>
                </a:lnSpc>
                <a:spcBef>
                  <a:spcPts val="0"/>
                </a:spcBef>
                <a:spcAft>
                  <a:spcPts val="1072"/>
                </a:spcAft>
              </a:pPr>
              <a:r>
                <a:rPr lang="en-US" sz="1275" dirty="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  <a:endParaRPr lang="en-US" sz="1275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8267700" y="1492827"/>
              <a:ext cx="114300" cy="138545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79616" fontAlgn="auto">
                <a:lnSpc>
                  <a:spcPct val="115000"/>
                </a:lnSpc>
                <a:spcBef>
                  <a:spcPts val="0"/>
                </a:spcBef>
                <a:spcAft>
                  <a:spcPts val="1072"/>
                </a:spcAft>
              </a:pPr>
              <a:r>
                <a:rPr lang="en-US" sz="1275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  <a:endParaRPr lang="en-US" sz="1275">
                <a:solidFill>
                  <a:prstClr val="black"/>
                </a:solidFill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251989" y="2538908"/>
              <a:ext cx="114300" cy="138545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79616" fontAlgn="auto">
                <a:lnSpc>
                  <a:spcPct val="115000"/>
                </a:lnSpc>
                <a:spcBef>
                  <a:spcPts val="0"/>
                </a:spcBef>
                <a:spcAft>
                  <a:spcPts val="1072"/>
                </a:spcAft>
              </a:pPr>
              <a:r>
                <a:rPr lang="en-US" sz="1275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  <a:endParaRPr lang="en-US" sz="1275">
                <a:solidFill>
                  <a:prstClr val="black"/>
                </a:solidFill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744408" y="1163710"/>
              <a:ext cx="114300" cy="138545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79616" fontAlgn="auto">
                <a:lnSpc>
                  <a:spcPct val="115000"/>
                </a:lnSpc>
                <a:spcBef>
                  <a:spcPts val="0"/>
                </a:spcBef>
                <a:spcAft>
                  <a:spcPts val="1072"/>
                </a:spcAft>
              </a:pPr>
              <a:r>
                <a:rPr lang="en-US" sz="1275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  <a:endParaRPr lang="en-US" sz="1275">
                <a:solidFill>
                  <a:prstClr val="black"/>
                </a:solidFill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438900" y="2452255"/>
              <a:ext cx="114300" cy="138545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79616" fontAlgn="auto">
                <a:lnSpc>
                  <a:spcPct val="115000"/>
                </a:lnSpc>
                <a:spcBef>
                  <a:spcPts val="0"/>
                </a:spcBef>
                <a:spcAft>
                  <a:spcPts val="1072"/>
                </a:spcAft>
              </a:pPr>
              <a:r>
                <a:rPr lang="en-US" sz="1275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  <a:endParaRPr lang="en-US" sz="1275">
                <a:solidFill>
                  <a:prstClr val="black"/>
                </a:solidFill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72300" y="1227120"/>
              <a:ext cx="114300" cy="138545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79616" fontAlgn="auto">
                <a:lnSpc>
                  <a:spcPct val="115000"/>
                </a:lnSpc>
                <a:spcBef>
                  <a:spcPts val="0"/>
                </a:spcBef>
                <a:spcAft>
                  <a:spcPts val="1072"/>
                </a:spcAft>
              </a:pPr>
              <a:r>
                <a:rPr lang="en-US" sz="1275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  <a:endParaRPr lang="en-US" sz="1275">
                <a:solidFill>
                  <a:prstClr val="black"/>
                </a:solidFill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620000" y="2373923"/>
              <a:ext cx="114300" cy="138545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79616" fontAlgn="auto">
                <a:lnSpc>
                  <a:spcPct val="115000"/>
                </a:lnSpc>
                <a:spcBef>
                  <a:spcPts val="0"/>
                </a:spcBef>
                <a:spcAft>
                  <a:spcPts val="1072"/>
                </a:spcAft>
              </a:pPr>
              <a:r>
                <a:rPr lang="en-US" sz="1275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  <a:endParaRPr lang="en-US" sz="1275">
                <a:solidFill>
                  <a:prstClr val="black"/>
                </a:solidFill>
                <a:latin typeface="Times New Roman"/>
                <a:ea typeface="Calibri"/>
                <a:cs typeface="Times New Roman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8382000" y="1573822"/>
              <a:ext cx="457200" cy="10464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5366289" y="2608180"/>
              <a:ext cx="304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858708" y="1219200"/>
              <a:ext cx="304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7734300" y="2466641"/>
              <a:ext cx="304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6553200" y="2514600"/>
              <a:ext cx="304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7098323" y="1261222"/>
              <a:ext cx="304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4572000" y="1261222"/>
              <a:ext cx="304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44"/>
            <p:cNvSpPr txBox="1"/>
            <p:nvPr/>
          </p:nvSpPr>
          <p:spPr>
            <a:xfrm>
              <a:off x="7250723" y="225606"/>
              <a:ext cx="1714501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7961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75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  <a:t>FeOOH recovered</a:t>
              </a:r>
              <a:endParaRPr lang="en-US" sz="1275">
                <a:solidFill>
                  <a:prstClr val="black"/>
                </a:solidFill>
                <a:latin typeface="Times New Roman"/>
                <a:ea typeface="Times New Roman"/>
                <a:cs typeface="+mn-cs"/>
              </a:endParaRPr>
            </a:p>
            <a:p>
              <a:pPr defTabSz="97961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75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  <a:t> in 2012</a:t>
              </a:r>
              <a:endParaRPr lang="en-US" sz="1275">
                <a:solidFill>
                  <a:prstClr val="black"/>
                </a:solidFill>
                <a:latin typeface="Times New Roman"/>
                <a:ea typeface="Times New Roman"/>
                <a:cs typeface="+mn-cs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8176467" y="868643"/>
              <a:ext cx="119807" cy="29506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803305" y="1923650"/>
              <a:ext cx="3048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2819400" y="1538653"/>
              <a:ext cx="152400" cy="3732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3352800" y="1469284"/>
              <a:ext cx="270070" cy="3224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209800" y="1219200"/>
              <a:ext cx="152400" cy="4513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146847" y="1234442"/>
            <a:ext cx="8911553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prstClr val="black"/>
                </a:solidFill>
                <a:latin typeface="Calibri"/>
                <a:cs typeface="+mn-cs"/>
              </a:rPr>
              <a:t>Marchand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 Passive System (Westmoreland County)</a:t>
            </a:r>
          </a:p>
        </p:txBody>
      </p:sp>
    </p:spTree>
    <p:extLst>
      <p:ext uri="{BB962C8B-B14F-4D97-AF65-F5344CB8AC3E}">
        <p14:creationId xmlns:p14="http://schemas.microsoft.com/office/powerpoint/2010/main" xmlns="" val="13548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Bob\My Documents\My Pictures\Lowber System Photos\beth trough\DSC02926.jpg"/>
          <p:cNvPicPr>
            <a:picLocks noGrp="1" noChangeAspect="1" noChangeArrowheads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1028700"/>
            <a:ext cx="10972800" cy="6172200"/>
          </a:xfrm>
        </p:spPr>
      </p:pic>
      <p:sp>
        <p:nvSpPr>
          <p:cNvPr id="2" name="TextBox 1"/>
          <p:cNvSpPr txBox="1"/>
          <p:nvPr/>
        </p:nvSpPr>
        <p:spPr>
          <a:xfrm>
            <a:off x="3931920" y="4320542"/>
            <a:ext cx="6492240" cy="49133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2550" b="1" dirty="0">
                <a:solidFill>
                  <a:prstClr val="black"/>
                </a:solidFill>
                <a:latin typeface="Calibri"/>
                <a:cs typeface="+mn-cs"/>
              </a:rPr>
              <a:t>Fe</a:t>
            </a:r>
            <a:r>
              <a:rPr lang="en-US" sz="2550" b="1" baseline="30000" dirty="0">
                <a:solidFill>
                  <a:prstClr val="black"/>
                </a:solidFill>
                <a:latin typeface="Calibri"/>
                <a:cs typeface="+mn-cs"/>
              </a:rPr>
              <a:t>2+</a:t>
            </a:r>
            <a:r>
              <a:rPr lang="en-US" sz="2550" b="1" dirty="0">
                <a:solidFill>
                  <a:prstClr val="black"/>
                </a:solidFill>
                <a:latin typeface="Calibri"/>
                <a:cs typeface="+mn-cs"/>
              </a:rPr>
              <a:t> + HCO</a:t>
            </a:r>
            <a:r>
              <a:rPr lang="en-US" sz="2550" b="1" baseline="-250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  <a:r>
              <a:rPr lang="en-US" sz="2550" b="1" baseline="30000" dirty="0">
                <a:solidFill>
                  <a:prstClr val="black"/>
                </a:solidFill>
                <a:latin typeface="Calibri"/>
                <a:cs typeface="+mn-cs"/>
              </a:rPr>
              <a:t>-</a:t>
            </a:r>
            <a:r>
              <a:rPr lang="en-US" sz="2550" b="1" dirty="0">
                <a:solidFill>
                  <a:prstClr val="black"/>
                </a:solidFill>
                <a:latin typeface="Calibri"/>
                <a:cs typeface="+mn-cs"/>
              </a:rPr>
              <a:t> + O</a:t>
            </a:r>
            <a:r>
              <a:rPr lang="en-US" sz="2550" b="1" baseline="-250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  <a:r>
              <a:rPr lang="en-US" sz="2550" b="1" dirty="0">
                <a:solidFill>
                  <a:prstClr val="black"/>
                </a:solidFill>
                <a:latin typeface="Calibri"/>
                <a:cs typeface="+mn-cs"/>
              </a:rPr>
              <a:t>  </a:t>
            </a:r>
            <a:r>
              <a:rPr lang="en-US" sz="2550" b="1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 </a:t>
            </a:r>
            <a:r>
              <a:rPr lang="en-US" sz="2550" b="1" dirty="0" err="1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FeOOH</a:t>
            </a:r>
            <a:r>
              <a:rPr lang="en-US" sz="2550" b="1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 + H</a:t>
            </a:r>
            <a:r>
              <a:rPr lang="en-US" sz="2550" b="1" baseline="-25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2</a:t>
            </a:r>
            <a:r>
              <a:rPr lang="en-US" sz="2550" b="1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O + CO</a:t>
            </a:r>
            <a:r>
              <a:rPr lang="en-US" sz="2550" b="1" baseline="-25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2</a:t>
            </a:r>
            <a:endParaRPr lang="en-US" sz="255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5840" y="1303020"/>
            <a:ext cx="4663440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Net Alkaline Mine Water</a:t>
            </a:r>
          </a:p>
        </p:txBody>
      </p:sp>
    </p:spTree>
    <p:extLst>
      <p:ext uri="{BB962C8B-B14F-4D97-AF65-F5344CB8AC3E}">
        <p14:creationId xmlns:p14="http://schemas.microsoft.com/office/powerpoint/2010/main" xmlns="" val="241738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final discharge Sept 07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028700"/>
            <a:ext cx="10972800" cy="61722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xmlns="" val="426035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Marchand Time Line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7101381"/>
              </p:ext>
            </p:extLst>
          </p:nvPr>
        </p:nvGraphicFramePr>
        <p:xfrm>
          <a:off x="548640" y="2468880"/>
          <a:ext cx="9875520" cy="30723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426641986"/>
                    </a:ext>
                  </a:extLst>
                </a:gridCol>
                <a:gridCol w="8503920">
                  <a:extLst>
                    <a:ext uri="{9D8B030D-6E8A-4147-A177-3AD203B41FA5}">
                      <a16:colId xmlns:a16="http://schemas.microsoft.com/office/drawing/2014/main" xmlns="" val="1197028483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r>
                        <a:rPr lang="en-US" sz="2300" b="1" dirty="0"/>
                        <a:t>Year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Activity</a:t>
                      </a:r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360008567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en-US" sz="2300" dirty="0"/>
                        <a:t>2000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Grant</a:t>
                      </a:r>
                      <a:r>
                        <a:rPr lang="en-US" sz="2300" baseline="0" dirty="0"/>
                        <a:t> to assess feasibility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78050466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en-US" sz="2300" dirty="0"/>
                        <a:t>2004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Grant for</a:t>
                      </a:r>
                      <a:r>
                        <a:rPr lang="en-US" sz="2300" baseline="0" dirty="0"/>
                        <a:t> design, permitting, construction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359341025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en-US" sz="2300" dirty="0"/>
                        <a:t>2006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System operational</a:t>
                      </a:r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96684247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en-US" sz="2300" dirty="0"/>
                        <a:t>2010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Berm</a:t>
                      </a:r>
                      <a:r>
                        <a:rPr lang="en-US" sz="2300" baseline="0" dirty="0"/>
                        <a:t> repairs and pipe cleanout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227534558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en-US" sz="2300" dirty="0"/>
                        <a:t>2012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Sludge removal</a:t>
                      </a:r>
                      <a:r>
                        <a:rPr lang="en-US" sz="2300" baseline="0" dirty="0"/>
                        <a:t> and trough installation (3 ponds)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162154031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en-US" sz="2300" dirty="0"/>
                        <a:t>2016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Trough</a:t>
                      </a:r>
                      <a:r>
                        <a:rPr lang="en-US" sz="2300" baseline="0" dirty="0"/>
                        <a:t> installation (3 ponds)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1288477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198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/>
          <p:cNvSpPr>
            <a:spLocks noGrp="1"/>
          </p:cNvSpPr>
          <p:nvPr>
            <p:ph type="title"/>
          </p:nvPr>
        </p:nvSpPr>
        <p:spPr>
          <a:xfrm>
            <a:off x="548640" y="1275874"/>
            <a:ext cx="9875520" cy="712946"/>
          </a:xfrm>
        </p:spPr>
        <p:txBody>
          <a:bodyPr>
            <a:normAutofit fontScale="90000"/>
          </a:bodyPr>
          <a:lstStyle/>
          <a:p>
            <a:r>
              <a:rPr lang="en-US" sz="3825" dirty="0"/>
              <a:t>Marchand system, Oct 2006 – April 2016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33601922"/>
              </p:ext>
            </p:extLst>
          </p:nvPr>
        </p:nvGraphicFramePr>
        <p:xfrm>
          <a:off x="731521" y="2331720"/>
          <a:ext cx="9235438" cy="2011680"/>
        </p:xfrm>
        <a:graphic>
          <a:graphicData uri="http://schemas.openxmlformats.org/drawingml/2006/table">
            <a:tbl>
              <a:tblPr/>
              <a:tblGrid>
                <a:gridCol w="14862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48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59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42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21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210817005"/>
                    </a:ext>
                  </a:extLst>
                </a:gridCol>
                <a:gridCol w="834354">
                  <a:extLst>
                    <a:ext uri="{9D8B030D-6E8A-4147-A177-3AD203B41FA5}">
                      <a16:colId xmlns:a16="http://schemas.microsoft.com/office/drawing/2014/main" xmlns="" val="2469054810"/>
                    </a:ext>
                  </a:extLst>
                </a:gridCol>
                <a:gridCol w="104586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45862">
                  <a:extLst>
                    <a:ext uri="{9D8B030D-6E8A-4147-A177-3AD203B41FA5}">
                      <a16:colId xmlns:a16="http://schemas.microsoft.com/office/drawing/2014/main" xmlns="" val="2021383988"/>
                    </a:ext>
                  </a:extLst>
                </a:gridCol>
              </a:tblGrid>
              <a:tr h="49720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Times New Roman"/>
                          <a:ea typeface="Times New Roman"/>
                          <a:cs typeface="Times New Roman"/>
                        </a:rPr>
                        <a:t>Flow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Times New Roman"/>
                          <a:ea typeface="Times New Roman"/>
                          <a:cs typeface="Times New Roman"/>
                        </a:rPr>
                        <a:t>pH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latin typeface="Times New Roman"/>
                          <a:ea typeface="Times New Roman"/>
                          <a:cs typeface="Times New Roman"/>
                        </a:rPr>
                        <a:t>Alk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imes New Roman"/>
                          <a:ea typeface="Times New Roman"/>
                          <a:cs typeface="Times New Roman"/>
                        </a:rPr>
                        <a:t>Fe</a:t>
                      </a:r>
                      <a:endParaRPr lang="en-US" sz="2200" baseline="30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Times New Roman"/>
                          <a:ea typeface="Times New Roman"/>
                          <a:cs typeface="Times New Roman"/>
                        </a:rPr>
                        <a:t>Al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Times New Roman"/>
                          <a:ea typeface="Times New Roman"/>
                          <a:cs typeface="Times New Roman"/>
                        </a:rPr>
                        <a:t>Mn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Times New Roman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2200" b="1" baseline="-250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Times New Roman"/>
                          <a:ea typeface="Times New Roman"/>
                          <a:cs typeface="Times New Roman"/>
                        </a:rPr>
                        <a:t>TSS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gpm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s.u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---------------</a:t>
                      </a:r>
                      <a:r>
                        <a:rPr lang="en-US" sz="2200" baseline="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mg/L   -----------------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9877" marR="6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9877" marR="6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9877" marR="6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4225148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Inflow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1,870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6.3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334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71.6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&lt;0.1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1.2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1,141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Effluent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7.7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218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1.1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&lt;0.1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0.5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1,163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&lt;6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9292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0000000-0008-0000-0100-00004A24000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591287323"/>
              </p:ext>
            </p:extLst>
          </p:nvPr>
        </p:nvGraphicFramePr>
        <p:xfrm>
          <a:off x="0" y="758283"/>
          <a:ext cx="10332720" cy="6757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5276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and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Routine inspections and sampling</a:t>
            </a:r>
          </a:p>
          <a:p>
            <a:pPr lvl="1"/>
            <a:r>
              <a:rPr lang="en-US" dirty="0"/>
              <a:t>Quarterly, ½ day</a:t>
            </a:r>
          </a:p>
          <a:p>
            <a:r>
              <a:rPr lang="en-US" dirty="0"/>
              <a:t>System improvements</a:t>
            </a:r>
          </a:p>
          <a:p>
            <a:pPr lvl="1"/>
            <a:r>
              <a:rPr lang="en-US" dirty="0"/>
              <a:t>Berm reinforcement; trough installations</a:t>
            </a:r>
          </a:p>
          <a:p>
            <a:r>
              <a:rPr lang="en-US" dirty="0"/>
              <a:t>Sludge management</a:t>
            </a:r>
          </a:p>
          <a:p>
            <a:pPr lvl="1"/>
            <a:r>
              <a:rPr lang="en-US" dirty="0"/>
              <a:t>750,000 gallon/year sludge</a:t>
            </a:r>
          </a:p>
          <a:p>
            <a:pPr lvl="1"/>
            <a:r>
              <a:rPr lang="en-US" dirty="0"/>
              <a:t>~5% of pond volume</a:t>
            </a:r>
          </a:p>
        </p:txBody>
      </p:sp>
    </p:spTree>
    <p:extLst>
      <p:ext uri="{BB962C8B-B14F-4D97-AF65-F5344CB8AC3E}">
        <p14:creationId xmlns:p14="http://schemas.microsoft.com/office/powerpoint/2010/main" xmlns="" val="102965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6066" t="11064" r="12130" b="24725"/>
          <a:stretch/>
        </p:blipFill>
        <p:spPr bwMode="auto">
          <a:xfrm>
            <a:off x="119743" y="3824028"/>
            <a:ext cx="3145972" cy="39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553" t="10182" r="16414"/>
          <a:stretch/>
        </p:blipFill>
        <p:spPr>
          <a:xfrm>
            <a:off x="119743" y="282906"/>
            <a:ext cx="3145971" cy="3281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2862" t="5799" r="7723" b="3910"/>
          <a:stretch/>
        </p:blipFill>
        <p:spPr>
          <a:xfrm>
            <a:off x="7750629" y="282905"/>
            <a:ext cx="3145971" cy="3281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744" r="37896"/>
          <a:stretch/>
        </p:blipFill>
        <p:spPr>
          <a:xfrm>
            <a:off x="3360396" y="282906"/>
            <a:ext cx="4249263" cy="7441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3541" r="19847"/>
          <a:stretch/>
        </p:blipFill>
        <p:spPr>
          <a:xfrm>
            <a:off x="7750629" y="3824028"/>
            <a:ext cx="3145971" cy="39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680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Sludge Management: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Cleaned first three ponds</a:t>
            </a:r>
          </a:p>
          <a:p>
            <a:r>
              <a:rPr lang="en-US" dirty="0"/>
              <a:t>Installed bypass system to enable pond dewatering and continuous treatment</a:t>
            </a:r>
          </a:p>
          <a:p>
            <a:r>
              <a:rPr lang="en-US" dirty="0"/>
              <a:t>Replaced three problem pipes with open troughs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1362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91164" y="2194563"/>
            <a:ext cx="4980476" cy="2105716"/>
          </a:xfr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320" y="4701151"/>
            <a:ext cx="4980476" cy="2105716"/>
          </a:xfrm>
        </p:spPr>
      </p:pic>
      <p:pic>
        <p:nvPicPr>
          <p:cNvPr id="8" name="Picture 3" descr="C:\Users\Bob\Pictures\Lowber Sludge 2012\Tractor and sludge pump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5760" y="2222285"/>
            <a:ext cx="4971245" cy="209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78282" y="4571003"/>
            <a:ext cx="4206240" cy="236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320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2" y="1234441"/>
            <a:ext cx="8190412" cy="658247"/>
          </a:xfrm>
        </p:spPr>
        <p:txBody>
          <a:bodyPr>
            <a:normAutofit/>
          </a:bodyPr>
          <a:lstStyle/>
          <a:p>
            <a:pPr algn="ctr"/>
            <a:r>
              <a:rPr lang="en-US" sz="3450" dirty="0">
                <a:latin typeface="+mn-lt"/>
              </a:rPr>
              <a:t>Elemental composition of solids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67003953"/>
              </p:ext>
            </p:extLst>
          </p:nvPr>
        </p:nvGraphicFramePr>
        <p:xfrm>
          <a:off x="748782" y="1892688"/>
          <a:ext cx="9464040" cy="1329398"/>
        </p:xfrm>
        <a:graphic>
          <a:graphicData uri="http://schemas.openxmlformats.org/drawingml/2006/table">
            <a:tbl>
              <a:tblPr firstRow="1" firstCol="1" bandRow="1"/>
              <a:tblGrid>
                <a:gridCol w="788670">
                  <a:extLst>
                    <a:ext uri="{9D8B030D-6E8A-4147-A177-3AD203B41FA5}">
                      <a16:colId xmlns:a16="http://schemas.microsoft.com/office/drawing/2014/main" xmlns="" val="3248329507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xmlns="" val="4184696001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xmlns="" val="3703407302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xmlns="" val="4136838664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xmlns="" val="3730150854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xmlns="" val="270137400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xmlns="" val="1755182391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xmlns="" val="2773872759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xmlns="" val="1338779298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xmlns="" val="2633039045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xmlns="" val="2622841613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xmlns="" val="4216562074"/>
                    </a:ext>
                  </a:extLst>
                </a:gridCol>
              </a:tblGrid>
              <a:tr h="43651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LOI</a:t>
                      </a: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7112507"/>
                  </a:ext>
                </a:extLst>
              </a:tr>
              <a:tr h="43651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1530851"/>
                  </a:ext>
                </a:extLst>
              </a:tr>
              <a:tr h="45636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52.6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 0.1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 0.1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 0.1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CA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</a:p>
                  </a:txBody>
                  <a:tcPr marL="82296" marR="822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365429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6532" y="3429000"/>
            <a:ext cx="9761220" cy="206099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marL="367356" indent="-367356" defTabSz="97961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550" dirty="0">
                <a:solidFill>
                  <a:prstClr val="black"/>
                </a:solidFill>
                <a:latin typeface="Calibri"/>
                <a:cs typeface="+mn-cs"/>
              </a:rPr>
              <a:t>Solids are ~50% Fe and are mixture of </a:t>
            </a:r>
            <a:r>
              <a:rPr lang="en-US" sz="2550" dirty="0" err="1">
                <a:solidFill>
                  <a:prstClr val="black"/>
                </a:solidFill>
                <a:latin typeface="Calibri"/>
                <a:cs typeface="+mn-cs"/>
              </a:rPr>
              <a:t>FeOOH</a:t>
            </a:r>
            <a:r>
              <a:rPr lang="en-US" sz="2550" dirty="0">
                <a:solidFill>
                  <a:prstClr val="black"/>
                </a:solidFill>
                <a:latin typeface="Calibri"/>
                <a:cs typeface="+mn-cs"/>
              </a:rPr>
              <a:t> and Fe(OH)</a:t>
            </a:r>
            <a:r>
              <a:rPr lang="en-US" sz="2550" baseline="-250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  <a:p>
            <a:pPr marL="367356" indent="-367356" defTabSz="97961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550" dirty="0">
                <a:solidFill>
                  <a:prstClr val="black"/>
                </a:solidFill>
                <a:latin typeface="Calibri"/>
                <a:cs typeface="+mn-cs"/>
              </a:rPr>
              <a:t>Concentrations of hazardous metals all below limits in EPA Part 503 </a:t>
            </a:r>
            <a:r>
              <a:rPr lang="en-US" sz="2550" dirty="0" err="1">
                <a:solidFill>
                  <a:prstClr val="black"/>
                </a:solidFill>
                <a:latin typeface="Calibri"/>
                <a:cs typeface="+mn-cs"/>
              </a:rPr>
              <a:t>Biosolids</a:t>
            </a:r>
            <a:r>
              <a:rPr lang="en-US" sz="2550" dirty="0">
                <a:solidFill>
                  <a:prstClr val="black"/>
                </a:solidFill>
                <a:latin typeface="Calibri"/>
                <a:cs typeface="+mn-cs"/>
              </a:rPr>
              <a:t> rule</a:t>
            </a:r>
          </a:p>
          <a:p>
            <a:pPr marL="367356" indent="-367356" defTabSz="97961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550" dirty="0">
                <a:solidFill>
                  <a:prstClr val="black"/>
                </a:solidFill>
                <a:latin typeface="Calibri"/>
                <a:cs typeface="+mn-cs"/>
              </a:rPr>
              <a:t>Solids have value as pigment and for remediation purposes</a:t>
            </a:r>
          </a:p>
          <a:p>
            <a:pPr marL="367356" indent="-367356" defTabSz="97961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55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38932" y="5207620"/>
            <a:ext cx="4774295" cy="2681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36492" y="5207620"/>
            <a:ext cx="3867995" cy="268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538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25" dirty="0"/>
              <a:t>Marchand costs, 2000 – 2016</a:t>
            </a:r>
            <a:br>
              <a:rPr lang="en-US" sz="3825" dirty="0"/>
            </a:br>
            <a:r>
              <a:rPr lang="en-US" sz="3000" dirty="0"/>
              <a:t>(1,850 gpm, 72 mg/L Fe)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41720486"/>
              </p:ext>
            </p:extLst>
          </p:nvPr>
        </p:nvGraphicFramePr>
        <p:xfrm>
          <a:off x="388620" y="2320558"/>
          <a:ext cx="10367010" cy="47466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7881">
                  <a:extLst>
                    <a:ext uri="{9D8B030D-6E8A-4147-A177-3AD203B41FA5}">
                      <a16:colId xmlns:a16="http://schemas.microsoft.com/office/drawing/2014/main" xmlns="" val="1950240458"/>
                    </a:ext>
                  </a:extLst>
                </a:gridCol>
                <a:gridCol w="1727835">
                  <a:extLst>
                    <a:ext uri="{9D8B030D-6E8A-4147-A177-3AD203B41FA5}">
                      <a16:colId xmlns:a16="http://schemas.microsoft.com/office/drawing/2014/main" xmlns="" val="279959848"/>
                    </a:ext>
                  </a:extLst>
                </a:gridCol>
                <a:gridCol w="7391294">
                  <a:extLst>
                    <a:ext uri="{9D8B030D-6E8A-4147-A177-3AD203B41FA5}">
                      <a16:colId xmlns:a16="http://schemas.microsoft.com/office/drawing/2014/main" xmlns="" val="2386429553"/>
                    </a:ext>
                  </a:extLst>
                </a:gridCol>
              </a:tblGrid>
              <a:tr h="436626">
                <a:tc>
                  <a:txBody>
                    <a:bodyPr/>
                    <a:lstStyle/>
                    <a:p>
                      <a:r>
                        <a:rPr lang="en-US" sz="2300" b="1" dirty="0"/>
                        <a:t>Year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b="1" dirty="0"/>
                        <a:t>Cost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Activity</a:t>
                      </a:r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3076747571"/>
                  </a:ext>
                </a:extLst>
              </a:tr>
              <a:tr h="550658">
                <a:tc>
                  <a:txBody>
                    <a:bodyPr/>
                    <a:lstStyle/>
                    <a:p>
                      <a:r>
                        <a:rPr lang="en-US" sz="2300" dirty="0"/>
                        <a:t>2000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$105,000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Treatment</a:t>
                      </a:r>
                      <a:r>
                        <a:rPr lang="en-US" sz="2300" baseline="0" dirty="0"/>
                        <a:t> feasibility (PA DEP Grant)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840267171"/>
                  </a:ext>
                </a:extLst>
              </a:tr>
              <a:tr h="550658">
                <a:tc>
                  <a:txBody>
                    <a:bodyPr/>
                    <a:lstStyle/>
                    <a:p>
                      <a:r>
                        <a:rPr lang="en-US" sz="2300" dirty="0"/>
                        <a:t>2004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$1,282,000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System</a:t>
                      </a:r>
                      <a:r>
                        <a:rPr lang="en-US" sz="2300" baseline="0" dirty="0"/>
                        <a:t> design, permitting, and construction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3427156501"/>
                  </a:ext>
                </a:extLst>
              </a:tr>
              <a:tr h="436626">
                <a:tc>
                  <a:txBody>
                    <a:bodyPr/>
                    <a:lstStyle/>
                    <a:p>
                      <a:r>
                        <a:rPr lang="en-US" sz="2300" dirty="0"/>
                        <a:t>2010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$15,000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Berm repairs and pipe cleaning</a:t>
                      </a:r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969606397"/>
                  </a:ext>
                </a:extLst>
              </a:tr>
              <a:tr h="550658">
                <a:tc>
                  <a:txBody>
                    <a:bodyPr/>
                    <a:lstStyle/>
                    <a:p>
                      <a:r>
                        <a:rPr lang="en-US" sz="2300" dirty="0"/>
                        <a:t>2012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$87,935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Sludge removal (3 ponds); trough</a:t>
                      </a:r>
                      <a:r>
                        <a:rPr lang="en-US" sz="2300" baseline="0" dirty="0"/>
                        <a:t> and bypass installation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603348702"/>
                  </a:ext>
                </a:extLst>
              </a:tr>
              <a:tr h="436626">
                <a:tc>
                  <a:txBody>
                    <a:bodyPr/>
                    <a:lstStyle/>
                    <a:p>
                      <a:r>
                        <a:rPr lang="en-US" sz="2300" dirty="0"/>
                        <a:t>2016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$18,000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Trough installation</a:t>
                      </a:r>
                      <a:r>
                        <a:rPr lang="en-US" sz="2300" baseline="0" dirty="0"/>
                        <a:t> and repairs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1043957155"/>
                  </a:ext>
                </a:extLst>
              </a:tr>
              <a:tr h="436626"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endParaRPr lang="en-US" sz="2300" dirty="0"/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4248984382"/>
                  </a:ext>
                </a:extLst>
              </a:tr>
              <a:tr h="797505">
                <a:tc>
                  <a:txBody>
                    <a:bodyPr/>
                    <a:lstStyle/>
                    <a:p>
                      <a:r>
                        <a:rPr lang="en-US" sz="2300" dirty="0"/>
                        <a:t>Annual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$3,000/</a:t>
                      </a:r>
                      <a:r>
                        <a:rPr lang="en-US" sz="2300" dirty="0" err="1"/>
                        <a:t>yr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Hedin Environmental</a:t>
                      </a:r>
                      <a:r>
                        <a:rPr lang="en-US" sz="2300" baseline="0" dirty="0"/>
                        <a:t> and Sewickley Creek Watershed Association, quarterly inspections and routine maintenance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1778508248"/>
                  </a:ext>
                </a:extLst>
              </a:tr>
              <a:tr h="550658">
                <a:tc>
                  <a:txBody>
                    <a:bodyPr/>
                    <a:lstStyle/>
                    <a:p>
                      <a:r>
                        <a:rPr lang="en-US" sz="2300" dirty="0"/>
                        <a:t>Periodic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endParaRPr lang="en-US" sz="2300" dirty="0"/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Remove iron</a:t>
                      </a:r>
                      <a:r>
                        <a:rPr lang="en-US" sz="2300" baseline="0" dirty="0"/>
                        <a:t> sludge every 7-10 years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3818581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215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946084"/>
            <a:ext cx="9692640" cy="1323023"/>
          </a:xfrm>
        </p:spPr>
        <p:txBody>
          <a:bodyPr>
            <a:normAutofit fontScale="90000"/>
          </a:bodyPr>
          <a:lstStyle/>
          <a:p>
            <a:r>
              <a:rPr lang="en-US" dirty="0"/>
              <a:t>Long-term Performance and Costs: Anna S Passive System Complex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xmlns="" val="15573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928381"/>
            <a:ext cx="10972800" cy="63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286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2609"/>
          <a:stretch>
            <a:fillRect/>
          </a:stretch>
        </p:blipFill>
        <p:spPr bwMode="auto">
          <a:xfrm>
            <a:off x="548640" y="1070517"/>
            <a:ext cx="10241280" cy="496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730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MG_556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1028700"/>
            <a:ext cx="10972800" cy="6172200"/>
          </a:xfrm>
          <a:prstGeom prst="rect">
            <a:avLst/>
          </a:prstGeom>
          <a:ln/>
        </p:spPr>
      </p:pic>
      <p:sp>
        <p:nvSpPr>
          <p:cNvPr id="2" name="TextBox 1"/>
          <p:cNvSpPr txBox="1"/>
          <p:nvPr/>
        </p:nvSpPr>
        <p:spPr>
          <a:xfrm>
            <a:off x="1188722" y="4594861"/>
            <a:ext cx="7589519" cy="1945578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CaCO</a:t>
            </a:r>
            <a:r>
              <a:rPr lang="en-US" sz="3000" baseline="-250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 + H</a:t>
            </a:r>
            <a:r>
              <a:rPr lang="en-US" sz="3000" baseline="30000" dirty="0">
                <a:solidFill>
                  <a:prstClr val="black"/>
                </a:solidFill>
                <a:latin typeface="Calibri"/>
                <a:cs typeface="+mn-cs"/>
              </a:rPr>
              <a:t>+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  Ca</a:t>
            </a:r>
            <a:r>
              <a:rPr lang="en-US" sz="3000" baseline="30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2+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 + HCO</a:t>
            </a:r>
            <a:r>
              <a:rPr lang="en-US" sz="3000" baseline="-25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3</a:t>
            </a:r>
            <a:r>
              <a:rPr lang="en-US" sz="3000" baseline="30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-</a:t>
            </a:r>
          </a:p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Fe</a:t>
            </a:r>
            <a:r>
              <a:rPr lang="en-US" sz="3000" baseline="30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3+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 + Al</a:t>
            </a:r>
            <a:r>
              <a:rPr lang="en-US" sz="3000" baseline="30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3+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 + HCO</a:t>
            </a:r>
            <a:r>
              <a:rPr lang="en-US" sz="3000" baseline="-25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3</a:t>
            </a:r>
            <a:r>
              <a:rPr lang="en-US" sz="3000" baseline="30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-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  </a:t>
            </a:r>
            <a:r>
              <a:rPr lang="en-US" sz="3000" dirty="0" err="1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FeOOH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 + Al(OH)</a:t>
            </a:r>
            <a:r>
              <a:rPr lang="en-US" sz="3000" baseline="-25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3</a:t>
            </a:r>
            <a:endParaRPr lang="en-US" sz="3000" dirty="0">
              <a:solidFill>
                <a:prstClr val="black"/>
              </a:solidFill>
              <a:latin typeface="Calibri"/>
              <a:cs typeface="+mn-cs"/>
              <a:sym typeface="Wingdings" panose="05000000000000000000" pitchFamily="2" charset="2"/>
            </a:endParaRPr>
          </a:p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SO</a:t>
            </a:r>
            <a:r>
              <a:rPr lang="en-US" sz="3000" baseline="-25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4</a:t>
            </a:r>
            <a:r>
              <a:rPr lang="en-US" sz="3000" baseline="30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2-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 + 2CH</a:t>
            </a:r>
            <a:r>
              <a:rPr lang="en-US" sz="3000" baseline="-25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2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O  H</a:t>
            </a:r>
            <a:r>
              <a:rPr lang="en-US" sz="3000" baseline="-25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2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S + 2HCO</a:t>
            </a:r>
            <a:r>
              <a:rPr lang="en-US" sz="3000" baseline="-25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3</a:t>
            </a:r>
            <a:r>
              <a:rPr lang="en-US" sz="3000" baseline="30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-</a:t>
            </a:r>
          </a:p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Fe</a:t>
            </a:r>
            <a:r>
              <a:rPr lang="en-US" sz="3000" baseline="30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3+</a:t>
            </a:r>
            <a:r>
              <a:rPr lang="en-US" sz="3000" baseline="-25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+ Fe</a:t>
            </a:r>
            <a:r>
              <a:rPr lang="en-US" sz="3000" baseline="30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2+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 H</a:t>
            </a:r>
            <a:r>
              <a:rPr lang="en-US" sz="3000" baseline="-25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2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S  Fe</a:t>
            </a:r>
            <a:r>
              <a:rPr lang="en-US" sz="3000" baseline="30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2+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FeS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, FeS</a:t>
            </a:r>
            <a:r>
              <a:rPr lang="en-US" sz="3000" baseline="-25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2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, S</a:t>
            </a:r>
            <a:r>
              <a:rPr lang="en-US" sz="3000" baseline="30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0</a:t>
            </a:r>
            <a:endParaRPr lang="en-US" sz="3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7280" y="1988820"/>
            <a:ext cx="3749040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white"/>
                </a:solidFill>
                <a:latin typeface="Calibri"/>
                <a:cs typeface="+mn-cs"/>
              </a:rPr>
              <a:t>Acidic Mine Water</a:t>
            </a:r>
          </a:p>
        </p:txBody>
      </p:sp>
    </p:spTree>
    <p:extLst>
      <p:ext uri="{BB962C8B-B14F-4D97-AF65-F5344CB8AC3E}">
        <p14:creationId xmlns:p14="http://schemas.microsoft.com/office/powerpoint/2010/main" xmlns="" val="421147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G_447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1028700"/>
            <a:ext cx="10972800" cy="6172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xmlns="" val="388480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Anna S Passive Treatment Complex</a:t>
            </a:r>
            <a:br>
              <a:rPr lang="en-US" dirty="0"/>
            </a:br>
            <a:r>
              <a:rPr lang="en-US" dirty="0"/>
              <a:t>timeline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76430481"/>
              </p:ext>
            </p:extLst>
          </p:nvPr>
        </p:nvGraphicFramePr>
        <p:xfrm>
          <a:off x="548640" y="2468880"/>
          <a:ext cx="9875520" cy="3346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xmlns="" val="2290382065"/>
                    </a:ext>
                  </a:extLst>
                </a:gridCol>
                <a:gridCol w="8138160">
                  <a:extLst>
                    <a:ext uri="{9D8B030D-6E8A-4147-A177-3AD203B41FA5}">
                      <a16:colId xmlns:a16="http://schemas.microsoft.com/office/drawing/2014/main" xmlns="" val="712887677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r>
                        <a:rPr lang="en-US" sz="2300" b="1" dirty="0"/>
                        <a:t>Year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Activity</a:t>
                      </a:r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303788880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en-US" sz="2300" dirty="0"/>
                        <a:t>1999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Feasibility</a:t>
                      </a:r>
                      <a:r>
                        <a:rPr lang="en-US" sz="2300" baseline="0" dirty="0"/>
                        <a:t> and conceptual design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4235948882"/>
                  </a:ext>
                </a:extLst>
              </a:tr>
              <a:tr h="795528">
                <a:tc>
                  <a:txBody>
                    <a:bodyPr/>
                    <a:lstStyle/>
                    <a:p>
                      <a:r>
                        <a:rPr lang="en-US" sz="2300" dirty="0"/>
                        <a:t>2001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Grant for final design,</a:t>
                      </a:r>
                      <a:r>
                        <a:rPr lang="en-US" sz="2300" baseline="0" dirty="0"/>
                        <a:t> permitting, and construction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16137661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en-US" sz="2300" dirty="0"/>
                        <a:t>2004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System</a:t>
                      </a:r>
                      <a:r>
                        <a:rPr lang="en-US" sz="2300" baseline="0" dirty="0"/>
                        <a:t> operational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925210265"/>
                  </a:ext>
                </a:extLst>
              </a:tr>
              <a:tr h="795528">
                <a:tc>
                  <a:txBody>
                    <a:bodyPr/>
                    <a:lstStyle/>
                    <a:p>
                      <a:r>
                        <a:rPr lang="en-US" sz="2300" dirty="0"/>
                        <a:t>2013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Replacement</a:t>
                      </a:r>
                      <a:r>
                        <a:rPr lang="en-US" sz="2300" baseline="0" dirty="0"/>
                        <a:t> of organic substrate in Hunters Drift VFPs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177859899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en-US" sz="2300" dirty="0"/>
                        <a:t>2016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Replacement</a:t>
                      </a:r>
                      <a:r>
                        <a:rPr lang="en-US" sz="2300" baseline="0" dirty="0"/>
                        <a:t> of organic substrate in Anna S VFPs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2270867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057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3"/>
          <p:cNvSpPr>
            <a:spLocks noGrp="1"/>
          </p:cNvSpPr>
          <p:nvPr>
            <p:ph type="body" sz="quarter" idx="13"/>
          </p:nvPr>
        </p:nvSpPr>
        <p:spPr bwMode="auto">
          <a:xfrm>
            <a:off x="133043" y="279763"/>
            <a:ext cx="9788198" cy="720090"/>
          </a:xfrm>
          <a:prstGeom prst="rect">
            <a:avLst/>
          </a:prstGeom>
        </p:spPr>
        <p:txBody>
          <a:bodyPr lIns="109728" tIns="54864" rIns="109728" bIns="54864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2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Abandoned coal mines are a nationwide problem – more than 10,500 mi polluted streams just in PA and WV</a:t>
            </a:r>
          </a:p>
        </p:txBody>
      </p:sp>
      <p:sp>
        <p:nvSpPr>
          <p:cNvPr id="22531" name="TextBox 6"/>
          <p:cNvSpPr txBox="1">
            <a:spLocks noChangeArrowheads="1"/>
          </p:cNvSpPr>
          <p:nvPr/>
        </p:nvSpPr>
        <p:spPr bwMode="auto">
          <a:xfrm>
            <a:off x="1466859" y="6254365"/>
            <a:ext cx="4323160" cy="3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r">
              <a:spcBef>
                <a:spcPts val="450"/>
              </a:spcBef>
            </a:pPr>
            <a:endParaRPr lang="en-US" sz="1575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" b="-435"/>
          <a:stretch/>
        </p:blipFill>
        <p:spPr bwMode="auto">
          <a:xfrm>
            <a:off x="381007" y="1810756"/>
            <a:ext cx="10376252" cy="506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8640" y="1371600"/>
            <a:ext cx="9875520" cy="617220"/>
          </a:xfrm>
        </p:spPr>
        <p:txBody>
          <a:bodyPr>
            <a:normAutofit fontScale="90000"/>
          </a:bodyPr>
          <a:lstStyle/>
          <a:p>
            <a:r>
              <a:rPr lang="en-US" sz="3450" dirty="0"/>
              <a:t>Anna S passive systems, 2004 - 2016 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26698800"/>
              </p:ext>
            </p:extLst>
          </p:nvPr>
        </p:nvGraphicFramePr>
        <p:xfrm>
          <a:off x="548640" y="2194560"/>
          <a:ext cx="9544498" cy="3758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94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27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86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7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43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663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66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5663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3457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13766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/>
                        <a:t>Flow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/>
                        <a:t>pH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/>
                        <a:t>Alk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/>
                        <a:t>Acid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/>
                        <a:t>Fe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/>
                        <a:t>Al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/>
                        <a:t>Mn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/>
                        <a:t>SO</a:t>
                      </a:r>
                      <a:r>
                        <a:rPr lang="en-US" sz="2200" b="1" baseline="-25000" dirty="0"/>
                        <a:t>4</a:t>
                      </a:r>
                      <a:endParaRPr lang="en-US" sz="2200" b="1" dirty="0"/>
                    </a:p>
                  </a:txBody>
                  <a:tcPr marL="112864" marR="112864" marT="41148" marB="4114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6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gpm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err="1"/>
                        <a:t>s.u</a:t>
                      </a:r>
                      <a:r>
                        <a:rPr lang="en-US" sz="1800" b="1" dirty="0"/>
                        <a:t>.</a:t>
                      </a:r>
                    </a:p>
                  </a:txBody>
                  <a:tcPr marL="112864" marR="112864" marT="41148" marB="4114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mg/L CaCO</a:t>
                      </a:r>
                      <a:r>
                        <a:rPr lang="en-US" sz="1800" b="1" baseline="-25000" dirty="0"/>
                        <a:t>3</a:t>
                      </a:r>
                      <a:endParaRPr lang="en-US" sz="1800" b="1" dirty="0"/>
                    </a:p>
                  </a:txBody>
                  <a:tcPr marL="112864" marR="112864" marT="41148" marB="41148"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mg/L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mg/L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mg/L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mg/L</a:t>
                      </a:r>
                    </a:p>
                  </a:txBody>
                  <a:tcPr marL="112864" marR="112864" marT="41148" marB="4114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3766">
                <a:tc gridSpan="9">
                  <a:txBody>
                    <a:bodyPr/>
                    <a:lstStyle/>
                    <a:p>
                      <a:pPr algn="ctr"/>
                      <a:r>
                        <a:rPr lang="en-US" sz="2200" b="1" i="1" dirty="0"/>
                        <a:t>Hunters Drift</a:t>
                      </a:r>
                      <a:r>
                        <a:rPr lang="en-US" sz="2200" b="1" i="1" baseline="0" dirty="0"/>
                        <a:t> System</a:t>
                      </a:r>
                      <a:endParaRPr lang="en-US" sz="2200" b="1" i="1" dirty="0"/>
                    </a:p>
                  </a:txBody>
                  <a:tcPr marL="112864" marR="112864" marT="41148" marB="41148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i="1" dirty="0"/>
                    </a:p>
                  </a:txBody>
                  <a:tcPr marL="94053" marR="94053"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3766">
                <a:tc>
                  <a:txBody>
                    <a:bodyPr/>
                    <a:lstStyle/>
                    <a:p>
                      <a:r>
                        <a:rPr lang="en-US" sz="2200" dirty="0"/>
                        <a:t>HD influent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225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2.8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0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347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35.4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32.7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6.4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551</a:t>
                      </a:r>
                    </a:p>
                  </a:txBody>
                  <a:tcPr marL="112864" marR="112864" marT="41148" marB="41148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3766">
                <a:tc>
                  <a:txBody>
                    <a:bodyPr/>
                    <a:lstStyle/>
                    <a:p>
                      <a:r>
                        <a:rPr lang="en-US" sz="2200" dirty="0"/>
                        <a:t>Final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 err="1"/>
                        <a:t>na</a:t>
                      </a:r>
                      <a:endParaRPr lang="en-US" sz="2200" dirty="0"/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7.5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142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-112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0.4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0.3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2.0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493</a:t>
                      </a:r>
                    </a:p>
                  </a:txBody>
                  <a:tcPr marL="112864" marR="112864" marT="41148" marB="41148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13766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1" dirty="0"/>
                        <a:t>Anna System </a:t>
                      </a:r>
                    </a:p>
                  </a:txBody>
                  <a:tcPr marL="112864" marR="112864" marT="41148" marB="41148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1" dirty="0"/>
                    </a:p>
                  </a:txBody>
                  <a:tcPr marL="94053" marR="94053"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94053" marR="94053"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94053" marR="94053"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94053" marR="94053"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94053" marR="94053"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94053" marR="94053"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94053" marR="94053"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94053" marR="94053"/>
                </a:tc>
                <a:extLst>
                  <a:ext uri="{0D108BD9-81ED-4DB2-BD59-A6C34878D82A}">
                    <a16:rowId xmlns:a16="http://schemas.microsoft.com/office/drawing/2014/main" xmlns="" val="2579223077"/>
                  </a:ext>
                </a:extLst>
              </a:tr>
              <a:tr h="413766">
                <a:tc>
                  <a:txBody>
                    <a:bodyPr/>
                    <a:lstStyle/>
                    <a:p>
                      <a:r>
                        <a:rPr lang="en-US" sz="2200" dirty="0"/>
                        <a:t>S1 influent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204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3.1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0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138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6.9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12.3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7.8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342</a:t>
                      </a:r>
                    </a:p>
                  </a:txBody>
                  <a:tcPr marL="112864" marR="112864" marT="41148" marB="41148"/>
                </a:tc>
                <a:extLst>
                  <a:ext uri="{0D108BD9-81ED-4DB2-BD59-A6C34878D82A}">
                    <a16:rowId xmlns:a16="http://schemas.microsoft.com/office/drawing/2014/main" xmlns="" val="1741139931"/>
                  </a:ext>
                </a:extLst>
              </a:tr>
              <a:tr h="413766">
                <a:tc>
                  <a:txBody>
                    <a:bodyPr/>
                    <a:lstStyle/>
                    <a:p>
                      <a:r>
                        <a:rPr lang="en-US" sz="2200" dirty="0"/>
                        <a:t>S2 influent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27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3.8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0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32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1.7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5.7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1.8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130</a:t>
                      </a:r>
                    </a:p>
                  </a:txBody>
                  <a:tcPr marL="112864" marR="112864" marT="41148" marB="41148"/>
                </a:tc>
                <a:extLst>
                  <a:ext uri="{0D108BD9-81ED-4DB2-BD59-A6C34878D82A}">
                    <a16:rowId xmlns:a16="http://schemas.microsoft.com/office/drawing/2014/main" xmlns="" val="2351909535"/>
                  </a:ext>
                </a:extLst>
              </a:tr>
              <a:tr h="413766">
                <a:tc>
                  <a:txBody>
                    <a:bodyPr/>
                    <a:lstStyle/>
                    <a:p>
                      <a:r>
                        <a:rPr lang="en-US" sz="2200" dirty="0"/>
                        <a:t>Final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/>
                        <a:t>na</a:t>
                      </a:r>
                      <a:endParaRPr lang="en-US" sz="2200" dirty="0"/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7.5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119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-99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0.8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0.3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3.2</a:t>
                      </a:r>
                    </a:p>
                  </a:txBody>
                  <a:tcPr marL="112864" marR="112864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302</a:t>
                      </a:r>
                    </a:p>
                  </a:txBody>
                  <a:tcPr marL="112864" marR="112864" marT="41148" marB="41148"/>
                </a:tc>
                <a:extLst>
                  <a:ext uri="{0D108BD9-81ED-4DB2-BD59-A6C34878D82A}">
                    <a16:rowId xmlns:a16="http://schemas.microsoft.com/office/drawing/2014/main" xmlns="" val="344755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5495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447C2FC9-A532-404B-BDF1-E55CAF0C77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47028213"/>
              </p:ext>
            </p:extLst>
          </p:nvPr>
        </p:nvGraphicFramePr>
        <p:xfrm>
          <a:off x="640081" y="981307"/>
          <a:ext cx="9966959" cy="6378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8643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and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2468880"/>
            <a:ext cx="9966960" cy="4073367"/>
          </a:xfrm>
        </p:spPr>
        <p:txBody>
          <a:bodyPr/>
          <a:lstStyle/>
          <a:p>
            <a:r>
              <a:rPr lang="en-US" dirty="0"/>
              <a:t>Routine inspections and sampling</a:t>
            </a:r>
          </a:p>
          <a:p>
            <a:pPr lvl="1"/>
            <a:r>
              <a:rPr lang="en-US" dirty="0"/>
              <a:t>Bi-monthly by Babb Creek Watershed Association</a:t>
            </a:r>
          </a:p>
          <a:p>
            <a:r>
              <a:rPr lang="en-US" dirty="0"/>
              <a:t>System improvements and minor maintenance</a:t>
            </a:r>
          </a:p>
          <a:p>
            <a:pPr lvl="1"/>
            <a:r>
              <a:rPr lang="en-US" dirty="0"/>
              <a:t>Hunters Drift collection system upgrades; channel cleanouts</a:t>
            </a:r>
          </a:p>
          <a:p>
            <a:r>
              <a:rPr lang="en-US" dirty="0"/>
              <a:t>Organic substrate replacement</a:t>
            </a:r>
          </a:p>
        </p:txBody>
      </p:sp>
    </p:spTree>
    <p:extLst>
      <p:ext uri="{BB962C8B-B14F-4D97-AF65-F5344CB8AC3E}">
        <p14:creationId xmlns:p14="http://schemas.microsoft.com/office/powerpoint/2010/main" xmlns="" val="243104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Organic Substrate Replacement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Drained individual VFPs and inspected substrate</a:t>
            </a:r>
          </a:p>
          <a:p>
            <a:pPr lvl="1"/>
            <a:r>
              <a:rPr lang="en-US" dirty="0"/>
              <a:t>Black substrate (</a:t>
            </a:r>
            <a:r>
              <a:rPr lang="en-US" dirty="0" err="1"/>
              <a:t>FeS</a:t>
            </a:r>
            <a:r>
              <a:rPr lang="en-US" dirty="0"/>
              <a:t>) indicates reducing conditions and viability</a:t>
            </a:r>
          </a:p>
          <a:p>
            <a:pPr lvl="1"/>
            <a:r>
              <a:rPr lang="en-US" dirty="0"/>
              <a:t>Brown/grey substrate indicates oxidizing conditions and accumulation of iron and Al hydroxides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773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 of substrate</a:t>
            </a:r>
          </a:p>
        </p:txBody>
      </p:sp>
      <p:pic>
        <p:nvPicPr>
          <p:cNvPr id="6" name="Content Placeholder 5" descr="C:\Users\Bob\Pictures\Anna S System\VFP 1 and 2 substrate July 07\IMG_4467.JPG"/>
          <p:cNvPicPr>
            <a:picLocks noGrp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556927" y="2223242"/>
            <a:ext cx="4800601" cy="474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77840" y="3481069"/>
            <a:ext cx="5029200" cy="2416814"/>
          </a:xfrm>
        </p:spPr>
      </p:pic>
    </p:spTree>
    <p:extLst>
      <p:ext uri="{BB962C8B-B14F-4D97-AF65-F5344CB8AC3E}">
        <p14:creationId xmlns:p14="http://schemas.microsoft.com/office/powerpoint/2010/main" xmlns="" val="61750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5760" y="1303021"/>
            <a:ext cx="5029200" cy="2534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69280" y="1371600"/>
            <a:ext cx="5029200" cy="2546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8641" y="4251960"/>
            <a:ext cx="4659782" cy="2621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03520" y="4275306"/>
            <a:ext cx="5577840" cy="251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29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1195865"/>
            <a:ext cx="9875520" cy="1028700"/>
          </a:xfrm>
        </p:spPr>
        <p:txBody>
          <a:bodyPr>
            <a:normAutofit fontScale="90000"/>
          </a:bodyPr>
          <a:lstStyle/>
          <a:p>
            <a:r>
              <a:rPr lang="en-US" sz="3825" dirty="0"/>
              <a:t>Anna S Passive Complex Costs, 1999 – 2016</a:t>
            </a:r>
            <a:br>
              <a:rPr lang="en-US" sz="3825" dirty="0"/>
            </a:br>
            <a:r>
              <a:rPr lang="en-US" sz="3000" dirty="0"/>
              <a:t>(456 gpm, 235 mg/L acidity, 22 mg/L Al, 20 mg/L Fe)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86898610"/>
              </p:ext>
            </p:extLst>
          </p:nvPr>
        </p:nvGraphicFramePr>
        <p:xfrm>
          <a:off x="811530" y="2185839"/>
          <a:ext cx="9726930" cy="49853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xmlns="" val="1950240458"/>
                    </a:ext>
                  </a:extLst>
                </a:gridCol>
                <a:gridCol w="1511829">
                  <a:extLst>
                    <a:ext uri="{9D8B030D-6E8A-4147-A177-3AD203B41FA5}">
                      <a16:colId xmlns:a16="http://schemas.microsoft.com/office/drawing/2014/main" xmlns="" val="279959848"/>
                    </a:ext>
                  </a:extLst>
                </a:gridCol>
                <a:gridCol w="6934941">
                  <a:extLst>
                    <a:ext uri="{9D8B030D-6E8A-4147-A177-3AD203B41FA5}">
                      <a16:colId xmlns:a16="http://schemas.microsoft.com/office/drawing/2014/main" xmlns="" val="2386429553"/>
                    </a:ext>
                  </a:extLst>
                </a:gridCol>
              </a:tblGrid>
              <a:tr h="436626">
                <a:tc>
                  <a:txBody>
                    <a:bodyPr/>
                    <a:lstStyle/>
                    <a:p>
                      <a:r>
                        <a:rPr lang="en-US" sz="2300" b="1" dirty="0"/>
                        <a:t>Year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b="1" dirty="0"/>
                        <a:t>Cost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Activity</a:t>
                      </a:r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3076747571"/>
                  </a:ext>
                </a:extLst>
              </a:tr>
              <a:tr h="436626">
                <a:tc>
                  <a:txBody>
                    <a:bodyPr/>
                    <a:lstStyle/>
                    <a:p>
                      <a:r>
                        <a:rPr lang="en-US" sz="2300" dirty="0"/>
                        <a:t>1999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25,000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Feasibility</a:t>
                      </a:r>
                      <a:r>
                        <a:rPr lang="en-US" sz="2300" baseline="0" dirty="0"/>
                        <a:t> and conceptual design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840267171"/>
                  </a:ext>
                </a:extLst>
              </a:tr>
              <a:tr h="790956">
                <a:tc>
                  <a:txBody>
                    <a:bodyPr/>
                    <a:lstStyle/>
                    <a:p>
                      <a:r>
                        <a:rPr lang="en-US" sz="2300" dirty="0"/>
                        <a:t>2002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$2,512,000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System design, permitting and construction</a:t>
                      </a:r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3427156501"/>
                  </a:ext>
                </a:extLst>
              </a:tr>
              <a:tr h="648456">
                <a:tc>
                  <a:txBody>
                    <a:bodyPr/>
                    <a:lstStyle/>
                    <a:p>
                      <a:r>
                        <a:rPr lang="en-US" sz="2300" dirty="0"/>
                        <a:t>2012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$210,008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New</a:t>
                      </a:r>
                      <a:r>
                        <a:rPr lang="en-US" sz="2300" baseline="0" dirty="0"/>
                        <a:t> organic substrate in four VFPs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969606397"/>
                  </a:ext>
                </a:extLst>
              </a:tr>
              <a:tr h="648456">
                <a:tc>
                  <a:txBody>
                    <a:bodyPr/>
                    <a:lstStyle/>
                    <a:p>
                      <a:r>
                        <a:rPr lang="en-US" sz="2300" dirty="0"/>
                        <a:t>2015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$201,706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New</a:t>
                      </a:r>
                      <a:r>
                        <a:rPr lang="en-US" sz="2300" baseline="0" dirty="0"/>
                        <a:t> organic substrate in four VFPs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603348702"/>
                  </a:ext>
                </a:extLst>
              </a:tr>
              <a:tr h="436626"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endParaRPr lang="en-US" sz="2300" dirty="0"/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4248984382"/>
                  </a:ext>
                </a:extLst>
              </a:tr>
              <a:tr h="939143">
                <a:tc>
                  <a:txBody>
                    <a:bodyPr/>
                    <a:lstStyle/>
                    <a:p>
                      <a:r>
                        <a:rPr lang="en-US" sz="2300" dirty="0"/>
                        <a:t>Annual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$7,670/</a:t>
                      </a:r>
                      <a:r>
                        <a:rPr lang="en-US" sz="2300" dirty="0" err="1"/>
                        <a:t>yr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Babb Creek Watershed</a:t>
                      </a:r>
                      <a:r>
                        <a:rPr lang="en-US" sz="2300" baseline="0" dirty="0"/>
                        <a:t> Association, bi-monthly inspections and routine maintenance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1778508248"/>
                  </a:ext>
                </a:extLst>
              </a:tr>
              <a:tr h="648456">
                <a:tc>
                  <a:txBody>
                    <a:bodyPr/>
                    <a:lstStyle/>
                    <a:p>
                      <a:r>
                        <a:rPr lang="en-US" sz="2300" dirty="0"/>
                        <a:t>Periodic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endParaRPr lang="en-US" sz="2300" dirty="0"/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Evaluate</a:t>
                      </a:r>
                      <a:r>
                        <a:rPr lang="en-US" sz="2300" baseline="0" dirty="0"/>
                        <a:t> organic substrate condition every ten years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2178751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7240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Tangascootack</a:t>
            </a:r>
            <a:r>
              <a:rPr lang="en-US" dirty="0"/>
              <a:t> #1 Passive System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Oxic</a:t>
            </a:r>
            <a:r>
              <a:rPr lang="en-US" dirty="0"/>
              <a:t> Limestone Bed (drainable)</a:t>
            </a:r>
          </a:p>
        </p:txBody>
      </p:sp>
    </p:spTree>
    <p:extLst>
      <p:ext uri="{BB962C8B-B14F-4D97-AF65-F5344CB8AC3E}">
        <p14:creationId xmlns:p14="http://schemas.microsoft.com/office/powerpoint/2010/main" xmlns="" val="354947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891540"/>
            <a:ext cx="109728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811782"/>
            <a:ext cx="9875520" cy="1022248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white"/>
                </a:solidFill>
                <a:latin typeface="Calibri"/>
                <a:cs typeface="+mn-cs"/>
              </a:rPr>
              <a:t>CaCO</a:t>
            </a:r>
            <a:r>
              <a:rPr lang="en-US" sz="3000" baseline="-25000" dirty="0">
                <a:solidFill>
                  <a:prstClr val="white"/>
                </a:solidFill>
                <a:latin typeface="Calibri"/>
                <a:cs typeface="+mn-cs"/>
              </a:rPr>
              <a:t>3</a:t>
            </a:r>
            <a:r>
              <a:rPr lang="en-US" sz="3000" dirty="0">
                <a:solidFill>
                  <a:prstClr val="white"/>
                </a:solidFill>
                <a:latin typeface="Calibri"/>
                <a:cs typeface="+mn-cs"/>
              </a:rPr>
              <a:t> + H</a:t>
            </a:r>
            <a:r>
              <a:rPr lang="en-US" sz="3000" baseline="30000" dirty="0">
                <a:solidFill>
                  <a:prstClr val="white"/>
                </a:solidFill>
                <a:latin typeface="Calibri"/>
                <a:cs typeface="+mn-cs"/>
              </a:rPr>
              <a:t>+</a:t>
            </a:r>
            <a:r>
              <a:rPr lang="en-US" sz="3000" dirty="0">
                <a:solidFill>
                  <a:prstClr val="white"/>
                </a:solidFill>
                <a:latin typeface="Calibri"/>
                <a:cs typeface="+mn-cs"/>
              </a:rPr>
              <a:t> </a:t>
            </a:r>
            <a:r>
              <a:rPr lang="en-US" sz="3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  Ca</a:t>
            </a:r>
            <a:r>
              <a:rPr lang="en-US" sz="3000" baseline="30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2+</a:t>
            </a:r>
            <a:r>
              <a:rPr lang="en-US" sz="3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 + HCO</a:t>
            </a:r>
            <a:r>
              <a:rPr lang="en-US" sz="3000" baseline="-25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3</a:t>
            </a:r>
            <a:r>
              <a:rPr lang="en-US" sz="3000" baseline="30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-</a:t>
            </a:r>
          </a:p>
          <a:p>
            <a:pPr algn="ctr"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Fe</a:t>
            </a:r>
            <a:r>
              <a:rPr lang="en-US" sz="3000" baseline="30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3+</a:t>
            </a:r>
            <a:r>
              <a:rPr lang="en-US" sz="3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 + Al</a:t>
            </a:r>
            <a:r>
              <a:rPr lang="en-US" sz="3000" baseline="30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3+</a:t>
            </a:r>
            <a:r>
              <a:rPr lang="en-US" sz="3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 + Mn</a:t>
            </a:r>
            <a:r>
              <a:rPr lang="en-US" sz="3000" baseline="30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2+</a:t>
            </a:r>
            <a:r>
              <a:rPr lang="en-US" sz="3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 + HCO</a:t>
            </a:r>
            <a:r>
              <a:rPr lang="en-US" sz="3000" baseline="-25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3</a:t>
            </a:r>
            <a:r>
              <a:rPr lang="en-US" sz="3000" baseline="30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-</a:t>
            </a:r>
            <a:r>
              <a:rPr lang="en-US" sz="3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  </a:t>
            </a:r>
            <a:r>
              <a:rPr lang="en-US" sz="3000" dirty="0" err="1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FeOOH</a:t>
            </a:r>
            <a:r>
              <a:rPr lang="en-US" sz="3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 + Al(OH)</a:t>
            </a:r>
            <a:r>
              <a:rPr lang="en-US" sz="3000" baseline="-25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3</a:t>
            </a:r>
            <a:r>
              <a:rPr lang="en-US" sz="3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 + MnO</a:t>
            </a:r>
            <a:r>
              <a:rPr lang="en-US" sz="3000" baseline="-25000" dirty="0">
                <a:solidFill>
                  <a:prstClr val="white"/>
                </a:solidFill>
                <a:latin typeface="Calibri"/>
                <a:cs typeface="+mn-cs"/>
                <a:sym typeface="Wingdings" panose="05000000000000000000" pitchFamily="2" charset="2"/>
              </a:rPr>
              <a:t>2</a:t>
            </a:r>
            <a:endParaRPr lang="en-US" sz="3000" dirty="0">
              <a:solidFill>
                <a:prstClr val="white"/>
              </a:solidFill>
              <a:latin typeface="Calibri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9360" y="960120"/>
            <a:ext cx="3749040" cy="56058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Acidic Mine Water</a:t>
            </a:r>
          </a:p>
        </p:txBody>
      </p:sp>
    </p:spTree>
    <p:extLst>
      <p:ext uri="{BB962C8B-B14F-4D97-AF65-F5344CB8AC3E}">
        <p14:creationId xmlns:p14="http://schemas.microsoft.com/office/powerpoint/2010/main" xmlns="" val="20200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8706" y="2468880"/>
            <a:ext cx="9655388" cy="4073367"/>
          </a:xfrm>
        </p:spPr>
      </p:pic>
      <p:sp>
        <p:nvSpPr>
          <p:cNvPr id="5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75" dirty="0" err="1"/>
              <a:t>Agri</a:t>
            </a:r>
            <a:r>
              <a:rPr lang="en-US" sz="4275" dirty="0"/>
              <a:t> Drain Smart Drainage System</a:t>
            </a:r>
            <a:br>
              <a:rPr lang="en-US" sz="4275" dirty="0"/>
            </a:br>
            <a:r>
              <a:rPr lang="en-US" sz="3825" dirty="0"/>
              <a:t>(solar powered computer controlled gate valve)</a:t>
            </a:r>
          </a:p>
        </p:txBody>
      </p:sp>
    </p:spTree>
    <p:extLst>
      <p:ext uri="{BB962C8B-B14F-4D97-AF65-F5344CB8AC3E}">
        <p14:creationId xmlns:p14="http://schemas.microsoft.com/office/powerpoint/2010/main" xmlns="" val="2199219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786"/>
          <a:stretch/>
        </p:blipFill>
        <p:spPr>
          <a:xfrm>
            <a:off x="205740" y="1028700"/>
            <a:ext cx="1068705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278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/>
          <p:cNvSpPr>
            <a:spLocks noGrp="1"/>
          </p:cNvSpPr>
          <p:nvPr>
            <p:ph type="title"/>
          </p:nvPr>
        </p:nvSpPr>
        <p:spPr>
          <a:xfrm>
            <a:off x="548640" y="1275874"/>
            <a:ext cx="9875520" cy="712946"/>
          </a:xfrm>
        </p:spPr>
        <p:txBody>
          <a:bodyPr>
            <a:normAutofit fontScale="90000"/>
          </a:bodyPr>
          <a:lstStyle/>
          <a:p>
            <a:r>
              <a:rPr lang="en-US" sz="3825" dirty="0" err="1"/>
              <a:t>Tangascootack</a:t>
            </a:r>
            <a:r>
              <a:rPr lang="en-US" sz="3825" dirty="0"/>
              <a:t> #1 system, Nov 2010 – Apr 2014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67255951"/>
              </p:ext>
            </p:extLst>
          </p:nvPr>
        </p:nvGraphicFramePr>
        <p:xfrm>
          <a:off x="769436" y="2390933"/>
          <a:ext cx="8864212" cy="1645920"/>
        </p:xfrm>
        <a:graphic>
          <a:graphicData uri="http://schemas.openxmlformats.org/drawingml/2006/table">
            <a:tbl>
              <a:tblPr/>
              <a:tblGrid>
                <a:gridCol w="14216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72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61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62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08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0037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9720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Times New Roman"/>
                        </a:rPr>
                        <a:t>Flow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Times New Roman"/>
                        </a:rPr>
                        <a:t>pH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  <a:cs typeface="Times New Roman"/>
                        </a:rPr>
                        <a:t>Alk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baseline="0" dirty="0">
                          <a:latin typeface="Times New Roman"/>
                          <a:ea typeface="Times New Roman"/>
                          <a:cs typeface="Times New Roman"/>
                        </a:rPr>
                        <a:t>Acid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Times New Roman"/>
                        </a:rPr>
                        <a:t>Fe</a:t>
                      </a:r>
                      <a:endParaRPr lang="en-US" sz="2400" baseline="30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Times New Roman"/>
                        </a:rPr>
                        <a:t>Al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Times New Roman"/>
                        </a:rPr>
                        <a:t>Mn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2400" b="1" baseline="-250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Times New Roman"/>
                          <a:ea typeface="Times New Roman"/>
                          <a:cs typeface="Times New Roman"/>
                        </a:rPr>
                        <a:t>Inflow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4.0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89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0.2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11.1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25.9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927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Times New Roman"/>
                          <a:ea typeface="Times New Roman"/>
                          <a:cs typeface="Times New Roman"/>
                        </a:rPr>
                        <a:t>DLB out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7.3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197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-169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0.1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1.7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968</a:t>
                      </a:r>
                    </a:p>
                  </a:txBody>
                  <a:tcPr marL="83852" marR="83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025709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274322" y="1234442"/>
          <a:ext cx="10424160" cy="5897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6439974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and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2468880"/>
            <a:ext cx="9966960" cy="4073367"/>
          </a:xfrm>
        </p:spPr>
        <p:txBody>
          <a:bodyPr/>
          <a:lstStyle/>
          <a:p>
            <a:r>
              <a:rPr lang="en-US" dirty="0"/>
              <a:t>Routine inspections and sampling</a:t>
            </a:r>
          </a:p>
          <a:p>
            <a:pPr lvl="1"/>
            <a:r>
              <a:rPr lang="en-US" dirty="0"/>
              <a:t>quarterly by Clinton County Conservation District</a:t>
            </a:r>
          </a:p>
          <a:p>
            <a:r>
              <a:rPr lang="en-US" dirty="0"/>
              <a:t>Major maintenance: solids management</a:t>
            </a:r>
          </a:p>
        </p:txBody>
      </p:sp>
    </p:spTree>
    <p:extLst>
      <p:ext uri="{BB962C8B-B14F-4D97-AF65-F5344CB8AC3E}">
        <p14:creationId xmlns:p14="http://schemas.microsoft.com/office/powerpoint/2010/main" xmlns="" val="12141079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Solids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2194560"/>
            <a:ext cx="9875520" cy="4073367"/>
          </a:xfrm>
        </p:spPr>
        <p:txBody>
          <a:bodyPr/>
          <a:lstStyle/>
          <a:p>
            <a:r>
              <a:rPr lang="en-US" dirty="0"/>
              <a:t>Routine draining removes portion of solids</a:t>
            </a:r>
          </a:p>
          <a:p>
            <a:r>
              <a:rPr lang="en-US" dirty="0"/>
              <a:t>Infrequent cleaning of stone removes remaining solids</a:t>
            </a:r>
          </a:p>
        </p:txBody>
      </p:sp>
      <p:pic>
        <p:nvPicPr>
          <p:cNvPr id="4" name="Picture 4" descr="IMG_0236"/>
          <p:cNvPicPr>
            <a:picLocks noChangeAspect="1" noChangeArrowheads="1"/>
          </p:cNvPicPr>
          <p:nvPr/>
        </p:nvPicPr>
        <p:blipFill>
          <a:blip r:embed="rId2" cstate="print"/>
          <a:srcRect l="30926" t="19602" r="43346" b="42827"/>
          <a:stretch>
            <a:fillRect/>
          </a:stretch>
        </p:blipFill>
        <p:spPr bwMode="auto">
          <a:xfrm rot="16200000">
            <a:off x="5398272" y="2534150"/>
            <a:ext cx="3590015" cy="5242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5836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Pittsburgh Botanic Garden DLB</a:t>
            </a:r>
            <a:br>
              <a:rPr lang="en-US" dirty="0"/>
            </a:br>
            <a:r>
              <a:rPr lang="en-US" sz="4275" dirty="0"/>
              <a:t>solids basin during end of draining</a:t>
            </a:r>
          </a:p>
        </p:txBody>
      </p:sp>
      <p:pic>
        <p:nvPicPr>
          <p:cNvPr id="3074" name="Picture 2" descr="C:\Users\Bob\Pictures\Botanic Woodlands\Nov 2 2013 draining\IMG_20131102_092832_4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9202" y="2468880"/>
            <a:ext cx="9634397" cy="40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5143501"/>
            <a:ext cx="4937760" cy="1276164"/>
          </a:xfrm>
          <a:prstGeom prst="rect">
            <a:avLst/>
          </a:prstGeom>
          <a:noFill/>
        </p:spPr>
        <p:txBody>
          <a:bodyPr wrap="square" lIns="97961" tIns="48981" rIns="97961" bIns="48981" rtlCol="0">
            <a:spAutoFit/>
          </a:bodyPr>
          <a:lstStyle/>
          <a:p>
            <a:pPr defTabSz="979616" fontAlgn="auto">
              <a:spcBef>
                <a:spcPts val="0"/>
              </a:spcBef>
              <a:spcAft>
                <a:spcPts val="0"/>
              </a:spcAft>
            </a:pPr>
            <a:r>
              <a:rPr lang="en-US" sz="2550" b="1" dirty="0">
                <a:solidFill>
                  <a:prstClr val="black"/>
                </a:solidFill>
                <a:latin typeface="Calibri"/>
                <a:cs typeface="+mn-cs"/>
              </a:rPr>
              <a:t>71% of the Al retained in the DLB during routine operations released during draining</a:t>
            </a:r>
          </a:p>
        </p:txBody>
      </p:sp>
    </p:spTree>
    <p:extLst>
      <p:ext uri="{BB962C8B-B14F-4D97-AF65-F5344CB8AC3E}">
        <p14:creationId xmlns:p14="http://schemas.microsoft.com/office/powerpoint/2010/main" xmlns="" val="325446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0480" y="10287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7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25" dirty="0"/>
              <a:t>Tangascootac #1 Passive System Costs</a:t>
            </a:r>
            <a:br>
              <a:rPr lang="en-US" sz="3825" dirty="0"/>
            </a:br>
            <a:r>
              <a:rPr lang="en-US" sz="3300" dirty="0"/>
              <a:t>(45 gpm, acidity 89 mg/L, Al 11 mg/L, Mn 26 mg/L)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21520114"/>
              </p:ext>
            </p:extLst>
          </p:nvPr>
        </p:nvGraphicFramePr>
        <p:xfrm>
          <a:off x="548640" y="2468880"/>
          <a:ext cx="9875520" cy="4059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xmlns="" val="1950240458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xmlns="" val="279959848"/>
                    </a:ext>
                  </a:extLst>
                </a:gridCol>
                <a:gridCol w="7258050">
                  <a:extLst>
                    <a:ext uri="{9D8B030D-6E8A-4147-A177-3AD203B41FA5}">
                      <a16:colId xmlns:a16="http://schemas.microsoft.com/office/drawing/2014/main" xmlns="" val="2386429553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r>
                        <a:rPr lang="en-US" sz="2300" b="1" dirty="0"/>
                        <a:t>Year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b="1" dirty="0"/>
                        <a:t>Cost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Activity</a:t>
                      </a:r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3076747571"/>
                  </a:ext>
                </a:extLst>
              </a:tr>
              <a:tr h="795528">
                <a:tc>
                  <a:txBody>
                    <a:bodyPr/>
                    <a:lstStyle/>
                    <a:p>
                      <a:r>
                        <a:rPr lang="en-US" sz="2300" dirty="0"/>
                        <a:t>2009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$65,572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Design, permit</a:t>
                      </a:r>
                      <a:r>
                        <a:rPr lang="en-US" sz="2300" baseline="0" dirty="0"/>
                        <a:t> and construction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84026717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en-US" sz="2300" dirty="0"/>
                        <a:t>2012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$5,000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Clean limestone aggregate</a:t>
                      </a:r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34271565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endParaRPr lang="en-US" sz="2300" dirty="0"/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4248984382"/>
                  </a:ext>
                </a:extLst>
              </a:tr>
              <a:tr h="1152144">
                <a:tc>
                  <a:txBody>
                    <a:bodyPr/>
                    <a:lstStyle/>
                    <a:p>
                      <a:r>
                        <a:rPr lang="en-US" sz="2300" dirty="0"/>
                        <a:t>Annual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$2,000/</a:t>
                      </a:r>
                      <a:r>
                        <a:rPr lang="en-US" sz="2300" dirty="0" err="1"/>
                        <a:t>yr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Clinton County Conservation District, quarterly inspections,</a:t>
                      </a:r>
                      <a:r>
                        <a:rPr lang="en-US" sz="2300" baseline="0" dirty="0"/>
                        <a:t> sampling, and routine maintenance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1778508248"/>
                  </a:ext>
                </a:extLst>
              </a:tr>
              <a:tr h="795528">
                <a:tc>
                  <a:txBody>
                    <a:bodyPr/>
                    <a:lstStyle/>
                    <a:p>
                      <a:r>
                        <a:rPr lang="en-US" sz="2300" dirty="0"/>
                        <a:t>Periodic</a:t>
                      </a:r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pPr algn="r"/>
                      <a:endParaRPr lang="en-US" sz="2300" dirty="0"/>
                    </a:p>
                  </a:txBody>
                  <a:tcPr marL="109728" marR="109728" marT="41148" marB="41148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Clean and</a:t>
                      </a:r>
                      <a:r>
                        <a:rPr lang="en-US" sz="2300" baseline="0" dirty="0"/>
                        <a:t> replace limestone aggregate; every four years; $5,000 per event</a:t>
                      </a:r>
                      <a:endParaRPr lang="en-US" sz="2300" dirty="0"/>
                    </a:p>
                  </a:txBody>
                  <a:tcPr marL="109728" marR="109728" marT="41148" marB="41148"/>
                </a:tc>
                <a:extLst>
                  <a:ext uri="{0D108BD9-81ED-4DB2-BD59-A6C34878D82A}">
                    <a16:rowId xmlns:a16="http://schemas.microsoft.com/office/drawing/2014/main" xmlns="" val="3590897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7656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20 year treatment costs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22063728"/>
              </p:ext>
            </p:extLst>
          </p:nvPr>
        </p:nvGraphicFramePr>
        <p:xfrm>
          <a:off x="549275" y="1920875"/>
          <a:ext cx="9874251" cy="2956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3340">
                  <a:extLst>
                    <a:ext uri="{9D8B030D-6E8A-4147-A177-3AD203B41FA5}">
                      <a16:colId xmlns:a16="http://schemas.microsoft.com/office/drawing/2014/main" xmlns="" val="2332007128"/>
                    </a:ext>
                  </a:extLst>
                </a:gridCol>
                <a:gridCol w="2040673">
                  <a:extLst>
                    <a:ext uri="{9D8B030D-6E8A-4147-A177-3AD203B41FA5}">
                      <a16:colId xmlns:a16="http://schemas.microsoft.com/office/drawing/2014/main" xmlns="" val="3268840533"/>
                    </a:ext>
                  </a:extLst>
                </a:gridCol>
                <a:gridCol w="2297151">
                  <a:extLst>
                    <a:ext uri="{9D8B030D-6E8A-4147-A177-3AD203B41FA5}">
                      <a16:colId xmlns:a16="http://schemas.microsoft.com/office/drawing/2014/main" xmlns="" val="786414700"/>
                    </a:ext>
                  </a:extLst>
                </a:gridCol>
                <a:gridCol w="1349298">
                  <a:extLst>
                    <a:ext uri="{9D8B030D-6E8A-4147-A177-3AD203B41FA5}">
                      <a16:colId xmlns:a16="http://schemas.microsoft.com/office/drawing/2014/main" xmlns="" val="1097965709"/>
                    </a:ext>
                  </a:extLst>
                </a:gridCol>
                <a:gridCol w="1204224">
                  <a:extLst>
                    <a:ext uri="{9D8B030D-6E8A-4147-A177-3AD203B41FA5}">
                      <a16:colId xmlns:a16="http://schemas.microsoft.com/office/drawing/2014/main" xmlns="" val="3469742099"/>
                    </a:ext>
                  </a:extLst>
                </a:gridCol>
                <a:gridCol w="1569565">
                  <a:extLst>
                    <a:ext uri="{9D8B030D-6E8A-4147-A177-3AD203B41FA5}">
                      <a16:colId xmlns:a16="http://schemas.microsoft.com/office/drawing/2014/main" xmlns="" val="2514571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</a:t>
                      </a:r>
                      <a:r>
                        <a:rPr lang="en-US" sz="2400" b="1" baseline="0" dirty="0"/>
                        <a:t> year unit costs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7163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Water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$/1000 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$/</a:t>
                      </a:r>
                      <a:r>
                        <a:rPr lang="en-US" sz="2000" b="1" dirty="0" err="1"/>
                        <a:t>lb</a:t>
                      </a:r>
                      <a:r>
                        <a:rPr lang="en-US" sz="2000" b="1" dirty="0"/>
                        <a:t>-Fe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$/ton-CaCO</a:t>
                      </a:r>
                      <a:r>
                        <a:rPr lang="en-US" sz="2000" b="1" baseline="-25000" dirty="0"/>
                        <a:t>3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36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Marchand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Alkaline,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Ponds &amp; wetland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na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7275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Acid, Fe, Al, 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Vertical flow</a:t>
                      </a:r>
                      <a:r>
                        <a:rPr lang="en-US" sz="2000" baseline="0" dirty="0"/>
                        <a:t> ponds and wetlands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796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na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3876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Scootac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Acid,</a:t>
                      </a:r>
                      <a:r>
                        <a:rPr lang="en-US" sz="2000" baseline="0" dirty="0"/>
                        <a:t> Al, Mn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Drainable</a:t>
                      </a:r>
                      <a:r>
                        <a:rPr lang="en-US" sz="2000" baseline="0" dirty="0"/>
                        <a:t> limestone bed and pond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$0.34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796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na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2394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2814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3103" y="593816"/>
            <a:ext cx="9144000" cy="548640"/>
          </a:xfrm>
        </p:spPr>
        <p:txBody>
          <a:bodyPr>
            <a:normAutofit fontScale="90000"/>
          </a:bodyPr>
          <a:lstStyle/>
          <a:p>
            <a:r>
              <a:rPr lang="en-US" dirty="0"/>
              <a:t>Lower Kettle Creek Watershed Restoration  1999-present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939" t="6390" r="2811" b="4074"/>
          <a:stretch/>
        </p:blipFill>
        <p:spPr bwMode="auto">
          <a:xfrm>
            <a:off x="237172" y="1504398"/>
            <a:ext cx="7104122" cy="540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2960914" y="2788921"/>
            <a:ext cx="1473926" cy="71899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49174" y="4085405"/>
            <a:ext cx="1785666" cy="216815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57068" y="4051116"/>
            <a:ext cx="34289" cy="342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350" dirty="0" err="1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3573" r="10128"/>
          <a:stretch/>
        </p:blipFill>
        <p:spPr>
          <a:xfrm>
            <a:off x="6663690" y="2003784"/>
            <a:ext cx="4114800" cy="465486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609" b="13079"/>
          <a:stretch/>
        </p:blipFill>
        <p:spPr bwMode="auto">
          <a:xfrm>
            <a:off x="4434840" y="2788920"/>
            <a:ext cx="2753403" cy="346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878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242611" y="1564195"/>
            <a:ext cx="2536031" cy="58816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0" indent="0" algn="ctr">
              <a:lnSpc>
                <a:spcPct val="80000"/>
              </a:lnSpc>
              <a:spcAft>
                <a:spcPts val="1350"/>
              </a:spcAft>
              <a:buNone/>
            </a:pPr>
            <a:r>
              <a:rPr lang="en-US" sz="2100" dirty="0">
                <a:solidFill>
                  <a:schemeClr val="tx2"/>
                </a:solidFill>
              </a:rPr>
              <a:t>Assessment and planning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2778646" y="1575082"/>
            <a:ext cx="2536031" cy="58816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0" indent="0" algn="ctr">
              <a:lnSpc>
                <a:spcPct val="80000"/>
              </a:lnSpc>
              <a:spcAft>
                <a:spcPts val="1350"/>
              </a:spcAft>
              <a:buNone/>
            </a:pPr>
            <a:r>
              <a:rPr lang="en-US" sz="2100" dirty="0">
                <a:solidFill>
                  <a:schemeClr val="tx2"/>
                </a:solidFill>
              </a:rPr>
              <a:t>Design, permitting, and construction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5557837" y="1454247"/>
            <a:ext cx="2185988" cy="7934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0" indent="0" algn="ctr">
              <a:lnSpc>
                <a:spcPct val="80000"/>
              </a:lnSpc>
              <a:spcAft>
                <a:spcPts val="1350"/>
              </a:spcAft>
              <a:buNone/>
            </a:pPr>
            <a:r>
              <a:rPr lang="en-US" sz="2100" dirty="0" smtClean="0">
                <a:solidFill>
                  <a:schemeClr val="tx2"/>
                </a:solidFill>
              </a:rPr>
              <a:t>Follow-up assessment and </a:t>
            </a:r>
            <a:r>
              <a:rPr lang="en-US" sz="2100" dirty="0">
                <a:solidFill>
                  <a:schemeClr val="tx2"/>
                </a:solidFill>
              </a:rPr>
              <a:t>planning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7883026" y="1565973"/>
            <a:ext cx="2928938" cy="58816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0" indent="0" algn="ctr">
              <a:lnSpc>
                <a:spcPct val="80000"/>
              </a:lnSpc>
              <a:spcAft>
                <a:spcPts val="1350"/>
              </a:spcAft>
              <a:buNone/>
            </a:pPr>
            <a:r>
              <a:rPr lang="en-US" sz="2100" dirty="0">
                <a:solidFill>
                  <a:schemeClr val="tx2"/>
                </a:solidFill>
              </a:rPr>
              <a:t>More design, permitting, and construction</a:t>
            </a:r>
          </a:p>
        </p:txBody>
      </p:sp>
      <p:pic>
        <p:nvPicPr>
          <p:cNvPr id="12" name="Picture 8" descr="IMG_295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42902" y="2334803"/>
            <a:ext cx="2435742" cy="1762565"/>
          </a:xfrm>
          <a:prstGeom prst="rect">
            <a:avLst/>
          </a:prstGeom>
          <a:noFill/>
        </p:spPr>
      </p:pic>
      <p:pic>
        <p:nvPicPr>
          <p:cNvPr id="13" name="Picture 6" descr="kc105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2901" y="4103596"/>
            <a:ext cx="2435741" cy="503948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4" descr="regradi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271840" y="2345692"/>
            <a:ext cx="1880534" cy="191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3" descr="passive ex, Middle Br passive trt Kettle Cr watershed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467" b="4383"/>
          <a:stretch/>
        </p:blipFill>
        <p:spPr bwMode="auto">
          <a:xfrm>
            <a:off x="3271840" y="5770848"/>
            <a:ext cx="1880534" cy="151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IMG_000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557837" y="2334803"/>
            <a:ext cx="2185988" cy="369137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67335" y="2356583"/>
            <a:ext cx="2560320" cy="17007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3325" b="1707"/>
          <a:stretch/>
        </p:blipFill>
        <p:spPr>
          <a:xfrm>
            <a:off x="8069579" y="5655837"/>
            <a:ext cx="2584338" cy="1641961"/>
          </a:xfrm>
          <a:prstGeom prst="rect">
            <a:avLst/>
          </a:prstGeom>
        </p:spPr>
      </p:pic>
      <p:sp>
        <p:nvSpPr>
          <p:cNvPr id="24" name="Title 3"/>
          <p:cNvSpPr>
            <a:spLocks noGrp="1"/>
          </p:cNvSpPr>
          <p:nvPr>
            <p:ph type="title"/>
          </p:nvPr>
        </p:nvSpPr>
        <p:spPr>
          <a:xfrm>
            <a:off x="342902" y="593816"/>
            <a:ext cx="9144000" cy="548640"/>
          </a:xfrm>
        </p:spPr>
        <p:txBody>
          <a:bodyPr>
            <a:normAutofit fontScale="90000"/>
          </a:bodyPr>
          <a:lstStyle/>
          <a:p>
            <a:r>
              <a:rPr lang="en-US" dirty="0"/>
              <a:t>Intensive planning, data collection, and monitoring</a:t>
            </a:r>
          </a:p>
        </p:txBody>
      </p:sp>
      <p:pic>
        <p:nvPicPr>
          <p:cNvPr id="25" name="Picture 7" descr="COLOR_ENHANCED_MOSAIC_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2625" t="13196" r="5251" b="11856"/>
          <a:stretch>
            <a:fillRect/>
          </a:stretch>
        </p:blipFill>
        <p:spPr bwMode="auto">
          <a:xfrm>
            <a:off x="414061" y="4630404"/>
            <a:ext cx="2353151" cy="140486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3" descr="DCP_074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07" r="33328" b="21929"/>
          <a:stretch/>
        </p:blipFill>
        <p:spPr bwMode="auto">
          <a:xfrm>
            <a:off x="408215" y="6117766"/>
            <a:ext cx="2358997" cy="11647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5" descr="DCP_275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2" t="11398" r="30192" b="15593"/>
          <a:stretch/>
        </p:blipFill>
        <p:spPr bwMode="auto">
          <a:xfrm>
            <a:off x="3271840" y="4310094"/>
            <a:ext cx="1880534" cy="139401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632" r="7115" b="308"/>
          <a:stretch/>
        </p:blipFill>
        <p:spPr>
          <a:xfrm>
            <a:off x="5557838" y="6063568"/>
            <a:ext cx="2185988" cy="1218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67334" y="4116638"/>
            <a:ext cx="2586583" cy="14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23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5963" y="179615"/>
            <a:ext cx="9144000" cy="1007270"/>
          </a:xfrm>
        </p:spPr>
        <p:txBody>
          <a:bodyPr>
            <a:noAutofit/>
          </a:bodyPr>
          <a:lstStyle/>
          <a:p>
            <a:pPr eaLnBrk="1" hangingPunct="1"/>
            <a:r>
              <a:rPr lang="en-US" sz="2700" dirty="0"/>
              <a:t>Cleaning up abandoned mines generates jobs – </a:t>
            </a:r>
            <a:br>
              <a:rPr lang="en-US" sz="2700" dirty="0"/>
            </a:br>
            <a:r>
              <a:rPr lang="en-US" sz="2700" dirty="0"/>
              <a:t>Important to local, regional, and state economies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5351" t="12932" r="13929" b="17515"/>
          <a:stretch/>
        </p:blipFill>
        <p:spPr>
          <a:xfrm>
            <a:off x="142877" y="1614489"/>
            <a:ext cx="5346700" cy="2536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9821" b="20172"/>
          <a:stretch/>
        </p:blipFill>
        <p:spPr>
          <a:xfrm>
            <a:off x="5489577" y="4640377"/>
            <a:ext cx="5346700" cy="253603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42876" y="4838888"/>
            <a:ext cx="5217795" cy="17081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z="2100" dirty="0">
                <a:solidFill>
                  <a:schemeClr val="tx2"/>
                </a:solidFill>
              </a:rPr>
              <a:t>Sport fishing opportunities and recreational spending increase ($20 million annually)</a:t>
            </a:r>
          </a:p>
          <a:p>
            <a:r>
              <a:rPr lang="en-US" sz="2100" dirty="0">
                <a:solidFill>
                  <a:schemeClr val="tx2"/>
                </a:solidFill>
              </a:rPr>
              <a:t>Drinking water supply options become cheaper and more plentiful</a:t>
            </a:r>
          </a:p>
        </p:txBody>
      </p:sp>
      <p:sp>
        <p:nvSpPr>
          <p:cNvPr id="4" name="Rectangle 3"/>
          <p:cNvSpPr/>
          <p:nvPr/>
        </p:nvSpPr>
        <p:spPr>
          <a:xfrm>
            <a:off x="5566410" y="2035970"/>
            <a:ext cx="53378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2"/>
                </a:solidFill>
              </a:rPr>
              <a:t>For every $1 spent on remediation, an additional $1.36 circulates through the local economy (multiplying factor)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2"/>
                </a:solidFill>
              </a:rPr>
              <a:t>Area property values increase ($2600 lost per acre for property adjacent to polluted stream)</a:t>
            </a:r>
          </a:p>
        </p:txBody>
      </p:sp>
    </p:spTree>
    <p:extLst>
      <p:ext uri="{BB962C8B-B14F-4D97-AF65-F5344CB8AC3E}">
        <p14:creationId xmlns:p14="http://schemas.microsoft.com/office/powerpoint/2010/main" xmlns="" val="29475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354330" y="540475"/>
            <a:ext cx="9144000" cy="548640"/>
          </a:xfrm>
          <a:prstGeom prst="rect">
            <a:avLst/>
          </a:prstGeom>
        </p:spPr>
        <p:txBody>
          <a:bodyPr lIns="109728" tIns="54864" rIns="109728" bIns="54864">
            <a:normAutofit fontScale="90000"/>
          </a:bodyPr>
          <a:lstStyle/>
          <a:p>
            <a:r>
              <a:rPr lang="en-US" dirty="0"/>
              <a:t>Swamp Area </a:t>
            </a:r>
            <a:r>
              <a:rPr lang="en-US" dirty="0" smtClean="0"/>
              <a:t>passive </a:t>
            </a:r>
            <a:r>
              <a:rPr lang="en-US" dirty="0"/>
              <a:t>t</a:t>
            </a:r>
            <a:r>
              <a:rPr lang="en-US" dirty="0" smtClean="0"/>
              <a:t>reatment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43594" y="1431079"/>
            <a:ext cx="3976006" cy="3525212"/>
            <a:chOff x="3200400" y="1292773"/>
            <a:chExt cx="5123793" cy="45247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4564" t="2298" r="30953" b="24008"/>
            <a:stretch/>
          </p:blipFill>
          <p:spPr>
            <a:xfrm>
              <a:off x="3200400" y="1292773"/>
              <a:ext cx="5123793" cy="452470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684443" y="5360139"/>
              <a:ext cx="1623848" cy="441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350" dirty="0" err="1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1661955"/>
              </p:ext>
            </p:extLst>
          </p:nvPr>
        </p:nvGraphicFramePr>
        <p:xfrm>
          <a:off x="1654086" y="5463806"/>
          <a:ext cx="7087838" cy="19241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5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59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76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2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42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66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353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 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j-lt"/>
                        </a:rPr>
                        <a:t>Flow</a:t>
                      </a:r>
                      <a:endParaRPr lang="en-US" sz="2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j-lt"/>
                        </a:rPr>
                        <a:t>pH</a:t>
                      </a:r>
                      <a:endParaRPr lang="en-US" sz="2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j-lt"/>
                        </a:rPr>
                        <a:t>Acid</a:t>
                      </a:r>
                      <a:endParaRPr lang="en-US" sz="2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j-lt"/>
                        </a:rPr>
                        <a:t>Fe</a:t>
                      </a:r>
                      <a:endParaRPr lang="en-US" sz="2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j-lt"/>
                        </a:rPr>
                        <a:t>Mn</a:t>
                      </a:r>
                      <a:endParaRPr lang="en-US" sz="2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j-lt"/>
                        </a:rPr>
                        <a:t>Al</a:t>
                      </a:r>
                      <a:endParaRPr lang="en-US" sz="2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9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j-lt"/>
                        </a:rPr>
                        <a:t> </a:t>
                      </a:r>
                      <a:endParaRPr lang="en-US" sz="2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effectLst/>
                          <a:latin typeface="+mj-lt"/>
                        </a:rPr>
                        <a:t>gpm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j-lt"/>
                        </a:rPr>
                        <a:t> </a:t>
                      </a:r>
                      <a:endParaRPr lang="en-US" sz="2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mg/L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j-lt"/>
                        </a:rPr>
                        <a:t>mg/L</a:t>
                      </a:r>
                      <a:endParaRPr lang="en-US" sz="2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j-lt"/>
                        </a:rPr>
                        <a:t>mg/L</a:t>
                      </a:r>
                      <a:endParaRPr lang="en-US" sz="2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j-lt"/>
                        </a:rPr>
                        <a:t>mg/L</a:t>
                      </a:r>
                      <a:endParaRPr lang="en-US" sz="2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j-lt"/>
                        </a:rPr>
                        <a:t>RAW Average</a:t>
                      </a:r>
                      <a:endParaRPr lang="en-US" sz="2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+mj-lt"/>
                        </a:rPr>
                        <a:t>59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3.0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430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63.2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24.9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39.0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TREATED Effluent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Average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59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7.6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-149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0.4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9.4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&lt;0.3</a:t>
                      </a:r>
                      <a:endParaRPr lang="en-US" sz="2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8635" b="16571"/>
          <a:stretch/>
        </p:blipFill>
        <p:spPr>
          <a:xfrm>
            <a:off x="4572424" y="1523255"/>
            <a:ext cx="5955661" cy="33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197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821" t="19851" r="10355" b="19602"/>
          <a:stretch/>
        </p:blipFill>
        <p:spPr>
          <a:xfrm>
            <a:off x="349431" y="1368723"/>
            <a:ext cx="8085670" cy="424830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342900" y="604701"/>
            <a:ext cx="9144000" cy="548640"/>
          </a:xfrm>
          <a:prstGeom prst="rect">
            <a:avLst/>
          </a:prstGeom>
        </p:spPr>
        <p:txBody>
          <a:bodyPr lIns="109728" tIns="54864" rIns="109728" bIns="54864">
            <a:normAutofit fontScale="90000"/>
          </a:bodyPr>
          <a:lstStyle/>
          <a:p>
            <a:r>
              <a:rPr lang="en-US" dirty="0"/>
              <a:t>Robbins Hollow </a:t>
            </a:r>
            <a:r>
              <a:rPr lang="en-US" dirty="0" smtClean="0"/>
              <a:t>passive </a:t>
            </a:r>
            <a:r>
              <a:rPr lang="en-US" dirty="0"/>
              <a:t>t</a:t>
            </a:r>
            <a:r>
              <a:rPr lang="en-US" dirty="0" smtClean="0"/>
              <a:t>reatment </a:t>
            </a:r>
            <a:r>
              <a:rPr lang="en-US" dirty="0"/>
              <a:t>s</a:t>
            </a:r>
            <a:r>
              <a:rPr lang="en-US" dirty="0" smtClean="0"/>
              <a:t>ystems </a:t>
            </a:r>
            <a:r>
              <a:rPr lang="en-US" dirty="0"/>
              <a:t>(7)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924" t="6128" r="14205" b="6373"/>
          <a:stretch/>
        </p:blipFill>
        <p:spPr>
          <a:xfrm>
            <a:off x="7150898" y="4757057"/>
            <a:ext cx="3445054" cy="288029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7041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340042" y="618853"/>
            <a:ext cx="9604058" cy="548640"/>
          </a:xfrm>
          <a:prstGeom prst="rect">
            <a:avLst/>
          </a:prstGeom>
        </p:spPr>
        <p:txBody>
          <a:bodyPr lIns="109728" tIns="54864" rIns="109728" bIns="54864">
            <a:normAutofit fontScale="90000"/>
          </a:bodyPr>
          <a:lstStyle/>
          <a:p>
            <a:r>
              <a:rPr lang="en-US" dirty="0"/>
              <a:t>Robbins Hollow </a:t>
            </a:r>
            <a:r>
              <a:rPr lang="en-US" dirty="0" smtClean="0"/>
              <a:t>passive </a:t>
            </a:r>
            <a:r>
              <a:rPr lang="en-US" dirty="0"/>
              <a:t>t</a:t>
            </a:r>
            <a:r>
              <a:rPr lang="en-US" dirty="0" smtClean="0"/>
              <a:t>reatment </a:t>
            </a:r>
            <a:r>
              <a:rPr lang="en-US" dirty="0"/>
              <a:t>– Highlighting VFP performance</a:t>
            </a:r>
          </a:p>
        </p:txBody>
      </p:sp>
      <p:pic>
        <p:nvPicPr>
          <p:cNvPr id="8" name="Picture 7" descr="NB SAP ponds with #2 fore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111" b="7222"/>
          <a:stretch>
            <a:fillRect/>
          </a:stretch>
        </p:blipFill>
        <p:spPr bwMode="auto">
          <a:xfrm>
            <a:off x="240030" y="1534886"/>
            <a:ext cx="8894996" cy="543197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1927620"/>
              </p:ext>
            </p:extLst>
          </p:nvPr>
        </p:nvGraphicFramePr>
        <p:xfrm>
          <a:off x="4011932" y="3123008"/>
          <a:ext cx="6789420" cy="2531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97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6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60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74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69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0709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33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5213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656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 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Flow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n-lt"/>
                        </a:rPr>
                        <a:t>pH</a:t>
                      </a:r>
                      <a:endParaRPr lang="en-US" sz="2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n-lt"/>
                        </a:rPr>
                        <a:t>Acid</a:t>
                      </a:r>
                      <a:endParaRPr lang="en-US" sz="2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n-lt"/>
                        </a:rPr>
                        <a:t>Fe</a:t>
                      </a:r>
                      <a:endParaRPr lang="en-US" sz="2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n-lt"/>
                        </a:rPr>
                        <a:t>Mn</a:t>
                      </a:r>
                      <a:endParaRPr lang="en-US" sz="2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Al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n-lt"/>
                        </a:rPr>
                        <a:t>SO</a:t>
                      </a:r>
                      <a:r>
                        <a:rPr lang="en-US" sz="2100" baseline="-25000">
                          <a:effectLst/>
                          <a:latin typeface="+mn-lt"/>
                        </a:rPr>
                        <a:t>4</a:t>
                      </a:r>
                      <a:endParaRPr lang="en-US" sz="2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56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 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effectLst/>
                          <a:latin typeface="+mn-lt"/>
                        </a:rPr>
                        <a:t>gpm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 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mg/L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mg/L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n-lt"/>
                        </a:rPr>
                        <a:t>mg/L</a:t>
                      </a:r>
                      <a:endParaRPr lang="en-US" sz="2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n-lt"/>
                        </a:rPr>
                        <a:t>mg/L</a:t>
                      </a:r>
                      <a:endParaRPr lang="en-US" sz="2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n-lt"/>
                        </a:rPr>
                        <a:t>mg/L</a:t>
                      </a:r>
                      <a:endParaRPr lang="en-US" sz="2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RAW Average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3.2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275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30.3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9.9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27.8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n-lt"/>
                        </a:rPr>
                        <a:t>499</a:t>
                      </a:r>
                      <a:endParaRPr lang="en-US" sz="2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TREATED Effluent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Average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+mn-lt"/>
                        </a:rPr>
                        <a:t>19</a:t>
                      </a:r>
                      <a:endParaRPr lang="en-US" sz="2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6.9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-77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0.4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3.6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0.5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</a:rPr>
                        <a:t>372</a:t>
                      </a:r>
                      <a:endParaRPr lang="en-US" sz="2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267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262890" y="595448"/>
            <a:ext cx="9601200" cy="548640"/>
          </a:xfrm>
          <a:prstGeom prst="rect">
            <a:avLst/>
          </a:prstGeom>
        </p:spPr>
        <p:txBody>
          <a:bodyPr lIns="109728" tIns="54864" rIns="109728" bIns="54864">
            <a:normAutofit fontScale="90000"/>
          </a:bodyPr>
          <a:lstStyle/>
          <a:p>
            <a:r>
              <a:rPr lang="en-US" dirty="0"/>
              <a:t>Robbins Hollow Passive Treatment – Highlighting DLB performance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8840" t="30985" r="435" b="25058"/>
          <a:stretch/>
        </p:blipFill>
        <p:spPr>
          <a:xfrm>
            <a:off x="348343" y="1338943"/>
            <a:ext cx="8893628" cy="578031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5078823"/>
              </p:ext>
            </p:extLst>
          </p:nvPr>
        </p:nvGraphicFramePr>
        <p:xfrm>
          <a:off x="2811779" y="2926082"/>
          <a:ext cx="8015289" cy="2938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11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40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45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32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36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47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395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6988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350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Flow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pH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Acid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Fe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Mn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Al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SO</a:t>
                      </a:r>
                      <a:r>
                        <a:rPr lang="en-US" sz="2100" baseline="-25000">
                          <a:effectLst/>
                        </a:rPr>
                        <a:t>4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00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gpm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mg/L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mg/L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mg/L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mg/L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mg/L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33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RAW Historical Average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16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3.0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330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17.1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15.7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39.5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737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TREATED</a:t>
                      </a:r>
                      <a:r>
                        <a:rPr lang="en-US" sz="2100" baseline="0" dirty="0">
                          <a:effectLst/>
                        </a:rPr>
                        <a:t> Average</a:t>
                      </a:r>
                      <a:r>
                        <a:rPr lang="en-US" sz="2100" dirty="0">
                          <a:effectLst/>
                        </a:rPr>
                        <a:t> Effluent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16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7.6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-168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&lt;0.10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5.5</a:t>
                      </a:r>
                      <a:endParaRPr lang="en-US" sz="2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0.4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429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2219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64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40723" y="607967"/>
            <a:ext cx="9784080" cy="548640"/>
          </a:xfrm>
        </p:spPr>
        <p:txBody>
          <a:bodyPr>
            <a:noAutofit/>
          </a:bodyPr>
          <a:lstStyle/>
          <a:p>
            <a:r>
              <a:rPr lang="en-US" sz="2800" dirty="0"/>
              <a:t>Passive treatment systems have led to biological recovery</a:t>
            </a:r>
          </a:p>
        </p:txBody>
      </p:sp>
      <p:graphicFrame>
        <p:nvGraphicFramePr>
          <p:cNvPr id="1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08362713"/>
              </p:ext>
            </p:extLst>
          </p:nvPr>
        </p:nvGraphicFramePr>
        <p:xfrm>
          <a:off x="4411980" y="1475287"/>
          <a:ext cx="6464618" cy="3223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8094" r="15993" b="27329"/>
          <a:stretch/>
        </p:blipFill>
        <p:spPr>
          <a:xfrm>
            <a:off x="334409" y="1507943"/>
            <a:ext cx="4178808" cy="1817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2336" t="8097" r="10649" b="7503"/>
          <a:stretch/>
        </p:blipFill>
        <p:spPr>
          <a:xfrm>
            <a:off x="334408" y="3520438"/>
            <a:ext cx="4178809" cy="3947162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811484" y="5204188"/>
            <a:ext cx="5717177" cy="13706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/>
          <a:lstStyle>
            <a:lvl1pPr marL="0" indent="0" algn="ctr" defTabSz="1097280" eaLnBrk="1" latinLnBrk="0" hangingPunct="1">
              <a:lnSpc>
                <a:spcPct val="80000"/>
              </a:lnSpc>
              <a:spcBef>
                <a:spcPct val="20000"/>
              </a:spcBef>
              <a:spcAft>
                <a:spcPts val="1350"/>
              </a:spcAft>
              <a:buFont typeface="Arial" pitchFamily="34" charset="0"/>
              <a:buNone/>
              <a:defRPr sz="2100">
                <a:solidFill>
                  <a:schemeClr val="tx2"/>
                </a:solidFill>
                <a:latin typeface="+mn-lt"/>
                <a:cs typeface="+mn-cs"/>
              </a:defRPr>
            </a:lvl1pPr>
            <a:lvl2pPr marL="891540" indent="-342900" defTabSz="1097280" eaLnBrk="1" latinLnBrk="0" hangingPunct="1">
              <a:spcBef>
                <a:spcPct val="20000"/>
              </a:spcBef>
              <a:buFont typeface="Arial" pitchFamily="34" charset="0"/>
              <a:buChar char="–"/>
              <a:defRPr sz="3375">
                <a:latin typeface="+mn-lt"/>
                <a:cs typeface="+mn-cs"/>
              </a:defRPr>
            </a:lvl2pPr>
            <a:lvl3pPr marL="1371600" indent="-274320" defTabSz="1097280" eaLnBrk="1" latinLnBrk="0" hangingPunct="1">
              <a:spcBef>
                <a:spcPct val="20000"/>
              </a:spcBef>
              <a:buFont typeface="Arial" pitchFamily="34" charset="0"/>
              <a:buChar char="•"/>
              <a:defRPr sz="2850">
                <a:latin typeface="+mn-lt"/>
                <a:cs typeface="+mn-cs"/>
              </a:defRPr>
            </a:lvl3pPr>
            <a:lvl4pPr marL="1920240" indent="-274320" defTabSz="109728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>
                <a:latin typeface="+mn-lt"/>
                <a:cs typeface="+mn-cs"/>
              </a:defRPr>
            </a:lvl4pPr>
            <a:lvl5pPr marL="2468880" indent="-274320" defTabSz="109728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>
                <a:latin typeface="+mn-lt"/>
                <a:cs typeface="+mn-cs"/>
              </a:defRPr>
            </a:lvl5pPr>
            <a:lvl6pPr marL="3017520" indent="-274320" defTabSz="1097280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  <a:cs typeface="+mn-cs"/>
              </a:defRPr>
            </a:lvl6pPr>
            <a:lvl7pPr marL="3566160" indent="-274320" defTabSz="1097280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  <a:cs typeface="+mn-cs"/>
              </a:defRPr>
            </a:lvl7pPr>
            <a:lvl8pPr marL="4114800" indent="-274320" defTabSz="1097280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  <a:cs typeface="+mn-cs"/>
              </a:defRPr>
            </a:lvl8pPr>
            <a:lvl9pPr marL="4663440" indent="-274320" defTabSz="1097280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/>
              <a:t>Nearly 7 miles of native brook trout habitat have been reconnected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/>
              <a:t>Brook trout are now thriving and reproducing in previously dead stream sections</a:t>
            </a:r>
          </a:p>
        </p:txBody>
      </p:sp>
    </p:spTree>
    <p:extLst>
      <p:ext uri="{BB962C8B-B14F-4D97-AF65-F5344CB8AC3E}">
        <p14:creationId xmlns:p14="http://schemas.microsoft.com/office/powerpoint/2010/main" xmlns="" val="14701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65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9635" y="625384"/>
            <a:ext cx="9784080" cy="548640"/>
          </a:xfrm>
        </p:spPr>
        <p:txBody>
          <a:bodyPr>
            <a:noAutofit/>
          </a:bodyPr>
          <a:lstStyle/>
          <a:p>
            <a:r>
              <a:rPr lang="en-US" sz="2800" dirty="0"/>
              <a:t>OM&amp;R activities to date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0172"/>
          <a:stretch/>
        </p:blipFill>
        <p:spPr>
          <a:xfrm>
            <a:off x="379367" y="1469196"/>
            <a:ext cx="4681979" cy="23711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1861" b="11684"/>
          <a:stretch/>
        </p:blipFill>
        <p:spPr>
          <a:xfrm>
            <a:off x="5472249" y="1469196"/>
            <a:ext cx="4681979" cy="2371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1809" t="9806" b="17089"/>
          <a:stretch/>
        </p:blipFill>
        <p:spPr>
          <a:xfrm>
            <a:off x="5472249" y="4174764"/>
            <a:ext cx="4681980" cy="2461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4464"/>
          <a:stretch/>
        </p:blipFill>
        <p:spPr>
          <a:xfrm>
            <a:off x="379367" y="4391576"/>
            <a:ext cx="4691954" cy="22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40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66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17862" y="625384"/>
            <a:ext cx="9784080" cy="548640"/>
          </a:xfrm>
        </p:spPr>
        <p:txBody>
          <a:bodyPr>
            <a:noAutofit/>
          </a:bodyPr>
          <a:lstStyle/>
          <a:p>
            <a:r>
              <a:rPr lang="en-US" sz="2800" dirty="0"/>
              <a:t>Keys to ensuring long-term passive treatment success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5280" y="1453516"/>
            <a:ext cx="10184130" cy="58631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z="2500" dirty="0">
                <a:solidFill>
                  <a:schemeClr val="tx2"/>
                </a:solidFill>
              </a:rPr>
              <a:t>Install water collection systems to monitor only AMD flows (minus clean surface water runoff)</a:t>
            </a:r>
          </a:p>
          <a:p>
            <a:r>
              <a:rPr lang="en-US" sz="2500" dirty="0">
                <a:solidFill>
                  <a:schemeClr val="tx2"/>
                </a:solidFill>
              </a:rPr>
              <a:t>Take time to collect adequate amount of water chemistry and flow data (minimum representation of at least one low flow sampling round and one high flow event)</a:t>
            </a:r>
          </a:p>
          <a:p>
            <a:r>
              <a:rPr lang="en-US" sz="2500" dirty="0">
                <a:solidFill>
                  <a:schemeClr val="tx2"/>
                </a:solidFill>
              </a:rPr>
              <a:t>Proper design – technology based on chemistry; sizing based on loading</a:t>
            </a:r>
          </a:p>
          <a:p>
            <a:r>
              <a:rPr lang="en-US" sz="2500" dirty="0">
                <a:solidFill>
                  <a:schemeClr val="tx2"/>
                </a:solidFill>
              </a:rPr>
              <a:t>Proper construction</a:t>
            </a:r>
          </a:p>
          <a:p>
            <a:r>
              <a:rPr lang="en-US" sz="2500" dirty="0">
                <a:solidFill>
                  <a:schemeClr val="tx2"/>
                </a:solidFill>
              </a:rPr>
              <a:t>Monitor instream and treatment system components quarterly</a:t>
            </a:r>
          </a:p>
          <a:p>
            <a:r>
              <a:rPr lang="en-US" sz="2500" dirty="0">
                <a:solidFill>
                  <a:schemeClr val="tx2"/>
                </a:solidFill>
              </a:rPr>
              <a:t>Conduct routine inspections, particularly following storm events</a:t>
            </a:r>
          </a:p>
          <a:p>
            <a:r>
              <a:rPr lang="en-US" sz="2500" dirty="0">
                <a:solidFill>
                  <a:schemeClr val="tx2"/>
                </a:solidFill>
              </a:rPr>
              <a:t>Follow through with routine maintenance</a:t>
            </a:r>
          </a:p>
          <a:p>
            <a:r>
              <a:rPr lang="en-US" sz="2500" dirty="0">
                <a:solidFill>
                  <a:schemeClr val="tx2"/>
                </a:solidFill>
              </a:rPr>
              <a:t>Decreased performance in one or more of system components is signal to begin planning for additional maintenance or rehab activities</a:t>
            </a:r>
          </a:p>
          <a:p>
            <a:endParaRPr lang="en-US" sz="2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0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67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1453" y="614499"/>
            <a:ext cx="9784080" cy="548640"/>
          </a:xfrm>
        </p:spPr>
        <p:txBody>
          <a:bodyPr>
            <a:normAutofit fontScale="90000"/>
          </a:bodyPr>
          <a:lstStyle/>
          <a:p>
            <a:r>
              <a:rPr lang="en-US" sz="2775" dirty="0"/>
              <a:t>Keys to ensuring long-term passive treatment success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1453" y="1453519"/>
            <a:ext cx="10527854" cy="4649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8842" r="56324" b="23851"/>
          <a:stretch/>
        </p:blipFill>
        <p:spPr bwMode="auto">
          <a:xfrm>
            <a:off x="2931339" y="5395943"/>
            <a:ext cx="7837970" cy="21478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55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1460" y="1257298"/>
            <a:ext cx="10378440" cy="1565912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88620" y="3006090"/>
            <a:ext cx="4789170" cy="3120390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Amy G. Wolfe</a:t>
            </a:r>
          </a:p>
          <a:p>
            <a:r>
              <a:rPr lang="en-US" sz="3000" dirty="0"/>
              <a:t>Trout Unlimited</a:t>
            </a:r>
          </a:p>
          <a:p>
            <a:r>
              <a:rPr lang="en-US" sz="2400" dirty="0"/>
              <a:t>Director – Eastern Abandoned Mine &amp; PA Coldwater Habitat Restoration Programs</a:t>
            </a:r>
          </a:p>
          <a:p>
            <a:r>
              <a:rPr lang="en-US" sz="2400" dirty="0"/>
              <a:t>awolfe@tu.org</a:t>
            </a:r>
          </a:p>
          <a:p>
            <a:r>
              <a:rPr lang="en-US" sz="2400" dirty="0"/>
              <a:t>www.tu.org</a:t>
            </a:r>
          </a:p>
          <a:p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554980" y="2994660"/>
            <a:ext cx="4789170" cy="2560320"/>
          </a:xfrm>
          <a:prstGeom prst="rect">
            <a:avLst/>
          </a:prstGeom>
        </p:spPr>
        <p:txBody>
          <a:bodyPr lIns="109728" tIns="54864" rIns="109728" bIns="54864">
            <a:normAutofit/>
          </a:bodyPr>
          <a:lstStyle>
            <a:lvl1pPr marL="0" indent="0" algn="ctr" defTabSz="1463040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88720" indent="-45720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603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9184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000" dirty="0"/>
              <a:t>Dr. Robert Hedin</a:t>
            </a:r>
          </a:p>
          <a:p>
            <a:pPr fontAlgn="auto">
              <a:spcAft>
                <a:spcPts val="0"/>
              </a:spcAft>
            </a:pPr>
            <a:r>
              <a:rPr lang="en-US" sz="3000" dirty="0"/>
              <a:t>Hedin Environmental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President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bhedin@hedinenv.com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www.hedinenv.com</a:t>
            </a:r>
          </a:p>
          <a:p>
            <a:pPr fontAlgn="auto">
              <a:spcAft>
                <a:spcPts val="0"/>
              </a:spcAft>
            </a:pPr>
            <a:endParaRPr lang="en-US" sz="19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17269" y="5815728"/>
            <a:ext cx="3264596" cy="595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00300" y="5906609"/>
            <a:ext cx="868680" cy="11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81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56162" y="1418044"/>
            <a:ext cx="5564049" cy="245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5750" y="684575"/>
            <a:ext cx="9681210" cy="405765"/>
          </a:xfrm>
          <a:prstGeom prst="rect">
            <a:avLst/>
          </a:prstGeom>
        </p:spPr>
        <p:txBody>
          <a:bodyPr lIns="109728" tIns="54864" rIns="109728" bIns="54864">
            <a:noAutofit/>
          </a:bodyPr>
          <a:lstStyle>
            <a:lvl1pPr defTabSz="1463040" eaLnBrk="1" latinLnBrk="0" hangingPunct="1"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Long-term operation, maintenance, and rehab provides economic benefits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8842" r="56324" b="23851"/>
          <a:stretch/>
        </p:blipFill>
        <p:spPr bwMode="auto">
          <a:xfrm>
            <a:off x="285750" y="4862622"/>
            <a:ext cx="5107639" cy="139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198662" y="1756378"/>
            <a:ext cx="2857500" cy="10286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342900" indent="-342900" algn="ctr" defTabSz="91440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800">
                <a:solidFill>
                  <a:schemeClr val="tx2"/>
                </a:solidFill>
                <a:latin typeface="+mn-lt"/>
                <a:cs typeface="+mn-cs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algn="l"/>
            <a:r>
              <a:rPr lang="en-US" sz="2100" dirty="0"/>
              <a:t>Develop schedule of OM&amp;R activities over 20-yr period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2099" y="6262279"/>
            <a:ext cx="5234940" cy="10286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342900" indent="-342900" algn="ctr" defTabSz="91440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800">
                <a:solidFill>
                  <a:schemeClr val="tx2"/>
                </a:solidFill>
                <a:latin typeface="+mn-lt"/>
                <a:cs typeface="+mn-cs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algn="l"/>
            <a:r>
              <a:rPr lang="en-US" sz="2100" dirty="0"/>
              <a:t>Break down individual activity costs and intervals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729163" y="7225668"/>
            <a:ext cx="5197918" cy="6858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342900" indent="-342900" algn="ctr" defTabSz="91440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800">
                <a:solidFill>
                  <a:schemeClr val="tx2"/>
                </a:solidFill>
                <a:latin typeface="+mn-lt"/>
                <a:cs typeface="+mn-cs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sz="2100" dirty="0"/>
              <a:t>Categorize and annualize all costs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8745" y="3481643"/>
            <a:ext cx="6278753" cy="38855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274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45" y="1753692"/>
            <a:ext cx="10272383" cy="4480559"/>
          </a:xfrm>
        </p:spPr>
        <p:txBody>
          <a:bodyPr>
            <a:noAutofit/>
          </a:bodyPr>
          <a:lstStyle/>
          <a:p>
            <a:r>
              <a:rPr lang="en-US" dirty="0"/>
              <a:t>What would it would cost to fund a 20-year trust that would cover the necessary OM&amp;R activities for 250 passive treatment systems across PA not eligible for funding from Title IV AML Set-Aside Fund?</a:t>
            </a:r>
          </a:p>
          <a:p>
            <a:r>
              <a:rPr lang="en-US" dirty="0"/>
              <a:t>Result: Fully funded 20-year trust would range from $39 million up to $47 million</a:t>
            </a:r>
          </a:p>
          <a:p>
            <a:r>
              <a:rPr lang="en-US" dirty="0"/>
              <a:t>Type I and Type II Regional Input-Output Modeling Systems utilized</a:t>
            </a:r>
          </a:p>
          <a:p>
            <a:r>
              <a:rPr lang="en-US" dirty="0"/>
              <a:t>Estimated annual cost of ongoing maintenance at all modeled sites throughout Pennsylvania totals $2.8 million (average of $11,200 per site per year). </a:t>
            </a:r>
          </a:p>
          <a:p>
            <a:r>
              <a:rPr lang="en-US" dirty="0"/>
              <a:t>OM&amp;R expenditures would support 34 jobs per year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295615" y="585720"/>
            <a:ext cx="9784556" cy="548879"/>
          </a:xfrm>
          <a:prstGeom prst="rect">
            <a:avLst/>
          </a:prstGeom>
        </p:spPr>
        <p:txBody>
          <a:bodyPr lIns="109728" tIns="54864" rIns="109728" bIns="54864">
            <a:noAutofit/>
          </a:bodyPr>
          <a:lstStyle>
            <a:lvl1pPr defTabSz="1463040" eaLnBrk="1" latinLnBrk="0" hangingPunct="1"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Jobs analysis - Long-term OM&amp;R</a:t>
            </a:r>
          </a:p>
        </p:txBody>
      </p:sp>
    </p:spTree>
    <p:extLst>
      <p:ext uri="{BB962C8B-B14F-4D97-AF65-F5344CB8AC3E}">
        <p14:creationId xmlns:p14="http://schemas.microsoft.com/office/powerpoint/2010/main" xmlns="" val="369844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LO pond series 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4968240" cy="2794635"/>
          </a:xfrm>
          <a:prstGeom prst="rect">
            <a:avLst/>
          </a:prstGeom>
          <a:noFill/>
        </p:spPr>
      </p:pic>
      <p:pic>
        <p:nvPicPr>
          <p:cNvPr id="5" name="Picture 8" descr="IMG_447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26480" y="1028700"/>
            <a:ext cx="4846320" cy="272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5720" y="4617720"/>
          <a:ext cx="5166360" cy="2583180"/>
        </p:xfrm>
        <a:graphic>
          <a:graphicData uri="http://schemas.openxmlformats.org/presentationml/2006/ole">
            <p:oleObj spid="_x0000_s2062" name="Photo Editor Photo" r:id="rId5" imgW="8573697" imgH="5714286" progId="">
              <p:embed/>
            </p:oleObj>
          </a:graphicData>
        </a:graphic>
      </p:graphicFrame>
      <p:pic>
        <p:nvPicPr>
          <p:cNvPr id="7" name="Picture 3" descr="\\Robert\my documents\My Pictures\Wingfield construction\Sep 12 09\WP double squirt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26479" y="4465496"/>
            <a:ext cx="4862946" cy="2735407"/>
          </a:xfrm>
          <a:prstGeom prst="rect">
            <a:avLst/>
          </a:prstGeom>
          <a:noFill/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82880" y="3823335"/>
            <a:ext cx="10698480" cy="565785"/>
          </a:xfrm>
          <a:prstGeom prst="rect">
            <a:avLst/>
          </a:prstGeom>
        </p:spPr>
        <p:txBody>
          <a:bodyPr lIns="97961" tIns="48981" rIns="97961" bIns="48981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275" dirty="0">
                <a:solidFill>
                  <a:prstClr val="black"/>
                </a:solidFill>
              </a:rPr>
              <a:t>Passive Treatment of Coal Mine Drainage</a:t>
            </a:r>
          </a:p>
        </p:txBody>
      </p:sp>
    </p:spTree>
    <p:extLst>
      <p:ext uri="{BB962C8B-B14F-4D97-AF65-F5344CB8AC3E}">
        <p14:creationId xmlns:p14="http://schemas.microsoft.com/office/powerpoint/2010/main" xmlns="" val="192138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6"/>
</p:tagLst>
</file>

<file path=ppt/theme/theme1.xml><?xml version="1.0" encoding="utf-8"?>
<a:theme xmlns:a="http://schemas.openxmlformats.org/drawingml/2006/main" name="Gradient sample 4">
  <a:themeElements>
    <a:clrScheme name="Blue Background Sample 4">
      <a:dk1>
        <a:sysClr val="windowText" lastClr="000000"/>
      </a:dk1>
      <a:lt1>
        <a:sysClr val="window" lastClr="FFFFFF"/>
      </a:lt1>
      <a:dk2>
        <a:srgbClr val="34578D"/>
      </a:dk2>
      <a:lt2>
        <a:srgbClr val="EEECE1"/>
      </a:lt2>
      <a:accent1>
        <a:srgbClr val="348D3D"/>
      </a:accent1>
      <a:accent2>
        <a:srgbClr val="CBA772"/>
      </a:accent2>
      <a:accent3>
        <a:srgbClr val="7295CB"/>
      </a:accent3>
      <a:accent4>
        <a:srgbClr val="6A348D"/>
      </a:accent4>
      <a:accent5>
        <a:srgbClr val="8D3D34"/>
      </a:accent5>
      <a:accent6>
        <a:srgbClr val="D12F0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l">
          <a:defRPr sz="18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spcBef>
            <a:spcPts val="600"/>
          </a:spcBef>
          <a:defRPr sz="2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Gradient sample 4">
  <a:themeElements>
    <a:clrScheme name="Blue Background Sample 4">
      <a:dk1>
        <a:sysClr val="windowText" lastClr="000000"/>
      </a:dk1>
      <a:lt1>
        <a:sysClr val="window" lastClr="FFFFFF"/>
      </a:lt1>
      <a:dk2>
        <a:srgbClr val="34578D"/>
      </a:dk2>
      <a:lt2>
        <a:srgbClr val="EEECE1"/>
      </a:lt2>
      <a:accent1>
        <a:srgbClr val="348D3D"/>
      </a:accent1>
      <a:accent2>
        <a:srgbClr val="CBA772"/>
      </a:accent2>
      <a:accent3>
        <a:srgbClr val="7295CB"/>
      </a:accent3>
      <a:accent4>
        <a:srgbClr val="6A348D"/>
      </a:accent4>
      <a:accent5>
        <a:srgbClr val="8D3D34"/>
      </a:accent5>
      <a:accent6>
        <a:srgbClr val="D12F0F"/>
      </a:accent6>
      <a:hlink>
        <a:srgbClr val="0000FF"/>
      </a:hlink>
      <a:folHlink>
        <a:srgbClr val="800080"/>
      </a:folHlink>
    </a:clrScheme>
    <a:fontScheme name="RSG board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l">
          <a:defRPr sz="18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spcBef>
            <a:spcPts val="600"/>
          </a:spcBef>
          <a:defRPr sz="28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Gradient sample 4">
  <a:themeElements>
    <a:clrScheme name="Blue Background Sample 4">
      <a:dk1>
        <a:sysClr val="windowText" lastClr="000000"/>
      </a:dk1>
      <a:lt1>
        <a:sysClr val="window" lastClr="FFFFFF"/>
      </a:lt1>
      <a:dk2>
        <a:srgbClr val="34578D"/>
      </a:dk2>
      <a:lt2>
        <a:srgbClr val="EEECE1"/>
      </a:lt2>
      <a:accent1>
        <a:srgbClr val="348D3D"/>
      </a:accent1>
      <a:accent2>
        <a:srgbClr val="CBA772"/>
      </a:accent2>
      <a:accent3>
        <a:srgbClr val="7295CB"/>
      </a:accent3>
      <a:accent4>
        <a:srgbClr val="6A348D"/>
      </a:accent4>
      <a:accent5>
        <a:srgbClr val="8D3D34"/>
      </a:accent5>
      <a:accent6>
        <a:srgbClr val="D12F0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l">
          <a:defRPr sz="18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spcBef>
            <a:spcPts val="600"/>
          </a:spcBef>
          <a:defRPr sz="2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TU PPT Template_new2015">
  <a:themeElements>
    <a:clrScheme name="TROUT unlimited">
      <a:dk1>
        <a:srgbClr val="3FAF49"/>
      </a:dk1>
      <a:lt1>
        <a:srgbClr val="FFFFFF"/>
      </a:lt1>
      <a:dk2>
        <a:srgbClr val="003D78"/>
      </a:dk2>
      <a:lt2>
        <a:srgbClr val="FFFFFF"/>
      </a:lt2>
      <a:accent1>
        <a:srgbClr val="3FAF49"/>
      </a:accent1>
      <a:accent2>
        <a:srgbClr val="003D78"/>
      </a:accent2>
      <a:accent3>
        <a:srgbClr val="A6A6A6"/>
      </a:accent3>
      <a:accent4>
        <a:srgbClr val="D8D8D8"/>
      </a:accent4>
      <a:accent5>
        <a:srgbClr val="A2DB6C"/>
      </a:accent5>
      <a:accent6>
        <a:srgbClr val="5DBAFF"/>
      </a:accent6>
      <a:hlink>
        <a:srgbClr val="003D78"/>
      </a:hlink>
      <a:folHlink>
        <a:srgbClr val="A6A6A6"/>
      </a:folHlink>
    </a:clrScheme>
    <a:fontScheme name="trout unlimited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U PPT Template_new2015">
  <a:themeElements>
    <a:clrScheme name="TROUT unlimited">
      <a:dk1>
        <a:srgbClr val="3FAF49"/>
      </a:dk1>
      <a:lt1>
        <a:srgbClr val="FFFFFF"/>
      </a:lt1>
      <a:dk2>
        <a:srgbClr val="003D78"/>
      </a:dk2>
      <a:lt2>
        <a:srgbClr val="FFFFFF"/>
      </a:lt2>
      <a:accent1>
        <a:srgbClr val="3FAF49"/>
      </a:accent1>
      <a:accent2>
        <a:srgbClr val="003D78"/>
      </a:accent2>
      <a:accent3>
        <a:srgbClr val="A6A6A6"/>
      </a:accent3>
      <a:accent4>
        <a:srgbClr val="D8D8D8"/>
      </a:accent4>
      <a:accent5>
        <a:srgbClr val="A2DB6C"/>
      </a:accent5>
      <a:accent6>
        <a:srgbClr val="5DBAFF"/>
      </a:accent6>
      <a:hlink>
        <a:srgbClr val="003D78"/>
      </a:hlink>
      <a:folHlink>
        <a:srgbClr val="A6A6A6"/>
      </a:folHlink>
    </a:clrScheme>
    <a:fontScheme name="trout unlimited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2008-03-27 Client template final</Template>
  <TotalTime>16104</TotalTime>
  <Words>2313</Words>
  <Application>Microsoft Office PowerPoint</Application>
  <PresentationFormat>Custom</PresentationFormat>
  <Paragraphs>685</Paragraphs>
  <Slides>68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Gradient sample 4</vt:lpstr>
      <vt:lpstr>1_Gradient sample 4</vt:lpstr>
      <vt:lpstr>2_Gradient sample 4</vt:lpstr>
      <vt:lpstr>1_TU PPT Template_new2015</vt:lpstr>
      <vt:lpstr>3_TU PPT Template_new2015</vt:lpstr>
      <vt:lpstr>Office Theme</vt:lpstr>
      <vt:lpstr>Photo Editor Photo</vt:lpstr>
      <vt:lpstr>Slide 1</vt:lpstr>
      <vt:lpstr>Abandoned Coal Mine Drainage</vt:lpstr>
      <vt:lpstr>Slide 3</vt:lpstr>
      <vt:lpstr>Slide 4</vt:lpstr>
      <vt:lpstr>Slide 5</vt:lpstr>
      <vt:lpstr>Cleaning up abandoned mines generates jobs –  Important to local, regional, and state economies</vt:lpstr>
      <vt:lpstr>Slide 7</vt:lpstr>
      <vt:lpstr>Jobs analysis - Long-term OM&amp;R</vt:lpstr>
      <vt:lpstr>Slide 9</vt:lpstr>
      <vt:lpstr>Common Passive Technologies Used in the Eastern US for Coal Mine Drainage</vt:lpstr>
      <vt:lpstr>Slide 11</vt:lpstr>
      <vt:lpstr>Constructed Wetlands</vt:lpstr>
      <vt:lpstr>Limestone Beds</vt:lpstr>
      <vt:lpstr>Slide 14</vt:lpstr>
      <vt:lpstr>Technology is based on chemistry  Sizing is based on loadings</vt:lpstr>
      <vt:lpstr>Slide 16</vt:lpstr>
      <vt:lpstr>Slide 17</vt:lpstr>
      <vt:lpstr>Treatment of Net Alkaline Mine Water</vt:lpstr>
      <vt:lpstr>Slide 19</vt:lpstr>
      <vt:lpstr>Treatment of Net Acidic Mine Water</vt:lpstr>
      <vt:lpstr>Slide 21</vt:lpstr>
      <vt:lpstr>Long-term Performance and Costs: Marchand System</vt:lpstr>
      <vt:lpstr>Slide 23</vt:lpstr>
      <vt:lpstr>Slide 24</vt:lpstr>
      <vt:lpstr>Slide 25</vt:lpstr>
      <vt:lpstr>Marchand Time Line</vt:lpstr>
      <vt:lpstr>Marchand system, Oct 2006 – April 2016</vt:lpstr>
      <vt:lpstr>Slide 28</vt:lpstr>
      <vt:lpstr>Operation and Maintenance</vt:lpstr>
      <vt:lpstr>Sludge Management: 2012</vt:lpstr>
      <vt:lpstr>Slide 31</vt:lpstr>
      <vt:lpstr>Elemental composition of solids</vt:lpstr>
      <vt:lpstr>Marchand costs, 2000 – 2016 (1,850 gpm, 72 mg/L Fe) </vt:lpstr>
      <vt:lpstr>Long-term Performance and Costs: Anna S Passive System Complex</vt:lpstr>
      <vt:lpstr>Slide 35</vt:lpstr>
      <vt:lpstr>Slide 36</vt:lpstr>
      <vt:lpstr>Slide 37</vt:lpstr>
      <vt:lpstr>Slide 38</vt:lpstr>
      <vt:lpstr>Anna S Passive Treatment Complex timeline</vt:lpstr>
      <vt:lpstr>Anna S passive systems, 2004 - 2016 </vt:lpstr>
      <vt:lpstr>Slide 41</vt:lpstr>
      <vt:lpstr>Operation and Maintenance</vt:lpstr>
      <vt:lpstr>Organic Substrate Replacement</vt:lpstr>
      <vt:lpstr>Photos of substrate</vt:lpstr>
      <vt:lpstr>Slide 45</vt:lpstr>
      <vt:lpstr>Anna S Passive Complex Costs, 1999 – 2016 (456 gpm, 235 mg/L acidity, 22 mg/L Al, 20 mg/L Fe)</vt:lpstr>
      <vt:lpstr>Tangascootack #1 Passive System</vt:lpstr>
      <vt:lpstr>Slide 48</vt:lpstr>
      <vt:lpstr>Agri Drain Smart Drainage System (solar powered computer controlled gate valve)</vt:lpstr>
      <vt:lpstr>Tangascootack #1 system, Nov 2010 – Apr 2014</vt:lpstr>
      <vt:lpstr>Slide 51</vt:lpstr>
      <vt:lpstr>Operation and Maintenance</vt:lpstr>
      <vt:lpstr>Solids Management</vt:lpstr>
      <vt:lpstr>Pittsburgh Botanic Garden DLB solids basin during end of draining</vt:lpstr>
      <vt:lpstr>Slide 55</vt:lpstr>
      <vt:lpstr>Tangascootac #1 Passive System Costs (45 gpm, acidity 89 mg/L, Al 11 mg/L, Mn 26 mg/L)</vt:lpstr>
      <vt:lpstr>Projected 20 year treatment costs</vt:lpstr>
      <vt:lpstr>Lower Kettle Creek Watershed Restoration  1999-present</vt:lpstr>
      <vt:lpstr>Intensive planning, data collection, and monitoring</vt:lpstr>
      <vt:lpstr>Swamp Area passive treatment system</vt:lpstr>
      <vt:lpstr>Robbins Hollow passive treatment systems (7)</vt:lpstr>
      <vt:lpstr>Robbins Hollow passive treatment – Highlighting VFP performance</vt:lpstr>
      <vt:lpstr>Robbins Hollow Passive Treatment – Highlighting DLB performance</vt:lpstr>
      <vt:lpstr>Passive treatment systems have led to biological recovery</vt:lpstr>
      <vt:lpstr>OM&amp;R activities to date</vt:lpstr>
      <vt:lpstr>Keys to ensuring long-term passive treatment success</vt:lpstr>
      <vt:lpstr>Keys to ensuring long-term passive treatment success</vt:lpstr>
      <vt:lpstr>Slide 68</vt:lpstr>
    </vt:vector>
  </TitlesOfParts>
  <Company>Redstone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Dietmar Grimm</dc:creator>
  <cp:keywords>2010-11-17 Gradient template</cp:keywords>
  <cp:lastModifiedBy>ddopkin</cp:lastModifiedBy>
  <cp:revision>1838</cp:revision>
  <cp:lastPrinted>2014-09-08T22:31:43Z</cp:lastPrinted>
  <dcterms:created xsi:type="dcterms:W3CDTF">2008-03-28T19:31:30Z</dcterms:created>
  <dcterms:modified xsi:type="dcterms:W3CDTF">2016-11-11T20:29:28Z</dcterms:modified>
</cp:coreProperties>
</file>