
<file path=[Content_Types].xml><?xml version="1.0" encoding="utf-8"?>
<Types xmlns="http://schemas.openxmlformats.org/package/2006/content-types">
  <Override PartName="/ppt/slides/slide41.xml" ContentType="application/vnd.openxmlformats-officedocument.presentationml.slide+xml"/>
  <Override PartName="/ppt/slides/slide50.xml" ContentType="application/vnd.openxmlformats-officedocument.presentationml.slide+xml"/>
  <Override PartName="/ppt/slides/slide18.xml" ContentType="application/vnd.openxmlformats-officedocument.presentationml.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slideLayouts/slideLayout15.xml" ContentType="application/vnd.openxmlformats-officedocument.presentationml.slideLayout+xml"/>
  <Override PartName="/ppt/slides/slide66.xml" ContentType="application/vnd.openxmlformats-officedocument.presentationml.slide+xml"/>
  <Override PartName="/ppt/theme/theme1.xml" ContentType="application/vnd.openxmlformats-officedocument.theme+xml"/>
  <Default Extension="vml" ContentType="application/vnd.openxmlformats-officedocument.vmlDrawing"/>
  <Override PartName="/ppt/notesSlides/notesSlide2.xml" ContentType="application/vnd.openxmlformats-officedocument.presentationml.notesSlide+xml"/>
  <Override PartName="/ppt/slides/slide75.xml" ContentType="application/vnd.openxmlformats-officedocument.presentationml.slide+xml"/>
  <Override PartName="/ppt/slideLayouts/slideLayout24.xml" ContentType="application/vnd.openxmlformats-officedocument.presentationml.slideLayout+xml"/>
  <Override PartName="/ppt/slideLayouts/slideLayout34.xml" ContentType="application/vnd.openxmlformats-officedocument.presentationml.slideLayout+xml"/>
  <Override PartName="/ppt/slides/slide85.xml" ContentType="application/vnd.openxmlformats-officedocument.presentationml.slide+xml"/>
  <Override PartName="/ppt/embeddings/oleObject1.bin" ContentType="application/vnd.openxmlformats-officedocument.oleObject"/>
  <Override PartName="/ppt/slides/slide95.xml" ContentType="application/vnd.openxmlformats-officedocument.presentationml.slide+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slideMasters/slideMaster2.xml" ContentType="application/vnd.openxmlformats-officedocument.presentationml.slideMaster+xml"/>
  <Override PartName="/ppt/slides/slide42.xml" ContentType="application/vnd.openxmlformats-officedocument.presentationml.slide+xml"/>
  <Override PartName="/ppt/slides/slide51.xml" ContentType="application/vnd.openxmlformats-officedocument.presentationml.slide+xml"/>
  <Override PartName="/ppt/slides/slide19.xml" ContentType="application/vnd.openxmlformats-officedocument.presentationml.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90.xml" ContentType="application/vnd.openxmlformats-officedocument.presentationml.slide+xml"/>
  <Override PartName="/ppt/tags/tag2.xml" ContentType="application/vnd.openxmlformats-officedocument.presentationml.tags+xml"/>
  <Override PartName="/ppt/slideLayouts/slideLayout16.xml" ContentType="application/vnd.openxmlformats-officedocument.presentationml.slideLayout+xml"/>
  <Override PartName="/ppt/slides/slide67.xml" ContentType="application/vnd.openxmlformats-officedocument.presentationml.slide+xml"/>
  <Override PartName="/ppt/theme/theme2.xml" ContentType="application/vnd.openxmlformats-officedocument.theme+xml"/>
  <Override PartName="/docProps/custom.xml" ContentType="application/vnd.openxmlformats-officedocument.custom-properties+xml"/>
  <Override PartName="/ppt/slideLayouts/slideLayout25.xml" ContentType="application/vnd.openxmlformats-officedocument.presentationml.slideLayout+xml"/>
  <Override PartName="/ppt/slides/slide76.xml" ContentType="application/vnd.openxmlformats-officedocument.presentationml.slide+xml"/>
  <Override PartName="/ppt/notesSlides/notesSlide3.xml" ContentType="application/vnd.openxmlformats-officedocument.presentationml.notesSlide+xml"/>
  <Default Extension="emf" ContentType="image/x-emf"/>
  <Override PartName="/ppt/slideLayouts/slideLayout35.xml" ContentType="application/vnd.openxmlformats-officedocument.presentationml.slideLayout+xml"/>
  <Override PartName="/ppt/slides/slide86.xml" ContentType="application/vnd.openxmlformats-officedocument.presentationml.slide+xml"/>
  <Override PartName="/ppt/embeddings/oleObject2.bin" ContentType="application/vnd.openxmlformats-officedocument.oleObject"/>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slides/slide24.xml" ContentType="application/vnd.openxmlformats-officedocument.presentationml.slide+xml"/>
  <Default Extension="bin" ContentType="application/vnd.openxmlformats-officedocument.presentationml.printerSettings"/>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slideMasters/slideMaster3.xml" ContentType="application/vnd.openxmlformats-officedocument.presentationml.slideMaster+xml"/>
  <Override PartName="/ppt/slides/slide43.xml" ContentType="application/vnd.openxmlformats-officedocument.presentationml.slide+xml"/>
  <Override PartName="/ppt/tableStyles.xml" ContentType="application/vnd.openxmlformats-officedocument.presentationml.tableStyles+xml"/>
  <Override PartName="/ppt/slides/slide52.xml" ContentType="application/vnd.openxmlformats-officedocument.presentationml.slide+xml"/>
  <Override PartName="/ppt/slideLayouts/slideLayout11.xml" ContentType="application/vnd.openxmlformats-officedocument.presentationml.slideLayout+xml"/>
  <Override PartName="/ppt/slides/slide62.xml" ContentType="application/vnd.openxmlformats-officedocument.presentationml.slide+xml"/>
  <Override PartName="/ppt/slideLayouts/slideLayout20.xml" ContentType="application/vnd.openxmlformats-officedocument.presentationml.slideLayout+xml"/>
  <Override PartName="/docProps/app.xml" ContentType="application/vnd.openxmlformats-officedocument.extended-properties+xml"/>
  <Override PartName="/ppt/slides/slide39.xml" ContentType="application/vnd.openxmlformats-officedocument.presentationml.slide+xml"/>
  <Override PartName="/ppt/slideLayouts/slideLayout30.xml" ContentType="application/vnd.openxmlformats-officedocument.presentationml.slideLayout+xml"/>
  <Override PartName="/ppt/slides/slide81.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ppt/slides/slide91.xml" ContentType="application/vnd.openxmlformats-officedocument.presentationml.slide+xml"/>
  <Override PartName="/docProps/core.xml" ContentType="application/vnd.openxmlformats-package.core-properties+xml"/>
  <Override PartName="/ppt/tags/tag3.xml" ContentType="application/vnd.openxmlformats-officedocument.presentationml.tags+xml"/>
  <Override PartName="/ppt/slideLayouts/slideLayout17.xml" ContentType="application/vnd.openxmlformats-officedocument.presentationml.slideLayout+xml"/>
  <Override PartName="/ppt/slides/slide68.xml" ContentType="application/vnd.openxmlformats-officedocument.presentationml.slide+xml"/>
  <Override PartName="/ppt/theme/theme3.xml" ContentType="application/vnd.openxmlformats-officedocument.theme+xml"/>
  <Override PartName="/ppt/slideLayouts/slideLayout26.xml" ContentType="application/vnd.openxmlformats-officedocument.presentationml.slideLayout+xml"/>
  <Override PartName="/ppt/slides/slide77.xml" ContentType="application/vnd.openxmlformats-officedocument.presentationml.slide+xml"/>
  <Override PartName="/ppt/notesSlides/notesSlide4.xml" ContentType="application/vnd.openxmlformats-officedocument.presentationml.notesSlide+xml"/>
  <Override PartName="/ppt/slideLayouts/slideLayout36.xml" ContentType="application/vnd.openxmlformats-officedocument.presentationml.slideLayout+xml"/>
  <Override PartName="/ppt/slides/slide87.xml" ContentType="application/vnd.openxmlformats-officedocument.presentationml.slide+xml"/>
  <Override PartName="/ppt/embeddings/oleObject3.bin" ContentType="application/vnd.openxmlformats-officedocument.oleObject"/>
  <Override PartName="/ppt/slides/slide96.xml" ContentType="application/vnd.openxmlformats-officedocument.presentationml.slide+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customXml/itemProps1.xml" ContentType="application/vnd.openxmlformats-officedocument.customXmlProperties+xml"/>
  <Override PartName="/ppt/slides/slide25.xml" ContentType="application/vnd.openxmlformats-officedocument.presentationml.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s/slide44.xml" ContentType="application/vnd.openxmlformats-officedocument.presentationml.slide+xml"/>
  <Override PartName="/ppt/slides/slide53.xml" ContentType="application/vnd.openxmlformats-officedocument.presentationml.slide+xml"/>
  <Override PartName="/ppt/slideLayouts/slideLayout12.xml" ContentType="application/vnd.openxmlformats-officedocument.presentationml.slideLayout+xml"/>
  <Override PartName="/ppt/slides/slide63.xml" ContentType="application/vnd.openxmlformats-officedocument.presentationml.slide+xml"/>
  <Override PartName="/ppt/slideLayouts/slideLayout21.xml" ContentType="application/vnd.openxmlformats-officedocument.presentationml.slideLayout+xml"/>
  <Override PartName="/ppt/slides/slide72.xml" ContentType="application/vnd.openxmlformats-officedocument.presentationml.slide+xml"/>
  <Override PartName="/ppt/slideLayouts/slideLayout31.xml" ContentType="application/vnd.openxmlformats-officedocument.presentationml.slideLayout+xml"/>
  <Override PartName="/ppt/slides/slide82.xml" ContentType="application/vnd.openxmlformats-officedocument.presentationml.slide+xml"/>
  <Override PartName="/ppt/slides/slide92.xml" ContentType="application/vnd.openxmlformats-officedocument.presentationml.slide+xml"/>
  <Override PartName="/ppt/slides/slide59.xml" ContentType="application/vnd.openxmlformats-officedocument.presentationml.slide+xml"/>
  <Override PartName="/ppt/slideLayouts/slideLayout18.xml" ContentType="application/vnd.openxmlformats-officedocument.presentationml.slideLayout+xml"/>
  <Override PartName="/ppt/slides/slide69.xml" ContentType="application/vnd.openxmlformats-officedocument.presentationml.slide+xml"/>
  <Override PartName="/ppt/theme/theme4.xml" ContentType="application/vnd.openxmlformats-officedocument.theme+xml"/>
  <Override PartName="/ppt/slideLayouts/slideLayout27.xml" ContentType="application/vnd.openxmlformats-officedocument.presentationml.slideLayout+xml"/>
  <Override PartName="/ppt/slides/slide78.xml" ContentType="application/vnd.openxmlformats-officedocument.presentationml.slide+xml"/>
  <Override PartName="/ppt/notesSlides/notesSlide5.xml" ContentType="application/vnd.openxmlformats-officedocument.presentationml.notesSlide+xml"/>
  <Override PartName="/ppt/slides/slide10.xml" ContentType="application/vnd.openxmlformats-officedocument.presentationml.slide+xml"/>
  <Override PartName="/ppt/slides/slide88.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viewProps.xml" ContentType="application/vnd.openxmlformats-officedocument.presentationml.viewProps+xml"/>
  <Override PartName="/customXml/itemProps2.xml" ContentType="application/vnd.openxmlformats-officedocument.customXmlProperties+xml"/>
  <Override PartName="/ppt/slides/slide26.xml" ContentType="application/vnd.openxmlformats-officedocument.presentationml.slide+xml"/>
  <Default Extension="rels" ContentType="application/vnd.openxmlformats-package.relationships+xml"/>
  <Override PartName="/ppt/slides/slide35.xml" ContentType="application/vnd.openxmlformats-officedocument.presentationml.slide+xml"/>
  <Override PartName="/ppt/slides/slide7.xml" ContentType="application/vnd.openxmlformats-officedocument.presentationml.slide+xml"/>
  <Override PartName="/ppt/slideLayouts/slideLayout8.xml" ContentType="application/vnd.openxmlformats-officedocument.presentationml.slideLayout+xml"/>
  <Override PartName="/ppt/slides/slide45.xml" ContentType="application/vnd.openxmlformats-officedocument.presentationml.slide+xml"/>
  <Override PartName="/ppt/slides/slide54.xml" ContentType="application/vnd.openxmlformats-officedocument.presentationml.slide+xml"/>
  <Override PartName="/ppt/slideLayouts/slideLayout13.xml" ContentType="application/vnd.openxmlformats-officedocument.presentationml.slideLayout+xml"/>
  <Override PartName="/ppt/slides/slide64.xml" ContentType="application/vnd.openxmlformats-officedocument.presentationml.slide+xml"/>
  <Override PartName="/ppt/presProps.xml" ContentType="application/vnd.openxmlformats-officedocument.presentationml.presProps+xml"/>
  <Override PartName="/ppt/slideLayouts/slideLayout22.xml" ContentType="application/vnd.openxmlformats-officedocument.presentationml.slideLayout+xml"/>
  <Override PartName="/ppt/slides/slide73.xml" ContentType="application/vnd.openxmlformats-officedocument.presentationml.slide+xml"/>
  <Override PartName="/ppt/presentation.xml" ContentType="application/vnd.openxmlformats-officedocument.presentationml.presentation.main+xml"/>
  <Override PartName="/ppt/slideLayouts/slideLayout32.xml" ContentType="application/vnd.openxmlformats-officedocument.presentationml.slideLayout+xml"/>
  <Override PartName="/ppt/slides/slide83.xml" ContentType="application/vnd.openxmlformats-officedocument.presentationml.slide+xml"/>
  <Override PartName="/ppt/slides/slide93.xml" ContentType="application/vnd.openxmlformats-officedocument.presentationml.slide+xml"/>
  <Override PartName="/ppt/slideLayouts/slideLayout19.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s/slide79.xml" ContentType="application/vnd.openxmlformats-officedocument.presentationml.slide+xml"/>
  <Override PartName="/ppt/notesSlides/notesSlide6.xml" ContentType="application/vnd.openxmlformats-officedocument.presentationml.notesSlide+xml"/>
  <Override PartName="/ppt/slides/slide11.xml" ContentType="application/vnd.openxmlformats-officedocument.presentationml.slide+xml"/>
  <Override PartName="/ppt/notesSlides/notesSlide10.xml" ContentType="application/vnd.openxmlformats-officedocument.presentationml.notesSlide+xml"/>
  <Override PartName="/ppt/slides/slide89.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handoutMasters/handoutMaster1.xml" ContentType="application/vnd.openxmlformats-officedocument.presentationml.handoutMaster+xml"/>
  <Override PartName="/ppt/slideLayouts/slideLayout3.xml" ContentType="application/vnd.openxmlformats-officedocument.presentationml.slideLayout+xml"/>
  <Override PartName="/ppt/slides/slide40.xml" ContentType="application/vnd.openxmlformats-officedocument.presentationml.slide+xml"/>
  <Override PartName="/ppt/slides/slide17.xml" ContentType="application/vnd.openxmlformats-officedocument.presentationml.slide+xml"/>
  <Override PartName="/customXml/itemProps3.xml" ContentType="application/vnd.openxmlformats-officedocument.customXmlProperties+xml"/>
  <Override PartName="/ppt/slides/slide27.xml" ContentType="application/vnd.openxmlformats-officedocument.presentationml.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s/slide46.xml" ContentType="application/vnd.openxmlformats-officedocument.presentationml.slide+xml"/>
  <Override PartName="/ppt/slides/slide55.xml" ContentType="application/vnd.openxmlformats-officedocument.presentationml.slide+xml"/>
  <Override PartName="/ppt/slideLayouts/slideLayout14.xml" ContentType="application/vnd.openxmlformats-officedocument.presentationml.slideLayout+xml"/>
  <Override PartName="/ppt/slides/slide65.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Override PartName="/ppt/slideLayouts/slideLayout23.xml" ContentType="application/vnd.openxmlformats-officedocument.presentationml.slideLayout+xml"/>
  <Override PartName="/ppt/slideLayouts/slideLayout33.xml" ContentType="application/vnd.openxmlformats-officedocument.presentationml.slideLayout+xml"/>
  <Override PartName="/ppt/slides/slide84.xml" ContentType="application/vnd.openxmlformats-officedocument.presentationml.slide+xml"/>
  <Override PartName="/ppt/slides/slide94.xml" ContentType="application/vnd.openxmlformats-officedocument.presentationml.slide+xml"/>
  <Override PartName="/ppt/slideLayouts/slideLayout29.xml" ContentType="application/vnd.openxmlformats-officedocument.presentationml.slideLayout+xml"/>
  <Override PartName="/ppt/notesSlides/notesSlide7.xml" ContentType="application/vnd.openxmlformats-officedocument.presentationml.notesSlide+xml"/>
  <Override PartName="/ppt/slides/slide12.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61" r:id="rId4"/>
    <p:sldMasterId id="2147483673" r:id="rId5"/>
    <p:sldMasterId id="2147483799" r:id="rId6"/>
  </p:sldMasterIdLst>
  <p:notesMasterIdLst>
    <p:notesMasterId r:id="rId103"/>
  </p:notesMasterIdLst>
  <p:handoutMasterIdLst>
    <p:handoutMasterId r:id="rId104"/>
  </p:handoutMasterIdLst>
  <p:sldIdLst>
    <p:sldId id="256" r:id="rId7"/>
    <p:sldId id="308" r:id="rId8"/>
    <p:sldId id="309" r:id="rId9"/>
    <p:sldId id="310" r:id="rId10"/>
    <p:sldId id="311" r:id="rId11"/>
    <p:sldId id="312" r:id="rId12"/>
    <p:sldId id="313" r:id="rId13"/>
    <p:sldId id="314" r:id="rId14"/>
    <p:sldId id="259" r:id="rId15"/>
    <p:sldId id="324" r:id="rId16"/>
    <p:sldId id="404" r:id="rId17"/>
    <p:sldId id="257" r:id="rId18"/>
    <p:sldId id="258" r:id="rId19"/>
    <p:sldId id="316" r:id="rId20"/>
    <p:sldId id="317" r:id="rId21"/>
    <p:sldId id="351" r:id="rId22"/>
    <p:sldId id="373" r:id="rId23"/>
    <p:sldId id="328" r:id="rId24"/>
    <p:sldId id="332" r:id="rId25"/>
    <p:sldId id="333" r:id="rId26"/>
    <p:sldId id="345" r:id="rId27"/>
    <p:sldId id="342" r:id="rId28"/>
    <p:sldId id="343" r:id="rId29"/>
    <p:sldId id="344" r:id="rId30"/>
    <p:sldId id="337" r:id="rId31"/>
    <p:sldId id="338" r:id="rId32"/>
    <p:sldId id="339" r:id="rId33"/>
    <p:sldId id="402" r:id="rId34"/>
    <p:sldId id="398" r:id="rId35"/>
    <p:sldId id="397" r:id="rId36"/>
    <p:sldId id="261" r:id="rId37"/>
    <p:sldId id="406" r:id="rId38"/>
    <p:sldId id="407" r:id="rId39"/>
    <p:sldId id="412" r:id="rId40"/>
    <p:sldId id="409" r:id="rId41"/>
    <p:sldId id="408" r:id="rId42"/>
    <p:sldId id="413" r:id="rId43"/>
    <p:sldId id="414" r:id="rId44"/>
    <p:sldId id="415" r:id="rId45"/>
    <p:sldId id="377" r:id="rId46"/>
    <p:sldId id="378" r:id="rId47"/>
    <p:sldId id="379" r:id="rId48"/>
    <p:sldId id="380" r:id="rId49"/>
    <p:sldId id="381" r:id="rId50"/>
    <p:sldId id="382" r:id="rId51"/>
    <p:sldId id="383" r:id="rId52"/>
    <p:sldId id="384" r:id="rId53"/>
    <p:sldId id="385" r:id="rId54"/>
    <p:sldId id="386" r:id="rId55"/>
    <p:sldId id="387" r:id="rId56"/>
    <p:sldId id="389" r:id="rId57"/>
    <p:sldId id="390" r:id="rId58"/>
    <p:sldId id="391" r:id="rId59"/>
    <p:sldId id="392" r:id="rId60"/>
    <p:sldId id="262" r:id="rId61"/>
    <p:sldId id="340" r:id="rId62"/>
    <p:sldId id="410" r:id="rId63"/>
    <p:sldId id="329" r:id="rId64"/>
    <p:sldId id="375" r:id="rId65"/>
    <p:sldId id="318" r:id="rId66"/>
    <p:sldId id="263" r:id="rId67"/>
    <p:sldId id="359" r:id="rId68"/>
    <p:sldId id="360" r:id="rId69"/>
    <p:sldId id="267" r:id="rId70"/>
    <p:sldId id="361" r:id="rId71"/>
    <p:sldId id="362" r:id="rId72"/>
    <p:sldId id="268" r:id="rId73"/>
    <p:sldId id="321" r:id="rId74"/>
    <p:sldId id="269" r:id="rId75"/>
    <p:sldId id="305" r:id="rId76"/>
    <p:sldId id="281" r:id="rId77"/>
    <p:sldId id="304" r:id="rId78"/>
    <p:sldId id="283" r:id="rId79"/>
    <p:sldId id="284" r:id="rId80"/>
    <p:sldId id="285" r:id="rId81"/>
    <p:sldId id="286" r:id="rId82"/>
    <p:sldId id="287" r:id="rId83"/>
    <p:sldId id="346" r:id="rId84"/>
    <p:sldId id="363" r:id="rId85"/>
    <p:sldId id="403" r:id="rId86"/>
    <p:sldId id="364" r:id="rId87"/>
    <p:sldId id="366" r:id="rId88"/>
    <p:sldId id="353" r:id="rId89"/>
    <p:sldId id="355" r:id="rId90"/>
    <p:sldId id="356" r:id="rId91"/>
    <p:sldId id="357" r:id="rId92"/>
    <p:sldId id="371" r:id="rId93"/>
    <p:sldId id="400" r:id="rId94"/>
    <p:sldId id="411" r:id="rId95"/>
    <p:sldId id="401" r:id="rId96"/>
    <p:sldId id="399" r:id="rId97"/>
    <p:sldId id="405" r:id="rId98"/>
    <p:sldId id="288" r:id="rId99"/>
    <p:sldId id="368" r:id="rId100"/>
    <p:sldId id="394" r:id="rId101"/>
    <p:sldId id="289" r:id="rId102"/>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FF99"/>
    <a:srgbClr val="FF9966"/>
    <a:srgbClr val="DFD621"/>
    <a:srgbClr val="003399"/>
    <a:srgbClr val="17375E"/>
    <a:srgbClr val="B2BB1E"/>
    <a:srgbClr val="A3A6A8"/>
    <a:srgbClr val="DCDDDE"/>
    <a:srgbClr val="10253F"/>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vertBarState="maximized">
    <p:restoredLeft sz="13740" autoAdjust="0"/>
    <p:restoredTop sz="92164" autoAdjust="0"/>
  </p:normalViewPr>
  <p:slideViewPr>
    <p:cSldViewPr snapToGrid="0">
      <p:cViewPr varScale="1">
        <p:scale>
          <a:sx n="133" d="100"/>
          <a:sy n="133" d="100"/>
        </p:scale>
        <p:origin x="-25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7500"/>
    </p:cViewPr>
  </p:sorterViewPr>
  <p:notesViewPr>
    <p:cSldViewPr snapToGrid="0">
      <p:cViewPr>
        <p:scale>
          <a:sx n="125" d="100"/>
          <a:sy n="125" d="100"/>
        </p:scale>
        <p:origin x="-1032" y="390"/>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101" Type="http://schemas.openxmlformats.org/officeDocument/2006/relationships/slide" Target="slides/slide95.xml"/><Relationship Id="rId102" Type="http://schemas.openxmlformats.org/officeDocument/2006/relationships/slide" Target="slides/slide96.xml"/><Relationship Id="rId103" Type="http://schemas.openxmlformats.org/officeDocument/2006/relationships/notesMaster" Target="notesMasters/notesMaster1.xml"/><Relationship Id="rId104" Type="http://schemas.openxmlformats.org/officeDocument/2006/relationships/handoutMaster" Target="handoutMasters/handoutMaster1.xml"/><Relationship Id="rId105" Type="http://schemas.openxmlformats.org/officeDocument/2006/relationships/printerSettings" Target="printerSettings/printerSettings1.bin"/><Relationship Id="rId106" Type="http://schemas.openxmlformats.org/officeDocument/2006/relationships/presProps" Target="presProps.xml"/><Relationship Id="rId107" Type="http://schemas.openxmlformats.org/officeDocument/2006/relationships/viewProps" Target="viewProp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8" Type="http://schemas.openxmlformats.org/officeDocument/2006/relationships/theme" Target="theme/theme1.xml"/><Relationship Id="rId109" Type="http://schemas.openxmlformats.org/officeDocument/2006/relationships/tableStyles" Target="tableStyle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90" Type="http://schemas.openxmlformats.org/officeDocument/2006/relationships/slide" Target="slides/slide84.xml"/><Relationship Id="rId91" Type="http://schemas.openxmlformats.org/officeDocument/2006/relationships/slide" Target="slides/slide85.xml"/><Relationship Id="rId92" Type="http://schemas.openxmlformats.org/officeDocument/2006/relationships/slide" Target="slides/slide86.xml"/><Relationship Id="rId93" Type="http://schemas.openxmlformats.org/officeDocument/2006/relationships/slide" Target="slides/slide87.xml"/><Relationship Id="rId94" Type="http://schemas.openxmlformats.org/officeDocument/2006/relationships/slide" Target="slides/slide88.xml"/><Relationship Id="rId95" Type="http://schemas.openxmlformats.org/officeDocument/2006/relationships/slide" Target="slides/slide89.xml"/><Relationship Id="rId96" Type="http://schemas.openxmlformats.org/officeDocument/2006/relationships/slide" Target="slides/slide90.xml"/><Relationship Id="rId97" Type="http://schemas.openxmlformats.org/officeDocument/2006/relationships/slide" Target="slides/slide91.xml"/><Relationship Id="rId98" Type="http://schemas.openxmlformats.org/officeDocument/2006/relationships/slide" Target="slides/slide92.xml"/><Relationship Id="rId99" Type="http://schemas.openxmlformats.org/officeDocument/2006/relationships/slide" Target="slides/slide9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100" Type="http://schemas.openxmlformats.org/officeDocument/2006/relationships/slide" Target="slides/slide94.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slide" Target="slides/slide78.xml"/><Relationship Id="rId85" Type="http://schemas.openxmlformats.org/officeDocument/2006/relationships/slide" Target="slides/slide79.xml"/><Relationship Id="rId86" Type="http://schemas.openxmlformats.org/officeDocument/2006/relationships/slide" Target="slides/slide80.xml"/><Relationship Id="rId87" Type="http://schemas.openxmlformats.org/officeDocument/2006/relationships/slide" Target="slides/slide81.xml"/><Relationship Id="rId88" Type="http://schemas.openxmlformats.org/officeDocument/2006/relationships/slide" Target="slides/slide82.xml"/><Relationship Id="rId89" Type="http://schemas.openxmlformats.org/officeDocument/2006/relationships/slide" Target="slides/slide8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84112DE6-D4B0-40E2-BDE3-029A3ADFB2C0}" type="datetimeFigureOut">
              <a:rPr lang="en-US" smtClean="0"/>
              <a:pPr/>
              <a:t>6/4/15</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07485724-BEC3-4DCC-8887-64447D072BA0}"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949027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74D23DF4-0528-40A4-B1AE-D7CA8BB6BE4A}" type="datetimeFigureOut">
              <a:rPr lang="en-US" smtClean="0"/>
              <a:pPr/>
              <a:t>6/4/15</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F78257C7-9E1C-4D76-B301-63ABEA7BD8F5}"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68077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8257C7-9E1C-4D76-B301-63ABEA7BD8F5}"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5"/>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82458">
              <a:defRPr b="1">
                <a:solidFill>
                  <a:srgbClr val="1DB2FB"/>
                </a:solidFill>
                <a:latin typeface="Arial" charset="0"/>
              </a:defRPr>
            </a:lvl1pPr>
            <a:lvl2pPr marL="776673" indent="-298721" defTabSz="982458">
              <a:defRPr b="1">
                <a:solidFill>
                  <a:srgbClr val="1DB2FB"/>
                </a:solidFill>
                <a:latin typeface="Arial" charset="0"/>
              </a:defRPr>
            </a:lvl2pPr>
            <a:lvl3pPr marL="1194881" indent="-238976" defTabSz="982458">
              <a:defRPr b="1">
                <a:solidFill>
                  <a:srgbClr val="1DB2FB"/>
                </a:solidFill>
                <a:latin typeface="Arial" charset="0"/>
              </a:defRPr>
            </a:lvl3pPr>
            <a:lvl4pPr marL="1672835" indent="-238976" defTabSz="982458">
              <a:defRPr b="1">
                <a:solidFill>
                  <a:srgbClr val="1DB2FB"/>
                </a:solidFill>
                <a:latin typeface="Arial" charset="0"/>
              </a:defRPr>
            </a:lvl4pPr>
            <a:lvl5pPr marL="2150788" indent="-238976" defTabSz="982458">
              <a:defRPr b="1">
                <a:solidFill>
                  <a:srgbClr val="1DB2FB"/>
                </a:solidFill>
                <a:latin typeface="Arial" charset="0"/>
              </a:defRPr>
            </a:lvl5pPr>
            <a:lvl6pPr marL="2628740" indent="-238976" defTabSz="982458" eaLnBrk="0" fontAlgn="base" hangingPunct="0">
              <a:spcBef>
                <a:spcPct val="0"/>
              </a:spcBef>
              <a:spcAft>
                <a:spcPct val="0"/>
              </a:spcAft>
              <a:defRPr b="1">
                <a:solidFill>
                  <a:srgbClr val="1DB2FB"/>
                </a:solidFill>
                <a:latin typeface="Arial" charset="0"/>
              </a:defRPr>
            </a:lvl6pPr>
            <a:lvl7pPr marL="3106693" indent="-238976" defTabSz="982458" eaLnBrk="0" fontAlgn="base" hangingPunct="0">
              <a:spcBef>
                <a:spcPct val="0"/>
              </a:spcBef>
              <a:spcAft>
                <a:spcPct val="0"/>
              </a:spcAft>
              <a:defRPr b="1">
                <a:solidFill>
                  <a:srgbClr val="1DB2FB"/>
                </a:solidFill>
                <a:latin typeface="Arial" charset="0"/>
              </a:defRPr>
            </a:lvl7pPr>
            <a:lvl8pPr marL="3584645" indent="-238976" defTabSz="982458" eaLnBrk="0" fontAlgn="base" hangingPunct="0">
              <a:spcBef>
                <a:spcPct val="0"/>
              </a:spcBef>
              <a:spcAft>
                <a:spcPct val="0"/>
              </a:spcAft>
              <a:defRPr b="1">
                <a:solidFill>
                  <a:srgbClr val="1DB2FB"/>
                </a:solidFill>
                <a:latin typeface="Arial" charset="0"/>
              </a:defRPr>
            </a:lvl8pPr>
            <a:lvl9pPr marL="4062598" indent="-238976" defTabSz="982458" eaLnBrk="0" fontAlgn="base" hangingPunct="0">
              <a:spcBef>
                <a:spcPct val="0"/>
              </a:spcBef>
              <a:spcAft>
                <a:spcPct val="0"/>
              </a:spcAft>
              <a:defRPr b="1">
                <a:solidFill>
                  <a:srgbClr val="1DB2FB"/>
                </a:solidFill>
                <a:latin typeface="Arial" charset="0"/>
              </a:defRPr>
            </a:lvl9pPr>
          </a:lstStyle>
          <a:p>
            <a:fld id="{8FDAA55B-522F-4EBC-8FB3-8B4DDF4BBEFC}" type="slidenum">
              <a:rPr lang="en-US" altLang="en-US" b="0" smtClean="0">
                <a:solidFill>
                  <a:schemeClr val="tx1"/>
                </a:solidFill>
                <a:latin typeface="Times New Roman" pitchFamily="18" charset="0"/>
              </a:rPr>
              <a:pPr/>
              <a:t>26</a:t>
            </a:fld>
            <a:endParaRPr lang="en-US" altLang="en-US" b="0" dirty="0" smtClean="0">
              <a:solidFill>
                <a:schemeClr val="tx1"/>
              </a:solidFill>
              <a:latin typeface="Times New Roman" pitchFamily="18" charset="0"/>
            </a:endParaRPr>
          </a:p>
        </p:txBody>
      </p:sp>
      <p:sp>
        <p:nvSpPr>
          <p:cNvPr id="64515" name="Rectangle 2"/>
          <p:cNvSpPr>
            <a:spLocks noGrp="1" noRot="1" noChangeAspect="1" noChangeArrowheads="1" noTextEdit="1"/>
          </p:cNvSpPr>
          <p:nvPr>
            <p:ph type="sldImg"/>
          </p:nvPr>
        </p:nvSpPr>
        <p:spPr>
          <a:xfrm>
            <a:off x="1266825" y="727075"/>
            <a:ext cx="4783138" cy="3586163"/>
          </a:xfrm>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r>
              <a:rPr lang="en-US" altLang="en-US" dirty="0" smtClean="0">
                <a:latin typeface="Arial" charset="0"/>
              </a:rPr>
              <a:t>The site on the left is in relatively good condition and is begin sprayed to control weeds.  This site is being monitored year to year to see if it improves.   </a:t>
            </a:r>
          </a:p>
          <a:p>
            <a:endParaRPr lang="en-US" altLang="en-US" dirty="0" smtClean="0">
              <a:latin typeface="Arial" charset="0"/>
            </a:endParaRPr>
          </a:p>
          <a:p>
            <a:r>
              <a:rPr lang="en-US" altLang="en-US" dirty="0" smtClean="0">
                <a:latin typeface="Arial" charset="0"/>
              </a:rPr>
              <a:t>The site on the right scored 71points and is being reclaimed using swallow tilling and low quantities of lime and organic amendments.</a:t>
            </a:r>
          </a:p>
          <a:p>
            <a:endParaRPr lang="en-US" altLang="en-US" dirty="0" smtClean="0">
              <a:latin typeface="Arial" charset="0"/>
            </a:endParaRPr>
          </a:p>
          <a:p>
            <a:endParaRPr lang="en-US" altLang="en-US" dirty="0"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5"/>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82458">
              <a:defRPr b="1">
                <a:solidFill>
                  <a:srgbClr val="1DB2FB"/>
                </a:solidFill>
                <a:latin typeface="Arial" charset="0"/>
              </a:defRPr>
            </a:lvl1pPr>
            <a:lvl2pPr marL="776673" indent="-298721" defTabSz="982458">
              <a:defRPr b="1">
                <a:solidFill>
                  <a:srgbClr val="1DB2FB"/>
                </a:solidFill>
                <a:latin typeface="Arial" charset="0"/>
              </a:defRPr>
            </a:lvl2pPr>
            <a:lvl3pPr marL="1194881" indent="-238976" defTabSz="982458">
              <a:defRPr b="1">
                <a:solidFill>
                  <a:srgbClr val="1DB2FB"/>
                </a:solidFill>
                <a:latin typeface="Arial" charset="0"/>
              </a:defRPr>
            </a:lvl3pPr>
            <a:lvl4pPr marL="1672835" indent="-238976" defTabSz="982458">
              <a:defRPr b="1">
                <a:solidFill>
                  <a:srgbClr val="1DB2FB"/>
                </a:solidFill>
                <a:latin typeface="Arial" charset="0"/>
              </a:defRPr>
            </a:lvl4pPr>
            <a:lvl5pPr marL="2150788" indent="-238976" defTabSz="982458">
              <a:defRPr b="1">
                <a:solidFill>
                  <a:srgbClr val="1DB2FB"/>
                </a:solidFill>
                <a:latin typeface="Arial" charset="0"/>
              </a:defRPr>
            </a:lvl5pPr>
            <a:lvl6pPr marL="2628740" indent="-238976" defTabSz="982458" eaLnBrk="0" fontAlgn="base" hangingPunct="0">
              <a:spcBef>
                <a:spcPct val="0"/>
              </a:spcBef>
              <a:spcAft>
                <a:spcPct val="0"/>
              </a:spcAft>
              <a:defRPr b="1">
                <a:solidFill>
                  <a:srgbClr val="1DB2FB"/>
                </a:solidFill>
                <a:latin typeface="Arial" charset="0"/>
              </a:defRPr>
            </a:lvl6pPr>
            <a:lvl7pPr marL="3106693" indent="-238976" defTabSz="982458" eaLnBrk="0" fontAlgn="base" hangingPunct="0">
              <a:spcBef>
                <a:spcPct val="0"/>
              </a:spcBef>
              <a:spcAft>
                <a:spcPct val="0"/>
              </a:spcAft>
              <a:defRPr b="1">
                <a:solidFill>
                  <a:srgbClr val="1DB2FB"/>
                </a:solidFill>
                <a:latin typeface="Arial" charset="0"/>
              </a:defRPr>
            </a:lvl7pPr>
            <a:lvl8pPr marL="3584645" indent="-238976" defTabSz="982458" eaLnBrk="0" fontAlgn="base" hangingPunct="0">
              <a:spcBef>
                <a:spcPct val="0"/>
              </a:spcBef>
              <a:spcAft>
                <a:spcPct val="0"/>
              </a:spcAft>
              <a:defRPr b="1">
                <a:solidFill>
                  <a:srgbClr val="1DB2FB"/>
                </a:solidFill>
                <a:latin typeface="Arial" charset="0"/>
              </a:defRPr>
            </a:lvl8pPr>
            <a:lvl9pPr marL="4062598" indent="-238976" defTabSz="982458" eaLnBrk="0" fontAlgn="base" hangingPunct="0">
              <a:spcBef>
                <a:spcPct val="0"/>
              </a:spcBef>
              <a:spcAft>
                <a:spcPct val="0"/>
              </a:spcAft>
              <a:defRPr b="1">
                <a:solidFill>
                  <a:srgbClr val="1DB2FB"/>
                </a:solidFill>
                <a:latin typeface="Arial" charset="0"/>
              </a:defRPr>
            </a:lvl9pPr>
          </a:lstStyle>
          <a:p>
            <a:fld id="{1CB1EAB4-858F-4416-9548-2A916752FD70}" type="slidenum">
              <a:rPr lang="en-US" altLang="en-US" b="0" smtClean="0">
                <a:solidFill>
                  <a:schemeClr val="tx1"/>
                </a:solidFill>
                <a:latin typeface="Times New Roman" pitchFamily="18" charset="0"/>
              </a:rPr>
              <a:pPr/>
              <a:t>27</a:t>
            </a:fld>
            <a:endParaRPr lang="en-US" altLang="en-US" b="0" dirty="0" smtClean="0">
              <a:solidFill>
                <a:schemeClr val="tx1"/>
              </a:solidFill>
              <a:latin typeface="Times New Roman" pitchFamily="18" charset="0"/>
            </a:endParaRPr>
          </a:p>
        </p:txBody>
      </p:sp>
      <p:sp>
        <p:nvSpPr>
          <p:cNvPr id="65539" name="Rectangle 2"/>
          <p:cNvSpPr>
            <a:spLocks noGrp="1" noRot="1" noChangeAspect="1" noChangeArrowheads="1" noTextEdit="1"/>
          </p:cNvSpPr>
          <p:nvPr>
            <p:ph type="sldImg"/>
          </p:nvPr>
        </p:nvSpPr>
        <p:spPr>
          <a:xfrm>
            <a:off x="1266825" y="727075"/>
            <a:ext cx="4783138" cy="3586163"/>
          </a:xfrm>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r>
              <a:rPr lang="en-US" altLang="en-US" dirty="0" smtClean="0">
                <a:latin typeface="Arial" charset="0"/>
              </a:rPr>
              <a:t>This site is adjacent to the old smelter at Anaconda.  The decision for this severely impacted site is deep plowing and the application of lime and organic amendments.   </a:t>
            </a:r>
          </a:p>
          <a:p>
            <a:endParaRPr lang="en-US" altLang="en-US" dirty="0" smtClean="0">
              <a:latin typeface="Arial" charset="0"/>
            </a:endParaRPr>
          </a:p>
          <a:p>
            <a:endParaRPr lang="en-US" altLang="en-US" dirty="0"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1266825" y="727075"/>
            <a:ext cx="4783138" cy="3586163"/>
          </a:xfrm>
          <a:ln/>
        </p:spPr>
      </p:sp>
      <p:sp>
        <p:nvSpPr>
          <p:cNvPr id="61443" name="Notes Placeholder 2"/>
          <p:cNvSpPr>
            <a:spLocks noGrp="1"/>
          </p:cNvSpPr>
          <p:nvPr>
            <p:ph type="body" idx="1"/>
          </p:nvPr>
        </p:nvSpPr>
        <p:spPr>
          <a:noFill/>
          <a:ln/>
        </p:spPr>
        <p:txBody>
          <a:bodyPr/>
          <a:lstStyle/>
          <a:p>
            <a:r>
              <a:rPr lang="en-US" dirty="0" smtClean="0">
                <a:latin typeface="Arial" charset="0"/>
              </a:rPr>
              <a:t>Bunch of unanswered questions. Include: 1) how well are we meeting EPA’s objectives? 2) are soil conditions conducive to development of natural micro- flora and faunal populations necessary for natural nutrient cycling. A big problem is residual phytotoxicity. </a:t>
            </a:r>
          </a:p>
        </p:txBody>
      </p:sp>
      <p:sp>
        <p:nvSpPr>
          <p:cNvPr id="61444" name="Slide Number Placeholder 3"/>
          <p:cNvSpPr>
            <a:spLocks noGrp="1"/>
          </p:cNvSpPr>
          <p:nvPr>
            <p:ph type="sldNum" sz="quarter" idx="5"/>
          </p:nvPr>
        </p:nvSpPr>
        <p:spPr>
          <a:noFill/>
        </p:spPr>
        <p:txBody>
          <a:bodyPr/>
          <a:lstStyle/>
          <a:p>
            <a:fld id="{04932FD0-6860-4391-AE90-271A223AE085}" type="slidenum">
              <a:rPr lang="en-US" smtClean="0"/>
              <a:pPr/>
              <a:t>60</a:t>
            </a:fld>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1266825" y="727075"/>
            <a:ext cx="4783138" cy="3586163"/>
          </a:xfrm>
          <a:ln/>
        </p:spPr>
      </p:sp>
      <p:sp>
        <p:nvSpPr>
          <p:cNvPr id="63491" name="Notes Placeholder 2"/>
          <p:cNvSpPr>
            <a:spLocks noGrp="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endParaRPr lang="en-US" altLang="en-US" dirty="0" smtClean="0"/>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82458">
              <a:defRPr b="1">
                <a:solidFill>
                  <a:srgbClr val="1DB2FB"/>
                </a:solidFill>
                <a:latin typeface="Arial" pitchFamily="34" charset="0"/>
              </a:defRPr>
            </a:lvl1pPr>
            <a:lvl2pPr marL="776673" indent="-298721" defTabSz="982458">
              <a:defRPr b="1">
                <a:solidFill>
                  <a:srgbClr val="1DB2FB"/>
                </a:solidFill>
                <a:latin typeface="Arial" pitchFamily="34" charset="0"/>
              </a:defRPr>
            </a:lvl2pPr>
            <a:lvl3pPr marL="1194881" indent="-238976" defTabSz="982458">
              <a:defRPr b="1">
                <a:solidFill>
                  <a:srgbClr val="1DB2FB"/>
                </a:solidFill>
                <a:latin typeface="Arial" pitchFamily="34" charset="0"/>
              </a:defRPr>
            </a:lvl3pPr>
            <a:lvl4pPr marL="1672835" indent="-238976" defTabSz="982458">
              <a:defRPr b="1">
                <a:solidFill>
                  <a:srgbClr val="1DB2FB"/>
                </a:solidFill>
                <a:latin typeface="Arial" pitchFamily="34" charset="0"/>
              </a:defRPr>
            </a:lvl4pPr>
            <a:lvl5pPr marL="2150788" indent="-238976" defTabSz="982458">
              <a:defRPr b="1">
                <a:solidFill>
                  <a:srgbClr val="1DB2FB"/>
                </a:solidFill>
                <a:latin typeface="Arial" pitchFamily="34" charset="0"/>
              </a:defRPr>
            </a:lvl5pPr>
            <a:lvl6pPr marL="2628740" indent="-238976" defTabSz="982458" eaLnBrk="0" fontAlgn="base" hangingPunct="0">
              <a:spcBef>
                <a:spcPct val="0"/>
              </a:spcBef>
              <a:spcAft>
                <a:spcPct val="0"/>
              </a:spcAft>
              <a:defRPr b="1">
                <a:solidFill>
                  <a:srgbClr val="1DB2FB"/>
                </a:solidFill>
                <a:latin typeface="Arial" pitchFamily="34" charset="0"/>
              </a:defRPr>
            </a:lvl6pPr>
            <a:lvl7pPr marL="3106693" indent="-238976" defTabSz="982458" eaLnBrk="0" fontAlgn="base" hangingPunct="0">
              <a:spcBef>
                <a:spcPct val="0"/>
              </a:spcBef>
              <a:spcAft>
                <a:spcPct val="0"/>
              </a:spcAft>
              <a:defRPr b="1">
                <a:solidFill>
                  <a:srgbClr val="1DB2FB"/>
                </a:solidFill>
                <a:latin typeface="Arial" pitchFamily="34" charset="0"/>
              </a:defRPr>
            </a:lvl7pPr>
            <a:lvl8pPr marL="3584645" indent="-238976" defTabSz="982458" eaLnBrk="0" fontAlgn="base" hangingPunct="0">
              <a:spcBef>
                <a:spcPct val="0"/>
              </a:spcBef>
              <a:spcAft>
                <a:spcPct val="0"/>
              </a:spcAft>
              <a:defRPr b="1">
                <a:solidFill>
                  <a:srgbClr val="1DB2FB"/>
                </a:solidFill>
                <a:latin typeface="Arial" pitchFamily="34" charset="0"/>
              </a:defRPr>
            </a:lvl8pPr>
            <a:lvl9pPr marL="4062598" indent="-238976" defTabSz="982458" eaLnBrk="0" fontAlgn="base" hangingPunct="0">
              <a:spcBef>
                <a:spcPct val="0"/>
              </a:spcBef>
              <a:spcAft>
                <a:spcPct val="0"/>
              </a:spcAft>
              <a:defRPr b="1">
                <a:solidFill>
                  <a:srgbClr val="1DB2FB"/>
                </a:solidFill>
                <a:latin typeface="Arial" pitchFamily="34" charset="0"/>
              </a:defRPr>
            </a:lvl9pPr>
          </a:lstStyle>
          <a:p>
            <a:fld id="{5B14A5CC-7EE9-4224-A5A4-403934A62213}" type="slidenum">
              <a:rPr lang="en-US" altLang="en-US" b="0">
                <a:solidFill>
                  <a:schemeClr val="tx1"/>
                </a:solidFill>
                <a:ea typeface="MS PGothic" pitchFamily="34" charset="-128"/>
              </a:rPr>
              <a:pPr/>
              <a:t>63</a:t>
            </a:fld>
            <a:endParaRPr lang="en-US" altLang="en-US" b="0" dirty="0">
              <a:solidFill>
                <a:schemeClr val="tx1"/>
              </a:solidFill>
              <a:ea typeface="MS PGothic" pitchFamily="34" charset="-128"/>
            </a:endParaRPr>
          </a:p>
        </p:txBody>
      </p:sp>
      <p:sp>
        <p:nvSpPr>
          <p:cNvPr id="63493" name="Date Placeholder 1"/>
          <p:cNvSpPr>
            <a:spLocks noGrp="1"/>
          </p:cNvSpPr>
          <p:nvPr>
            <p:ph type="dt" sz="quarter"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82458">
              <a:defRPr b="1">
                <a:solidFill>
                  <a:srgbClr val="1DB2FB"/>
                </a:solidFill>
                <a:latin typeface="Arial" pitchFamily="34" charset="0"/>
              </a:defRPr>
            </a:lvl1pPr>
            <a:lvl2pPr marL="776673" indent="-298721" defTabSz="982458">
              <a:defRPr b="1">
                <a:solidFill>
                  <a:srgbClr val="1DB2FB"/>
                </a:solidFill>
                <a:latin typeface="Arial" pitchFamily="34" charset="0"/>
              </a:defRPr>
            </a:lvl2pPr>
            <a:lvl3pPr marL="1194881" indent="-238976" defTabSz="982458">
              <a:defRPr b="1">
                <a:solidFill>
                  <a:srgbClr val="1DB2FB"/>
                </a:solidFill>
                <a:latin typeface="Arial" pitchFamily="34" charset="0"/>
              </a:defRPr>
            </a:lvl3pPr>
            <a:lvl4pPr marL="1672835" indent="-238976" defTabSz="982458">
              <a:defRPr b="1">
                <a:solidFill>
                  <a:srgbClr val="1DB2FB"/>
                </a:solidFill>
                <a:latin typeface="Arial" pitchFamily="34" charset="0"/>
              </a:defRPr>
            </a:lvl4pPr>
            <a:lvl5pPr marL="2150788" indent="-238976" defTabSz="982458">
              <a:defRPr b="1">
                <a:solidFill>
                  <a:srgbClr val="1DB2FB"/>
                </a:solidFill>
                <a:latin typeface="Arial" pitchFamily="34" charset="0"/>
              </a:defRPr>
            </a:lvl5pPr>
            <a:lvl6pPr marL="2628740" indent="-238976" defTabSz="982458" eaLnBrk="0" fontAlgn="base" hangingPunct="0">
              <a:spcBef>
                <a:spcPct val="0"/>
              </a:spcBef>
              <a:spcAft>
                <a:spcPct val="0"/>
              </a:spcAft>
              <a:defRPr b="1">
                <a:solidFill>
                  <a:srgbClr val="1DB2FB"/>
                </a:solidFill>
                <a:latin typeface="Arial" pitchFamily="34" charset="0"/>
              </a:defRPr>
            </a:lvl6pPr>
            <a:lvl7pPr marL="3106693" indent="-238976" defTabSz="982458" eaLnBrk="0" fontAlgn="base" hangingPunct="0">
              <a:spcBef>
                <a:spcPct val="0"/>
              </a:spcBef>
              <a:spcAft>
                <a:spcPct val="0"/>
              </a:spcAft>
              <a:defRPr b="1">
                <a:solidFill>
                  <a:srgbClr val="1DB2FB"/>
                </a:solidFill>
                <a:latin typeface="Arial" pitchFamily="34" charset="0"/>
              </a:defRPr>
            </a:lvl7pPr>
            <a:lvl8pPr marL="3584645" indent="-238976" defTabSz="982458" eaLnBrk="0" fontAlgn="base" hangingPunct="0">
              <a:spcBef>
                <a:spcPct val="0"/>
              </a:spcBef>
              <a:spcAft>
                <a:spcPct val="0"/>
              </a:spcAft>
              <a:defRPr b="1">
                <a:solidFill>
                  <a:srgbClr val="1DB2FB"/>
                </a:solidFill>
                <a:latin typeface="Arial" pitchFamily="34" charset="0"/>
              </a:defRPr>
            </a:lvl8pPr>
            <a:lvl9pPr marL="4062598" indent="-238976" defTabSz="982458" eaLnBrk="0" fontAlgn="base" hangingPunct="0">
              <a:spcBef>
                <a:spcPct val="0"/>
              </a:spcBef>
              <a:spcAft>
                <a:spcPct val="0"/>
              </a:spcAft>
              <a:defRPr b="1">
                <a:solidFill>
                  <a:srgbClr val="1DB2FB"/>
                </a:solidFill>
                <a:latin typeface="Arial" pitchFamily="34" charset="0"/>
              </a:defRPr>
            </a:lvl9pPr>
          </a:lstStyle>
          <a:p>
            <a:r>
              <a:rPr lang="en-US" altLang="en-US" b="0" dirty="0">
                <a:solidFill>
                  <a:schemeClr val="tx1"/>
                </a:solidFill>
                <a:ea typeface="MS PGothic" pitchFamily="34" charset="-128"/>
              </a:rPr>
              <a:t>April 2011</a:t>
            </a:r>
          </a:p>
        </p:txBody>
      </p:sp>
      <p:sp>
        <p:nvSpPr>
          <p:cNvPr id="63494" name="Header Placeholder 2"/>
          <p:cNvSpPr>
            <a:spLocks noGrp="1"/>
          </p:cNvSpPr>
          <p:nvPr>
            <p:ph type="hdr" sz="quarter"/>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82458">
              <a:defRPr b="1">
                <a:solidFill>
                  <a:srgbClr val="1DB2FB"/>
                </a:solidFill>
                <a:latin typeface="Arial" pitchFamily="34" charset="0"/>
              </a:defRPr>
            </a:lvl1pPr>
            <a:lvl2pPr marL="776673" indent="-298721" defTabSz="982458">
              <a:defRPr b="1">
                <a:solidFill>
                  <a:srgbClr val="1DB2FB"/>
                </a:solidFill>
                <a:latin typeface="Arial" pitchFamily="34" charset="0"/>
              </a:defRPr>
            </a:lvl2pPr>
            <a:lvl3pPr marL="1194881" indent="-238976" defTabSz="982458">
              <a:defRPr b="1">
                <a:solidFill>
                  <a:srgbClr val="1DB2FB"/>
                </a:solidFill>
                <a:latin typeface="Arial" pitchFamily="34" charset="0"/>
              </a:defRPr>
            </a:lvl3pPr>
            <a:lvl4pPr marL="1672835" indent="-238976" defTabSz="982458">
              <a:defRPr b="1">
                <a:solidFill>
                  <a:srgbClr val="1DB2FB"/>
                </a:solidFill>
                <a:latin typeface="Arial" pitchFamily="34" charset="0"/>
              </a:defRPr>
            </a:lvl4pPr>
            <a:lvl5pPr marL="2150788" indent="-238976" defTabSz="982458">
              <a:defRPr b="1">
                <a:solidFill>
                  <a:srgbClr val="1DB2FB"/>
                </a:solidFill>
                <a:latin typeface="Arial" pitchFamily="34" charset="0"/>
              </a:defRPr>
            </a:lvl5pPr>
            <a:lvl6pPr marL="2628740" indent="-238976" defTabSz="982458" eaLnBrk="0" fontAlgn="base" hangingPunct="0">
              <a:spcBef>
                <a:spcPct val="0"/>
              </a:spcBef>
              <a:spcAft>
                <a:spcPct val="0"/>
              </a:spcAft>
              <a:defRPr b="1">
                <a:solidFill>
                  <a:srgbClr val="1DB2FB"/>
                </a:solidFill>
                <a:latin typeface="Arial" pitchFamily="34" charset="0"/>
              </a:defRPr>
            </a:lvl6pPr>
            <a:lvl7pPr marL="3106693" indent="-238976" defTabSz="982458" eaLnBrk="0" fontAlgn="base" hangingPunct="0">
              <a:spcBef>
                <a:spcPct val="0"/>
              </a:spcBef>
              <a:spcAft>
                <a:spcPct val="0"/>
              </a:spcAft>
              <a:defRPr b="1">
                <a:solidFill>
                  <a:srgbClr val="1DB2FB"/>
                </a:solidFill>
                <a:latin typeface="Arial" pitchFamily="34" charset="0"/>
              </a:defRPr>
            </a:lvl7pPr>
            <a:lvl8pPr marL="3584645" indent="-238976" defTabSz="982458" eaLnBrk="0" fontAlgn="base" hangingPunct="0">
              <a:spcBef>
                <a:spcPct val="0"/>
              </a:spcBef>
              <a:spcAft>
                <a:spcPct val="0"/>
              </a:spcAft>
              <a:defRPr b="1">
                <a:solidFill>
                  <a:srgbClr val="1DB2FB"/>
                </a:solidFill>
                <a:latin typeface="Arial" pitchFamily="34" charset="0"/>
              </a:defRPr>
            </a:lvl8pPr>
            <a:lvl9pPr marL="4062598" indent="-238976" defTabSz="982458" eaLnBrk="0" fontAlgn="base" hangingPunct="0">
              <a:spcBef>
                <a:spcPct val="0"/>
              </a:spcBef>
              <a:spcAft>
                <a:spcPct val="0"/>
              </a:spcAft>
              <a:defRPr b="1">
                <a:solidFill>
                  <a:srgbClr val="1DB2FB"/>
                </a:solidFill>
                <a:latin typeface="Arial" pitchFamily="34" charset="0"/>
              </a:defRPr>
            </a:lvl9pPr>
          </a:lstStyle>
          <a:p>
            <a:r>
              <a:rPr lang="en-US" altLang="en-US" b="0" dirty="0">
                <a:solidFill>
                  <a:schemeClr val="tx1"/>
                </a:solidFill>
                <a:ea typeface="MS PGothic" pitchFamily="34" charset="-128"/>
              </a:rPr>
              <a:t>Integration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529">
              <a:defRPr/>
            </a:pPr>
            <a:r>
              <a:rPr lang="en-US" dirty="0"/>
              <a:t>Comparison between three ARWW&amp;S phytotoxicity models based on </a:t>
            </a:r>
            <a:r>
              <a:rPr lang="en-US" dirty="0">
                <a:solidFill>
                  <a:srgbClr val="FFFF00"/>
                </a:solidFill>
              </a:rPr>
              <a:t>soil total metal levels and greenhouse measured reductions in plant root and shoot biomass across all species.</a:t>
            </a:r>
            <a:r>
              <a:rPr lang="en-US" dirty="0">
                <a:solidFill>
                  <a:srgbClr val="FFC000"/>
                </a:solidFill>
              </a:rPr>
              <a:t>  </a:t>
            </a:r>
          </a:p>
          <a:p>
            <a:pPr defTabSz="966529">
              <a:defRPr/>
            </a:pPr>
            <a:endParaRPr lang="en-US" dirty="0">
              <a:solidFill>
                <a:srgbClr val="FFC000"/>
              </a:solidFill>
            </a:endParaRPr>
          </a:p>
          <a:p>
            <a:pPr defTabSz="966529">
              <a:defRPr/>
            </a:pPr>
            <a:r>
              <a:rPr lang="en-US" dirty="0"/>
              <a:t>The field metal concentrations measured during the 2011 VS Investigation are plotted against each model suggesting expected reductions in field plant growth using greenhouse measured plant response.</a:t>
            </a:r>
          </a:p>
          <a:p>
            <a:endParaRPr lang="en-US" dirty="0"/>
          </a:p>
        </p:txBody>
      </p:sp>
      <p:sp>
        <p:nvSpPr>
          <p:cNvPr id="4" name="Slide Number Placeholder 3"/>
          <p:cNvSpPr>
            <a:spLocks noGrp="1"/>
          </p:cNvSpPr>
          <p:nvPr>
            <p:ph type="sldNum" sz="quarter" idx="10"/>
          </p:nvPr>
        </p:nvSpPr>
        <p:spPr/>
        <p:txBody>
          <a:bodyPr/>
          <a:lstStyle/>
          <a:p>
            <a:fld id="{F78257C7-9E1C-4D76-B301-63ABEA7BD8F5}" type="slidenum">
              <a:rPr lang="en-US" smtClean="0"/>
              <a:pPr/>
              <a:t>76</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5"/>
          <p:cNvSpPr>
            <a:spLocks noGrp="1" noChangeArrowheads="1"/>
          </p:cNvSpPr>
          <p:nvPr>
            <p:ph type="sldNum" sz="quarter" idx="5"/>
          </p:nvPr>
        </p:nvSpPr>
        <p:spPr>
          <a:noFill/>
        </p:spPr>
        <p:txBody>
          <a:bodyPr/>
          <a:lstStyle/>
          <a:p>
            <a:fld id="{BEE48A1C-F349-47E2-A701-0C5AFE5F3FE1}" type="slidenum">
              <a:rPr lang="en-US" smtClean="0"/>
              <a:pPr/>
              <a:t>3</a:t>
            </a:fld>
            <a:endParaRPr lang="en-US" dirty="0" smtClean="0"/>
          </a:p>
        </p:txBody>
      </p:sp>
      <p:sp>
        <p:nvSpPr>
          <p:cNvPr id="59395" name="Rectangle 2"/>
          <p:cNvSpPr>
            <a:spLocks noGrp="1" noRot="1" noChangeAspect="1" noChangeArrowheads="1" noTextEdit="1"/>
          </p:cNvSpPr>
          <p:nvPr>
            <p:ph type="sldImg"/>
          </p:nvPr>
        </p:nvSpPr>
        <p:spPr>
          <a:xfrm>
            <a:off x="1266825" y="727075"/>
            <a:ext cx="4783138" cy="3586163"/>
          </a:xfrm>
          <a:ln/>
        </p:spPr>
      </p:sp>
      <p:sp>
        <p:nvSpPr>
          <p:cNvPr id="59396" name="Rectangle 3"/>
          <p:cNvSpPr>
            <a:spLocks noGrp="1" noChangeArrowheads="1"/>
          </p:cNvSpPr>
          <p:nvPr>
            <p:ph type="body" idx="1"/>
          </p:nvPr>
        </p:nvSpPr>
        <p:spPr>
          <a:noFill/>
          <a:ln/>
        </p:spPr>
        <p:txBody>
          <a:bodyPr/>
          <a:lstStyle/>
          <a:p>
            <a:endParaRPr lang="en-US" b="1" dirty="0"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5"/>
          <p:cNvSpPr>
            <a:spLocks noGrp="1" noChangeArrowheads="1"/>
          </p:cNvSpPr>
          <p:nvPr>
            <p:ph type="sldNum" sz="quarter" idx="5"/>
          </p:nvPr>
        </p:nvSpPr>
        <p:spPr>
          <a:noFill/>
        </p:spPr>
        <p:txBody>
          <a:bodyPr/>
          <a:lstStyle/>
          <a:p>
            <a:fld id="{48F77E3C-7561-418A-9279-E7870ACB9A12}" type="slidenum">
              <a:rPr lang="en-US" smtClean="0"/>
              <a:pPr/>
              <a:t>4</a:t>
            </a:fld>
            <a:endParaRPr lang="en-US" dirty="0" smtClean="0"/>
          </a:p>
        </p:txBody>
      </p:sp>
      <p:sp>
        <p:nvSpPr>
          <p:cNvPr id="60419" name="Rectangle 2"/>
          <p:cNvSpPr>
            <a:spLocks noGrp="1" noRot="1" noChangeAspect="1" noChangeArrowheads="1" noTextEdit="1"/>
          </p:cNvSpPr>
          <p:nvPr>
            <p:ph type="sldImg"/>
          </p:nvPr>
        </p:nvSpPr>
        <p:spPr>
          <a:xfrm>
            <a:off x="1266825" y="727075"/>
            <a:ext cx="4783138" cy="3586163"/>
          </a:xfrm>
          <a:ln/>
        </p:spPr>
      </p:sp>
      <p:sp>
        <p:nvSpPr>
          <p:cNvPr id="60420" name="Rectangle 3"/>
          <p:cNvSpPr>
            <a:spLocks noGrp="1" noChangeArrowheads="1"/>
          </p:cNvSpPr>
          <p:nvPr>
            <p:ph type="body" idx="1"/>
          </p:nvPr>
        </p:nvSpPr>
        <p:spPr>
          <a:noFill/>
          <a:ln/>
        </p:spPr>
        <p:txBody>
          <a:bodyPr/>
          <a:lstStyle/>
          <a:p>
            <a:r>
              <a:rPr lang="en-US" dirty="0" smtClean="0">
                <a:latin typeface="Arial" charset="0"/>
              </a:rPr>
              <a:t>These sites are in and near the upper Clark Fork River valley and include the Butte site where ore was mined for more than 120 years and the Anaconda site where the ore was smelted up until 1983.  </a:t>
            </a:r>
          </a:p>
          <a:p>
            <a:endParaRPr lang="en-US" dirty="0" smtClean="0">
              <a:latin typeface="Arial" charset="0"/>
            </a:endParaRPr>
          </a:p>
          <a:p>
            <a:endParaRPr lang="en-US" dirty="0"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5"/>
          <p:cNvSpPr>
            <a:spLocks noGrp="1" noChangeArrowheads="1"/>
          </p:cNvSpPr>
          <p:nvPr>
            <p:ph type="sldNum" sz="quarter" idx="5"/>
          </p:nvPr>
        </p:nvSpPr>
        <p:spPr>
          <a:noFill/>
        </p:spPr>
        <p:txBody>
          <a:bodyPr/>
          <a:lstStyle/>
          <a:p>
            <a:fld id="{E8A59982-E5AC-4425-AAC2-29DD23E3F2AB}" type="slidenum">
              <a:rPr lang="en-US" smtClean="0"/>
              <a:pPr/>
              <a:t>6</a:t>
            </a:fld>
            <a:endParaRPr lang="en-US" dirty="0" smtClean="0"/>
          </a:p>
        </p:txBody>
      </p:sp>
      <p:sp>
        <p:nvSpPr>
          <p:cNvPr id="61443" name="Rectangle 2"/>
          <p:cNvSpPr>
            <a:spLocks noGrp="1" noRot="1" noChangeAspect="1" noChangeArrowheads="1" noTextEdit="1"/>
          </p:cNvSpPr>
          <p:nvPr>
            <p:ph type="sldImg"/>
          </p:nvPr>
        </p:nvSpPr>
        <p:spPr>
          <a:xfrm>
            <a:off x="1257300" y="719138"/>
            <a:ext cx="4800600" cy="3600450"/>
          </a:xfrm>
          <a:ln/>
        </p:spPr>
      </p:sp>
      <p:sp>
        <p:nvSpPr>
          <p:cNvPr id="61444" name="Rectangle 3"/>
          <p:cNvSpPr>
            <a:spLocks noGrp="1" noChangeArrowheads="1"/>
          </p:cNvSpPr>
          <p:nvPr>
            <p:ph type="body" idx="1"/>
          </p:nvPr>
        </p:nvSpPr>
        <p:spPr>
          <a:xfrm>
            <a:off x="732189" y="4561232"/>
            <a:ext cx="5850822" cy="4320210"/>
          </a:xfrm>
          <a:noFill/>
          <a:ln/>
        </p:spPr>
        <p:txBody>
          <a:bodyPr/>
          <a:lstStyle/>
          <a:p>
            <a:pPr marL="237316" indent="-237316" defTabSz="949258"/>
            <a:endParaRPr lang="en-US" b="1" dirty="0" smtClean="0">
              <a:latin typeface="Arial" charset="0"/>
            </a:endParaRPr>
          </a:p>
          <a:p>
            <a:pPr marL="237316" indent="-237316" defTabSz="949258"/>
            <a:r>
              <a:rPr lang="en-US" b="1" dirty="0" smtClean="0">
                <a:latin typeface="Arial" charset="0"/>
              </a:rPr>
              <a:t>1 Butte overlies a massive metallic ore body</a:t>
            </a:r>
          </a:p>
          <a:p>
            <a:pPr marL="237316" indent="-237316" defTabSz="949258"/>
            <a:r>
              <a:rPr lang="en-US" b="1" dirty="0" smtClean="0">
                <a:latin typeface="Arial" charset="0"/>
              </a:rPr>
              <a:t>2 Over 10,000 miles underground workings, 4 open pit mines, and an estimated 12.4 mcy of mining waste. </a:t>
            </a:r>
          </a:p>
          <a:p>
            <a:pPr marL="237316" indent="-237316" defTabSz="949258">
              <a:spcBef>
                <a:spcPct val="0"/>
              </a:spcBef>
              <a:spcAft>
                <a:spcPts val="627"/>
              </a:spcAft>
            </a:pPr>
            <a:endParaRPr lang="en-US" b="1" dirty="0" smtClean="0">
              <a:latin typeface="Arial" charset="0"/>
            </a:endParaRPr>
          </a:p>
          <a:p>
            <a:pPr marL="237316" indent="-237316" defTabSz="949258"/>
            <a:endParaRPr lang="en-US" b="1" dirty="0"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5"/>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82458">
              <a:defRPr b="1">
                <a:solidFill>
                  <a:srgbClr val="1DB2FB"/>
                </a:solidFill>
                <a:latin typeface="Arial" charset="0"/>
              </a:defRPr>
            </a:lvl1pPr>
            <a:lvl2pPr marL="776673" indent="-298721" defTabSz="982458">
              <a:defRPr b="1">
                <a:solidFill>
                  <a:srgbClr val="1DB2FB"/>
                </a:solidFill>
                <a:latin typeface="Arial" charset="0"/>
              </a:defRPr>
            </a:lvl2pPr>
            <a:lvl3pPr marL="1194881" indent="-238976" defTabSz="982458">
              <a:defRPr b="1">
                <a:solidFill>
                  <a:srgbClr val="1DB2FB"/>
                </a:solidFill>
                <a:latin typeface="Arial" charset="0"/>
              </a:defRPr>
            </a:lvl3pPr>
            <a:lvl4pPr marL="1672835" indent="-238976" defTabSz="982458">
              <a:defRPr b="1">
                <a:solidFill>
                  <a:srgbClr val="1DB2FB"/>
                </a:solidFill>
                <a:latin typeface="Arial" charset="0"/>
              </a:defRPr>
            </a:lvl4pPr>
            <a:lvl5pPr marL="2150788" indent="-238976" defTabSz="982458">
              <a:defRPr b="1">
                <a:solidFill>
                  <a:srgbClr val="1DB2FB"/>
                </a:solidFill>
                <a:latin typeface="Arial" charset="0"/>
              </a:defRPr>
            </a:lvl5pPr>
            <a:lvl6pPr marL="2628740" indent="-238976" defTabSz="982458" eaLnBrk="0" fontAlgn="base" hangingPunct="0">
              <a:spcBef>
                <a:spcPct val="0"/>
              </a:spcBef>
              <a:spcAft>
                <a:spcPct val="0"/>
              </a:spcAft>
              <a:defRPr b="1">
                <a:solidFill>
                  <a:srgbClr val="1DB2FB"/>
                </a:solidFill>
                <a:latin typeface="Arial" charset="0"/>
              </a:defRPr>
            </a:lvl6pPr>
            <a:lvl7pPr marL="3106693" indent="-238976" defTabSz="982458" eaLnBrk="0" fontAlgn="base" hangingPunct="0">
              <a:spcBef>
                <a:spcPct val="0"/>
              </a:spcBef>
              <a:spcAft>
                <a:spcPct val="0"/>
              </a:spcAft>
              <a:defRPr b="1">
                <a:solidFill>
                  <a:srgbClr val="1DB2FB"/>
                </a:solidFill>
                <a:latin typeface="Arial" charset="0"/>
              </a:defRPr>
            </a:lvl7pPr>
            <a:lvl8pPr marL="3584645" indent="-238976" defTabSz="982458" eaLnBrk="0" fontAlgn="base" hangingPunct="0">
              <a:spcBef>
                <a:spcPct val="0"/>
              </a:spcBef>
              <a:spcAft>
                <a:spcPct val="0"/>
              </a:spcAft>
              <a:defRPr b="1">
                <a:solidFill>
                  <a:srgbClr val="1DB2FB"/>
                </a:solidFill>
                <a:latin typeface="Arial" charset="0"/>
              </a:defRPr>
            </a:lvl8pPr>
            <a:lvl9pPr marL="4062598" indent="-238976" defTabSz="982458" eaLnBrk="0" fontAlgn="base" hangingPunct="0">
              <a:spcBef>
                <a:spcPct val="0"/>
              </a:spcBef>
              <a:spcAft>
                <a:spcPct val="0"/>
              </a:spcAft>
              <a:defRPr b="1">
                <a:solidFill>
                  <a:srgbClr val="1DB2FB"/>
                </a:solidFill>
                <a:latin typeface="Arial" charset="0"/>
              </a:defRPr>
            </a:lvl9pPr>
          </a:lstStyle>
          <a:p>
            <a:fld id="{DD9729DB-5C9C-4819-BE02-EA3093F8B8E1}" type="slidenum">
              <a:rPr lang="en-US" altLang="en-US" b="0" smtClean="0">
                <a:solidFill>
                  <a:schemeClr val="tx1"/>
                </a:solidFill>
                <a:latin typeface="Times New Roman" pitchFamily="18" charset="0"/>
              </a:rPr>
              <a:pPr/>
              <a:t>21</a:t>
            </a:fld>
            <a:endParaRPr lang="en-US" altLang="en-US" b="0" dirty="0" smtClean="0">
              <a:solidFill>
                <a:schemeClr val="tx1"/>
              </a:solidFill>
              <a:latin typeface="Times New Roman" pitchFamily="18" charset="0"/>
            </a:endParaRPr>
          </a:p>
        </p:txBody>
      </p:sp>
      <p:sp>
        <p:nvSpPr>
          <p:cNvPr id="59395" name="Rectangle 2"/>
          <p:cNvSpPr>
            <a:spLocks noGrp="1" noRot="1" noChangeAspect="1" noChangeArrowheads="1" noTextEdit="1"/>
          </p:cNvSpPr>
          <p:nvPr>
            <p:ph type="sldImg"/>
          </p:nvPr>
        </p:nvSpPr>
        <p:spPr>
          <a:xfrm>
            <a:off x="1266825" y="727075"/>
            <a:ext cx="4783138" cy="3586163"/>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r>
              <a:rPr lang="en-US" altLang="en-US" dirty="0" smtClean="0">
                <a:latin typeface="Arial" charset="0"/>
              </a:rPr>
              <a:t>Evaluation method needed to be as objective as possible.</a:t>
            </a:r>
          </a:p>
          <a:p>
            <a:endParaRPr lang="en-US" altLang="en-US" dirty="0" smtClean="0">
              <a:latin typeface="Arial" charset="0"/>
            </a:endParaRPr>
          </a:p>
          <a:p>
            <a:r>
              <a:rPr lang="en-US" altLang="en-US" dirty="0" smtClean="0">
                <a:latin typeface="Arial" charset="0"/>
              </a:rPr>
              <a:t>The primary components of the pre-reclamation decision tool are a numeric scoring system that focuses on the condition of the vegetation and soils, and what we call decision modifying criteria.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5"/>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82458">
              <a:defRPr b="1">
                <a:solidFill>
                  <a:srgbClr val="1DB2FB"/>
                </a:solidFill>
                <a:latin typeface="Arial" charset="0"/>
              </a:defRPr>
            </a:lvl1pPr>
            <a:lvl2pPr marL="776673" indent="-298721" defTabSz="982458">
              <a:defRPr b="1">
                <a:solidFill>
                  <a:srgbClr val="1DB2FB"/>
                </a:solidFill>
                <a:latin typeface="Arial" charset="0"/>
              </a:defRPr>
            </a:lvl2pPr>
            <a:lvl3pPr marL="1194881" indent="-238976" defTabSz="982458">
              <a:defRPr b="1">
                <a:solidFill>
                  <a:srgbClr val="1DB2FB"/>
                </a:solidFill>
                <a:latin typeface="Arial" charset="0"/>
              </a:defRPr>
            </a:lvl3pPr>
            <a:lvl4pPr marL="1672835" indent="-238976" defTabSz="982458">
              <a:defRPr b="1">
                <a:solidFill>
                  <a:srgbClr val="1DB2FB"/>
                </a:solidFill>
                <a:latin typeface="Arial" charset="0"/>
              </a:defRPr>
            </a:lvl4pPr>
            <a:lvl5pPr marL="2150788" indent="-238976" defTabSz="982458">
              <a:defRPr b="1">
                <a:solidFill>
                  <a:srgbClr val="1DB2FB"/>
                </a:solidFill>
                <a:latin typeface="Arial" charset="0"/>
              </a:defRPr>
            </a:lvl5pPr>
            <a:lvl6pPr marL="2628740" indent="-238976" defTabSz="982458" eaLnBrk="0" fontAlgn="base" hangingPunct="0">
              <a:spcBef>
                <a:spcPct val="0"/>
              </a:spcBef>
              <a:spcAft>
                <a:spcPct val="0"/>
              </a:spcAft>
              <a:defRPr b="1">
                <a:solidFill>
                  <a:srgbClr val="1DB2FB"/>
                </a:solidFill>
                <a:latin typeface="Arial" charset="0"/>
              </a:defRPr>
            </a:lvl6pPr>
            <a:lvl7pPr marL="3106693" indent="-238976" defTabSz="982458" eaLnBrk="0" fontAlgn="base" hangingPunct="0">
              <a:spcBef>
                <a:spcPct val="0"/>
              </a:spcBef>
              <a:spcAft>
                <a:spcPct val="0"/>
              </a:spcAft>
              <a:defRPr b="1">
                <a:solidFill>
                  <a:srgbClr val="1DB2FB"/>
                </a:solidFill>
                <a:latin typeface="Arial" charset="0"/>
              </a:defRPr>
            </a:lvl7pPr>
            <a:lvl8pPr marL="3584645" indent="-238976" defTabSz="982458" eaLnBrk="0" fontAlgn="base" hangingPunct="0">
              <a:spcBef>
                <a:spcPct val="0"/>
              </a:spcBef>
              <a:spcAft>
                <a:spcPct val="0"/>
              </a:spcAft>
              <a:defRPr b="1">
                <a:solidFill>
                  <a:srgbClr val="1DB2FB"/>
                </a:solidFill>
                <a:latin typeface="Arial" charset="0"/>
              </a:defRPr>
            </a:lvl8pPr>
            <a:lvl9pPr marL="4062598" indent="-238976" defTabSz="982458" eaLnBrk="0" fontAlgn="base" hangingPunct="0">
              <a:spcBef>
                <a:spcPct val="0"/>
              </a:spcBef>
              <a:spcAft>
                <a:spcPct val="0"/>
              </a:spcAft>
              <a:defRPr b="1">
                <a:solidFill>
                  <a:srgbClr val="1DB2FB"/>
                </a:solidFill>
                <a:latin typeface="Arial" charset="0"/>
              </a:defRPr>
            </a:lvl9pPr>
          </a:lstStyle>
          <a:p>
            <a:fld id="{3B7CE7FE-3AC7-4BEF-945F-393A908A55EE}" type="slidenum">
              <a:rPr lang="en-US" altLang="en-US" b="0" smtClean="0">
                <a:solidFill>
                  <a:schemeClr val="tx1"/>
                </a:solidFill>
                <a:latin typeface="Times New Roman" pitchFamily="18" charset="0"/>
              </a:rPr>
              <a:pPr/>
              <a:t>22</a:t>
            </a:fld>
            <a:endParaRPr lang="en-US" altLang="en-US" b="0" dirty="0" smtClean="0">
              <a:solidFill>
                <a:schemeClr val="tx1"/>
              </a:solidFill>
              <a:latin typeface="Times New Roman" pitchFamily="18" charset="0"/>
            </a:endParaRPr>
          </a:p>
        </p:txBody>
      </p:sp>
      <p:sp>
        <p:nvSpPr>
          <p:cNvPr id="60419" name="Rectangle 2"/>
          <p:cNvSpPr>
            <a:spLocks noGrp="1" noRot="1" noChangeAspect="1" noChangeArrowheads="1" noTextEdit="1"/>
          </p:cNvSpPr>
          <p:nvPr>
            <p:ph type="sldImg"/>
          </p:nvPr>
        </p:nvSpPr>
        <p:spPr>
          <a:xfrm>
            <a:off x="1266825" y="727075"/>
            <a:ext cx="4783138" cy="3586163"/>
          </a:xfrm>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r>
              <a:rPr lang="en-US" altLang="en-US" dirty="0" smtClean="0">
                <a:latin typeface="Arial" charset="0"/>
              </a:rPr>
              <a:t>Based on trial and error, the team developed a system of 100 points to rate the quality of the plant community.  The parameters used are mean cover, uniformity of cover, plant reproduction, litter, plant dominance, plant density, and species richness.   </a:t>
            </a:r>
          </a:p>
          <a:p>
            <a:endParaRPr lang="en-US" altLang="en-US" dirty="0" smtClean="0">
              <a:latin typeface="Arial" charset="0"/>
            </a:endParaRPr>
          </a:p>
          <a:p>
            <a:endParaRPr lang="en-US" altLang="en-US" dirty="0" smtClean="0">
              <a:latin typeface="Arial" charset="0"/>
            </a:endParaRPr>
          </a:p>
          <a:p>
            <a:endParaRPr lang="en-US" altLang="en-US" dirty="0" smtClean="0">
              <a:latin typeface="Arial" charset="0"/>
            </a:endParaRPr>
          </a:p>
          <a:p>
            <a:endParaRPr lang="en-US" altLang="en-US" dirty="0"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5"/>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82458">
              <a:defRPr b="1">
                <a:solidFill>
                  <a:srgbClr val="1DB2FB"/>
                </a:solidFill>
                <a:latin typeface="Arial" charset="0"/>
              </a:defRPr>
            </a:lvl1pPr>
            <a:lvl2pPr marL="776673" indent="-298721" defTabSz="982458">
              <a:defRPr b="1">
                <a:solidFill>
                  <a:srgbClr val="1DB2FB"/>
                </a:solidFill>
                <a:latin typeface="Arial" charset="0"/>
              </a:defRPr>
            </a:lvl2pPr>
            <a:lvl3pPr marL="1194881" indent="-238976" defTabSz="982458">
              <a:defRPr b="1">
                <a:solidFill>
                  <a:srgbClr val="1DB2FB"/>
                </a:solidFill>
                <a:latin typeface="Arial" charset="0"/>
              </a:defRPr>
            </a:lvl3pPr>
            <a:lvl4pPr marL="1672835" indent="-238976" defTabSz="982458">
              <a:defRPr b="1">
                <a:solidFill>
                  <a:srgbClr val="1DB2FB"/>
                </a:solidFill>
                <a:latin typeface="Arial" charset="0"/>
              </a:defRPr>
            </a:lvl4pPr>
            <a:lvl5pPr marL="2150788" indent="-238976" defTabSz="982458">
              <a:defRPr b="1">
                <a:solidFill>
                  <a:srgbClr val="1DB2FB"/>
                </a:solidFill>
                <a:latin typeface="Arial" charset="0"/>
              </a:defRPr>
            </a:lvl5pPr>
            <a:lvl6pPr marL="2628740" indent="-238976" defTabSz="982458" eaLnBrk="0" fontAlgn="base" hangingPunct="0">
              <a:spcBef>
                <a:spcPct val="0"/>
              </a:spcBef>
              <a:spcAft>
                <a:spcPct val="0"/>
              </a:spcAft>
              <a:defRPr b="1">
                <a:solidFill>
                  <a:srgbClr val="1DB2FB"/>
                </a:solidFill>
                <a:latin typeface="Arial" charset="0"/>
              </a:defRPr>
            </a:lvl6pPr>
            <a:lvl7pPr marL="3106693" indent="-238976" defTabSz="982458" eaLnBrk="0" fontAlgn="base" hangingPunct="0">
              <a:spcBef>
                <a:spcPct val="0"/>
              </a:spcBef>
              <a:spcAft>
                <a:spcPct val="0"/>
              </a:spcAft>
              <a:defRPr b="1">
                <a:solidFill>
                  <a:srgbClr val="1DB2FB"/>
                </a:solidFill>
                <a:latin typeface="Arial" charset="0"/>
              </a:defRPr>
            </a:lvl7pPr>
            <a:lvl8pPr marL="3584645" indent="-238976" defTabSz="982458" eaLnBrk="0" fontAlgn="base" hangingPunct="0">
              <a:spcBef>
                <a:spcPct val="0"/>
              </a:spcBef>
              <a:spcAft>
                <a:spcPct val="0"/>
              </a:spcAft>
              <a:defRPr b="1">
                <a:solidFill>
                  <a:srgbClr val="1DB2FB"/>
                </a:solidFill>
                <a:latin typeface="Arial" charset="0"/>
              </a:defRPr>
            </a:lvl8pPr>
            <a:lvl9pPr marL="4062598" indent="-238976" defTabSz="982458" eaLnBrk="0" fontAlgn="base" hangingPunct="0">
              <a:spcBef>
                <a:spcPct val="0"/>
              </a:spcBef>
              <a:spcAft>
                <a:spcPct val="0"/>
              </a:spcAft>
              <a:defRPr b="1">
                <a:solidFill>
                  <a:srgbClr val="1DB2FB"/>
                </a:solidFill>
                <a:latin typeface="Arial" charset="0"/>
              </a:defRPr>
            </a:lvl9pPr>
          </a:lstStyle>
          <a:p>
            <a:fld id="{444883D4-3E74-4F90-8F45-9D47A4B6CEC9}" type="slidenum">
              <a:rPr lang="en-US" altLang="en-US" b="0" smtClean="0">
                <a:solidFill>
                  <a:schemeClr val="tx1"/>
                </a:solidFill>
                <a:latin typeface="Times New Roman" pitchFamily="18" charset="0"/>
              </a:rPr>
              <a:pPr/>
              <a:t>23</a:t>
            </a:fld>
            <a:endParaRPr lang="en-US" altLang="en-US" b="0" dirty="0" smtClean="0">
              <a:solidFill>
                <a:schemeClr val="tx1"/>
              </a:solidFill>
              <a:latin typeface="Times New Roman" pitchFamily="18" charset="0"/>
            </a:endParaRPr>
          </a:p>
        </p:txBody>
      </p:sp>
      <p:sp>
        <p:nvSpPr>
          <p:cNvPr id="61443" name="Rectangle 2"/>
          <p:cNvSpPr>
            <a:spLocks noGrp="1" noRot="1" noChangeAspect="1" noChangeArrowheads="1" noTextEdit="1"/>
          </p:cNvSpPr>
          <p:nvPr>
            <p:ph type="sldImg"/>
          </p:nvPr>
        </p:nvSpPr>
        <p:spPr>
          <a:xfrm>
            <a:off x="1266825" y="727075"/>
            <a:ext cx="4783138" cy="3586163"/>
          </a:xfrm>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r>
              <a:rPr lang="en-US" altLang="en-US" dirty="0" smtClean="0">
                <a:latin typeface="Arial" charset="0"/>
              </a:rPr>
              <a:t>The soils portion of the scoring system has a total of 75 points and considered water erosion, soil pH, potential for wind erosion, and the presence of tailings or metal salts.   </a:t>
            </a:r>
          </a:p>
          <a:p>
            <a:endParaRPr lang="en-US" altLang="en-US" dirty="0" smtClean="0">
              <a:latin typeface="Arial" charset="0"/>
            </a:endParaRPr>
          </a:p>
          <a:p>
            <a:r>
              <a:rPr lang="en-US" altLang="en-US" dirty="0" smtClean="0">
                <a:latin typeface="Arial" charset="0"/>
              </a:rPr>
              <a:t>Based on repeated use of the scoring system, the team determined that a total of about 115 points (for both soil and vegetation) was the cutoff for deciding whether some type of reclamation action was needed.</a:t>
            </a:r>
          </a:p>
          <a:p>
            <a:endParaRPr lang="en-US" altLang="en-US" dirty="0" smtClean="0">
              <a:latin typeface="Arial" charset="0"/>
            </a:endParaRPr>
          </a:p>
          <a:p>
            <a:endParaRPr lang="en-US" altLang="en-US" dirty="0" smtClean="0">
              <a:latin typeface="Arial" charset="0"/>
            </a:endParaRPr>
          </a:p>
          <a:p>
            <a:endParaRPr lang="en-US" altLang="en-US" dirty="0"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5"/>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82458">
              <a:defRPr b="1">
                <a:solidFill>
                  <a:srgbClr val="1DB2FB"/>
                </a:solidFill>
                <a:latin typeface="Arial" charset="0"/>
              </a:defRPr>
            </a:lvl1pPr>
            <a:lvl2pPr marL="776673" indent="-298721" defTabSz="982458">
              <a:defRPr b="1">
                <a:solidFill>
                  <a:srgbClr val="1DB2FB"/>
                </a:solidFill>
                <a:latin typeface="Arial" charset="0"/>
              </a:defRPr>
            </a:lvl2pPr>
            <a:lvl3pPr marL="1194881" indent="-238976" defTabSz="982458">
              <a:defRPr b="1">
                <a:solidFill>
                  <a:srgbClr val="1DB2FB"/>
                </a:solidFill>
                <a:latin typeface="Arial" charset="0"/>
              </a:defRPr>
            </a:lvl3pPr>
            <a:lvl4pPr marL="1672835" indent="-238976" defTabSz="982458">
              <a:defRPr b="1">
                <a:solidFill>
                  <a:srgbClr val="1DB2FB"/>
                </a:solidFill>
                <a:latin typeface="Arial" charset="0"/>
              </a:defRPr>
            </a:lvl4pPr>
            <a:lvl5pPr marL="2150788" indent="-238976" defTabSz="982458">
              <a:defRPr b="1">
                <a:solidFill>
                  <a:srgbClr val="1DB2FB"/>
                </a:solidFill>
                <a:latin typeface="Arial" charset="0"/>
              </a:defRPr>
            </a:lvl5pPr>
            <a:lvl6pPr marL="2628740" indent="-238976" defTabSz="982458" eaLnBrk="0" fontAlgn="base" hangingPunct="0">
              <a:spcBef>
                <a:spcPct val="0"/>
              </a:spcBef>
              <a:spcAft>
                <a:spcPct val="0"/>
              </a:spcAft>
              <a:defRPr b="1">
                <a:solidFill>
                  <a:srgbClr val="1DB2FB"/>
                </a:solidFill>
                <a:latin typeface="Arial" charset="0"/>
              </a:defRPr>
            </a:lvl6pPr>
            <a:lvl7pPr marL="3106693" indent="-238976" defTabSz="982458" eaLnBrk="0" fontAlgn="base" hangingPunct="0">
              <a:spcBef>
                <a:spcPct val="0"/>
              </a:spcBef>
              <a:spcAft>
                <a:spcPct val="0"/>
              </a:spcAft>
              <a:defRPr b="1">
                <a:solidFill>
                  <a:srgbClr val="1DB2FB"/>
                </a:solidFill>
                <a:latin typeface="Arial" charset="0"/>
              </a:defRPr>
            </a:lvl7pPr>
            <a:lvl8pPr marL="3584645" indent="-238976" defTabSz="982458" eaLnBrk="0" fontAlgn="base" hangingPunct="0">
              <a:spcBef>
                <a:spcPct val="0"/>
              </a:spcBef>
              <a:spcAft>
                <a:spcPct val="0"/>
              </a:spcAft>
              <a:defRPr b="1">
                <a:solidFill>
                  <a:srgbClr val="1DB2FB"/>
                </a:solidFill>
                <a:latin typeface="Arial" charset="0"/>
              </a:defRPr>
            </a:lvl8pPr>
            <a:lvl9pPr marL="4062598" indent="-238976" defTabSz="982458" eaLnBrk="0" fontAlgn="base" hangingPunct="0">
              <a:spcBef>
                <a:spcPct val="0"/>
              </a:spcBef>
              <a:spcAft>
                <a:spcPct val="0"/>
              </a:spcAft>
              <a:defRPr b="1">
                <a:solidFill>
                  <a:srgbClr val="1DB2FB"/>
                </a:solidFill>
                <a:latin typeface="Arial" charset="0"/>
              </a:defRPr>
            </a:lvl9pPr>
          </a:lstStyle>
          <a:p>
            <a:fld id="{65B361A7-BE66-4C39-A6C9-7DD981CFCFC5}" type="slidenum">
              <a:rPr lang="en-US" altLang="en-US" b="0" smtClean="0">
                <a:solidFill>
                  <a:schemeClr val="tx1"/>
                </a:solidFill>
                <a:latin typeface="Times New Roman" pitchFamily="18" charset="0"/>
              </a:rPr>
              <a:pPr/>
              <a:t>24</a:t>
            </a:fld>
            <a:endParaRPr lang="en-US" altLang="en-US" b="0" dirty="0" smtClean="0">
              <a:solidFill>
                <a:schemeClr val="tx1"/>
              </a:solidFill>
              <a:latin typeface="Times New Roman" pitchFamily="18" charset="0"/>
            </a:endParaRPr>
          </a:p>
        </p:txBody>
      </p:sp>
      <p:sp>
        <p:nvSpPr>
          <p:cNvPr id="62467" name="Rectangle 2"/>
          <p:cNvSpPr>
            <a:spLocks noGrp="1" noRot="1" noChangeAspect="1" noChangeArrowheads="1" noTextEdit="1"/>
          </p:cNvSpPr>
          <p:nvPr>
            <p:ph type="sldImg"/>
          </p:nvPr>
        </p:nvSpPr>
        <p:spPr>
          <a:xfrm>
            <a:off x="1266825" y="727075"/>
            <a:ext cx="4783138" cy="3586163"/>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r>
              <a:rPr lang="en-US" altLang="en-US" dirty="0" smtClean="0">
                <a:latin typeface="Arial" charset="0"/>
              </a:rPr>
              <a:t>While in the field, the evaluators also collect other types of information that may be important to making the reclamation decision.  </a:t>
            </a:r>
          </a:p>
          <a:p>
            <a:endParaRPr lang="en-US" altLang="en-US" dirty="0" smtClean="0">
              <a:latin typeface="Arial" charset="0"/>
            </a:endParaRPr>
          </a:p>
          <a:p>
            <a:r>
              <a:rPr lang="en-US" altLang="en-US" dirty="0" smtClean="0">
                <a:latin typeface="Arial" charset="0"/>
              </a:rPr>
              <a:t>The decision modifying criteria include a whole host of political, ecological, social, and economics factor that can effect a remedial decision. </a:t>
            </a:r>
          </a:p>
          <a:p>
            <a:endParaRPr lang="en-US" altLang="en-US" dirty="0" smtClean="0">
              <a:latin typeface="Arial" charset="0"/>
            </a:endParaRPr>
          </a:p>
          <a:p>
            <a:r>
              <a:rPr lang="en-US" altLang="en-US" dirty="0" smtClean="0">
                <a:latin typeface="Arial" charset="0"/>
              </a:rPr>
              <a:t>The list of modifying criteria contains about 30 different items to consider.  Some of the key criteria are things such as land ownership boundaries, historic features, watershed boundaries, and whether natural site recovery is occurring.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5"/>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82458">
              <a:defRPr b="1">
                <a:solidFill>
                  <a:srgbClr val="1DB2FB"/>
                </a:solidFill>
                <a:latin typeface="Arial" charset="0"/>
              </a:defRPr>
            </a:lvl1pPr>
            <a:lvl2pPr marL="776673" indent="-298721" defTabSz="982458">
              <a:defRPr b="1">
                <a:solidFill>
                  <a:srgbClr val="1DB2FB"/>
                </a:solidFill>
                <a:latin typeface="Arial" charset="0"/>
              </a:defRPr>
            </a:lvl2pPr>
            <a:lvl3pPr marL="1194881" indent="-238976" defTabSz="982458">
              <a:defRPr b="1">
                <a:solidFill>
                  <a:srgbClr val="1DB2FB"/>
                </a:solidFill>
                <a:latin typeface="Arial" charset="0"/>
              </a:defRPr>
            </a:lvl3pPr>
            <a:lvl4pPr marL="1672835" indent="-238976" defTabSz="982458">
              <a:defRPr b="1">
                <a:solidFill>
                  <a:srgbClr val="1DB2FB"/>
                </a:solidFill>
                <a:latin typeface="Arial" charset="0"/>
              </a:defRPr>
            </a:lvl4pPr>
            <a:lvl5pPr marL="2150788" indent="-238976" defTabSz="982458">
              <a:defRPr b="1">
                <a:solidFill>
                  <a:srgbClr val="1DB2FB"/>
                </a:solidFill>
                <a:latin typeface="Arial" charset="0"/>
              </a:defRPr>
            </a:lvl5pPr>
            <a:lvl6pPr marL="2628740" indent="-238976" defTabSz="982458" eaLnBrk="0" fontAlgn="base" hangingPunct="0">
              <a:spcBef>
                <a:spcPct val="0"/>
              </a:spcBef>
              <a:spcAft>
                <a:spcPct val="0"/>
              </a:spcAft>
              <a:defRPr b="1">
                <a:solidFill>
                  <a:srgbClr val="1DB2FB"/>
                </a:solidFill>
                <a:latin typeface="Arial" charset="0"/>
              </a:defRPr>
            </a:lvl6pPr>
            <a:lvl7pPr marL="3106693" indent="-238976" defTabSz="982458" eaLnBrk="0" fontAlgn="base" hangingPunct="0">
              <a:spcBef>
                <a:spcPct val="0"/>
              </a:spcBef>
              <a:spcAft>
                <a:spcPct val="0"/>
              </a:spcAft>
              <a:defRPr b="1">
                <a:solidFill>
                  <a:srgbClr val="1DB2FB"/>
                </a:solidFill>
                <a:latin typeface="Arial" charset="0"/>
              </a:defRPr>
            </a:lvl7pPr>
            <a:lvl8pPr marL="3584645" indent="-238976" defTabSz="982458" eaLnBrk="0" fontAlgn="base" hangingPunct="0">
              <a:spcBef>
                <a:spcPct val="0"/>
              </a:spcBef>
              <a:spcAft>
                <a:spcPct val="0"/>
              </a:spcAft>
              <a:defRPr b="1">
                <a:solidFill>
                  <a:srgbClr val="1DB2FB"/>
                </a:solidFill>
                <a:latin typeface="Arial" charset="0"/>
              </a:defRPr>
            </a:lvl8pPr>
            <a:lvl9pPr marL="4062598" indent="-238976" defTabSz="982458" eaLnBrk="0" fontAlgn="base" hangingPunct="0">
              <a:spcBef>
                <a:spcPct val="0"/>
              </a:spcBef>
              <a:spcAft>
                <a:spcPct val="0"/>
              </a:spcAft>
              <a:defRPr b="1">
                <a:solidFill>
                  <a:srgbClr val="1DB2FB"/>
                </a:solidFill>
                <a:latin typeface="Arial" charset="0"/>
              </a:defRPr>
            </a:lvl9pPr>
          </a:lstStyle>
          <a:p>
            <a:fld id="{9ADDCB4B-2D4C-4F63-837A-6601689B9176}" type="slidenum">
              <a:rPr lang="en-US" altLang="en-US" b="0" smtClean="0">
                <a:solidFill>
                  <a:schemeClr val="tx1"/>
                </a:solidFill>
                <a:latin typeface="Times New Roman" pitchFamily="18" charset="0"/>
              </a:rPr>
              <a:pPr/>
              <a:t>25</a:t>
            </a:fld>
            <a:endParaRPr lang="en-US" altLang="en-US" b="0" dirty="0" smtClean="0">
              <a:solidFill>
                <a:schemeClr val="tx1"/>
              </a:solidFill>
              <a:latin typeface="Times New Roman" pitchFamily="18" charset="0"/>
            </a:endParaRPr>
          </a:p>
        </p:txBody>
      </p:sp>
      <p:sp>
        <p:nvSpPr>
          <p:cNvPr id="63491" name="Rectangle 2"/>
          <p:cNvSpPr>
            <a:spLocks noGrp="1" noRot="1" noChangeAspect="1" noChangeArrowheads="1" noTextEdit="1"/>
          </p:cNvSpPr>
          <p:nvPr>
            <p:ph type="sldImg"/>
          </p:nvPr>
        </p:nvSpPr>
        <p:spPr>
          <a:xfrm>
            <a:off x="1266825" y="727075"/>
            <a:ext cx="4783138" cy="3586163"/>
          </a:xfrm>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r>
              <a:rPr lang="en-US" altLang="en-US" dirty="0" smtClean="0">
                <a:latin typeface="Arial" charset="0"/>
              </a:rPr>
              <a:t>The following set of slides show how some sites were scored and what reclamation approach was taken.  </a:t>
            </a:r>
          </a:p>
          <a:p>
            <a:endParaRPr lang="en-US" altLang="en-US" dirty="0" smtClean="0">
              <a:latin typeface="Arial" charset="0"/>
            </a:endParaRPr>
          </a:p>
          <a:p>
            <a:r>
              <a:rPr lang="en-US" altLang="en-US" dirty="0" smtClean="0">
                <a:latin typeface="Arial" charset="0"/>
              </a:rPr>
              <a:t>The site on the left had a total vegetation/soil score of 142.  The decision for this site was “no action”.  This site was definite a candidate for de-listing.</a:t>
            </a:r>
          </a:p>
          <a:p>
            <a:endParaRPr lang="en-US" altLang="en-US" dirty="0" smtClean="0">
              <a:latin typeface="Arial" charset="0"/>
            </a:endParaRPr>
          </a:p>
          <a:p>
            <a:r>
              <a:rPr lang="en-US" altLang="en-US" dirty="0" smtClean="0">
                <a:latin typeface="Arial" charset="0"/>
              </a:rPr>
              <a:t>The decision for the site on the right, which had a score of 118 was to continue to monitor it to determine if conditions were improving.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eg"/><Relationship Id="rId3"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Title Slide 1">
    <p:spTree>
      <p:nvGrpSpPr>
        <p:cNvPr id="1" name=""/>
        <p:cNvGrpSpPr/>
        <p:nvPr/>
      </p:nvGrpSpPr>
      <p:grpSpPr>
        <a:xfrm>
          <a:off x="0" y="0"/>
          <a:ext cx="0" cy="0"/>
          <a:chOff x="0" y="0"/>
          <a:chExt cx="0" cy="0"/>
        </a:xfrm>
      </p:grpSpPr>
      <p:pic>
        <p:nvPicPr>
          <p:cNvPr id="18" name="Picture 2" descr="Q:\Design Catalog\Corporate Templates\Covers\abstract1.jpg"/>
          <p:cNvPicPr>
            <a:picLocks noChangeAspect="1" noChangeArrowheads="1"/>
          </p:cNvPicPr>
          <p:nvPr userDrawn="1"/>
        </p:nvPicPr>
        <p:blipFill>
          <a:blip r:embed="rId2" cstate="email"/>
          <a:stretch>
            <a:fillRect/>
          </a:stretch>
        </p:blipFill>
        <p:spPr bwMode="auto">
          <a:xfrm>
            <a:off x="-137704" y="0"/>
            <a:ext cx="9281704" cy="6858000"/>
          </a:xfrm>
          <a:prstGeom prst="rect">
            <a:avLst/>
          </a:prstGeom>
          <a:noFill/>
          <a:ln w="9525">
            <a:noFill/>
            <a:miter lim="800000"/>
            <a:headEnd/>
            <a:tailEnd/>
          </a:ln>
        </p:spPr>
      </p:pic>
      <p:sp>
        <p:nvSpPr>
          <p:cNvPr id="6" name="Rectangle 5"/>
          <p:cNvSpPr/>
          <p:nvPr userDrawn="1"/>
        </p:nvSpPr>
        <p:spPr>
          <a:xfrm>
            <a:off x="0" y="0"/>
            <a:ext cx="9144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userDrawn="1"/>
        </p:nvSpPr>
        <p:spPr>
          <a:xfrm>
            <a:off x="0" y="0"/>
            <a:ext cx="9144000" cy="685800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0" name="Group 19"/>
          <p:cNvGrpSpPr/>
          <p:nvPr userDrawn="1"/>
        </p:nvGrpSpPr>
        <p:grpSpPr>
          <a:xfrm>
            <a:off x="0" y="-2"/>
            <a:ext cx="9164321" cy="6858004"/>
            <a:chOff x="0" y="-2"/>
            <a:chExt cx="9164321" cy="6858004"/>
          </a:xfrm>
        </p:grpSpPr>
        <p:cxnSp>
          <p:nvCxnSpPr>
            <p:cNvPr id="21" name="Straight Connector 20"/>
            <p:cNvCxnSpPr/>
            <p:nvPr/>
          </p:nvCxnSpPr>
          <p:spPr>
            <a:xfrm rot="16200000" flipH="1">
              <a:off x="-2092189" y="2181639"/>
              <a:ext cx="6858002" cy="249472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786850" y="2181639"/>
              <a:ext cx="6858002" cy="249472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518489" y="2181637"/>
              <a:ext cx="6858002" cy="249472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4393098" y="4750907"/>
              <a:ext cx="3081127" cy="1133057"/>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5408543" y="4470952"/>
              <a:ext cx="3498574" cy="127552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1105396" y="4474761"/>
              <a:ext cx="3488635" cy="1277842"/>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6438538" y="4193177"/>
              <a:ext cx="3907970" cy="142167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H="1">
              <a:off x="6819900" y="1084580"/>
              <a:ext cx="3429001" cy="125984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0" y="2413591"/>
              <a:ext cx="9144000" cy="332799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99241" y="3710152"/>
              <a:ext cx="8644759" cy="3147849"/>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4093779" y="5013434"/>
              <a:ext cx="5050221" cy="1844567"/>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7667297" y="6327228"/>
              <a:ext cx="1476703" cy="530772"/>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0" y="3043491"/>
              <a:ext cx="3809098" cy="1389553"/>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0" y="1891862"/>
              <a:ext cx="3384331" cy="123264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0" y="735724"/>
              <a:ext cx="2963917" cy="1080243"/>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0" y="0"/>
              <a:ext cx="1397876" cy="51794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7977352" y="2"/>
              <a:ext cx="604344" cy="19969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8397766" y="1098334"/>
              <a:ext cx="746234" cy="26801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grpSp>
      <p:sp>
        <p:nvSpPr>
          <p:cNvPr id="8" name="Rectangle 7"/>
          <p:cNvSpPr/>
          <p:nvPr userDrawn="1"/>
        </p:nvSpPr>
        <p:spPr>
          <a:xfrm>
            <a:off x="6702425" y="0"/>
            <a:ext cx="2441575" cy="685800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userDrawn="1"/>
        </p:nvSpPr>
        <p:spPr>
          <a:xfrm>
            <a:off x="0" y="6461125"/>
            <a:ext cx="9144000" cy="396875"/>
          </a:xfrm>
          <a:prstGeom prst="rect">
            <a:avLst/>
          </a:prstGeom>
          <a:solidFill>
            <a:srgbClr val="00346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12"/>
          <p:cNvSpPr/>
          <p:nvPr userDrawn="1"/>
        </p:nvSpPr>
        <p:spPr>
          <a:xfrm>
            <a:off x="0" y="0"/>
            <a:ext cx="9144000" cy="18288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Text Placeholder 17"/>
          <p:cNvSpPr>
            <a:spLocks noGrp="1"/>
          </p:cNvSpPr>
          <p:nvPr>
            <p:ph type="body" sz="quarter" idx="13" hasCustomPrompt="1"/>
          </p:nvPr>
        </p:nvSpPr>
        <p:spPr>
          <a:xfrm>
            <a:off x="165820" y="0"/>
            <a:ext cx="6537960" cy="1380744"/>
          </a:xfrm>
        </p:spPr>
        <p:txBody>
          <a:bodyPr anchor="b">
            <a:normAutofit/>
          </a:bodyPr>
          <a:lstStyle>
            <a:lvl1pPr marL="0" indent="0">
              <a:lnSpc>
                <a:spcPts val="3000"/>
              </a:lnSpc>
              <a:buNone/>
              <a:defRPr sz="3600">
                <a:solidFill>
                  <a:schemeClr val="bg1"/>
                </a:solidFill>
              </a:defRPr>
            </a:lvl1pPr>
          </a:lstStyle>
          <a:p>
            <a:pPr lvl="0"/>
            <a:r>
              <a:rPr lang="en-US" dirty="0" smtClean="0"/>
              <a:t>Click to add title</a:t>
            </a:r>
          </a:p>
        </p:txBody>
      </p:sp>
      <p:sp>
        <p:nvSpPr>
          <p:cNvPr id="23" name="Text Placeholder 19"/>
          <p:cNvSpPr>
            <a:spLocks noGrp="1"/>
          </p:cNvSpPr>
          <p:nvPr>
            <p:ph type="body" sz="quarter" idx="14" hasCustomPrompt="1"/>
          </p:nvPr>
        </p:nvSpPr>
        <p:spPr>
          <a:xfrm>
            <a:off x="166688" y="1265388"/>
            <a:ext cx="6548437" cy="508000"/>
          </a:xfrm>
        </p:spPr>
        <p:txBody>
          <a:bodyPr anchor="b">
            <a:noAutofit/>
          </a:bodyPr>
          <a:lstStyle>
            <a:lvl1pPr marL="0" indent="0">
              <a:buNone/>
              <a:defRPr sz="2400">
                <a:solidFill>
                  <a:schemeClr val="bg1"/>
                </a:solidFill>
              </a:defRPr>
            </a:lvl1pPr>
            <a:lvl2pPr>
              <a:buNone/>
              <a:defRPr sz="2400">
                <a:solidFill>
                  <a:schemeClr val="bg1"/>
                </a:solidFill>
              </a:defRPr>
            </a:lvl2pPr>
            <a:lvl3pPr>
              <a:buNone/>
              <a:defRPr sz="2400">
                <a:solidFill>
                  <a:schemeClr val="bg1"/>
                </a:solidFill>
              </a:defRPr>
            </a:lvl3pPr>
            <a:lvl4pPr>
              <a:buNone/>
              <a:defRPr sz="2400">
                <a:solidFill>
                  <a:schemeClr val="bg1"/>
                </a:solidFill>
              </a:defRPr>
            </a:lvl4pPr>
            <a:lvl5pPr>
              <a:buNone/>
              <a:defRPr sz="2400">
                <a:solidFill>
                  <a:schemeClr val="bg1"/>
                </a:solidFill>
              </a:defRPr>
            </a:lvl5pPr>
          </a:lstStyle>
          <a:p>
            <a:pPr lvl="0"/>
            <a:r>
              <a:rPr lang="en-US" dirty="0" smtClean="0"/>
              <a:t>Click to add subtitle</a:t>
            </a:r>
          </a:p>
        </p:txBody>
      </p:sp>
      <p:sp>
        <p:nvSpPr>
          <p:cNvPr id="24" name="Text Placeholder 21"/>
          <p:cNvSpPr>
            <a:spLocks noGrp="1"/>
          </p:cNvSpPr>
          <p:nvPr>
            <p:ph type="body" sz="quarter" idx="15" hasCustomPrompt="1"/>
          </p:nvPr>
        </p:nvSpPr>
        <p:spPr>
          <a:xfrm>
            <a:off x="6743700" y="1505533"/>
            <a:ext cx="2317750" cy="267855"/>
          </a:xfrm>
        </p:spPr>
        <p:txBody>
          <a:bodyPr>
            <a:normAutofit/>
          </a:bodyPr>
          <a:lstStyle>
            <a:lvl1pPr>
              <a:buNone/>
              <a:defRPr sz="1200">
                <a:solidFill>
                  <a:schemeClr val="bg1"/>
                </a:solidFill>
              </a:defRPr>
            </a:lvl1pPr>
          </a:lstStyle>
          <a:p>
            <a:pPr lvl="0"/>
            <a:r>
              <a:rPr lang="en-US" dirty="0" smtClean="0"/>
              <a:t>Click to add date</a:t>
            </a:r>
          </a:p>
        </p:txBody>
      </p:sp>
      <p:pic>
        <p:nvPicPr>
          <p:cNvPr id="42" name="Picture 2" descr="Q:\Design Catalog\Corporate Templates\Covers\Photo7 copy_LR.jpg"/>
          <p:cNvPicPr>
            <a:picLocks noChangeAspect="1" noChangeArrowheads="1"/>
          </p:cNvPicPr>
          <p:nvPr userDrawn="1"/>
        </p:nvPicPr>
        <p:blipFill>
          <a:blip r:embed="rId3" cstate="email"/>
          <a:srcRect/>
          <a:stretch>
            <a:fillRect/>
          </a:stretch>
        </p:blipFill>
        <p:spPr bwMode="auto">
          <a:xfrm>
            <a:off x="0" y="1840675"/>
            <a:ext cx="6711696" cy="4627580"/>
          </a:xfrm>
          <a:prstGeom prst="rect">
            <a:avLst/>
          </a:prstGeom>
          <a:noFill/>
          <a:ln w="9525">
            <a:noFill/>
            <a:miter lim="800000"/>
            <a:headEnd/>
            <a:tailEnd/>
          </a:ln>
        </p:spPr>
      </p:pic>
      <p:cxnSp>
        <p:nvCxnSpPr>
          <p:cNvPr id="14" name="Straight Connector 13"/>
          <p:cNvCxnSpPr/>
          <p:nvPr userDrawn="1"/>
        </p:nvCxnSpPr>
        <p:spPr>
          <a:xfrm>
            <a:off x="0" y="1825625"/>
            <a:ext cx="9144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Placeholder 21"/>
          <p:cNvSpPr>
            <a:spLocks noGrp="1"/>
          </p:cNvSpPr>
          <p:nvPr>
            <p:ph type="body" sz="quarter" idx="16" hasCustomPrompt="1"/>
          </p:nvPr>
        </p:nvSpPr>
        <p:spPr>
          <a:xfrm>
            <a:off x="6743700" y="116736"/>
            <a:ext cx="2317750" cy="1352141"/>
          </a:xfrm>
        </p:spPr>
        <p:txBody>
          <a:bodyPr>
            <a:normAutofit/>
          </a:bodyPr>
          <a:lstStyle>
            <a:lvl1pPr marL="0" indent="0">
              <a:buNone/>
              <a:defRPr sz="1500" baseline="0">
                <a:solidFill>
                  <a:schemeClr val="bg1"/>
                </a:solidFill>
              </a:defRPr>
            </a:lvl1pPr>
          </a:lstStyle>
          <a:p>
            <a:pPr lvl="0"/>
            <a:r>
              <a:rPr lang="en-US" dirty="0" smtClean="0"/>
              <a:t>Click to add presenter(s) name, title and presentation type</a:t>
            </a:r>
          </a:p>
        </p:txBody>
      </p:sp>
      <p:sp>
        <p:nvSpPr>
          <p:cNvPr id="45" name="Rectangle 44"/>
          <p:cNvSpPr/>
          <p:nvPr userDrawn="1"/>
        </p:nvSpPr>
        <p:spPr>
          <a:xfrm>
            <a:off x="6707188" y="5688281"/>
            <a:ext cx="2436812" cy="7633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46" name="Group 4"/>
          <p:cNvGrpSpPr>
            <a:grpSpLocks noChangeAspect="1"/>
          </p:cNvGrpSpPr>
          <p:nvPr userDrawn="1"/>
        </p:nvGrpSpPr>
        <p:grpSpPr bwMode="auto">
          <a:xfrm>
            <a:off x="6813550" y="5788025"/>
            <a:ext cx="1368425" cy="604838"/>
            <a:chOff x="4292" y="3646"/>
            <a:chExt cx="862" cy="381"/>
          </a:xfrm>
        </p:grpSpPr>
        <p:sp>
          <p:nvSpPr>
            <p:cNvPr id="47" name="AutoShape 3"/>
            <p:cNvSpPr>
              <a:spLocks noChangeAspect="1" noChangeArrowheads="1" noTextEdit="1"/>
            </p:cNvSpPr>
            <p:nvPr userDrawn="1"/>
          </p:nvSpPr>
          <p:spPr bwMode="auto">
            <a:xfrm>
              <a:off x="4292" y="3646"/>
              <a:ext cx="862" cy="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5"/>
            <p:cNvSpPr>
              <a:spLocks noEditPoints="1"/>
            </p:cNvSpPr>
            <p:nvPr userDrawn="1"/>
          </p:nvSpPr>
          <p:spPr bwMode="auto">
            <a:xfrm>
              <a:off x="4292" y="3646"/>
              <a:ext cx="586" cy="188"/>
            </a:xfrm>
            <a:custGeom>
              <a:avLst/>
              <a:gdLst/>
              <a:ahLst/>
              <a:cxnLst>
                <a:cxn ang="0">
                  <a:pos x="858" y="137"/>
                </a:cxn>
                <a:cxn ang="0">
                  <a:pos x="1059" y="137"/>
                </a:cxn>
                <a:cxn ang="0">
                  <a:pos x="1009" y="9"/>
                </a:cxn>
                <a:cxn ang="0">
                  <a:pos x="744" y="9"/>
                </a:cxn>
                <a:cxn ang="0">
                  <a:pos x="521" y="100"/>
                </a:cxn>
                <a:cxn ang="0">
                  <a:pos x="569" y="111"/>
                </a:cxn>
                <a:cxn ang="0">
                  <a:pos x="594" y="134"/>
                </a:cxn>
                <a:cxn ang="0">
                  <a:pos x="608" y="176"/>
                </a:cxn>
                <a:cxn ang="0">
                  <a:pos x="605" y="213"/>
                </a:cxn>
                <a:cxn ang="0">
                  <a:pos x="590" y="250"/>
                </a:cxn>
                <a:cxn ang="0">
                  <a:pos x="562" y="269"/>
                </a:cxn>
                <a:cxn ang="0">
                  <a:pos x="486" y="276"/>
                </a:cxn>
                <a:cxn ang="0">
                  <a:pos x="536" y="367"/>
                </a:cxn>
                <a:cxn ang="0">
                  <a:pos x="617" y="355"/>
                </a:cxn>
                <a:cxn ang="0">
                  <a:pos x="675" y="318"/>
                </a:cxn>
                <a:cxn ang="0">
                  <a:pos x="707" y="262"/>
                </a:cxn>
                <a:cxn ang="0">
                  <a:pos x="718" y="188"/>
                </a:cxn>
                <a:cxn ang="0">
                  <a:pos x="713" y="137"/>
                </a:cxn>
                <a:cxn ang="0">
                  <a:pos x="692" y="77"/>
                </a:cxn>
                <a:cxn ang="0">
                  <a:pos x="648" y="32"/>
                </a:cxn>
                <a:cxn ang="0">
                  <a:pos x="578" y="10"/>
                </a:cxn>
                <a:cxn ang="0">
                  <a:pos x="345" y="141"/>
                </a:cxn>
                <a:cxn ang="0">
                  <a:pos x="335" y="95"/>
                </a:cxn>
                <a:cxn ang="0">
                  <a:pos x="307" y="46"/>
                </a:cxn>
                <a:cxn ang="0">
                  <a:pos x="262" y="15"/>
                </a:cxn>
                <a:cxn ang="0">
                  <a:pos x="200" y="0"/>
                </a:cxn>
                <a:cxn ang="0">
                  <a:pos x="142" y="4"/>
                </a:cxn>
                <a:cxn ang="0">
                  <a:pos x="77" y="29"/>
                </a:cxn>
                <a:cxn ang="0">
                  <a:pos x="29" y="78"/>
                </a:cxn>
                <a:cxn ang="0">
                  <a:pos x="4" y="148"/>
                </a:cxn>
                <a:cxn ang="0">
                  <a:pos x="1" y="207"/>
                </a:cxn>
                <a:cxn ang="0">
                  <a:pos x="19" y="278"/>
                </a:cxn>
                <a:cxn ang="0">
                  <a:pos x="60" y="334"/>
                </a:cxn>
                <a:cxn ang="0">
                  <a:pos x="122" y="367"/>
                </a:cxn>
                <a:cxn ang="0">
                  <a:pos x="183" y="376"/>
                </a:cxn>
                <a:cxn ang="0">
                  <a:pos x="252" y="362"/>
                </a:cxn>
                <a:cxn ang="0">
                  <a:pos x="303" y="328"/>
                </a:cxn>
                <a:cxn ang="0">
                  <a:pos x="335" y="280"/>
                </a:cxn>
                <a:cxn ang="0">
                  <a:pos x="346" y="227"/>
                </a:cxn>
                <a:cxn ang="0">
                  <a:pos x="231" y="250"/>
                </a:cxn>
                <a:cxn ang="0">
                  <a:pos x="203" y="282"/>
                </a:cxn>
                <a:cxn ang="0">
                  <a:pos x="170" y="285"/>
                </a:cxn>
                <a:cxn ang="0">
                  <a:pos x="140" y="273"/>
                </a:cxn>
                <a:cxn ang="0">
                  <a:pos x="122" y="247"/>
                </a:cxn>
                <a:cxn ang="0">
                  <a:pos x="111" y="188"/>
                </a:cxn>
                <a:cxn ang="0">
                  <a:pos x="119" y="135"/>
                </a:cxn>
                <a:cxn ang="0">
                  <a:pos x="135" y="107"/>
                </a:cxn>
                <a:cxn ang="0">
                  <a:pos x="162" y="91"/>
                </a:cxn>
                <a:cxn ang="0">
                  <a:pos x="187" y="90"/>
                </a:cxn>
                <a:cxn ang="0">
                  <a:pos x="213" y="99"/>
                </a:cxn>
                <a:cxn ang="0">
                  <a:pos x="234" y="128"/>
                </a:cxn>
              </a:cxnLst>
              <a:rect l="0" t="0" r="r" b="b"/>
              <a:pathLst>
                <a:path w="1172" h="376">
                  <a:moveTo>
                    <a:pt x="744" y="367"/>
                  </a:moveTo>
                  <a:lnTo>
                    <a:pt x="856" y="367"/>
                  </a:lnTo>
                  <a:lnTo>
                    <a:pt x="856" y="137"/>
                  </a:lnTo>
                  <a:lnTo>
                    <a:pt x="858" y="137"/>
                  </a:lnTo>
                  <a:lnTo>
                    <a:pt x="907" y="367"/>
                  </a:lnTo>
                  <a:lnTo>
                    <a:pt x="1004" y="367"/>
                  </a:lnTo>
                  <a:lnTo>
                    <a:pt x="1057" y="137"/>
                  </a:lnTo>
                  <a:lnTo>
                    <a:pt x="1059" y="137"/>
                  </a:lnTo>
                  <a:lnTo>
                    <a:pt x="1059" y="322"/>
                  </a:lnTo>
                  <a:lnTo>
                    <a:pt x="1172" y="322"/>
                  </a:lnTo>
                  <a:lnTo>
                    <a:pt x="1172" y="9"/>
                  </a:lnTo>
                  <a:lnTo>
                    <a:pt x="1009" y="9"/>
                  </a:lnTo>
                  <a:lnTo>
                    <a:pt x="958" y="219"/>
                  </a:lnTo>
                  <a:lnTo>
                    <a:pt x="957" y="219"/>
                  </a:lnTo>
                  <a:lnTo>
                    <a:pt x="906" y="9"/>
                  </a:lnTo>
                  <a:lnTo>
                    <a:pt x="744" y="9"/>
                  </a:lnTo>
                  <a:lnTo>
                    <a:pt x="744" y="367"/>
                  </a:lnTo>
                  <a:close/>
                  <a:moveTo>
                    <a:pt x="486" y="100"/>
                  </a:moveTo>
                  <a:lnTo>
                    <a:pt x="521" y="100"/>
                  </a:lnTo>
                  <a:lnTo>
                    <a:pt x="521" y="100"/>
                  </a:lnTo>
                  <a:lnTo>
                    <a:pt x="536" y="101"/>
                  </a:lnTo>
                  <a:lnTo>
                    <a:pt x="548" y="102"/>
                  </a:lnTo>
                  <a:lnTo>
                    <a:pt x="559" y="106"/>
                  </a:lnTo>
                  <a:lnTo>
                    <a:pt x="569" y="111"/>
                  </a:lnTo>
                  <a:lnTo>
                    <a:pt x="577" y="116"/>
                  </a:lnTo>
                  <a:lnTo>
                    <a:pt x="584" y="122"/>
                  </a:lnTo>
                  <a:lnTo>
                    <a:pt x="589" y="128"/>
                  </a:lnTo>
                  <a:lnTo>
                    <a:pt x="594" y="134"/>
                  </a:lnTo>
                  <a:lnTo>
                    <a:pt x="599" y="141"/>
                  </a:lnTo>
                  <a:lnTo>
                    <a:pt x="601" y="149"/>
                  </a:lnTo>
                  <a:lnTo>
                    <a:pt x="606" y="163"/>
                  </a:lnTo>
                  <a:lnTo>
                    <a:pt x="608" y="176"/>
                  </a:lnTo>
                  <a:lnTo>
                    <a:pt x="609" y="185"/>
                  </a:lnTo>
                  <a:lnTo>
                    <a:pt x="609" y="185"/>
                  </a:lnTo>
                  <a:lnTo>
                    <a:pt x="608" y="199"/>
                  </a:lnTo>
                  <a:lnTo>
                    <a:pt x="605" y="213"/>
                  </a:lnTo>
                  <a:lnTo>
                    <a:pt x="601" y="229"/>
                  </a:lnTo>
                  <a:lnTo>
                    <a:pt x="598" y="237"/>
                  </a:lnTo>
                  <a:lnTo>
                    <a:pt x="594" y="243"/>
                  </a:lnTo>
                  <a:lnTo>
                    <a:pt x="590" y="250"/>
                  </a:lnTo>
                  <a:lnTo>
                    <a:pt x="584" y="256"/>
                  </a:lnTo>
                  <a:lnTo>
                    <a:pt x="578" y="261"/>
                  </a:lnTo>
                  <a:lnTo>
                    <a:pt x="571" y="266"/>
                  </a:lnTo>
                  <a:lnTo>
                    <a:pt x="562" y="269"/>
                  </a:lnTo>
                  <a:lnTo>
                    <a:pt x="553" y="273"/>
                  </a:lnTo>
                  <a:lnTo>
                    <a:pt x="542" y="274"/>
                  </a:lnTo>
                  <a:lnTo>
                    <a:pt x="530" y="276"/>
                  </a:lnTo>
                  <a:lnTo>
                    <a:pt x="486" y="276"/>
                  </a:lnTo>
                  <a:lnTo>
                    <a:pt x="486" y="100"/>
                  </a:lnTo>
                  <a:close/>
                  <a:moveTo>
                    <a:pt x="375" y="367"/>
                  </a:moveTo>
                  <a:lnTo>
                    <a:pt x="536" y="367"/>
                  </a:lnTo>
                  <a:lnTo>
                    <a:pt x="536" y="367"/>
                  </a:lnTo>
                  <a:lnTo>
                    <a:pt x="558" y="367"/>
                  </a:lnTo>
                  <a:lnTo>
                    <a:pt x="580" y="365"/>
                  </a:lnTo>
                  <a:lnTo>
                    <a:pt x="599" y="360"/>
                  </a:lnTo>
                  <a:lnTo>
                    <a:pt x="617" y="355"/>
                  </a:lnTo>
                  <a:lnTo>
                    <a:pt x="633" y="347"/>
                  </a:lnTo>
                  <a:lnTo>
                    <a:pt x="649" y="339"/>
                  </a:lnTo>
                  <a:lnTo>
                    <a:pt x="662" y="329"/>
                  </a:lnTo>
                  <a:lnTo>
                    <a:pt x="675" y="318"/>
                  </a:lnTo>
                  <a:lnTo>
                    <a:pt x="684" y="306"/>
                  </a:lnTo>
                  <a:lnTo>
                    <a:pt x="694" y="293"/>
                  </a:lnTo>
                  <a:lnTo>
                    <a:pt x="701" y="278"/>
                  </a:lnTo>
                  <a:lnTo>
                    <a:pt x="707" y="262"/>
                  </a:lnTo>
                  <a:lnTo>
                    <a:pt x="712" y="245"/>
                  </a:lnTo>
                  <a:lnTo>
                    <a:pt x="716" y="227"/>
                  </a:lnTo>
                  <a:lnTo>
                    <a:pt x="718" y="207"/>
                  </a:lnTo>
                  <a:lnTo>
                    <a:pt x="718" y="188"/>
                  </a:lnTo>
                  <a:lnTo>
                    <a:pt x="718" y="188"/>
                  </a:lnTo>
                  <a:lnTo>
                    <a:pt x="718" y="171"/>
                  </a:lnTo>
                  <a:lnTo>
                    <a:pt x="717" y="154"/>
                  </a:lnTo>
                  <a:lnTo>
                    <a:pt x="713" y="137"/>
                  </a:lnTo>
                  <a:lnTo>
                    <a:pt x="710" y="121"/>
                  </a:lnTo>
                  <a:lnTo>
                    <a:pt x="705" y="106"/>
                  </a:lnTo>
                  <a:lnTo>
                    <a:pt x="699" y="90"/>
                  </a:lnTo>
                  <a:lnTo>
                    <a:pt x="692" y="77"/>
                  </a:lnTo>
                  <a:lnTo>
                    <a:pt x="683" y="63"/>
                  </a:lnTo>
                  <a:lnTo>
                    <a:pt x="672" y="51"/>
                  </a:lnTo>
                  <a:lnTo>
                    <a:pt x="661" y="41"/>
                  </a:lnTo>
                  <a:lnTo>
                    <a:pt x="648" y="32"/>
                  </a:lnTo>
                  <a:lnTo>
                    <a:pt x="633" y="23"/>
                  </a:lnTo>
                  <a:lnTo>
                    <a:pt x="616" y="17"/>
                  </a:lnTo>
                  <a:lnTo>
                    <a:pt x="598" y="12"/>
                  </a:lnTo>
                  <a:lnTo>
                    <a:pt x="578" y="10"/>
                  </a:lnTo>
                  <a:lnTo>
                    <a:pt x="556" y="9"/>
                  </a:lnTo>
                  <a:lnTo>
                    <a:pt x="375" y="9"/>
                  </a:lnTo>
                  <a:lnTo>
                    <a:pt x="375" y="367"/>
                  </a:lnTo>
                  <a:close/>
                  <a:moveTo>
                    <a:pt x="345" y="141"/>
                  </a:moveTo>
                  <a:lnTo>
                    <a:pt x="345" y="141"/>
                  </a:lnTo>
                  <a:lnTo>
                    <a:pt x="342" y="126"/>
                  </a:lnTo>
                  <a:lnTo>
                    <a:pt x="338" y="110"/>
                  </a:lnTo>
                  <a:lnTo>
                    <a:pt x="335" y="95"/>
                  </a:lnTo>
                  <a:lnTo>
                    <a:pt x="329" y="82"/>
                  </a:lnTo>
                  <a:lnTo>
                    <a:pt x="323" y="69"/>
                  </a:lnTo>
                  <a:lnTo>
                    <a:pt x="315" y="57"/>
                  </a:lnTo>
                  <a:lnTo>
                    <a:pt x="307" y="46"/>
                  </a:lnTo>
                  <a:lnTo>
                    <a:pt x="297" y="38"/>
                  </a:lnTo>
                  <a:lnTo>
                    <a:pt x="286" y="29"/>
                  </a:lnTo>
                  <a:lnTo>
                    <a:pt x="274" y="21"/>
                  </a:lnTo>
                  <a:lnTo>
                    <a:pt x="262" y="15"/>
                  </a:lnTo>
                  <a:lnTo>
                    <a:pt x="248" y="10"/>
                  </a:lnTo>
                  <a:lnTo>
                    <a:pt x="233" y="5"/>
                  </a:lnTo>
                  <a:lnTo>
                    <a:pt x="217" y="2"/>
                  </a:lnTo>
                  <a:lnTo>
                    <a:pt x="200" y="0"/>
                  </a:lnTo>
                  <a:lnTo>
                    <a:pt x="183" y="0"/>
                  </a:lnTo>
                  <a:lnTo>
                    <a:pt x="183" y="0"/>
                  </a:lnTo>
                  <a:lnTo>
                    <a:pt x="162" y="0"/>
                  </a:lnTo>
                  <a:lnTo>
                    <a:pt x="142" y="4"/>
                  </a:lnTo>
                  <a:lnTo>
                    <a:pt x="124" y="7"/>
                  </a:lnTo>
                  <a:lnTo>
                    <a:pt x="107" y="13"/>
                  </a:lnTo>
                  <a:lnTo>
                    <a:pt x="91" y="21"/>
                  </a:lnTo>
                  <a:lnTo>
                    <a:pt x="77" y="29"/>
                  </a:lnTo>
                  <a:lnTo>
                    <a:pt x="62" y="40"/>
                  </a:lnTo>
                  <a:lnTo>
                    <a:pt x="50" y="51"/>
                  </a:lnTo>
                  <a:lnTo>
                    <a:pt x="39" y="65"/>
                  </a:lnTo>
                  <a:lnTo>
                    <a:pt x="29" y="78"/>
                  </a:lnTo>
                  <a:lnTo>
                    <a:pt x="21" y="94"/>
                  </a:lnTo>
                  <a:lnTo>
                    <a:pt x="13" y="111"/>
                  </a:lnTo>
                  <a:lnTo>
                    <a:pt x="7" y="128"/>
                  </a:lnTo>
                  <a:lnTo>
                    <a:pt x="4" y="148"/>
                  </a:lnTo>
                  <a:lnTo>
                    <a:pt x="1" y="167"/>
                  </a:lnTo>
                  <a:lnTo>
                    <a:pt x="0" y="188"/>
                  </a:lnTo>
                  <a:lnTo>
                    <a:pt x="0" y="188"/>
                  </a:lnTo>
                  <a:lnTo>
                    <a:pt x="1" y="207"/>
                  </a:lnTo>
                  <a:lnTo>
                    <a:pt x="4" y="227"/>
                  </a:lnTo>
                  <a:lnTo>
                    <a:pt x="7" y="245"/>
                  </a:lnTo>
                  <a:lnTo>
                    <a:pt x="12" y="262"/>
                  </a:lnTo>
                  <a:lnTo>
                    <a:pt x="19" y="278"/>
                  </a:lnTo>
                  <a:lnTo>
                    <a:pt x="27" y="294"/>
                  </a:lnTo>
                  <a:lnTo>
                    <a:pt x="37" y="308"/>
                  </a:lnTo>
                  <a:lnTo>
                    <a:pt x="47" y="322"/>
                  </a:lnTo>
                  <a:lnTo>
                    <a:pt x="60" y="334"/>
                  </a:lnTo>
                  <a:lnTo>
                    <a:pt x="74" y="344"/>
                  </a:lnTo>
                  <a:lnTo>
                    <a:pt x="89" y="354"/>
                  </a:lnTo>
                  <a:lnTo>
                    <a:pt x="105" y="361"/>
                  </a:lnTo>
                  <a:lnTo>
                    <a:pt x="122" y="367"/>
                  </a:lnTo>
                  <a:lnTo>
                    <a:pt x="141" y="372"/>
                  </a:lnTo>
                  <a:lnTo>
                    <a:pt x="161" y="374"/>
                  </a:lnTo>
                  <a:lnTo>
                    <a:pt x="183" y="376"/>
                  </a:lnTo>
                  <a:lnTo>
                    <a:pt x="183" y="376"/>
                  </a:lnTo>
                  <a:lnTo>
                    <a:pt x="201" y="376"/>
                  </a:lnTo>
                  <a:lnTo>
                    <a:pt x="219" y="372"/>
                  </a:lnTo>
                  <a:lnTo>
                    <a:pt x="236" y="368"/>
                  </a:lnTo>
                  <a:lnTo>
                    <a:pt x="252" y="362"/>
                  </a:lnTo>
                  <a:lnTo>
                    <a:pt x="267" y="356"/>
                  </a:lnTo>
                  <a:lnTo>
                    <a:pt x="280" y="347"/>
                  </a:lnTo>
                  <a:lnTo>
                    <a:pt x="292" y="339"/>
                  </a:lnTo>
                  <a:lnTo>
                    <a:pt x="303" y="328"/>
                  </a:lnTo>
                  <a:lnTo>
                    <a:pt x="313" y="317"/>
                  </a:lnTo>
                  <a:lnTo>
                    <a:pt x="321" y="306"/>
                  </a:lnTo>
                  <a:lnTo>
                    <a:pt x="329" y="293"/>
                  </a:lnTo>
                  <a:lnTo>
                    <a:pt x="335" y="280"/>
                  </a:lnTo>
                  <a:lnTo>
                    <a:pt x="340" y="267"/>
                  </a:lnTo>
                  <a:lnTo>
                    <a:pt x="343" y="254"/>
                  </a:lnTo>
                  <a:lnTo>
                    <a:pt x="346" y="240"/>
                  </a:lnTo>
                  <a:lnTo>
                    <a:pt x="346" y="227"/>
                  </a:lnTo>
                  <a:lnTo>
                    <a:pt x="237" y="227"/>
                  </a:lnTo>
                  <a:lnTo>
                    <a:pt x="237" y="227"/>
                  </a:lnTo>
                  <a:lnTo>
                    <a:pt x="235" y="239"/>
                  </a:lnTo>
                  <a:lnTo>
                    <a:pt x="231" y="250"/>
                  </a:lnTo>
                  <a:lnTo>
                    <a:pt x="226" y="260"/>
                  </a:lnTo>
                  <a:lnTo>
                    <a:pt x="220" y="269"/>
                  </a:lnTo>
                  <a:lnTo>
                    <a:pt x="212" y="277"/>
                  </a:lnTo>
                  <a:lnTo>
                    <a:pt x="203" y="282"/>
                  </a:lnTo>
                  <a:lnTo>
                    <a:pt x="192" y="285"/>
                  </a:lnTo>
                  <a:lnTo>
                    <a:pt x="179" y="287"/>
                  </a:lnTo>
                  <a:lnTo>
                    <a:pt x="179" y="287"/>
                  </a:lnTo>
                  <a:lnTo>
                    <a:pt x="170" y="285"/>
                  </a:lnTo>
                  <a:lnTo>
                    <a:pt x="162" y="284"/>
                  </a:lnTo>
                  <a:lnTo>
                    <a:pt x="153" y="282"/>
                  </a:lnTo>
                  <a:lnTo>
                    <a:pt x="147" y="278"/>
                  </a:lnTo>
                  <a:lnTo>
                    <a:pt x="140" y="273"/>
                  </a:lnTo>
                  <a:lnTo>
                    <a:pt x="135" y="268"/>
                  </a:lnTo>
                  <a:lnTo>
                    <a:pt x="130" y="262"/>
                  </a:lnTo>
                  <a:lnTo>
                    <a:pt x="125" y="255"/>
                  </a:lnTo>
                  <a:lnTo>
                    <a:pt x="122" y="247"/>
                  </a:lnTo>
                  <a:lnTo>
                    <a:pt x="119" y="240"/>
                  </a:lnTo>
                  <a:lnTo>
                    <a:pt x="114" y="223"/>
                  </a:lnTo>
                  <a:lnTo>
                    <a:pt x="112" y="206"/>
                  </a:lnTo>
                  <a:lnTo>
                    <a:pt x="111" y="188"/>
                  </a:lnTo>
                  <a:lnTo>
                    <a:pt x="111" y="188"/>
                  </a:lnTo>
                  <a:lnTo>
                    <a:pt x="112" y="169"/>
                  </a:lnTo>
                  <a:lnTo>
                    <a:pt x="114" y="152"/>
                  </a:lnTo>
                  <a:lnTo>
                    <a:pt x="119" y="135"/>
                  </a:lnTo>
                  <a:lnTo>
                    <a:pt x="122" y="128"/>
                  </a:lnTo>
                  <a:lnTo>
                    <a:pt x="125" y="121"/>
                  </a:lnTo>
                  <a:lnTo>
                    <a:pt x="130" y="113"/>
                  </a:lnTo>
                  <a:lnTo>
                    <a:pt x="135" y="107"/>
                  </a:lnTo>
                  <a:lnTo>
                    <a:pt x="140" y="102"/>
                  </a:lnTo>
                  <a:lnTo>
                    <a:pt x="147" y="98"/>
                  </a:lnTo>
                  <a:lnTo>
                    <a:pt x="153" y="94"/>
                  </a:lnTo>
                  <a:lnTo>
                    <a:pt x="162" y="91"/>
                  </a:lnTo>
                  <a:lnTo>
                    <a:pt x="170" y="90"/>
                  </a:lnTo>
                  <a:lnTo>
                    <a:pt x="179" y="89"/>
                  </a:lnTo>
                  <a:lnTo>
                    <a:pt x="179" y="89"/>
                  </a:lnTo>
                  <a:lnTo>
                    <a:pt x="187" y="90"/>
                  </a:lnTo>
                  <a:lnTo>
                    <a:pt x="195" y="91"/>
                  </a:lnTo>
                  <a:lnTo>
                    <a:pt x="201" y="93"/>
                  </a:lnTo>
                  <a:lnTo>
                    <a:pt x="207" y="95"/>
                  </a:lnTo>
                  <a:lnTo>
                    <a:pt x="213" y="99"/>
                  </a:lnTo>
                  <a:lnTo>
                    <a:pt x="217" y="102"/>
                  </a:lnTo>
                  <a:lnTo>
                    <a:pt x="224" y="111"/>
                  </a:lnTo>
                  <a:lnTo>
                    <a:pt x="230" y="119"/>
                  </a:lnTo>
                  <a:lnTo>
                    <a:pt x="234" y="128"/>
                  </a:lnTo>
                  <a:lnTo>
                    <a:pt x="236" y="137"/>
                  </a:lnTo>
                  <a:lnTo>
                    <a:pt x="237" y="141"/>
                  </a:lnTo>
                  <a:lnTo>
                    <a:pt x="345" y="14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Rectangle 6"/>
            <p:cNvSpPr>
              <a:spLocks noChangeArrowheads="1"/>
            </p:cNvSpPr>
            <p:nvPr userDrawn="1"/>
          </p:nvSpPr>
          <p:spPr bwMode="auto">
            <a:xfrm>
              <a:off x="4822" y="3869"/>
              <a:ext cx="56" cy="15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7"/>
            <p:cNvSpPr>
              <a:spLocks/>
            </p:cNvSpPr>
            <p:nvPr userDrawn="1"/>
          </p:nvSpPr>
          <p:spPr bwMode="auto">
            <a:xfrm>
              <a:off x="4553" y="3865"/>
              <a:ext cx="249" cy="155"/>
            </a:xfrm>
            <a:custGeom>
              <a:avLst/>
              <a:gdLst/>
              <a:ahLst/>
              <a:cxnLst>
                <a:cxn ang="0">
                  <a:pos x="115" y="309"/>
                </a:cxn>
                <a:cxn ang="0">
                  <a:pos x="115" y="146"/>
                </a:cxn>
                <a:cxn ang="0">
                  <a:pos x="117" y="124"/>
                </a:cxn>
                <a:cxn ang="0">
                  <a:pos x="124" y="107"/>
                </a:cxn>
                <a:cxn ang="0">
                  <a:pos x="135" y="96"/>
                </a:cxn>
                <a:cxn ang="0">
                  <a:pos x="155" y="91"/>
                </a:cxn>
                <a:cxn ang="0">
                  <a:pos x="166" y="92"/>
                </a:cxn>
                <a:cxn ang="0">
                  <a:pos x="182" y="101"/>
                </a:cxn>
                <a:cxn ang="0">
                  <a:pos x="189" y="117"/>
                </a:cxn>
                <a:cxn ang="0">
                  <a:pos x="192" y="135"/>
                </a:cxn>
                <a:cxn ang="0">
                  <a:pos x="192" y="309"/>
                </a:cxn>
                <a:cxn ang="0">
                  <a:pos x="307" y="146"/>
                </a:cxn>
                <a:cxn ang="0">
                  <a:pos x="308" y="135"/>
                </a:cxn>
                <a:cxn ang="0">
                  <a:pos x="312" y="116"/>
                </a:cxn>
                <a:cxn ang="0">
                  <a:pos x="322" y="101"/>
                </a:cxn>
                <a:cxn ang="0">
                  <a:pos x="336" y="92"/>
                </a:cxn>
                <a:cxn ang="0">
                  <a:pos x="347" y="91"/>
                </a:cxn>
                <a:cxn ang="0">
                  <a:pos x="368" y="96"/>
                </a:cxn>
                <a:cxn ang="0">
                  <a:pos x="379" y="108"/>
                </a:cxn>
                <a:cxn ang="0">
                  <a:pos x="384" y="125"/>
                </a:cxn>
                <a:cxn ang="0">
                  <a:pos x="385" y="146"/>
                </a:cxn>
                <a:cxn ang="0">
                  <a:pos x="499" y="309"/>
                </a:cxn>
                <a:cxn ang="0">
                  <a:pos x="499" y="102"/>
                </a:cxn>
                <a:cxn ang="0">
                  <a:pos x="497" y="74"/>
                </a:cxn>
                <a:cxn ang="0">
                  <a:pos x="492" y="57"/>
                </a:cxn>
                <a:cxn ang="0">
                  <a:pos x="482" y="40"/>
                </a:cxn>
                <a:cxn ang="0">
                  <a:pos x="470" y="25"/>
                </a:cxn>
                <a:cxn ang="0">
                  <a:pos x="454" y="13"/>
                </a:cxn>
                <a:cxn ang="0">
                  <a:pos x="435" y="5"/>
                </a:cxn>
                <a:cxn ang="0">
                  <a:pos x="410" y="0"/>
                </a:cxn>
                <a:cxn ang="0">
                  <a:pos x="396" y="0"/>
                </a:cxn>
                <a:cxn ang="0">
                  <a:pos x="370" y="1"/>
                </a:cxn>
                <a:cxn ang="0">
                  <a:pos x="348" y="6"/>
                </a:cxn>
                <a:cxn ang="0">
                  <a:pos x="331" y="13"/>
                </a:cxn>
                <a:cxn ang="0">
                  <a:pos x="308" y="30"/>
                </a:cxn>
                <a:cxn ang="0">
                  <a:pos x="294" y="47"/>
                </a:cxn>
                <a:cxn ang="0">
                  <a:pos x="286" y="36"/>
                </a:cxn>
                <a:cxn ang="0">
                  <a:pos x="269" y="18"/>
                </a:cxn>
                <a:cxn ang="0">
                  <a:pos x="247" y="7"/>
                </a:cxn>
                <a:cxn ang="0">
                  <a:pos x="224" y="0"/>
                </a:cxn>
                <a:cxn ang="0">
                  <a:pos x="211" y="0"/>
                </a:cxn>
                <a:cxn ang="0">
                  <a:pos x="182" y="2"/>
                </a:cxn>
                <a:cxn ang="0">
                  <a:pos x="155" y="11"/>
                </a:cxn>
                <a:cxn ang="0">
                  <a:pos x="132" y="25"/>
                </a:cxn>
                <a:cxn ang="0">
                  <a:pos x="112" y="47"/>
                </a:cxn>
                <a:cxn ang="0">
                  <a:pos x="111" y="7"/>
                </a:cxn>
                <a:cxn ang="0">
                  <a:pos x="0" y="309"/>
                </a:cxn>
              </a:cxnLst>
              <a:rect l="0" t="0" r="r" b="b"/>
              <a:pathLst>
                <a:path w="499" h="309">
                  <a:moveTo>
                    <a:pt x="0" y="309"/>
                  </a:moveTo>
                  <a:lnTo>
                    <a:pt x="115" y="309"/>
                  </a:lnTo>
                  <a:lnTo>
                    <a:pt x="115" y="146"/>
                  </a:lnTo>
                  <a:lnTo>
                    <a:pt x="115" y="146"/>
                  </a:lnTo>
                  <a:lnTo>
                    <a:pt x="116" y="135"/>
                  </a:lnTo>
                  <a:lnTo>
                    <a:pt x="117" y="124"/>
                  </a:lnTo>
                  <a:lnTo>
                    <a:pt x="119" y="116"/>
                  </a:lnTo>
                  <a:lnTo>
                    <a:pt x="124" y="107"/>
                  </a:lnTo>
                  <a:lnTo>
                    <a:pt x="129" y="101"/>
                  </a:lnTo>
                  <a:lnTo>
                    <a:pt x="135" y="96"/>
                  </a:lnTo>
                  <a:lnTo>
                    <a:pt x="144" y="92"/>
                  </a:lnTo>
                  <a:lnTo>
                    <a:pt x="155" y="91"/>
                  </a:lnTo>
                  <a:lnTo>
                    <a:pt x="155" y="91"/>
                  </a:lnTo>
                  <a:lnTo>
                    <a:pt x="166" y="92"/>
                  </a:lnTo>
                  <a:lnTo>
                    <a:pt x="175" y="96"/>
                  </a:lnTo>
                  <a:lnTo>
                    <a:pt x="182" y="101"/>
                  </a:lnTo>
                  <a:lnTo>
                    <a:pt x="186" y="108"/>
                  </a:lnTo>
                  <a:lnTo>
                    <a:pt x="189" y="117"/>
                  </a:lnTo>
                  <a:lnTo>
                    <a:pt x="191" y="125"/>
                  </a:lnTo>
                  <a:lnTo>
                    <a:pt x="192" y="135"/>
                  </a:lnTo>
                  <a:lnTo>
                    <a:pt x="192" y="146"/>
                  </a:lnTo>
                  <a:lnTo>
                    <a:pt x="192" y="309"/>
                  </a:lnTo>
                  <a:lnTo>
                    <a:pt x="307" y="309"/>
                  </a:lnTo>
                  <a:lnTo>
                    <a:pt x="307" y="146"/>
                  </a:lnTo>
                  <a:lnTo>
                    <a:pt x="307" y="146"/>
                  </a:lnTo>
                  <a:lnTo>
                    <a:pt x="308" y="135"/>
                  </a:lnTo>
                  <a:lnTo>
                    <a:pt x="309" y="124"/>
                  </a:lnTo>
                  <a:lnTo>
                    <a:pt x="312" y="116"/>
                  </a:lnTo>
                  <a:lnTo>
                    <a:pt x="317" y="107"/>
                  </a:lnTo>
                  <a:lnTo>
                    <a:pt x="322" y="101"/>
                  </a:lnTo>
                  <a:lnTo>
                    <a:pt x="328" y="96"/>
                  </a:lnTo>
                  <a:lnTo>
                    <a:pt x="336" y="92"/>
                  </a:lnTo>
                  <a:lnTo>
                    <a:pt x="347" y="91"/>
                  </a:lnTo>
                  <a:lnTo>
                    <a:pt x="347" y="91"/>
                  </a:lnTo>
                  <a:lnTo>
                    <a:pt x="358" y="92"/>
                  </a:lnTo>
                  <a:lnTo>
                    <a:pt x="368" y="96"/>
                  </a:lnTo>
                  <a:lnTo>
                    <a:pt x="374" y="101"/>
                  </a:lnTo>
                  <a:lnTo>
                    <a:pt x="379" y="108"/>
                  </a:lnTo>
                  <a:lnTo>
                    <a:pt x="381" y="117"/>
                  </a:lnTo>
                  <a:lnTo>
                    <a:pt x="384" y="125"/>
                  </a:lnTo>
                  <a:lnTo>
                    <a:pt x="385" y="135"/>
                  </a:lnTo>
                  <a:lnTo>
                    <a:pt x="385" y="146"/>
                  </a:lnTo>
                  <a:lnTo>
                    <a:pt x="385" y="309"/>
                  </a:lnTo>
                  <a:lnTo>
                    <a:pt x="499" y="309"/>
                  </a:lnTo>
                  <a:lnTo>
                    <a:pt x="499" y="102"/>
                  </a:lnTo>
                  <a:lnTo>
                    <a:pt x="499" y="102"/>
                  </a:lnTo>
                  <a:lnTo>
                    <a:pt x="498" y="84"/>
                  </a:lnTo>
                  <a:lnTo>
                    <a:pt x="497" y="74"/>
                  </a:lnTo>
                  <a:lnTo>
                    <a:pt x="494" y="66"/>
                  </a:lnTo>
                  <a:lnTo>
                    <a:pt x="492" y="57"/>
                  </a:lnTo>
                  <a:lnTo>
                    <a:pt x="487" y="48"/>
                  </a:lnTo>
                  <a:lnTo>
                    <a:pt x="482" y="40"/>
                  </a:lnTo>
                  <a:lnTo>
                    <a:pt x="477" y="33"/>
                  </a:lnTo>
                  <a:lnTo>
                    <a:pt x="470" y="25"/>
                  </a:lnTo>
                  <a:lnTo>
                    <a:pt x="463" y="19"/>
                  </a:lnTo>
                  <a:lnTo>
                    <a:pt x="454" y="13"/>
                  </a:lnTo>
                  <a:lnTo>
                    <a:pt x="444" y="8"/>
                  </a:lnTo>
                  <a:lnTo>
                    <a:pt x="435" y="5"/>
                  </a:lnTo>
                  <a:lnTo>
                    <a:pt x="423" y="2"/>
                  </a:lnTo>
                  <a:lnTo>
                    <a:pt x="410" y="0"/>
                  </a:lnTo>
                  <a:lnTo>
                    <a:pt x="396" y="0"/>
                  </a:lnTo>
                  <a:lnTo>
                    <a:pt x="396" y="0"/>
                  </a:lnTo>
                  <a:lnTo>
                    <a:pt x="382" y="0"/>
                  </a:lnTo>
                  <a:lnTo>
                    <a:pt x="370" y="1"/>
                  </a:lnTo>
                  <a:lnTo>
                    <a:pt x="359" y="3"/>
                  </a:lnTo>
                  <a:lnTo>
                    <a:pt x="348" y="6"/>
                  </a:lnTo>
                  <a:lnTo>
                    <a:pt x="340" y="9"/>
                  </a:lnTo>
                  <a:lnTo>
                    <a:pt x="331" y="13"/>
                  </a:lnTo>
                  <a:lnTo>
                    <a:pt x="318" y="22"/>
                  </a:lnTo>
                  <a:lnTo>
                    <a:pt x="308" y="30"/>
                  </a:lnTo>
                  <a:lnTo>
                    <a:pt x="301" y="37"/>
                  </a:lnTo>
                  <a:lnTo>
                    <a:pt x="294" y="47"/>
                  </a:lnTo>
                  <a:lnTo>
                    <a:pt x="294" y="47"/>
                  </a:lnTo>
                  <a:lnTo>
                    <a:pt x="286" y="36"/>
                  </a:lnTo>
                  <a:lnTo>
                    <a:pt x="279" y="27"/>
                  </a:lnTo>
                  <a:lnTo>
                    <a:pt x="269" y="18"/>
                  </a:lnTo>
                  <a:lnTo>
                    <a:pt x="259" y="12"/>
                  </a:lnTo>
                  <a:lnTo>
                    <a:pt x="247" y="7"/>
                  </a:lnTo>
                  <a:lnTo>
                    <a:pt x="236" y="2"/>
                  </a:lnTo>
                  <a:lnTo>
                    <a:pt x="224" y="0"/>
                  </a:lnTo>
                  <a:lnTo>
                    <a:pt x="211" y="0"/>
                  </a:lnTo>
                  <a:lnTo>
                    <a:pt x="211" y="0"/>
                  </a:lnTo>
                  <a:lnTo>
                    <a:pt x="196" y="0"/>
                  </a:lnTo>
                  <a:lnTo>
                    <a:pt x="182" y="2"/>
                  </a:lnTo>
                  <a:lnTo>
                    <a:pt x="168" y="6"/>
                  </a:lnTo>
                  <a:lnTo>
                    <a:pt x="155" y="11"/>
                  </a:lnTo>
                  <a:lnTo>
                    <a:pt x="143" y="17"/>
                  </a:lnTo>
                  <a:lnTo>
                    <a:pt x="132" y="25"/>
                  </a:lnTo>
                  <a:lnTo>
                    <a:pt x="122" y="35"/>
                  </a:lnTo>
                  <a:lnTo>
                    <a:pt x="112" y="47"/>
                  </a:lnTo>
                  <a:lnTo>
                    <a:pt x="111" y="47"/>
                  </a:lnTo>
                  <a:lnTo>
                    <a:pt x="111" y="7"/>
                  </a:lnTo>
                  <a:lnTo>
                    <a:pt x="0" y="7"/>
                  </a:lnTo>
                  <a:lnTo>
                    <a:pt x="0" y="30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8"/>
            <p:cNvSpPr>
              <a:spLocks/>
            </p:cNvSpPr>
            <p:nvPr userDrawn="1"/>
          </p:nvSpPr>
          <p:spPr bwMode="auto">
            <a:xfrm>
              <a:off x="4374" y="3837"/>
              <a:ext cx="165" cy="190"/>
            </a:xfrm>
            <a:custGeom>
              <a:avLst/>
              <a:gdLst/>
              <a:ahLst/>
              <a:cxnLst>
                <a:cxn ang="0">
                  <a:pos x="322" y="97"/>
                </a:cxn>
                <a:cxn ang="0">
                  <a:pos x="307" y="57"/>
                </a:cxn>
                <a:cxn ang="0">
                  <a:pos x="280" y="29"/>
                </a:cxn>
                <a:cxn ang="0">
                  <a:pos x="244" y="12"/>
                </a:cxn>
                <a:cxn ang="0">
                  <a:pos x="203" y="2"/>
                </a:cxn>
                <a:cxn ang="0">
                  <a:pos x="163" y="0"/>
                </a:cxn>
                <a:cxn ang="0">
                  <a:pos x="111" y="4"/>
                </a:cxn>
                <a:cxn ang="0">
                  <a:pos x="73" y="17"/>
                </a:cxn>
                <a:cxn ang="0">
                  <a:pos x="39" y="39"/>
                </a:cxn>
                <a:cxn ang="0">
                  <a:pos x="17" y="70"/>
                </a:cxn>
                <a:cxn ang="0">
                  <a:pos x="7" y="115"/>
                </a:cxn>
                <a:cxn ang="0">
                  <a:pos x="10" y="137"/>
                </a:cxn>
                <a:cxn ang="0">
                  <a:pos x="20" y="165"/>
                </a:cxn>
                <a:cxn ang="0">
                  <a:pos x="39" y="189"/>
                </a:cxn>
                <a:cxn ang="0">
                  <a:pos x="68" y="207"/>
                </a:cxn>
                <a:cxn ang="0">
                  <a:pos x="109" y="222"/>
                </a:cxn>
                <a:cxn ang="0">
                  <a:pos x="178" y="236"/>
                </a:cxn>
                <a:cxn ang="0">
                  <a:pos x="205" y="248"/>
                </a:cxn>
                <a:cxn ang="0">
                  <a:pos x="212" y="267"/>
                </a:cxn>
                <a:cxn ang="0">
                  <a:pos x="207" y="280"/>
                </a:cxn>
                <a:cxn ang="0">
                  <a:pos x="190" y="291"/>
                </a:cxn>
                <a:cxn ang="0">
                  <a:pos x="169" y="295"/>
                </a:cxn>
                <a:cxn ang="0">
                  <a:pos x="141" y="289"/>
                </a:cxn>
                <a:cxn ang="0">
                  <a:pos x="129" y="278"/>
                </a:cxn>
                <a:cxn ang="0">
                  <a:pos x="121" y="252"/>
                </a:cxn>
                <a:cxn ang="0">
                  <a:pos x="1" y="269"/>
                </a:cxn>
                <a:cxn ang="0">
                  <a:pos x="16" y="312"/>
                </a:cxn>
                <a:cxn ang="0">
                  <a:pos x="43" y="343"/>
                </a:cxn>
                <a:cxn ang="0">
                  <a:pos x="79" y="364"/>
                </a:cxn>
                <a:cxn ang="0">
                  <a:pos x="121" y="376"/>
                </a:cxn>
                <a:cxn ang="0">
                  <a:pos x="165" y="380"/>
                </a:cxn>
                <a:cxn ang="0">
                  <a:pos x="210" y="376"/>
                </a:cxn>
                <a:cxn ang="0">
                  <a:pos x="252" y="365"/>
                </a:cxn>
                <a:cxn ang="0">
                  <a:pos x="290" y="346"/>
                </a:cxn>
                <a:cxn ang="0">
                  <a:pos x="317" y="314"/>
                </a:cxn>
                <a:cxn ang="0">
                  <a:pos x="331" y="270"/>
                </a:cxn>
                <a:cxn ang="0">
                  <a:pos x="331" y="241"/>
                </a:cxn>
                <a:cxn ang="0">
                  <a:pos x="325" y="213"/>
                </a:cxn>
                <a:cxn ang="0">
                  <a:pos x="313" y="191"/>
                </a:cxn>
                <a:cxn ang="0">
                  <a:pos x="283" y="164"/>
                </a:cxn>
                <a:cxn ang="0">
                  <a:pos x="253" y="151"/>
                </a:cxn>
                <a:cxn ang="0">
                  <a:pos x="190" y="135"/>
                </a:cxn>
                <a:cxn ang="0">
                  <a:pos x="143" y="123"/>
                </a:cxn>
                <a:cxn ang="0">
                  <a:pos x="133" y="117"/>
                </a:cxn>
                <a:cxn ang="0">
                  <a:pos x="128" y="104"/>
                </a:cxn>
                <a:cxn ang="0">
                  <a:pos x="135" y="85"/>
                </a:cxn>
                <a:cxn ang="0">
                  <a:pos x="154" y="78"/>
                </a:cxn>
                <a:cxn ang="0">
                  <a:pos x="174" y="78"/>
                </a:cxn>
                <a:cxn ang="0">
                  <a:pos x="194" y="87"/>
                </a:cxn>
                <a:cxn ang="0">
                  <a:pos x="205" y="98"/>
                </a:cxn>
                <a:cxn ang="0">
                  <a:pos x="323" y="114"/>
                </a:cxn>
              </a:cxnLst>
              <a:rect l="0" t="0" r="r" b="b"/>
              <a:pathLst>
                <a:path w="331" h="380">
                  <a:moveTo>
                    <a:pt x="323" y="114"/>
                  </a:moveTo>
                  <a:lnTo>
                    <a:pt x="323" y="114"/>
                  </a:lnTo>
                  <a:lnTo>
                    <a:pt x="322" y="97"/>
                  </a:lnTo>
                  <a:lnTo>
                    <a:pt x="318" y="83"/>
                  </a:lnTo>
                  <a:lnTo>
                    <a:pt x="313" y="69"/>
                  </a:lnTo>
                  <a:lnTo>
                    <a:pt x="307" y="57"/>
                  </a:lnTo>
                  <a:lnTo>
                    <a:pt x="298" y="47"/>
                  </a:lnTo>
                  <a:lnTo>
                    <a:pt x="290" y="37"/>
                  </a:lnTo>
                  <a:lnTo>
                    <a:pt x="280" y="29"/>
                  </a:lnTo>
                  <a:lnTo>
                    <a:pt x="268" y="23"/>
                  </a:lnTo>
                  <a:lnTo>
                    <a:pt x="257" y="17"/>
                  </a:lnTo>
                  <a:lnTo>
                    <a:pt x="244" y="12"/>
                  </a:lnTo>
                  <a:lnTo>
                    <a:pt x="231" y="8"/>
                  </a:lnTo>
                  <a:lnTo>
                    <a:pt x="218" y="4"/>
                  </a:lnTo>
                  <a:lnTo>
                    <a:pt x="203" y="2"/>
                  </a:lnTo>
                  <a:lnTo>
                    <a:pt x="190" y="1"/>
                  </a:lnTo>
                  <a:lnTo>
                    <a:pt x="163" y="0"/>
                  </a:lnTo>
                  <a:lnTo>
                    <a:pt x="163" y="0"/>
                  </a:lnTo>
                  <a:lnTo>
                    <a:pt x="138" y="1"/>
                  </a:lnTo>
                  <a:lnTo>
                    <a:pt x="124" y="3"/>
                  </a:lnTo>
                  <a:lnTo>
                    <a:pt x="111" y="4"/>
                  </a:lnTo>
                  <a:lnTo>
                    <a:pt x="98" y="8"/>
                  </a:lnTo>
                  <a:lnTo>
                    <a:pt x="85" y="12"/>
                  </a:lnTo>
                  <a:lnTo>
                    <a:pt x="73" y="17"/>
                  </a:lnTo>
                  <a:lnTo>
                    <a:pt x="61" y="23"/>
                  </a:lnTo>
                  <a:lnTo>
                    <a:pt x="50" y="30"/>
                  </a:lnTo>
                  <a:lnTo>
                    <a:pt x="39" y="39"/>
                  </a:lnTo>
                  <a:lnTo>
                    <a:pt x="31" y="48"/>
                  </a:lnTo>
                  <a:lnTo>
                    <a:pt x="23" y="58"/>
                  </a:lnTo>
                  <a:lnTo>
                    <a:pt x="17" y="70"/>
                  </a:lnTo>
                  <a:lnTo>
                    <a:pt x="12" y="84"/>
                  </a:lnTo>
                  <a:lnTo>
                    <a:pt x="9" y="98"/>
                  </a:lnTo>
                  <a:lnTo>
                    <a:pt x="7" y="115"/>
                  </a:lnTo>
                  <a:lnTo>
                    <a:pt x="7" y="115"/>
                  </a:lnTo>
                  <a:lnTo>
                    <a:pt x="9" y="126"/>
                  </a:lnTo>
                  <a:lnTo>
                    <a:pt x="10" y="137"/>
                  </a:lnTo>
                  <a:lnTo>
                    <a:pt x="12" y="147"/>
                  </a:lnTo>
                  <a:lnTo>
                    <a:pt x="16" y="157"/>
                  </a:lnTo>
                  <a:lnTo>
                    <a:pt x="20" y="165"/>
                  </a:lnTo>
                  <a:lnTo>
                    <a:pt x="26" y="174"/>
                  </a:lnTo>
                  <a:lnTo>
                    <a:pt x="32" y="181"/>
                  </a:lnTo>
                  <a:lnTo>
                    <a:pt x="39" y="189"/>
                  </a:lnTo>
                  <a:lnTo>
                    <a:pt x="48" y="195"/>
                  </a:lnTo>
                  <a:lnTo>
                    <a:pt x="57" y="201"/>
                  </a:lnTo>
                  <a:lnTo>
                    <a:pt x="68" y="207"/>
                  </a:lnTo>
                  <a:lnTo>
                    <a:pt x="81" y="212"/>
                  </a:lnTo>
                  <a:lnTo>
                    <a:pt x="94" y="217"/>
                  </a:lnTo>
                  <a:lnTo>
                    <a:pt x="109" y="222"/>
                  </a:lnTo>
                  <a:lnTo>
                    <a:pt x="143" y="229"/>
                  </a:lnTo>
                  <a:lnTo>
                    <a:pt x="143" y="229"/>
                  </a:lnTo>
                  <a:lnTo>
                    <a:pt x="178" y="236"/>
                  </a:lnTo>
                  <a:lnTo>
                    <a:pt x="190" y="240"/>
                  </a:lnTo>
                  <a:lnTo>
                    <a:pt x="199" y="243"/>
                  </a:lnTo>
                  <a:lnTo>
                    <a:pt x="205" y="248"/>
                  </a:lnTo>
                  <a:lnTo>
                    <a:pt x="208" y="253"/>
                  </a:lnTo>
                  <a:lnTo>
                    <a:pt x="211" y="259"/>
                  </a:lnTo>
                  <a:lnTo>
                    <a:pt x="212" y="267"/>
                  </a:lnTo>
                  <a:lnTo>
                    <a:pt x="212" y="267"/>
                  </a:lnTo>
                  <a:lnTo>
                    <a:pt x="211" y="274"/>
                  </a:lnTo>
                  <a:lnTo>
                    <a:pt x="207" y="280"/>
                  </a:lnTo>
                  <a:lnTo>
                    <a:pt x="202" y="285"/>
                  </a:lnTo>
                  <a:lnTo>
                    <a:pt x="196" y="289"/>
                  </a:lnTo>
                  <a:lnTo>
                    <a:pt x="190" y="291"/>
                  </a:lnTo>
                  <a:lnTo>
                    <a:pt x="183" y="293"/>
                  </a:lnTo>
                  <a:lnTo>
                    <a:pt x="169" y="295"/>
                  </a:lnTo>
                  <a:lnTo>
                    <a:pt x="169" y="295"/>
                  </a:lnTo>
                  <a:lnTo>
                    <a:pt x="158" y="293"/>
                  </a:lnTo>
                  <a:lnTo>
                    <a:pt x="149" y="292"/>
                  </a:lnTo>
                  <a:lnTo>
                    <a:pt x="141" y="289"/>
                  </a:lnTo>
                  <a:lnTo>
                    <a:pt x="135" y="285"/>
                  </a:lnTo>
                  <a:lnTo>
                    <a:pt x="135" y="285"/>
                  </a:lnTo>
                  <a:lnTo>
                    <a:pt x="129" y="278"/>
                  </a:lnTo>
                  <a:lnTo>
                    <a:pt x="124" y="269"/>
                  </a:lnTo>
                  <a:lnTo>
                    <a:pt x="122" y="262"/>
                  </a:lnTo>
                  <a:lnTo>
                    <a:pt x="121" y="252"/>
                  </a:lnTo>
                  <a:lnTo>
                    <a:pt x="0" y="252"/>
                  </a:lnTo>
                  <a:lnTo>
                    <a:pt x="0" y="252"/>
                  </a:lnTo>
                  <a:lnTo>
                    <a:pt x="1" y="269"/>
                  </a:lnTo>
                  <a:lnTo>
                    <a:pt x="5" y="285"/>
                  </a:lnTo>
                  <a:lnTo>
                    <a:pt x="10" y="298"/>
                  </a:lnTo>
                  <a:lnTo>
                    <a:pt x="16" y="312"/>
                  </a:lnTo>
                  <a:lnTo>
                    <a:pt x="23" y="323"/>
                  </a:lnTo>
                  <a:lnTo>
                    <a:pt x="33" y="334"/>
                  </a:lnTo>
                  <a:lnTo>
                    <a:pt x="43" y="343"/>
                  </a:lnTo>
                  <a:lnTo>
                    <a:pt x="54" y="351"/>
                  </a:lnTo>
                  <a:lnTo>
                    <a:pt x="66" y="358"/>
                  </a:lnTo>
                  <a:lnTo>
                    <a:pt x="79" y="364"/>
                  </a:lnTo>
                  <a:lnTo>
                    <a:pt x="93" y="369"/>
                  </a:lnTo>
                  <a:lnTo>
                    <a:pt x="106" y="373"/>
                  </a:lnTo>
                  <a:lnTo>
                    <a:pt x="121" y="376"/>
                  </a:lnTo>
                  <a:lnTo>
                    <a:pt x="135" y="378"/>
                  </a:lnTo>
                  <a:lnTo>
                    <a:pt x="150" y="379"/>
                  </a:lnTo>
                  <a:lnTo>
                    <a:pt x="165" y="380"/>
                  </a:lnTo>
                  <a:lnTo>
                    <a:pt x="165" y="380"/>
                  </a:lnTo>
                  <a:lnTo>
                    <a:pt x="195" y="379"/>
                  </a:lnTo>
                  <a:lnTo>
                    <a:pt x="210" y="376"/>
                  </a:lnTo>
                  <a:lnTo>
                    <a:pt x="224" y="374"/>
                  </a:lnTo>
                  <a:lnTo>
                    <a:pt x="239" y="370"/>
                  </a:lnTo>
                  <a:lnTo>
                    <a:pt x="252" y="365"/>
                  </a:lnTo>
                  <a:lnTo>
                    <a:pt x="266" y="360"/>
                  </a:lnTo>
                  <a:lnTo>
                    <a:pt x="278" y="353"/>
                  </a:lnTo>
                  <a:lnTo>
                    <a:pt x="290" y="346"/>
                  </a:lnTo>
                  <a:lnTo>
                    <a:pt x="300" y="336"/>
                  </a:lnTo>
                  <a:lnTo>
                    <a:pt x="309" y="326"/>
                  </a:lnTo>
                  <a:lnTo>
                    <a:pt x="317" y="314"/>
                  </a:lnTo>
                  <a:lnTo>
                    <a:pt x="323" y="301"/>
                  </a:lnTo>
                  <a:lnTo>
                    <a:pt x="328" y="286"/>
                  </a:lnTo>
                  <a:lnTo>
                    <a:pt x="331" y="270"/>
                  </a:lnTo>
                  <a:lnTo>
                    <a:pt x="331" y="252"/>
                  </a:lnTo>
                  <a:lnTo>
                    <a:pt x="331" y="252"/>
                  </a:lnTo>
                  <a:lnTo>
                    <a:pt x="331" y="241"/>
                  </a:lnTo>
                  <a:lnTo>
                    <a:pt x="330" y="231"/>
                  </a:lnTo>
                  <a:lnTo>
                    <a:pt x="328" y="223"/>
                  </a:lnTo>
                  <a:lnTo>
                    <a:pt x="325" y="213"/>
                  </a:lnTo>
                  <a:lnTo>
                    <a:pt x="322" y="206"/>
                  </a:lnTo>
                  <a:lnTo>
                    <a:pt x="318" y="198"/>
                  </a:lnTo>
                  <a:lnTo>
                    <a:pt x="313" y="191"/>
                  </a:lnTo>
                  <a:lnTo>
                    <a:pt x="308" y="185"/>
                  </a:lnTo>
                  <a:lnTo>
                    <a:pt x="296" y="174"/>
                  </a:lnTo>
                  <a:lnTo>
                    <a:pt x="283" y="164"/>
                  </a:lnTo>
                  <a:lnTo>
                    <a:pt x="269" y="157"/>
                  </a:lnTo>
                  <a:lnTo>
                    <a:pt x="253" y="151"/>
                  </a:lnTo>
                  <a:lnTo>
                    <a:pt x="253" y="151"/>
                  </a:lnTo>
                  <a:lnTo>
                    <a:pt x="238" y="146"/>
                  </a:lnTo>
                  <a:lnTo>
                    <a:pt x="222" y="142"/>
                  </a:lnTo>
                  <a:lnTo>
                    <a:pt x="190" y="135"/>
                  </a:lnTo>
                  <a:lnTo>
                    <a:pt x="163" y="130"/>
                  </a:lnTo>
                  <a:lnTo>
                    <a:pt x="152" y="126"/>
                  </a:lnTo>
                  <a:lnTo>
                    <a:pt x="143" y="123"/>
                  </a:lnTo>
                  <a:lnTo>
                    <a:pt x="143" y="123"/>
                  </a:lnTo>
                  <a:lnTo>
                    <a:pt x="138" y="120"/>
                  </a:lnTo>
                  <a:lnTo>
                    <a:pt x="133" y="117"/>
                  </a:lnTo>
                  <a:lnTo>
                    <a:pt x="129" y="112"/>
                  </a:lnTo>
                  <a:lnTo>
                    <a:pt x="128" y="104"/>
                  </a:lnTo>
                  <a:lnTo>
                    <a:pt x="128" y="104"/>
                  </a:lnTo>
                  <a:lnTo>
                    <a:pt x="129" y="96"/>
                  </a:lnTo>
                  <a:lnTo>
                    <a:pt x="132" y="90"/>
                  </a:lnTo>
                  <a:lnTo>
                    <a:pt x="135" y="85"/>
                  </a:lnTo>
                  <a:lnTo>
                    <a:pt x="140" y="81"/>
                  </a:lnTo>
                  <a:lnTo>
                    <a:pt x="146" y="79"/>
                  </a:lnTo>
                  <a:lnTo>
                    <a:pt x="154" y="78"/>
                  </a:lnTo>
                  <a:lnTo>
                    <a:pt x="167" y="76"/>
                  </a:lnTo>
                  <a:lnTo>
                    <a:pt x="167" y="76"/>
                  </a:lnTo>
                  <a:lnTo>
                    <a:pt x="174" y="78"/>
                  </a:lnTo>
                  <a:lnTo>
                    <a:pt x="182" y="79"/>
                  </a:lnTo>
                  <a:lnTo>
                    <a:pt x="188" y="83"/>
                  </a:lnTo>
                  <a:lnTo>
                    <a:pt x="194" y="87"/>
                  </a:lnTo>
                  <a:lnTo>
                    <a:pt x="194" y="87"/>
                  </a:lnTo>
                  <a:lnTo>
                    <a:pt x="200" y="92"/>
                  </a:lnTo>
                  <a:lnTo>
                    <a:pt x="205" y="98"/>
                  </a:lnTo>
                  <a:lnTo>
                    <a:pt x="207" y="106"/>
                  </a:lnTo>
                  <a:lnTo>
                    <a:pt x="208" y="114"/>
                  </a:lnTo>
                  <a:lnTo>
                    <a:pt x="323" y="1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9"/>
            <p:cNvSpPr>
              <a:spLocks/>
            </p:cNvSpPr>
            <p:nvPr userDrawn="1"/>
          </p:nvSpPr>
          <p:spPr bwMode="auto">
            <a:xfrm>
              <a:off x="4998" y="3809"/>
              <a:ext cx="156" cy="211"/>
            </a:xfrm>
            <a:custGeom>
              <a:avLst/>
              <a:gdLst/>
              <a:ahLst/>
              <a:cxnLst>
                <a:cxn ang="0">
                  <a:pos x="0" y="423"/>
                </a:cxn>
                <a:cxn ang="0">
                  <a:pos x="117" y="423"/>
                </a:cxn>
                <a:cxn ang="0">
                  <a:pos x="117" y="276"/>
                </a:cxn>
                <a:cxn ang="0">
                  <a:pos x="117" y="276"/>
                </a:cxn>
                <a:cxn ang="0">
                  <a:pos x="117" y="258"/>
                </a:cxn>
                <a:cxn ang="0">
                  <a:pos x="120" y="241"/>
                </a:cxn>
                <a:cxn ang="0">
                  <a:pos x="125" y="229"/>
                </a:cxn>
                <a:cxn ang="0">
                  <a:pos x="127" y="224"/>
                </a:cxn>
                <a:cxn ang="0">
                  <a:pos x="129" y="219"/>
                </a:cxn>
                <a:cxn ang="0">
                  <a:pos x="129" y="219"/>
                </a:cxn>
                <a:cxn ang="0">
                  <a:pos x="134" y="213"/>
                </a:cxn>
                <a:cxn ang="0">
                  <a:pos x="142" y="208"/>
                </a:cxn>
                <a:cxn ang="0">
                  <a:pos x="149" y="204"/>
                </a:cxn>
                <a:cxn ang="0">
                  <a:pos x="156" y="203"/>
                </a:cxn>
                <a:cxn ang="0">
                  <a:pos x="156" y="203"/>
                </a:cxn>
                <a:cxn ang="0">
                  <a:pos x="166" y="203"/>
                </a:cxn>
                <a:cxn ang="0">
                  <a:pos x="173" y="206"/>
                </a:cxn>
                <a:cxn ang="0">
                  <a:pos x="179" y="209"/>
                </a:cxn>
                <a:cxn ang="0">
                  <a:pos x="185" y="215"/>
                </a:cxn>
                <a:cxn ang="0">
                  <a:pos x="185" y="215"/>
                </a:cxn>
                <a:cxn ang="0">
                  <a:pos x="190" y="221"/>
                </a:cxn>
                <a:cxn ang="0">
                  <a:pos x="193" y="231"/>
                </a:cxn>
                <a:cxn ang="0">
                  <a:pos x="195" y="242"/>
                </a:cxn>
                <a:cxn ang="0">
                  <a:pos x="195" y="256"/>
                </a:cxn>
                <a:cxn ang="0">
                  <a:pos x="195" y="423"/>
                </a:cxn>
                <a:cxn ang="0">
                  <a:pos x="312" y="423"/>
                </a:cxn>
                <a:cxn ang="0">
                  <a:pos x="312" y="230"/>
                </a:cxn>
                <a:cxn ang="0">
                  <a:pos x="312" y="230"/>
                </a:cxn>
                <a:cxn ang="0">
                  <a:pos x="312" y="215"/>
                </a:cxn>
                <a:cxn ang="0">
                  <a:pos x="311" y="202"/>
                </a:cxn>
                <a:cxn ang="0">
                  <a:pos x="308" y="189"/>
                </a:cxn>
                <a:cxn ang="0">
                  <a:pos x="306" y="178"/>
                </a:cxn>
                <a:cxn ang="0">
                  <a:pos x="301" y="167"/>
                </a:cxn>
                <a:cxn ang="0">
                  <a:pos x="297" y="157"/>
                </a:cxn>
                <a:cxn ang="0">
                  <a:pos x="291" y="148"/>
                </a:cxn>
                <a:cxn ang="0">
                  <a:pos x="285" y="141"/>
                </a:cxn>
                <a:cxn ang="0">
                  <a:pos x="285" y="141"/>
                </a:cxn>
                <a:cxn ang="0">
                  <a:pos x="278" y="134"/>
                </a:cxn>
                <a:cxn ang="0">
                  <a:pos x="271" y="129"/>
                </a:cxn>
                <a:cxn ang="0">
                  <a:pos x="262" y="124"/>
                </a:cxn>
                <a:cxn ang="0">
                  <a:pos x="252" y="119"/>
                </a:cxn>
                <a:cxn ang="0">
                  <a:pos x="243" y="117"/>
                </a:cxn>
                <a:cxn ang="0">
                  <a:pos x="233" y="114"/>
                </a:cxn>
                <a:cxn ang="0">
                  <a:pos x="222" y="113"/>
                </a:cxn>
                <a:cxn ang="0">
                  <a:pos x="211" y="112"/>
                </a:cxn>
                <a:cxn ang="0">
                  <a:pos x="211" y="112"/>
                </a:cxn>
                <a:cxn ang="0">
                  <a:pos x="196" y="113"/>
                </a:cxn>
                <a:cxn ang="0">
                  <a:pos x="183" y="114"/>
                </a:cxn>
                <a:cxn ang="0">
                  <a:pos x="170" y="117"/>
                </a:cxn>
                <a:cxn ang="0">
                  <a:pos x="155" y="123"/>
                </a:cxn>
                <a:cxn ang="0">
                  <a:pos x="155" y="123"/>
                </a:cxn>
                <a:cxn ang="0">
                  <a:pos x="145" y="129"/>
                </a:cxn>
                <a:cxn ang="0">
                  <a:pos x="137" y="135"/>
                </a:cxn>
                <a:cxn ang="0">
                  <a:pos x="127" y="143"/>
                </a:cxn>
                <a:cxn ang="0">
                  <a:pos x="117" y="153"/>
                </a:cxn>
                <a:cxn ang="0">
                  <a:pos x="117" y="0"/>
                </a:cxn>
                <a:cxn ang="0">
                  <a:pos x="0" y="0"/>
                </a:cxn>
                <a:cxn ang="0">
                  <a:pos x="0" y="423"/>
                </a:cxn>
              </a:cxnLst>
              <a:rect l="0" t="0" r="r" b="b"/>
              <a:pathLst>
                <a:path w="312" h="423">
                  <a:moveTo>
                    <a:pt x="0" y="423"/>
                  </a:moveTo>
                  <a:lnTo>
                    <a:pt x="117" y="423"/>
                  </a:lnTo>
                  <a:lnTo>
                    <a:pt x="117" y="276"/>
                  </a:lnTo>
                  <a:lnTo>
                    <a:pt x="117" y="276"/>
                  </a:lnTo>
                  <a:lnTo>
                    <a:pt x="117" y="258"/>
                  </a:lnTo>
                  <a:lnTo>
                    <a:pt x="120" y="241"/>
                  </a:lnTo>
                  <a:lnTo>
                    <a:pt x="125" y="229"/>
                  </a:lnTo>
                  <a:lnTo>
                    <a:pt x="127" y="224"/>
                  </a:lnTo>
                  <a:lnTo>
                    <a:pt x="129" y="219"/>
                  </a:lnTo>
                  <a:lnTo>
                    <a:pt x="129" y="219"/>
                  </a:lnTo>
                  <a:lnTo>
                    <a:pt x="134" y="213"/>
                  </a:lnTo>
                  <a:lnTo>
                    <a:pt x="142" y="208"/>
                  </a:lnTo>
                  <a:lnTo>
                    <a:pt x="149" y="204"/>
                  </a:lnTo>
                  <a:lnTo>
                    <a:pt x="156" y="203"/>
                  </a:lnTo>
                  <a:lnTo>
                    <a:pt x="156" y="203"/>
                  </a:lnTo>
                  <a:lnTo>
                    <a:pt x="166" y="203"/>
                  </a:lnTo>
                  <a:lnTo>
                    <a:pt x="173" y="206"/>
                  </a:lnTo>
                  <a:lnTo>
                    <a:pt x="179" y="209"/>
                  </a:lnTo>
                  <a:lnTo>
                    <a:pt x="185" y="215"/>
                  </a:lnTo>
                  <a:lnTo>
                    <a:pt x="185" y="215"/>
                  </a:lnTo>
                  <a:lnTo>
                    <a:pt x="190" y="221"/>
                  </a:lnTo>
                  <a:lnTo>
                    <a:pt x="193" y="231"/>
                  </a:lnTo>
                  <a:lnTo>
                    <a:pt x="195" y="242"/>
                  </a:lnTo>
                  <a:lnTo>
                    <a:pt x="195" y="256"/>
                  </a:lnTo>
                  <a:lnTo>
                    <a:pt x="195" y="423"/>
                  </a:lnTo>
                  <a:lnTo>
                    <a:pt x="312" y="423"/>
                  </a:lnTo>
                  <a:lnTo>
                    <a:pt x="312" y="230"/>
                  </a:lnTo>
                  <a:lnTo>
                    <a:pt x="312" y="230"/>
                  </a:lnTo>
                  <a:lnTo>
                    <a:pt x="312" y="215"/>
                  </a:lnTo>
                  <a:lnTo>
                    <a:pt x="311" y="202"/>
                  </a:lnTo>
                  <a:lnTo>
                    <a:pt x="308" y="189"/>
                  </a:lnTo>
                  <a:lnTo>
                    <a:pt x="306" y="178"/>
                  </a:lnTo>
                  <a:lnTo>
                    <a:pt x="301" y="167"/>
                  </a:lnTo>
                  <a:lnTo>
                    <a:pt x="297" y="157"/>
                  </a:lnTo>
                  <a:lnTo>
                    <a:pt x="291" y="148"/>
                  </a:lnTo>
                  <a:lnTo>
                    <a:pt x="285" y="141"/>
                  </a:lnTo>
                  <a:lnTo>
                    <a:pt x="285" y="141"/>
                  </a:lnTo>
                  <a:lnTo>
                    <a:pt x="278" y="134"/>
                  </a:lnTo>
                  <a:lnTo>
                    <a:pt x="271" y="129"/>
                  </a:lnTo>
                  <a:lnTo>
                    <a:pt x="262" y="124"/>
                  </a:lnTo>
                  <a:lnTo>
                    <a:pt x="252" y="119"/>
                  </a:lnTo>
                  <a:lnTo>
                    <a:pt x="243" y="117"/>
                  </a:lnTo>
                  <a:lnTo>
                    <a:pt x="233" y="114"/>
                  </a:lnTo>
                  <a:lnTo>
                    <a:pt x="222" y="113"/>
                  </a:lnTo>
                  <a:lnTo>
                    <a:pt x="211" y="112"/>
                  </a:lnTo>
                  <a:lnTo>
                    <a:pt x="211" y="112"/>
                  </a:lnTo>
                  <a:lnTo>
                    <a:pt x="196" y="113"/>
                  </a:lnTo>
                  <a:lnTo>
                    <a:pt x="183" y="114"/>
                  </a:lnTo>
                  <a:lnTo>
                    <a:pt x="170" y="117"/>
                  </a:lnTo>
                  <a:lnTo>
                    <a:pt x="155" y="123"/>
                  </a:lnTo>
                  <a:lnTo>
                    <a:pt x="155" y="123"/>
                  </a:lnTo>
                  <a:lnTo>
                    <a:pt x="145" y="129"/>
                  </a:lnTo>
                  <a:lnTo>
                    <a:pt x="137" y="135"/>
                  </a:lnTo>
                  <a:lnTo>
                    <a:pt x="127" y="143"/>
                  </a:lnTo>
                  <a:lnTo>
                    <a:pt x="117" y="153"/>
                  </a:lnTo>
                  <a:lnTo>
                    <a:pt x="117" y="0"/>
                  </a:lnTo>
                  <a:lnTo>
                    <a:pt x="0" y="0"/>
                  </a:lnTo>
                  <a:lnTo>
                    <a:pt x="0" y="4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10"/>
            <p:cNvSpPr>
              <a:spLocks/>
            </p:cNvSpPr>
            <p:nvPr userDrawn="1"/>
          </p:nvSpPr>
          <p:spPr bwMode="auto">
            <a:xfrm>
              <a:off x="4898" y="3822"/>
              <a:ext cx="81" cy="201"/>
            </a:xfrm>
            <a:custGeom>
              <a:avLst/>
              <a:gdLst/>
              <a:ahLst/>
              <a:cxnLst>
                <a:cxn ang="0">
                  <a:pos x="0" y="0"/>
                </a:cxn>
                <a:cxn ang="0">
                  <a:pos x="0" y="93"/>
                </a:cxn>
                <a:cxn ang="0">
                  <a:pos x="0" y="178"/>
                </a:cxn>
                <a:cxn ang="0">
                  <a:pos x="0" y="284"/>
                </a:cxn>
                <a:cxn ang="0">
                  <a:pos x="0" y="284"/>
                </a:cxn>
                <a:cxn ang="0">
                  <a:pos x="0" y="308"/>
                </a:cxn>
                <a:cxn ang="0">
                  <a:pos x="3" y="328"/>
                </a:cxn>
                <a:cxn ang="0">
                  <a:pos x="7" y="345"/>
                </a:cxn>
                <a:cxn ang="0">
                  <a:pos x="11" y="360"/>
                </a:cxn>
                <a:cxn ang="0">
                  <a:pos x="11" y="360"/>
                </a:cxn>
                <a:cxn ang="0">
                  <a:pos x="17" y="371"/>
                </a:cxn>
                <a:cxn ang="0">
                  <a:pos x="24" y="380"/>
                </a:cxn>
                <a:cxn ang="0">
                  <a:pos x="32" y="386"/>
                </a:cxn>
                <a:cxn ang="0">
                  <a:pos x="41" y="392"/>
                </a:cxn>
                <a:cxn ang="0">
                  <a:pos x="41" y="392"/>
                </a:cxn>
                <a:cxn ang="0">
                  <a:pos x="52" y="397"/>
                </a:cxn>
                <a:cxn ang="0">
                  <a:pos x="65" y="400"/>
                </a:cxn>
                <a:cxn ang="0">
                  <a:pos x="81" y="403"/>
                </a:cxn>
                <a:cxn ang="0">
                  <a:pos x="100" y="403"/>
                </a:cxn>
                <a:cxn ang="0">
                  <a:pos x="100" y="403"/>
                </a:cxn>
                <a:cxn ang="0">
                  <a:pos x="114" y="403"/>
                </a:cxn>
                <a:cxn ang="0">
                  <a:pos x="129" y="400"/>
                </a:cxn>
                <a:cxn ang="0">
                  <a:pos x="147" y="398"/>
                </a:cxn>
                <a:cxn ang="0">
                  <a:pos x="162" y="393"/>
                </a:cxn>
                <a:cxn ang="0">
                  <a:pos x="162" y="317"/>
                </a:cxn>
                <a:cxn ang="0">
                  <a:pos x="162" y="317"/>
                </a:cxn>
                <a:cxn ang="0">
                  <a:pos x="157" y="319"/>
                </a:cxn>
                <a:cxn ang="0">
                  <a:pos x="149" y="320"/>
                </a:cxn>
                <a:cxn ang="0">
                  <a:pos x="132" y="321"/>
                </a:cxn>
                <a:cxn ang="0">
                  <a:pos x="132" y="321"/>
                </a:cxn>
                <a:cxn ang="0">
                  <a:pos x="126" y="320"/>
                </a:cxn>
                <a:cxn ang="0">
                  <a:pos x="121" y="316"/>
                </a:cxn>
                <a:cxn ang="0">
                  <a:pos x="119" y="314"/>
                </a:cxn>
                <a:cxn ang="0">
                  <a:pos x="116" y="311"/>
                </a:cxn>
                <a:cxn ang="0">
                  <a:pos x="116" y="311"/>
                </a:cxn>
                <a:cxn ang="0">
                  <a:pos x="115" y="308"/>
                </a:cxn>
                <a:cxn ang="0">
                  <a:pos x="114" y="301"/>
                </a:cxn>
                <a:cxn ang="0">
                  <a:pos x="112" y="286"/>
                </a:cxn>
                <a:cxn ang="0">
                  <a:pos x="112" y="178"/>
                </a:cxn>
                <a:cxn ang="0">
                  <a:pos x="162" y="178"/>
                </a:cxn>
                <a:cxn ang="0">
                  <a:pos x="162" y="93"/>
                </a:cxn>
                <a:cxn ang="0">
                  <a:pos x="112" y="93"/>
                </a:cxn>
                <a:cxn ang="0">
                  <a:pos x="112" y="0"/>
                </a:cxn>
                <a:cxn ang="0">
                  <a:pos x="0" y="0"/>
                </a:cxn>
              </a:cxnLst>
              <a:rect l="0" t="0" r="r" b="b"/>
              <a:pathLst>
                <a:path w="162" h="403">
                  <a:moveTo>
                    <a:pt x="0" y="0"/>
                  </a:moveTo>
                  <a:lnTo>
                    <a:pt x="0" y="93"/>
                  </a:lnTo>
                  <a:lnTo>
                    <a:pt x="0" y="178"/>
                  </a:lnTo>
                  <a:lnTo>
                    <a:pt x="0" y="284"/>
                  </a:lnTo>
                  <a:lnTo>
                    <a:pt x="0" y="284"/>
                  </a:lnTo>
                  <a:lnTo>
                    <a:pt x="0" y="308"/>
                  </a:lnTo>
                  <a:lnTo>
                    <a:pt x="3" y="328"/>
                  </a:lnTo>
                  <a:lnTo>
                    <a:pt x="7" y="345"/>
                  </a:lnTo>
                  <a:lnTo>
                    <a:pt x="11" y="360"/>
                  </a:lnTo>
                  <a:lnTo>
                    <a:pt x="11" y="360"/>
                  </a:lnTo>
                  <a:lnTo>
                    <a:pt x="17" y="371"/>
                  </a:lnTo>
                  <a:lnTo>
                    <a:pt x="24" y="380"/>
                  </a:lnTo>
                  <a:lnTo>
                    <a:pt x="32" y="386"/>
                  </a:lnTo>
                  <a:lnTo>
                    <a:pt x="41" y="392"/>
                  </a:lnTo>
                  <a:lnTo>
                    <a:pt x="41" y="392"/>
                  </a:lnTo>
                  <a:lnTo>
                    <a:pt x="52" y="397"/>
                  </a:lnTo>
                  <a:lnTo>
                    <a:pt x="65" y="400"/>
                  </a:lnTo>
                  <a:lnTo>
                    <a:pt x="81" y="403"/>
                  </a:lnTo>
                  <a:lnTo>
                    <a:pt x="100" y="403"/>
                  </a:lnTo>
                  <a:lnTo>
                    <a:pt x="100" y="403"/>
                  </a:lnTo>
                  <a:lnTo>
                    <a:pt x="114" y="403"/>
                  </a:lnTo>
                  <a:lnTo>
                    <a:pt x="129" y="400"/>
                  </a:lnTo>
                  <a:lnTo>
                    <a:pt x="147" y="398"/>
                  </a:lnTo>
                  <a:lnTo>
                    <a:pt x="162" y="393"/>
                  </a:lnTo>
                  <a:lnTo>
                    <a:pt x="162" y="317"/>
                  </a:lnTo>
                  <a:lnTo>
                    <a:pt x="162" y="317"/>
                  </a:lnTo>
                  <a:lnTo>
                    <a:pt x="157" y="319"/>
                  </a:lnTo>
                  <a:lnTo>
                    <a:pt x="149" y="320"/>
                  </a:lnTo>
                  <a:lnTo>
                    <a:pt x="132" y="321"/>
                  </a:lnTo>
                  <a:lnTo>
                    <a:pt x="132" y="321"/>
                  </a:lnTo>
                  <a:lnTo>
                    <a:pt x="126" y="320"/>
                  </a:lnTo>
                  <a:lnTo>
                    <a:pt x="121" y="316"/>
                  </a:lnTo>
                  <a:lnTo>
                    <a:pt x="119" y="314"/>
                  </a:lnTo>
                  <a:lnTo>
                    <a:pt x="116" y="311"/>
                  </a:lnTo>
                  <a:lnTo>
                    <a:pt x="116" y="311"/>
                  </a:lnTo>
                  <a:lnTo>
                    <a:pt x="115" y="308"/>
                  </a:lnTo>
                  <a:lnTo>
                    <a:pt x="114" y="301"/>
                  </a:lnTo>
                  <a:lnTo>
                    <a:pt x="112" y="286"/>
                  </a:lnTo>
                  <a:lnTo>
                    <a:pt x="112" y="178"/>
                  </a:lnTo>
                  <a:lnTo>
                    <a:pt x="162" y="178"/>
                  </a:lnTo>
                  <a:lnTo>
                    <a:pt x="162" y="93"/>
                  </a:lnTo>
                  <a:lnTo>
                    <a:pt x="112" y="93"/>
                  </a:lnTo>
                  <a:lnTo>
                    <a:pt x="112"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Rectangle 11"/>
            <p:cNvSpPr>
              <a:spLocks noChangeArrowheads="1"/>
            </p:cNvSpPr>
            <p:nvPr userDrawn="1"/>
          </p:nvSpPr>
          <p:spPr bwMode="auto">
            <a:xfrm>
              <a:off x="4822" y="3822"/>
              <a:ext cx="56" cy="31"/>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16" name="Straight Connector 15"/>
          <p:cNvCxnSpPr/>
          <p:nvPr userDrawn="1"/>
        </p:nvCxnSpPr>
        <p:spPr>
          <a:xfrm>
            <a:off x="0" y="6456363"/>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rot="5400000">
            <a:off x="3274219" y="3429794"/>
            <a:ext cx="6858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37" y="5321603"/>
            <a:ext cx="5486400" cy="566738"/>
          </a:xfrm>
        </p:spPr>
        <p:txBody>
          <a:bodyPr anchor="b"/>
          <a:lstStyle>
            <a:lvl1pPr algn="l">
              <a:defRPr sz="2000" b="0">
                <a:solidFill>
                  <a:srgbClr val="003399"/>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881137" y="1562986"/>
            <a:ext cx="5486400" cy="374266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881137" y="5911702"/>
            <a:ext cx="5486400" cy="45189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4"/>
          </p:nvPr>
        </p:nvSpPr>
        <p:spPr/>
        <p:txBody>
          <a:bodyPr/>
          <a:lstStyle>
            <a:lvl1pPr>
              <a:defRPr/>
            </a:lvl1pPr>
          </a:lstStyle>
          <a:p>
            <a:pPr>
              <a:defRPr/>
            </a:pPr>
            <a:fld id="{3C505CF7-FB9D-407E-BF6B-FD4D73D3A95D}" type="datetimeFigureOut">
              <a:rPr lang="en-US"/>
              <a:pPr>
                <a:defRPr/>
              </a:pPr>
              <a:t>6/4/15</a:t>
            </a:fld>
            <a:endParaRPr lang="en-US" dirty="0"/>
          </a:p>
        </p:txBody>
      </p:sp>
      <p:sp>
        <p:nvSpPr>
          <p:cNvPr id="7" name="Slide Number Placeholder 5"/>
          <p:cNvSpPr>
            <a:spLocks noGrp="1"/>
          </p:cNvSpPr>
          <p:nvPr>
            <p:ph type="sldNum" sz="quarter" idx="15"/>
          </p:nvPr>
        </p:nvSpPr>
        <p:spPr/>
        <p:txBody>
          <a:bodyPr/>
          <a:lstStyle>
            <a:lvl1pPr>
              <a:defRPr/>
            </a:lvl1pPr>
          </a:lstStyle>
          <a:p>
            <a:pPr>
              <a:defRPr/>
            </a:pPr>
            <a:fld id="{C66CE5C2-E866-4A58-8849-9B3AB7D4BAAC}" type="slidenum">
              <a:rPr lang="en-US"/>
              <a:pPr>
                <a:defRPr/>
              </a:pPr>
              <a:t>‹#›</a:t>
            </a:fld>
            <a:endParaRPr lang="en-US" dirty="0"/>
          </a:p>
        </p:txBody>
      </p:sp>
      <p:sp>
        <p:nvSpPr>
          <p:cNvPr id="8" name="Text Placeholder 7"/>
          <p:cNvSpPr>
            <a:spLocks noGrp="1"/>
          </p:cNvSpPr>
          <p:nvPr>
            <p:ph type="body" sz="quarter" idx="13" hasCustomPrompt="1"/>
          </p:nvPr>
        </p:nvSpPr>
        <p:spPr>
          <a:xfrm>
            <a:off x="241301" y="6400800"/>
            <a:ext cx="4682392" cy="446088"/>
          </a:xfrm>
        </p:spPr>
        <p:txBody>
          <a:bodyPr anchor="ctr"/>
          <a:lstStyle>
            <a:lvl1pPr>
              <a:buNone/>
              <a:defRPr sz="1400" b="1" i="1" baseline="0">
                <a:solidFill>
                  <a:schemeClr val="tx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1_Blank">
    <p:spTree>
      <p:nvGrpSpPr>
        <p:cNvPr id="1" name=""/>
        <p:cNvGrpSpPr/>
        <p:nvPr/>
      </p:nvGrpSpPr>
      <p:grpSpPr>
        <a:xfrm>
          <a:off x="0" y="0"/>
          <a:ext cx="0" cy="0"/>
          <a:chOff x="0" y="0"/>
          <a:chExt cx="0" cy="0"/>
        </a:xfrm>
      </p:grpSpPr>
    </p:spTree>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Title Slide 1">
    <p:spTree>
      <p:nvGrpSpPr>
        <p:cNvPr id="1" name=""/>
        <p:cNvGrpSpPr/>
        <p:nvPr/>
      </p:nvGrpSpPr>
      <p:grpSpPr>
        <a:xfrm>
          <a:off x="0" y="0"/>
          <a:ext cx="0" cy="0"/>
          <a:chOff x="0" y="0"/>
          <a:chExt cx="0" cy="0"/>
        </a:xfrm>
      </p:grpSpPr>
      <p:pic>
        <p:nvPicPr>
          <p:cNvPr id="18" name="Picture 2" descr="Q:\Design Catalog\Corporate Templates\Covers\abstract1.jpg"/>
          <p:cNvPicPr>
            <a:picLocks noChangeAspect="1" noChangeArrowheads="1"/>
          </p:cNvPicPr>
          <p:nvPr userDrawn="1"/>
        </p:nvPicPr>
        <p:blipFill>
          <a:blip r:embed="rId2" cstate="email"/>
          <a:stretch>
            <a:fillRect/>
          </a:stretch>
        </p:blipFill>
        <p:spPr bwMode="auto">
          <a:xfrm>
            <a:off x="-171835" y="0"/>
            <a:ext cx="9315835" cy="6858000"/>
          </a:xfrm>
          <a:prstGeom prst="rect">
            <a:avLst/>
          </a:prstGeom>
          <a:noFill/>
          <a:ln w="9525">
            <a:noFill/>
            <a:miter lim="800000"/>
            <a:headEnd/>
            <a:tailEnd/>
          </a:ln>
        </p:spPr>
      </p:pic>
      <p:sp>
        <p:nvSpPr>
          <p:cNvPr id="6" name="Rectangle 5"/>
          <p:cNvSpPr/>
          <p:nvPr userDrawn="1"/>
        </p:nvSpPr>
        <p:spPr>
          <a:xfrm>
            <a:off x="0" y="0"/>
            <a:ext cx="9144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userDrawn="1"/>
        </p:nvSpPr>
        <p:spPr>
          <a:xfrm>
            <a:off x="0" y="0"/>
            <a:ext cx="9144000" cy="685800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0" name="Group 19"/>
          <p:cNvGrpSpPr>
            <a:grpSpLocks/>
          </p:cNvGrpSpPr>
          <p:nvPr userDrawn="1"/>
        </p:nvGrpSpPr>
        <p:grpSpPr bwMode="auto">
          <a:xfrm>
            <a:off x="0" y="0"/>
            <a:ext cx="9164638" cy="6858000"/>
            <a:chOff x="0" y="-2"/>
            <a:chExt cx="9164321" cy="6858004"/>
          </a:xfrm>
        </p:grpSpPr>
        <p:cxnSp>
          <p:nvCxnSpPr>
            <p:cNvPr id="21" name="Straight Connector 20"/>
            <p:cNvCxnSpPr/>
            <p:nvPr/>
          </p:nvCxnSpPr>
          <p:spPr>
            <a:xfrm rot="16200000" flipH="1">
              <a:off x="-2092373" y="2181268"/>
              <a:ext cx="6858004" cy="249546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6200000" flipH="1">
              <a:off x="-786699" y="2182062"/>
              <a:ext cx="6858004" cy="24938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flipH="1">
              <a:off x="518180" y="2182062"/>
              <a:ext cx="6858004" cy="24938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flipH="1">
              <a:off x="4402726" y="4760139"/>
              <a:ext cx="3067052" cy="112867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5408364" y="4470423"/>
              <a:ext cx="3498852" cy="127630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1105717" y="4474392"/>
              <a:ext cx="3489327" cy="127789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6438609" y="4192613"/>
              <a:ext cx="3908427" cy="142235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6819605" y="1084283"/>
              <a:ext cx="3429002" cy="126043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0" y="2412999"/>
              <a:ext cx="9143684" cy="332899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98458" y="3709988"/>
              <a:ext cx="8645226" cy="314801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094021" y="5013326"/>
              <a:ext cx="5049662" cy="18446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7667360" y="6327777"/>
              <a:ext cx="1476324" cy="53022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0" y="3044825"/>
              <a:ext cx="3801931" cy="13874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0" y="1892299"/>
              <a:ext cx="3384433" cy="123190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0" y="735011"/>
              <a:ext cx="2963760" cy="1081088"/>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0" y="-2"/>
              <a:ext cx="1398540" cy="51752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7976912" y="-2"/>
              <a:ext cx="604816" cy="20002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8397585" y="1098549"/>
              <a:ext cx="746099" cy="268288"/>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grpSp>
      <p:sp>
        <p:nvSpPr>
          <p:cNvPr id="8" name="Rectangle 7"/>
          <p:cNvSpPr/>
          <p:nvPr userDrawn="1"/>
        </p:nvSpPr>
        <p:spPr>
          <a:xfrm>
            <a:off x="6702425" y="0"/>
            <a:ext cx="2441575" cy="685800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userDrawn="1"/>
        </p:nvSpPr>
        <p:spPr>
          <a:xfrm>
            <a:off x="0" y="6461125"/>
            <a:ext cx="9144000" cy="396875"/>
          </a:xfrm>
          <a:prstGeom prst="rect">
            <a:avLst/>
          </a:prstGeom>
          <a:solidFill>
            <a:srgbClr val="00346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12"/>
          <p:cNvSpPr/>
          <p:nvPr userDrawn="1"/>
        </p:nvSpPr>
        <p:spPr>
          <a:xfrm>
            <a:off x="0" y="0"/>
            <a:ext cx="9144000" cy="18288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2" name="Text Placeholder 17"/>
          <p:cNvSpPr>
            <a:spLocks noGrp="1"/>
          </p:cNvSpPr>
          <p:nvPr>
            <p:ph type="body" sz="quarter" idx="13" hasCustomPrompt="1"/>
          </p:nvPr>
        </p:nvSpPr>
        <p:spPr>
          <a:xfrm>
            <a:off x="165820" y="0"/>
            <a:ext cx="6537960" cy="1380744"/>
          </a:xfrm>
        </p:spPr>
        <p:txBody>
          <a:bodyPr anchor="b">
            <a:normAutofit/>
          </a:bodyPr>
          <a:lstStyle>
            <a:lvl1pPr marL="0" indent="0">
              <a:lnSpc>
                <a:spcPts val="3000"/>
              </a:lnSpc>
              <a:buNone/>
              <a:defRPr sz="3600">
                <a:solidFill>
                  <a:schemeClr val="bg1"/>
                </a:solidFill>
              </a:defRPr>
            </a:lvl1pPr>
          </a:lstStyle>
          <a:p>
            <a:pPr lvl="0"/>
            <a:r>
              <a:rPr lang="en-US" dirty="0" smtClean="0"/>
              <a:t>Click to add title</a:t>
            </a:r>
          </a:p>
        </p:txBody>
      </p:sp>
      <p:sp>
        <p:nvSpPr>
          <p:cNvPr id="43" name="Text Placeholder 19"/>
          <p:cNvSpPr>
            <a:spLocks noGrp="1"/>
          </p:cNvSpPr>
          <p:nvPr>
            <p:ph type="body" sz="quarter" idx="14" hasCustomPrompt="1"/>
          </p:nvPr>
        </p:nvSpPr>
        <p:spPr>
          <a:xfrm>
            <a:off x="166688" y="1265388"/>
            <a:ext cx="6548437" cy="508000"/>
          </a:xfrm>
        </p:spPr>
        <p:txBody>
          <a:bodyPr anchor="b">
            <a:noAutofit/>
          </a:bodyPr>
          <a:lstStyle>
            <a:lvl1pPr marL="0" indent="0">
              <a:buNone/>
              <a:defRPr sz="2400">
                <a:solidFill>
                  <a:schemeClr val="bg1"/>
                </a:solidFill>
              </a:defRPr>
            </a:lvl1pPr>
            <a:lvl2pPr>
              <a:buNone/>
              <a:defRPr sz="2400">
                <a:solidFill>
                  <a:schemeClr val="bg1"/>
                </a:solidFill>
              </a:defRPr>
            </a:lvl2pPr>
            <a:lvl3pPr>
              <a:buNone/>
              <a:defRPr sz="2400">
                <a:solidFill>
                  <a:schemeClr val="bg1"/>
                </a:solidFill>
              </a:defRPr>
            </a:lvl3pPr>
            <a:lvl4pPr>
              <a:buNone/>
              <a:defRPr sz="2400">
                <a:solidFill>
                  <a:schemeClr val="bg1"/>
                </a:solidFill>
              </a:defRPr>
            </a:lvl4pPr>
            <a:lvl5pPr>
              <a:buNone/>
              <a:defRPr sz="2400">
                <a:solidFill>
                  <a:schemeClr val="bg1"/>
                </a:solidFill>
              </a:defRPr>
            </a:lvl5pPr>
          </a:lstStyle>
          <a:p>
            <a:pPr lvl="0"/>
            <a:r>
              <a:rPr lang="en-US" dirty="0" smtClean="0"/>
              <a:t>Click to add subtitle</a:t>
            </a:r>
          </a:p>
        </p:txBody>
      </p:sp>
      <p:pic>
        <p:nvPicPr>
          <p:cNvPr id="39" name="Picture 2" descr="Q:\Design Catalog\Corporate Templates\Covers\Photo7 copy_LR.jpg"/>
          <p:cNvPicPr>
            <a:picLocks noChangeAspect="1" noChangeArrowheads="1"/>
          </p:cNvPicPr>
          <p:nvPr userDrawn="1"/>
        </p:nvPicPr>
        <p:blipFill>
          <a:blip r:embed="rId3" cstate="email"/>
          <a:srcRect/>
          <a:stretch>
            <a:fillRect/>
          </a:stretch>
        </p:blipFill>
        <p:spPr bwMode="auto">
          <a:xfrm>
            <a:off x="0" y="1840675"/>
            <a:ext cx="6711696" cy="4627578"/>
          </a:xfrm>
          <a:prstGeom prst="rect">
            <a:avLst/>
          </a:prstGeom>
          <a:noFill/>
          <a:ln w="9525">
            <a:noFill/>
            <a:miter lim="800000"/>
            <a:headEnd/>
            <a:tailEnd/>
          </a:ln>
        </p:spPr>
      </p:pic>
      <p:cxnSp>
        <p:nvCxnSpPr>
          <p:cNvPr id="14" name="Straight Connector 13"/>
          <p:cNvCxnSpPr/>
          <p:nvPr userDrawn="1"/>
        </p:nvCxnSpPr>
        <p:spPr>
          <a:xfrm>
            <a:off x="0" y="1825625"/>
            <a:ext cx="9144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21"/>
          <p:cNvSpPr>
            <a:spLocks noGrp="1"/>
          </p:cNvSpPr>
          <p:nvPr>
            <p:ph type="body" sz="quarter" idx="15" hasCustomPrompt="1"/>
          </p:nvPr>
        </p:nvSpPr>
        <p:spPr>
          <a:xfrm>
            <a:off x="6743700" y="1505533"/>
            <a:ext cx="2317750" cy="267855"/>
          </a:xfrm>
        </p:spPr>
        <p:txBody>
          <a:bodyPr>
            <a:normAutofit/>
          </a:bodyPr>
          <a:lstStyle>
            <a:lvl1pPr>
              <a:buNone/>
              <a:defRPr sz="1200">
                <a:solidFill>
                  <a:schemeClr val="bg1"/>
                </a:solidFill>
              </a:defRPr>
            </a:lvl1pPr>
          </a:lstStyle>
          <a:p>
            <a:pPr lvl="0"/>
            <a:r>
              <a:rPr lang="en-US" dirty="0" smtClean="0"/>
              <a:t>Click to add date</a:t>
            </a:r>
          </a:p>
        </p:txBody>
      </p:sp>
      <p:sp>
        <p:nvSpPr>
          <p:cNvPr id="41" name="Text Placeholder 21"/>
          <p:cNvSpPr>
            <a:spLocks noGrp="1"/>
          </p:cNvSpPr>
          <p:nvPr>
            <p:ph type="body" sz="quarter" idx="16" hasCustomPrompt="1"/>
          </p:nvPr>
        </p:nvSpPr>
        <p:spPr>
          <a:xfrm>
            <a:off x="6743700" y="116736"/>
            <a:ext cx="2317750" cy="1352141"/>
          </a:xfrm>
        </p:spPr>
        <p:txBody>
          <a:bodyPr>
            <a:normAutofit/>
          </a:bodyPr>
          <a:lstStyle>
            <a:lvl1pPr marL="0" indent="0">
              <a:buNone/>
              <a:defRPr sz="1500" baseline="0">
                <a:solidFill>
                  <a:schemeClr val="bg1"/>
                </a:solidFill>
              </a:defRPr>
            </a:lvl1pPr>
          </a:lstStyle>
          <a:p>
            <a:pPr lvl="0"/>
            <a:r>
              <a:rPr lang="en-US" dirty="0" smtClean="0"/>
              <a:t>Click to add presenter(s) name, title and presentation type</a:t>
            </a:r>
          </a:p>
        </p:txBody>
      </p:sp>
      <p:sp>
        <p:nvSpPr>
          <p:cNvPr id="44" name="Rectangle 43"/>
          <p:cNvSpPr/>
          <p:nvPr userDrawn="1"/>
        </p:nvSpPr>
        <p:spPr>
          <a:xfrm>
            <a:off x="6707188" y="5688281"/>
            <a:ext cx="2436812" cy="7633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45" name="Group 4"/>
          <p:cNvGrpSpPr>
            <a:grpSpLocks noChangeAspect="1"/>
          </p:cNvGrpSpPr>
          <p:nvPr userDrawn="1"/>
        </p:nvGrpSpPr>
        <p:grpSpPr bwMode="auto">
          <a:xfrm>
            <a:off x="6813550" y="5788025"/>
            <a:ext cx="1368425" cy="604838"/>
            <a:chOff x="4292" y="3646"/>
            <a:chExt cx="862" cy="381"/>
          </a:xfrm>
        </p:grpSpPr>
        <p:sp>
          <p:nvSpPr>
            <p:cNvPr id="46" name="AutoShape 3"/>
            <p:cNvSpPr>
              <a:spLocks noChangeAspect="1" noChangeArrowheads="1" noTextEdit="1"/>
            </p:cNvSpPr>
            <p:nvPr userDrawn="1"/>
          </p:nvSpPr>
          <p:spPr bwMode="auto">
            <a:xfrm>
              <a:off x="4292" y="3646"/>
              <a:ext cx="862" cy="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5"/>
            <p:cNvSpPr>
              <a:spLocks noEditPoints="1"/>
            </p:cNvSpPr>
            <p:nvPr userDrawn="1"/>
          </p:nvSpPr>
          <p:spPr bwMode="auto">
            <a:xfrm>
              <a:off x="4292" y="3646"/>
              <a:ext cx="586" cy="188"/>
            </a:xfrm>
            <a:custGeom>
              <a:avLst/>
              <a:gdLst/>
              <a:ahLst/>
              <a:cxnLst>
                <a:cxn ang="0">
                  <a:pos x="858" y="137"/>
                </a:cxn>
                <a:cxn ang="0">
                  <a:pos x="1059" y="137"/>
                </a:cxn>
                <a:cxn ang="0">
                  <a:pos x="1009" y="9"/>
                </a:cxn>
                <a:cxn ang="0">
                  <a:pos x="744" y="9"/>
                </a:cxn>
                <a:cxn ang="0">
                  <a:pos x="521" y="100"/>
                </a:cxn>
                <a:cxn ang="0">
                  <a:pos x="569" y="111"/>
                </a:cxn>
                <a:cxn ang="0">
                  <a:pos x="594" y="134"/>
                </a:cxn>
                <a:cxn ang="0">
                  <a:pos x="608" y="176"/>
                </a:cxn>
                <a:cxn ang="0">
                  <a:pos x="605" y="213"/>
                </a:cxn>
                <a:cxn ang="0">
                  <a:pos x="590" y="250"/>
                </a:cxn>
                <a:cxn ang="0">
                  <a:pos x="562" y="269"/>
                </a:cxn>
                <a:cxn ang="0">
                  <a:pos x="486" y="276"/>
                </a:cxn>
                <a:cxn ang="0">
                  <a:pos x="536" y="367"/>
                </a:cxn>
                <a:cxn ang="0">
                  <a:pos x="617" y="355"/>
                </a:cxn>
                <a:cxn ang="0">
                  <a:pos x="675" y="318"/>
                </a:cxn>
                <a:cxn ang="0">
                  <a:pos x="707" y="262"/>
                </a:cxn>
                <a:cxn ang="0">
                  <a:pos x="718" y="188"/>
                </a:cxn>
                <a:cxn ang="0">
                  <a:pos x="713" y="137"/>
                </a:cxn>
                <a:cxn ang="0">
                  <a:pos x="692" y="77"/>
                </a:cxn>
                <a:cxn ang="0">
                  <a:pos x="648" y="32"/>
                </a:cxn>
                <a:cxn ang="0">
                  <a:pos x="578" y="10"/>
                </a:cxn>
                <a:cxn ang="0">
                  <a:pos x="345" y="141"/>
                </a:cxn>
                <a:cxn ang="0">
                  <a:pos x="335" y="95"/>
                </a:cxn>
                <a:cxn ang="0">
                  <a:pos x="307" y="46"/>
                </a:cxn>
                <a:cxn ang="0">
                  <a:pos x="262" y="15"/>
                </a:cxn>
                <a:cxn ang="0">
                  <a:pos x="200" y="0"/>
                </a:cxn>
                <a:cxn ang="0">
                  <a:pos x="142" y="4"/>
                </a:cxn>
                <a:cxn ang="0">
                  <a:pos x="77" y="29"/>
                </a:cxn>
                <a:cxn ang="0">
                  <a:pos x="29" y="78"/>
                </a:cxn>
                <a:cxn ang="0">
                  <a:pos x="4" y="148"/>
                </a:cxn>
                <a:cxn ang="0">
                  <a:pos x="1" y="207"/>
                </a:cxn>
                <a:cxn ang="0">
                  <a:pos x="19" y="278"/>
                </a:cxn>
                <a:cxn ang="0">
                  <a:pos x="60" y="334"/>
                </a:cxn>
                <a:cxn ang="0">
                  <a:pos x="122" y="367"/>
                </a:cxn>
                <a:cxn ang="0">
                  <a:pos x="183" y="376"/>
                </a:cxn>
                <a:cxn ang="0">
                  <a:pos x="252" y="362"/>
                </a:cxn>
                <a:cxn ang="0">
                  <a:pos x="303" y="328"/>
                </a:cxn>
                <a:cxn ang="0">
                  <a:pos x="335" y="280"/>
                </a:cxn>
                <a:cxn ang="0">
                  <a:pos x="346" y="227"/>
                </a:cxn>
                <a:cxn ang="0">
                  <a:pos x="231" y="250"/>
                </a:cxn>
                <a:cxn ang="0">
                  <a:pos x="203" y="282"/>
                </a:cxn>
                <a:cxn ang="0">
                  <a:pos x="170" y="285"/>
                </a:cxn>
                <a:cxn ang="0">
                  <a:pos x="140" y="273"/>
                </a:cxn>
                <a:cxn ang="0">
                  <a:pos x="122" y="247"/>
                </a:cxn>
                <a:cxn ang="0">
                  <a:pos x="111" y="188"/>
                </a:cxn>
                <a:cxn ang="0">
                  <a:pos x="119" y="135"/>
                </a:cxn>
                <a:cxn ang="0">
                  <a:pos x="135" y="107"/>
                </a:cxn>
                <a:cxn ang="0">
                  <a:pos x="162" y="91"/>
                </a:cxn>
                <a:cxn ang="0">
                  <a:pos x="187" y="90"/>
                </a:cxn>
                <a:cxn ang="0">
                  <a:pos x="213" y="99"/>
                </a:cxn>
                <a:cxn ang="0">
                  <a:pos x="234" y="128"/>
                </a:cxn>
              </a:cxnLst>
              <a:rect l="0" t="0" r="r" b="b"/>
              <a:pathLst>
                <a:path w="1172" h="376">
                  <a:moveTo>
                    <a:pt x="744" y="367"/>
                  </a:moveTo>
                  <a:lnTo>
                    <a:pt x="856" y="367"/>
                  </a:lnTo>
                  <a:lnTo>
                    <a:pt x="856" y="137"/>
                  </a:lnTo>
                  <a:lnTo>
                    <a:pt x="858" y="137"/>
                  </a:lnTo>
                  <a:lnTo>
                    <a:pt x="907" y="367"/>
                  </a:lnTo>
                  <a:lnTo>
                    <a:pt x="1004" y="367"/>
                  </a:lnTo>
                  <a:lnTo>
                    <a:pt x="1057" y="137"/>
                  </a:lnTo>
                  <a:lnTo>
                    <a:pt x="1059" y="137"/>
                  </a:lnTo>
                  <a:lnTo>
                    <a:pt x="1059" y="322"/>
                  </a:lnTo>
                  <a:lnTo>
                    <a:pt x="1172" y="322"/>
                  </a:lnTo>
                  <a:lnTo>
                    <a:pt x="1172" y="9"/>
                  </a:lnTo>
                  <a:lnTo>
                    <a:pt x="1009" y="9"/>
                  </a:lnTo>
                  <a:lnTo>
                    <a:pt x="958" y="219"/>
                  </a:lnTo>
                  <a:lnTo>
                    <a:pt x="957" y="219"/>
                  </a:lnTo>
                  <a:lnTo>
                    <a:pt x="906" y="9"/>
                  </a:lnTo>
                  <a:lnTo>
                    <a:pt x="744" y="9"/>
                  </a:lnTo>
                  <a:lnTo>
                    <a:pt x="744" y="367"/>
                  </a:lnTo>
                  <a:close/>
                  <a:moveTo>
                    <a:pt x="486" y="100"/>
                  </a:moveTo>
                  <a:lnTo>
                    <a:pt x="521" y="100"/>
                  </a:lnTo>
                  <a:lnTo>
                    <a:pt x="521" y="100"/>
                  </a:lnTo>
                  <a:lnTo>
                    <a:pt x="536" y="101"/>
                  </a:lnTo>
                  <a:lnTo>
                    <a:pt x="548" y="102"/>
                  </a:lnTo>
                  <a:lnTo>
                    <a:pt x="559" y="106"/>
                  </a:lnTo>
                  <a:lnTo>
                    <a:pt x="569" y="111"/>
                  </a:lnTo>
                  <a:lnTo>
                    <a:pt x="577" y="116"/>
                  </a:lnTo>
                  <a:lnTo>
                    <a:pt x="584" y="122"/>
                  </a:lnTo>
                  <a:lnTo>
                    <a:pt x="589" y="128"/>
                  </a:lnTo>
                  <a:lnTo>
                    <a:pt x="594" y="134"/>
                  </a:lnTo>
                  <a:lnTo>
                    <a:pt x="599" y="141"/>
                  </a:lnTo>
                  <a:lnTo>
                    <a:pt x="601" y="149"/>
                  </a:lnTo>
                  <a:lnTo>
                    <a:pt x="606" y="163"/>
                  </a:lnTo>
                  <a:lnTo>
                    <a:pt x="608" y="176"/>
                  </a:lnTo>
                  <a:lnTo>
                    <a:pt x="609" y="185"/>
                  </a:lnTo>
                  <a:lnTo>
                    <a:pt x="609" y="185"/>
                  </a:lnTo>
                  <a:lnTo>
                    <a:pt x="608" y="199"/>
                  </a:lnTo>
                  <a:lnTo>
                    <a:pt x="605" y="213"/>
                  </a:lnTo>
                  <a:lnTo>
                    <a:pt x="601" y="229"/>
                  </a:lnTo>
                  <a:lnTo>
                    <a:pt x="598" y="237"/>
                  </a:lnTo>
                  <a:lnTo>
                    <a:pt x="594" y="243"/>
                  </a:lnTo>
                  <a:lnTo>
                    <a:pt x="590" y="250"/>
                  </a:lnTo>
                  <a:lnTo>
                    <a:pt x="584" y="256"/>
                  </a:lnTo>
                  <a:lnTo>
                    <a:pt x="578" y="261"/>
                  </a:lnTo>
                  <a:lnTo>
                    <a:pt x="571" y="266"/>
                  </a:lnTo>
                  <a:lnTo>
                    <a:pt x="562" y="269"/>
                  </a:lnTo>
                  <a:lnTo>
                    <a:pt x="553" y="273"/>
                  </a:lnTo>
                  <a:lnTo>
                    <a:pt x="542" y="274"/>
                  </a:lnTo>
                  <a:lnTo>
                    <a:pt x="530" y="276"/>
                  </a:lnTo>
                  <a:lnTo>
                    <a:pt x="486" y="276"/>
                  </a:lnTo>
                  <a:lnTo>
                    <a:pt x="486" y="100"/>
                  </a:lnTo>
                  <a:close/>
                  <a:moveTo>
                    <a:pt x="375" y="367"/>
                  </a:moveTo>
                  <a:lnTo>
                    <a:pt x="536" y="367"/>
                  </a:lnTo>
                  <a:lnTo>
                    <a:pt x="536" y="367"/>
                  </a:lnTo>
                  <a:lnTo>
                    <a:pt x="558" y="367"/>
                  </a:lnTo>
                  <a:lnTo>
                    <a:pt x="580" y="365"/>
                  </a:lnTo>
                  <a:lnTo>
                    <a:pt x="599" y="360"/>
                  </a:lnTo>
                  <a:lnTo>
                    <a:pt x="617" y="355"/>
                  </a:lnTo>
                  <a:lnTo>
                    <a:pt x="633" y="347"/>
                  </a:lnTo>
                  <a:lnTo>
                    <a:pt x="649" y="339"/>
                  </a:lnTo>
                  <a:lnTo>
                    <a:pt x="662" y="329"/>
                  </a:lnTo>
                  <a:lnTo>
                    <a:pt x="675" y="318"/>
                  </a:lnTo>
                  <a:lnTo>
                    <a:pt x="684" y="306"/>
                  </a:lnTo>
                  <a:lnTo>
                    <a:pt x="694" y="293"/>
                  </a:lnTo>
                  <a:lnTo>
                    <a:pt x="701" y="278"/>
                  </a:lnTo>
                  <a:lnTo>
                    <a:pt x="707" y="262"/>
                  </a:lnTo>
                  <a:lnTo>
                    <a:pt x="712" y="245"/>
                  </a:lnTo>
                  <a:lnTo>
                    <a:pt x="716" y="227"/>
                  </a:lnTo>
                  <a:lnTo>
                    <a:pt x="718" y="207"/>
                  </a:lnTo>
                  <a:lnTo>
                    <a:pt x="718" y="188"/>
                  </a:lnTo>
                  <a:lnTo>
                    <a:pt x="718" y="188"/>
                  </a:lnTo>
                  <a:lnTo>
                    <a:pt x="718" y="171"/>
                  </a:lnTo>
                  <a:lnTo>
                    <a:pt x="717" y="154"/>
                  </a:lnTo>
                  <a:lnTo>
                    <a:pt x="713" y="137"/>
                  </a:lnTo>
                  <a:lnTo>
                    <a:pt x="710" y="121"/>
                  </a:lnTo>
                  <a:lnTo>
                    <a:pt x="705" y="106"/>
                  </a:lnTo>
                  <a:lnTo>
                    <a:pt x="699" y="90"/>
                  </a:lnTo>
                  <a:lnTo>
                    <a:pt x="692" y="77"/>
                  </a:lnTo>
                  <a:lnTo>
                    <a:pt x="683" y="63"/>
                  </a:lnTo>
                  <a:lnTo>
                    <a:pt x="672" y="51"/>
                  </a:lnTo>
                  <a:lnTo>
                    <a:pt x="661" y="41"/>
                  </a:lnTo>
                  <a:lnTo>
                    <a:pt x="648" y="32"/>
                  </a:lnTo>
                  <a:lnTo>
                    <a:pt x="633" y="23"/>
                  </a:lnTo>
                  <a:lnTo>
                    <a:pt x="616" y="17"/>
                  </a:lnTo>
                  <a:lnTo>
                    <a:pt x="598" y="12"/>
                  </a:lnTo>
                  <a:lnTo>
                    <a:pt x="578" y="10"/>
                  </a:lnTo>
                  <a:lnTo>
                    <a:pt x="556" y="9"/>
                  </a:lnTo>
                  <a:lnTo>
                    <a:pt x="375" y="9"/>
                  </a:lnTo>
                  <a:lnTo>
                    <a:pt x="375" y="367"/>
                  </a:lnTo>
                  <a:close/>
                  <a:moveTo>
                    <a:pt x="345" y="141"/>
                  </a:moveTo>
                  <a:lnTo>
                    <a:pt x="345" y="141"/>
                  </a:lnTo>
                  <a:lnTo>
                    <a:pt x="342" y="126"/>
                  </a:lnTo>
                  <a:lnTo>
                    <a:pt x="338" y="110"/>
                  </a:lnTo>
                  <a:lnTo>
                    <a:pt x="335" y="95"/>
                  </a:lnTo>
                  <a:lnTo>
                    <a:pt x="329" y="82"/>
                  </a:lnTo>
                  <a:lnTo>
                    <a:pt x="323" y="69"/>
                  </a:lnTo>
                  <a:lnTo>
                    <a:pt x="315" y="57"/>
                  </a:lnTo>
                  <a:lnTo>
                    <a:pt x="307" y="46"/>
                  </a:lnTo>
                  <a:lnTo>
                    <a:pt x="297" y="38"/>
                  </a:lnTo>
                  <a:lnTo>
                    <a:pt x="286" y="29"/>
                  </a:lnTo>
                  <a:lnTo>
                    <a:pt x="274" y="21"/>
                  </a:lnTo>
                  <a:lnTo>
                    <a:pt x="262" y="15"/>
                  </a:lnTo>
                  <a:lnTo>
                    <a:pt x="248" y="10"/>
                  </a:lnTo>
                  <a:lnTo>
                    <a:pt x="233" y="5"/>
                  </a:lnTo>
                  <a:lnTo>
                    <a:pt x="217" y="2"/>
                  </a:lnTo>
                  <a:lnTo>
                    <a:pt x="200" y="0"/>
                  </a:lnTo>
                  <a:lnTo>
                    <a:pt x="183" y="0"/>
                  </a:lnTo>
                  <a:lnTo>
                    <a:pt x="183" y="0"/>
                  </a:lnTo>
                  <a:lnTo>
                    <a:pt x="162" y="0"/>
                  </a:lnTo>
                  <a:lnTo>
                    <a:pt x="142" y="4"/>
                  </a:lnTo>
                  <a:lnTo>
                    <a:pt x="124" y="7"/>
                  </a:lnTo>
                  <a:lnTo>
                    <a:pt x="107" y="13"/>
                  </a:lnTo>
                  <a:lnTo>
                    <a:pt x="91" y="21"/>
                  </a:lnTo>
                  <a:lnTo>
                    <a:pt x="77" y="29"/>
                  </a:lnTo>
                  <a:lnTo>
                    <a:pt x="62" y="40"/>
                  </a:lnTo>
                  <a:lnTo>
                    <a:pt x="50" y="51"/>
                  </a:lnTo>
                  <a:lnTo>
                    <a:pt x="39" y="65"/>
                  </a:lnTo>
                  <a:lnTo>
                    <a:pt x="29" y="78"/>
                  </a:lnTo>
                  <a:lnTo>
                    <a:pt x="21" y="94"/>
                  </a:lnTo>
                  <a:lnTo>
                    <a:pt x="13" y="111"/>
                  </a:lnTo>
                  <a:lnTo>
                    <a:pt x="7" y="128"/>
                  </a:lnTo>
                  <a:lnTo>
                    <a:pt x="4" y="148"/>
                  </a:lnTo>
                  <a:lnTo>
                    <a:pt x="1" y="167"/>
                  </a:lnTo>
                  <a:lnTo>
                    <a:pt x="0" y="188"/>
                  </a:lnTo>
                  <a:lnTo>
                    <a:pt x="0" y="188"/>
                  </a:lnTo>
                  <a:lnTo>
                    <a:pt x="1" y="207"/>
                  </a:lnTo>
                  <a:lnTo>
                    <a:pt x="4" y="227"/>
                  </a:lnTo>
                  <a:lnTo>
                    <a:pt x="7" y="245"/>
                  </a:lnTo>
                  <a:lnTo>
                    <a:pt x="12" y="262"/>
                  </a:lnTo>
                  <a:lnTo>
                    <a:pt x="19" y="278"/>
                  </a:lnTo>
                  <a:lnTo>
                    <a:pt x="27" y="294"/>
                  </a:lnTo>
                  <a:lnTo>
                    <a:pt x="37" y="308"/>
                  </a:lnTo>
                  <a:lnTo>
                    <a:pt x="47" y="322"/>
                  </a:lnTo>
                  <a:lnTo>
                    <a:pt x="60" y="334"/>
                  </a:lnTo>
                  <a:lnTo>
                    <a:pt x="74" y="344"/>
                  </a:lnTo>
                  <a:lnTo>
                    <a:pt x="89" y="354"/>
                  </a:lnTo>
                  <a:lnTo>
                    <a:pt x="105" y="361"/>
                  </a:lnTo>
                  <a:lnTo>
                    <a:pt x="122" y="367"/>
                  </a:lnTo>
                  <a:lnTo>
                    <a:pt x="141" y="372"/>
                  </a:lnTo>
                  <a:lnTo>
                    <a:pt x="161" y="374"/>
                  </a:lnTo>
                  <a:lnTo>
                    <a:pt x="183" y="376"/>
                  </a:lnTo>
                  <a:lnTo>
                    <a:pt x="183" y="376"/>
                  </a:lnTo>
                  <a:lnTo>
                    <a:pt x="201" y="376"/>
                  </a:lnTo>
                  <a:lnTo>
                    <a:pt x="219" y="372"/>
                  </a:lnTo>
                  <a:lnTo>
                    <a:pt x="236" y="368"/>
                  </a:lnTo>
                  <a:lnTo>
                    <a:pt x="252" y="362"/>
                  </a:lnTo>
                  <a:lnTo>
                    <a:pt x="267" y="356"/>
                  </a:lnTo>
                  <a:lnTo>
                    <a:pt x="280" y="347"/>
                  </a:lnTo>
                  <a:lnTo>
                    <a:pt x="292" y="339"/>
                  </a:lnTo>
                  <a:lnTo>
                    <a:pt x="303" y="328"/>
                  </a:lnTo>
                  <a:lnTo>
                    <a:pt x="313" y="317"/>
                  </a:lnTo>
                  <a:lnTo>
                    <a:pt x="321" y="306"/>
                  </a:lnTo>
                  <a:lnTo>
                    <a:pt x="329" y="293"/>
                  </a:lnTo>
                  <a:lnTo>
                    <a:pt x="335" y="280"/>
                  </a:lnTo>
                  <a:lnTo>
                    <a:pt x="340" y="267"/>
                  </a:lnTo>
                  <a:lnTo>
                    <a:pt x="343" y="254"/>
                  </a:lnTo>
                  <a:lnTo>
                    <a:pt x="346" y="240"/>
                  </a:lnTo>
                  <a:lnTo>
                    <a:pt x="346" y="227"/>
                  </a:lnTo>
                  <a:lnTo>
                    <a:pt x="237" y="227"/>
                  </a:lnTo>
                  <a:lnTo>
                    <a:pt x="237" y="227"/>
                  </a:lnTo>
                  <a:lnTo>
                    <a:pt x="235" y="239"/>
                  </a:lnTo>
                  <a:lnTo>
                    <a:pt x="231" y="250"/>
                  </a:lnTo>
                  <a:lnTo>
                    <a:pt x="226" y="260"/>
                  </a:lnTo>
                  <a:lnTo>
                    <a:pt x="220" y="269"/>
                  </a:lnTo>
                  <a:lnTo>
                    <a:pt x="212" y="277"/>
                  </a:lnTo>
                  <a:lnTo>
                    <a:pt x="203" y="282"/>
                  </a:lnTo>
                  <a:lnTo>
                    <a:pt x="192" y="285"/>
                  </a:lnTo>
                  <a:lnTo>
                    <a:pt x="179" y="287"/>
                  </a:lnTo>
                  <a:lnTo>
                    <a:pt x="179" y="287"/>
                  </a:lnTo>
                  <a:lnTo>
                    <a:pt x="170" y="285"/>
                  </a:lnTo>
                  <a:lnTo>
                    <a:pt x="162" y="284"/>
                  </a:lnTo>
                  <a:lnTo>
                    <a:pt x="153" y="282"/>
                  </a:lnTo>
                  <a:lnTo>
                    <a:pt x="147" y="278"/>
                  </a:lnTo>
                  <a:lnTo>
                    <a:pt x="140" y="273"/>
                  </a:lnTo>
                  <a:lnTo>
                    <a:pt x="135" y="268"/>
                  </a:lnTo>
                  <a:lnTo>
                    <a:pt x="130" y="262"/>
                  </a:lnTo>
                  <a:lnTo>
                    <a:pt x="125" y="255"/>
                  </a:lnTo>
                  <a:lnTo>
                    <a:pt x="122" y="247"/>
                  </a:lnTo>
                  <a:lnTo>
                    <a:pt x="119" y="240"/>
                  </a:lnTo>
                  <a:lnTo>
                    <a:pt x="114" y="223"/>
                  </a:lnTo>
                  <a:lnTo>
                    <a:pt x="112" y="206"/>
                  </a:lnTo>
                  <a:lnTo>
                    <a:pt x="111" y="188"/>
                  </a:lnTo>
                  <a:lnTo>
                    <a:pt x="111" y="188"/>
                  </a:lnTo>
                  <a:lnTo>
                    <a:pt x="112" y="169"/>
                  </a:lnTo>
                  <a:lnTo>
                    <a:pt x="114" y="152"/>
                  </a:lnTo>
                  <a:lnTo>
                    <a:pt x="119" y="135"/>
                  </a:lnTo>
                  <a:lnTo>
                    <a:pt x="122" y="128"/>
                  </a:lnTo>
                  <a:lnTo>
                    <a:pt x="125" y="121"/>
                  </a:lnTo>
                  <a:lnTo>
                    <a:pt x="130" y="113"/>
                  </a:lnTo>
                  <a:lnTo>
                    <a:pt x="135" y="107"/>
                  </a:lnTo>
                  <a:lnTo>
                    <a:pt x="140" y="102"/>
                  </a:lnTo>
                  <a:lnTo>
                    <a:pt x="147" y="98"/>
                  </a:lnTo>
                  <a:lnTo>
                    <a:pt x="153" y="94"/>
                  </a:lnTo>
                  <a:lnTo>
                    <a:pt x="162" y="91"/>
                  </a:lnTo>
                  <a:lnTo>
                    <a:pt x="170" y="90"/>
                  </a:lnTo>
                  <a:lnTo>
                    <a:pt x="179" y="89"/>
                  </a:lnTo>
                  <a:lnTo>
                    <a:pt x="179" y="89"/>
                  </a:lnTo>
                  <a:lnTo>
                    <a:pt x="187" y="90"/>
                  </a:lnTo>
                  <a:lnTo>
                    <a:pt x="195" y="91"/>
                  </a:lnTo>
                  <a:lnTo>
                    <a:pt x="201" y="93"/>
                  </a:lnTo>
                  <a:lnTo>
                    <a:pt x="207" y="95"/>
                  </a:lnTo>
                  <a:lnTo>
                    <a:pt x="213" y="99"/>
                  </a:lnTo>
                  <a:lnTo>
                    <a:pt x="217" y="102"/>
                  </a:lnTo>
                  <a:lnTo>
                    <a:pt x="224" y="111"/>
                  </a:lnTo>
                  <a:lnTo>
                    <a:pt x="230" y="119"/>
                  </a:lnTo>
                  <a:lnTo>
                    <a:pt x="234" y="128"/>
                  </a:lnTo>
                  <a:lnTo>
                    <a:pt x="236" y="137"/>
                  </a:lnTo>
                  <a:lnTo>
                    <a:pt x="237" y="141"/>
                  </a:lnTo>
                  <a:lnTo>
                    <a:pt x="345" y="14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Rectangle 6"/>
            <p:cNvSpPr>
              <a:spLocks noChangeArrowheads="1"/>
            </p:cNvSpPr>
            <p:nvPr userDrawn="1"/>
          </p:nvSpPr>
          <p:spPr bwMode="auto">
            <a:xfrm>
              <a:off x="4822" y="3869"/>
              <a:ext cx="56" cy="15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7"/>
            <p:cNvSpPr>
              <a:spLocks/>
            </p:cNvSpPr>
            <p:nvPr userDrawn="1"/>
          </p:nvSpPr>
          <p:spPr bwMode="auto">
            <a:xfrm>
              <a:off x="4553" y="3865"/>
              <a:ext cx="249" cy="155"/>
            </a:xfrm>
            <a:custGeom>
              <a:avLst/>
              <a:gdLst/>
              <a:ahLst/>
              <a:cxnLst>
                <a:cxn ang="0">
                  <a:pos x="115" y="309"/>
                </a:cxn>
                <a:cxn ang="0">
                  <a:pos x="115" y="146"/>
                </a:cxn>
                <a:cxn ang="0">
                  <a:pos x="117" y="124"/>
                </a:cxn>
                <a:cxn ang="0">
                  <a:pos x="124" y="107"/>
                </a:cxn>
                <a:cxn ang="0">
                  <a:pos x="135" y="96"/>
                </a:cxn>
                <a:cxn ang="0">
                  <a:pos x="155" y="91"/>
                </a:cxn>
                <a:cxn ang="0">
                  <a:pos x="166" y="92"/>
                </a:cxn>
                <a:cxn ang="0">
                  <a:pos x="182" y="101"/>
                </a:cxn>
                <a:cxn ang="0">
                  <a:pos x="189" y="117"/>
                </a:cxn>
                <a:cxn ang="0">
                  <a:pos x="192" y="135"/>
                </a:cxn>
                <a:cxn ang="0">
                  <a:pos x="192" y="309"/>
                </a:cxn>
                <a:cxn ang="0">
                  <a:pos x="307" y="146"/>
                </a:cxn>
                <a:cxn ang="0">
                  <a:pos x="308" y="135"/>
                </a:cxn>
                <a:cxn ang="0">
                  <a:pos x="312" y="116"/>
                </a:cxn>
                <a:cxn ang="0">
                  <a:pos x="322" y="101"/>
                </a:cxn>
                <a:cxn ang="0">
                  <a:pos x="336" y="92"/>
                </a:cxn>
                <a:cxn ang="0">
                  <a:pos x="347" y="91"/>
                </a:cxn>
                <a:cxn ang="0">
                  <a:pos x="368" y="96"/>
                </a:cxn>
                <a:cxn ang="0">
                  <a:pos x="379" y="108"/>
                </a:cxn>
                <a:cxn ang="0">
                  <a:pos x="384" y="125"/>
                </a:cxn>
                <a:cxn ang="0">
                  <a:pos x="385" y="146"/>
                </a:cxn>
                <a:cxn ang="0">
                  <a:pos x="499" y="309"/>
                </a:cxn>
                <a:cxn ang="0">
                  <a:pos x="499" y="102"/>
                </a:cxn>
                <a:cxn ang="0">
                  <a:pos x="497" y="74"/>
                </a:cxn>
                <a:cxn ang="0">
                  <a:pos x="492" y="57"/>
                </a:cxn>
                <a:cxn ang="0">
                  <a:pos x="482" y="40"/>
                </a:cxn>
                <a:cxn ang="0">
                  <a:pos x="470" y="25"/>
                </a:cxn>
                <a:cxn ang="0">
                  <a:pos x="454" y="13"/>
                </a:cxn>
                <a:cxn ang="0">
                  <a:pos x="435" y="5"/>
                </a:cxn>
                <a:cxn ang="0">
                  <a:pos x="410" y="0"/>
                </a:cxn>
                <a:cxn ang="0">
                  <a:pos x="396" y="0"/>
                </a:cxn>
                <a:cxn ang="0">
                  <a:pos x="370" y="1"/>
                </a:cxn>
                <a:cxn ang="0">
                  <a:pos x="348" y="6"/>
                </a:cxn>
                <a:cxn ang="0">
                  <a:pos x="331" y="13"/>
                </a:cxn>
                <a:cxn ang="0">
                  <a:pos x="308" y="30"/>
                </a:cxn>
                <a:cxn ang="0">
                  <a:pos x="294" y="47"/>
                </a:cxn>
                <a:cxn ang="0">
                  <a:pos x="286" y="36"/>
                </a:cxn>
                <a:cxn ang="0">
                  <a:pos x="269" y="18"/>
                </a:cxn>
                <a:cxn ang="0">
                  <a:pos x="247" y="7"/>
                </a:cxn>
                <a:cxn ang="0">
                  <a:pos x="224" y="0"/>
                </a:cxn>
                <a:cxn ang="0">
                  <a:pos x="211" y="0"/>
                </a:cxn>
                <a:cxn ang="0">
                  <a:pos x="182" y="2"/>
                </a:cxn>
                <a:cxn ang="0">
                  <a:pos x="155" y="11"/>
                </a:cxn>
                <a:cxn ang="0">
                  <a:pos x="132" y="25"/>
                </a:cxn>
                <a:cxn ang="0">
                  <a:pos x="112" y="47"/>
                </a:cxn>
                <a:cxn ang="0">
                  <a:pos x="111" y="7"/>
                </a:cxn>
                <a:cxn ang="0">
                  <a:pos x="0" y="309"/>
                </a:cxn>
              </a:cxnLst>
              <a:rect l="0" t="0" r="r" b="b"/>
              <a:pathLst>
                <a:path w="499" h="309">
                  <a:moveTo>
                    <a:pt x="0" y="309"/>
                  </a:moveTo>
                  <a:lnTo>
                    <a:pt x="115" y="309"/>
                  </a:lnTo>
                  <a:lnTo>
                    <a:pt x="115" y="146"/>
                  </a:lnTo>
                  <a:lnTo>
                    <a:pt x="115" y="146"/>
                  </a:lnTo>
                  <a:lnTo>
                    <a:pt x="116" y="135"/>
                  </a:lnTo>
                  <a:lnTo>
                    <a:pt x="117" y="124"/>
                  </a:lnTo>
                  <a:lnTo>
                    <a:pt x="119" y="116"/>
                  </a:lnTo>
                  <a:lnTo>
                    <a:pt x="124" y="107"/>
                  </a:lnTo>
                  <a:lnTo>
                    <a:pt x="129" y="101"/>
                  </a:lnTo>
                  <a:lnTo>
                    <a:pt x="135" y="96"/>
                  </a:lnTo>
                  <a:lnTo>
                    <a:pt x="144" y="92"/>
                  </a:lnTo>
                  <a:lnTo>
                    <a:pt x="155" y="91"/>
                  </a:lnTo>
                  <a:lnTo>
                    <a:pt x="155" y="91"/>
                  </a:lnTo>
                  <a:lnTo>
                    <a:pt x="166" y="92"/>
                  </a:lnTo>
                  <a:lnTo>
                    <a:pt x="175" y="96"/>
                  </a:lnTo>
                  <a:lnTo>
                    <a:pt x="182" y="101"/>
                  </a:lnTo>
                  <a:lnTo>
                    <a:pt x="186" y="108"/>
                  </a:lnTo>
                  <a:lnTo>
                    <a:pt x="189" y="117"/>
                  </a:lnTo>
                  <a:lnTo>
                    <a:pt x="191" y="125"/>
                  </a:lnTo>
                  <a:lnTo>
                    <a:pt x="192" y="135"/>
                  </a:lnTo>
                  <a:lnTo>
                    <a:pt x="192" y="146"/>
                  </a:lnTo>
                  <a:lnTo>
                    <a:pt x="192" y="309"/>
                  </a:lnTo>
                  <a:lnTo>
                    <a:pt x="307" y="309"/>
                  </a:lnTo>
                  <a:lnTo>
                    <a:pt x="307" y="146"/>
                  </a:lnTo>
                  <a:lnTo>
                    <a:pt x="307" y="146"/>
                  </a:lnTo>
                  <a:lnTo>
                    <a:pt x="308" y="135"/>
                  </a:lnTo>
                  <a:lnTo>
                    <a:pt x="309" y="124"/>
                  </a:lnTo>
                  <a:lnTo>
                    <a:pt x="312" y="116"/>
                  </a:lnTo>
                  <a:lnTo>
                    <a:pt x="317" y="107"/>
                  </a:lnTo>
                  <a:lnTo>
                    <a:pt x="322" y="101"/>
                  </a:lnTo>
                  <a:lnTo>
                    <a:pt x="328" y="96"/>
                  </a:lnTo>
                  <a:lnTo>
                    <a:pt x="336" y="92"/>
                  </a:lnTo>
                  <a:lnTo>
                    <a:pt x="347" y="91"/>
                  </a:lnTo>
                  <a:lnTo>
                    <a:pt x="347" y="91"/>
                  </a:lnTo>
                  <a:lnTo>
                    <a:pt x="358" y="92"/>
                  </a:lnTo>
                  <a:lnTo>
                    <a:pt x="368" y="96"/>
                  </a:lnTo>
                  <a:lnTo>
                    <a:pt x="374" y="101"/>
                  </a:lnTo>
                  <a:lnTo>
                    <a:pt x="379" y="108"/>
                  </a:lnTo>
                  <a:lnTo>
                    <a:pt x="381" y="117"/>
                  </a:lnTo>
                  <a:lnTo>
                    <a:pt x="384" y="125"/>
                  </a:lnTo>
                  <a:lnTo>
                    <a:pt x="385" y="135"/>
                  </a:lnTo>
                  <a:lnTo>
                    <a:pt x="385" y="146"/>
                  </a:lnTo>
                  <a:lnTo>
                    <a:pt x="385" y="309"/>
                  </a:lnTo>
                  <a:lnTo>
                    <a:pt x="499" y="309"/>
                  </a:lnTo>
                  <a:lnTo>
                    <a:pt x="499" y="102"/>
                  </a:lnTo>
                  <a:lnTo>
                    <a:pt x="499" y="102"/>
                  </a:lnTo>
                  <a:lnTo>
                    <a:pt x="498" y="84"/>
                  </a:lnTo>
                  <a:lnTo>
                    <a:pt x="497" y="74"/>
                  </a:lnTo>
                  <a:lnTo>
                    <a:pt x="494" y="66"/>
                  </a:lnTo>
                  <a:lnTo>
                    <a:pt x="492" y="57"/>
                  </a:lnTo>
                  <a:lnTo>
                    <a:pt x="487" y="48"/>
                  </a:lnTo>
                  <a:lnTo>
                    <a:pt x="482" y="40"/>
                  </a:lnTo>
                  <a:lnTo>
                    <a:pt x="477" y="33"/>
                  </a:lnTo>
                  <a:lnTo>
                    <a:pt x="470" y="25"/>
                  </a:lnTo>
                  <a:lnTo>
                    <a:pt x="463" y="19"/>
                  </a:lnTo>
                  <a:lnTo>
                    <a:pt x="454" y="13"/>
                  </a:lnTo>
                  <a:lnTo>
                    <a:pt x="444" y="8"/>
                  </a:lnTo>
                  <a:lnTo>
                    <a:pt x="435" y="5"/>
                  </a:lnTo>
                  <a:lnTo>
                    <a:pt x="423" y="2"/>
                  </a:lnTo>
                  <a:lnTo>
                    <a:pt x="410" y="0"/>
                  </a:lnTo>
                  <a:lnTo>
                    <a:pt x="396" y="0"/>
                  </a:lnTo>
                  <a:lnTo>
                    <a:pt x="396" y="0"/>
                  </a:lnTo>
                  <a:lnTo>
                    <a:pt x="382" y="0"/>
                  </a:lnTo>
                  <a:lnTo>
                    <a:pt x="370" y="1"/>
                  </a:lnTo>
                  <a:lnTo>
                    <a:pt x="359" y="3"/>
                  </a:lnTo>
                  <a:lnTo>
                    <a:pt x="348" y="6"/>
                  </a:lnTo>
                  <a:lnTo>
                    <a:pt x="340" y="9"/>
                  </a:lnTo>
                  <a:lnTo>
                    <a:pt x="331" y="13"/>
                  </a:lnTo>
                  <a:lnTo>
                    <a:pt x="318" y="22"/>
                  </a:lnTo>
                  <a:lnTo>
                    <a:pt x="308" y="30"/>
                  </a:lnTo>
                  <a:lnTo>
                    <a:pt x="301" y="37"/>
                  </a:lnTo>
                  <a:lnTo>
                    <a:pt x="294" y="47"/>
                  </a:lnTo>
                  <a:lnTo>
                    <a:pt x="294" y="47"/>
                  </a:lnTo>
                  <a:lnTo>
                    <a:pt x="286" y="36"/>
                  </a:lnTo>
                  <a:lnTo>
                    <a:pt x="279" y="27"/>
                  </a:lnTo>
                  <a:lnTo>
                    <a:pt x="269" y="18"/>
                  </a:lnTo>
                  <a:lnTo>
                    <a:pt x="259" y="12"/>
                  </a:lnTo>
                  <a:lnTo>
                    <a:pt x="247" y="7"/>
                  </a:lnTo>
                  <a:lnTo>
                    <a:pt x="236" y="2"/>
                  </a:lnTo>
                  <a:lnTo>
                    <a:pt x="224" y="0"/>
                  </a:lnTo>
                  <a:lnTo>
                    <a:pt x="211" y="0"/>
                  </a:lnTo>
                  <a:lnTo>
                    <a:pt x="211" y="0"/>
                  </a:lnTo>
                  <a:lnTo>
                    <a:pt x="196" y="0"/>
                  </a:lnTo>
                  <a:lnTo>
                    <a:pt x="182" y="2"/>
                  </a:lnTo>
                  <a:lnTo>
                    <a:pt x="168" y="6"/>
                  </a:lnTo>
                  <a:lnTo>
                    <a:pt x="155" y="11"/>
                  </a:lnTo>
                  <a:lnTo>
                    <a:pt x="143" y="17"/>
                  </a:lnTo>
                  <a:lnTo>
                    <a:pt x="132" y="25"/>
                  </a:lnTo>
                  <a:lnTo>
                    <a:pt x="122" y="35"/>
                  </a:lnTo>
                  <a:lnTo>
                    <a:pt x="112" y="47"/>
                  </a:lnTo>
                  <a:lnTo>
                    <a:pt x="111" y="47"/>
                  </a:lnTo>
                  <a:lnTo>
                    <a:pt x="111" y="7"/>
                  </a:lnTo>
                  <a:lnTo>
                    <a:pt x="0" y="7"/>
                  </a:lnTo>
                  <a:lnTo>
                    <a:pt x="0" y="30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8"/>
            <p:cNvSpPr>
              <a:spLocks/>
            </p:cNvSpPr>
            <p:nvPr userDrawn="1"/>
          </p:nvSpPr>
          <p:spPr bwMode="auto">
            <a:xfrm>
              <a:off x="4374" y="3837"/>
              <a:ext cx="165" cy="190"/>
            </a:xfrm>
            <a:custGeom>
              <a:avLst/>
              <a:gdLst/>
              <a:ahLst/>
              <a:cxnLst>
                <a:cxn ang="0">
                  <a:pos x="322" y="97"/>
                </a:cxn>
                <a:cxn ang="0">
                  <a:pos x="307" y="57"/>
                </a:cxn>
                <a:cxn ang="0">
                  <a:pos x="280" y="29"/>
                </a:cxn>
                <a:cxn ang="0">
                  <a:pos x="244" y="12"/>
                </a:cxn>
                <a:cxn ang="0">
                  <a:pos x="203" y="2"/>
                </a:cxn>
                <a:cxn ang="0">
                  <a:pos x="163" y="0"/>
                </a:cxn>
                <a:cxn ang="0">
                  <a:pos x="111" y="4"/>
                </a:cxn>
                <a:cxn ang="0">
                  <a:pos x="73" y="17"/>
                </a:cxn>
                <a:cxn ang="0">
                  <a:pos x="39" y="39"/>
                </a:cxn>
                <a:cxn ang="0">
                  <a:pos x="17" y="70"/>
                </a:cxn>
                <a:cxn ang="0">
                  <a:pos x="7" y="115"/>
                </a:cxn>
                <a:cxn ang="0">
                  <a:pos x="10" y="137"/>
                </a:cxn>
                <a:cxn ang="0">
                  <a:pos x="20" y="165"/>
                </a:cxn>
                <a:cxn ang="0">
                  <a:pos x="39" y="189"/>
                </a:cxn>
                <a:cxn ang="0">
                  <a:pos x="68" y="207"/>
                </a:cxn>
                <a:cxn ang="0">
                  <a:pos x="109" y="222"/>
                </a:cxn>
                <a:cxn ang="0">
                  <a:pos x="178" y="236"/>
                </a:cxn>
                <a:cxn ang="0">
                  <a:pos x="205" y="248"/>
                </a:cxn>
                <a:cxn ang="0">
                  <a:pos x="212" y="267"/>
                </a:cxn>
                <a:cxn ang="0">
                  <a:pos x="207" y="280"/>
                </a:cxn>
                <a:cxn ang="0">
                  <a:pos x="190" y="291"/>
                </a:cxn>
                <a:cxn ang="0">
                  <a:pos x="169" y="295"/>
                </a:cxn>
                <a:cxn ang="0">
                  <a:pos x="141" y="289"/>
                </a:cxn>
                <a:cxn ang="0">
                  <a:pos x="129" y="278"/>
                </a:cxn>
                <a:cxn ang="0">
                  <a:pos x="121" y="252"/>
                </a:cxn>
                <a:cxn ang="0">
                  <a:pos x="1" y="269"/>
                </a:cxn>
                <a:cxn ang="0">
                  <a:pos x="16" y="312"/>
                </a:cxn>
                <a:cxn ang="0">
                  <a:pos x="43" y="343"/>
                </a:cxn>
                <a:cxn ang="0">
                  <a:pos x="79" y="364"/>
                </a:cxn>
                <a:cxn ang="0">
                  <a:pos x="121" y="376"/>
                </a:cxn>
                <a:cxn ang="0">
                  <a:pos x="165" y="380"/>
                </a:cxn>
                <a:cxn ang="0">
                  <a:pos x="210" y="376"/>
                </a:cxn>
                <a:cxn ang="0">
                  <a:pos x="252" y="365"/>
                </a:cxn>
                <a:cxn ang="0">
                  <a:pos x="290" y="346"/>
                </a:cxn>
                <a:cxn ang="0">
                  <a:pos x="317" y="314"/>
                </a:cxn>
                <a:cxn ang="0">
                  <a:pos x="331" y="270"/>
                </a:cxn>
                <a:cxn ang="0">
                  <a:pos x="331" y="241"/>
                </a:cxn>
                <a:cxn ang="0">
                  <a:pos x="325" y="213"/>
                </a:cxn>
                <a:cxn ang="0">
                  <a:pos x="313" y="191"/>
                </a:cxn>
                <a:cxn ang="0">
                  <a:pos x="283" y="164"/>
                </a:cxn>
                <a:cxn ang="0">
                  <a:pos x="253" y="151"/>
                </a:cxn>
                <a:cxn ang="0">
                  <a:pos x="190" y="135"/>
                </a:cxn>
                <a:cxn ang="0">
                  <a:pos x="143" y="123"/>
                </a:cxn>
                <a:cxn ang="0">
                  <a:pos x="133" y="117"/>
                </a:cxn>
                <a:cxn ang="0">
                  <a:pos x="128" y="104"/>
                </a:cxn>
                <a:cxn ang="0">
                  <a:pos x="135" y="85"/>
                </a:cxn>
                <a:cxn ang="0">
                  <a:pos x="154" y="78"/>
                </a:cxn>
                <a:cxn ang="0">
                  <a:pos x="174" y="78"/>
                </a:cxn>
                <a:cxn ang="0">
                  <a:pos x="194" y="87"/>
                </a:cxn>
                <a:cxn ang="0">
                  <a:pos x="205" y="98"/>
                </a:cxn>
                <a:cxn ang="0">
                  <a:pos x="323" y="114"/>
                </a:cxn>
              </a:cxnLst>
              <a:rect l="0" t="0" r="r" b="b"/>
              <a:pathLst>
                <a:path w="331" h="380">
                  <a:moveTo>
                    <a:pt x="323" y="114"/>
                  </a:moveTo>
                  <a:lnTo>
                    <a:pt x="323" y="114"/>
                  </a:lnTo>
                  <a:lnTo>
                    <a:pt x="322" y="97"/>
                  </a:lnTo>
                  <a:lnTo>
                    <a:pt x="318" y="83"/>
                  </a:lnTo>
                  <a:lnTo>
                    <a:pt x="313" y="69"/>
                  </a:lnTo>
                  <a:lnTo>
                    <a:pt x="307" y="57"/>
                  </a:lnTo>
                  <a:lnTo>
                    <a:pt x="298" y="47"/>
                  </a:lnTo>
                  <a:lnTo>
                    <a:pt x="290" y="37"/>
                  </a:lnTo>
                  <a:lnTo>
                    <a:pt x="280" y="29"/>
                  </a:lnTo>
                  <a:lnTo>
                    <a:pt x="268" y="23"/>
                  </a:lnTo>
                  <a:lnTo>
                    <a:pt x="257" y="17"/>
                  </a:lnTo>
                  <a:lnTo>
                    <a:pt x="244" y="12"/>
                  </a:lnTo>
                  <a:lnTo>
                    <a:pt x="231" y="8"/>
                  </a:lnTo>
                  <a:lnTo>
                    <a:pt x="218" y="4"/>
                  </a:lnTo>
                  <a:lnTo>
                    <a:pt x="203" y="2"/>
                  </a:lnTo>
                  <a:lnTo>
                    <a:pt x="190" y="1"/>
                  </a:lnTo>
                  <a:lnTo>
                    <a:pt x="163" y="0"/>
                  </a:lnTo>
                  <a:lnTo>
                    <a:pt x="163" y="0"/>
                  </a:lnTo>
                  <a:lnTo>
                    <a:pt x="138" y="1"/>
                  </a:lnTo>
                  <a:lnTo>
                    <a:pt x="124" y="3"/>
                  </a:lnTo>
                  <a:lnTo>
                    <a:pt x="111" y="4"/>
                  </a:lnTo>
                  <a:lnTo>
                    <a:pt x="98" y="8"/>
                  </a:lnTo>
                  <a:lnTo>
                    <a:pt x="85" y="12"/>
                  </a:lnTo>
                  <a:lnTo>
                    <a:pt x="73" y="17"/>
                  </a:lnTo>
                  <a:lnTo>
                    <a:pt x="61" y="23"/>
                  </a:lnTo>
                  <a:lnTo>
                    <a:pt x="50" y="30"/>
                  </a:lnTo>
                  <a:lnTo>
                    <a:pt x="39" y="39"/>
                  </a:lnTo>
                  <a:lnTo>
                    <a:pt x="31" y="48"/>
                  </a:lnTo>
                  <a:lnTo>
                    <a:pt x="23" y="58"/>
                  </a:lnTo>
                  <a:lnTo>
                    <a:pt x="17" y="70"/>
                  </a:lnTo>
                  <a:lnTo>
                    <a:pt x="12" y="84"/>
                  </a:lnTo>
                  <a:lnTo>
                    <a:pt x="9" y="98"/>
                  </a:lnTo>
                  <a:lnTo>
                    <a:pt x="7" y="115"/>
                  </a:lnTo>
                  <a:lnTo>
                    <a:pt x="7" y="115"/>
                  </a:lnTo>
                  <a:lnTo>
                    <a:pt x="9" y="126"/>
                  </a:lnTo>
                  <a:lnTo>
                    <a:pt x="10" y="137"/>
                  </a:lnTo>
                  <a:lnTo>
                    <a:pt x="12" y="147"/>
                  </a:lnTo>
                  <a:lnTo>
                    <a:pt x="16" y="157"/>
                  </a:lnTo>
                  <a:lnTo>
                    <a:pt x="20" y="165"/>
                  </a:lnTo>
                  <a:lnTo>
                    <a:pt x="26" y="174"/>
                  </a:lnTo>
                  <a:lnTo>
                    <a:pt x="32" y="181"/>
                  </a:lnTo>
                  <a:lnTo>
                    <a:pt x="39" y="189"/>
                  </a:lnTo>
                  <a:lnTo>
                    <a:pt x="48" y="195"/>
                  </a:lnTo>
                  <a:lnTo>
                    <a:pt x="57" y="201"/>
                  </a:lnTo>
                  <a:lnTo>
                    <a:pt x="68" y="207"/>
                  </a:lnTo>
                  <a:lnTo>
                    <a:pt x="81" y="212"/>
                  </a:lnTo>
                  <a:lnTo>
                    <a:pt x="94" y="217"/>
                  </a:lnTo>
                  <a:lnTo>
                    <a:pt x="109" y="222"/>
                  </a:lnTo>
                  <a:lnTo>
                    <a:pt x="143" y="229"/>
                  </a:lnTo>
                  <a:lnTo>
                    <a:pt x="143" y="229"/>
                  </a:lnTo>
                  <a:lnTo>
                    <a:pt x="178" y="236"/>
                  </a:lnTo>
                  <a:lnTo>
                    <a:pt x="190" y="240"/>
                  </a:lnTo>
                  <a:lnTo>
                    <a:pt x="199" y="243"/>
                  </a:lnTo>
                  <a:lnTo>
                    <a:pt x="205" y="248"/>
                  </a:lnTo>
                  <a:lnTo>
                    <a:pt x="208" y="253"/>
                  </a:lnTo>
                  <a:lnTo>
                    <a:pt x="211" y="259"/>
                  </a:lnTo>
                  <a:lnTo>
                    <a:pt x="212" y="267"/>
                  </a:lnTo>
                  <a:lnTo>
                    <a:pt x="212" y="267"/>
                  </a:lnTo>
                  <a:lnTo>
                    <a:pt x="211" y="274"/>
                  </a:lnTo>
                  <a:lnTo>
                    <a:pt x="207" y="280"/>
                  </a:lnTo>
                  <a:lnTo>
                    <a:pt x="202" y="285"/>
                  </a:lnTo>
                  <a:lnTo>
                    <a:pt x="196" y="289"/>
                  </a:lnTo>
                  <a:lnTo>
                    <a:pt x="190" y="291"/>
                  </a:lnTo>
                  <a:lnTo>
                    <a:pt x="183" y="293"/>
                  </a:lnTo>
                  <a:lnTo>
                    <a:pt x="169" y="295"/>
                  </a:lnTo>
                  <a:lnTo>
                    <a:pt x="169" y="295"/>
                  </a:lnTo>
                  <a:lnTo>
                    <a:pt x="158" y="293"/>
                  </a:lnTo>
                  <a:lnTo>
                    <a:pt x="149" y="292"/>
                  </a:lnTo>
                  <a:lnTo>
                    <a:pt x="141" y="289"/>
                  </a:lnTo>
                  <a:lnTo>
                    <a:pt x="135" y="285"/>
                  </a:lnTo>
                  <a:lnTo>
                    <a:pt x="135" y="285"/>
                  </a:lnTo>
                  <a:lnTo>
                    <a:pt x="129" y="278"/>
                  </a:lnTo>
                  <a:lnTo>
                    <a:pt x="124" y="269"/>
                  </a:lnTo>
                  <a:lnTo>
                    <a:pt x="122" y="262"/>
                  </a:lnTo>
                  <a:lnTo>
                    <a:pt x="121" y="252"/>
                  </a:lnTo>
                  <a:lnTo>
                    <a:pt x="0" y="252"/>
                  </a:lnTo>
                  <a:lnTo>
                    <a:pt x="0" y="252"/>
                  </a:lnTo>
                  <a:lnTo>
                    <a:pt x="1" y="269"/>
                  </a:lnTo>
                  <a:lnTo>
                    <a:pt x="5" y="285"/>
                  </a:lnTo>
                  <a:lnTo>
                    <a:pt x="10" y="298"/>
                  </a:lnTo>
                  <a:lnTo>
                    <a:pt x="16" y="312"/>
                  </a:lnTo>
                  <a:lnTo>
                    <a:pt x="23" y="323"/>
                  </a:lnTo>
                  <a:lnTo>
                    <a:pt x="33" y="334"/>
                  </a:lnTo>
                  <a:lnTo>
                    <a:pt x="43" y="343"/>
                  </a:lnTo>
                  <a:lnTo>
                    <a:pt x="54" y="351"/>
                  </a:lnTo>
                  <a:lnTo>
                    <a:pt x="66" y="358"/>
                  </a:lnTo>
                  <a:lnTo>
                    <a:pt x="79" y="364"/>
                  </a:lnTo>
                  <a:lnTo>
                    <a:pt x="93" y="369"/>
                  </a:lnTo>
                  <a:lnTo>
                    <a:pt x="106" y="373"/>
                  </a:lnTo>
                  <a:lnTo>
                    <a:pt x="121" y="376"/>
                  </a:lnTo>
                  <a:lnTo>
                    <a:pt x="135" y="378"/>
                  </a:lnTo>
                  <a:lnTo>
                    <a:pt x="150" y="379"/>
                  </a:lnTo>
                  <a:lnTo>
                    <a:pt x="165" y="380"/>
                  </a:lnTo>
                  <a:lnTo>
                    <a:pt x="165" y="380"/>
                  </a:lnTo>
                  <a:lnTo>
                    <a:pt x="195" y="379"/>
                  </a:lnTo>
                  <a:lnTo>
                    <a:pt x="210" y="376"/>
                  </a:lnTo>
                  <a:lnTo>
                    <a:pt x="224" y="374"/>
                  </a:lnTo>
                  <a:lnTo>
                    <a:pt x="239" y="370"/>
                  </a:lnTo>
                  <a:lnTo>
                    <a:pt x="252" y="365"/>
                  </a:lnTo>
                  <a:lnTo>
                    <a:pt x="266" y="360"/>
                  </a:lnTo>
                  <a:lnTo>
                    <a:pt x="278" y="353"/>
                  </a:lnTo>
                  <a:lnTo>
                    <a:pt x="290" y="346"/>
                  </a:lnTo>
                  <a:lnTo>
                    <a:pt x="300" y="336"/>
                  </a:lnTo>
                  <a:lnTo>
                    <a:pt x="309" y="326"/>
                  </a:lnTo>
                  <a:lnTo>
                    <a:pt x="317" y="314"/>
                  </a:lnTo>
                  <a:lnTo>
                    <a:pt x="323" y="301"/>
                  </a:lnTo>
                  <a:lnTo>
                    <a:pt x="328" y="286"/>
                  </a:lnTo>
                  <a:lnTo>
                    <a:pt x="331" y="270"/>
                  </a:lnTo>
                  <a:lnTo>
                    <a:pt x="331" y="252"/>
                  </a:lnTo>
                  <a:lnTo>
                    <a:pt x="331" y="252"/>
                  </a:lnTo>
                  <a:lnTo>
                    <a:pt x="331" y="241"/>
                  </a:lnTo>
                  <a:lnTo>
                    <a:pt x="330" y="231"/>
                  </a:lnTo>
                  <a:lnTo>
                    <a:pt x="328" y="223"/>
                  </a:lnTo>
                  <a:lnTo>
                    <a:pt x="325" y="213"/>
                  </a:lnTo>
                  <a:lnTo>
                    <a:pt x="322" y="206"/>
                  </a:lnTo>
                  <a:lnTo>
                    <a:pt x="318" y="198"/>
                  </a:lnTo>
                  <a:lnTo>
                    <a:pt x="313" y="191"/>
                  </a:lnTo>
                  <a:lnTo>
                    <a:pt x="308" y="185"/>
                  </a:lnTo>
                  <a:lnTo>
                    <a:pt x="296" y="174"/>
                  </a:lnTo>
                  <a:lnTo>
                    <a:pt x="283" y="164"/>
                  </a:lnTo>
                  <a:lnTo>
                    <a:pt x="269" y="157"/>
                  </a:lnTo>
                  <a:lnTo>
                    <a:pt x="253" y="151"/>
                  </a:lnTo>
                  <a:lnTo>
                    <a:pt x="253" y="151"/>
                  </a:lnTo>
                  <a:lnTo>
                    <a:pt x="238" y="146"/>
                  </a:lnTo>
                  <a:lnTo>
                    <a:pt x="222" y="142"/>
                  </a:lnTo>
                  <a:lnTo>
                    <a:pt x="190" y="135"/>
                  </a:lnTo>
                  <a:lnTo>
                    <a:pt x="163" y="130"/>
                  </a:lnTo>
                  <a:lnTo>
                    <a:pt x="152" y="126"/>
                  </a:lnTo>
                  <a:lnTo>
                    <a:pt x="143" y="123"/>
                  </a:lnTo>
                  <a:lnTo>
                    <a:pt x="143" y="123"/>
                  </a:lnTo>
                  <a:lnTo>
                    <a:pt x="138" y="120"/>
                  </a:lnTo>
                  <a:lnTo>
                    <a:pt x="133" y="117"/>
                  </a:lnTo>
                  <a:lnTo>
                    <a:pt x="129" y="112"/>
                  </a:lnTo>
                  <a:lnTo>
                    <a:pt x="128" y="104"/>
                  </a:lnTo>
                  <a:lnTo>
                    <a:pt x="128" y="104"/>
                  </a:lnTo>
                  <a:lnTo>
                    <a:pt x="129" y="96"/>
                  </a:lnTo>
                  <a:lnTo>
                    <a:pt x="132" y="90"/>
                  </a:lnTo>
                  <a:lnTo>
                    <a:pt x="135" y="85"/>
                  </a:lnTo>
                  <a:lnTo>
                    <a:pt x="140" y="81"/>
                  </a:lnTo>
                  <a:lnTo>
                    <a:pt x="146" y="79"/>
                  </a:lnTo>
                  <a:lnTo>
                    <a:pt x="154" y="78"/>
                  </a:lnTo>
                  <a:lnTo>
                    <a:pt x="167" y="76"/>
                  </a:lnTo>
                  <a:lnTo>
                    <a:pt x="167" y="76"/>
                  </a:lnTo>
                  <a:lnTo>
                    <a:pt x="174" y="78"/>
                  </a:lnTo>
                  <a:lnTo>
                    <a:pt x="182" y="79"/>
                  </a:lnTo>
                  <a:lnTo>
                    <a:pt x="188" y="83"/>
                  </a:lnTo>
                  <a:lnTo>
                    <a:pt x="194" y="87"/>
                  </a:lnTo>
                  <a:lnTo>
                    <a:pt x="194" y="87"/>
                  </a:lnTo>
                  <a:lnTo>
                    <a:pt x="200" y="92"/>
                  </a:lnTo>
                  <a:lnTo>
                    <a:pt x="205" y="98"/>
                  </a:lnTo>
                  <a:lnTo>
                    <a:pt x="207" y="106"/>
                  </a:lnTo>
                  <a:lnTo>
                    <a:pt x="208" y="114"/>
                  </a:lnTo>
                  <a:lnTo>
                    <a:pt x="323" y="1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9"/>
            <p:cNvSpPr>
              <a:spLocks/>
            </p:cNvSpPr>
            <p:nvPr userDrawn="1"/>
          </p:nvSpPr>
          <p:spPr bwMode="auto">
            <a:xfrm>
              <a:off x="4998" y="3809"/>
              <a:ext cx="156" cy="211"/>
            </a:xfrm>
            <a:custGeom>
              <a:avLst/>
              <a:gdLst/>
              <a:ahLst/>
              <a:cxnLst>
                <a:cxn ang="0">
                  <a:pos x="0" y="423"/>
                </a:cxn>
                <a:cxn ang="0">
                  <a:pos x="117" y="423"/>
                </a:cxn>
                <a:cxn ang="0">
                  <a:pos x="117" y="276"/>
                </a:cxn>
                <a:cxn ang="0">
                  <a:pos x="117" y="276"/>
                </a:cxn>
                <a:cxn ang="0">
                  <a:pos x="117" y="258"/>
                </a:cxn>
                <a:cxn ang="0">
                  <a:pos x="120" y="241"/>
                </a:cxn>
                <a:cxn ang="0">
                  <a:pos x="125" y="229"/>
                </a:cxn>
                <a:cxn ang="0">
                  <a:pos x="127" y="224"/>
                </a:cxn>
                <a:cxn ang="0">
                  <a:pos x="129" y="219"/>
                </a:cxn>
                <a:cxn ang="0">
                  <a:pos x="129" y="219"/>
                </a:cxn>
                <a:cxn ang="0">
                  <a:pos x="134" y="213"/>
                </a:cxn>
                <a:cxn ang="0">
                  <a:pos x="142" y="208"/>
                </a:cxn>
                <a:cxn ang="0">
                  <a:pos x="149" y="204"/>
                </a:cxn>
                <a:cxn ang="0">
                  <a:pos x="156" y="203"/>
                </a:cxn>
                <a:cxn ang="0">
                  <a:pos x="156" y="203"/>
                </a:cxn>
                <a:cxn ang="0">
                  <a:pos x="166" y="203"/>
                </a:cxn>
                <a:cxn ang="0">
                  <a:pos x="173" y="206"/>
                </a:cxn>
                <a:cxn ang="0">
                  <a:pos x="179" y="209"/>
                </a:cxn>
                <a:cxn ang="0">
                  <a:pos x="185" y="215"/>
                </a:cxn>
                <a:cxn ang="0">
                  <a:pos x="185" y="215"/>
                </a:cxn>
                <a:cxn ang="0">
                  <a:pos x="190" y="221"/>
                </a:cxn>
                <a:cxn ang="0">
                  <a:pos x="193" y="231"/>
                </a:cxn>
                <a:cxn ang="0">
                  <a:pos x="195" y="242"/>
                </a:cxn>
                <a:cxn ang="0">
                  <a:pos x="195" y="256"/>
                </a:cxn>
                <a:cxn ang="0">
                  <a:pos x="195" y="423"/>
                </a:cxn>
                <a:cxn ang="0">
                  <a:pos x="312" y="423"/>
                </a:cxn>
                <a:cxn ang="0">
                  <a:pos x="312" y="230"/>
                </a:cxn>
                <a:cxn ang="0">
                  <a:pos x="312" y="230"/>
                </a:cxn>
                <a:cxn ang="0">
                  <a:pos x="312" y="215"/>
                </a:cxn>
                <a:cxn ang="0">
                  <a:pos x="311" y="202"/>
                </a:cxn>
                <a:cxn ang="0">
                  <a:pos x="308" y="189"/>
                </a:cxn>
                <a:cxn ang="0">
                  <a:pos x="306" y="178"/>
                </a:cxn>
                <a:cxn ang="0">
                  <a:pos x="301" y="167"/>
                </a:cxn>
                <a:cxn ang="0">
                  <a:pos x="297" y="157"/>
                </a:cxn>
                <a:cxn ang="0">
                  <a:pos x="291" y="148"/>
                </a:cxn>
                <a:cxn ang="0">
                  <a:pos x="285" y="141"/>
                </a:cxn>
                <a:cxn ang="0">
                  <a:pos x="285" y="141"/>
                </a:cxn>
                <a:cxn ang="0">
                  <a:pos x="278" y="134"/>
                </a:cxn>
                <a:cxn ang="0">
                  <a:pos x="271" y="129"/>
                </a:cxn>
                <a:cxn ang="0">
                  <a:pos x="262" y="124"/>
                </a:cxn>
                <a:cxn ang="0">
                  <a:pos x="252" y="119"/>
                </a:cxn>
                <a:cxn ang="0">
                  <a:pos x="243" y="117"/>
                </a:cxn>
                <a:cxn ang="0">
                  <a:pos x="233" y="114"/>
                </a:cxn>
                <a:cxn ang="0">
                  <a:pos x="222" y="113"/>
                </a:cxn>
                <a:cxn ang="0">
                  <a:pos x="211" y="112"/>
                </a:cxn>
                <a:cxn ang="0">
                  <a:pos x="211" y="112"/>
                </a:cxn>
                <a:cxn ang="0">
                  <a:pos x="196" y="113"/>
                </a:cxn>
                <a:cxn ang="0">
                  <a:pos x="183" y="114"/>
                </a:cxn>
                <a:cxn ang="0">
                  <a:pos x="170" y="117"/>
                </a:cxn>
                <a:cxn ang="0">
                  <a:pos x="155" y="123"/>
                </a:cxn>
                <a:cxn ang="0">
                  <a:pos x="155" y="123"/>
                </a:cxn>
                <a:cxn ang="0">
                  <a:pos x="145" y="129"/>
                </a:cxn>
                <a:cxn ang="0">
                  <a:pos x="137" y="135"/>
                </a:cxn>
                <a:cxn ang="0">
                  <a:pos x="127" y="143"/>
                </a:cxn>
                <a:cxn ang="0">
                  <a:pos x="117" y="153"/>
                </a:cxn>
                <a:cxn ang="0">
                  <a:pos x="117" y="0"/>
                </a:cxn>
                <a:cxn ang="0">
                  <a:pos x="0" y="0"/>
                </a:cxn>
                <a:cxn ang="0">
                  <a:pos x="0" y="423"/>
                </a:cxn>
              </a:cxnLst>
              <a:rect l="0" t="0" r="r" b="b"/>
              <a:pathLst>
                <a:path w="312" h="423">
                  <a:moveTo>
                    <a:pt x="0" y="423"/>
                  </a:moveTo>
                  <a:lnTo>
                    <a:pt x="117" y="423"/>
                  </a:lnTo>
                  <a:lnTo>
                    <a:pt x="117" y="276"/>
                  </a:lnTo>
                  <a:lnTo>
                    <a:pt x="117" y="276"/>
                  </a:lnTo>
                  <a:lnTo>
                    <a:pt x="117" y="258"/>
                  </a:lnTo>
                  <a:lnTo>
                    <a:pt x="120" y="241"/>
                  </a:lnTo>
                  <a:lnTo>
                    <a:pt x="125" y="229"/>
                  </a:lnTo>
                  <a:lnTo>
                    <a:pt x="127" y="224"/>
                  </a:lnTo>
                  <a:lnTo>
                    <a:pt x="129" y="219"/>
                  </a:lnTo>
                  <a:lnTo>
                    <a:pt x="129" y="219"/>
                  </a:lnTo>
                  <a:lnTo>
                    <a:pt x="134" y="213"/>
                  </a:lnTo>
                  <a:lnTo>
                    <a:pt x="142" y="208"/>
                  </a:lnTo>
                  <a:lnTo>
                    <a:pt x="149" y="204"/>
                  </a:lnTo>
                  <a:lnTo>
                    <a:pt x="156" y="203"/>
                  </a:lnTo>
                  <a:lnTo>
                    <a:pt x="156" y="203"/>
                  </a:lnTo>
                  <a:lnTo>
                    <a:pt x="166" y="203"/>
                  </a:lnTo>
                  <a:lnTo>
                    <a:pt x="173" y="206"/>
                  </a:lnTo>
                  <a:lnTo>
                    <a:pt x="179" y="209"/>
                  </a:lnTo>
                  <a:lnTo>
                    <a:pt x="185" y="215"/>
                  </a:lnTo>
                  <a:lnTo>
                    <a:pt x="185" y="215"/>
                  </a:lnTo>
                  <a:lnTo>
                    <a:pt x="190" y="221"/>
                  </a:lnTo>
                  <a:lnTo>
                    <a:pt x="193" y="231"/>
                  </a:lnTo>
                  <a:lnTo>
                    <a:pt x="195" y="242"/>
                  </a:lnTo>
                  <a:lnTo>
                    <a:pt x="195" y="256"/>
                  </a:lnTo>
                  <a:lnTo>
                    <a:pt x="195" y="423"/>
                  </a:lnTo>
                  <a:lnTo>
                    <a:pt x="312" y="423"/>
                  </a:lnTo>
                  <a:lnTo>
                    <a:pt x="312" y="230"/>
                  </a:lnTo>
                  <a:lnTo>
                    <a:pt x="312" y="230"/>
                  </a:lnTo>
                  <a:lnTo>
                    <a:pt x="312" y="215"/>
                  </a:lnTo>
                  <a:lnTo>
                    <a:pt x="311" y="202"/>
                  </a:lnTo>
                  <a:lnTo>
                    <a:pt x="308" y="189"/>
                  </a:lnTo>
                  <a:lnTo>
                    <a:pt x="306" y="178"/>
                  </a:lnTo>
                  <a:lnTo>
                    <a:pt x="301" y="167"/>
                  </a:lnTo>
                  <a:lnTo>
                    <a:pt x="297" y="157"/>
                  </a:lnTo>
                  <a:lnTo>
                    <a:pt x="291" y="148"/>
                  </a:lnTo>
                  <a:lnTo>
                    <a:pt x="285" y="141"/>
                  </a:lnTo>
                  <a:lnTo>
                    <a:pt x="285" y="141"/>
                  </a:lnTo>
                  <a:lnTo>
                    <a:pt x="278" y="134"/>
                  </a:lnTo>
                  <a:lnTo>
                    <a:pt x="271" y="129"/>
                  </a:lnTo>
                  <a:lnTo>
                    <a:pt x="262" y="124"/>
                  </a:lnTo>
                  <a:lnTo>
                    <a:pt x="252" y="119"/>
                  </a:lnTo>
                  <a:lnTo>
                    <a:pt x="243" y="117"/>
                  </a:lnTo>
                  <a:lnTo>
                    <a:pt x="233" y="114"/>
                  </a:lnTo>
                  <a:lnTo>
                    <a:pt x="222" y="113"/>
                  </a:lnTo>
                  <a:lnTo>
                    <a:pt x="211" y="112"/>
                  </a:lnTo>
                  <a:lnTo>
                    <a:pt x="211" y="112"/>
                  </a:lnTo>
                  <a:lnTo>
                    <a:pt x="196" y="113"/>
                  </a:lnTo>
                  <a:lnTo>
                    <a:pt x="183" y="114"/>
                  </a:lnTo>
                  <a:lnTo>
                    <a:pt x="170" y="117"/>
                  </a:lnTo>
                  <a:lnTo>
                    <a:pt x="155" y="123"/>
                  </a:lnTo>
                  <a:lnTo>
                    <a:pt x="155" y="123"/>
                  </a:lnTo>
                  <a:lnTo>
                    <a:pt x="145" y="129"/>
                  </a:lnTo>
                  <a:lnTo>
                    <a:pt x="137" y="135"/>
                  </a:lnTo>
                  <a:lnTo>
                    <a:pt x="127" y="143"/>
                  </a:lnTo>
                  <a:lnTo>
                    <a:pt x="117" y="153"/>
                  </a:lnTo>
                  <a:lnTo>
                    <a:pt x="117" y="0"/>
                  </a:lnTo>
                  <a:lnTo>
                    <a:pt x="0" y="0"/>
                  </a:lnTo>
                  <a:lnTo>
                    <a:pt x="0" y="4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10"/>
            <p:cNvSpPr>
              <a:spLocks/>
            </p:cNvSpPr>
            <p:nvPr userDrawn="1"/>
          </p:nvSpPr>
          <p:spPr bwMode="auto">
            <a:xfrm>
              <a:off x="4898" y="3822"/>
              <a:ext cx="81" cy="201"/>
            </a:xfrm>
            <a:custGeom>
              <a:avLst/>
              <a:gdLst/>
              <a:ahLst/>
              <a:cxnLst>
                <a:cxn ang="0">
                  <a:pos x="0" y="0"/>
                </a:cxn>
                <a:cxn ang="0">
                  <a:pos x="0" y="93"/>
                </a:cxn>
                <a:cxn ang="0">
                  <a:pos x="0" y="178"/>
                </a:cxn>
                <a:cxn ang="0">
                  <a:pos x="0" y="284"/>
                </a:cxn>
                <a:cxn ang="0">
                  <a:pos x="0" y="284"/>
                </a:cxn>
                <a:cxn ang="0">
                  <a:pos x="0" y="308"/>
                </a:cxn>
                <a:cxn ang="0">
                  <a:pos x="3" y="328"/>
                </a:cxn>
                <a:cxn ang="0">
                  <a:pos x="7" y="345"/>
                </a:cxn>
                <a:cxn ang="0">
                  <a:pos x="11" y="360"/>
                </a:cxn>
                <a:cxn ang="0">
                  <a:pos x="11" y="360"/>
                </a:cxn>
                <a:cxn ang="0">
                  <a:pos x="17" y="371"/>
                </a:cxn>
                <a:cxn ang="0">
                  <a:pos x="24" y="380"/>
                </a:cxn>
                <a:cxn ang="0">
                  <a:pos x="32" y="386"/>
                </a:cxn>
                <a:cxn ang="0">
                  <a:pos x="41" y="392"/>
                </a:cxn>
                <a:cxn ang="0">
                  <a:pos x="41" y="392"/>
                </a:cxn>
                <a:cxn ang="0">
                  <a:pos x="52" y="397"/>
                </a:cxn>
                <a:cxn ang="0">
                  <a:pos x="65" y="400"/>
                </a:cxn>
                <a:cxn ang="0">
                  <a:pos x="81" y="403"/>
                </a:cxn>
                <a:cxn ang="0">
                  <a:pos x="100" y="403"/>
                </a:cxn>
                <a:cxn ang="0">
                  <a:pos x="100" y="403"/>
                </a:cxn>
                <a:cxn ang="0">
                  <a:pos x="114" y="403"/>
                </a:cxn>
                <a:cxn ang="0">
                  <a:pos x="129" y="400"/>
                </a:cxn>
                <a:cxn ang="0">
                  <a:pos x="147" y="398"/>
                </a:cxn>
                <a:cxn ang="0">
                  <a:pos x="162" y="393"/>
                </a:cxn>
                <a:cxn ang="0">
                  <a:pos x="162" y="317"/>
                </a:cxn>
                <a:cxn ang="0">
                  <a:pos x="162" y="317"/>
                </a:cxn>
                <a:cxn ang="0">
                  <a:pos x="157" y="319"/>
                </a:cxn>
                <a:cxn ang="0">
                  <a:pos x="149" y="320"/>
                </a:cxn>
                <a:cxn ang="0">
                  <a:pos x="132" y="321"/>
                </a:cxn>
                <a:cxn ang="0">
                  <a:pos x="132" y="321"/>
                </a:cxn>
                <a:cxn ang="0">
                  <a:pos x="126" y="320"/>
                </a:cxn>
                <a:cxn ang="0">
                  <a:pos x="121" y="316"/>
                </a:cxn>
                <a:cxn ang="0">
                  <a:pos x="119" y="314"/>
                </a:cxn>
                <a:cxn ang="0">
                  <a:pos x="116" y="311"/>
                </a:cxn>
                <a:cxn ang="0">
                  <a:pos x="116" y="311"/>
                </a:cxn>
                <a:cxn ang="0">
                  <a:pos x="115" y="308"/>
                </a:cxn>
                <a:cxn ang="0">
                  <a:pos x="114" y="301"/>
                </a:cxn>
                <a:cxn ang="0">
                  <a:pos x="112" y="286"/>
                </a:cxn>
                <a:cxn ang="0">
                  <a:pos x="112" y="178"/>
                </a:cxn>
                <a:cxn ang="0">
                  <a:pos x="162" y="178"/>
                </a:cxn>
                <a:cxn ang="0">
                  <a:pos x="162" y="93"/>
                </a:cxn>
                <a:cxn ang="0">
                  <a:pos x="112" y="93"/>
                </a:cxn>
                <a:cxn ang="0">
                  <a:pos x="112" y="0"/>
                </a:cxn>
                <a:cxn ang="0">
                  <a:pos x="0" y="0"/>
                </a:cxn>
              </a:cxnLst>
              <a:rect l="0" t="0" r="r" b="b"/>
              <a:pathLst>
                <a:path w="162" h="403">
                  <a:moveTo>
                    <a:pt x="0" y="0"/>
                  </a:moveTo>
                  <a:lnTo>
                    <a:pt x="0" y="93"/>
                  </a:lnTo>
                  <a:lnTo>
                    <a:pt x="0" y="178"/>
                  </a:lnTo>
                  <a:lnTo>
                    <a:pt x="0" y="284"/>
                  </a:lnTo>
                  <a:lnTo>
                    <a:pt x="0" y="284"/>
                  </a:lnTo>
                  <a:lnTo>
                    <a:pt x="0" y="308"/>
                  </a:lnTo>
                  <a:lnTo>
                    <a:pt x="3" y="328"/>
                  </a:lnTo>
                  <a:lnTo>
                    <a:pt x="7" y="345"/>
                  </a:lnTo>
                  <a:lnTo>
                    <a:pt x="11" y="360"/>
                  </a:lnTo>
                  <a:lnTo>
                    <a:pt x="11" y="360"/>
                  </a:lnTo>
                  <a:lnTo>
                    <a:pt x="17" y="371"/>
                  </a:lnTo>
                  <a:lnTo>
                    <a:pt x="24" y="380"/>
                  </a:lnTo>
                  <a:lnTo>
                    <a:pt x="32" y="386"/>
                  </a:lnTo>
                  <a:lnTo>
                    <a:pt x="41" y="392"/>
                  </a:lnTo>
                  <a:lnTo>
                    <a:pt x="41" y="392"/>
                  </a:lnTo>
                  <a:lnTo>
                    <a:pt x="52" y="397"/>
                  </a:lnTo>
                  <a:lnTo>
                    <a:pt x="65" y="400"/>
                  </a:lnTo>
                  <a:lnTo>
                    <a:pt x="81" y="403"/>
                  </a:lnTo>
                  <a:lnTo>
                    <a:pt x="100" y="403"/>
                  </a:lnTo>
                  <a:lnTo>
                    <a:pt x="100" y="403"/>
                  </a:lnTo>
                  <a:lnTo>
                    <a:pt x="114" y="403"/>
                  </a:lnTo>
                  <a:lnTo>
                    <a:pt x="129" y="400"/>
                  </a:lnTo>
                  <a:lnTo>
                    <a:pt x="147" y="398"/>
                  </a:lnTo>
                  <a:lnTo>
                    <a:pt x="162" y="393"/>
                  </a:lnTo>
                  <a:lnTo>
                    <a:pt x="162" y="317"/>
                  </a:lnTo>
                  <a:lnTo>
                    <a:pt x="162" y="317"/>
                  </a:lnTo>
                  <a:lnTo>
                    <a:pt x="157" y="319"/>
                  </a:lnTo>
                  <a:lnTo>
                    <a:pt x="149" y="320"/>
                  </a:lnTo>
                  <a:lnTo>
                    <a:pt x="132" y="321"/>
                  </a:lnTo>
                  <a:lnTo>
                    <a:pt x="132" y="321"/>
                  </a:lnTo>
                  <a:lnTo>
                    <a:pt x="126" y="320"/>
                  </a:lnTo>
                  <a:lnTo>
                    <a:pt x="121" y="316"/>
                  </a:lnTo>
                  <a:lnTo>
                    <a:pt x="119" y="314"/>
                  </a:lnTo>
                  <a:lnTo>
                    <a:pt x="116" y="311"/>
                  </a:lnTo>
                  <a:lnTo>
                    <a:pt x="116" y="311"/>
                  </a:lnTo>
                  <a:lnTo>
                    <a:pt x="115" y="308"/>
                  </a:lnTo>
                  <a:lnTo>
                    <a:pt x="114" y="301"/>
                  </a:lnTo>
                  <a:lnTo>
                    <a:pt x="112" y="286"/>
                  </a:lnTo>
                  <a:lnTo>
                    <a:pt x="112" y="178"/>
                  </a:lnTo>
                  <a:lnTo>
                    <a:pt x="162" y="178"/>
                  </a:lnTo>
                  <a:lnTo>
                    <a:pt x="162" y="93"/>
                  </a:lnTo>
                  <a:lnTo>
                    <a:pt x="112" y="93"/>
                  </a:lnTo>
                  <a:lnTo>
                    <a:pt x="112"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Rectangle 11"/>
            <p:cNvSpPr>
              <a:spLocks noChangeArrowheads="1"/>
            </p:cNvSpPr>
            <p:nvPr userDrawn="1"/>
          </p:nvSpPr>
          <p:spPr bwMode="auto">
            <a:xfrm>
              <a:off x="4822" y="3822"/>
              <a:ext cx="56" cy="31"/>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16" name="Straight Connector 15"/>
          <p:cNvCxnSpPr/>
          <p:nvPr userDrawn="1"/>
        </p:nvCxnSpPr>
        <p:spPr>
          <a:xfrm>
            <a:off x="0" y="6456363"/>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rot="5400000">
            <a:off x="3274219" y="3429794"/>
            <a:ext cx="6858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Title Slide 2">
    <p:spTree>
      <p:nvGrpSpPr>
        <p:cNvPr id="1" name=""/>
        <p:cNvGrpSpPr/>
        <p:nvPr/>
      </p:nvGrpSpPr>
      <p:grpSpPr>
        <a:xfrm>
          <a:off x="0" y="0"/>
          <a:ext cx="0" cy="0"/>
          <a:chOff x="0" y="0"/>
          <a:chExt cx="0" cy="0"/>
        </a:xfrm>
      </p:grpSpPr>
      <p:pic>
        <p:nvPicPr>
          <p:cNvPr id="19" name="Picture 2" descr="Q:\Design Catalog\Corporate Templates\Covers\abstract1.jpg"/>
          <p:cNvPicPr>
            <a:picLocks noChangeAspect="1" noChangeArrowheads="1"/>
          </p:cNvPicPr>
          <p:nvPr userDrawn="1"/>
        </p:nvPicPr>
        <p:blipFill>
          <a:blip r:embed="rId2" cstate="email"/>
          <a:stretch>
            <a:fillRect/>
          </a:stretch>
        </p:blipFill>
        <p:spPr bwMode="auto">
          <a:xfrm>
            <a:off x="-127649" y="0"/>
            <a:ext cx="9271649" cy="6858000"/>
          </a:xfrm>
          <a:prstGeom prst="rect">
            <a:avLst/>
          </a:prstGeom>
          <a:noFill/>
          <a:ln w="9525">
            <a:noFill/>
            <a:miter lim="800000"/>
            <a:headEnd/>
            <a:tailEnd/>
          </a:ln>
        </p:spPr>
      </p:pic>
      <p:sp>
        <p:nvSpPr>
          <p:cNvPr id="6" name="Rectangle 5"/>
          <p:cNvSpPr/>
          <p:nvPr userDrawn="1"/>
        </p:nvSpPr>
        <p:spPr>
          <a:xfrm>
            <a:off x="0" y="0"/>
            <a:ext cx="9144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userDrawn="1"/>
        </p:nvSpPr>
        <p:spPr>
          <a:xfrm>
            <a:off x="0" y="0"/>
            <a:ext cx="9144000" cy="685800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 name="Group 19"/>
          <p:cNvGrpSpPr>
            <a:grpSpLocks/>
          </p:cNvGrpSpPr>
          <p:nvPr userDrawn="1"/>
        </p:nvGrpSpPr>
        <p:grpSpPr bwMode="auto">
          <a:xfrm>
            <a:off x="0" y="0"/>
            <a:ext cx="9164638" cy="6858000"/>
            <a:chOff x="0" y="-2"/>
            <a:chExt cx="9164321" cy="6858004"/>
          </a:xfrm>
        </p:grpSpPr>
        <p:cxnSp>
          <p:nvCxnSpPr>
            <p:cNvPr id="34" name="Straight Connector 33"/>
            <p:cNvCxnSpPr/>
            <p:nvPr/>
          </p:nvCxnSpPr>
          <p:spPr>
            <a:xfrm rot="16200000" flipH="1">
              <a:off x="-2092373" y="2181268"/>
              <a:ext cx="6858004" cy="249546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786699" y="2182062"/>
              <a:ext cx="6858004" cy="24938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6200000" flipH="1">
              <a:off x="518180" y="2182062"/>
              <a:ext cx="6858004" cy="24938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4402726" y="4760139"/>
              <a:ext cx="3067052" cy="112867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408364" y="4470423"/>
              <a:ext cx="3498852" cy="127630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105717" y="4474392"/>
              <a:ext cx="3489327" cy="127789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6438609" y="4192613"/>
              <a:ext cx="3908427" cy="142235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6200000" flipH="1">
              <a:off x="6819605" y="1084283"/>
              <a:ext cx="3429002" cy="126043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0" y="2412999"/>
              <a:ext cx="9143684" cy="332899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498458" y="3709988"/>
              <a:ext cx="8645226" cy="314801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094021" y="5013326"/>
              <a:ext cx="5049662" cy="18446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7667360" y="6327777"/>
              <a:ext cx="1476324" cy="53022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0" y="3044825"/>
              <a:ext cx="3801931" cy="13874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0" y="1892299"/>
              <a:ext cx="3384433" cy="123190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0" y="735011"/>
              <a:ext cx="2963760" cy="1081088"/>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0" y="-2"/>
              <a:ext cx="1398540" cy="51752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7976912" y="-2"/>
              <a:ext cx="604816" cy="20002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8397585" y="1098549"/>
              <a:ext cx="746099" cy="268288"/>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grpSp>
      <p:sp>
        <p:nvSpPr>
          <p:cNvPr id="13" name="Rectangle 12"/>
          <p:cNvSpPr/>
          <p:nvPr userDrawn="1"/>
        </p:nvSpPr>
        <p:spPr>
          <a:xfrm>
            <a:off x="0" y="0"/>
            <a:ext cx="9143999" cy="18288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4" name="Picture 2" descr="Q:\Design Catalog\Corporate Templates\Covers\Photo7 copy_LR.jpg"/>
          <p:cNvPicPr>
            <a:picLocks noChangeAspect="1" noChangeArrowheads="1"/>
          </p:cNvPicPr>
          <p:nvPr userDrawn="1"/>
        </p:nvPicPr>
        <p:blipFill>
          <a:blip r:embed="rId3" cstate="email"/>
          <a:srcRect/>
          <a:stretch>
            <a:fillRect/>
          </a:stretch>
        </p:blipFill>
        <p:spPr bwMode="auto">
          <a:xfrm>
            <a:off x="0" y="1840675"/>
            <a:ext cx="6711696" cy="4627578"/>
          </a:xfrm>
          <a:prstGeom prst="rect">
            <a:avLst/>
          </a:prstGeom>
          <a:noFill/>
          <a:ln w="9525">
            <a:noFill/>
            <a:miter lim="800000"/>
            <a:headEnd/>
            <a:tailEnd/>
          </a:ln>
        </p:spPr>
      </p:pic>
      <p:sp>
        <p:nvSpPr>
          <p:cNvPr id="42" name="Text Placeholder 17"/>
          <p:cNvSpPr>
            <a:spLocks noGrp="1"/>
          </p:cNvSpPr>
          <p:nvPr>
            <p:ph type="body" sz="quarter" idx="13" hasCustomPrompt="1"/>
          </p:nvPr>
        </p:nvSpPr>
        <p:spPr>
          <a:xfrm>
            <a:off x="165820" y="0"/>
            <a:ext cx="6537960" cy="1380744"/>
          </a:xfrm>
        </p:spPr>
        <p:txBody>
          <a:bodyPr anchor="b">
            <a:normAutofit/>
          </a:bodyPr>
          <a:lstStyle>
            <a:lvl1pPr marL="0" indent="0">
              <a:lnSpc>
                <a:spcPts val="3000"/>
              </a:lnSpc>
              <a:buNone/>
              <a:defRPr sz="3600">
                <a:solidFill>
                  <a:schemeClr val="bg1"/>
                </a:solidFill>
              </a:defRPr>
            </a:lvl1pPr>
          </a:lstStyle>
          <a:p>
            <a:pPr lvl="0"/>
            <a:r>
              <a:rPr lang="en-US" dirty="0" smtClean="0"/>
              <a:t>Click to add title</a:t>
            </a:r>
          </a:p>
        </p:txBody>
      </p:sp>
      <p:sp>
        <p:nvSpPr>
          <p:cNvPr id="43" name="Text Placeholder 19"/>
          <p:cNvSpPr>
            <a:spLocks noGrp="1"/>
          </p:cNvSpPr>
          <p:nvPr>
            <p:ph type="body" sz="quarter" idx="14" hasCustomPrompt="1"/>
          </p:nvPr>
        </p:nvSpPr>
        <p:spPr>
          <a:xfrm>
            <a:off x="166688" y="1265388"/>
            <a:ext cx="6548437" cy="508000"/>
          </a:xfrm>
        </p:spPr>
        <p:txBody>
          <a:bodyPr anchor="b">
            <a:noAutofit/>
          </a:bodyPr>
          <a:lstStyle>
            <a:lvl1pPr marL="0" indent="0">
              <a:buNone/>
              <a:defRPr sz="2400">
                <a:solidFill>
                  <a:schemeClr val="bg1"/>
                </a:solidFill>
              </a:defRPr>
            </a:lvl1pPr>
            <a:lvl2pPr>
              <a:buNone/>
              <a:defRPr sz="2400">
                <a:solidFill>
                  <a:schemeClr val="bg1"/>
                </a:solidFill>
              </a:defRPr>
            </a:lvl2pPr>
            <a:lvl3pPr>
              <a:buNone/>
              <a:defRPr sz="2400">
                <a:solidFill>
                  <a:schemeClr val="bg1"/>
                </a:solidFill>
              </a:defRPr>
            </a:lvl3pPr>
            <a:lvl4pPr>
              <a:buNone/>
              <a:defRPr sz="2400">
                <a:solidFill>
                  <a:schemeClr val="bg1"/>
                </a:solidFill>
              </a:defRPr>
            </a:lvl4pPr>
            <a:lvl5pPr>
              <a:buNone/>
              <a:defRPr sz="2400">
                <a:solidFill>
                  <a:schemeClr val="bg1"/>
                </a:solidFill>
              </a:defRPr>
            </a:lvl5pPr>
          </a:lstStyle>
          <a:p>
            <a:pPr lvl="0"/>
            <a:r>
              <a:rPr lang="en-US" dirty="0" smtClean="0"/>
              <a:t>Click to add subtitle</a:t>
            </a:r>
          </a:p>
        </p:txBody>
      </p:sp>
      <p:sp>
        <p:nvSpPr>
          <p:cNvPr id="8" name="Rectangle 7"/>
          <p:cNvSpPr/>
          <p:nvPr userDrawn="1"/>
        </p:nvSpPr>
        <p:spPr>
          <a:xfrm>
            <a:off x="6702425" y="0"/>
            <a:ext cx="2441575" cy="685800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userDrawn="1"/>
        </p:nvSpPr>
        <p:spPr>
          <a:xfrm>
            <a:off x="0" y="6461125"/>
            <a:ext cx="9144000" cy="396875"/>
          </a:xfrm>
          <a:prstGeom prst="rect">
            <a:avLst/>
          </a:prstGeom>
          <a:solidFill>
            <a:srgbClr val="00346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5" name="Picture 2" descr="Q:\Design Catalog\Corporate Templates\Covers\Photo3 copy_LR.jpg"/>
          <p:cNvPicPr>
            <a:picLocks noChangeAspect="1" noChangeArrowheads="1"/>
          </p:cNvPicPr>
          <p:nvPr userDrawn="1"/>
        </p:nvPicPr>
        <p:blipFill>
          <a:blip r:embed="rId4" cstate="email"/>
          <a:srcRect/>
          <a:stretch>
            <a:fillRect/>
          </a:stretch>
        </p:blipFill>
        <p:spPr bwMode="auto">
          <a:xfrm rot="20400000">
            <a:off x="7115294" y="4260748"/>
            <a:ext cx="1232980" cy="1216152"/>
          </a:xfrm>
          <a:prstGeom prst="rect">
            <a:avLst/>
          </a:prstGeom>
          <a:noFill/>
          <a:ln>
            <a:solidFill>
              <a:schemeClr val="accent1">
                <a:lumMod val="20000"/>
                <a:lumOff val="80000"/>
              </a:schemeClr>
            </a:solidFill>
          </a:ln>
        </p:spPr>
      </p:pic>
      <p:pic>
        <p:nvPicPr>
          <p:cNvPr id="56" name="Picture 2" descr="Q:\Design Catalog\Corporate Templates\Covers\Photo3 copy_LR.jpg"/>
          <p:cNvPicPr>
            <a:picLocks noChangeAspect="1" noChangeArrowheads="1"/>
          </p:cNvPicPr>
          <p:nvPr userDrawn="1"/>
        </p:nvPicPr>
        <p:blipFill>
          <a:blip r:embed="rId5" cstate="email"/>
          <a:srcRect/>
          <a:stretch>
            <a:fillRect/>
          </a:stretch>
        </p:blipFill>
        <p:spPr bwMode="auto">
          <a:xfrm rot="20400000">
            <a:off x="7859186" y="2693013"/>
            <a:ext cx="1211030" cy="1216152"/>
          </a:xfrm>
          <a:prstGeom prst="rect">
            <a:avLst/>
          </a:prstGeom>
          <a:noFill/>
          <a:ln>
            <a:solidFill>
              <a:schemeClr val="accent1">
                <a:lumMod val="20000"/>
                <a:lumOff val="80000"/>
              </a:schemeClr>
            </a:solidFill>
          </a:ln>
        </p:spPr>
      </p:pic>
      <p:cxnSp>
        <p:nvCxnSpPr>
          <p:cNvPr id="15" name="Straight Connector 14"/>
          <p:cNvCxnSpPr/>
          <p:nvPr userDrawn="1"/>
        </p:nvCxnSpPr>
        <p:spPr>
          <a:xfrm>
            <a:off x="0" y="1825625"/>
            <a:ext cx="9144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 Placeholder 21"/>
          <p:cNvSpPr>
            <a:spLocks noGrp="1"/>
          </p:cNvSpPr>
          <p:nvPr>
            <p:ph type="body" sz="quarter" idx="15" hasCustomPrompt="1"/>
          </p:nvPr>
        </p:nvSpPr>
        <p:spPr>
          <a:xfrm>
            <a:off x="6743700" y="1505533"/>
            <a:ext cx="2317750" cy="267855"/>
          </a:xfrm>
        </p:spPr>
        <p:txBody>
          <a:bodyPr>
            <a:normAutofit/>
          </a:bodyPr>
          <a:lstStyle>
            <a:lvl1pPr>
              <a:buNone/>
              <a:defRPr sz="1200">
                <a:solidFill>
                  <a:schemeClr val="bg1"/>
                </a:solidFill>
              </a:defRPr>
            </a:lvl1pPr>
          </a:lstStyle>
          <a:p>
            <a:pPr lvl="0"/>
            <a:r>
              <a:rPr lang="en-US" dirty="0" smtClean="0"/>
              <a:t>Click to add date</a:t>
            </a:r>
          </a:p>
        </p:txBody>
      </p:sp>
      <p:sp>
        <p:nvSpPr>
          <p:cNvPr id="58" name="Text Placeholder 21"/>
          <p:cNvSpPr>
            <a:spLocks noGrp="1"/>
          </p:cNvSpPr>
          <p:nvPr>
            <p:ph type="body" sz="quarter" idx="16" hasCustomPrompt="1"/>
          </p:nvPr>
        </p:nvSpPr>
        <p:spPr>
          <a:xfrm>
            <a:off x="6743700" y="116736"/>
            <a:ext cx="2317750" cy="1352141"/>
          </a:xfrm>
        </p:spPr>
        <p:txBody>
          <a:bodyPr>
            <a:normAutofit/>
          </a:bodyPr>
          <a:lstStyle>
            <a:lvl1pPr marL="0" indent="0">
              <a:buNone/>
              <a:defRPr sz="1500" baseline="0">
                <a:solidFill>
                  <a:schemeClr val="bg1"/>
                </a:solidFill>
              </a:defRPr>
            </a:lvl1pPr>
          </a:lstStyle>
          <a:p>
            <a:pPr lvl="0"/>
            <a:r>
              <a:rPr lang="en-US" dirty="0" smtClean="0"/>
              <a:t>Click to add presenter(s) name, title and presentation type</a:t>
            </a:r>
          </a:p>
        </p:txBody>
      </p:sp>
      <p:sp>
        <p:nvSpPr>
          <p:cNvPr id="44" name="Rectangle 43"/>
          <p:cNvSpPr/>
          <p:nvPr userDrawn="1"/>
        </p:nvSpPr>
        <p:spPr>
          <a:xfrm>
            <a:off x="6707188" y="5688281"/>
            <a:ext cx="2436812" cy="7633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59" name="Group 4"/>
          <p:cNvGrpSpPr>
            <a:grpSpLocks noChangeAspect="1"/>
          </p:cNvGrpSpPr>
          <p:nvPr userDrawn="1"/>
        </p:nvGrpSpPr>
        <p:grpSpPr bwMode="auto">
          <a:xfrm>
            <a:off x="6813550" y="5788025"/>
            <a:ext cx="1368425" cy="604838"/>
            <a:chOff x="4292" y="3646"/>
            <a:chExt cx="862" cy="381"/>
          </a:xfrm>
        </p:grpSpPr>
        <p:sp>
          <p:nvSpPr>
            <p:cNvPr id="60" name="AutoShape 3"/>
            <p:cNvSpPr>
              <a:spLocks noChangeAspect="1" noChangeArrowheads="1" noTextEdit="1"/>
            </p:cNvSpPr>
            <p:nvPr userDrawn="1"/>
          </p:nvSpPr>
          <p:spPr bwMode="auto">
            <a:xfrm>
              <a:off x="4292" y="3646"/>
              <a:ext cx="862" cy="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Freeform 5"/>
            <p:cNvSpPr>
              <a:spLocks noEditPoints="1"/>
            </p:cNvSpPr>
            <p:nvPr userDrawn="1"/>
          </p:nvSpPr>
          <p:spPr bwMode="auto">
            <a:xfrm>
              <a:off x="4292" y="3646"/>
              <a:ext cx="586" cy="188"/>
            </a:xfrm>
            <a:custGeom>
              <a:avLst/>
              <a:gdLst/>
              <a:ahLst/>
              <a:cxnLst>
                <a:cxn ang="0">
                  <a:pos x="858" y="137"/>
                </a:cxn>
                <a:cxn ang="0">
                  <a:pos x="1059" y="137"/>
                </a:cxn>
                <a:cxn ang="0">
                  <a:pos x="1009" y="9"/>
                </a:cxn>
                <a:cxn ang="0">
                  <a:pos x="744" y="9"/>
                </a:cxn>
                <a:cxn ang="0">
                  <a:pos x="521" y="100"/>
                </a:cxn>
                <a:cxn ang="0">
                  <a:pos x="569" y="111"/>
                </a:cxn>
                <a:cxn ang="0">
                  <a:pos x="594" y="134"/>
                </a:cxn>
                <a:cxn ang="0">
                  <a:pos x="608" y="176"/>
                </a:cxn>
                <a:cxn ang="0">
                  <a:pos x="605" y="213"/>
                </a:cxn>
                <a:cxn ang="0">
                  <a:pos x="590" y="250"/>
                </a:cxn>
                <a:cxn ang="0">
                  <a:pos x="562" y="269"/>
                </a:cxn>
                <a:cxn ang="0">
                  <a:pos x="486" y="276"/>
                </a:cxn>
                <a:cxn ang="0">
                  <a:pos x="536" y="367"/>
                </a:cxn>
                <a:cxn ang="0">
                  <a:pos x="617" y="355"/>
                </a:cxn>
                <a:cxn ang="0">
                  <a:pos x="675" y="318"/>
                </a:cxn>
                <a:cxn ang="0">
                  <a:pos x="707" y="262"/>
                </a:cxn>
                <a:cxn ang="0">
                  <a:pos x="718" y="188"/>
                </a:cxn>
                <a:cxn ang="0">
                  <a:pos x="713" y="137"/>
                </a:cxn>
                <a:cxn ang="0">
                  <a:pos x="692" y="77"/>
                </a:cxn>
                <a:cxn ang="0">
                  <a:pos x="648" y="32"/>
                </a:cxn>
                <a:cxn ang="0">
                  <a:pos x="578" y="10"/>
                </a:cxn>
                <a:cxn ang="0">
                  <a:pos x="345" y="141"/>
                </a:cxn>
                <a:cxn ang="0">
                  <a:pos x="335" y="95"/>
                </a:cxn>
                <a:cxn ang="0">
                  <a:pos x="307" y="46"/>
                </a:cxn>
                <a:cxn ang="0">
                  <a:pos x="262" y="15"/>
                </a:cxn>
                <a:cxn ang="0">
                  <a:pos x="200" y="0"/>
                </a:cxn>
                <a:cxn ang="0">
                  <a:pos x="142" y="4"/>
                </a:cxn>
                <a:cxn ang="0">
                  <a:pos x="77" y="29"/>
                </a:cxn>
                <a:cxn ang="0">
                  <a:pos x="29" y="78"/>
                </a:cxn>
                <a:cxn ang="0">
                  <a:pos x="4" y="148"/>
                </a:cxn>
                <a:cxn ang="0">
                  <a:pos x="1" y="207"/>
                </a:cxn>
                <a:cxn ang="0">
                  <a:pos x="19" y="278"/>
                </a:cxn>
                <a:cxn ang="0">
                  <a:pos x="60" y="334"/>
                </a:cxn>
                <a:cxn ang="0">
                  <a:pos x="122" y="367"/>
                </a:cxn>
                <a:cxn ang="0">
                  <a:pos x="183" y="376"/>
                </a:cxn>
                <a:cxn ang="0">
                  <a:pos x="252" y="362"/>
                </a:cxn>
                <a:cxn ang="0">
                  <a:pos x="303" y="328"/>
                </a:cxn>
                <a:cxn ang="0">
                  <a:pos x="335" y="280"/>
                </a:cxn>
                <a:cxn ang="0">
                  <a:pos x="346" y="227"/>
                </a:cxn>
                <a:cxn ang="0">
                  <a:pos x="231" y="250"/>
                </a:cxn>
                <a:cxn ang="0">
                  <a:pos x="203" y="282"/>
                </a:cxn>
                <a:cxn ang="0">
                  <a:pos x="170" y="285"/>
                </a:cxn>
                <a:cxn ang="0">
                  <a:pos x="140" y="273"/>
                </a:cxn>
                <a:cxn ang="0">
                  <a:pos x="122" y="247"/>
                </a:cxn>
                <a:cxn ang="0">
                  <a:pos x="111" y="188"/>
                </a:cxn>
                <a:cxn ang="0">
                  <a:pos x="119" y="135"/>
                </a:cxn>
                <a:cxn ang="0">
                  <a:pos x="135" y="107"/>
                </a:cxn>
                <a:cxn ang="0">
                  <a:pos x="162" y="91"/>
                </a:cxn>
                <a:cxn ang="0">
                  <a:pos x="187" y="90"/>
                </a:cxn>
                <a:cxn ang="0">
                  <a:pos x="213" y="99"/>
                </a:cxn>
                <a:cxn ang="0">
                  <a:pos x="234" y="128"/>
                </a:cxn>
              </a:cxnLst>
              <a:rect l="0" t="0" r="r" b="b"/>
              <a:pathLst>
                <a:path w="1172" h="376">
                  <a:moveTo>
                    <a:pt x="744" y="367"/>
                  </a:moveTo>
                  <a:lnTo>
                    <a:pt x="856" y="367"/>
                  </a:lnTo>
                  <a:lnTo>
                    <a:pt x="856" y="137"/>
                  </a:lnTo>
                  <a:lnTo>
                    <a:pt x="858" y="137"/>
                  </a:lnTo>
                  <a:lnTo>
                    <a:pt x="907" y="367"/>
                  </a:lnTo>
                  <a:lnTo>
                    <a:pt x="1004" y="367"/>
                  </a:lnTo>
                  <a:lnTo>
                    <a:pt x="1057" y="137"/>
                  </a:lnTo>
                  <a:lnTo>
                    <a:pt x="1059" y="137"/>
                  </a:lnTo>
                  <a:lnTo>
                    <a:pt x="1059" y="322"/>
                  </a:lnTo>
                  <a:lnTo>
                    <a:pt x="1172" y="322"/>
                  </a:lnTo>
                  <a:lnTo>
                    <a:pt x="1172" y="9"/>
                  </a:lnTo>
                  <a:lnTo>
                    <a:pt x="1009" y="9"/>
                  </a:lnTo>
                  <a:lnTo>
                    <a:pt x="958" y="219"/>
                  </a:lnTo>
                  <a:lnTo>
                    <a:pt x="957" y="219"/>
                  </a:lnTo>
                  <a:lnTo>
                    <a:pt x="906" y="9"/>
                  </a:lnTo>
                  <a:lnTo>
                    <a:pt x="744" y="9"/>
                  </a:lnTo>
                  <a:lnTo>
                    <a:pt x="744" y="367"/>
                  </a:lnTo>
                  <a:close/>
                  <a:moveTo>
                    <a:pt x="486" y="100"/>
                  </a:moveTo>
                  <a:lnTo>
                    <a:pt x="521" y="100"/>
                  </a:lnTo>
                  <a:lnTo>
                    <a:pt x="521" y="100"/>
                  </a:lnTo>
                  <a:lnTo>
                    <a:pt x="536" y="101"/>
                  </a:lnTo>
                  <a:lnTo>
                    <a:pt x="548" y="102"/>
                  </a:lnTo>
                  <a:lnTo>
                    <a:pt x="559" y="106"/>
                  </a:lnTo>
                  <a:lnTo>
                    <a:pt x="569" y="111"/>
                  </a:lnTo>
                  <a:lnTo>
                    <a:pt x="577" y="116"/>
                  </a:lnTo>
                  <a:lnTo>
                    <a:pt x="584" y="122"/>
                  </a:lnTo>
                  <a:lnTo>
                    <a:pt x="589" y="128"/>
                  </a:lnTo>
                  <a:lnTo>
                    <a:pt x="594" y="134"/>
                  </a:lnTo>
                  <a:lnTo>
                    <a:pt x="599" y="141"/>
                  </a:lnTo>
                  <a:lnTo>
                    <a:pt x="601" y="149"/>
                  </a:lnTo>
                  <a:lnTo>
                    <a:pt x="606" y="163"/>
                  </a:lnTo>
                  <a:lnTo>
                    <a:pt x="608" y="176"/>
                  </a:lnTo>
                  <a:lnTo>
                    <a:pt x="609" y="185"/>
                  </a:lnTo>
                  <a:lnTo>
                    <a:pt x="609" y="185"/>
                  </a:lnTo>
                  <a:lnTo>
                    <a:pt x="608" y="199"/>
                  </a:lnTo>
                  <a:lnTo>
                    <a:pt x="605" y="213"/>
                  </a:lnTo>
                  <a:lnTo>
                    <a:pt x="601" y="229"/>
                  </a:lnTo>
                  <a:lnTo>
                    <a:pt x="598" y="237"/>
                  </a:lnTo>
                  <a:lnTo>
                    <a:pt x="594" y="243"/>
                  </a:lnTo>
                  <a:lnTo>
                    <a:pt x="590" y="250"/>
                  </a:lnTo>
                  <a:lnTo>
                    <a:pt x="584" y="256"/>
                  </a:lnTo>
                  <a:lnTo>
                    <a:pt x="578" y="261"/>
                  </a:lnTo>
                  <a:lnTo>
                    <a:pt x="571" y="266"/>
                  </a:lnTo>
                  <a:lnTo>
                    <a:pt x="562" y="269"/>
                  </a:lnTo>
                  <a:lnTo>
                    <a:pt x="553" y="273"/>
                  </a:lnTo>
                  <a:lnTo>
                    <a:pt x="542" y="274"/>
                  </a:lnTo>
                  <a:lnTo>
                    <a:pt x="530" y="276"/>
                  </a:lnTo>
                  <a:lnTo>
                    <a:pt x="486" y="276"/>
                  </a:lnTo>
                  <a:lnTo>
                    <a:pt x="486" y="100"/>
                  </a:lnTo>
                  <a:close/>
                  <a:moveTo>
                    <a:pt x="375" y="367"/>
                  </a:moveTo>
                  <a:lnTo>
                    <a:pt x="536" y="367"/>
                  </a:lnTo>
                  <a:lnTo>
                    <a:pt x="536" y="367"/>
                  </a:lnTo>
                  <a:lnTo>
                    <a:pt x="558" y="367"/>
                  </a:lnTo>
                  <a:lnTo>
                    <a:pt x="580" y="365"/>
                  </a:lnTo>
                  <a:lnTo>
                    <a:pt x="599" y="360"/>
                  </a:lnTo>
                  <a:lnTo>
                    <a:pt x="617" y="355"/>
                  </a:lnTo>
                  <a:lnTo>
                    <a:pt x="633" y="347"/>
                  </a:lnTo>
                  <a:lnTo>
                    <a:pt x="649" y="339"/>
                  </a:lnTo>
                  <a:lnTo>
                    <a:pt x="662" y="329"/>
                  </a:lnTo>
                  <a:lnTo>
                    <a:pt x="675" y="318"/>
                  </a:lnTo>
                  <a:lnTo>
                    <a:pt x="684" y="306"/>
                  </a:lnTo>
                  <a:lnTo>
                    <a:pt x="694" y="293"/>
                  </a:lnTo>
                  <a:lnTo>
                    <a:pt x="701" y="278"/>
                  </a:lnTo>
                  <a:lnTo>
                    <a:pt x="707" y="262"/>
                  </a:lnTo>
                  <a:lnTo>
                    <a:pt x="712" y="245"/>
                  </a:lnTo>
                  <a:lnTo>
                    <a:pt x="716" y="227"/>
                  </a:lnTo>
                  <a:lnTo>
                    <a:pt x="718" y="207"/>
                  </a:lnTo>
                  <a:lnTo>
                    <a:pt x="718" y="188"/>
                  </a:lnTo>
                  <a:lnTo>
                    <a:pt x="718" y="188"/>
                  </a:lnTo>
                  <a:lnTo>
                    <a:pt x="718" y="171"/>
                  </a:lnTo>
                  <a:lnTo>
                    <a:pt x="717" y="154"/>
                  </a:lnTo>
                  <a:lnTo>
                    <a:pt x="713" y="137"/>
                  </a:lnTo>
                  <a:lnTo>
                    <a:pt x="710" y="121"/>
                  </a:lnTo>
                  <a:lnTo>
                    <a:pt x="705" y="106"/>
                  </a:lnTo>
                  <a:lnTo>
                    <a:pt x="699" y="90"/>
                  </a:lnTo>
                  <a:lnTo>
                    <a:pt x="692" y="77"/>
                  </a:lnTo>
                  <a:lnTo>
                    <a:pt x="683" y="63"/>
                  </a:lnTo>
                  <a:lnTo>
                    <a:pt x="672" y="51"/>
                  </a:lnTo>
                  <a:lnTo>
                    <a:pt x="661" y="41"/>
                  </a:lnTo>
                  <a:lnTo>
                    <a:pt x="648" y="32"/>
                  </a:lnTo>
                  <a:lnTo>
                    <a:pt x="633" y="23"/>
                  </a:lnTo>
                  <a:lnTo>
                    <a:pt x="616" y="17"/>
                  </a:lnTo>
                  <a:lnTo>
                    <a:pt x="598" y="12"/>
                  </a:lnTo>
                  <a:lnTo>
                    <a:pt x="578" y="10"/>
                  </a:lnTo>
                  <a:lnTo>
                    <a:pt x="556" y="9"/>
                  </a:lnTo>
                  <a:lnTo>
                    <a:pt x="375" y="9"/>
                  </a:lnTo>
                  <a:lnTo>
                    <a:pt x="375" y="367"/>
                  </a:lnTo>
                  <a:close/>
                  <a:moveTo>
                    <a:pt x="345" y="141"/>
                  </a:moveTo>
                  <a:lnTo>
                    <a:pt x="345" y="141"/>
                  </a:lnTo>
                  <a:lnTo>
                    <a:pt x="342" y="126"/>
                  </a:lnTo>
                  <a:lnTo>
                    <a:pt x="338" y="110"/>
                  </a:lnTo>
                  <a:lnTo>
                    <a:pt x="335" y="95"/>
                  </a:lnTo>
                  <a:lnTo>
                    <a:pt x="329" y="82"/>
                  </a:lnTo>
                  <a:lnTo>
                    <a:pt x="323" y="69"/>
                  </a:lnTo>
                  <a:lnTo>
                    <a:pt x="315" y="57"/>
                  </a:lnTo>
                  <a:lnTo>
                    <a:pt x="307" y="46"/>
                  </a:lnTo>
                  <a:lnTo>
                    <a:pt x="297" y="38"/>
                  </a:lnTo>
                  <a:lnTo>
                    <a:pt x="286" y="29"/>
                  </a:lnTo>
                  <a:lnTo>
                    <a:pt x="274" y="21"/>
                  </a:lnTo>
                  <a:lnTo>
                    <a:pt x="262" y="15"/>
                  </a:lnTo>
                  <a:lnTo>
                    <a:pt x="248" y="10"/>
                  </a:lnTo>
                  <a:lnTo>
                    <a:pt x="233" y="5"/>
                  </a:lnTo>
                  <a:lnTo>
                    <a:pt x="217" y="2"/>
                  </a:lnTo>
                  <a:lnTo>
                    <a:pt x="200" y="0"/>
                  </a:lnTo>
                  <a:lnTo>
                    <a:pt x="183" y="0"/>
                  </a:lnTo>
                  <a:lnTo>
                    <a:pt x="183" y="0"/>
                  </a:lnTo>
                  <a:lnTo>
                    <a:pt x="162" y="0"/>
                  </a:lnTo>
                  <a:lnTo>
                    <a:pt x="142" y="4"/>
                  </a:lnTo>
                  <a:lnTo>
                    <a:pt x="124" y="7"/>
                  </a:lnTo>
                  <a:lnTo>
                    <a:pt x="107" y="13"/>
                  </a:lnTo>
                  <a:lnTo>
                    <a:pt x="91" y="21"/>
                  </a:lnTo>
                  <a:lnTo>
                    <a:pt x="77" y="29"/>
                  </a:lnTo>
                  <a:lnTo>
                    <a:pt x="62" y="40"/>
                  </a:lnTo>
                  <a:lnTo>
                    <a:pt x="50" y="51"/>
                  </a:lnTo>
                  <a:lnTo>
                    <a:pt x="39" y="65"/>
                  </a:lnTo>
                  <a:lnTo>
                    <a:pt x="29" y="78"/>
                  </a:lnTo>
                  <a:lnTo>
                    <a:pt x="21" y="94"/>
                  </a:lnTo>
                  <a:lnTo>
                    <a:pt x="13" y="111"/>
                  </a:lnTo>
                  <a:lnTo>
                    <a:pt x="7" y="128"/>
                  </a:lnTo>
                  <a:lnTo>
                    <a:pt x="4" y="148"/>
                  </a:lnTo>
                  <a:lnTo>
                    <a:pt x="1" y="167"/>
                  </a:lnTo>
                  <a:lnTo>
                    <a:pt x="0" y="188"/>
                  </a:lnTo>
                  <a:lnTo>
                    <a:pt x="0" y="188"/>
                  </a:lnTo>
                  <a:lnTo>
                    <a:pt x="1" y="207"/>
                  </a:lnTo>
                  <a:lnTo>
                    <a:pt x="4" y="227"/>
                  </a:lnTo>
                  <a:lnTo>
                    <a:pt x="7" y="245"/>
                  </a:lnTo>
                  <a:lnTo>
                    <a:pt x="12" y="262"/>
                  </a:lnTo>
                  <a:lnTo>
                    <a:pt x="19" y="278"/>
                  </a:lnTo>
                  <a:lnTo>
                    <a:pt x="27" y="294"/>
                  </a:lnTo>
                  <a:lnTo>
                    <a:pt x="37" y="308"/>
                  </a:lnTo>
                  <a:lnTo>
                    <a:pt x="47" y="322"/>
                  </a:lnTo>
                  <a:lnTo>
                    <a:pt x="60" y="334"/>
                  </a:lnTo>
                  <a:lnTo>
                    <a:pt x="74" y="344"/>
                  </a:lnTo>
                  <a:lnTo>
                    <a:pt x="89" y="354"/>
                  </a:lnTo>
                  <a:lnTo>
                    <a:pt x="105" y="361"/>
                  </a:lnTo>
                  <a:lnTo>
                    <a:pt x="122" y="367"/>
                  </a:lnTo>
                  <a:lnTo>
                    <a:pt x="141" y="372"/>
                  </a:lnTo>
                  <a:lnTo>
                    <a:pt x="161" y="374"/>
                  </a:lnTo>
                  <a:lnTo>
                    <a:pt x="183" y="376"/>
                  </a:lnTo>
                  <a:lnTo>
                    <a:pt x="183" y="376"/>
                  </a:lnTo>
                  <a:lnTo>
                    <a:pt x="201" y="376"/>
                  </a:lnTo>
                  <a:lnTo>
                    <a:pt x="219" y="372"/>
                  </a:lnTo>
                  <a:lnTo>
                    <a:pt x="236" y="368"/>
                  </a:lnTo>
                  <a:lnTo>
                    <a:pt x="252" y="362"/>
                  </a:lnTo>
                  <a:lnTo>
                    <a:pt x="267" y="356"/>
                  </a:lnTo>
                  <a:lnTo>
                    <a:pt x="280" y="347"/>
                  </a:lnTo>
                  <a:lnTo>
                    <a:pt x="292" y="339"/>
                  </a:lnTo>
                  <a:lnTo>
                    <a:pt x="303" y="328"/>
                  </a:lnTo>
                  <a:lnTo>
                    <a:pt x="313" y="317"/>
                  </a:lnTo>
                  <a:lnTo>
                    <a:pt x="321" y="306"/>
                  </a:lnTo>
                  <a:lnTo>
                    <a:pt x="329" y="293"/>
                  </a:lnTo>
                  <a:lnTo>
                    <a:pt x="335" y="280"/>
                  </a:lnTo>
                  <a:lnTo>
                    <a:pt x="340" y="267"/>
                  </a:lnTo>
                  <a:lnTo>
                    <a:pt x="343" y="254"/>
                  </a:lnTo>
                  <a:lnTo>
                    <a:pt x="346" y="240"/>
                  </a:lnTo>
                  <a:lnTo>
                    <a:pt x="346" y="227"/>
                  </a:lnTo>
                  <a:lnTo>
                    <a:pt x="237" y="227"/>
                  </a:lnTo>
                  <a:lnTo>
                    <a:pt x="237" y="227"/>
                  </a:lnTo>
                  <a:lnTo>
                    <a:pt x="235" y="239"/>
                  </a:lnTo>
                  <a:lnTo>
                    <a:pt x="231" y="250"/>
                  </a:lnTo>
                  <a:lnTo>
                    <a:pt x="226" y="260"/>
                  </a:lnTo>
                  <a:lnTo>
                    <a:pt x="220" y="269"/>
                  </a:lnTo>
                  <a:lnTo>
                    <a:pt x="212" y="277"/>
                  </a:lnTo>
                  <a:lnTo>
                    <a:pt x="203" y="282"/>
                  </a:lnTo>
                  <a:lnTo>
                    <a:pt x="192" y="285"/>
                  </a:lnTo>
                  <a:lnTo>
                    <a:pt x="179" y="287"/>
                  </a:lnTo>
                  <a:lnTo>
                    <a:pt x="179" y="287"/>
                  </a:lnTo>
                  <a:lnTo>
                    <a:pt x="170" y="285"/>
                  </a:lnTo>
                  <a:lnTo>
                    <a:pt x="162" y="284"/>
                  </a:lnTo>
                  <a:lnTo>
                    <a:pt x="153" y="282"/>
                  </a:lnTo>
                  <a:lnTo>
                    <a:pt x="147" y="278"/>
                  </a:lnTo>
                  <a:lnTo>
                    <a:pt x="140" y="273"/>
                  </a:lnTo>
                  <a:lnTo>
                    <a:pt x="135" y="268"/>
                  </a:lnTo>
                  <a:lnTo>
                    <a:pt x="130" y="262"/>
                  </a:lnTo>
                  <a:lnTo>
                    <a:pt x="125" y="255"/>
                  </a:lnTo>
                  <a:lnTo>
                    <a:pt x="122" y="247"/>
                  </a:lnTo>
                  <a:lnTo>
                    <a:pt x="119" y="240"/>
                  </a:lnTo>
                  <a:lnTo>
                    <a:pt x="114" y="223"/>
                  </a:lnTo>
                  <a:lnTo>
                    <a:pt x="112" y="206"/>
                  </a:lnTo>
                  <a:lnTo>
                    <a:pt x="111" y="188"/>
                  </a:lnTo>
                  <a:lnTo>
                    <a:pt x="111" y="188"/>
                  </a:lnTo>
                  <a:lnTo>
                    <a:pt x="112" y="169"/>
                  </a:lnTo>
                  <a:lnTo>
                    <a:pt x="114" y="152"/>
                  </a:lnTo>
                  <a:lnTo>
                    <a:pt x="119" y="135"/>
                  </a:lnTo>
                  <a:lnTo>
                    <a:pt x="122" y="128"/>
                  </a:lnTo>
                  <a:lnTo>
                    <a:pt x="125" y="121"/>
                  </a:lnTo>
                  <a:lnTo>
                    <a:pt x="130" y="113"/>
                  </a:lnTo>
                  <a:lnTo>
                    <a:pt x="135" y="107"/>
                  </a:lnTo>
                  <a:lnTo>
                    <a:pt x="140" y="102"/>
                  </a:lnTo>
                  <a:lnTo>
                    <a:pt x="147" y="98"/>
                  </a:lnTo>
                  <a:lnTo>
                    <a:pt x="153" y="94"/>
                  </a:lnTo>
                  <a:lnTo>
                    <a:pt x="162" y="91"/>
                  </a:lnTo>
                  <a:lnTo>
                    <a:pt x="170" y="90"/>
                  </a:lnTo>
                  <a:lnTo>
                    <a:pt x="179" y="89"/>
                  </a:lnTo>
                  <a:lnTo>
                    <a:pt x="179" y="89"/>
                  </a:lnTo>
                  <a:lnTo>
                    <a:pt x="187" y="90"/>
                  </a:lnTo>
                  <a:lnTo>
                    <a:pt x="195" y="91"/>
                  </a:lnTo>
                  <a:lnTo>
                    <a:pt x="201" y="93"/>
                  </a:lnTo>
                  <a:lnTo>
                    <a:pt x="207" y="95"/>
                  </a:lnTo>
                  <a:lnTo>
                    <a:pt x="213" y="99"/>
                  </a:lnTo>
                  <a:lnTo>
                    <a:pt x="217" y="102"/>
                  </a:lnTo>
                  <a:lnTo>
                    <a:pt x="224" y="111"/>
                  </a:lnTo>
                  <a:lnTo>
                    <a:pt x="230" y="119"/>
                  </a:lnTo>
                  <a:lnTo>
                    <a:pt x="234" y="128"/>
                  </a:lnTo>
                  <a:lnTo>
                    <a:pt x="236" y="137"/>
                  </a:lnTo>
                  <a:lnTo>
                    <a:pt x="237" y="141"/>
                  </a:lnTo>
                  <a:lnTo>
                    <a:pt x="345" y="14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 name="Rectangle 6"/>
            <p:cNvSpPr>
              <a:spLocks noChangeArrowheads="1"/>
            </p:cNvSpPr>
            <p:nvPr userDrawn="1"/>
          </p:nvSpPr>
          <p:spPr bwMode="auto">
            <a:xfrm>
              <a:off x="4822" y="3869"/>
              <a:ext cx="56" cy="15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Freeform 7"/>
            <p:cNvSpPr>
              <a:spLocks/>
            </p:cNvSpPr>
            <p:nvPr userDrawn="1"/>
          </p:nvSpPr>
          <p:spPr bwMode="auto">
            <a:xfrm>
              <a:off x="4553" y="3865"/>
              <a:ext cx="249" cy="155"/>
            </a:xfrm>
            <a:custGeom>
              <a:avLst/>
              <a:gdLst/>
              <a:ahLst/>
              <a:cxnLst>
                <a:cxn ang="0">
                  <a:pos x="115" y="309"/>
                </a:cxn>
                <a:cxn ang="0">
                  <a:pos x="115" y="146"/>
                </a:cxn>
                <a:cxn ang="0">
                  <a:pos x="117" y="124"/>
                </a:cxn>
                <a:cxn ang="0">
                  <a:pos x="124" y="107"/>
                </a:cxn>
                <a:cxn ang="0">
                  <a:pos x="135" y="96"/>
                </a:cxn>
                <a:cxn ang="0">
                  <a:pos x="155" y="91"/>
                </a:cxn>
                <a:cxn ang="0">
                  <a:pos x="166" y="92"/>
                </a:cxn>
                <a:cxn ang="0">
                  <a:pos x="182" y="101"/>
                </a:cxn>
                <a:cxn ang="0">
                  <a:pos x="189" y="117"/>
                </a:cxn>
                <a:cxn ang="0">
                  <a:pos x="192" y="135"/>
                </a:cxn>
                <a:cxn ang="0">
                  <a:pos x="192" y="309"/>
                </a:cxn>
                <a:cxn ang="0">
                  <a:pos x="307" y="146"/>
                </a:cxn>
                <a:cxn ang="0">
                  <a:pos x="308" y="135"/>
                </a:cxn>
                <a:cxn ang="0">
                  <a:pos x="312" y="116"/>
                </a:cxn>
                <a:cxn ang="0">
                  <a:pos x="322" y="101"/>
                </a:cxn>
                <a:cxn ang="0">
                  <a:pos x="336" y="92"/>
                </a:cxn>
                <a:cxn ang="0">
                  <a:pos x="347" y="91"/>
                </a:cxn>
                <a:cxn ang="0">
                  <a:pos x="368" y="96"/>
                </a:cxn>
                <a:cxn ang="0">
                  <a:pos x="379" y="108"/>
                </a:cxn>
                <a:cxn ang="0">
                  <a:pos x="384" y="125"/>
                </a:cxn>
                <a:cxn ang="0">
                  <a:pos x="385" y="146"/>
                </a:cxn>
                <a:cxn ang="0">
                  <a:pos x="499" y="309"/>
                </a:cxn>
                <a:cxn ang="0">
                  <a:pos x="499" y="102"/>
                </a:cxn>
                <a:cxn ang="0">
                  <a:pos x="497" y="74"/>
                </a:cxn>
                <a:cxn ang="0">
                  <a:pos x="492" y="57"/>
                </a:cxn>
                <a:cxn ang="0">
                  <a:pos x="482" y="40"/>
                </a:cxn>
                <a:cxn ang="0">
                  <a:pos x="470" y="25"/>
                </a:cxn>
                <a:cxn ang="0">
                  <a:pos x="454" y="13"/>
                </a:cxn>
                <a:cxn ang="0">
                  <a:pos x="435" y="5"/>
                </a:cxn>
                <a:cxn ang="0">
                  <a:pos x="410" y="0"/>
                </a:cxn>
                <a:cxn ang="0">
                  <a:pos x="396" y="0"/>
                </a:cxn>
                <a:cxn ang="0">
                  <a:pos x="370" y="1"/>
                </a:cxn>
                <a:cxn ang="0">
                  <a:pos x="348" y="6"/>
                </a:cxn>
                <a:cxn ang="0">
                  <a:pos x="331" y="13"/>
                </a:cxn>
                <a:cxn ang="0">
                  <a:pos x="308" y="30"/>
                </a:cxn>
                <a:cxn ang="0">
                  <a:pos x="294" y="47"/>
                </a:cxn>
                <a:cxn ang="0">
                  <a:pos x="286" y="36"/>
                </a:cxn>
                <a:cxn ang="0">
                  <a:pos x="269" y="18"/>
                </a:cxn>
                <a:cxn ang="0">
                  <a:pos x="247" y="7"/>
                </a:cxn>
                <a:cxn ang="0">
                  <a:pos x="224" y="0"/>
                </a:cxn>
                <a:cxn ang="0">
                  <a:pos x="211" y="0"/>
                </a:cxn>
                <a:cxn ang="0">
                  <a:pos x="182" y="2"/>
                </a:cxn>
                <a:cxn ang="0">
                  <a:pos x="155" y="11"/>
                </a:cxn>
                <a:cxn ang="0">
                  <a:pos x="132" y="25"/>
                </a:cxn>
                <a:cxn ang="0">
                  <a:pos x="112" y="47"/>
                </a:cxn>
                <a:cxn ang="0">
                  <a:pos x="111" y="7"/>
                </a:cxn>
                <a:cxn ang="0">
                  <a:pos x="0" y="309"/>
                </a:cxn>
              </a:cxnLst>
              <a:rect l="0" t="0" r="r" b="b"/>
              <a:pathLst>
                <a:path w="499" h="309">
                  <a:moveTo>
                    <a:pt x="0" y="309"/>
                  </a:moveTo>
                  <a:lnTo>
                    <a:pt x="115" y="309"/>
                  </a:lnTo>
                  <a:lnTo>
                    <a:pt x="115" y="146"/>
                  </a:lnTo>
                  <a:lnTo>
                    <a:pt x="115" y="146"/>
                  </a:lnTo>
                  <a:lnTo>
                    <a:pt x="116" y="135"/>
                  </a:lnTo>
                  <a:lnTo>
                    <a:pt x="117" y="124"/>
                  </a:lnTo>
                  <a:lnTo>
                    <a:pt x="119" y="116"/>
                  </a:lnTo>
                  <a:lnTo>
                    <a:pt x="124" y="107"/>
                  </a:lnTo>
                  <a:lnTo>
                    <a:pt x="129" y="101"/>
                  </a:lnTo>
                  <a:lnTo>
                    <a:pt x="135" y="96"/>
                  </a:lnTo>
                  <a:lnTo>
                    <a:pt x="144" y="92"/>
                  </a:lnTo>
                  <a:lnTo>
                    <a:pt x="155" y="91"/>
                  </a:lnTo>
                  <a:lnTo>
                    <a:pt x="155" y="91"/>
                  </a:lnTo>
                  <a:lnTo>
                    <a:pt x="166" y="92"/>
                  </a:lnTo>
                  <a:lnTo>
                    <a:pt x="175" y="96"/>
                  </a:lnTo>
                  <a:lnTo>
                    <a:pt x="182" y="101"/>
                  </a:lnTo>
                  <a:lnTo>
                    <a:pt x="186" y="108"/>
                  </a:lnTo>
                  <a:lnTo>
                    <a:pt x="189" y="117"/>
                  </a:lnTo>
                  <a:lnTo>
                    <a:pt x="191" y="125"/>
                  </a:lnTo>
                  <a:lnTo>
                    <a:pt x="192" y="135"/>
                  </a:lnTo>
                  <a:lnTo>
                    <a:pt x="192" y="146"/>
                  </a:lnTo>
                  <a:lnTo>
                    <a:pt x="192" y="309"/>
                  </a:lnTo>
                  <a:lnTo>
                    <a:pt x="307" y="309"/>
                  </a:lnTo>
                  <a:lnTo>
                    <a:pt x="307" y="146"/>
                  </a:lnTo>
                  <a:lnTo>
                    <a:pt x="307" y="146"/>
                  </a:lnTo>
                  <a:lnTo>
                    <a:pt x="308" y="135"/>
                  </a:lnTo>
                  <a:lnTo>
                    <a:pt x="309" y="124"/>
                  </a:lnTo>
                  <a:lnTo>
                    <a:pt x="312" y="116"/>
                  </a:lnTo>
                  <a:lnTo>
                    <a:pt x="317" y="107"/>
                  </a:lnTo>
                  <a:lnTo>
                    <a:pt x="322" y="101"/>
                  </a:lnTo>
                  <a:lnTo>
                    <a:pt x="328" y="96"/>
                  </a:lnTo>
                  <a:lnTo>
                    <a:pt x="336" y="92"/>
                  </a:lnTo>
                  <a:lnTo>
                    <a:pt x="347" y="91"/>
                  </a:lnTo>
                  <a:lnTo>
                    <a:pt x="347" y="91"/>
                  </a:lnTo>
                  <a:lnTo>
                    <a:pt x="358" y="92"/>
                  </a:lnTo>
                  <a:lnTo>
                    <a:pt x="368" y="96"/>
                  </a:lnTo>
                  <a:lnTo>
                    <a:pt x="374" y="101"/>
                  </a:lnTo>
                  <a:lnTo>
                    <a:pt x="379" y="108"/>
                  </a:lnTo>
                  <a:lnTo>
                    <a:pt x="381" y="117"/>
                  </a:lnTo>
                  <a:lnTo>
                    <a:pt x="384" y="125"/>
                  </a:lnTo>
                  <a:lnTo>
                    <a:pt x="385" y="135"/>
                  </a:lnTo>
                  <a:lnTo>
                    <a:pt x="385" y="146"/>
                  </a:lnTo>
                  <a:lnTo>
                    <a:pt x="385" y="309"/>
                  </a:lnTo>
                  <a:lnTo>
                    <a:pt x="499" y="309"/>
                  </a:lnTo>
                  <a:lnTo>
                    <a:pt x="499" y="102"/>
                  </a:lnTo>
                  <a:lnTo>
                    <a:pt x="499" y="102"/>
                  </a:lnTo>
                  <a:lnTo>
                    <a:pt x="498" y="84"/>
                  </a:lnTo>
                  <a:lnTo>
                    <a:pt x="497" y="74"/>
                  </a:lnTo>
                  <a:lnTo>
                    <a:pt x="494" y="66"/>
                  </a:lnTo>
                  <a:lnTo>
                    <a:pt x="492" y="57"/>
                  </a:lnTo>
                  <a:lnTo>
                    <a:pt x="487" y="48"/>
                  </a:lnTo>
                  <a:lnTo>
                    <a:pt x="482" y="40"/>
                  </a:lnTo>
                  <a:lnTo>
                    <a:pt x="477" y="33"/>
                  </a:lnTo>
                  <a:lnTo>
                    <a:pt x="470" y="25"/>
                  </a:lnTo>
                  <a:lnTo>
                    <a:pt x="463" y="19"/>
                  </a:lnTo>
                  <a:lnTo>
                    <a:pt x="454" y="13"/>
                  </a:lnTo>
                  <a:lnTo>
                    <a:pt x="444" y="8"/>
                  </a:lnTo>
                  <a:lnTo>
                    <a:pt x="435" y="5"/>
                  </a:lnTo>
                  <a:lnTo>
                    <a:pt x="423" y="2"/>
                  </a:lnTo>
                  <a:lnTo>
                    <a:pt x="410" y="0"/>
                  </a:lnTo>
                  <a:lnTo>
                    <a:pt x="396" y="0"/>
                  </a:lnTo>
                  <a:lnTo>
                    <a:pt x="396" y="0"/>
                  </a:lnTo>
                  <a:lnTo>
                    <a:pt x="382" y="0"/>
                  </a:lnTo>
                  <a:lnTo>
                    <a:pt x="370" y="1"/>
                  </a:lnTo>
                  <a:lnTo>
                    <a:pt x="359" y="3"/>
                  </a:lnTo>
                  <a:lnTo>
                    <a:pt x="348" y="6"/>
                  </a:lnTo>
                  <a:lnTo>
                    <a:pt x="340" y="9"/>
                  </a:lnTo>
                  <a:lnTo>
                    <a:pt x="331" y="13"/>
                  </a:lnTo>
                  <a:lnTo>
                    <a:pt x="318" y="22"/>
                  </a:lnTo>
                  <a:lnTo>
                    <a:pt x="308" y="30"/>
                  </a:lnTo>
                  <a:lnTo>
                    <a:pt x="301" y="37"/>
                  </a:lnTo>
                  <a:lnTo>
                    <a:pt x="294" y="47"/>
                  </a:lnTo>
                  <a:lnTo>
                    <a:pt x="294" y="47"/>
                  </a:lnTo>
                  <a:lnTo>
                    <a:pt x="286" y="36"/>
                  </a:lnTo>
                  <a:lnTo>
                    <a:pt x="279" y="27"/>
                  </a:lnTo>
                  <a:lnTo>
                    <a:pt x="269" y="18"/>
                  </a:lnTo>
                  <a:lnTo>
                    <a:pt x="259" y="12"/>
                  </a:lnTo>
                  <a:lnTo>
                    <a:pt x="247" y="7"/>
                  </a:lnTo>
                  <a:lnTo>
                    <a:pt x="236" y="2"/>
                  </a:lnTo>
                  <a:lnTo>
                    <a:pt x="224" y="0"/>
                  </a:lnTo>
                  <a:lnTo>
                    <a:pt x="211" y="0"/>
                  </a:lnTo>
                  <a:lnTo>
                    <a:pt x="211" y="0"/>
                  </a:lnTo>
                  <a:lnTo>
                    <a:pt x="196" y="0"/>
                  </a:lnTo>
                  <a:lnTo>
                    <a:pt x="182" y="2"/>
                  </a:lnTo>
                  <a:lnTo>
                    <a:pt x="168" y="6"/>
                  </a:lnTo>
                  <a:lnTo>
                    <a:pt x="155" y="11"/>
                  </a:lnTo>
                  <a:lnTo>
                    <a:pt x="143" y="17"/>
                  </a:lnTo>
                  <a:lnTo>
                    <a:pt x="132" y="25"/>
                  </a:lnTo>
                  <a:lnTo>
                    <a:pt x="122" y="35"/>
                  </a:lnTo>
                  <a:lnTo>
                    <a:pt x="112" y="47"/>
                  </a:lnTo>
                  <a:lnTo>
                    <a:pt x="111" y="47"/>
                  </a:lnTo>
                  <a:lnTo>
                    <a:pt x="111" y="7"/>
                  </a:lnTo>
                  <a:lnTo>
                    <a:pt x="0" y="7"/>
                  </a:lnTo>
                  <a:lnTo>
                    <a:pt x="0" y="30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 name="Freeform 8"/>
            <p:cNvSpPr>
              <a:spLocks/>
            </p:cNvSpPr>
            <p:nvPr userDrawn="1"/>
          </p:nvSpPr>
          <p:spPr bwMode="auto">
            <a:xfrm>
              <a:off x="4374" y="3837"/>
              <a:ext cx="165" cy="190"/>
            </a:xfrm>
            <a:custGeom>
              <a:avLst/>
              <a:gdLst/>
              <a:ahLst/>
              <a:cxnLst>
                <a:cxn ang="0">
                  <a:pos x="322" y="97"/>
                </a:cxn>
                <a:cxn ang="0">
                  <a:pos x="307" y="57"/>
                </a:cxn>
                <a:cxn ang="0">
                  <a:pos x="280" y="29"/>
                </a:cxn>
                <a:cxn ang="0">
                  <a:pos x="244" y="12"/>
                </a:cxn>
                <a:cxn ang="0">
                  <a:pos x="203" y="2"/>
                </a:cxn>
                <a:cxn ang="0">
                  <a:pos x="163" y="0"/>
                </a:cxn>
                <a:cxn ang="0">
                  <a:pos x="111" y="4"/>
                </a:cxn>
                <a:cxn ang="0">
                  <a:pos x="73" y="17"/>
                </a:cxn>
                <a:cxn ang="0">
                  <a:pos x="39" y="39"/>
                </a:cxn>
                <a:cxn ang="0">
                  <a:pos x="17" y="70"/>
                </a:cxn>
                <a:cxn ang="0">
                  <a:pos x="7" y="115"/>
                </a:cxn>
                <a:cxn ang="0">
                  <a:pos x="10" y="137"/>
                </a:cxn>
                <a:cxn ang="0">
                  <a:pos x="20" y="165"/>
                </a:cxn>
                <a:cxn ang="0">
                  <a:pos x="39" y="189"/>
                </a:cxn>
                <a:cxn ang="0">
                  <a:pos x="68" y="207"/>
                </a:cxn>
                <a:cxn ang="0">
                  <a:pos x="109" y="222"/>
                </a:cxn>
                <a:cxn ang="0">
                  <a:pos x="178" y="236"/>
                </a:cxn>
                <a:cxn ang="0">
                  <a:pos x="205" y="248"/>
                </a:cxn>
                <a:cxn ang="0">
                  <a:pos x="212" y="267"/>
                </a:cxn>
                <a:cxn ang="0">
                  <a:pos x="207" y="280"/>
                </a:cxn>
                <a:cxn ang="0">
                  <a:pos x="190" y="291"/>
                </a:cxn>
                <a:cxn ang="0">
                  <a:pos x="169" y="295"/>
                </a:cxn>
                <a:cxn ang="0">
                  <a:pos x="141" y="289"/>
                </a:cxn>
                <a:cxn ang="0">
                  <a:pos x="129" y="278"/>
                </a:cxn>
                <a:cxn ang="0">
                  <a:pos x="121" y="252"/>
                </a:cxn>
                <a:cxn ang="0">
                  <a:pos x="1" y="269"/>
                </a:cxn>
                <a:cxn ang="0">
                  <a:pos x="16" y="312"/>
                </a:cxn>
                <a:cxn ang="0">
                  <a:pos x="43" y="343"/>
                </a:cxn>
                <a:cxn ang="0">
                  <a:pos x="79" y="364"/>
                </a:cxn>
                <a:cxn ang="0">
                  <a:pos x="121" y="376"/>
                </a:cxn>
                <a:cxn ang="0">
                  <a:pos x="165" y="380"/>
                </a:cxn>
                <a:cxn ang="0">
                  <a:pos x="210" y="376"/>
                </a:cxn>
                <a:cxn ang="0">
                  <a:pos x="252" y="365"/>
                </a:cxn>
                <a:cxn ang="0">
                  <a:pos x="290" y="346"/>
                </a:cxn>
                <a:cxn ang="0">
                  <a:pos x="317" y="314"/>
                </a:cxn>
                <a:cxn ang="0">
                  <a:pos x="331" y="270"/>
                </a:cxn>
                <a:cxn ang="0">
                  <a:pos x="331" y="241"/>
                </a:cxn>
                <a:cxn ang="0">
                  <a:pos x="325" y="213"/>
                </a:cxn>
                <a:cxn ang="0">
                  <a:pos x="313" y="191"/>
                </a:cxn>
                <a:cxn ang="0">
                  <a:pos x="283" y="164"/>
                </a:cxn>
                <a:cxn ang="0">
                  <a:pos x="253" y="151"/>
                </a:cxn>
                <a:cxn ang="0">
                  <a:pos x="190" y="135"/>
                </a:cxn>
                <a:cxn ang="0">
                  <a:pos x="143" y="123"/>
                </a:cxn>
                <a:cxn ang="0">
                  <a:pos x="133" y="117"/>
                </a:cxn>
                <a:cxn ang="0">
                  <a:pos x="128" y="104"/>
                </a:cxn>
                <a:cxn ang="0">
                  <a:pos x="135" y="85"/>
                </a:cxn>
                <a:cxn ang="0">
                  <a:pos x="154" y="78"/>
                </a:cxn>
                <a:cxn ang="0">
                  <a:pos x="174" y="78"/>
                </a:cxn>
                <a:cxn ang="0">
                  <a:pos x="194" y="87"/>
                </a:cxn>
                <a:cxn ang="0">
                  <a:pos x="205" y="98"/>
                </a:cxn>
                <a:cxn ang="0">
                  <a:pos x="323" y="114"/>
                </a:cxn>
              </a:cxnLst>
              <a:rect l="0" t="0" r="r" b="b"/>
              <a:pathLst>
                <a:path w="331" h="380">
                  <a:moveTo>
                    <a:pt x="323" y="114"/>
                  </a:moveTo>
                  <a:lnTo>
                    <a:pt x="323" y="114"/>
                  </a:lnTo>
                  <a:lnTo>
                    <a:pt x="322" y="97"/>
                  </a:lnTo>
                  <a:lnTo>
                    <a:pt x="318" y="83"/>
                  </a:lnTo>
                  <a:lnTo>
                    <a:pt x="313" y="69"/>
                  </a:lnTo>
                  <a:lnTo>
                    <a:pt x="307" y="57"/>
                  </a:lnTo>
                  <a:lnTo>
                    <a:pt x="298" y="47"/>
                  </a:lnTo>
                  <a:lnTo>
                    <a:pt x="290" y="37"/>
                  </a:lnTo>
                  <a:lnTo>
                    <a:pt x="280" y="29"/>
                  </a:lnTo>
                  <a:lnTo>
                    <a:pt x="268" y="23"/>
                  </a:lnTo>
                  <a:lnTo>
                    <a:pt x="257" y="17"/>
                  </a:lnTo>
                  <a:lnTo>
                    <a:pt x="244" y="12"/>
                  </a:lnTo>
                  <a:lnTo>
                    <a:pt x="231" y="8"/>
                  </a:lnTo>
                  <a:lnTo>
                    <a:pt x="218" y="4"/>
                  </a:lnTo>
                  <a:lnTo>
                    <a:pt x="203" y="2"/>
                  </a:lnTo>
                  <a:lnTo>
                    <a:pt x="190" y="1"/>
                  </a:lnTo>
                  <a:lnTo>
                    <a:pt x="163" y="0"/>
                  </a:lnTo>
                  <a:lnTo>
                    <a:pt x="163" y="0"/>
                  </a:lnTo>
                  <a:lnTo>
                    <a:pt x="138" y="1"/>
                  </a:lnTo>
                  <a:lnTo>
                    <a:pt x="124" y="3"/>
                  </a:lnTo>
                  <a:lnTo>
                    <a:pt x="111" y="4"/>
                  </a:lnTo>
                  <a:lnTo>
                    <a:pt x="98" y="8"/>
                  </a:lnTo>
                  <a:lnTo>
                    <a:pt x="85" y="12"/>
                  </a:lnTo>
                  <a:lnTo>
                    <a:pt x="73" y="17"/>
                  </a:lnTo>
                  <a:lnTo>
                    <a:pt x="61" y="23"/>
                  </a:lnTo>
                  <a:lnTo>
                    <a:pt x="50" y="30"/>
                  </a:lnTo>
                  <a:lnTo>
                    <a:pt x="39" y="39"/>
                  </a:lnTo>
                  <a:lnTo>
                    <a:pt x="31" y="48"/>
                  </a:lnTo>
                  <a:lnTo>
                    <a:pt x="23" y="58"/>
                  </a:lnTo>
                  <a:lnTo>
                    <a:pt x="17" y="70"/>
                  </a:lnTo>
                  <a:lnTo>
                    <a:pt x="12" y="84"/>
                  </a:lnTo>
                  <a:lnTo>
                    <a:pt x="9" y="98"/>
                  </a:lnTo>
                  <a:lnTo>
                    <a:pt x="7" y="115"/>
                  </a:lnTo>
                  <a:lnTo>
                    <a:pt x="7" y="115"/>
                  </a:lnTo>
                  <a:lnTo>
                    <a:pt x="9" y="126"/>
                  </a:lnTo>
                  <a:lnTo>
                    <a:pt x="10" y="137"/>
                  </a:lnTo>
                  <a:lnTo>
                    <a:pt x="12" y="147"/>
                  </a:lnTo>
                  <a:lnTo>
                    <a:pt x="16" y="157"/>
                  </a:lnTo>
                  <a:lnTo>
                    <a:pt x="20" y="165"/>
                  </a:lnTo>
                  <a:lnTo>
                    <a:pt x="26" y="174"/>
                  </a:lnTo>
                  <a:lnTo>
                    <a:pt x="32" y="181"/>
                  </a:lnTo>
                  <a:lnTo>
                    <a:pt x="39" y="189"/>
                  </a:lnTo>
                  <a:lnTo>
                    <a:pt x="48" y="195"/>
                  </a:lnTo>
                  <a:lnTo>
                    <a:pt x="57" y="201"/>
                  </a:lnTo>
                  <a:lnTo>
                    <a:pt x="68" y="207"/>
                  </a:lnTo>
                  <a:lnTo>
                    <a:pt x="81" y="212"/>
                  </a:lnTo>
                  <a:lnTo>
                    <a:pt x="94" y="217"/>
                  </a:lnTo>
                  <a:lnTo>
                    <a:pt x="109" y="222"/>
                  </a:lnTo>
                  <a:lnTo>
                    <a:pt x="143" y="229"/>
                  </a:lnTo>
                  <a:lnTo>
                    <a:pt x="143" y="229"/>
                  </a:lnTo>
                  <a:lnTo>
                    <a:pt x="178" y="236"/>
                  </a:lnTo>
                  <a:lnTo>
                    <a:pt x="190" y="240"/>
                  </a:lnTo>
                  <a:lnTo>
                    <a:pt x="199" y="243"/>
                  </a:lnTo>
                  <a:lnTo>
                    <a:pt x="205" y="248"/>
                  </a:lnTo>
                  <a:lnTo>
                    <a:pt x="208" y="253"/>
                  </a:lnTo>
                  <a:lnTo>
                    <a:pt x="211" y="259"/>
                  </a:lnTo>
                  <a:lnTo>
                    <a:pt x="212" y="267"/>
                  </a:lnTo>
                  <a:lnTo>
                    <a:pt x="212" y="267"/>
                  </a:lnTo>
                  <a:lnTo>
                    <a:pt x="211" y="274"/>
                  </a:lnTo>
                  <a:lnTo>
                    <a:pt x="207" y="280"/>
                  </a:lnTo>
                  <a:lnTo>
                    <a:pt x="202" y="285"/>
                  </a:lnTo>
                  <a:lnTo>
                    <a:pt x="196" y="289"/>
                  </a:lnTo>
                  <a:lnTo>
                    <a:pt x="190" y="291"/>
                  </a:lnTo>
                  <a:lnTo>
                    <a:pt x="183" y="293"/>
                  </a:lnTo>
                  <a:lnTo>
                    <a:pt x="169" y="295"/>
                  </a:lnTo>
                  <a:lnTo>
                    <a:pt x="169" y="295"/>
                  </a:lnTo>
                  <a:lnTo>
                    <a:pt x="158" y="293"/>
                  </a:lnTo>
                  <a:lnTo>
                    <a:pt x="149" y="292"/>
                  </a:lnTo>
                  <a:lnTo>
                    <a:pt x="141" y="289"/>
                  </a:lnTo>
                  <a:lnTo>
                    <a:pt x="135" y="285"/>
                  </a:lnTo>
                  <a:lnTo>
                    <a:pt x="135" y="285"/>
                  </a:lnTo>
                  <a:lnTo>
                    <a:pt x="129" y="278"/>
                  </a:lnTo>
                  <a:lnTo>
                    <a:pt x="124" y="269"/>
                  </a:lnTo>
                  <a:lnTo>
                    <a:pt x="122" y="262"/>
                  </a:lnTo>
                  <a:lnTo>
                    <a:pt x="121" y="252"/>
                  </a:lnTo>
                  <a:lnTo>
                    <a:pt x="0" y="252"/>
                  </a:lnTo>
                  <a:lnTo>
                    <a:pt x="0" y="252"/>
                  </a:lnTo>
                  <a:lnTo>
                    <a:pt x="1" y="269"/>
                  </a:lnTo>
                  <a:lnTo>
                    <a:pt x="5" y="285"/>
                  </a:lnTo>
                  <a:lnTo>
                    <a:pt x="10" y="298"/>
                  </a:lnTo>
                  <a:lnTo>
                    <a:pt x="16" y="312"/>
                  </a:lnTo>
                  <a:lnTo>
                    <a:pt x="23" y="323"/>
                  </a:lnTo>
                  <a:lnTo>
                    <a:pt x="33" y="334"/>
                  </a:lnTo>
                  <a:lnTo>
                    <a:pt x="43" y="343"/>
                  </a:lnTo>
                  <a:lnTo>
                    <a:pt x="54" y="351"/>
                  </a:lnTo>
                  <a:lnTo>
                    <a:pt x="66" y="358"/>
                  </a:lnTo>
                  <a:lnTo>
                    <a:pt x="79" y="364"/>
                  </a:lnTo>
                  <a:lnTo>
                    <a:pt x="93" y="369"/>
                  </a:lnTo>
                  <a:lnTo>
                    <a:pt x="106" y="373"/>
                  </a:lnTo>
                  <a:lnTo>
                    <a:pt x="121" y="376"/>
                  </a:lnTo>
                  <a:lnTo>
                    <a:pt x="135" y="378"/>
                  </a:lnTo>
                  <a:lnTo>
                    <a:pt x="150" y="379"/>
                  </a:lnTo>
                  <a:lnTo>
                    <a:pt x="165" y="380"/>
                  </a:lnTo>
                  <a:lnTo>
                    <a:pt x="165" y="380"/>
                  </a:lnTo>
                  <a:lnTo>
                    <a:pt x="195" y="379"/>
                  </a:lnTo>
                  <a:lnTo>
                    <a:pt x="210" y="376"/>
                  </a:lnTo>
                  <a:lnTo>
                    <a:pt x="224" y="374"/>
                  </a:lnTo>
                  <a:lnTo>
                    <a:pt x="239" y="370"/>
                  </a:lnTo>
                  <a:lnTo>
                    <a:pt x="252" y="365"/>
                  </a:lnTo>
                  <a:lnTo>
                    <a:pt x="266" y="360"/>
                  </a:lnTo>
                  <a:lnTo>
                    <a:pt x="278" y="353"/>
                  </a:lnTo>
                  <a:lnTo>
                    <a:pt x="290" y="346"/>
                  </a:lnTo>
                  <a:lnTo>
                    <a:pt x="300" y="336"/>
                  </a:lnTo>
                  <a:lnTo>
                    <a:pt x="309" y="326"/>
                  </a:lnTo>
                  <a:lnTo>
                    <a:pt x="317" y="314"/>
                  </a:lnTo>
                  <a:lnTo>
                    <a:pt x="323" y="301"/>
                  </a:lnTo>
                  <a:lnTo>
                    <a:pt x="328" y="286"/>
                  </a:lnTo>
                  <a:lnTo>
                    <a:pt x="331" y="270"/>
                  </a:lnTo>
                  <a:lnTo>
                    <a:pt x="331" y="252"/>
                  </a:lnTo>
                  <a:lnTo>
                    <a:pt x="331" y="252"/>
                  </a:lnTo>
                  <a:lnTo>
                    <a:pt x="331" y="241"/>
                  </a:lnTo>
                  <a:lnTo>
                    <a:pt x="330" y="231"/>
                  </a:lnTo>
                  <a:lnTo>
                    <a:pt x="328" y="223"/>
                  </a:lnTo>
                  <a:lnTo>
                    <a:pt x="325" y="213"/>
                  </a:lnTo>
                  <a:lnTo>
                    <a:pt x="322" y="206"/>
                  </a:lnTo>
                  <a:lnTo>
                    <a:pt x="318" y="198"/>
                  </a:lnTo>
                  <a:lnTo>
                    <a:pt x="313" y="191"/>
                  </a:lnTo>
                  <a:lnTo>
                    <a:pt x="308" y="185"/>
                  </a:lnTo>
                  <a:lnTo>
                    <a:pt x="296" y="174"/>
                  </a:lnTo>
                  <a:lnTo>
                    <a:pt x="283" y="164"/>
                  </a:lnTo>
                  <a:lnTo>
                    <a:pt x="269" y="157"/>
                  </a:lnTo>
                  <a:lnTo>
                    <a:pt x="253" y="151"/>
                  </a:lnTo>
                  <a:lnTo>
                    <a:pt x="253" y="151"/>
                  </a:lnTo>
                  <a:lnTo>
                    <a:pt x="238" y="146"/>
                  </a:lnTo>
                  <a:lnTo>
                    <a:pt x="222" y="142"/>
                  </a:lnTo>
                  <a:lnTo>
                    <a:pt x="190" y="135"/>
                  </a:lnTo>
                  <a:lnTo>
                    <a:pt x="163" y="130"/>
                  </a:lnTo>
                  <a:lnTo>
                    <a:pt x="152" y="126"/>
                  </a:lnTo>
                  <a:lnTo>
                    <a:pt x="143" y="123"/>
                  </a:lnTo>
                  <a:lnTo>
                    <a:pt x="143" y="123"/>
                  </a:lnTo>
                  <a:lnTo>
                    <a:pt x="138" y="120"/>
                  </a:lnTo>
                  <a:lnTo>
                    <a:pt x="133" y="117"/>
                  </a:lnTo>
                  <a:lnTo>
                    <a:pt x="129" y="112"/>
                  </a:lnTo>
                  <a:lnTo>
                    <a:pt x="128" y="104"/>
                  </a:lnTo>
                  <a:lnTo>
                    <a:pt x="128" y="104"/>
                  </a:lnTo>
                  <a:lnTo>
                    <a:pt x="129" y="96"/>
                  </a:lnTo>
                  <a:lnTo>
                    <a:pt x="132" y="90"/>
                  </a:lnTo>
                  <a:lnTo>
                    <a:pt x="135" y="85"/>
                  </a:lnTo>
                  <a:lnTo>
                    <a:pt x="140" y="81"/>
                  </a:lnTo>
                  <a:lnTo>
                    <a:pt x="146" y="79"/>
                  </a:lnTo>
                  <a:lnTo>
                    <a:pt x="154" y="78"/>
                  </a:lnTo>
                  <a:lnTo>
                    <a:pt x="167" y="76"/>
                  </a:lnTo>
                  <a:lnTo>
                    <a:pt x="167" y="76"/>
                  </a:lnTo>
                  <a:lnTo>
                    <a:pt x="174" y="78"/>
                  </a:lnTo>
                  <a:lnTo>
                    <a:pt x="182" y="79"/>
                  </a:lnTo>
                  <a:lnTo>
                    <a:pt x="188" y="83"/>
                  </a:lnTo>
                  <a:lnTo>
                    <a:pt x="194" y="87"/>
                  </a:lnTo>
                  <a:lnTo>
                    <a:pt x="194" y="87"/>
                  </a:lnTo>
                  <a:lnTo>
                    <a:pt x="200" y="92"/>
                  </a:lnTo>
                  <a:lnTo>
                    <a:pt x="205" y="98"/>
                  </a:lnTo>
                  <a:lnTo>
                    <a:pt x="207" y="106"/>
                  </a:lnTo>
                  <a:lnTo>
                    <a:pt x="208" y="114"/>
                  </a:lnTo>
                  <a:lnTo>
                    <a:pt x="323" y="1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 name="Freeform 9"/>
            <p:cNvSpPr>
              <a:spLocks/>
            </p:cNvSpPr>
            <p:nvPr userDrawn="1"/>
          </p:nvSpPr>
          <p:spPr bwMode="auto">
            <a:xfrm>
              <a:off x="4998" y="3809"/>
              <a:ext cx="156" cy="211"/>
            </a:xfrm>
            <a:custGeom>
              <a:avLst/>
              <a:gdLst/>
              <a:ahLst/>
              <a:cxnLst>
                <a:cxn ang="0">
                  <a:pos x="0" y="423"/>
                </a:cxn>
                <a:cxn ang="0">
                  <a:pos x="117" y="423"/>
                </a:cxn>
                <a:cxn ang="0">
                  <a:pos x="117" y="276"/>
                </a:cxn>
                <a:cxn ang="0">
                  <a:pos x="117" y="276"/>
                </a:cxn>
                <a:cxn ang="0">
                  <a:pos x="117" y="258"/>
                </a:cxn>
                <a:cxn ang="0">
                  <a:pos x="120" y="241"/>
                </a:cxn>
                <a:cxn ang="0">
                  <a:pos x="125" y="229"/>
                </a:cxn>
                <a:cxn ang="0">
                  <a:pos x="127" y="224"/>
                </a:cxn>
                <a:cxn ang="0">
                  <a:pos x="129" y="219"/>
                </a:cxn>
                <a:cxn ang="0">
                  <a:pos x="129" y="219"/>
                </a:cxn>
                <a:cxn ang="0">
                  <a:pos x="134" y="213"/>
                </a:cxn>
                <a:cxn ang="0">
                  <a:pos x="142" y="208"/>
                </a:cxn>
                <a:cxn ang="0">
                  <a:pos x="149" y="204"/>
                </a:cxn>
                <a:cxn ang="0">
                  <a:pos x="156" y="203"/>
                </a:cxn>
                <a:cxn ang="0">
                  <a:pos x="156" y="203"/>
                </a:cxn>
                <a:cxn ang="0">
                  <a:pos x="166" y="203"/>
                </a:cxn>
                <a:cxn ang="0">
                  <a:pos x="173" y="206"/>
                </a:cxn>
                <a:cxn ang="0">
                  <a:pos x="179" y="209"/>
                </a:cxn>
                <a:cxn ang="0">
                  <a:pos x="185" y="215"/>
                </a:cxn>
                <a:cxn ang="0">
                  <a:pos x="185" y="215"/>
                </a:cxn>
                <a:cxn ang="0">
                  <a:pos x="190" y="221"/>
                </a:cxn>
                <a:cxn ang="0">
                  <a:pos x="193" y="231"/>
                </a:cxn>
                <a:cxn ang="0">
                  <a:pos x="195" y="242"/>
                </a:cxn>
                <a:cxn ang="0">
                  <a:pos x="195" y="256"/>
                </a:cxn>
                <a:cxn ang="0">
                  <a:pos x="195" y="423"/>
                </a:cxn>
                <a:cxn ang="0">
                  <a:pos x="312" y="423"/>
                </a:cxn>
                <a:cxn ang="0">
                  <a:pos x="312" y="230"/>
                </a:cxn>
                <a:cxn ang="0">
                  <a:pos x="312" y="230"/>
                </a:cxn>
                <a:cxn ang="0">
                  <a:pos x="312" y="215"/>
                </a:cxn>
                <a:cxn ang="0">
                  <a:pos x="311" y="202"/>
                </a:cxn>
                <a:cxn ang="0">
                  <a:pos x="308" y="189"/>
                </a:cxn>
                <a:cxn ang="0">
                  <a:pos x="306" y="178"/>
                </a:cxn>
                <a:cxn ang="0">
                  <a:pos x="301" y="167"/>
                </a:cxn>
                <a:cxn ang="0">
                  <a:pos x="297" y="157"/>
                </a:cxn>
                <a:cxn ang="0">
                  <a:pos x="291" y="148"/>
                </a:cxn>
                <a:cxn ang="0">
                  <a:pos x="285" y="141"/>
                </a:cxn>
                <a:cxn ang="0">
                  <a:pos x="285" y="141"/>
                </a:cxn>
                <a:cxn ang="0">
                  <a:pos x="278" y="134"/>
                </a:cxn>
                <a:cxn ang="0">
                  <a:pos x="271" y="129"/>
                </a:cxn>
                <a:cxn ang="0">
                  <a:pos x="262" y="124"/>
                </a:cxn>
                <a:cxn ang="0">
                  <a:pos x="252" y="119"/>
                </a:cxn>
                <a:cxn ang="0">
                  <a:pos x="243" y="117"/>
                </a:cxn>
                <a:cxn ang="0">
                  <a:pos x="233" y="114"/>
                </a:cxn>
                <a:cxn ang="0">
                  <a:pos x="222" y="113"/>
                </a:cxn>
                <a:cxn ang="0">
                  <a:pos x="211" y="112"/>
                </a:cxn>
                <a:cxn ang="0">
                  <a:pos x="211" y="112"/>
                </a:cxn>
                <a:cxn ang="0">
                  <a:pos x="196" y="113"/>
                </a:cxn>
                <a:cxn ang="0">
                  <a:pos x="183" y="114"/>
                </a:cxn>
                <a:cxn ang="0">
                  <a:pos x="170" y="117"/>
                </a:cxn>
                <a:cxn ang="0">
                  <a:pos x="155" y="123"/>
                </a:cxn>
                <a:cxn ang="0">
                  <a:pos x="155" y="123"/>
                </a:cxn>
                <a:cxn ang="0">
                  <a:pos x="145" y="129"/>
                </a:cxn>
                <a:cxn ang="0">
                  <a:pos x="137" y="135"/>
                </a:cxn>
                <a:cxn ang="0">
                  <a:pos x="127" y="143"/>
                </a:cxn>
                <a:cxn ang="0">
                  <a:pos x="117" y="153"/>
                </a:cxn>
                <a:cxn ang="0">
                  <a:pos x="117" y="0"/>
                </a:cxn>
                <a:cxn ang="0">
                  <a:pos x="0" y="0"/>
                </a:cxn>
                <a:cxn ang="0">
                  <a:pos x="0" y="423"/>
                </a:cxn>
              </a:cxnLst>
              <a:rect l="0" t="0" r="r" b="b"/>
              <a:pathLst>
                <a:path w="312" h="423">
                  <a:moveTo>
                    <a:pt x="0" y="423"/>
                  </a:moveTo>
                  <a:lnTo>
                    <a:pt x="117" y="423"/>
                  </a:lnTo>
                  <a:lnTo>
                    <a:pt x="117" y="276"/>
                  </a:lnTo>
                  <a:lnTo>
                    <a:pt x="117" y="276"/>
                  </a:lnTo>
                  <a:lnTo>
                    <a:pt x="117" y="258"/>
                  </a:lnTo>
                  <a:lnTo>
                    <a:pt x="120" y="241"/>
                  </a:lnTo>
                  <a:lnTo>
                    <a:pt x="125" y="229"/>
                  </a:lnTo>
                  <a:lnTo>
                    <a:pt x="127" y="224"/>
                  </a:lnTo>
                  <a:lnTo>
                    <a:pt x="129" y="219"/>
                  </a:lnTo>
                  <a:lnTo>
                    <a:pt x="129" y="219"/>
                  </a:lnTo>
                  <a:lnTo>
                    <a:pt x="134" y="213"/>
                  </a:lnTo>
                  <a:lnTo>
                    <a:pt x="142" y="208"/>
                  </a:lnTo>
                  <a:lnTo>
                    <a:pt x="149" y="204"/>
                  </a:lnTo>
                  <a:lnTo>
                    <a:pt x="156" y="203"/>
                  </a:lnTo>
                  <a:lnTo>
                    <a:pt x="156" y="203"/>
                  </a:lnTo>
                  <a:lnTo>
                    <a:pt x="166" y="203"/>
                  </a:lnTo>
                  <a:lnTo>
                    <a:pt x="173" y="206"/>
                  </a:lnTo>
                  <a:lnTo>
                    <a:pt x="179" y="209"/>
                  </a:lnTo>
                  <a:lnTo>
                    <a:pt x="185" y="215"/>
                  </a:lnTo>
                  <a:lnTo>
                    <a:pt x="185" y="215"/>
                  </a:lnTo>
                  <a:lnTo>
                    <a:pt x="190" y="221"/>
                  </a:lnTo>
                  <a:lnTo>
                    <a:pt x="193" y="231"/>
                  </a:lnTo>
                  <a:lnTo>
                    <a:pt x="195" y="242"/>
                  </a:lnTo>
                  <a:lnTo>
                    <a:pt x="195" y="256"/>
                  </a:lnTo>
                  <a:lnTo>
                    <a:pt x="195" y="423"/>
                  </a:lnTo>
                  <a:lnTo>
                    <a:pt x="312" y="423"/>
                  </a:lnTo>
                  <a:lnTo>
                    <a:pt x="312" y="230"/>
                  </a:lnTo>
                  <a:lnTo>
                    <a:pt x="312" y="230"/>
                  </a:lnTo>
                  <a:lnTo>
                    <a:pt x="312" y="215"/>
                  </a:lnTo>
                  <a:lnTo>
                    <a:pt x="311" y="202"/>
                  </a:lnTo>
                  <a:lnTo>
                    <a:pt x="308" y="189"/>
                  </a:lnTo>
                  <a:lnTo>
                    <a:pt x="306" y="178"/>
                  </a:lnTo>
                  <a:lnTo>
                    <a:pt x="301" y="167"/>
                  </a:lnTo>
                  <a:lnTo>
                    <a:pt x="297" y="157"/>
                  </a:lnTo>
                  <a:lnTo>
                    <a:pt x="291" y="148"/>
                  </a:lnTo>
                  <a:lnTo>
                    <a:pt x="285" y="141"/>
                  </a:lnTo>
                  <a:lnTo>
                    <a:pt x="285" y="141"/>
                  </a:lnTo>
                  <a:lnTo>
                    <a:pt x="278" y="134"/>
                  </a:lnTo>
                  <a:lnTo>
                    <a:pt x="271" y="129"/>
                  </a:lnTo>
                  <a:lnTo>
                    <a:pt x="262" y="124"/>
                  </a:lnTo>
                  <a:lnTo>
                    <a:pt x="252" y="119"/>
                  </a:lnTo>
                  <a:lnTo>
                    <a:pt x="243" y="117"/>
                  </a:lnTo>
                  <a:lnTo>
                    <a:pt x="233" y="114"/>
                  </a:lnTo>
                  <a:lnTo>
                    <a:pt x="222" y="113"/>
                  </a:lnTo>
                  <a:lnTo>
                    <a:pt x="211" y="112"/>
                  </a:lnTo>
                  <a:lnTo>
                    <a:pt x="211" y="112"/>
                  </a:lnTo>
                  <a:lnTo>
                    <a:pt x="196" y="113"/>
                  </a:lnTo>
                  <a:lnTo>
                    <a:pt x="183" y="114"/>
                  </a:lnTo>
                  <a:lnTo>
                    <a:pt x="170" y="117"/>
                  </a:lnTo>
                  <a:lnTo>
                    <a:pt x="155" y="123"/>
                  </a:lnTo>
                  <a:lnTo>
                    <a:pt x="155" y="123"/>
                  </a:lnTo>
                  <a:lnTo>
                    <a:pt x="145" y="129"/>
                  </a:lnTo>
                  <a:lnTo>
                    <a:pt x="137" y="135"/>
                  </a:lnTo>
                  <a:lnTo>
                    <a:pt x="127" y="143"/>
                  </a:lnTo>
                  <a:lnTo>
                    <a:pt x="117" y="153"/>
                  </a:lnTo>
                  <a:lnTo>
                    <a:pt x="117" y="0"/>
                  </a:lnTo>
                  <a:lnTo>
                    <a:pt x="0" y="0"/>
                  </a:lnTo>
                  <a:lnTo>
                    <a:pt x="0" y="4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 name="Freeform 10"/>
            <p:cNvSpPr>
              <a:spLocks/>
            </p:cNvSpPr>
            <p:nvPr userDrawn="1"/>
          </p:nvSpPr>
          <p:spPr bwMode="auto">
            <a:xfrm>
              <a:off x="4898" y="3822"/>
              <a:ext cx="81" cy="201"/>
            </a:xfrm>
            <a:custGeom>
              <a:avLst/>
              <a:gdLst/>
              <a:ahLst/>
              <a:cxnLst>
                <a:cxn ang="0">
                  <a:pos x="0" y="0"/>
                </a:cxn>
                <a:cxn ang="0">
                  <a:pos x="0" y="93"/>
                </a:cxn>
                <a:cxn ang="0">
                  <a:pos x="0" y="178"/>
                </a:cxn>
                <a:cxn ang="0">
                  <a:pos x="0" y="284"/>
                </a:cxn>
                <a:cxn ang="0">
                  <a:pos x="0" y="284"/>
                </a:cxn>
                <a:cxn ang="0">
                  <a:pos x="0" y="308"/>
                </a:cxn>
                <a:cxn ang="0">
                  <a:pos x="3" y="328"/>
                </a:cxn>
                <a:cxn ang="0">
                  <a:pos x="7" y="345"/>
                </a:cxn>
                <a:cxn ang="0">
                  <a:pos x="11" y="360"/>
                </a:cxn>
                <a:cxn ang="0">
                  <a:pos x="11" y="360"/>
                </a:cxn>
                <a:cxn ang="0">
                  <a:pos x="17" y="371"/>
                </a:cxn>
                <a:cxn ang="0">
                  <a:pos x="24" y="380"/>
                </a:cxn>
                <a:cxn ang="0">
                  <a:pos x="32" y="386"/>
                </a:cxn>
                <a:cxn ang="0">
                  <a:pos x="41" y="392"/>
                </a:cxn>
                <a:cxn ang="0">
                  <a:pos x="41" y="392"/>
                </a:cxn>
                <a:cxn ang="0">
                  <a:pos x="52" y="397"/>
                </a:cxn>
                <a:cxn ang="0">
                  <a:pos x="65" y="400"/>
                </a:cxn>
                <a:cxn ang="0">
                  <a:pos x="81" y="403"/>
                </a:cxn>
                <a:cxn ang="0">
                  <a:pos x="100" y="403"/>
                </a:cxn>
                <a:cxn ang="0">
                  <a:pos x="100" y="403"/>
                </a:cxn>
                <a:cxn ang="0">
                  <a:pos x="114" y="403"/>
                </a:cxn>
                <a:cxn ang="0">
                  <a:pos x="129" y="400"/>
                </a:cxn>
                <a:cxn ang="0">
                  <a:pos x="147" y="398"/>
                </a:cxn>
                <a:cxn ang="0">
                  <a:pos x="162" y="393"/>
                </a:cxn>
                <a:cxn ang="0">
                  <a:pos x="162" y="317"/>
                </a:cxn>
                <a:cxn ang="0">
                  <a:pos x="162" y="317"/>
                </a:cxn>
                <a:cxn ang="0">
                  <a:pos x="157" y="319"/>
                </a:cxn>
                <a:cxn ang="0">
                  <a:pos x="149" y="320"/>
                </a:cxn>
                <a:cxn ang="0">
                  <a:pos x="132" y="321"/>
                </a:cxn>
                <a:cxn ang="0">
                  <a:pos x="132" y="321"/>
                </a:cxn>
                <a:cxn ang="0">
                  <a:pos x="126" y="320"/>
                </a:cxn>
                <a:cxn ang="0">
                  <a:pos x="121" y="316"/>
                </a:cxn>
                <a:cxn ang="0">
                  <a:pos x="119" y="314"/>
                </a:cxn>
                <a:cxn ang="0">
                  <a:pos x="116" y="311"/>
                </a:cxn>
                <a:cxn ang="0">
                  <a:pos x="116" y="311"/>
                </a:cxn>
                <a:cxn ang="0">
                  <a:pos x="115" y="308"/>
                </a:cxn>
                <a:cxn ang="0">
                  <a:pos x="114" y="301"/>
                </a:cxn>
                <a:cxn ang="0">
                  <a:pos x="112" y="286"/>
                </a:cxn>
                <a:cxn ang="0">
                  <a:pos x="112" y="178"/>
                </a:cxn>
                <a:cxn ang="0">
                  <a:pos x="162" y="178"/>
                </a:cxn>
                <a:cxn ang="0">
                  <a:pos x="162" y="93"/>
                </a:cxn>
                <a:cxn ang="0">
                  <a:pos x="112" y="93"/>
                </a:cxn>
                <a:cxn ang="0">
                  <a:pos x="112" y="0"/>
                </a:cxn>
                <a:cxn ang="0">
                  <a:pos x="0" y="0"/>
                </a:cxn>
              </a:cxnLst>
              <a:rect l="0" t="0" r="r" b="b"/>
              <a:pathLst>
                <a:path w="162" h="403">
                  <a:moveTo>
                    <a:pt x="0" y="0"/>
                  </a:moveTo>
                  <a:lnTo>
                    <a:pt x="0" y="93"/>
                  </a:lnTo>
                  <a:lnTo>
                    <a:pt x="0" y="178"/>
                  </a:lnTo>
                  <a:lnTo>
                    <a:pt x="0" y="284"/>
                  </a:lnTo>
                  <a:lnTo>
                    <a:pt x="0" y="284"/>
                  </a:lnTo>
                  <a:lnTo>
                    <a:pt x="0" y="308"/>
                  </a:lnTo>
                  <a:lnTo>
                    <a:pt x="3" y="328"/>
                  </a:lnTo>
                  <a:lnTo>
                    <a:pt x="7" y="345"/>
                  </a:lnTo>
                  <a:lnTo>
                    <a:pt x="11" y="360"/>
                  </a:lnTo>
                  <a:lnTo>
                    <a:pt x="11" y="360"/>
                  </a:lnTo>
                  <a:lnTo>
                    <a:pt x="17" y="371"/>
                  </a:lnTo>
                  <a:lnTo>
                    <a:pt x="24" y="380"/>
                  </a:lnTo>
                  <a:lnTo>
                    <a:pt x="32" y="386"/>
                  </a:lnTo>
                  <a:lnTo>
                    <a:pt x="41" y="392"/>
                  </a:lnTo>
                  <a:lnTo>
                    <a:pt x="41" y="392"/>
                  </a:lnTo>
                  <a:lnTo>
                    <a:pt x="52" y="397"/>
                  </a:lnTo>
                  <a:lnTo>
                    <a:pt x="65" y="400"/>
                  </a:lnTo>
                  <a:lnTo>
                    <a:pt x="81" y="403"/>
                  </a:lnTo>
                  <a:lnTo>
                    <a:pt x="100" y="403"/>
                  </a:lnTo>
                  <a:lnTo>
                    <a:pt x="100" y="403"/>
                  </a:lnTo>
                  <a:lnTo>
                    <a:pt x="114" y="403"/>
                  </a:lnTo>
                  <a:lnTo>
                    <a:pt x="129" y="400"/>
                  </a:lnTo>
                  <a:lnTo>
                    <a:pt x="147" y="398"/>
                  </a:lnTo>
                  <a:lnTo>
                    <a:pt x="162" y="393"/>
                  </a:lnTo>
                  <a:lnTo>
                    <a:pt x="162" y="317"/>
                  </a:lnTo>
                  <a:lnTo>
                    <a:pt x="162" y="317"/>
                  </a:lnTo>
                  <a:lnTo>
                    <a:pt x="157" y="319"/>
                  </a:lnTo>
                  <a:lnTo>
                    <a:pt x="149" y="320"/>
                  </a:lnTo>
                  <a:lnTo>
                    <a:pt x="132" y="321"/>
                  </a:lnTo>
                  <a:lnTo>
                    <a:pt x="132" y="321"/>
                  </a:lnTo>
                  <a:lnTo>
                    <a:pt x="126" y="320"/>
                  </a:lnTo>
                  <a:lnTo>
                    <a:pt x="121" y="316"/>
                  </a:lnTo>
                  <a:lnTo>
                    <a:pt x="119" y="314"/>
                  </a:lnTo>
                  <a:lnTo>
                    <a:pt x="116" y="311"/>
                  </a:lnTo>
                  <a:lnTo>
                    <a:pt x="116" y="311"/>
                  </a:lnTo>
                  <a:lnTo>
                    <a:pt x="115" y="308"/>
                  </a:lnTo>
                  <a:lnTo>
                    <a:pt x="114" y="301"/>
                  </a:lnTo>
                  <a:lnTo>
                    <a:pt x="112" y="286"/>
                  </a:lnTo>
                  <a:lnTo>
                    <a:pt x="112" y="178"/>
                  </a:lnTo>
                  <a:lnTo>
                    <a:pt x="162" y="178"/>
                  </a:lnTo>
                  <a:lnTo>
                    <a:pt x="162" y="93"/>
                  </a:lnTo>
                  <a:lnTo>
                    <a:pt x="112" y="93"/>
                  </a:lnTo>
                  <a:lnTo>
                    <a:pt x="112"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 name="Rectangle 11"/>
            <p:cNvSpPr>
              <a:spLocks noChangeArrowheads="1"/>
            </p:cNvSpPr>
            <p:nvPr userDrawn="1"/>
          </p:nvSpPr>
          <p:spPr bwMode="auto">
            <a:xfrm>
              <a:off x="4822" y="3822"/>
              <a:ext cx="56" cy="31"/>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17" name="Straight Connector 16"/>
          <p:cNvCxnSpPr/>
          <p:nvPr userDrawn="1"/>
        </p:nvCxnSpPr>
        <p:spPr>
          <a:xfrm>
            <a:off x="0" y="6456363"/>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rot="5400000">
            <a:off x="3274219" y="3429794"/>
            <a:ext cx="6858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2652" y="0"/>
            <a:ext cx="8931348" cy="1417638"/>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ext Placeholder 7"/>
          <p:cNvSpPr>
            <a:spLocks noGrp="1"/>
          </p:cNvSpPr>
          <p:nvPr>
            <p:ph type="body" sz="quarter" idx="13" hasCustomPrompt="1"/>
          </p:nvPr>
        </p:nvSpPr>
        <p:spPr>
          <a:xfrm>
            <a:off x="241300" y="6400800"/>
            <a:ext cx="4702175" cy="446088"/>
          </a:xfrm>
        </p:spPr>
        <p:txBody>
          <a:bodyPr anchor="ctr"/>
          <a:lstStyle>
            <a:lvl1pPr>
              <a:buNone/>
              <a:defRPr sz="1400" b="1" i="1">
                <a:solidFill>
                  <a:schemeClr val="accent2"/>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
        <p:nvSpPr>
          <p:cNvPr id="7" name="Date Placeholder 3"/>
          <p:cNvSpPr>
            <a:spLocks noGrp="1"/>
          </p:cNvSpPr>
          <p:nvPr>
            <p:ph type="dt" sz="half" idx="2"/>
          </p:nvPr>
        </p:nvSpPr>
        <p:spPr>
          <a:xfrm>
            <a:off x="7361510" y="6412314"/>
            <a:ext cx="953465" cy="208404"/>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968AC74C-A8E6-49F4-B32B-2A731DFFA731}" type="datetimeFigureOut">
              <a:rPr lang="en-US" smtClean="0"/>
              <a:pPr>
                <a:defRPr/>
              </a:pPr>
              <a:t>6/4/15</a:t>
            </a:fld>
            <a:endParaRPr lang="en-US" dirty="0"/>
          </a:p>
        </p:txBody>
      </p:sp>
      <p:sp>
        <p:nvSpPr>
          <p:cNvPr id="8" name="Slide Number Placeholder 5"/>
          <p:cNvSpPr>
            <a:spLocks noGrp="1"/>
          </p:cNvSpPr>
          <p:nvPr>
            <p:ph type="sldNum" sz="quarter" idx="4"/>
          </p:nvPr>
        </p:nvSpPr>
        <p:spPr>
          <a:xfrm>
            <a:off x="6594125" y="6412313"/>
            <a:ext cx="744538" cy="210312"/>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004E23FA-282F-4C84-881E-9DAC50DAD92C}" type="slidenum">
              <a:rPr lang="en-US" smtClean="0"/>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Section Header">
    <p:spTree>
      <p:nvGrpSpPr>
        <p:cNvPr id="1" name=""/>
        <p:cNvGrpSpPr/>
        <p:nvPr/>
      </p:nvGrpSpPr>
      <p:grpSpPr>
        <a:xfrm>
          <a:off x="0" y="0"/>
          <a:ext cx="0" cy="0"/>
          <a:chOff x="0" y="0"/>
          <a:chExt cx="0" cy="0"/>
        </a:xfrm>
      </p:grpSpPr>
      <p:pic>
        <p:nvPicPr>
          <p:cNvPr id="18" name="Picture 2" descr="Q:\Design Catalog\Corporate Templates\Covers\abstract1.jpg"/>
          <p:cNvPicPr>
            <a:picLocks noChangeAspect="1" noChangeArrowheads="1"/>
          </p:cNvPicPr>
          <p:nvPr userDrawn="1"/>
        </p:nvPicPr>
        <p:blipFill>
          <a:blip r:embed="rId2" cstate="email"/>
          <a:stretch>
            <a:fillRect/>
          </a:stretch>
        </p:blipFill>
        <p:spPr bwMode="auto">
          <a:xfrm>
            <a:off x="-144941" y="0"/>
            <a:ext cx="9288941" cy="6858000"/>
          </a:xfrm>
          <a:prstGeom prst="rect">
            <a:avLst/>
          </a:prstGeom>
          <a:noFill/>
          <a:ln w="9525">
            <a:noFill/>
            <a:miter lim="800000"/>
            <a:headEnd/>
            <a:tailEnd/>
          </a:ln>
        </p:spPr>
      </p:pic>
      <p:sp>
        <p:nvSpPr>
          <p:cNvPr id="5" name="Rectangle 4"/>
          <p:cNvSpPr/>
          <p:nvPr userDrawn="1"/>
        </p:nvSpPr>
        <p:spPr>
          <a:xfrm>
            <a:off x="0" y="0"/>
            <a:ext cx="9144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userDrawn="1"/>
        </p:nvSpPr>
        <p:spPr>
          <a:xfrm>
            <a:off x="0" y="0"/>
            <a:ext cx="9144000" cy="685800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Date Placeholder 3"/>
          <p:cNvSpPr>
            <a:spLocks noGrp="1"/>
          </p:cNvSpPr>
          <p:nvPr>
            <p:ph type="dt" sz="half" idx="10"/>
          </p:nvPr>
        </p:nvSpPr>
        <p:spPr>
          <a:xfrm>
            <a:off x="1" y="6356350"/>
            <a:ext cx="1246188" cy="365125"/>
          </a:xfrm>
          <a:prstGeom prst="rect">
            <a:avLst/>
          </a:prstGeom>
        </p:spPr>
        <p:txBody>
          <a:bodyPr/>
          <a:lstStyle>
            <a:lvl1pPr>
              <a:defRPr>
                <a:solidFill>
                  <a:schemeClr val="tx2">
                    <a:lumMod val="75000"/>
                  </a:schemeClr>
                </a:solidFill>
              </a:defRPr>
            </a:lvl1pPr>
          </a:lstStyle>
          <a:p>
            <a:pPr algn="ctr">
              <a:defRPr/>
            </a:pPr>
            <a:fld id="{72D95891-EC83-40D1-BF69-E61DC5DA0E12}" type="datetimeFigureOut">
              <a:rPr lang="en-US" smtClean="0"/>
              <a:pPr algn="ctr">
                <a:defRPr/>
              </a:pPr>
              <a:t>6/4/15</a:t>
            </a:fld>
            <a:endParaRPr lang="en-US" dirty="0"/>
          </a:p>
        </p:txBody>
      </p:sp>
      <p:sp>
        <p:nvSpPr>
          <p:cNvPr id="17" name="Slide Number Placeholder 5"/>
          <p:cNvSpPr>
            <a:spLocks noGrp="1"/>
          </p:cNvSpPr>
          <p:nvPr>
            <p:ph type="sldNum" sz="quarter" idx="11"/>
          </p:nvPr>
        </p:nvSpPr>
        <p:spPr>
          <a:xfrm>
            <a:off x="8315325" y="6356350"/>
            <a:ext cx="828675" cy="365125"/>
          </a:xfrm>
          <a:prstGeom prst="rect">
            <a:avLst/>
          </a:prstGeom>
        </p:spPr>
        <p:txBody>
          <a:bodyPr/>
          <a:lstStyle>
            <a:lvl1pPr algn="ctr">
              <a:defRPr smtClean="0">
                <a:solidFill>
                  <a:schemeClr val="tx2">
                    <a:lumMod val="75000"/>
                  </a:schemeClr>
                </a:solidFill>
              </a:defRPr>
            </a:lvl1pPr>
          </a:lstStyle>
          <a:p>
            <a:pPr>
              <a:defRPr/>
            </a:pPr>
            <a:fld id="{22B09608-F9DB-44A6-95D0-11D1534A56B6}" type="slidenum">
              <a:rPr lang="en-US"/>
              <a:pPr>
                <a:defRPr/>
              </a:pPr>
              <a:t>‹#›</a:t>
            </a:fld>
            <a:endParaRPr lang="en-US" dirty="0"/>
          </a:p>
        </p:txBody>
      </p:sp>
      <p:sp>
        <p:nvSpPr>
          <p:cNvPr id="21" name="Rectangle 20"/>
          <p:cNvSpPr/>
          <p:nvPr userDrawn="1"/>
        </p:nvSpPr>
        <p:spPr>
          <a:xfrm flipV="1">
            <a:off x="8324602" y="0"/>
            <a:ext cx="819397" cy="2838203"/>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kern="1200" dirty="0">
              <a:solidFill>
                <a:schemeClr val="lt1"/>
              </a:solidFill>
              <a:latin typeface="+mn-lt"/>
              <a:ea typeface="+mn-ea"/>
              <a:cs typeface="+mn-cs"/>
            </a:endParaRPr>
          </a:p>
        </p:txBody>
      </p:sp>
      <p:cxnSp>
        <p:nvCxnSpPr>
          <p:cNvPr id="22" name="Straight Connector 21"/>
          <p:cNvCxnSpPr/>
          <p:nvPr userDrawn="1"/>
        </p:nvCxnSpPr>
        <p:spPr>
          <a:xfrm rot="5400000">
            <a:off x="4898232" y="3429795"/>
            <a:ext cx="6858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userDrawn="1"/>
        </p:nvGrpSpPr>
        <p:grpSpPr>
          <a:xfrm>
            <a:off x="0" y="-13648"/>
            <a:ext cx="5009566" cy="6871650"/>
            <a:chOff x="0" y="-13648"/>
            <a:chExt cx="5009566" cy="6871650"/>
          </a:xfrm>
        </p:grpSpPr>
        <p:cxnSp>
          <p:nvCxnSpPr>
            <p:cNvPr id="14" name="Straight Connector 13"/>
            <p:cNvCxnSpPr/>
            <p:nvPr/>
          </p:nvCxnSpPr>
          <p:spPr>
            <a:xfrm flipV="1">
              <a:off x="0" y="0"/>
              <a:ext cx="5009566" cy="1828800"/>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0" y="-13648"/>
              <a:ext cx="1433015" cy="520890"/>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0" y="4243974"/>
              <a:ext cx="515504" cy="187561"/>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0" y="5398525"/>
              <a:ext cx="933199" cy="34126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26055" y="6556242"/>
              <a:ext cx="825472" cy="301758"/>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286762" y="4107058"/>
              <a:ext cx="4037706" cy="1464181"/>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136220" y="6558940"/>
              <a:ext cx="435281" cy="162842"/>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06363" y="483884"/>
              <a:ext cx="1526372" cy="55860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1225724" y="350460"/>
              <a:ext cx="1113052" cy="405016"/>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H="1">
              <a:off x="2663146" y="218814"/>
              <a:ext cx="685502" cy="24787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6200000" flipH="1">
              <a:off x="4095233" y="88950"/>
              <a:ext cx="268624" cy="90728"/>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grpSp>
      <p:sp>
        <p:nvSpPr>
          <p:cNvPr id="19" name="Title 1"/>
          <p:cNvSpPr>
            <a:spLocks noGrp="1"/>
          </p:cNvSpPr>
          <p:nvPr>
            <p:ph type="title"/>
          </p:nvPr>
        </p:nvSpPr>
        <p:spPr>
          <a:xfrm>
            <a:off x="0" y="2120678"/>
            <a:ext cx="8324850" cy="722376"/>
          </a:xfrm>
        </p:spPr>
        <p:txBody>
          <a:bodyPr anchor="t">
            <a:normAutofit/>
          </a:bodyPr>
          <a:lstStyle>
            <a:lvl1pPr algn="ctr">
              <a:defRPr sz="3700" b="0" cap="all">
                <a:solidFill>
                  <a:schemeClr val="bg1"/>
                </a:solidFill>
              </a:defRPr>
            </a:lvl1pPr>
          </a:lstStyle>
          <a:p>
            <a:r>
              <a:rPr lang="en-US" dirty="0" smtClean="0"/>
              <a:t>Click to edit Master title style</a:t>
            </a:r>
            <a:endParaRPr lang="en-US" dirty="0"/>
          </a:p>
        </p:txBody>
      </p:sp>
      <p:sp>
        <p:nvSpPr>
          <p:cNvPr id="20" name="Text Placeholder 2"/>
          <p:cNvSpPr>
            <a:spLocks noGrp="1"/>
          </p:cNvSpPr>
          <p:nvPr>
            <p:ph type="body" idx="1"/>
          </p:nvPr>
        </p:nvSpPr>
        <p:spPr>
          <a:xfrm>
            <a:off x="0" y="1651849"/>
            <a:ext cx="8324850" cy="466344"/>
          </a:xfrm>
        </p:spPr>
        <p:txBody>
          <a:bodyPr anchor="b"/>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cxnSp>
        <p:nvCxnSpPr>
          <p:cNvPr id="23" name="Straight Connector 22"/>
          <p:cNvCxnSpPr/>
          <p:nvPr userDrawn="1"/>
        </p:nvCxnSpPr>
        <p:spPr>
          <a:xfrm>
            <a:off x="0" y="2833688"/>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4549" y="0"/>
            <a:ext cx="8899451" cy="1417638"/>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244549" y="1600200"/>
            <a:ext cx="4343400"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95500" y="1600200"/>
            <a:ext cx="4343400"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hasCustomPrompt="1"/>
          </p:nvPr>
        </p:nvSpPr>
        <p:spPr>
          <a:xfrm>
            <a:off x="241300" y="6400800"/>
            <a:ext cx="4702175" cy="446088"/>
          </a:xfrm>
        </p:spPr>
        <p:txBody>
          <a:bodyPr anchor="ctr"/>
          <a:lstStyle>
            <a:lvl1pPr>
              <a:buNone/>
              <a:defRPr sz="1400" b="1" i="1">
                <a:solidFill>
                  <a:schemeClr val="accent2"/>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
        <p:nvSpPr>
          <p:cNvPr id="9" name="Date Placeholder 3"/>
          <p:cNvSpPr>
            <a:spLocks noGrp="1"/>
          </p:cNvSpPr>
          <p:nvPr>
            <p:ph type="dt" sz="half" idx="14"/>
          </p:nvPr>
        </p:nvSpPr>
        <p:spPr>
          <a:xfrm>
            <a:off x="7361510" y="6412314"/>
            <a:ext cx="953465" cy="208404"/>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968AC74C-A8E6-49F4-B32B-2A731DFFA731}" type="datetimeFigureOut">
              <a:rPr lang="en-US" smtClean="0"/>
              <a:pPr>
                <a:defRPr/>
              </a:pPr>
              <a:t>6/4/15</a:t>
            </a:fld>
            <a:endParaRPr lang="en-US" dirty="0"/>
          </a:p>
        </p:txBody>
      </p:sp>
      <p:sp>
        <p:nvSpPr>
          <p:cNvPr id="11" name="Slide Number Placeholder 5"/>
          <p:cNvSpPr>
            <a:spLocks noGrp="1"/>
          </p:cNvSpPr>
          <p:nvPr>
            <p:ph type="sldNum" sz="quarter" idx="4"/>
          </p:nvPr>
        </p:nvSpPr>
        <p:spPr>
          <a:xfrm>
            <a:off x="6594125" y="6412313"/>
            <a:ext cx="744538" cy="210312"/>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004E23FA-282F-4C84-881E-9DAC50DAD92C}" type="slidenum">
              <a:rPr lang="en-US" smtClean="0"/>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4548" y="0"/>
            <a:ext cx="8899452" cy="1417638"/>
          </a:xfrm>
          <a:prstGeom prst="rect">
            <a:avLst/>
          </a:prstGeo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55181" y="1535113"/>
            <a:ext cx="4343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55181" y="2174875"/>
            <a:ext cx="4343400"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03562" y="1535113"/>
            <a:ext cx="4343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3562" y="2174875"/>
            <a:ext cx="4343400"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7"/>
          <p:cNvSpPr>
            <a:spLocks noGrp="1"/>
          </p:cNvSpPr>
          <p:nvPr>
            <p:ph type="body" sz="quarter" idx="13" hasCustomPrompt="1"/>
          </p:nvPr>
        </p:nvSpPr>
        <p:spPr>
          <a:xfrm>
            <a:off x="241300" y="6400800"/>
            <a:ext cx="4702175" cy="446088"/>
          </a:xfrm>
        </p:spPr>
        <p:txBody>
          <a:bodyPr anchor="ctr"/>
          <a:lstStyle>
            <a:lvl1pPr>
              <a:buNone/>
              <a:defRPr sz="1400" b="1" i="1">
                <a:solidFill>
                  <a:schemeClr val="accent2"/>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
        <p:nvSpPr>
          <p:cNvPr id="11" name="Date Placeholder 3"/>
          <p:cNvSpPr>
            <a:spLocks noGrp="1"/>
          </p:cNvSpPr>
          <p:nvPr>
            <p:ph type="dt" sz="half" idx="14"/>
          </p:nvPr>
        </p:nvSpPr>
        <p:spPr>
          <a:xfrm>
            <a:off x="7361510" y="6412314"/>
            <a:ext cx="953465" cy="208404"/>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968AC74C-A8E6-49F4-B32B-2A731DFFA731}" type="datetimeFigureOut">
              <a:rPr lang="en-US" smtClean="0"/>
              <a:pPr>
                <a:defRPr/>
              </a:pPr>
              <a:t>6/4/15</a:t>
            </a:fld>
            <a:endParaRPr lang="en-US" dirty="0"/>
          </a:p>
        </p:txBody>
      </p:sp>
      <p:sp>
        <p:nvSpPr>
          <p:cNvPr id="13" name="Slide Number Placeholder 5"/>
          <p:cNvSpPr>
            <a:spLocks noGrp="1"/>
          </p:cNvSpPr>
          <p:nvPr>
            <p:ph type="sldNum" sz="quarter" idx="15"/>
          </p:nvPr>
        </p:nvSpPr>
        <p:spPr>
          <a:xfrm>
            <a:off x="6594125" y="6412313"/>
            <a:ext cx="744538" cy="210312"/>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004E23FA-282F-4C84-881E-9DAC50DAD92C}" type="slidenum">
              <a:rPr lang="en-US" smtClean="0"/>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3283" y="0"/>
            <a:ext cx="8920717" cy="1417638"/>
          </a:xfrm>
          <a:prstGeom prst="rect">
            <a:avLst/>
          </a:prstGeom>
        </p:spPr>
        <p:txBody>
          <a:bodyPr/>
          <a:lstStyle/>
          <a:p>
            <a:r>
              <a:rPr lang="en-US" dirty="0" smtClean="0"/>
              <a:t>Click to edit Master title style</a:t>
            </a:r>
            <a:endParaRPr lang="en-US" dirty="0"/>
          </a:p>
        </p:txBody>
      </p:sp>
      <p:sp>
        <p:nvSpPr>
          <p:cNvPr id="6" name="Text Placeholder 7"/>
          <p:cNvSpPr>
            <a:spLocks noGrp="1"/>
          </p:cNvSpPr>
          <p:nvPr>
            <p:ph type="body" sz="quarter" idx="13" hasCustomPrompt="1"/>
          </p:nvPr>
        </p:nvSpPr>
        <p:spPr>
          <a:xfrm>
            <a:off x="241300" y="6400800"/>
            <a:ext cx="4702175" cy="446088"/>
          </a:xfrm>
        </p:spPr>
        <p:txBody>
          <a:bodyPr anchor="ctr"/>
          <a:lstStyle>
            <a:lvl1pPr>
              <a:buNone/>
              <a:defRPr sz="1400" b="1" i="1">
                <a:solidFill>
                  <a:schemeClr val="accent2"/>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
        <p:nvSpPr>
          <p:cNvPr id="7" name="Date Placeholder 3"/>
          <p:cNvSpPr>
            <a:spLocks noGrp="1"/>
          </p:cNvSpPr>
          <p:nvPr>
            <p:ph type="dt" sz="half" idx="2"/>
          </p:nvPr>
        </p:nvSpPr>
        <p:spPr>
          <a:xfrm>
            <a:off x="7361510" y="6412314"/>
            <a:ext cx="953465" cy="208404"/>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968AC74C-A8E6-49F4-B32B-2A731DFFA731}" type="datetimeFigureOut">
              <a:rPr lang="en-US" smtClean="0"/>
              <a:pPr>
                <a:defRPr/>
              </a:pPr>
              <a:t>6/4/15</a:t>
            </a:fld>
            <a:endParaRPr lang="en-US" dirty="0"/>
          </a:p>
        </p:txBody>
      </p:sp>
      <p:sp>
        <p:nvSpPr>
          <p:cNvPr id="9" name="Slide Number Placeholder 5"/>
          <p:cNvSpPr>
            <a:spLocks noGrp="1"/>
          </p:cNvSpPr>
          <p:nvPr>
            <p:ph type="sldNum" sz="quarter" idx="4"/>
          </p:nvPr>
        </p:nvSpPr>
        <p:spPr>
          <a:xfrm>
            <a:off x="6594125" y="6412313"/>
            <a:ext cx="744538" cy="210312"/>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004E23FA-282F-4C84-881E-9DAC50DAD92C}"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Title Slide 2">
    <p:spTree>
      <p:nvGrpSpPr>
        <p:cNvPr id="1" name=""/>
        <p:cNvGrpSpPr/>
        <p:nvPr/>
      </p:nvGrpSpPr>
      <p:grpSpPr>
        <a:xfrm>
          <a:off x="0" y="0"/>
          <a:ext cx="0" cy="0"/>
          <a:chOff x="0" y="0"/>
          <a:chExt cx="0" cy="0"/>
        </a:xfrm>
      </p:grpSpPr>
      <p:pic>
        <p:nvPicPr>
          <p:cNvPr id="19" name="Picture 2" descr="Q:\Design Catalog\Corporate Templates\Covers\abstract1.jpg"/>
          <p:cNvPicPr>
            <a:picLocks noChangeAspect="1" noChangeArrowheads="1"/>
          </p:cNvPicPr>
          <p:nvPr userDrawn="1"/>
        </p:nvPicPr>
        <p:blipFill>
          <a:blip r:embed="rId2" cstate="email"/>
          <a:stretch>
            <a:fillRect/>
          </a:stretch>
        </p:blipFill>
        <p:spPr bwMode="auto">
          <a:xfrm>
            <a:off x="-127649" y="0"/>
            <a:ext cx="9271649" cy="6858000"/>
          </a:xfrm>
          <a:prstGeom prst="rect">
            <a:avLst/>
          </a:prstGeom>
          <a:noFill/>
          <a:ln w="9525">
            <a:noFill/>
            <a:miter lim="800000"/>
            <a:headEnd/>
            <a:tailEnd/>
          </a:ln>
        </p:spPr>
      </p:pic>
      <p:sp>
        <p:nvSpPr>
          <p:cNvPr id="6" name="Rectangle 5"/>
          <p:cNvSpPr/>
          <p:nvPr userDrawn="1"/>
        </p:nvSpPr>
        <p:spPr>
          <a:xfrm>
            <a:off x="0" y="0"/>
            <a:ext cx="9144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userDrawn="1"/>
        </p:nvSpPr>
        <p:spPr>
          <a:xfrm>
            <a:off x="0" y="0"/>
            <a:ext cx="9144000" cy="6858000"/>
          </a:xfrm>
          <a:prstGeom prst="rect">
            <a:avLst/>
          </a:prstGeom>
          <a:solidFill>
            <a:srgbClr val="0081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 name="Group 19"/>
          <p:cNvGrpSpPr>
            <a:grpSpLocks/>
          </p:cNvGrpSpPr>
          <p:nvPr userDrawn="1"/>
        </p:nvGrpSpPr>
        <p:grpSpPr bwMode="auto">
          <a:xfrm>
            <a:off x="0" y="0"/>
            <a:ext cx="9164638" cy="6858000"/>
            <a:chOff x="0" y="-2"/>
            <a:chExt cx="9164321" cy="6858004"/>
          </a:xfrm>
        </p:grpSpPr>
        <p:cxnSp>
          <p:nvCxnSpPr>
            <p:cNvPr id="26" name="Straight Connector 25"/>
            <p:cNvCxnSpPr/>
            <p:nvPr/>
          </p:nvCxnSpPr>
          <p:spPr>
            <a:xfrm rot="16200000" flipH="1">
              <a:off x="-2092373" y="2181268"/>
              <a:ext cx="6858004" cy="249546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786699" y="2182062"/>
              <a:ext cx="6858004" cy="24938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518180" y="2182062"/>
              <a:ext cx="6858004" cy="24938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4402726" y="4760139"/>
              <a:ext cx="3067052" cy="112867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5408364" y="4470423"/>
              <a:ext cx="3498852" cy="127630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H="1">
              <a:off x="-1105717" y="4474392"/>
              <a:ext cx="3489327" cy="127789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6200000" flipH="1">
              <a:off x="6438609" y="4192613"/>
              <a:ext cx="3908427" cy="142235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6819605" y="1084283"/>
              <a:ext cx="3429002" cy="126043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0" y="2412999"/>
              <a:ext cx="9143684" cy="3328990"/>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498458" y="3709988"/>
              <a:ext cx="8645226" cy="3148014"/>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4094021" y="5013326"/>
              <a:ext cx="5049662" cy="18446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7667360" y="6327777"/>
              <a:ext cx="1476324" cy="53022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0" y="3044825"/>
              <a:ext cx="3801931" cy="1387476"/>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0" y="1892299"/>
              <a:ext cx="3384433" cy="1231901"/>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0" y="735011"/>
              <a:ext cx="2963760" cy="1081088"/>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0" y="-2"/>
              <a:ext cx="1398540" cy="51752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7976912" y="-2"/>
              <a:ext cx="604816" cy="200025"/>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8397585" y="1098549"/>
              <a:ext cx="746099" cy="268288"/>
            </a:xfrm>
            <a:prstGeom prst="line">
              <a:avLst/>
            </a:prstGeom>
            <a:ln w="12700">
              <a:solidFill>
                <a:srgbClr val="DCDDDE"/>
              </a:solidFill>
            </a:ln>
          </p:spPr>
          <p:style>
            <a:lnRef idx="1">
              <a:schemeClr val="accent1"/>
            </a:lnRef>
            <a:fillRef idx="0">
              <a:schemeClr val="accent1"/>
            </a:fillRef>
            <a:effectRef idx="0">
              <a:schemeClr val="accent1"/>
            </a:effectRef>
            <a:fontRef idx="minor">
              <a:schemeClr val="tx1"/>
            </a:fontRef>
          </p:style>
        </p:cxnSp>
      </p:grpSp>
      <p:sp>
        <p:nvSpPr>
          <p:cNvPr id="10" name="Rectangle 9"/>
          <p:cNvSpPr/>
          <p:nvPr userDrawn="1"/>
        </p:nvSpPr>
        <p:spPr>
          <a:xfrm>
            <a:off x="0" y="6461125"/>
            <a:ext cx="9144000" cy="396875"/>
          </a:xfrm>
          <a:prstGeom prst="rect">
            <a:avLst/>
          </a:prstGeom>
          <a:solidFill>
            <a:srgbClr val="00346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12"/>
          <p:cNvSpPr/>
          <p:nvPr userDrawn="1"/>
        </p:nvSpPr>
        <p:spPr>
          <a:xfrm>
            <a:off x="0" y="0"/>
            <a:ext cx="9143999" cy="18288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4" name="Picture 2" descr="Q:\Design Catalog\Corporate Templates\Covers\Photo7 copy_LR.jpg"/>
          <p:cNvPicPr>
            <a:picLocks noChangeAspect="1" noChangeArrowheads="1"/>
          </p:cNvPicPr>
          <p:nvPr userDrawn="1"/>
        </p:nvPicPr>
        <p:blipFill>
          <a:blip r:embed="rId3" cstate="email"/>
          <a:srcRect/>
          <a:stretch>
            <a:fillRect/>
          </a:stretch>
        </p:blipFill>
        <p:spPr bwMode="auto">
          <a:xfrm>
            <a:off x="0" y="1840675"/>
            <a:ext cx="6711696" cy="4627580"/>
          </a:xfrm>
          <a:prstGeom prst="rect">
            <a:avLst/>
          </a:prstGeom>
          <a:noFill/>
          <a:ln w="9525">
            <a:noFill/>
            <a:miter lim="800000"/>
            <a:headEnd/>
            <a:tailEnd/>
          </a:ln>
        </p:spPr>
      </p:pic>
      <p:sp>
        <p:nvSpPr>
          <p:cNvPr id="22" name="Text Placeholder 17"/>
          <p:cNvSpPr>
            <a:spLocks noGrp="1"/>
          </p:cNvSpPr>
          <p:nvPr>
            <p:ph type="body" sz="quarter" idx="13" hasCustomPrompt="1"/>
          </p:nvPr>
        </p:nvSpPr>
        <p:spPr>
          <a:xfrm>
            <a:off x="165820" y="0"/>
            <a:ext cx="6537960" cy="1380744"/>
          </a:xfrm>
        </p:spPr>
        <p:txBody>
          <a:bodyPr anchor="b">
            <a:normAutofit/>
          </a:bodyPr>
          <a:lstStyle>
            <a:lvl1pPr marL="0" indent="0">
              <a:lnSpc>
                <a:spcPts val="3000"/>
              </a:lnSpc>
              <a:buNone/>
              <a:defRPr sz="3600">
                <a:solidFill>
                  <a:schemeClr val="bg1"/>
                </a:solidFill>
              </a:defRPr>
            </a:lvl1pPr>
          </a:lstStyle>
          <a:p>
            <a:pPr lvl="0"/>
            <a:r>
              <a:rPr lang="en-US" dirty="0" smtClean="0"/>
              <a:t>Click to add title</a:t>
            </a:r>
          </a:p>
        </p:txBody>
      </p:sp>
      <p:sp>
        <p:nvSpPr>
          <p:cNvPr id="23" name="Text Placeholder 19"/>
          <p:cNvSpPr>
            <a:spLocks noGrp="1"/>
          </p:cNvSpPr>
          <p:nvPr>
            <p:ph type="body" sz="quarter" idx="14" hasCustomPrompt="1"/>
          </p:nvPr>
        </p:nvSpPr>
        <p:spPr>
          <a:xfrm>
            <a:off x="166688" y="1265388"/>
            <a:ext cx="6548437" cy="508000"/>
          </a:xfrm>
        </p:spPr>
        <p:txBody>
          <a:bodyPr anchor="b">
            <a:noAutofit/>
          </a:bodyPr>
          <a:lstStyle>
            <a:lvl1pPr marL="0" indent="0">
              <a:buNone/>
              <a:defRPr sz="2400">
                <a:solidFill>
                  <a:schemeClr val="bg1"/>
                </a:solidFill>
              </a:defRPr>
            </a:lvl1pPr>
            <a:lvl2pPr>
              <a:buNone/>
              <a:defRPr sz="2400">
                <a:solidFill>
                  <a:schemeClr val="bg1"/>
                </a:solidFill>
              </a:defRPr>
            </a:lvl2pPr>
            <a:lvl3pPr>
              <a:buNone/>
              <a:defRPr sz="2400">
                <a:solidFill>
                  <a:schemeClr val="bg1"/>
                </a:solidFill>
              </a:defRPr>
            </a:lvl3pPr>
            <a:lvl4pPr>
              <a:buNone/>
              <a:defRPr sz="2400">
                <a:solidFill>
                  <a:schemeClr val="bg1"/>
                </a:solidFill>
              </a:defRPr>
            </a:lvl4pPr>
            <a:lvl5pPr>
              <a:buNone/>
              <a:defRPr sz="2400">
                <a:solidFill>
                  <a:schemeClr val="bg1"/>
                </a:solidFill>
              </a:defRPr>
            </a:lvl5pPr>
          </a:lstStyle>
          <a:p>
            <a:pPr lvl="0"/>
            <a:r>
              <a:rPr lang="en-US" dirty="0" smtClean="0"/>
              <a:t>Click to add subtitle</a:t>
            </a:r>
          </a:p>
        </p:txBody>
      </p:sp>
      <p:sp>
        <p:nvSpPr>
          <p:cNvPr id="8" name="Rectangle 7"/>
          <p:cNvSpPr/>
          <p:nvPr userDrawn="1"/>
        </p:nvSpPr>
        <p:spPr>
          <a:xfrm>
            <a:off x="6702425" y="0"/>
            <a:ext cx="2441575" cy="685800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20" name="Picture 2" descr="Q:\Design Catalog\Corporate Templates\Covers\Photo3 copy_LR.jpg"/>
          <p:cNvPicPr>
            <a:picLocks noChangeAspect="1" noChangeArrowheads="1"/>
          </p:cNvPicPr>
          <p:nvPr userDrawn="1"/>
        </p:nvPicPr>
        <p:blipFill>
          <a:blip r:embed="rId4" cstate="email"/>
          <a:srcRect/>
          <a:stretch>
            <a:fillRect/>
          </a:stretch>
        </p:blipFill>
        <p:spPr bwMode="auto">
          <a:xfrm rot="20400000">
            <a:off x="7115294" y="4260748"/>
            <a:ext cx="1232980" cy="1216152"/>
          </a:xfrm>
          <a:prstGeom prst="rect">
            <a:avLst/>
          </a:prstGeom>
          <a:noFill/>
          <a:ln>
            <a:solidFill>
              <a:schemeClr val="accent1">
                <a:lumMod val="20000"/>
                <a:lumOff val="80000"/>
              </a:schemeClr>
            </a:solidFill>
          </a:ln>
        </p:spPr>
      </p:pic>
      <p:pic>
        <p:nvPicPr>
          <p:cNvPr id="21" name="Picture 2" descr="Q:\Design Catalog\Corporate Templates\Covers\Photo3 copy_LR.jpg"/>
          <p:cNvPicPr>
            <a:picLocks noChangeAspect="1" noChangeArrowheads="1"/>
          </p:cNvPicPr>
          <p:nvPr userDrawn="1"/>
        </p:nvPicPr>
        <p:blipFill>
          <a:blip r:embed="rId5" cstate="email"/>
          <a:srcRect/>
          <a:stretch>
            <a:fillRect/>
          </a:stretch>
        </p:blipFill>
        <p:spPr bwMode="auto">
          <a:xfrm rot="20400000">
            <a:off x="7859186" y="2693013"/>
            <a:ext cx="1211030" cy="1216152"/>
          </a:xfrm>
          <a:prstGeom prst="rect">
            <a:avLst/>
          </a:prstGeom>
          <a:noFill/>
          <a:ln>
            <a:solidFill>
              <a:schemeClr val="accent1">
                <a:lumMod val="20000"/>
                <a:lumOff val="80000"/>
              </a:schemeClr>
            </a:solidFill>
          </a:ln>
        </p:spPr>
      </p:pic>
      <p:cxnSp>
        <p:nvCxnSpPr>
          <p:cNvPr id="15" name="Straight Connector 14"/>
          <p:cNvCxnSpPr/>
          <p:nvPr userDrawn="1"/>
        </p:nvCxnSpPr>
        <p:spPr>
          <a:xfrm>
            <a:off x="0" y="1825625"/>
            <a:ext cx="9144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21"/>
          <p:cNvSpPr>
            <a:spLocks noGrp="1"/>
          </p:cNvSpPr>
          <p:nvPr>
            <p:ph type="body" sz="quarter" idx="15" hasCustomPrompt="1"/>
          </p:nvPr>
        </p:nvSpPr>
        <p:spPr>
          <a:xfrm>
            <a:off x="6743700" y="1505533"/>
            <a:ext cx="2317750" cy="267855"/>
          </a:xfrm>
        </p:spPr>
        <p:txBody>
          <a:bodyPr>
            <a:normAutofit/>
          </a:bodyPr>
          <a:lstStyle>
            <a:lvl1pPr>
              <a:buNone/>
              <a:defRPr sz="1200">
                <a:solidFill>
                  <a:schemeClr val="bg1"/>
                </a:solidFill>
              </a:defRPr>
            </a:lvl1pPr>
          </a:lstStyle>
          <a:p>
            <a:pPr lvl="0"/>
            <a:r>
              <a:rPr lang="en-US" dirty="0" smtClean="0"/>
              <a:t>Click to add date</a:t>
            </a:r>
          </a:p>
        </p:txBody>
      </p:sp>
      <p:sp>
        <p:nvSpPr>
          <p:cNvPr id="45" name="Text Placeholder 21"/>
          <p:cNvSpPr>
            <a:spLocks noGrp="1"/>
          </p:cNvSpPr>
          <p:nvPr>
            <p:ph type="body" sz="quarter" idx="16" hasCustomPrompt="1"/>
          </p:nvPr>
        </p:nvSpPr>
        <p:spPr>
          <a:xfrm>
            <a:off x="6743700" y="116736"/>
            <a:ext cx="2317750" cy="1352141"/>
          </a:xfrm>
        </p:spPr>
        <p:txBody>
          <a:bodyPr>
            <a:normAutofit/>
          </a:bodyPr>
          <a:lstStyle>
            <a:lvl1pPr marL="0" indent="0">
              <a:buNone/>
              <a:defRPr sz="1500" baseline="0">
                <a:solidFill>
                  <a:schemeClr val="bg1"/>
                </a:solidFill>
              </a:defRPr>
            </a:lvl1pPr>
          </a:lstStyle>
          <a:p>
            <a:pPr lvl="0"/>
            <a:r>
              <a:rPr lang="en-US" dirty="0" smtClean="0"/>
              <a:t>Click to add presenter(s) name, title and presentation type</a:t>
            </a:r>
          </a:p>
        </p:txBody>
      </p:sp>
      <p:sp>
        <p:nvSpPr>
          <p:cNvPr id="46" name="Rectangle 45"/>
          <p:cNvSpPr/>
          <p:nvPr userDrawn="1"/>
        </p:nvSpPr>
        <p:spPr>
          <a:xfrm>
            <a:off x="6707188" y="5688281"/>
            <a:ext cx="2436812" cy="7633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47" name="Group 4"/>
          <p:cNvGrpSpPr>
            <a:grpSpLocks noChangeAspect="1"/>
          </p:cNvGrpSpPr>
          <p:nvPr userDrawn="1"/>
        </p:nvGrpSpPr>
        <p:grpSpPr bwMode="auto">
          <a:xfrm>
            <a:off x="6813550" y="5788025"/>
            <a:ext cx="1368425" cy="604838"/>
            <a:chOff x="4292" y="3646"/>
            <a:chExt cx="862" cy="381"/>
          </a:xfrm>
        </p:grpSpPr>
        <p:sp>
          <p:nvSpPr>
            <p:cNvPr id="48" name="AutoShape 3"/>
            <p:cNvSpPr>
              <a:spLocks noChangeAspect="1" noChangeArrowheads="1" noTextEdit="1"/>
            </p:cNvSpPr>
            <p:nvPr userDrawn="1"/>
          </p:nvSpPr>
          <p:spPr bwMode="auto">
            <a:xfrm>
              <a:off x="4292" y="3646"/>
              <a:ext cx="862" cy="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5"/>
            <p:cNvSpPr>
              <a:spLocks noEditPoints="1"/>
            </p:cNvSpPr>
            <p:nvPr userDrawn="1"/>
          </p:nvSpPr>
          <p:spPr bwMode="auto">
            <a:xfrm>
              <a:off x="4292" y="3646"/>
              <a:ext cx="586" cy="188"/>
            </a:xfrm>
            <a:custGeom>
              <a:avLst/>
              <a:gdLst/>
              <a:ahLst/>
              <a:cxnLst>
                <a:cxn ang="0">
                  <a:pos x="858" y="137"/>
                </a:cxn>
                <a:cxn ang="0">
                  <a:pos x="1059" y="137"/>
                </a:cxn>
                <a:cxn ang="0">
                  <a:pos x="1009" y="9"/>
                </a:cxn>
                <a:cxn ang="0">
                  <a:pos x="744" y="9"/>
                </a:cxn>
                <a:cxn ang="0">
                  <a:pos x="521" y="100"/>
                </a:cxn>
                <a:cxn ang="0">
                  <a:pos x="569" y="111"/>
                </a:cxn>
                <a:cxn ang="0">
                  <a:pos x="594" y="134"/>
                </a:cxn>
                <a:cxn ang="0">
                  <a:pos x="608" y="176"/>
                </a:cxn>
                <a:cxn ang="0">
                  <a:pos x="605" y="213"/>
                </a:cxn>
                <a:cxn ang="0">
                  <a:pos x="590" y="250"/>
                </a:cxn>
                <a:cxn ang="0">
                  <a:pos x="562" y="269"/>
                </a:cxn>
                <a:cxn ang="0">
                  <a:pos x="486" y="276"/>
                </a:cxn>
                <a:cxn ang="0">
                  <a:pos x="536" y="367"/>
                </a:cxn>
                <a:cxn ang="0">
                  <a:pos x="617" y="355"/>
                </a:cxn>
                <a:cxn ang="0">
                  <a:pos x="675" y="318"/>
                </a:cxn>
                <a:cxn ang="0">
                  <a:pos x="707" y="262"/>
                </a:cxn>
                <a:cxn ang="0">
                  <a:pos x="718" y="188"/>
                </a:cxn>
                <a:cxn ang="0">
                  <a:pos x="713" y="137"/>
                </a:cxn>
                <a:cxn ang="0">
                  <a:pos x="692" y="77"/>
                </a:cxn>
                <a:cxn ang="0">
                  <a:pos x="648" y="32"/>
                </a:cxn>
                <a:cxn ang="0">
                  <a:pos x="578" y="10"/>
                </a:cxn>
                <a:cxn ang="0">
                  <a:pos x="345" y="141"/>
                </a:cxn>
                <a:cxn ang="0">
                  <a:pos x="335" y="95"/>
                </a:cxn>
                <a:cxn ang="0">
                  <a:pos x="307" y="46"/>
                </a:cxn>
                <a:cxn ang="0">
                  <a:pos x="262" y="15"/>
                </a:cxn>
                <a:cxn ang="0">
                  <a:pos x="200" y="0"/>
                </a:cxn>
                <a:cxn ang="0">
                  <a:pos x="142" y="4"/>
                </a:cxn>
                <a:cxn ang="0">
                  <a:pos x="77" y="29"/>
                </a:cxn>
                <a:cxn ang="0">
                  <a:pos x="29" y="78"/>
                </a:cxn>
                <a:cxn ang="0">
                  <a:pos x="4" y="148"/>
                </a:cxn>
                <a:cxn ang="0">
                  <a:pos x="1" y="207"/>
                </a:cxn>
                <a:cxn ang="0">
                  <a:pos x="19" y="278"/>
                </a:cxn>
                <a:cxn ang="0">
                  <a:pos x="60" y="334"/>
                </a:cxn>
                <a:cxn ang="0">
                  <a:pos x="122" y="367"/>
                </a:cxn>
                <a:cxn ang="0">
                  <a:pos x="183" y="376"/>
                </a:cxn>
                <a:cxn ang="0">
                  <a:pos x="252" y="362"/>
                </a:cxn>
                <a:cxn ang="0">
                  <a:pos x="303" y="328"/>
                </a:cxn>
                <a:cxn ang="0">
                  <a:pos x="335" y="280"/>
                </a:cxn>
                <a:cxn ang="0">
                  <a:pos x="346" y="227"/>
                </a:cxn>
                <a:cxn ang="0">
                  <a:pos x="231" y="250"/>
                </a:cxn>
                <a:cxn ang="0">
                  <a:pos x="203" y="282"/>
                </a:cxn>
                <a:cxn ang="0">
                  <a:pos x="170" y="285"/>
                </a:cxn>
                <a:cxn ang="0">
                  <a:pos x="140" y="273"/>
                </a:cxn>
                <a:cxn ang="0">
                  <a:pos x="122" y="247"/>
                </a:cxn>
                <a:cxn ang="0">
                  <a:pos x="111" y="188"/>
                </a:cxn>
                <a:cxn ang="0">
                  <a:pos x="119" y="135"/>
                </a:cxn>
                <a:cxn ang="0">
                  <a:pos x="135" y="107"/>
                </a:cxn>
                <a:cxn ang="0">
                  <a:pos x="162" y="91"/>
                </a:cxn>
                <a:cxn ang="0">
                  <a:pos x="187" y="90"/>
                </a:cxn>
                <a:cxn ang="0">
                  <a:pos x="213" y="99"/>
                </a:cxn>
                <a:cxn ang="0">
                  <a:pos x="234" y="128"/>
                </a:cxn>
              </a:cxnLst>
              <a:rect l="0" t="0" r="r" b="b"/>
              <a:pathLst>
                <a:path w="1172" h="376">
                  <a:moveTo>
                    <a:pt x="744" y="367"/>
                  </a:moveTo>
                  <a:lnTo>
                    <a:pt x="856" y="367"/>
                  </a:lnTo>
                  <a:lnTo>
                    <a:pt x="856" y="137"/>
                  </a:lnTo>
                  <a:lnTo>
                    <a:pt x="858" y="137"/>
                  </a:lnTo>
                  <a:lnTo>
                    <a:pt x="907" y="367"/>
                  </a:lnTo>
                  <a:lnTo>
                    <a:pt x="1004" y="367"/>
                  </a:lnTo>
                  <a:lnTo>
                    <a:pt x="1057" y="137"/>
                  </a:lnTo>
                  <a:lnTo>
                    <a:pt x="1059" y="137"/>
                  </a:lnTo>
                  <a:lnTo>
                    <a:pt x="1059" y="322"/>
                  </a:lnTo>
                  <a:lnTo>
                    <a:pt x="1172" y="322"/>
                  </a:lnTo>
                  <a:lnTo>
                    <a:pt x="1172" y="9"/>
                  </a:lnTo>
                  <a:lnTo>
                    <a:pt x="1009" y="9"/>
                  </a:lnTo>
                  <a:lnTo>
                    <a:pt x="958" y="219"/>
                  </a:lnTo>
                  <a:lnTo>
                    <a:pt x="957" y="219"/>
                  </a:lnTo>
                  <a:lnTo>
                    <a:pt x="906" y="9"/>
                  </a:lnTo>
                  <a:lnTo>
                    <a:pt x="744" y="9"/>
                  </a:lnTo>
                  <a:lnTo>
                    <a:pt x="744" y="367"/>
                  </a:lnTo>
                  <a:close/>
                  <a:moveTo>
                    <a:pt x="486" y="100"/>
                  </a:moveTo>
                  <a:lnTo>
                    <a:pt x="521" y="100"/>
                  </a:lnTo>
                  <a:lnTo>
                    <a:pt x="521" y="100"/>
                  </a:lnTo>
                  <a:lnTo>
                    <a:pt x="536" y="101"/>
                  </a:lnTo>
                  <a:lnTo>
                    <a:pt x="548" y="102"/>
                  </a:lnTo>
                  <a:lnTo>
                    <a:pt x="559" y="106"/>
                  </a:lnTo>
                  <a:lnTo>
                    <a:pt x="569" y="111"/>
                  </a:lnTo>
                  <a:lnTo>
                    <a:pt x="577" y="116"/>
                  </a:lnTo>
                  <a:lnTo>
                    <a:pt x="584" y="122"/>
                  </a:lnTo>
                  <a:lnTo>
                    <a:pt x="589" y="128"/>
                  </a:lnTo>
                  <a:lnTo>
                    <a:pt x="594" y="134"/>
                  </a:lnTo>
                  <a:lnTo>
                    <a:pt x="599" y="141"/>
                  </a:lnTo>
                  <a:lnTo>
                    <a:pt x="601" y="149"/>
                  </a:lnTo>
                  <a:lnTo>
                    <a:pt x="606" y="163"/>
                  </a:lnTo>
                  <a:lnTo>
                    <a:pt x="608" y="176"/>
                  </a:lnTo>
                  <a:lnTo>
                    <a:pt x="609" y="185"/>
                  </a:lnTo>
                  <a:lnTo>
                    <a:pt x="609" y="185"/>
                  </a:lnTo>
                  <a:lnTo>
                    <a:pt x="608" y="199"/>
                  </a:lnTo>
                  <a:lnTo>
                    <a:pt x="605" y="213"/>
                  </a:lnTo>
                  <a:lnTo>
                    <a:pt x="601" y="229"/>
                  </a:lnTo>
                  <a:lnTo>
                    <a:pt x="598" y="237"/>
                  </a:lnTo>
                  <a:lnTo>
                    <a:pt x="594" y="243"/>
                  </a:lnTo>
                  <a:lnTo>
                    <a:pt x="590" y="250"/>
                  </a:lnTo>
                  <a:lnTo>
                    <a:pt x="584" y="256"/>
                  </a:lnTo>
                  <a:lnTo>
                    <a:pt x="578" y="261"/>
                  </a:lnTo>
                  <a:lnTo>
                    <a:pt x="571" y="266"/>
                  </a:lnTo>
                  <a:lnTo>
                    <a:pt x="562" y="269"/>
                  </a:lnTo>
                  <a:lnTo>
                    <a:pt x="553" y="273"/>
                  </a:lnTo>
                  <a:lnTo>
                    <a:pt x="542" y="274"/>
                  </a:lnTo>
                  <a:lnTo>
                    <a:pt x="530" y="276"/>
                  </a:lnTo>
                  <a:lnTo>
                    <a:pt x="486" y="276"/>
                  </a:lnTo>
                  <a:lnTo>
                    <a:pt x="486" y="100"/>
                  </a:lnTo>
                  <a:close/>
                  <a:moveTo>
                    <a:pt x="375" y="367"/>
                  </a:moveTo>
                  <a:lnTo>
                    <a:pt x="536" y="367"/>
                  </a:lnTo>
                  <a:lnTo>
                    <a:pt x="536" y="367"/>
                  </a:lnTo>
                  <a:lnTo>
                    <a:pt x="558" y="367"/>
                  </a:lnTo>
                  <a:lnTo>
                    <a:pt x="580" y="365"/>
                  </a:lnTo>
                  <a:lnTo>
                    <a:pt x="599" y="360"/>
                  </a:lnTo>
                  <a:lnTo>
                    <a:pt x="617" y="355"/>
                  </a:lnTo>
                  <a:lnTo>
                    <a:pt x="633" y="347"/>
                  </a:lnTo>
                  <a:lnTo>
                    <a:pt x="649" y="339"/>
                  </a:lnTo>
                  <a:lnTo>
                    <a:pt x="662" y="329"/>
                  </a:lnTo>
                  <a:lnTo>
                    <a:pt x="675" y="318"/>
                  </a:lnTo>
                  <a:lnTo>
                    <a:pt x="684" y="306"/>
                  </a:lnTo>
                  <a:lnTo>
                    <a:pt x="694" y="293"/>
                  </a:lnTo>
                  <a:lnTo>
                    <a:pt x="701" y="278"/>
                  </a:lnTo>
                  <a:lnTo>
                    <a:pt x="707" y="262"/>
                  </a:lnTo>
                  <a:lnTo>
                    <a:pt x="712" y="245"/>
                  </a:lnTo>
                  <a:lnTo>
                    <a:pt x="716" y="227"/>
                  </a:lnTo>
                  <a:lnTo>
                    <a:pt x="718" y="207"/>
                  </a:lnTo>
                  <a:lnTo>
                    <a:pt x="718" y="188"/>
                  </a:lnTo>
                  <a:lnTo>
                    <a:pt x="718" y="188"/>
                  </a:lnTo>
                  <a:lnTo>
                    <a:pt x="718" y="171"/>
                  </a:lnTo>
                  <a:lnTo>
                    <a:pt x="717" y="154"/>
                  </a:lnTo>
                  <a:lnTo>
                    <a:pt x="713" y="137"/>
                  </a:lnTo>
                  <a:lnTo>
                    <a:pt x="710" y="121"/>
                  </a:lnTo>
                  <a:lnTo>
                    <a:pt x="705" y="106"/>
                  </a:lnTo>
                  <a:lnTo>
                    <a:pt x="699" y="90"/>
                  </a:lnTo>
                  <a:lnTo>
                    <a:pt x="692" y="77"/>
                  </a:lnTo>
                  <a:lnTo>
                    <a:pt x="683" y="63"/>
                  </a:lnTo>
                  <a:lnTo>
                    <a:pt x="672" y="51"/>
                  </a:lnTo>
                  <a:lnTo>
                    <a:pt x="661" y="41"/>
                  </a:lnTo>
                  <a:lnTo>
                    <a:pt x="648" y="32"/>
                  </a:lnTo>
                  <a:lnTo>
                    <a:pt x="633" y="23"/>
                  </a:lnTo>
                  <a:lnTo>
                    <a:pt x="616" y="17"/>
                  </a:lnTo>
                  <a:lnTo>
                    <a:pt x="598" y="12"/>
                  </a:lnTo>
                  <a:lnTo>
                    <a:pt x="578" y="10"/>
                  </a:lnTo>
                  <a:lnTo>
                    <a:pt x="556" y="9"/>
                  </a:lnTo>
                  <a:lnTo>
                    <a:pt x="375" y="9"/>
                  </a:lnTo>
                  <a:lnTo>
                    <a:pt x="375" y="367"/>
                  </a:lnTo>
                  <a:close/>
                  <a:moveTo>
                    <a:pt x="345" y="141"/>
                  </a:moveTo>
                  <a:lnTo>
                    <a:pt x="345" y="141"/>
                  </a:lnTo>
                  <a:lnTo>
                    <a:pt x="342" y="126"/>
                  </a:lnTo>
                  <a:lnTo>
                    <a:pt x="338" y="110"/>
                  </a:lnTo>
                  <a:lnTo>
                    <a:pt x="335" y="95"/>
                  </a:lnTo>
                  <a:lnTo>
                    <a:pt x="329" y="82"/>
                  </a:lnTo>
                  <a:lnTo>
                    <a:pt x="323" y="69"/>
                  </a:lnTo>
                  <a:lnTo>
                    <a:pt x="315" y="57"/>
                  </a:lnTo>
                  <a:lnTo>
                    <a:pt x="307" y="46"/>
                  </a:lnTo>
                  <a:lnTo>
                    <a:pt x="297" y="38"/>
                  </a:lnTo>
                  <a:lnTo>
                    <a:pt x="286" y="29"/>
                  </a:lnTo>
                  <a:lnTo>
                    <a:pt x="274" y="21"/>
                  </a:lnTo>
                  <a:lnTo>
                    <a:pt x="262" y="15"/>
                  </a:lnTo>
                  <a:lnTo>
                    <a:pt x="248" y="10"/>
                  </a:lnTo>
                  <a:lnTo>
                    <a:pt x="233" y="5"/>
                  </a:lnTo>
                  <a:lnTo>
                    <a:pt x="217" y="2"/>
                  </a:lnTo>
                  <a:lnTo>
                    <a:pt x="200" y="0"/>
                  </a:lnTo>
                  <a:lnTo>
                    <a:pt x="183" y="0"/>
                  </a:lnTo>
                  <a:lnTo>
                    <a:pt x="183" y="0"/>
                  </a:lnTo>
                  <a:lnTo>
                    <a:pt x="162" y="0"/>
                  </a:lnTo>
                  <a:lnTo>
                    <a:pt x="142" y="4"/>
                  </a:lnTo>
                  <a:lnTo>
                    <a:pt x="124" y="7"/>
                  </a:lnTo>
                  <a:lnTo>
                    <a:pt x="107" y="13"/>
                  </a:lnTo>
                  <a:lnTo>
                    <a:pt x="91" y="21"/>
                  </a:lnTo>
                  <a:lnTo>
                    <a:pt x="77" y="29"/>
                  </a:lnTo>
                  <a:lnTo>
                    <a:pt x="62" y="40"/>
                  </a:lnTo>
                  <a:lnTo>
                    <a:pt x="50" y="51"/>
                  </a:lnTo>
                  <a:lnTo>
                    <a:pt x="39" y="65"/>
                  </a:lnTo>
                  <a:lnTo>
                    <a:pt x="29" y="78"/>
                  </a:lnTo>
                  <a:lnTo>
                    <a:pt x="21" y="94"/>
                  </a:lnTo>
                  <a:lnTo>
                    <a:pt x="13" y="111"/>
                  </a:lnTo>
                  <a:lnTo>
                    <a:pt x="7" y="128"/>
                  </a:lnTo>
                  <a:lnTo>
                    <a:pt x="4" y="148"/>
                  </a:lnTo>
                  <a:lnTo>
                    <a:pt x="1" y="167"/>
                  </a:lnTo>
                  <a:lnTo>
                    <a:pt x="0" y="188"/>
                  </a:lnTo>
                  <a:lnTo>
                    <a:pt x="0" y="188"/>
                  </a:lnTo>
                  <a:lnTo>
                    <a:pt x="1" y="207"/>
                  </a:lnTo>
                  <a:lnTo>
                    <a:pt x="4" y="227"/>
                  </a:lnTo>
                  <a:lnTo>
                    <a:pt x="7" y="245"/>
                  </a:lnTo>
                  <a:lnTo>
                    <a:pt x="12" y="262"/>
                  </a:lnTo>
                  <a:lnTo>
                    <a:pt x="19" y="278"/>
                  </a:lnTo>
                  <a:lnTo>
                    <a:pt x="27" y="294"/>
                  </a:lnTo>
                  <a:lnTo>
                    <a:pt x="37" y="308"/>
                  </a:lnTo>
                  <a:lnTo>
                    <a:pt x="47" y="322"/>
                  </a:lnTo>
                  <a:lnTo>
                    <a:pt x="60" y="334"/>
                  </a:lnTo>
                  <a:lnTo>
                    <a:pt x="74" y="344"/>
                  </a:lnTo>
                  <a:lnTo>
                    <a:pt x="89" y="354"/>
                  </a:lnTo>
                  <a:lnTo>
                    <a:pt x="105" y="361"/>
                  </a:lnTo>
                  <a:lnTo>
                    <a:pt x="122" y="367"/>
                  </a:lnTo>
                  <a:lnTo>
                    <a:pt x="141" y="372"/>
                  </a:lnTo>
                  <a:lnTo>
                    <a:pt x="161" y="374"/>
                  </a:lnTo>
                  <a:lnTo>
                    <a:pt x="183" y="376"/>
                  </a:lnTo>
                  <a:lnTo>
                    <a:pt x="183" y="376"/>
                  </a:lnTo>
                  <a:lnTo>
                    <a:pt x="201" y="376"/>
                  </a:lnTo>
                  <a:lnTo>
                    <a:pt x="219" y="372"/>
                  </a:lnTo>
                  <a:lnTo>
                    <a:pt x="236" y="368"/>
                  </a:lnTo>
                  <a:lnTo>
                    <a:pt x="252" y="362"/>
                  </a:lnTo>
                  <a:lnTo>
                    <a:pt x="267" y="356"/>
                  </a:lnTo>
                  <a:lnTo>
                    <a:pt x="280" y="347"/>
                  </a:lnTo>
                  <a:lnTo>
                    <a:pt x="292" y="339"/>
                  </a:lnTo>
                  <a:lnTo>
                    <a:pt x="303" y="328"/>
                  </a:lnTo>
                  <a:lnTo>
                    <a:pt x="313" y="317"/>
                  </a:lnTo>
                  <a:lnTo>
                    <a:pt x="321" y="306"/>
                  </a:lnTo>
                  <a:lnTo>
                    <a:pt x="329" y="293"/>
                  </a:lnTo>
                  <a:lnTo>
                    <a:pt x="335" y="280"/>
                  </a:lnTo>
                  <a:lnTo>
                    <a:pt x="340" y="267"/>
                  </a:lnTo>
                  <a:lnTo>
                    <a:pt x="343" y="254"/>
                  </a:lnTo>
                  <a:lnTo>
                    <a:pt x="346" y="240"/>
                  </a:lnTo>
                  <a:lnTo>
                    <a:pt x="346" y="227"/>
                  </a:lnTo>
                  <a:lnTo>
                    <a:pt x="237" y="227"/>
                  </a:lnTo>
                  <a:lnTo>
                    <a:pt x="237" y="227"/>
                  </a:lnTo>
                  <a:lnTo>
                    <a:pt x="235" y="239"/>
                  </a:lnTo>
                  <a:lnTo>
                    <a:pt x="231" y="250"/>
                  </a:lnTo>
                  <a:lnTo>
                    <a:pt x="226" y="260"/>
                  </a:lnTo>
                  <a:lnTo>
                    <a:pt x="220" y="269"/>
                  </a:lnTo>
                  <a:lnTo>
                    <a:pt x="212" y="277"/>
                  </a:lnTo>
                  <a:lnTo>
                    <a:pt x="203" y="282"/>
                  </a:lnTo>
                  <a:lnTo>
                    <a:pt x="192" y="285"/>
                  </a:lnTo>
                  <a:lnTo>
                    <a:pt x="179" y="287"/>
                  </a:lnTo>
                  <a:lnTo>
                    <a:pt x="179" y="287"/>
                  </a:lnTo>
                  <a:lnTo>
                    <a:pt x="170" y="285"/>
                  </a:lnTo>
                  <a:lnTo>
                    <a:pt x="162" y="284"/>
                  </a:lnTo>
                  <a:lnTo>
                    <a:pt x="153" y="282"/>
                  </a:lnTo>
                  <a:lnTo>
                    <a:pt x="147" y="278"/>
                  </a:lnTo>
                  <a:lnTo>
                    <a:pt x="140" y="273"/>
                  </a:lnTo>
                  <a:lnTo>
                    <a:pt x="135" y="268"/>
                  </a:lnTo>
                  <a:lnTo>
                    <a:pt x="130" y="262"/>
                  </a:lnTo>
                  <a:lnTo>
                    <a:pt x="125" y="255"/>
                  </a:lnTo>
                  <a:lnTo>
                    <a:pt x="122" y="247"/>
                  </a:lnTo>
                  <a:lnTo>
                    <a:pt x="119" y="240"/>
                  </a:lnTo>
                  <a:lnTo>
                    <a:pt x="114" y="223"/>
                  </a:lnTo>
                  <a:lnTo>
                    <a:pt x="112" y="206"/>
                  </a:lnTo>
                  <a:lnTo>
                    <a:pt x="111" y="188"/>
                  </a:lnTo>
                  <a:lnTo>
                    <a:pt x="111" y="188"/>
                  </a:lnTo>
                  <a:lnTo>
                    <a:pt x="112" y="169"/>
                  </a:lnTo>
                  <a:lnTo>
                    <a:pt x="114" y="152"/>
                  </a:lnTo>
                  <a:lnTo>
                    <a:pt x="119" y="135"/>
                  </a:lnTo>
                  <a:lnTo>
                    <a:pt x="122" y="128"/>
                  </a:lnTo>
                  <a:lnTo>
                    <a:pt x="125" y="121"/>
                  </a:lnTo>
                  <a:lnTo>
                    <a:pt x="130" y="113"/>
                  </a:lnTo>
                  <a:lnTo>
                    <a:pt x="135" y="107"/>
                  </a:lnTo>
                  <a:lnTo>
                    <a:pt x="140" y="102"/>
                  </a:lnTo>
                  <a:lnTo>
                    <a:pt x="147" y="98"/>
                  </a:lnTo>
                  <a:lnTo>
                    <a:pt x="153" y="94"/>
                  </a:lnTo>
                  <a:lnTo>
                    <a:pt x="162" y="91"/>
                  </a:lnTo>
                  <a:lnTo>
                    <a:pt x="170" y="90"/>
                  </a:lnTo>
                  <a:lnTo>
                    <a:pt x="179" y="89"/>
                  </a:lnTo>
                  <a:lnTo>
                    <a:pt x="179" y="89"/>
                  </a:lnTo>
                  <a:lnTo>
                    <a:pt x="187" y="90"/>
                  </a:lnTo>
                  <a:lnTo>
                    <a:pt x="195" y="91"/>
                  </a:lnTo>
                  <a:lnTo>
                    <a:pt x="201" y="93"/>
                  </a:lnTo>
                  <a:lnTo>
                    <a:pt x="207" y="95"/>
                  </a:lnTo>
                  <a:lnTo>
                    <a:pt x="213" y="99"/>
                  </a:lnTo>
                  <a:lnTo>
                    <a:pt x="217" y="102"/>
                  </a:lnTo>
                  <a:lnTo>
                    <a:pt x="224" y="111"/>
                  </a:lnTo>
                  <a:lnTo>
                    <a:pt x="230" y="119"/>
                  </a:lnTo>
                  <a:lnTo>
                    <a:pt x="234" y="128"/>
                  </a:lnTo>
                  <a:lnTo>
                    <a:pt x="236" y="137"/>
                  </a:lnTo>
                  <a:lnTo>
                    <a:pt x="237" y="141"/>
                  </a:lnTo>
                  <a:lnTo>
                    <a:pt x="345" y="14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Rectangle 6"/>
            <p:cNvSpPr>
              <a:spLocks noChangeArrowheads="1"/>
            </p:cNvSpPr>
            <p:nvPr userDrawn="1"/>
          </p:nvSpPr>
          <p:spPr bwMode="auto">
            <a:xfrm>
              <a:off x="4822" y="3869"/>
              <a:ext cx="56" cy="15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7"/>
            <p:cNvSpPr>
              <a:spLocks/>
            </p:cNvSpPr>
            <p:nvPr userDrawn="1"/>
          </p:nvSpPr>
          <p:spPr bwMode="auto">
            <a:xfrm>
              <a:off x="4553" y="3865"/>
              <a:ext cx="249" cy="155"/>
            </a:xfrm>
            <a:custGeom>
              <a:avLst/>
              <a:gdLst/>
              <a:ahLst/>
              <a:cxnLst>
                <a:cxn ang="0">
                  <a:pos x="115" y="309"/>
                </a:cxn>
                <a:cxn ang="0">
                  <a:pos x="115" y="146"/>
                </a:cxn>
                <a:cxn ang="0">
                  <a:pos x="117" y="124"/>
                </a:cxn>
                <a:cxn ang="0">
                  <a:pos x="124" y="107"/>
                </a:cxn>
                <a:cxn ang="0">
                  <a:pos x="135" y="96"/>
                </a:cxn>
                <a:cxn ang="0">
                  <a:pos x="155" y="91"/>
                </a:cxn>
                <a:cxn ang="0">
                  <a:pos x="166" y="92"/>
                </a:cxn>
                <a:cxn ang="0">
                  <a:pos x="182" y="101"/>
                </a:cxn>
                <a:cxn ang="0">
                  <a:pos x="189" y="117"/>
                </a:cxn>
                <a:cxn ang="0">
                  <a:pos x="192" y="135"/>
                </a:cxn>
                <a:cxn ang="0">
                  <a:pos x="192" y="309"/>
                </a:cxn>
                <a:cxn ang="0">
                  <a:pos x="307" y="146"/>
                </a:cxn>
                <a:cxn ang="0">
                  <a:pos x="308" y="135"/>
                </a:cxn>
                <a:cxn ang="0">
                  <a:pos x="312" y="116"/>
                </a:cxn>
                <a:cxn ang="0">
                  <a:pos x="322" y="101"/>
                </a:cxn>
                <a:cxn ang="0">
                  <a:pos x="336" y="92"/>
                </a:cxn>
                <a:cxn ang="0">
                  <a:pos x="347" y="91"/>
                </a:cxn>
                <a:cxn ang="0">
                  <a:pos x="368" y="96"/>
                </a:cxn>
                <a:cxn ang="0">
                  <a:pos x="379" y="108"/>
                </a:cxn>
                <a:cxn ang="0">
                  <a:pos x="384" y="125"/>
                </a:cxn>
                <a:cxn ang="0">
                  <a:pos x="385" y="146"/>
                </a:cxn>
                <a:cxn ang="0">
                  <a:pos x="499" y="309"/>
                </a:cxn>
                <a:cxn ang="0">
                  <a:pos x="499" y="102"/>
                </a:cxn>
                <a:cxn ang="0">
                  <a:pos x="497" y="74"/>
                </a:cxn>
                <a:cxn ang="0">
                  <a:pos x="492" y="57"/>
                </a:cxn>
                <a:cxn ang="0">
                  <a:pos x="482" y="40"/>
                </a:cxn>
                <a:cxn ang="0">
                  <a:pos x="470" y="25"/>
                </a:cxn>
                <a:cxn ang="0">
                  <a:pos x="454" y="13"/>
                </a:cxn>
                <a:cxn ang="0">
                  <a:pos x="435" y="5"/>
                </a:cxn>
                <a:cxn ang="0">
                  <a:pos x="410" y="0"/>
                </a:cxn>
                <a:cxn ang="0">
                  <a:pos x="396" y="0"/>
                </a:cxn>
                <a:cxn ang="0">
                  <a:pos x="370" y="1"/>
                </a:cxn>
                <a:cxn ang="0">
                  <a:pos x="348" y="6"/>
                </a:cxn>
                <a:cxn ang="0">
                  <a:pos x="331" y="13"/>
                </a:cxn>
                <a:cxn ang="0">
                  <a:pos x="308" y="30"/>
                </a:cxn>
                <a:cxn ang="0">
                  <a:pos x="294" y="47"/>
                </a:cxn>
                <a:cxn ang="0">
                  <a:pos x="286" y="36"/>
                </a:cxn>
                <a:cxn ang="0">
                  <a:pos x="269" y="18"/>
                </a:cxn>
                <a:cxn ang="0">
                  <a:pos x="247" y="7"/>
                </a:cxn>
                <a:cxn ang="0">
                  <a:pos x="224" y="0"/>
                </a:cxn>
                <a:cxn ang="0">
                  <a:pos x="211" y="0"/>
                </a:cxn>
                <a:cxn ang="0">
                  <a:pos x="182" y="2"/>
                </a:cxn>
                <a:cxn ang="0">
                  <a:pos x="155" y="11"/>
                </a:cxn>
                <a:cxn ang="0">
                  <a:pos x="132" y="25"/>
                </a:cxn>
                <a:cxn ang="0">
                  <a:pos x="112" y="47"/>
                </a:cxn>
                <a:cxn ang="0">
                  <a:pos x="111" y="7"/>
                </a:cxn>
                <a:cxn ang="0">
                  <a:pos x="0" y="309"/>
                </a:cxn>
              </a:cxnLst>
              <a:rect l="0" t="0" r="r" b="b"/>
              <a:pathLst>
                <a:path w="499" h="309">
                  <a:moveTo>
                    <a:pt x="0" y="309"/>
                  </a:moveTo>
                  <a:lnTo>
                    <a:pt x="115" y="309"/>
                  </a:lnTo>
                  <a:lnTo>
                    <a:pt x="115" y="146"/>
                  </a:lnTo>
                  <a:lnTo>
                    <a:pt x="115" y="146"/>
                  </a:lnTo>
                  <a:lnTo>
                    <a:pt x="116" y="135"/>
                  </a:lnTo>
                  <a:lnTo>
                    <a:pt x="117" y="124"/>
                  </a:lnTo>
                  <a:lnTo>
                    <a:pt x="119" y="116"/>
                  </a:lnTo>
                  <a:lnTo>
                    <a:pt x="124" y="107"/>
                  </a:lnTo>
                  <a:lnTo>
                    <a:pt x="129" y="101"/>
                  </a:lnTo>
                  <a:lnTo>
                    <a:pt x="135" y="96"/>
                  </a:lnTo>
                  <a:lnTo>
                    <a:pt x="144" y="92"/>
                  </a:lnTo>
                  <a:lnTo>
                    <a:pt x="155" y="91"/>
                  </a:lnTo>
                  <a:lnTo>
                    <a:pt x="155" y="91"/>
                  </a:lnTo>
                  <a:lnTo>
                    <a:pt x="166" y="92"/>
                  </a:lnTo>
                  <a:lnTo>
                    <a:pt x="175" y="96"/>
                  </a:lnTo>
                  <a:lnTo>
                    <a:pt x="182" y="101"/>
                  </a:lnTo>
                  <a:lnTo>
                    <a:pt x="186" y="108"/>
                  </a:lnTo>
                  <a:lnTo>
                    <a:pt x="189" y="117"/>
                  </a:lnTo>
                  <a:lnTo>
                    <a:pt x="191" y="125"/>
                  </a:lnTo>
                  <a:lnTo>
                    <a:pt x="192" y="135"/>
                  </a:lnTo>
                  <a:lnTo>
                    <a:pt x="192" y="146"/>
                  </a:lnTo>
                  <a:lnTo>
                    <a:pt x="192" y="309"/>
                  </a:lnTo>
                  <a:lnTo>
                    <a:pt x="307" y="309"/>
                  </a:lnTo>
                  <a:lnTo>
                    <a:pt x="307" y="146"/>
                  </a:lnTo>
                  <a:lnTo>
                    <a:pt x="307" y="146"/>
                  </a:lnTo>
                  <a:lnTo>
                    <a:pt x="308" y="135"/>
                  </a:lnTo>
                  <a:lnTo>
                    <a:pt x="309" y="124"/>
                  </a:lnTo>
                  <a:lnTo>
                    <a:pt x="312" y="116"/>
                  </a:lnTo>
                  <a:lnTo>
                    <a:pt x="317" y="107"/>
                  </a:lnTo>
                  <a:lnTo>
                    <a:pt x="322" y="101"/>
                  </a:lnTo>
                  <a:lnTo>
                    <a:pt x="328" y="96"/>
                  </a:lnTo>
                  <a:lnTo>
                    <a:pt x="336" y="92"/>
                  </a:lnTo>
                  <a:lnTo>
                    <a:pt x="347" y="91"/>
                  </a:lnTo>
                  <a:lnTo>
                    <a:pt x="347" y="91"/>
                  </a:lnTo>
                  <a:lnTo>
                    <a:pt x="358" y="92"/>
                  </a:lnTo>
                  <a:lnTo>
                    <a:pt x="368" y="96"/>
                  </a:lnTo>
                  <a:lnTo>
                    <a:pt x="374" y="101"/>
                  </a:lnTo>
                  <a:lnTo>
                    <a:pt x="379" y="108"/>
                  </a:lnTo>
                  <a:lnTo>
                    <a:pt x="381" y="117"/>
                  </a:lnTo>
                  <a:lnTo>
                    <a:pt x="384" y="125"/>
                  </a:lnTo>
                  <a:lnTo>
                    <a:pt x="385" y="135"/>
                  </a:lnTo>
                  <a:lnTo>
                    <a:pt x="385" y="146"/>
                  </a:lnTo>
                  <a:lnTo>
                    <a:pt x="385" y="309"/>
                  </a:lnTo>
                  <a:lnTo>
                    <a:pt x="499" y="309"/>
                  </a:lnTo>
                  <a:lnTo>
                    <a:pt x="499" y="102"/>
                  </a:lnTo>
                  <a:lnTo>
                    <a:pt x="499" y="102"/>
                  </a:lnTo>
                  <a:lnTo>
                    <a:pt x="498" y="84"/>
                  </a:lnTo>
                  <a:lnTo>
                    <a:pt x="497" y="74"/>
                  </a:lnTo>
                  <a:lnTo>
                    <a:pt x="494" y="66"/>
                  </a:lnTo>
                  <a:lnTo>
                    <a:pt x="492" y="57"/>
                  </a:lnTo>
                  <a:lnTo>
                    <a:pt x="487" y="48"/>
                  </a:lnTo>
                  <a:lnTo>
                    <a:pt x="482" y="40"/>
                  </a:lnTo>
                  <a:lnTo>
                    <a:pt x="477" y="33"/>
                  </a:lnTo>
                  <a:lnTo>
                    <a:pt x="470" y="25"/>
                  </a:lnTo>
                  <a:lnTo>
                    <a:pt x="463" y="19"/>
                  </a:lnTo>
                  <a:lnTo>
                    <a:pt x="454" y="13"/>
                  </a:lnTo>
                  <a:lnTo>
                    <a:pt x="444" y="8"/>
                  </a:lnTo>
                  <a:lnTo>
                    <a:pt x="435" y="5"/>
                  </a:lnTo>
                  <a:lnTo>
                    <a:pt x="423" y="2"/>
                  </a:lnTo>
                  <a:lnTo>
                    <a:pt x="410" y="0"/>
                  </a:lnTo>
                  <a:lnTo>
                    <a:pt x="396" y="0"/>
                  </a:lnTo>
                  <a:lnTo>
                    <a:pt x="396" y="0"/>
                  </a:lnTo>
                  <a:lnTo>
                    <a:pt x="382" y="0"/>
                  </a:lnTo>
                  <a:lnTo>
                    <a:pt x="370" y="1"/>
                  </a:lnTo>
                  <a:lnTo>
                    <a:pt x="359" y="3"/>
                  </a:lnTo>
                  <a:lnTo>
                    <a:pt x="348" y="6"/>
                  </a:lnTo>
                  <a:lnTo>
                    <a:pt x="340" y="9"/>
                  </a:lnTo>
                  <a:lnTo>
                    <a:pt x="331" y="13"/>
                  </a:lnTo>
                  <a:lnTo>
                    <a:pt x="318" y="22"/>
                  </a:lnTo>
                  <a:lnTo>
                    <a:pt x="308" y="30"/>
                  </a:lnTo>
                  <a:lnTo>
                    <a:pt x="301" y="37"/>
                  </a:lnTo>
                  <a:lnTo>
                    <a:pt x="294" y="47"/>
                  </a:lnTo>
                  <a:lnTo>
                    <a:pt x="294" y="47"/>
                  </a:lnTo>
                  <a:lnTo>
                    <a:pt x="286" y="36"/>
                  </a:lnTo>
                  <a:lnTo>
                    <a:pt x="279" y="27"/>
                  </a:lnTo>
                  <a:lnTo>
                    <a:pt x="269" y="18"/>
                  </a:lnTo>
                  <a:lnTo>
                    <a:pt x="259" y="12"/>
                  </a:lnTo>
                  <a:lnTo>
                    <a:pt x="247" y="7"/>
                  </a:lnTo>
                  <a:lnTo>
                    <a:pt x="236" y="2"/>
                  </a:lnTo>
                  <a:lnTo>
                    <a:pt x="224" y="0"/>
                  </a:lnTo>
                  <a:lnTo>
                    <a:pt x="211" y="0"/>
                  </a:lnTo>
                  <a:lnTo>
                    <a:pt x="211" y="0"/>
                  </a:lnTo>
                  <a:lnTo>
                    <a:pt x="196" y="0"/>
                  </a:lnTo>
                  <a:lnTo>
                    <a:pt x="182" y="2"/>
                  </a:lnTo>
                  <a:lnTo>
                    <a:pt x="168" y="6"/>
                  </a:lnTo>
                  <a:lnTo>
                    <a:pt x="155" y="11"/>
                  </a:lnTo>
                  <a:lnTo>
                    <a:pt x="143" y="17"/>
                  </a:lnTo>
                  <a:lnTo>
                    <a:pt x="132" y="25"/>
                  </a:lnTo>
                  <a:lnTo>
                    <a:pt x="122" y="35"/>
                  </a:lnTo>
                  <a:lnTo>
                    <a:pt x="112" y="47"/>
                  </a:lnTo>
                  <a:lnTo>
                    <a:pt x="111" y="47"/>
                  </a:lnTo>
                  <a:lnTo>
                    <a:pt x="111" y="7"/>
                  </a:lnTo>
                  <a:lnTo>
                    <a:pt x="0" y="7"/>
                  </a:lnTo>
                  <a:lnTo>
                    <a:pt x="0" y="30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8"/>
            <p:cNvSpPr>
              <a:spLocks/>
            </p:cNvSpPr>
            <p:nvPr userDrawn="1"/>
          </p:nvSpPr>
          <p:spPr bwMode="auto">
            <a:xfrm>
              <a:off x="4374" y="3837"/>
              <a:ext cx="165" cy="190"/>
            </a:xfrm>
            <a:custGeom>
              <a:avLst/>
              <a:gdLst/>
              <a:ahLst/>
              <a:cxnLst>
                <a:cxn ang="0">
                  <a:pos x="322" y="97"/>
                </a:cxn>
                <a:cxn ang="0">
                  <a:pos x="307" y="57"/>
                </a:cxn>
                <a:cxn ang="0">
                  <a:pos x="280" y="29"/>
                </a:cxn>
                <a:cxn ang="0">
                  <a:pos x="244" y="12"/>
                </a:cxn>
                <a:cxn ang="0">
                  <a:pos x="203" y="2"/>
                </a:cxn>
                <a:cxn ang="0">
                  <a:pos x="163" y="0"/>
                </a:cxn>
                <a:cxn ang="0">
                  <a:pos x="111" y="4"/>
                </a:cxn>
                <a:cxn ang="0">
                  <a:pos x="73" y="17"/>
                </a:cxn>
                <a:cxn ang="0">
                  <a:pos x="39" y="39"/>
                </a:cxn>
                <a:cxn ang="0">
                  <a:pos x="17" y="70"/>
                </a:cxn>
                <a:cxn ang="0">
                  <a:pos x="7" y="115"/>
                </a:cxn>
                <a:cxn ang="0">
                  <a:pos x="10" y="137"/>
                </a:cxn>
                <a:cxn ang="0">
                  <a:pos x="20" y="165"/>
                </a:cxn>
                <a:cxn ang="0">
                  <a:pos x="39" y="189"/>
                </a:cxn>
                <a:cxn ang="0">
                  <a:pos x="68" y="207"/>
                </a:cxn>
                <a:cxn ang="0">
                  <a:pos x="109" y="222"/>
                </a:cxn>
                <a:cxn ang="0">
                  <a:pos x="178" y="236"/>
                </a:cxn>
                <a:cxn ang="0">
                  <a:pos x="205" y="248"/>
                </a:cxn>
                <a:cxn ang="0">
                  <a:pos x="212" y="267"/>
                </a:cxn>
                <a:cxn ang="0">
                  <a:pos x="207" y="280"/>
                </a:cxn>
                <a:cxn ang="0">
                  <a:pos x="190" y="291"/>
                </a:cxn>
                <a:cxn ang="0">
                  <a:pos x="169" y="295"/>
                </a:cxn>
                <a:cxn ang="0">
                  <a:pos x="141" y="289"/>
                </a:cxn>
                <a:cxn ang="0">
                  <a:pos x="129" y="278"/>
                </a:cxn>
                <a:cxn ang="0">
                  <a:pos x="121" y="252"/>
                </a:cxn>
                <a:cxn ang="0">
                  <a:pos x="1" y="269"/>
                </a:cxn>
                <a:cxn ang="0">
                  <a:pos x="16" y="312"/>
                </a:cxn>
                <a:cxn ang="0">
                  <a:pos x="43" y="343"/>
                </a:cxn>
                <a:cxn ang="0">
                  <a:pos x="79" y="364"/>
                </a:cxn>
                <a:cxn ang="0">
                  <a:pos x="121" y="376"/>
                </a:cxn>
                <a:cxn ang="0">
                  <a:pos x="165" y="380"/>
                </a:cxn>
                <a:cxn ang="0">
                  <a:pos x="210" y="376"/>
                </a:cxn>
                <a:cxn ang="0">
                  <a:pos x="252" y="365"/>
                </a:cxn>
                <a:cxn ang="0">
                  <a:pos x="290" y="346"/>
                </a:cxn>
                <a:cxn ang="0">
                  <a:pos x="317" y="314"/>
                </a:cxn>
                <a:cxn ang="0">
                  <a:pos x="331" y="270"/>
                </a:cxn>
                <a:cxn ang="0">
                  <a:pos x="331" y="241"/>
                </a:cxn>
                <a:cxn ang="0">
                  <a:pos x="325" y="213"/>
                </a:cxn>
                <a:cxn ang="0">
                  <a:pos x="313" y="191"/>
                </a:cxn>
                <a:cxn ang="0">
                  <a:pos x="283" y="164"/>
                </a:cxn>
                <a:cxn ang="0">
                  <a:pos x="253" y="151"/>
                </a:cxn>
                <a:cxn ang="0">
                  <a:pos x="190" y="135"/>
                </a:cxn>
                <a:cxn ang="0">
                  <a:pos x="143" y="123"/>
                </a:cxn>
                <a:cxn ang="0">
                  <a:pos x="133" y="117"/>
                </a:cxn>
                <a:cxn ang="0">
                  <a:pos x="128" y="104"/>
                </a:cxn>
                <a:cxn ang="0">
                  <a:pos x="135" y="85"/>
                </a:cxn>
                <a:cxn ang="0">
                  <a:pos x="154" y="78"/>
                </a:cxn>
                <a:cxn ang="0">
                  <a:pos x="174" y="78"/>
                </a:cxn>
                <a:cxn ang="0">
                  <a:pos x="194" y="87"/>
                </a:cxn>
                <a:cxn ang="0">
                  <a:pos x="205" y="98"/>
                </a:cxn>
                <a:cxn ang="0">
                  <a:pos x="323" y="114"/>
                </a:cxn>
              </a:cxnLst>
              <a:rect l="0" t="0" r="r" b="b"/>
              <a:pathLst>
                <a:path w="331" h="380">
                  <a:moveTo>
                    <a:pt x="323" y="114"/>
                  </a:moveTo>
                  <a:lnTo>
                    <a:pt x="323" y="114"/>
                  </a:lnTo>
                  <a:lnTo>
                    <a:pt x="322" y="97"/>
                  </a:lnTo>
                  <a:lnTo>
                    <a:pt x="318" y="83"/>
                  </a:lnTo>
                  <a:lnTo>
                    <a:pt x="313" y="69"/>
                  </a:lnTo>
                  <a:lnTo>
                    <a:pt x="307" y="57"/>
                  </a:lnTo>
                  <a:lnTo>
                    <a:pt x="298" y="47"/>
                  </a:lnTo>
                  <a:lnTo>
                    <a:pt x="290" y="37"/>
                  </a:lnTo>
                  <a:lnTo>
                    <a:pt x="280" y="29"/>
                  </a:lnTo>
                  <a:lnTo>
                    <a:pt x="268" y="23"/>
                  </a:lnTo>
                  <a:lnTo>
                    <a:pt x="257" y="17"/>
                  </a:lnTo>
                  <a:lnTo>
                    <a:pt x="244" y="12"/>
                  </a:lnTo>
                  <a:lnTo>
                    <a:pt x="231" y="8"/>
                  </a:lnTo>
                  <a:lnTo>
                    <a:pt x="218" y="4"/>
                  </a:lnTo>
                  <a:lnTo>
                    <a:pt x="203" y="2"/>
                  </a:lnTo>
                  <a:lnTo>
                    <a:pt x="190" y="1"/>
                  </a:lnTo>
                  <a:lnTo>
                    <a:pt x="163" y="0"/>
                  </a:lnTo>
                  <a:lnTo>
                    <a:pt x="163" y="0"/>
                  </a:lnTo>
                  <a:lnTo>
                    <a:pt x="138" y="1"/>
                  </a:lnTo>
                  <a:lnTo>
                    <a:pt x="124" y="3"/>
                  </a:lnTo>
                  <a:lnTo>
                    <a:pt x="111" y="4"/>
                  </a:lnTo>
                  <a:lnTo>
                    <a:pt x="98" y="8"/>
                  </a:lnTo>
                  <a:lnTo>
                    <a:pt x="85" y="12"/>
                  </a:lnTo>
                  <a:lnTo>
                    <a:pt x="73" y="17"/>
                  </a:lnTo>
                  <a:lnTo>
                    <a:pt x="61" y="23"/>
                  </a:lnTo>
                  <a:lnTo>
                    <a:pt x="50" y="30"/>
                  </a:lnTo>
                  <a:lnTo>
                    <a:pt x="39" y="39"/>
                  </a:lnTo>
                  <a:lnTo>
                    <a:pt x="31" y="48"/>
                  </a:lnTo>
                  <a:lnTo>
                    <a:pt x="23" y="58"/>
                  </a:lnTo>
                  <a:lnTo>
                    <a:pt x="17" y="70"/>
                  </a:lnTo>
                  <a:lnTo>
                    <a:pt x="12" y="84"/>
                  </a:lnTo>
                  <a:lnTo>
                    <a:pt x="9" y="98"/>
                  </a:lnTo>
                  <a:lnTo>
                    <a:pt x="7" y="115"/>
                  </a:lnTo>
                  <a:lnTo>
                    <a:pt x="7" y="115"/>
                  </a:lnTo>
                  <a:lnTo>
                    <a:pt x="9" y="126"/>
                  </a:lnTo>
                  <a:lnTo>
                    <a:pt x="10" y="137"/>
                  </a:lnTo>
                  <a:lnTo>
                    <a:pt x="12" y="147"/>
                  </a:lnTo>
                  <a:lnTo>
                    <a:pt x="16" y="157"/>
                  </a:lnTo>
                  <a:lnTo>
                    <a:pt x="20" y="165"/>
                  </a:lnTo>
                  <a:lnTo>
                    <a:pt x="26" y="174"/>
                  </a:lnTo>
                  <a:lnTo>
                    <a:pt x="32" y="181"/>
                  </a:lnTo>
                  <a:lnTo>
                    <a:pt x="39" y="189"/>
                  </a:lnTo>
                  <a:lnTo>
                    <a:pt x="48" y="195"/>
                  </a:lnTo>
                  <a:lnTo>
                    <a:pt x="57" y="201"/>
                  </a:lnTo>
                  <a:lnTo>
                    <a:pt x="68" y="207"/>
                  </a:lnTo>
                  <a:lnTo>
                    <a:pt x="81" y="212"/>
                  </a:lnTo>
                  <a:lnTo>
                    <a:pt x="94" y="217"/>
                  </a:lnTo>
                  <a:lnTo>
                    <a:pt x="109" y="222"/>
                  </a:lnTo>
                  <a:lnTo>
                    <a:pt x="143" y="229"/>
                  </a:lnTo>
                  <a:lnTo>
                    <a:pt x="143" y="229"/>
                  </a:lnTo>
                  <a:lnTo>
                    <a:pt x="178" y="236"/>
                  </a:lnTo>
                  <a:lnTo>
                    <a:pt x="190" y="240"/>
                  </a:lnTo>
                  <a:lnTo>
                    <a:pt x="199" y="243"/>
                  </a:lnTo>
                  <a:lnTo>
                    <a:pt x="205" y="248"/>
                  </a:lnTo>
                  <a:lnTo>
                    <a:pt x="208" y="253"/>
                  </a:lnTo>
                  <a:lnTo>
                    <a:pt x="211" y="259"/>
                  </a:lnTo>
                  <a:lnTo>
                    <a:pt x="212" y="267"/>
                  </a:lnTo>
                  <a:lnTo>
                    <a:pt x="212" y="267"/>
                  </a:lnTo>
                  <a:lnTo>
                    <a:pt x="211" y="274"/>
                  </a:lnTo>
                  <a:lnTo>
                    <a:pt x="207" y="280"/>
                  </a:lnTo>
                  <a:lnTo>
                    <a:pt x="202" y="285"/>
                  </a:lnTo>
                  <a:lnTo>
                    <a:pt x="196" y="289"/>
                  </a:lnTo>
                  <a:lnTo>
                    <a:pt x="190" y="291"/>
                  </a:lnTo>
                  <a:lnTo>
                    <a:pt x="183" y="293"/>
                  </a:lnTo>
                  <a:lnTo>
                    <a:pt x="169" y="295"/>
                  </a:lnTo>
                  <a:lnTo>
                    <a:pt x="169" y="295"/>
                  </a:lnTo>
                  <a:lnTo>
                    <a:pt x="158" y="293"/>
                  </a:lnTo>
                  <a:lnTo>
                    <a:pt x="149" y="292"/>
                  </a:lnTo>
                  <a:lnTo>
                    <a:pt x="141" y="289"/>
                  </a:lnTo>
                  <a:lnTo>
                    <a:pt x="135" y="285"/>
                  </a:lnTo>
                  <a:lnTo>
                    <a:pt x="135" y="285"/>
                  </a:lnTo>
                  <a:lnTo>
                    <a:pt x="129" y="278"/>
                  </a:lnTo>
                  <a:lnTo>
                    <a:pt x="124" y="269"/>
                  </a:lnTo>
                  <a:lnTo>
                    <a:pt x="122" y="262"/>
                  </a:lnTo>
                  <a:lnTo>
                    <a:pt x="121" y="252"/>
                  </a:lnTo>
                  <a:lnTo>
                    <a:pt x="0" y="252"/>
                  </a:lnTo>
                  <a:lnTo>
                    <a:pt x="0" y="252"/>
                  </a:lnTo>
                  <a:lnTo>
                    <a:pt x="1" y="269"/>
                  </a:lnTo>
                  <a:lnTo>
                    <a:pt x="5" y="285"/>
                  </a:lnTo>
                  <a:lnTo>
                    <a:pt x="10" y="298"/>
                  </a:lnTo>
                  <a:lnTo>
                    <a:pt x="16" y="312"/>
                  </a:lnTo>
                  <a:lnTo>
                    <a:pt x="23" y="323"/>
                  </a:lnTo>
                  <a:lnTo>
                    <a:pt x="33" y="334"/>
                  </a:lnTo>
                  <a:lnTo>
                    <a:pt x="43" y="343"/>
                  </a:lnTo>
                  <a:lnTo>
                    <a:pt x="54" y="351"/>
                  </a:lnTo>
                  <a:lnTo>
                    <a:pt x="66" y="358"/>
                  </a:lnTo>
                  <a:lnTo>
                    <a:pt x="79" y="364"/>
                  </a:lnTo>
                  <a:lnTo>
                    <a:pt x="93" y="369"/>
                  </a:lnTo>
                  <a:lnTo>
                    <a:pt x="106" y="373"/>
                  </a:lnTo>
                  <a:lnTo>
                    <a:pt x="121" y="376"/>
                  </a:lnTo>
                  <a:lnTo>
                    <a:pt x="135" y="378"/>
                  </a:lnTo>
                  <a:lnTo>
                    <a:pt x="150" y="379"/>
                  </a:lnTo>
                  <a:lnTo>
                    <a:pt x="165" y="380"/>
                  </a:lnTo>
                  <a:lnTo>
                    <a:pt x="165" y="380"/>
                  </a:lnTo>
                  <a:lnTo>
                    <a:pt x="195" y="379"/>
                  </a:lnTo>
                  <a:lnTo>
                    <a:pt x="210" y="376"/>
                  </a:lnTo>
                  <a:lnTo>
                    <a:pt x="224" y="374"/>
                  </a:lnTo>
                  <a:lnTo>
                    <a:pt x="239" y="370"/>
                  </a:lnTo>
                  <a:lnTo>
                    <a:pt x="252" y="365"/>
                  </a:lnTo>
                  <a:lnTo>
                    <a:pt x="266" y="360"/>
                  </a:lnTo>
                  <a:lnTo>
                    <a:pt x="278" y="353"/>
                  </a:lnTo>
                  <a:lnTo>
                    <a:pt x="290" y="346"/>
                  </a:lnTo>
                  <a:lnTo>
                    <a:pt x="300" y="336"/>
                  </a:lnTo>
                  <a:lnTo>
                    <a:pt x="309" y="326"/>
                  </a:lnTo>
                  <a:lnTo>
                    <a:pt x="317" y="314"/>
                  </a:lnTo>
                  <a:lnTo>
                    <a:pt x="323" y="301"/>
                  </a:lnTo>
                  <a:lnTo>
                    <a:pt x="328" y="286"/>
                  </a:lnTo>
                  <a:lnTo>
                    <a:pt x="331" y="270"/>
                  </a:lnTo>
                  <a:lnTo>
                    <a:pt x="331" y="252"/>
                  </a:lnTo>
                  <a:lnTo>
                    <a:pt x="331" y="252"/>
                  </a:lnTo>
                  <a:lnTo>
                    <a:pt x="331" y="241"/>
                  </a:lnTo>
                  <a:lnTo>
                    <a:pt x="330" y="231"/>
                  </a:lnTo>
                  <a:lnTo>
                    <a:pt x="328" y="223"/>
                  </a:lnTo>
                  <a:lnTo>
                    <a:pt x="325" y="213"/>
                  </a:lnTo>
                  <a:lnTo>
                    <a:pt x="322" y="206"/>
                  </a:lnTo>
                  <a:lnTo>
                    <a:pt x="318" y="198"/>
                  </a:lnTo>
                  <a:lnTo>
                    <a:pt x="313" y="191"/>
                  </a:lnTo>
                  <a:lnTo>
                    <a:pt x="308" y="185"/>
                  </a:lnTo>
                  <a:lnTo>
                    <a:pt x="296" y="174"/>
                  </a:lnTo>
                  <a:lnTo>
                    <a:pt x="283" y="164"/>
                  </a:lnTo>
                  <a:lnTo>
                    <a:pt x="269" y="157"/>
                  </a:lnTo>
                  <a:lnTo>
                    <a:pt x="253" y="151"/>
                  </a:lnTo>
                  <a:lnTo>
                    <a:pt x="253" y="151"/>
                  </a:lnTo>
                  <a:lnTo>
                    <a:pt x="238" y="146"/>
                  </a:lnTo>
                  <a:lnTo>
                    <a:pt x="222" y="142"/>
                  </a:lnTo>
                  <a:lnTo>
                    <a:pt x="190" y="135"/>
                  </a:lnTo>
                  <a:lnTo>
                    <a:pt x="163" y="130"/>
                  </a:lnTo>
                  <a:lnTo>
                    <a:pt x="152" y="126"/>
                  </a:lnTo>
                  <a:lnTo>
                    <a:pt x="143" y="123"/>
                  </a:lnTo>
                  <a:lnTo>
                    <a:pt x="143" y="123"/>
                  </a:lnTo>
                  <a:lnTo>
                    <a:pt x="138" y="120"/>
                  </a:lnTo>
                  <a:lnTo>
                    <a:pt x="133" y="117"/>
                  </a:lnTo>
                  <a:lnTo>
                    <a:pt x="129" y="112"/>
                  </a:lnTo>
                  <a:lnTo>
                    <a:pt x="128" y="104"/>
                  </a:lnTo>
                  <a:lnTo>
                    <a:pt x="128" y="104"/>
                  </a:lnTo>
                  <a:lnTo>
                    <a:pt x="129" y="96"/>
                  </a:lnTo>
                  <a:lnTo>
                    <a:pt x="132" y="90"/>
                  </a:lnTo>
                  <a:lnTo>
                    <a:pt x="135" y="85"/>
                  </a:lnTo>
                  <a:lnTo>
                    <a:pt x="140" y="81"/>
                  </a:lnTo>
                  <a:lnTo>
                    <a:pt x="146" y="79"/>
                  </a:lnTo>
                  <a:lnTo>
                    <a:pt x="154" y="78"/>
                  </a:lnTo>
                  <a:lnTo>
                    <a:pt x="167" y="76"/>
                  </a:lnTo>
                  <a:lnTo>
                    <a:pt x="167" y="76"/>
                  </a:lnTo>
                  <a:lnTo>
                    <a:pt x="174" y="78"/>
                  </a:lnTo>
                  <a:lnTo>
                    <a:pt x="182" y="79"/>
                  </a:lnTo>
                  <a:lnTo>
                    <a:pt x="188" y="83"/>
                  </a:lnTo>
                  <a:lnTo>
                    <a:pt x="194" y="87"/>
                  </a:lnTo>
                  <a:lnTo>
                    <a:pt x="194" y="87"/>
                  </a:lnTo>
                  <a:lnTo>
                    <a:pt x="200" y="92"/>
                  </a:lnTo>
                  <a:lnTo>
                    <a:pt x="205" y="98"/>
                  </a:lnTo>
                  <a:lnTo>
                    <a:pt x="207" y="106"/>
                  </a:lnTo>
                  <a:lnTo>
                    <a:pt x="208" y="114"/>
                  </a:lnTo>
                  <a:lnTo>
                    <a:pt x="323" y="1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9"/>
            <p:cNvSpPr>
              <a:spLocks/>
            </p:cNvSpPr>
            <p:nvPr userDrawn="1"/>
          </p:nvSpPr>
          <p:spPr bwMode="auto">
            <a:xfrm>
              <a:off x="4998" y="3809"/>
              <a:ext cx="156" cy="211"/>
            </a:xfrm>
            <a:custGeom>
              <a:avLst/>
              <a:gdLst/>
              <a:ahLst/>
              <a:cxnLst>
                <a:cxn ang="0">
                  <a:pos x="0" y="423"/>
                </a:cxn>
                <a:cxn ang="0">
                  <a:pos x="117" y="423"/>
                </a:cxn>
                <a:cxn ang="0">
                  <a:pos x="117" y="276"/>
                </a:cxn>
                <a:cxn ang="0">
                  <a:pos x="117" y="276"/>
                </a:cxn>
                <a:cxn ang="0">
                  <a:pos x="117" y="258"/>
                </a:cxn>
                <a:cxn ang="0">
                  <a:pos x="120" y="241"/>
                </a:cxn>
                <a:cxn ang="0">
                  <a:pos x="125" y="229"/>
                </a:cxn>
                <a:cxn ang="0">
                  <a:pos x="127" y="224"/>
                </a:cxn>
                <a:cxn ang="0">
                  <a:pos x="129" y="219"/>
                </a:cxn>
                <a:cxn ang="0">
                  <a:pos x="129" y="219"/>
                </a:cxn>
                <a:cxn ang="0">
                  <a:pos x="134" y="213"/>
                </a:cxn>
                <a:cxn ang="0">
                  <a:pos x="142" y="208"/>
                </a:cxn>
                <a:cxn ang="0">
                  <a:pos x="149" y="204"/>
                </a:cxn>
                <a:cxn ang="0">
                  <a:pos x="156" y="203"/>
                </a:cxn>
                <a:cxn ang="0">
                  <a:pos x="156" y="203"/>
                </a:cxn>
                <a:cxn ang="0">
                  <a:pos x="166" y="203"/>
                </a:cxn>
                <a:cxn ang="0">
                  <a:pos x="173" y="206"/>
                </a:cxn>
                <a:cxn ang="0">
                  <a:pos x="179" y="209"/>
                </a:cxn>
                <a:cxn ang="0">
                  <a:pos x="185" y="215"/>
                </a:cxn>
                <a:cxn ang="0">
                  <a:pos x="185" y="215"/>
                </a:cxn>
                <a:cxn ang="0">
                  <a:pos x="190" y="221"/>
                </a:cxn>
                <a:cxn ang="0">
                  <a:pos x="193" y="231"/>
                </a:cxn>
                <a:cxn ang="0">
                  <a:pos x="195" y="242"/>
                </a:cxn>
                <a:cxn ang="0">
                  <a:pos x="195" y="256"/>
                </a:cxn>
                <a:cxn ang="0">
                  <a:pos x="195" y="423"/>
                </a:cxn>
                <a:cxn ang="0">
                  <a:pos x="312" y="423"/>
                </a:cxn>
                <a:cxn ang="0">
                  <a:pos x="312" y="230"/>
                </a:cxn>
                <a:cxn ang="0">
                  <a:pos x="312" y="230"/>
                </a:cxn>
                <a:cxn ang="0">
                  <a:pos x="312" y="215"/>
                </a:cxn>
                <a:cxn ang="0">
                  <a:pos x="311" y="202"/>
                </a:cxn>
                <a:cxn ang="0">
                  <a:pos x="308" y="189"/>
                </a:cxn>
                <a:cxn ang="0">
                  <a:pos x="306" y="178"/>
                </a:cxn>
                <a:cxn ang="0">
                  <a:pos x="301" y="167"/>
                </a:cxn>
                <a:cxn ang="0">
                  <a:pos x="297" y="157"/>
                </a:cxn>
                <a:cxn ang="0">
                  <a:pos x="291" y="148"/>
                </a:cxn>
                <a:cxn ang="0">
                  <a:pos x="285" y="141"/>
                </a:cxn>
                <a:cxn ang="0">
                  <a:pos x="285" y="141"/>
                </a:cxn>
                <a:cxn ang="0">
                  <a:pos x="278" y="134"/>
                </a:cxn>
                <a:cxn ang="0">
                  <a:pos x="271" y="129"/>
                </a:cxn>
                <a:cxn ang="0">
                  <a:pos x="262" y="124"/>
                </a:cxn>
                <a:cxn ang="0">
                  <a:pos x="252" y="119"/>
                </a:cxn>
                <a:cxn ang="0">
                  <a:pos x="243" y="117"/>
                </a:cxn>
                <a:cxn ang="0">
                  <a:pos x="233" y="114"/>
                </a:cxn>
                <a:cxn ang="0">
                  <a:pos x="222" y="113"/>
                </a:cxn>
                <a:cxn ang="0">
                  <a:pos x="211" y="112"/>
                </a:cxn>
                <a:cxn ang="0">
                  <a:pos x="211" y="112"/>
                </a:cxn>
                <a:cxn ang="0">
                  <a:pos x="196" y="113"/>
                </a:cxn>
                <a:cxn ang="0">
                  <a:pos x="183" y="114"/>
                </a:cxn>
                <a:cxn ang="0">
                  <a:pos x="170" y="117"/>
                </a:cxn>
                <a:cxn ang="0">
                  <a:pos x="155" y="123"/>
                </a:cxn>
                <a:cxn ang="0">
                  <a:pos x="155" y="123"/>
                </a:cxn>
                <a:cxn ang="0">
                  <a:pos x="145" y="129"/>
                </a:cxn>
                <a:cxn ang="0">
                  <a:pos x="137" y="135"/>
                </a:cxn>
                <a:cxn ang="0">
                  <a:pos x="127" y="143"/>
                </a:cxn>
                <a:cxn ang="0">
                  <a:pos x="117" y="153"/>
                </a:cxn>
                <a:cxn ang="0">
                  <a:pos x="117" y="0"/>
                </a:cxn>
                <a:cxn ang="0">
                  <a:pos x="0" y="0"/>
                </a:cxn>
                <a:cxn ang="0">
                  <a:pos x="0" y="423"/>
                </a:cxn>
              </a:cxnLst>
              <a:rect l="0" t="0" r="r" b="b"/>
              <a:pathLst>
                <a:path w="312" h="423">
                  <a:moveTo>
                    <a:pt x="0" y="423"/>
                  </a:moveTo>
                  <a:lnTo>
                    <a:pt x="117" y="423"/>
                  </a:lnTo>
                  <a:lnTo>
                    <a:pt x="117" y="276"/>
                  </a:lnTo>
                  <a:lnTo>
                    <a:pt x="117" y="276"/>
                  </a:lnTo>
                  <a:lnTo>
                    <a:pt x="117" y="258"/>
                  </a:lnTo>
                  <a:lnTo>
                    <a:pt x="120" y="241"/>
                  </a:lnTo>
                  <a:lnTo>
                    <a:pt x="125" y="229"/>
                  </a:lnTo>
                  <a:lnTo>
                    <a:pt x="127" y="224"/>
                  </a:lnTo>
                  <a:lnTo>
                    <a:pt x="129" y="219"/>
                  </a:lnTo>
                  <a:lnTo>
                    <a:pt x="129" y="219"/>
                  </a:lnTo>
                  <a:lnTo>
                    <a:pt x="134" y="213"/>
                  </a:lnTo>
                  <a:lnTo>
                    <a:pt x="142" y="208"/>
                  </a:lnTo>
                  <a:lnTo>
                    <a:pt x="149" y="204"/>
                  </a:lnTo>
                  <a:lnTo>
                    <a:pt x="156" y="203"/>
                  </a:lnTo>
                  <a:lnTo>
                    <a:pt x="156" y="203"/>
                  </a:lnTo>
                  <a:lnTo>
                    <a:pt x="166" y="203"/>
                  </a:lnTo>
                  <a:lnTo>
                    <a:pt x="173" y="206"/>
                  </a:lnTo>
                  <a:lnTo>
                    <a:pt x="179" y="209"/>
                  </a:lnTo>
                  <a:lnTo>
                    <a:pt x="185" y="215"/>
                  </a:lnTo>
                  <a:lnTo>
                    <a:pt x="185" y="215"/>
                  </a:lnTo>
                  <a:lnTo>
                    <a:pt x="190" y="221"/>
                  </a:lnTo>
                  <a:lnTo>
                    <a:pt x="193" y="231"/>
                  </a:lnTo>
                  <a:lnTo>
                    <a:pt x="195" y="242"/>
                  </a:lnTo>
                  <a:lnTo>
                    <a:pt x="195" y="256"/>
                  </a:lnTo>
                  <a:lnTo>
                    <a:pt x="195" y="423"/>
                  </a:lnTo>
                  <a:lnTo>
                    <a:pt x="312" y="423"/>
                  </a:lnTo>
                  <a:lnTo>
                    <a:pt x="312" y="230"/>
                  </a:lnTo>
                  <a:lnTo>
                    <a:pt x="312" y="230"/>
                  </a:lnTo>
                  <a:lnTo>
                    <a:pt x="312" y="215"/>
                  </a:lnTo>
                  <a:lnTo>
                    <a:pt x="311" y="202"/>
                  </a:lnTo>
                  <a:lnTo>
                    <a:pt x="308" y="189"/>
                  </a:lnTo>
                  <a:lnTo>
                    <a:pt x="306" y="178"/>
                  </a:lnTo>
                  <a:lnTo>
                    <a:pt x="301" y="167"/>
                  </a:lnTo>
                  <a:lnTo>
                    <a:pt x="297" y="157"/>
                  </a:lnTo>
                  <a:lnTo>
                    <a:pt x="291" y="148"/>
                  </a:lnTo>
                  <a:lnTo>
                    <a:pt x="285" y="141"/>
                  </a:lnTo>
                  <a:lnTo>
                    <a:pt x="285" y="141"/>
                  </a:lnTo>
                  <a:lnTo>
                    <a:pt x="278" y="134"/>
                  </a:lnTo>
                  <a:lnTo>
                    <a:pt x="271" y="129"/>
                  </a:lnTo>
                  <a:lnTo>
                    <a:pt x="262" y="124"/>
                  </a:lnTo>
                  <a:lnTo>
                    <a:pt x="252" y="119"/>
                  </a:lnTo>
                  <a:lnTo>
                    <a:pt x="243" y="117"/>
                  </a:lnTo>
                  <a:lnTo>
                    <a:pt x="233" y="114"/>
                  </a:lnTo>
                  <a:lnTo>
                    <a:pt x="222" y="113"/>
                  </a:lnTo>
                  <a:lnTo>
                    <a:pt x="211" y="112"/>
                  </a:lnTo>
                  <a:lnTo>
                    <a:pt x="211" y="112"/>
                  </a:lnTo>
                  <a:lnTo>
                    <a:pt x="196" y="113"/>
                  </a:lnTo>
                  <a:lnTo>
                    <a:pt x="183" y="114"/>
                  </a:lnTo>
                  <a:lnTo>
                    <a:pt x="170" y="117"/>
                  </a:lnTo>
                  <a:lnTo>
                    <a:pt x="155" y="123"/>
                  </a:lnTo>
                  <a:lnTo>
                    <a:pt x="155" y="123"/>
                  </a:lnTo>
                  <a:lnTo>
                    <a:pt x="145" y="129"/>
                  </a:lnTo>
                  <a:lnTo>
                    <a:pt x="137" y="135"/>
                  </a:lnTo>
                  <a:lnTo>
                    <a:pt x="127" y="143"/>
                  </a:lnTo>
                  <a:lnTo>
                    <a:pt x="117" y="153"/>
                  </a:lnTo>
                  <a:lnTo>
                    <a:pt x="117" y="0"/>
                  </a:lnTo>
                  <a:lnTo>
                    <a:pt x="0" y="0"/>
                  </a:lnTo>
                  <a:lnTo>
                    <a:pt x="0" y="4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10"/>
            <p:cNvSpPr>
              <a:spLocks/>
            </p:cNvSpPr>
            <p:nvPr userDrawn="1"/>
          </p:nvSpPr>
          <p:spPr bwMode="auto">
            <a:xfrm>
              <a:off x="4898" y="3822"/>
              <a:ext cx="81" cy="201"/>
            </a:xfrm>
            <a:custGeom>
              <a:avLst/>
              <a:gdLst/>
              <a:ahLst/>
              <a:cxnLst>
                <a:cxn ang="0">
                  <a:pos x="0" y="0"/>
                </a:cxn>
                <a:cxn ang="0">
                  <a:pos x="0" y="93"/>
                </a:cxn>
                <a:cxn ang="0">
                  <a:pos x="0" y="178"/>
                </a:cxn>
                <a:cxn ang="0">
                  <a:pos x="0" y="284"/>
                </a:cxn>
                <a:cxn ang="0">
                  <a:pos x="0" y="284"/>
                </a:cxn>
                <a:cxn ang="0">
                  <a:pos x="0" y="308"/>
                </a:cxn>
                <a:cxn ang="0">
                  <a:pos x="3" y="328"/>
                </a:cxn>
                <a:cxn ang="0">
                  <a:pos x="7" y="345"/>
                </a:cxn>
                <a:cxn ang="0">
                  <a:pos x="11" y="360"/>
                </a:cxn>
                <a:cxn ang="0">
                  <a:pos x="11" y="360"/>
                </a:cxn>
                <a:cxn ang="0">
                  <a:pos x="17" y="371"/>
                </a:cxn>
                <a:cxn ang="0">
                  <a:pos x="24" y="380"/>
                </a:cxn>
                <a:cxn ang="0">
                  <a:pos x="32" y="386"/>
                </a:cxn>
                <a:cxn ang="0">
                  <a:pos x="41" y="392"/>
                </a:cxn>
                <a:cxn ang="0">
                  <a:pos x="41" y="392"/>
                </a:cxn>
                <a:cxn ang="0">
                  <a:pos x="52" y="397"/>
                </a:cxn>
                <a:cxn ang="0">
                  <a:pos x="65" y="400"/>
                </a:cxn>
                <a:cxn ang="0">
                  <a:pos x="81" y="403"/>
                </a:cxn>
                <a:cxn ang="0">
                  <a:pos x="100" y="403"/>
                </a:cxn>
                <a:cxn ang="0">
                  <a:pos x="100" y="403"/>
                </a:cxn>
                <a:cxn ang="0">
                  <a:pos x="114" y="403"/>
                </a:cxn>
                <a:cxn ang="0">
                  <a:pos x="129" y="400"/>
                </a:cxn>
                <a:cxn ang="0">
                  <a:pos x="147" y="398"/>
                </a:cxn>
                <a:cxn ang="0">
                  <a:pos x="162" y="393"/>
                </a:cxn>
                <a:cxn ang="0">
                  <a:pos x="162" y="317"/>
                </a:cxn>
                <a:cxn ang="0">
                  <a:pos x="162" y="317"/>
                </a:cxn>
                <a:cxn ang="0">
                  <a:pos x="157" y="319"/>
                </a:cxn>
                <a:cxn ang="0">
                  <a:pos x="149" y="320"/>
                </a:cxn>
                <a:cxn ang="0">
                  <a:pos x="132" y="321"/>
                </a:cxn>
                <a:cxn ang="0">
                  <a:pos x="132" y="321"/>
                </a:cxn>
                <a:cxn ang="0">
                  <a:pos x="126" y="320"/>
                </a:cxn>
                <a:cxn ang="0">
                  <a:pos x="121" y="316"/>
                </a:cxn>
                <a:cxn ang="0">
                  <a:pos x="119" y="314"/>
                </a:cxn>
                <a:cxn ang="0">
                  <a:pos x="116" y="311"/>
                </a:cxn>
                <a:cxn ang="0">
                  <a:pos x="116" y="311"/>
                </a:cxn>
                <a:cxn ang="0">
                  <a:pos x="115" y="308"/>
                </a:cxn>
                <a:cxn ang="0">
                  <a:pos x="114" y="301"/>
                </a:cxn>
                <a:cxn ang="0">
                  <a:pos x="112" y="286"/>
                </a:cxn>
                <a:cxn ang="0">
                  <a:pos x="112" y="178"/>
                </a:cxn>
                <a:cxn ang="0">
                  <a:pos x="162" y="178"/>
                </a:cxn>
                <a:cxn ang="0">
                  <a:pos x="162" y="93"/>
                </a:cxn>
                <a:cxn ang="0">
                  <a:pos x="112" y="93"/>
                </a:cxn>
                <a:cxn ang="0">
                  <a:pos x="112" y="0"/>
                </a:cxn>
                <a:cxn ang="0">
                  <a:pos x="0" y="0"/>
                </a:cxn>
              </a:cxnLst>
              <a:rect l="0" t="0" r="r" b="b"/>
              <a:pathLst>
                <a:path w="162" h="403">
                  <a:moveTo>
                    <a:pt x="0" y="0"/>
                  </a:moveTo>
                  <a:lnTo>
                    <a:pt x="0" y="93"/>
                  </a:lnTo>
                  <a:lnTo>
                    <a:pt x="0" y="178"/>
                  </a:lnTo>
                  <a:lnTo>
                    <a:pt x="0" y="284"/>
                  </a:lnTo>
                  <a:lnTo>
                    <a:pt x="0" y="284"/>
                  </a:lnTo>
                  <a:lnTo>
                    <a:pt x="0" y="308"/>
                  </a:lnTo>
                  <a:lnTo>
                    <a:pt x="3" y="328"/>
                  </a:lnTo>
                  <a:lnTo>
                    <a:pt x="7" y="345"/>
                  </a:lnTo>
                  <a:lnTo>
                    <a:pt x="11" y="360"/>
                  </a:lnTo>
                  <a:lnTo>
                    <a:pt x="11" y="360"/>
                  </a:lnTo>
                  <a:lnTo>
                    <a:pt x="17" y="371"/>
                  </a:lnTo>
                  <a:lnTo>
                    <a:pt x="24" y="380"/>
                  </a:lnTo>
                  <a:lnTo>
                    <a:pt x="32" y="386"/>
                  </a:lnTo>
                  <a:lnTo>
                    <a:pt x="41" y="392"/>
                  </a:lnTo>
                  <a:lnTo>
                    <a:pt x="41" y="392"/>
                  </a:lnTo>
                  <a:lnTo>
                    <a:pt x="52" y="397"/>
                  </a:lnTo>
                  <a:lnTo>
                    <a:pt x="65" y="400"/>
                  </a:lnTo>
                  <a:lnTo>
                    <a:pt x="81" y="403"/>
                  </a:lnTo>
                  <a:lnTo>
                    <a:pt x="100" y="403"/>
                  </a:lnTo>
                  <a:lnTo>
                    <a:pt x="100" y="403"/>
                  </a:lnTo>
                  <a:lnTo>
                    <a:pt x="114" y="403"/>
                  </a:lnTo>
                  <a:lnTo>
                    <a:pt x="129" y="400"/>
                  </a:lnTo>
                  <a:lnTo>
                    <a:pt x="147" y="398"/>
                  </a:lnTo>
                  <a:lnTo>
                    <a:pt x="162" y="393"/>
                  </a:lnTo>
                  <a:lnTo>
                    <a:pt x="162" y="317"/>
                  </a:lnTo>
                  <a:lnTo>
                    <a:pt x="162" y="317"/>
                  </a:lnTo>
                  <a:lnTo>
                    <a:pt x="157" y="319"/>
                  </a:lnTo>
                  <a:lnTo>
                    <a:pt x="149" y="320"/>
                  </a:lnTo>
                  <a:lnTo>
                    <a:pt x="132" y="321"/>
                  </a:lnTo>
                  <a:lnTo>
                    <a:pt x="132" y="321"/>
                  </a:lnTo>
                  <a:lnTo>
                    <a:pt x="126" y="320"/>
                  </a:lnTo>
                  <a:lnTo>
                    <a:pt x="121" y="316"/>
                  </a:lnTo>
                  <a:lnTo>
                    <a:pt x="119" y="314"/>
                  </a:lnTo>
                  <a:lnTo>
                    <a:pt x="116" y="311"/>
                  </a:lnTo>
                  <a:lnTo>
                    <a:pt x="116" y="311"/>
                  </a:lnTo>
                  <a:lnTo>
                    <a:pt x="115" y="308"/>
                  </a:lnTo>
                  <a:lnTo>
                    <a:pt x="114" y="301"/>
                  </a:lnTo>
                  <a:lnTo>
                    <a:pt x="112" y="286"/>
                  </a:lnTo>
                  <a:lnTo>
                    <a:pt x="112" y="178"/>
                  </a:lnTo>
                  <a:lnTo>
                    <a:pt x="162" y="178"/>
                  </a:lnTo>
                  <a:lnTo>
                    <a:pt x="162" y="93"/>
                  </a:lnTo>
                  <a:lnTo>
                    <a:pt x="112" y="93"/>
                  </a:lnTo>
                  <a:lnTo>
                    <a:pt x="112"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Rectangle 11"/>
            <p:cNvSpPr>
              <a:spLocks noChangeArrowheads="1"/>
            </p:cNvSpPr>
            <p:nvPr userDrawn="1"/>
          </p:nvSpPr>
          <p:spPr bwMode="auto">
            <a:xfrm>
              <a:off x="4822" y="3822"/>
              <a:ext cx="56" cy="31"/>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17" name="Straight Connector 16"/>
          <p:cNvCxnSpPr/>
          <p:nvPr userDrawn="1"/>
        </p:nvCxnSpPr>
        <p:spPr>
          <a:xfrm>
            <a:off x="0" y="6456363"/>
            <a:ext cx="9144000"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rot="5400000">
            <a:off x="3274219" y="3429794"/>
            <a:ext cx="6858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Blank">
    <p:spTree>
      <p:nvGrpSpPr>
        <p:cNvPr id="1" name=""/>
        <p:cNvGrpSpPr/>
        <p:nvPr/>
      </p:nvGrpSpPr>
      <p:grpSpPr>
        <a:xfrm>
          <a:off x="0" y="0"/>
          <a:ext cx="0" cy="0"/>
          <a:chOff x="0" y="0"/>
          <a:chExt cx="0" cy="0"/>
        </a:xfrm>
      </p:grpSpPr>
      <p:sp>
        <p:nvSpPr>
          <p:cNvPr id="23" name="Rectangle 22"/>
          <p:cNvSpPr/>
          <p:nvPr userDrawn="1"/>
        </p:nvSpPr>
        <p:spPr>
          <a:xfrm flipV="1">
            <a:off x="0" y="0"/>
            <a:ext cx="9144000" cy="68580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5" name="Rectangle 24"/>
          <p:cNvSpPr/>
          <p:nvPr userDrawn="1"/>
        </p:nvSpPr>
        <p:spPr>
          <a:xfrm flipV="1">
            <a:off x="0" y="0"/>
            <a:ext cx="9143999" cy="6858000"/>
          </a:xfrm>
          <a:prstGeom prst="rect">
            <a:avLst/>
          </a:prstGeom>
          <a:gradFill>
            <a:gsLst>
              <a:gs pos="0">
                <a:srgbClr val="0081C6">
                  <a:alpha val="44000"/>
                </a:srgbClr>
              </a:gs>
              <a:gs pos="100000">
                <a:srgbClr val="00539B">
                  <a:alpha val="6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26" name="Picture 2" descr="Q:\Design Catalog\Corporate Templates\Covers\abstract1.jpg"/>
          <p:cNvPicPr>
            <a:picLocks noChangeAspect="1" noChangeArrowheads="1"/>
          </p:cNvPicPr>
          <p:nvPr userDrawn="1"/>
        </p:nvPicPr>
        <p:blipFill>
          <a:blip r:embed="rId2"/>
          <a:stretch>
            <a:fillRect/>
          </a:stretch>
        </p:blipFill>
        <p:spPr bwMode="auto">
          <a:xfrm>
            <a:off x="-121022" y="6412675"/>
            <a:ext cx="9265022" cy="445325"/>
          </a:xfrm>
          <a:prstGeom prst="rect">
            <a:avLst/>
          </a:prstGeom>
          <a:noFill/>
          <a:ln w="9525">
            <a:noFill/>
            <a:miter lim="800000"/>
            <a:headEnd/>
            <a:tailEnd/>
          </a:ln>
        </p:spPr>
      </p:pic>
      <p:sp>
        <p:nvSpPr>
          <p:cNvPr id="27" name="Rectangle 26"/>
          <p:cNvSpPr/>
          <p:nvPr userDrawn="1"/>
        </p:nvSpPr>
        <p:spPr>
          <a:xfrm flipV="1">
            <a:off x="0" y="0"/>
            <a:ext cx="9144000" cy="6857999"/>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30" name="Group 29"/>
          <p:cNvGrpSpPr/>
          <p:nvPr userDrawn="1"/>
        </p:nvGrpSpPr>
        <p:grpSpPr>
          <a:xfrm>
            <a:off x="0" y="-13648"/>
            <a:ext cx="5009566" cy="6871650"/>
            <a:chOff x="0" y="-13648"/>
            <a:chExt cx="5009566" cy="6871650"/>
          </a:xfrm>
        </p:grpSpPr>
        <p:cxnSp>
          <p:nvCxnSpPr>
            <p:cNvPr id="37" name="Straight Connector 36"/>
            <p:cNvCxnSpPr/>
            <p:nvPr/>
          </p:nvCxnSpPr>
          <p:spPr>
            <a:xfrm flipV="1">
              <a:off x="0" y="0"/>
              <a:ext cx="5009566" cy="1828800"/>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0" y="-13648"/>
              <a:ext cx="1433015" cy="520890"/>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0" y="4243974"/>
              <a:ext cx="515504" cy="187561"/>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0" y="5398525"/>
              <a:ext cx="933199" cy="341263"/>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526055" y="6556242"/>
              <a:ext cx="825472" cy="301758"/>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6200000" flipH="1">
              <a:off x="-1286762" y="4107058"/>
              <a:ext cx="4037706" cy="1464181"/>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136220" y="6558940"/>
              <a:ext cx="435281" cy="162842"/>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206363" y="483884"/>
              <a:ext cx="1526372" cy="558603"/>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flipH="1">
              <a:off x="1225724" y="350460"/>
              <a:ext cx="1113052" cy="405016"/>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flipH="1">
              <a:off x="2663146" y="218814"/>
              <a:ext cx="685502" cy="247873"/>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flipH="1">
              <a:off x="4095233" y="88950"/>
              <a:ext cx="268624" cy="90728"/>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grpSp>
      <p:sp>
        <p:nvSpPr>
          <p:cNvPr id="28" name="Rectangle 27"/>
          <p:cNvSpPr/>
          <p:nvPr userDrawn="1"/>
        </p:nvSpPr>
        <p:spPr>
          <a:xfrm flipV="1">
            <a:off x="0" y="-1"/>
            <a:ext cx="9143999" cy="6857999"/>
          </a:xfrm>
          <a:prstGeom prst="rect">
            <a:avLst/>
          </a:prstGeom>
          <a:gradFill>
            <a:gsLst>
              <a:gs pos="0">
                <a:srgbClr val="0081C6">
                  <a:alpha val="44000"/>
                </a:srgbClr>
              </a:gs>
              <a:gs pos="100000">
                <a:srgbClr val="00539B">
                  <a:alpha val="6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3" name="Rectangle 62"/>
          <p:cNvSpPr/>
          <p:nvPr userDrawn="1"/>
        </p:nvSpPr>
        <p:spPr>
          <a:xfrm flipV="1">
            <a:off x="0" y="6388923"/>
            <a:ext cx="8339910" cy="469076"/>
          </a:xfrm>
          <a:prstGeom prst="rect">
            <a:avLst/>
          </a:prstGeom>
          <a:gradFill>
            <a:gsLst>
              <a:gs pos="0">
                <a:srgbClr val="10253F">
                  <a:alpha val="69804"/>
                </a:srgbClr>
              </a:gs>
              <a:gs pos="100000">
                <a:srgbClr val="17375E">
                  <a:alpha val="69804"/>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4" name="Rectangle 63"/>
          <p:cNvSpPr/>
          <p:nvPr userDrawn="1"/>
        </p:nvSpPr>
        <p:spPr>
          <a:xfrm>
            <a:off x="8333772" y="6457950"/>
            <a:ext cx="810228" cy="40005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5" name="Rectangle 64"/>
          <p:cNvSpPr/>
          <p:nvPr userDrawn="1"/>
        </p:nvSpPr>
        <p:spPr>
          <a:xfrm>
            <a:off x="8344044" y="6391275"/>
            <a:ext cx="799956" cy="4667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6" name="Date Placeholder 3"/>
          <p:cNvSpPr>
            <a:spLocks noGrp="1"/>
          </p:cNvSpPr>
          <p:nvPr>
            <p:ph type="dt" sz="half" idx="2"/>
          </p:nvPr>
        </p:nvSpPr>
        <p:spPr>
          <a:xfrm>
            <a:off x="7361510" y="6412314"/>
            <a:ext cx="953465" cy="208404"/>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968AC74C-A8E6-49F4-B32B-2A731DFFA731}" type="datetimeFigureOut">
              <a:rPr lang="en-US" smtClean="0"/>
              <a:pPr>
                <a:defRPr/>
              </a:pPr>
              <a:t>6/4/15</a:t>
            </a:fld>
            <a:endParaRPr lang="en-US" dirty="0"/>
          </a:p>
        </p:txBody>
      </p:sp>
      <p:sp>
        <p:nvSpPr>
          <p:cNvPr id="67" name="Slide Number Placeholder 5"/>
          <p:cNvSpPr>
            <a:spLocks noGrp="1"/>
          </p:cNvSpPr>
          <p:nvPr>
            <p:ph type="sldNum" sz="quarter" idx="4"/>
          </p:nvPr>
        </p:nvSpPr>
        <p:spPr>
          <a:xfrm>
            <a:off x="6594125" y="6412313"/>
            <a:ext cx="744538" cy="210312"/>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004E23FA-282F-4C84-881E-9DAC50DAD92C}" type="slidenum">
              <a:rPr lang="en-US" smtClean="0"/>
              <a:pPr>
                <a:defRPr/>
              </a:pPr>
              <a:t>‹#›</a:t>
            </a:fld>
            <a:endParaRPr lang="en-US" dirty="0"/>
          </a:p>
        </p:txBody>
      </p:sp>
      <p:cxnSp>
        <p:nvCxnSpPr>
          <p:cNvPr id="68" name="Straight Connector 67"/>
          <p:cNvCxnSpPr/>
          <p:nvPr userDrawn="1"/>
        </p:nvCxnSpPr>
        <p:spPr>
          <a:xfrm>
            <a:off x="4931954" y="6635086"/>
            <a:ext cx="3407953"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rot="5400000" flipH="1" flipV="1">
            <a:off x="4696980" y="6623482"/>
            <a:ext cx="469037" cy="1"/>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rot="5400000">
            <a:off x="8103692" y="6625841"/>
            <a:ext cx="467494"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0" y="6386913"/>
            <a:ext cx="9144000" cy="1587"/>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sp>
        <p:nvSpPr>
          <p:cNvPr id="76" name="Text Placeholder 7"/>
          <p:cNvSpPr>
            <a:spLocks noGrp="1"/>
          </p:cNvSpPr>
          <p:nvPr>
            <p:ph type="body" sz="quarter" idx="13" hasCustomPrompt="1"/>
          </p:nvPr>
        </p:nvSpPr>
        <p:spPr>
          <a:xfrm>
            <a:off x="241300" y="6400800"/>
            <a:ext cx="4702175" cy="446088"/>
          </a:xfrm>
        </p:spPr>
        <p:txBody>
          <a:bodyPr anchor="ctr"/>
          <a:lstStyle>
            <a:lvl1pPr>
              <a:buNone/>
              <a:defRPr lang="en-US" sz="1400" b="1" i="1" kern="1200" dirty="0" smtClean="0">
                <a:solidFill>
                  <a:schemeClr val="accent2"/>
                </a:solidFill>
                <a:latin typeface="+mn-lt"/>
                <a:ea typeface="+mn-ea"/>
                <a:cs typeface="+mn-cs"/>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marL="342900" lvl="0" indent="-342900" algn="l" rtl="0" eaLnBrk="0" fontAlgn="base" hangingPunct="0">
              <a:spcBef>
                <a:spcPct val="20000"/>
              </a:spcBef>
              <a:spcAft>
                <a:spcPct val="0"/>
              </a:spcAft>
              <a:buClr>
                <a:srgbClr val="F6B101"/>
              </a:buClr>
              <a:buFont typeface="Arial" charset="0"/>
              <a:buNone/>
            </a:pPr>
            <a:r>
              <a:rPr lang="en-US" dirty="0" smtClean="0"/>
              <a:t>Click to add section indicator OR presentation name</a:t>
            </a:r>
          </a:p>
        </p:txBody>
      </p:sp>
      <p:cxnSp>
        <p:nvCxnSpPr>
          <p:cNvPr id="33" name="Straight Connector 32"/>
          <p:cNvCxnSpPr/>
          <p:nvPr userDrawn="1"/>
        </p:nvCxnSpPr>
        <p:spPr>
          <a:xfrm rot="5400000">
            <a:off x="7227903" y="6511771"/>
            <a:ext cx="251534"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grpSp>
        <p:nvGrpSpPr>
          <p:cNvPr id="4100" name="Group 4"/>
          <p:cNvGrpSpPr>
            <a:grpSpLocks noChangeAspect="1"/>
          </p:cNvGrpSpPr>
          <p:nvPr userDrawn="1"/>
        </p:nvGrpSpPr>
        <p:grpSpPr bwMode="auto">
          <a:xfrm>
            <a:off x="8410575" y="6478588"/>
            <a:ext cx="681038" cy="301625"/>
            <a:chOff x="5298" y="4081"/>
            <a:chExt cx="429" cy="190"/>
          </a:xfrm>
        </p:grpSpPr>
        <p:sp>
          <p:nvSpPr>
            <p:cNvPr id="4099" name="AutoShape 3"/>
            <p:cNvSpPr>
              <a:spLocks noChangeAspect="1" noChangeArrowheads="1" noTextEdit="1"/>
            </p:cNvSpPr>
            <p:nvPr userDrawn="1"/>
          </p:nvSpPr>
          <p:spPr bwMode="auto">
            <a:xfrm>
              <a:off x="5298" y="4081"/>
              <a:ext cx="429" cy="1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101" name="Freeform 5"/>
            <p:cNvSpPr>
              <a:spLocks noEditPoints="1"/>
            </p:cNvSpPr>
            <p:nvPr userDrawn="1"/>
          </p:nvSpPr>
          <p:spPr bwMode="auto">
            <a:xfrm>
              <a:off x="5298" y="4081"/>
              <a:ext cx="292" cy="94"/>
            </a:xfrm>
            <a:custGeom>
              <a:avLst/>
              <a:gdLst/>
              <a:ahLst/>
              <a:cxnLst>
                <a:cxn ang="0">
                  <a:pos x="854" y="136"/>
                </a:cxn>
                <a:cxn ang="0">
                  <a:pos x="1054" y="136"/>
                </a:cxn>
                <a:cxn ang="0">
                  <a:pos x="1005" y="9"/>
                </a:cxn>
                <a:cxn ang="0">
                  <a:pos x="740" y="9"/>
                </a:cxn>
                <a:cxn ang="0">
                  <a:pos x="519" y="100"/>
                </a:cxn>
                <a:cxn ang="0">
                  <a:pos x="566" y="111"/>
                </a:cxn>
                <a:cxn ang="0">
                  <a:pos x="591" y="134"/>
                </a:cxn>
                <a:cxn ang="0">
                  <a:pos x="605" y="175"/>
                </a:cxn>
                <a:cxn ang="0">
                  <a:pos x="602" y="213"/>
                </a:cxn>
                <a:cxn ang="0">
                  <a:pos x="588" y="249"/>
                </a:cxn>
                <a:cxn ang="0">
                  <a:pos x="560" y="269"/>
                </a:cxn>
                <a:cxn ang="0">
                  <a:pos x="484" y="275"/>
                </a:cxn>
                <a:cxn ang="0">
                  <a:pos x="533" y="366"/>
                </a:cxn>
                <a:cxn ang="0">
                  <a:pos x="614" y="354"/>
                </a:cxn>
                <a:cxn ang="0">
                  <a:pos x="671" y="317"/>
                </a:cxn>
                <a:cxn ang="0">
                  <a:pos x="704" y="261"/>
                </a:cxn>
                <a:cxn ang="0">
                  <a:pos x="715" y="187"/>
                </a:cxn>
                <a:cxn ang="0">
                  <a:pos x="710" y="136"/>
                </a:cxn>
                <a:cxn ang="0">
                  <a:pos x="688" y="77"/>
                </a:cxn>
                <a:cxn ang="0">
                  <a:pos x="645" y="32"/>
                </a:cxn>
                <a:cxn ang="0">
                  <a:pos x="576" y="10"/>
                </a:cxn>
                <a:cxn ang="0">
                  <a:pos x="343" y="141"/>
                </a:cxn>
                <a:cxn ang="0">
                  <a:pos x="333" y="95"/>
                </a:cxn>
                <a:cxn ang="0">
                  <a:pos x="305" y="46"/>
                </a:cxn>
                <a:cxn ang="0">
                  <a:pos x="261" y="15"/>
                </a:cxn>
                <a:cxn ang="0">
                  <a:pos x="199" y="0"/>
                </a:cxn>
                <a:cxn ang="0">
                  <a:pos x="142" y="4"/>
                </a:cxn>
                <a:cxn ang="0">
                  <a:pos x="76" y="29"/>
                </a:cxn>
                <a:cxn ang="0">
                  <a:pos x="29" y="78"/>
                </a:cxn>
                <a:cxn ang="0">
                  <a:pos x="4" y="147"/>
                </a:cxn>
                <a:cxn ang="0">
                  <a:pos x="1" y="207"/>
                </a:cxn>
                <a:cxn ang="0">
                  <a:pos x="19" y="277"/>
                </a:cxn>
                <a:cxn ang="0">
                  <a:pos x="59" y="333"/>
                </a:cxn>
                <a:cxn ang="0">
                  <a:pos x="121" y="366"/>
                </a:cxn>
                <a:cxn ang="0">
                  <a:pos x="182" y="375"/>
                </a:cxn>
                <a:cxn ang="0">
                  <a:pos x="251" y="361"/>
                </a:cxn>
                <a:cxn ang="0">
                  <a:pos x="302" y="327"/>
                </a:cxn>
                <a:cxn ang="0">
                  <a:pos x="333" y="280"/>
                </a:cxn>
                <a:cxn ang="0">
                  <a:pos x="344" y="226"/>
                </a:cxn>
                <a:cxn ang="0">
                  <a:pos x="230" y="249"/>
                </a:cxn>
                <a:cxn ang="0">
                  <a:pos x="202" y="281"/>
                </a:cxn>
                <a:cxn ang="0">
                  <a:pos x="170" y="285"/>
                </a:cxn>
                <a:cxn ang="0">
                  <a:pos x="139" y="272"/>
                </a:cxn>
                <a:cxn ang="0">
                  <a:pos x="121" y="247"/>
                </a:cxn>
                <a:cxn ang="0">
                  <a:pos x="110" y="187"/>
                </a:cxn>
                <a:cxn ang="0">
                  <a:pos x="119" y="135"/>
                </a:cxn>
                <a:cxn ang="0">
                  <a:pos x="135" y="107"/>
                </a:cxn>
                <a:cxn ang="0">
                  <a:pos x="161" y="91"/>
                </a:cxn>
                <a:cxn ang="0">
                  <a:pos x="187" y="90"/>
                </a:cxn>
                <a:cxn ang="0">
                  <a:pos x="212" y="98"/>
                </a:cxn>
                <a:cxn ang="0">
                  <a:pos x="233" y="128"/>
                </a:cxn>
              </a:cxnLst>
              <a:rect l="0" t="0" r="r" b="b"/>
              <a:pathLst>
                <a:path w="1167" h="375">
                  <a:moveTo>
                    <a:pt x="740" y="366"/>
                  </a:moveTo>
                  <a:lnTo>
                    <a:pt x="852" y="366"/>
                  </a:lnTo>
                  <a:lnTo>
                    <a:pt x="852" y="136"/>
                  </a:lnTo>
                  <a:lnTo>
                    <a:pt x="854" y="136"/>
                  </a:lnTo>
                  <a:lnTo>
                    <a:pt x="903" y="366"/>
                  </a:lnTo>
                  <a:lnTo>
                    <a:pt x="1000" y="366"/>
                  </a:lnTo>
                  <a:lnTo>
                    <a:pt x="1052" y="136"/>
                  </a:lnTo>
                  <a:lnTo>
                    <a:pt x="1054" y="136"/>
                  </a:lnTo>
                  <a:lnTo>
                    <a:pt x="1054" y="321"/>
                  </a:lnTo>
                  <a:lnTo>
                    <a:pt x="1167" y="321"/>
                  </a:lnTo>
                  <a:lnTo>
                    <a:pt x="1167" y="9"/>
                  </a:lnTo>
                  <a:lnTo>
                    <a:pt x="1005" y="9"/>
                  </a:lnTo>
                  <a:lnTo>
                    <a:pt x="954" y="219"/>
                  </a:lnTo>
                  <a:lnTo>
                    <a:pt x="953" y="219"/>
                  </a:lnTo>
                  <a:lnTo>
                    <a:pt x="902" y="9"/>
                  </a:lnTo>
                  <a:lnTo>
                    <a:pt x="740" y="9"/>
                  </a:lnTo>
                  <a:lnTo>
                    <a:pt x="740" y="366"/>
                  </a:lnTo>
                  <a:close/>
                  <a:moveTo>
                    <a:pt x="484" y="100"/>
                  </a:moveTo>
                  <a:lnTo>
                    <a:pt x="519" y="100"/>
                  </a:lnTo>
                  <a:lnTo>
                    <a:pt x="519" y="100"/>
                  </a:lnTo>
                  <a:lnTo>
                    <a:pt x="533" y="101"/>
                  </a:lnTo>
                  <a:lnTo>
                    <a:pt x="545" y="102"/>
                  </a:lnTo>
                  <a:lnTo>
                    <a:pt x="556" y="106"/>
                  </a:lnTo>
                  <a:lnTo>
                    <a:pt x="566" y="111"/>
                  </a:lnTo>
                  <a:lnTo>
                    <a:pt x="574" y="116"/>
                  </a:lnTo>
                  <a:lnTo>
                    <a:pt x="582" y="122"/>
                  </a:lnTo>
                  <a:lnTo>
                    <a:pt x="587" y="128"/>
                  </a:lnTo>
                  <a:lnTo>
                    <a:pt x="591" y="134"/>
                  </a:lnTo>
                  <a:lnTo>
                    <a:pt x="596" y="141"/>
                  </a:lnTo>
                  <a:lnTo>
                    <a:pt x="599" y="148"/>
                  </a:lnTo>
                  <a:lnTo>
                    <a:pt x="604" y="163"/>
                  </a:lnTo>
                  <a:lnTo>
                    <a:pt x="605" y="175"/>
                  </a:lnTo>
                  <a:lnTo>
                    <a:pt x="606" y="185"/>
                  </a:lnTo>
                  <a:lnTo>
                    <a:pt x="606" y="185"/>
                  </a:lnTo>
                  <a:lnTo>
                    <a:pt x="605" y="198"/>
                  </a:lnTo>
                  <a:lnTo>
                    <a:pt x="602" y="213"/>
                  </a:lnTo>
                  <a:lnTo>
                    <a:pt x="599" y="229"/>
                  </a:lnTo>
                  <a:lnTo>
                    <a:pt x="595" y="236"/>
                  </a:lnTo>
                  <a:lnTo>
                    <a:pt x="591" y="242"/>
                  </a:lnTo>
                  <a:lnTo>
                    <a:pt x="588" y="249"/>
                  </a:lnTo>
                  <a:lnTo>
                    <a:pt x="582" y="255"/>
                  </a:lnTo>
                  <a:lnTo>
                    <a:pt x="576" y="260"/>
                  </a:lnTo>
                  <a:lnTo>
                    <a:pt x="568" y="265"/>
                  </a:lnTo>
                  <a:lnTo>
                    <a:pt x="560" y="269"/>
                  </a:lnTo>
                  <a:lnTo>
                    <a:pt x="550" y="272"/>
                  </a:lnTo>
                  <a:lnTo>
                    <a:pt x="539" y="274"/>
                  </a:lnTo>
                  <a:lnTo>
                    <a:pt x="527" y="275"/>
                  </a:lnTo>
                  <a:lnTo>
                    <a:pt x="484" y="275"/>
                  </a:lnTo>
                  <a:lnTo>
                    <a:pt x="484" y="100"/>
                  </a:lnTo>
                  <a:close/>
                  <a:moveTo>
                    <a:pt x="373" y="366"/>
                  </a:moveTo>
                  <a:lnTo>
                    <a:pt x="533" y="366"/>
                  </a:lnTo>
                  <a:lnTo>
                    <a:pt x="533" y="366"/>
                  </a:lnTo>
                  <a:lnTo>
                    <a:pt x="555" y="366"/>
                  </a:lnTo>
                  <a:lnTo>
                    <a:pt x="577" y="364"/>
                  </a:lnTo>
                  <a:lnTo>
                    <a:pt x="596" y="359"/>
                  </a:lnTo>
                  <a:lnTo>
                    <a:pt x="614" y="354"/>
                  </a:lnTo>
                  <a:lnTo>
                    <a:pt x="630" y="347"/>
                  </a:lnTo>
                  <a:lnTo>
                    <a:pt x="646" y="338"/>
                  </a:lnTo>
                  <a:lnTo>
                    <a:pt x="659" y="328"/>
                  </a:lnTo>
                  <a:lnTo>
                    <a:pt x="671" y="317"/>
                  </a:lnTo>
                  <a:lnTo>
                    <a:pt x="681" y="305"/>
                  </a:lnTo>
                  <a:lnTo>
                    <a:pt x="691" y="292"/>
                  </a:lnTo>
                  <a:lnTo>
                    <a:pt x="698" y="277"/>
                  </a:lnTo>
                  <a:lnTo>
                    <a:pt x="704" y="261"/>
                  </a:lnTo>
                  <a:lnTo>
                    <a:pt x="709" y="244"/>
                  </a:lnTo>
                  <a:lnTo>
                    <a:pt x="713" y="226"/>
                  </a:lnTo>
                  <a:lnTo>
                    <a:pt x="715" y="207"/>
                  </a:lnTo>
                  <a:lnTo>
                    <a:pt x="715" y="187"/>
                  </a:lnTo>
                  <a:lnTo>
                    <a:pt x="715" y="187"/>
                  </a:lnTo>
                  <a:lnTo>
                    <a:pt x="715" y="170"/>
                  </a:lnTo>
                  <a:lnTo>
                    <a:pt x="714" y="153"/>
                  </a:lnTo>
                  <a:lnTo>
                    <a:pt x="710" y="136"/>
                  </a:lnTo>
                  <a:lnTo>
                    <a:pt x="707" y="120"/>
                  </a:lnTo>
                  <a:lnTo>
                    <a:pt x="702" y="106"/>
                  </a:lnTo>
                  <a:lnTo>
                    <a:pt x="696" y="90"/>
                  </a:lnTo>
                  <a:lnTo>
                    <a:pt x="688" y="77"/>
                  </a:lnTo>
                  <a:lnTo>
                    <a:pt x="680" y="63"/>
                  </a:lnTo>
                  <a:lnTo>
                    <a:pt x="669" y="51"/>
                  </a:lnTo>
                  <a:lnTo>
                    <a:pt x="658" y="41"/>
                  </a:lnTo>
                  <a:lnTo>
                    <a:pt x="645" y="32"/>
                  </a:lnTo>
                  <a:lnTo>
                    <a:pt x="630" y="23"/>
                  </a:lnTo>
                  <a:lnTo>
                    <a:pt x="613" y="17"/>
                  </a:lnTo>
                  <a:lnTo>
                    <a:pt x="595" y="12"/>
                  </a:lnTo>
                  <a:lnTo>
                    <a:pt x="576" y="10"/>
                  </a:lnTo>
                  <a:lnTo>
                    <a:pt x="554" y="9"/>
                  </a:lnTo>
                  <a:lnTo>
                    <a:pt x="373" y="9"/>
                  </a:lnTo>
                  <a:lnTo>
                    <a:pt x="373" y="366"/>
                  </a:lnTo>
                  <a:close/>
                  <a:moveTo>
                    <a:pt x="343" y="141"/>
                  </a:moveTo>
                  <a:lnTo>
                    <a:pt x="343" y="141"/>
                  </a:lnTo>
                  <a:lnTo>
                    <a:pt x="341" y="125"/>
                  </a:lnTo>
                  <a:lnTo>
                    <a:pt x="337" y="109"/>
                  </a:lnTo>
                  <a:lnTo>
                    <a:pt x="333" y="95"/>
                  </a:lnTo>
                  <a:lnTo>
                    <a:pt x="327" y="81"/>
                  </a:lnTo>
                  <a:lnTo>
                    <a:pt x="321" y="69"/>
                  </a:lnTo>
                  <a:lnTo>
                    <a:pt x="314" y="57"/>
                  </a:lnTo>
                  <a:lnTo>
                    <a:pt x="305" y="46"/>
                  </a:lnTo>
                  <a:lnTo>
                    <a:pt x="296" y="38"/>
                  </a:lnTo>
                  <a:lnTo>
                    <a:pt x="285" y="29"/>
                  </a:lnTo>
                  <a:lnTo>
                    <a:pt x="273" y="21"/>
                  </a:lnTo>
                  <a:lnTo>
                    <a:pt x="261" y="15"/>
                  </a:lnTo>
                  <a:lnTo>
                    <a:pt x="247" y="10"/>
                  </a:lnTo>
                  <a:lnTo>
                    <a:pt x="231" y="5"/>
                  </a:lnTo>
                  <a:lnTo>
                    <a:pt x="216" y="2"/>
                  </a:lnTo>
                  <a:lnTo>
                    <a:pt x="199" y="0"/>
                  </a:lnTo>
                  <a:lnTo>
                    <a:pt x="182" y="0"/>
                  </a:lnTo>
                  <a:lnTo>
                    <a:pt x="182" y="0"/>
                  </a:lnTo>
                  <a:lnTo>
                    <a:pt x="161" y="0"/>
                  </a:lnTo>
                  <a:lnTo>
                    <a:pt x="142" y="4"/>
                  </a:lnTo>
                  <a:lnTo>
                    <a:pt x="124" y="7"/>
                  </a:lnTo>
                  <a:lnTo>
                    <a:pt x="107" y="13"/>
                  </a:lnTo>
                  <a:lnTo>
                    <a:pt x="91" y="21"/>
                  </a:lnTo>
                  <a:lnTo>
                    <a:pt x="76" y="29"/>
                  </a:lnTo>
                  <a:lnTo>
                    <a:pt x="62" y="40"/>
                  </a:lnTo>
                  <a:lnTo>
                    <a:pt x="50" y="51"/>
                  </a:lnTo>
                  <a:lnTo>
                    <a:pt x="39" y="64"/>
                  </a:lnTo>
                  <a:lnTo>
                    <a:pt x="29" y="78"/>
                  </a:lnTo>
                  <a:lnTo>
                    <a:pt x="21" y="94"/>
                  </a:lnTo>
                  <a:lnTo>
                    <a:pt x="13" y="111"/>
                  </a:lnTo>
                  <a:lnTo>
                    <a:pt x="7" y="128"/>
                  </a:lnTo>
                  <a:lnTo>
                    <a:pt x="4" y="147"/>
                  </a:lnTo>
                  <a:lnTo>
                    <a:pt x="1" y="167"/>
                  </a:lnTo>
                  <a:lnTo>
                    <a:pt x="0" y="187"/>
                  </a:lnTo>
                  <a:lnTo>
                    <a:pt x="0" y="187"/>
                  </a:lnTo>
                  <a:lnTo>
                    <a:pt x="1" y="207"/>
                  </a:lnTo>
                  <a:lnTo>
                    <a:pt x="4" y="226"/>
                  </a:lnTo>
                  <a:lnTo>
                    <a:pt x="7" y="244"/>
                  </a:lnTo>
                  <a:lnTo>
                    <a:pt x="12" y="261"/>
                  </a:lnTo>
                  <a:lnTo>
                    <a:pt x="19" y="277"/>
                  </a:lnTo>
                  <a:lnTo>
                    <a:pt x="27" y="293"/>
                  </a:lnTo>
                  <a:lnTo>
                    <a:pt x="36" y="308"/>
                  </a:lnTo>
                  <a:lnTo>
                    <a:pt x="47" y="321"/>
                  </a:lnTo>
                  <a:lnTo>
                    <a:pt x="59" y="333"/>
                  </a:lnTo>
                  <a:lnTo>
                    <a:pt x="74" y="343"/>
                  </a:lnTo>
                  <a:lnTo>
                    <a:pt x="88" y="353"/>
                  </a:lnTo>
                  <a:lnTo>
                    <a:pt x="104" y="360"/>
                  </a:lnTo>
                  <a:lnTo>
                    <a:pt x="121" y="366"/>
                  </a:lnTo>
                  <a:lnTo>
                    <a:pt x="141" y="371"/>
                  </a:lnTo>
                  <a:lnTo>
                    <a:pt x="160" y="373"/>
                  </a:lnTo>
                  <a:lnTo>
                    <a:pt x="182" y="375"/>
                  </a:lnTo>
                  <a:lnTo>
                    <a:pt x="182" y="375"/>
                  </a:lnTo>
                  <a:lnTo>
                    <a:pt x="200" y="375"/>
                  </a:lnTo>
                  <a:lnTo>
                    <a:pt x="218" y="371"/>
                  </a:lnTo>
                  <a:lnTo>
                    <a:pt x="235" y="367"/>
                  </a:lnTo>
                  <a:lnTo>
                    <a:pt x="251" y="361"/>
                  </a:lnTo>
                  <a:lnTo>
                    <a:pt x="265" y="355"/>
                  </a:lnTo>
                  <a:lnTo>
                    <a:pt x="279" y="347"/>
                  </a:lnTo>
                  <a:lnTo>
                    <a:pt x="291" y="338"/>
                  </a:lnTo>
                  <a:lnTo>
                    <a:pt x="302" y="327"/>
                  </a:lnTo>
                  <a:lnTo>
                    <a:pt x="311" y="316"/>
                  </a:lnTo>
                  <a:lnTo>
                    <a:pt x="320" y="305"/>
                  </a:lnTo>
                  <a:lnTo>
                    <a:pt x="327" y="292"/>
                  </a:lnTo>
                  <a:lnTo>
                    <a:pt x="333" y="280"/>
                  </a:lnTo>
                  <a:lnTo>
                    <a:pt x="338" y="266"/>
                  </a:lnTo>
                  <a:lnTo>
                    <a:pt x="342" y="253"/>
                  </a:lnTo>
                  <a:lnTo>
                    <a:pt x="344" y="240"/>
                  </a:lnTo>
                  <a:lnTo>
                    <a:pt x="344" y="226"/>
                  </a:lnTo>
                  <a:lnTo>
                    <a:pt x="236" y="226"/>
                  </a:lnTo>
                  <a:lnTo>
                    <a:pt x="236" y="226"/>
                  </a:lnTo>
                  <a:lnTo>
                    <a:pt x="234" y="238"/>
                  </a:lnTo>
                  <a:lnTo>
                    <a:pt x="230" y="249"/>
                  </a:lnTo>
                  <a:lnTo>
                    <a:pt x="225" y="259"/>
                  </a:lnTo>
                  <a:lnTo>
                    <a:pt x="219" y="269"/>
                  </a:lnTo>
                  <a:lnTo>
                    <a:pt x="211" y="276"/>
                  </a:lnTo>
                  <a:lnTo>
                    <a:pt x="202" y="281"/>
                  </a:lnTo>
                  <a:lnTo>
                    <a:pt x="191" y="285"/>
                  </a:lnTo>
                  <a:lnTo>
                    <a:pt x="178" y="286"/>
                  </a:lnTo>
                  <a:lnTo>
                    <a:pt x="178" y="286"/>
                  </a:lnTo>
                  <a:lnTo>
                    <a:pt x="170" y="285"/>
                  </a:lnTo>
                  <a:lnTo>
                    <a:pt x="161" y="283"/>
                  </a:lnTo>
                  <a:lnTo>
                    <a:pt x="153" y="281"/>
                  </a:lnTo>
                  <a:lnTo>
                    <a:pt x="147" y="277"/>
                  </a:lnTo>
                  <a:lnTo>
                    <a:pt x="139" y="272"/>
                  </a:lnTo>
                  <a:lnTo>
                    <a:pt x="135" y="268"/>
                  </a:lnTo>
                  <a:lnTo>
                    <a:pt x="130" y="261"/>
                  </a:lnTo>
                  <a:lnTo>
                    <a:pt x="125" y="254"/>
                  </a:lnTo>
                  <a:lnTo>
                    <a:pt x="121" y="247"/>
                  </a:lnTo>
                  <a:lnTo>
                    <a:pt x="119" y="240"/>
                  </a:lnTo>
                  <a:lnTo>
                    <a:pt x="114" y="223"/>
                  </a:lnTo>
                  <a:lnTo>
                    <a:pt x="111" y="206"/>
                  </a:lnTo>
                  <a:lnTo>
                    <a:pt x="110" y="187"/>
                  </a:lnTo>
                  <a:lnTo>
                    <a:pt x="110" y="187"/>
                  </a:lnTo>
                  <a:lnTo>
                    <a:pt x="111" y="169"/>
                  </a:lnTo>
                  <a:lnTo>
                    <a:pt x="114" y="152"/>
                  </a:lnTo>
                  <a:lnTo>
                    <a:pt x="119" y="135"/>
                  </a:lnTo>
                  <a:lnTo>
                    <a:pt x="121" y="128"/>
                  </a:lnTo>
                  <a:lnTo>
                    <a:pt x="125" y="120"/>
                  </a:lnTo>
                  <a:lnTo>
                    <a:pt x="130" y="113"/>
                  </a:lnTo>
                  <a:lnTo>
                    <a:pt x="135" y="107"/>
                  </a:lnTo>
                  <a:lnTo>
                    <a:pt x="139" y="102"/>
                  </a:lnTo>
                  <a:lnTo>
                    <a:pt x="147" y="97"/>
                  </a:lnTo>
                  <a:lnTo>
                    <a:pt x="153" y="94"/>
                  </a:lnTo>
                  <a:lnTo>
                    <a:pt x="161" y="91"/>
                  </a:lnTo>
                  <a:lnTo>
                    <a:pt x="170" y="90"/>
                  </a:lnTo>
                  <a:lnTo>
                    <a:pt x="178" y="89"/>
                  </a:lnTo>
                  <a:lnTo>
                    <a:pt x="178" y="89"/>
                  </a:lnTo>
                  <a:lnTo>
                    <a:pt x="187" y="90"/>
                  </a:lnTo>
                  <a:lnTo>
                    <a:pt x="194" y="91"/>
                  </a:lnTo>
                  <a:lnTo>
                    <a:pt x="200" y="92"/>
                  </a:lnTo>
                  <a:lnTo>
                    <a:pt x="206" y="95"/>
                  </a:lnTo>
                  <a:lnTo>
                    <a:pt x="212" y="98"/>
                  </a:lnTo>
                  <a:lnTo>
                    <a:pt x="216" y="102"/>
                  </a:lnTo>
                  <a:lnTo>
                    <a:pt x="223" y="111"/>
                  </a:lnTo>
                  <a:lnTo>
                    <a:pt x="229" y="119"/>
                  </a:lnTo>
                  <a:lnTo>
                    <a:pt x="233" y="128"/>
                  </a:lnTo>
                  <a:lnTo>
                    <a:pt x="235" y="136"/>
                  </a:lnTo>
                  <a:lnTo>
                    <a:pt x="236" y="141"/>
                  </a:lnTo>
                  <a:lnTo>
                    <a:pt x="343" y="14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02" name="Rectangle 6"/>
            <p:cNvSpPr>
              <a:spLocks noChangeArrowheads="1"/>
            </p:cNvSpPr>
            <p:nvPr userDrawn="1"/>
          </p:nvSpPr>
          <p:spPr bwMode="auto">
            <a:xfrm>
              <a:off x="5562" y="4192"/>
              <a:ext cx="28" cy="7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103" name="Freeform 7"/>
            <p:cNvSpPr>
              <a:spLocks/>
            </p:cNvSpPr>
            <p:nvPr userDrawn="1"/>
          </p:nvSpPr>
          <p:spPr bwMode="auto">
            <a:xfrm>
              <a:off x="5428" y="4190"/>
              <a:ext cx="124" cy="77"/>
            </a:xfrm>
            <a:custGeom>
              <a:avLst/>
              <a:gdLst/>
              <a:ahLst/>
              <a:cxnLst>
                <a:cxn ang="0">
                  <a:pos x="114" y="308"/>
                </a:cxn>
                <a:cxn ang="0">
                  <a:pos x="114" y="145"/>
                </a:cxn>
                <a:cxn ang="0">
                  <a:pos x="116" y="124"/>
                </a:cxn>
                <a:cxn ang="0">
                  <a:pos x="123" y="107"/>
                </a:cxn>
                <a:cxn ang="0">
                  <a:pos x="134" y="96"/>
                </a:cxn>
                <a:cxn ang="0">
                  <a:pos x="154" y="91"/>
                </a:cxn>
                <a:cxn ang="0">
                  <a:pos x="164" y="92"/>
                </a:cxn>
                <a:cxn ang="0">
                  <a:pos x="180" y="100"/>
                </a:cxn>
                <a:cxn ang="0">
                  <a:pos x="188" y="116"/>
                </a:cxn>
                <a:cxn ang="0">
                  <a:pos x="191" y="135"/>
                </a:cxn>
                <a:cxn ang="0">
                  <a:pos x="191" y="308"/>
                </a:cxn>
                <a:cxn ang="0">
                  <a:pos x="305" y="145"/>
                </a:cxn>
                <a:cxn ang="0">
                  <a:pos x="306" y="135"/>
                </a:cxn>
                <a:cxn ang="0">
                  <a:pos x="310" y="115"/>
                </a:cxn>
                <a:cxn ang="0">
                  <a:pos x="320" y="100"/>
                </a:cxn>
                <a:cxn ang="0">
                  <a:pos x="334" y="92"/>
                </a:cxn>
                <a:cxn ang="0">
                  <a:pos x="345" y="91"/>
                </a:cxn>
                <a:cxn ang="0">
                  <a:pos x="366" y="96"/>
                </a:cxn>
                <a:cxn ang="0">
                  <a:pos x="377" y="108"/>
                </a:cxn>
                <a:cxn ang="0">
                  <a:pos x="381" y="125"/>
                </a:cxn>
                <a:cxn ang="0">
                  <a:pos x="383" y="145"/>
                </a:cxn>
                <a:cxn ang="0">
                  <a:pos x="497" y="308"/>
                </a:cxn>
                <a:cxn ang="0">
                  <a:pos x="497" y="102"/>
                </a:cxn>
                <a:cxn ang="0">
                  <a:pos x="494" y="74"/>
                </a:cxn>
                <a:cxn ang="0">
                  <a:pos x="489" y="57"/>
                </a:cxn>
                <a:cxn ang="0">
                  <a:pos x="480" y="40"/>
                </a:cxn>
                <a:cxn ang="0">
                  <a:pos x="467" y="25"/>
                </a:cxn>
                <a:cxn ang="0">
                  <a:pos x="452" y="13"/>
                </a:cxn>
                <a:cxn ang="0">
                  <a:pos x="432" y="4"/>
                </a:cxn>
                <a:cxn ang="0">
                  <a:pos x="408" y="0"/>
                </a:cxn>
                <a:cxn ang="0">
                  <a:pos x="394" y="0"/>
                </a:cxn>
                <a:cxn ang="0">
                  <a:pos x="368" y="1"/>
                </a:cxn>
                <a:cxn ang="0">
                  <a:pos x="346" y="6"/>
                </a:cxn>
                <a:cxn ang="0">
                  <a:pos x="329" y="13"/>
                </a:cxn>
                <a:cxn ang="0">
                  <a:pos x="306" y="30"/>
                </a:cxn>
                <a:cxn ang="0">
                  <a:pos x="292" y="47"/>
                </a:cxn>
                <a:cxn ang="0">
                  <a:pos x="284" y="36"/>
                </a:cxn>
                <a:cxn ang="0">
                  <a:pos x="268" y="18"/>
                </a:cxn>
                <a:cxn ang="0">
                  <a:pos x="246" y="7"/>
                </a:cxn>
                <a:cxn ang="0">
                  <a:pos x="223" y="0"/>
                </a:cxn>
                <a:cxn ang="0">
                  <a:pos x="209" y="0"/>
                </a:cxn>
                <a:cxn ang="0">
                  <a:pos x="180" y="2"/>
                </a:cxn>
                <a:cxn ang="0">
                  <a:pos x="154" y="10"/>
                </a:cxn>
                <a:cxn ang="0">
                  <a:pos x="131" y="25"/>
                </a:cxn>
                <a:cxn ang="0">
                  <a:pos x="111" y="47"/>
                </a:cxn>
                <a:cxn ang="0">
                  <a:pos x="110" y="7"/>
                </a:cxn>
                <a:cxn ang="0">
                  <a:pos x="0" y="308"/>
                </a:cxn>
              </a:cxnLst>
              <a:rect l="0" t="0" r="r" b="b"/>
              <a:pathLst>
                <a:path w="497" h="308">
                  <a:moveTo>
                    <a:pt x="0" y="308"/>
                  </a:moveTo>
                  <a:lnTo>
                    <a:pt x="114" y="308"/>
                  </a:lnTo>
                  <a:lnTo>
                    <a:pt x="114" y="145"/>
                  </a:lnTo>
                  <a:lnTo>
                    <a:pt x="114" y="145"/>
                  </a:lnTo>
                  <a:lnTo>
                    <a:pt x="115" y="135"/>
                  </a:lnTo>
                  <a:lnTo>
                    <a:pt x="116" y="124"/>
                  </a:lnTo>
                  <a:lnTo>
                    <a:pt x="118" y="115"/>
                  </a:lnTo>
                  <a:lnTo>
                    <a:pt x="123" y="107"/>
                  </a:lnTo>
                  <a:lnTo>
                    <a:pt x="128" y="100"/>
                  </a:lnTo>
                  <a:lnTo>
                    <a:pt x="134" y="96"/>
                  </a:lnTo>
                  <a:lnTo>
                    <a:pt x="143" y="92"/>
                  </a:lnTo>
                  <a:lnTo>
                    <a:pt x="154" y="91"/>
                  </a:lnTo>
                  <a:lnTo>
                    <a:pt x="154" y="91"/>
                  </a:lnTo>
                  <a:lnTo>
                    <a:pt x="164" y="92"/>
                  </a:lnTo>
                  <a:lnTo>
                    <a:pt x="174" y="96"/>
                  </a:lnTo>
                  <a:lnTo>
                    <a:pt x="180" y="100"/>
                  </a:lnTo>
                  <a:lnTo>
                    <a:pt x="185" y="108"/>
                  </a:lnTo>
                  <a:lnTo>
                    <a:pt x="188" y="116"/>
                  </a:lnTo>
                  <a:lnTo>
                    <a:pt x="190" y="125"/>
                  </a:lnTo>
                  <a:lnTo>
                    <a:pt x="191" y="135"/>
                  </a:lnTo>
                  <a:lnTo>
                    <a:pt x="191" y="145"/>
                  </a:lnTo>
                  <a:lnTo>
                    <a:pt x="191" y="308"/>
                  </a:lnTo>
                  <a:lnTo>
                    <a:pt x="305" y="308"/>
                  </a:lnTo>
                  <a:lnTo>
                    <a:pt x="305" y="145"/>
                  </a:lnTo>
                  <a:lnTo>
                    <a:pt x="305" y="145"/>
                  </a:lnTo>
                  <a:lnTo>
                    <a:pt x="306" y="135"/>
                  </a:lnTo>
                  <a:lnTo>
                    <a:pt x="307" y="124"/>
                  </a:lnTo>
                  <a:lnTo>
                    <a:pt x="310" y="115"/>
                  </a:lnTo>
                  <a:lnTo>
                    <a:pt x="315" y="107"/>
                  </a:lnTo>
                  <a:lnTo>
                    <a:pt x="320" y="100"/>
                  </a:lnTo>
                  <a:lnTo>
                    <a:pt x="326" y="96"/>
                  </a:lnTo>
                  <a:lnTo>
                    <a:pt x="334" y="92"/>
                  </a:lnTo>
                  <a:lnTo>
                    <a:pt x="345" y="91"/>
                  </a:lnTo>
                  <a:lnTo>
                    <a:pt x="345" y="91"/>
                  </a:lnTo>
                  <a:lnTo>
                    <a:pt x="356" y="92"/>
                  </a:lnTo>
                  <a:lnTo>
                    <a:pt x="366" y="96"/>
                  </a:lnTo>
                  <a:lnTo>
                    <a:pt x="372" y="100"/>
                  </a:lnTo>
                  <a:lnTo>
                    <a:pt x="377" y="108"/>
                  </a:lnTo>
                  <a:lnTo>
                    <a:pt x="379" y="116"/>
                  </a:lnTo>
                  <a:lnTo>
                    <a:pt x="381" y="125"/>
                  </a:lnTo>
                  <a:lnTo>
                    <a:pt x="383" y="135"/>
                  </a:lnTo>
                  <a:lnTo>
                    <a:pt x="383" y="145"/>
                  </a:lnTo>
                  <a:lnTo>
                    <a:pt x="383" y="308"/>
                  </a:lnTo>
                  <a:lnTo>
                    <a:pt x="497" y="308"/>
                  </a:lnTo>
                  <a:lnTo>
                    <a:pt x="497" y="102"/>
                  </a:lnTo>
                  <a:lnTo>
                    <a:pt x="497" y="102"/>
                  </a:lnTo>
                  <a:lnTo>
                    <a:pt x="495" y="83"/>
                  </a:lnTo>
                  <a:lnTo>
                    <a:pt x="494" y="74"/>
                  </a:lnTo>
                  <a:lnTo>
                    <a:pt x="492" y="65"/>
                  </a:lnTo>
                  <a:lnTo>
                    <a:pt x="489" y="57"/>
                  </a:lnTo>
                  <a:lnTo>
                    <a:pt x="484" y="48"/>
                  </a:lnTo>
                  <a:lnTo>
                    <a:pt x="480" y="40"/>
                  </a:lnTo>
                  <a:lnTo>
                    <a:pt x="475" y="32"/>
                  </a:lnTo>
                  <a:lnTo>
                    <a:pt x="467" y="25"/>
                  </a:lnTo>
                  <a:lnTo>
                    <a:pt x="460" y="19"/>
                  </a:lnTo>
                  <a:lnTo>
                    <a:pt x="452" y="13"/>
                  </a:lnTo>
                  <a:lnTo>
                    <a:pt x="442" y="8"/>
                  </a:lnTo>
                  <a:lnTo>
                    <a:pt x="432" y="4"/>
                  </a:lnTo>
                  <a:lnTo>
                    <a:pt x="420" y="2"/>
                  </a:lnTo>
                  <a:lnTo>
                    <a:pt x="408" y="0"/>
                  </a:lnTo>
                  <a:lnTo>
                    <a:pt x="394" y="0"/>
                  </a:lnTo>
                  <a:lnTo>
                    <a:pt x="394" y="0"/>
                  </a:lnTo>
                  <a:lnTo>
                    <a:pt x="380" y="0"/>
                  </a:lnTo>
                  <a:lnTo>
                    <a:pt x="368" y="1"/>
                  </a:lnTo>
                  <a:lnTo>
                    <a:pt x="357" y="3"/>
                  </a:lnTo>
                  <a:lnTo>
                    <a:pt x="346" y="6"/>
                  </a:lnTo>
                  <a:lnTo>
                    <a:pt x="338" y="9"/>
                  </a:lnTo>
                  <a:lnTo>
                    <a:pt x="329" y="13"/>
                  </a:lnTo>
                  <a:lnTo>
                    <a:pt x="316" y="21"/>
                  </a:lnTo>
                  <a:lnTo>
                    <a:pt x="306" y="30"/>
                  </a:lnTo>
                  <a:lnTo>
                    <a:pt x="299" y="37"/>
                  </a:lnTo>
                  <a:lnTo>
                    <a:pt x="292" y="47"/>
                  </a:lnTo>
                  <a:lnTo>
                    <a:pt x="292" y="47"/>
                  </a:lnTo>
                  <a:lnTo>
                    <a:pt x="284" y="36"/>
                  </a:lnTo>
                  <a:lnTo>
                    <a:pt x="277" y="26"/>
                  </a:lnTo>
                  <a:lnTo>
                    <a:pt x="268" y="18"/>
                  </a:lnTo>
                  <a:lnTo>
                    <a:pt x="258" y="12"/>
                  </a:lnTo>
                  <a:lnTo>
                    <a:pt x="246" y="7"/>
                  </a:lnTo>
                  <a:lnTo>
                    <a:pt x="235" y="2"/>
                  </a:lnTo>
                  <a:lnTo>
                    <a:pt x="223" y="0"/>
                  </a:lnTo>
                  <a:lnTo>
                    <a:pt x="209" y="0"/>
                  </a:lnTo>
                  <a:lnTo>
                    <a:pt x="209" y="0"/>
                  </a:lnTo>
                  <a:lnTo>
                    <a:pt x="195" y="0"/>
                  </a:lnTo>
                  <a:lnTo>
                    <a:pt x="180" y="2"/>
                  </a:lnTo>
                  <a:lnTo>
                    <a:pt x="167" y="6"/>
                  </a:lnTo>
                  <a:lnTo>
                    <a:pt x="154" y="10"/>
                  </a:lnTo>
                  <a:lnTo>
                    <a:pt x="141" y="17"/>
                  </a:lnTo>
                  <a:lnTo>
                    <a:pt x="131" y="25"/>
                  </a:lnTo>
                  <a:lnTo>
                    <a:pt x="121" y="35"/>
                  </a:lnTo>
                  <a:lnTo>
                    <a:pt x="111" y="47"/>
                  </a:lnTo>
                  <a:lnTo>
                    <a:pt x="110" y="47"/>
                  </a:lnTo>
                  <a:lnTo>
                    <a:pt x="110" y="7"/>
                  </a:lnTo>
                  <a:lnTo>
                    <a:pt x="0" y="7"/>
                  </a:lnTo>
                  <a:lnTo>
                    <a:pt x="0" y="30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04" name="Freeform 8"/>
            <p:cNvSpPr>
              <a:spLocks/>
            </p:cNvSpPr>
            <p:nvPr userDrawn="1"/>
          </p:nvSpPr>
          <p:spPr bwMode="auto">
            <a:xfrm>
              <a:off x="5339" y="4176"/>
              <a:ext cx="82" cy="95"/>
            </a:xfrm>
            <a:custGeom>
              <a:avLst/>
              <a:gdLst/>
              <a:ahLst/>
              <a:cxnLst>
                <a:cxn ang="0">
                  <a:pos x="320" y="97"/>
                </a:cxn>
                <a:cxn ang="0">
                  <a:pos x="306" y="57"/>
                </a:cxn>
                <a:cxn ang="0">
                  <a:pos x="279" y="29"/>
                </a:cxn>
                <a:cxn ang="0">
                  <a:pos x="243" y="12"/>
                </a:cxn>
                <a:cxn ang="0">
                  <a:pos x="203" y="2"/>
                </a:cxn>
                <a:cxn ang="0">
                  <a:pos x="163" y="0"/>
                </a:cxn>
                <a:cxn ang="0">
                  <a:pos x="111" y="4"/>
                </a:cxn>
                <a:cxn ang="0">
                  <a:pos x="73" y="17"/>
                </a:cxn>
                <a:cxn ang="0">
                  <a:pos x="39" y="39"/>
                </a:cxn>
                <a:cxn ang="0">
                  <a:pos x="17" y="70"/>
                </a:cxn>
                <a:cxn ang="0">
                  <a:pos x="8" y="115"/>
                </a:cxn>
                <a:cxn ang="0">
                  <a:pos x="10" y="137"/>
                </a:cxn>
                <a:cxn ang="0">
                  <a:pos x="20" y="165"/>
                </a:cxn>
                <a:cxn ang="0">
                  <a:pos x="39" y="188"/>
                </a:cxn>
                <a:cxn ang="0">
                  <a:pos x="68" y="206"/>
                </a:cxn>
                <a:cxn ang="0">
                  <a:pos x="108" y="221"/>
                </a:cxn>
                <a:cxn ang="0">
                  <a:pos x="177" y="236"/>
                </a:cxn>
                <a:cxn ang="0">
                  <a:pos x="204" y="248"/>
                </a:cxn>
                <a:cxn ang="0">
                  <a:pos x="211" y="266"/>
                </a:cxn>
                <a:cxn ang="0">
                  <a:pos x="206" y="279"/>
                </a:cxn>
                <a:cxn ang="0">
                  <a:pos x="189" y="290"/>
                </a:cxn>
                <a:cxn ang="0">
                  <a:pos x="169" y="294"/>
                </a:cxn>
                <a:cxn ang="0">
                  <a:pos x="141" y="288"/>
                </a:cxn>
                <a:cxn ang="0">
                  <a:pos x="129" y="277"/>
                </a:cxn>
                <a:cxn ang="0">
                  <a:pos x="120" y="251"/>
                </a:cxn>
                <a:cxn ang="0">
                  <a:pos x="2" y="268"/>
                </a:cxn>
                <a:cxn ang="0">
                  <a:pos x="16" y="311"/>
                </a:cxn>
                <a:cxn ang="0">
                  <a:pos x="43" y="343"/>
                </a:cxn>
                <a:cxn ang="0">
                  <a:pos x="79" y="363"/>
                </a:cxn>
                <a:cxn ang="0">
                  <a:pos x="120" y="375"/>
                </a:cxn>
                <a:cxn ang="0">
                  <a:pos x="164" y="379"/>
                </a:cxn>
                <a:cxn ang="0">
                  <a:pos x="209" y="375"/>
                </a:cxn>
                <a:cxn ang="0">
                  <a:pos x="251" y="364"/>
                </a:cxn>
                <a:cxn ang="0">
                  <a:pos x="289" y="345"/>
                </a:cxn>
                <a:cxn ang="0">
                  <a:pos x="315" y="313"/>
                </a:cxn>
                <a:cxn ang="0">
                  <a:pos x="330" y="270"/>
                </a:cxn>
                <a:cxn ang="0">
                  <a:pos x="330" y="240"/>
                </a:cxn>
                <a:cxn ang="0">
                  <a:pos x="324" y="212"/>
                </a:cxn>
                <a:cxn ang="0">
                  <a:pos x="312" y="191"/>
                </a:cxn>
                <a:cxn ang="0">
                  <a:pos x="282" y="164"/>
                </a:cxn>
                <a:cxn ang="0">
                  <a:pos x="252" y="150"/>
                </a:cxn>
                <a:cxn ang="0">
                  <a:pos x="189" y="135"/>
                </a:cxn>
                <a:cxn ang="0">
                  <a:pos x="142" y="122"/>
                </a:cxn>
                <a:cxn ang="0">
                  <a:pos x="132" y="116"/>
                </a:cxn>
                <a:cxn ang="0">
                  <a:pos x="128" y="104"/>
                </a:cxn>
                <a:cxn ang="0">
                  <a:pos x="135" y="85"/>
                </a:cxn>
                <a:cxn ang="0">
                  <a:pos x="153" y="77"/>
                </a:cxn>
                <a:cxn ang="0">
                  <a:pos x="174" y="77"/>
                </a:cxn>
                <a:cxn ang="0">
                  <a:pos x="193" y="87"/>
                </a:cxn>
                <a:cxn ang="0">
                  <a:pos x="204" y="98"/>
                </a:cxn>
                <a:cxn ang="0">
                  <a:pos x="322" y="114"/>
                </a:cxn>
              </a:cxnLst>
              <a:rect l="0" t="0" r="r" b="b"/>
              <a:pathLst>
                <a:path w="330" h="379">
                  <a:moveTo>
                    <a:pt x="322" y="114"/>
                  </a:moveTo>
                  <a:lnTo>
                    <a:pt x="322" y="114"/>
                  </a:lnTo>
                  <a:lnTo>
                    <a:pt x="320" y="97"/>
                  </a:lnTo>
                  <a:lnTo>
                    <a:pt x="317" y="82"/>
                  </a:lnTo>
                  <a:lnTo>
                    <a:pt x="312" y="69"/>
                  </a:lnTo>
                  <a:lnTo>
                    <a:pt x="306" y="57"/>
                  </a:lnTo>
                  <a:lnTo>
                    <a:pt x="297" y="47"/>
                  </a:lnTo>
                  <a:lnTo>
                    <a:pt x="289" y="37"/>
                  </a:lnTo>
                  <a:lnTo>
                    <a:pt x="279" y="29"/>
                  </a:lnTo>
                  <a:lnTo>
                    <a:pt x="267" y="23"/>
                  </a:lnTo>
                  <a:lnTo>
                    <a:pt x="256" y="17"/>
                  </a:lnTo>
                  <a:lnTo>
                    <a:pt x="243" y="12"/>
                  </a:lnTo>
                  <a:lnTo>
                    <a:pt x="231" y="8"/>
                  </a:lnTo>
                  <a:lnTo>
                    <a:pt x="217" y="4"/>
                  </a:lnTo>
                  <a:lnTo>
                    <a:pt x="203" y="2"/>
                  </a:lnTo>
                  <a:lnTo>
                    <a:pt x="189" y="1"/>
                  </a:lnTo>
                  <a:lnTo>
                    <a:pt x="163" y="0"/>
                  </a:lnTo>
                  <a:lnTo>
                    <a:pt x="163" y="0"/>
                  </a:lnTo>
                  <a:lnTo>
                    <a:pt x="137" y="1"/>
                  </a:lnTo>
                  <a:lnTo>
                    <a:pt x="124" y="3"/>
                  </a:lnTo>
                  <a:lnTo>
                    <a:pt x="111" y="4"/>
                  </a:lnTo>
                  <a:lnTo>
                    <a:pt x="97" y="8"/>
                  </a:lnTo>
                  <a:lnTo>
                    <a:pt x="85" y="12"/>
                  </a:lnTo>
                  <a:lnTo>
                    <a:pt x="73" y="17"/>
                  </a:lnTo>
                  <a:lnTo>
                    <a:pt x="61" y="23"/>
                  </a:lnTo>
                  <a:lnTo>
                    <a:pt x="50" y="30"/>
                  </a:lnTo>
                  <a:lnTo>
                    <a:pt x="39" y="39"/>
                  </a:lnTo>
                  <a:lnTo>
                    <a:pt x="31" y="48"/>
                  </a:lnTo>
                  <a:lnTo>
                    <a:pt x="23" y="58"/>
                  </a:lnTo>
                  <a:lnTo>
                    <a:pt x="17" y="70"/>
                  </a:lnTo>
                  <a:lnTo>
                    <a:pt x="13" y="84"/>
                  </a:lnTo>
                  <a:lnTo>
                    <a:pt x="9" y="98"/>
                  </a:lnTo>
                  <a:lnTo>
                    <a:pt x="8" y="115"/>
                  </a:lnTo>
                  <a:lnTo>
                    <a:pt x="8" y="115"/>
                  </a:lnTo>
                  <a:lnTo>
                    <a:pt x="9" y="126"/>
                  </a:lnTo>
                  <a:lnTo>
                    <a:pt x="10" y="137"/>
                  </a:lnTo>
                  <a:lnTo>
                    <a:pt x="13" y="147"/>
                  </a:lnTo>
                  <a:lnTo>
                    <a:pt x="16" y="156"/>
                  </a:lnTo>
                  <a:lnTo>
                    <a:pt x="20" y="165"/>
                  </a:lnTo>
                  <a:lnTo>
                    <a:pt x="26" y="173"/>
                  </a:lnTo>
                  <a:lnTo>
                    <a:pt x="32" y="181"/>
                  </a:lnTo>
                  <a:lnTo>
                    <a:pt x="39" y="188"/>
                  </a:lnTo>
                  <a:lnTo>
                    <a:pt x="48" y="194"/>
                  </a:lnTo>
                  <a:lnTo>
                    <a:pt x="57" y="200"/>
                  </a:lnTo>
                  <a:lnTo>
                    <a:pt x="68" y="206"/>
                  </a:lnTo>
                  <a:lnTo>
                    <a:pt x="80" y="211"/>
                  </a:lnTo>
                  <a:lnTo>
                    <a:pt x="94" y="216"/>
                  </a:lnTo>
                  <a:lnTo>
                    <a:pt x="108" y="221"/>
                  </a:lnTo>
                  <a:lnTo>
                    <a:pt x="142" y="228"/>
                  </a:lnTo>
                  <a:lnTo>
                    <a:pt x="142" y="228"/>
                  </a:lnTo>
                  <a:lnTo>
                    <a:pt x="177" y="236"/>
                  </a:lnTo>
                  <a:lnTo>
                    <a:pt x="189" y="239"/>
                  </a:lnTo>
                  <a:lnTo>
                    <a:pt x="198" y="243"/>
                  </a:lnTo>
                  <a:lnTo>
                    <a:pt x="204" y="248"/>
                  </a:lnTo>
                  <a:lnTo>
                    <a:pt x="208" y="253"/>
                  </a:lnTo>
                  <a:lnTo>
                    <a:pt x="210" y="259"/>
                  </a:lnTo>
                  <a:lnTo>
                    <a:pt x="211" y="266"/>
                  </a:lnTo>
                  <a:lnTo>
                    <a:pt x="211" y="266"/>
                  </a:lnTo>
                  <a:lnTo>
                    <a:pt x="210" y="273"/>
                  </a:lnTo>
                  <a:lnTo>
                    <a:pt x="206" y="279"/>
                  </a:lnTo>
                  <a:lnTo>
                    <a:pt x="202" y="284"/>
                  </a:lnTo>
                  <a:lnTo>
                    <a:pt x="196" y="288"/>
                  </a:lnTo>
                  <a:lnTo>
                    <a:pt x="189" y="290"/>
                  </a:lnTo>
                  <a:lnTo>
                    <a:pt x="182" y="293"/>
                  </a:lnTo>
                  <a:lnTo>
                    <a:pt x="169" y="294"/>
                  </a:lnTo>
                  <a:lnTo>
                    <a:pt x="169" y="294"/>
                  </a:lnTo>
                  <a:lnTo>
                    <a:pt x="158" y="293"/>
                  </a:lnTo>
                  <a:lnTo>
                    <a:pt x="148" y="291"/>
                  </a:lnTo>
                  <a:lnTo>
                    <a:pt x="141" y="288"/>
                  </a:lnTo>
                  <a:lnTo>
                    <a:pt x="135" y="284"/>
                  </a:lnTo>
                  <a:lnTo>
                    <a:pt x="135" y="284"/>
                  </a:lnTo>
                  <a:lnTo>
                    <a:pt x="129" y="277"/>
                  </a:lnTo>
                  <a:lnTo>
                    <a:pt x="124" y="268"/>
                  </a:lnTo>
                  <a:lnTo>
                    <a:pt x="122" y="261"/>
                  </a:lnTo>
                  <a:lnTo>
                    <a:pt x="120" y="251"/>
                  </a:lnTo>
                  <a:lnTo>
                    <a:pt x="0" y="251"/>
                  </a:lnTo>
                  <a:lnTo>
                    <a:pt x="0" y="251"/>
                  </a:lnTo>
                  <a:lnTo>
                    <a:pt x="2" y="268"/>
                  </a:lnTo>
                  <a:lnTo>
                    <a:pt x="5" y="284"/>
                  </a:lnTo>
                  <a:lnTo>
                    <a:pt x="10" y="298"/>
                  </a:lnTo>
                  <a:lnTo>
                    <a:pt x="16" y="311"/>
                  </a:lnTo>
                  <a:lnTo>
                    <a:pt x="23" y="322"/>
                  </a:lnTo>
                  <a:lnTo>
                    <a:pt x="33" y="333"/>
                  </a:lnTo>
                  <a:lnTo>
                    <a:pt x="43" y="343"/>
                  </a:lnTo>
                  <a:lnTo>
                    <a:pt x="54" y="350"/>
                  </a:lnTo>
                  <a:lnTo>
                    <a:pt x="66" y="357"/>
                  </a:lnTo>
                  <a:lnTo>
                    <a:pt x="79" y="363"/>
                  </a:lnTo>
                  <a:lnTo>
                    <a:pt x="92" y="368"/>
                  </a:lnTo>
                  <a:lnTo>
                    <a:pt x="106" y="372"/>
                  </a:lnTo>
                  <a:lnTo>
                    <a:pt x="120" y="375"/>
                  </a:lnTo>
                  <a:lnTo>
                    <a:pt x="135" y="377"/>
                  </a:lnTo>
                  <a:lnTo>
                    <a:pt x="149" y="378"/>
                  </a:lnTo>
                  <a:lnTo>
                    <a:pt x="164" y="379"/>
                  </a:lnTo>
                  <a:lnTo>
                    <a:pt x="164" y="379"/>
                  </a:lnTo>
                  <a:lnTo>
                    <a:pt x="194" y="378"/>
                  </a:lnTo>
                  <a:lnTo>
                    <a:pt x="209" y="375"/>
                  </a:lnTo>
                  <a:lnTo>
                    <a:pt x="223" y="373"/>
                  </a:lnTo>
                  <a:lnTo>
                    <a:pt x="238" y="369"/>
                  </a:lnTo>
                  <a:lnTo>
                    <a:pt x="251" y="364"/>
                  </a:lnTo>
                  <a:lnTo>
                    <a:pt x="265" y="360"/>
                  </a:lnTo>
                  <a:lnTo>
                    <a:pt x="277" y="352"/>
                  </a:lnTo>
                  <a:lnTo>
                    <a:pt x="289" y="345"/>
                  </a:lnTo>
                  <a:lnTo>
                    <a:pt x="299" y="335"/>
                  </a:lnTo>
                  <a:lnTo>
                    <a:pt x="308" y="325"/>
                  </a:lnTo>
                  <a:lnTo>
                    <a:pt x="315" y="313"/>
                  </a:lnTo>
                  <a:lnTo>
                    <a:pt x="322" y="300"/>
                  </a:lnTo>
                  <a:lnTo>
                    <a:pt x="326" y="285"/>
                  </a:lnTo>
                  <a:lnTo>
                    <a:pt x="330" y="270"/>
                  </a:lnTo>
                  <a:lnTo>
                    <a:pt x="330" y="251"/>
                  </a:lnTo>
                  <a:lnTo>
                    <a:pt x="330" y="251"/>
                  </a:lnTo>
                  <a:lnTo>
                    <a:pt x="330" y="240"/>
                  </a:lnTo>
                  <a:lnTo>
                    <a:pt x="329" y="231"/>
                  </a:lnTo>
                  <a:lnTo>
                    <a:pt x="326" y="222"/>
                  </a:lnTo>
                  <a:lnTo>
                    <a:pt x="324" y="212"/>
                  </a:lnTo>
                  <a:lnTo>
                    <a:pt x="320" y="205"/>
                  </a:lnTo>
                  <a:lnTo>
                    <a:pt x="317" y="198"/>
                  </a:lnTo>
                  <a:lnTo>
                    <a:pt x="312" y="191"/>
                  </a:lnTo>
                  <a:lnTo>
                    <a:pt x="307" y="184"/>
                  </a:lnTo>
                  <a:lnTo>
                    <a:pt x="295" y="173"/>
                  </a:lnTo>
                  <a:lnTo>
                    <a:pt x="282" y="164"/>
                  </a:lnTo>
                  <a:lnTo>
                    <a:pt x="268" y="156"/>
                  </a:lnTo>
                  <a:lnTo>
                    <a:pt x="252" y="150"/>
                  </a:lnTo>
                  <a:lnTo>
                    <a:pt x="252" y="150"/>
                  </a:lnTo>
                  <a:lnTo>
                    <a:pt x="237" y="146"/>
                  </a:lnTo>
                  <a:lnTo>
                    <a:pt x="221" y="142"/>
                  </a:lnTo>
                  <a:lnTo>
                    <a:pt x="189" y="135"/>
                  </a:lnTo>
                  <a:lnTo>
                    <a:pt x="163" y="130"/>
                  </a:lnTo>
                  <a:lnTo>
                    <a:pt x="152" y="126"/>
                  </a:lnTo>
                  <a:lnTo>
                    <a:pt x="142" y="122"/>
                  </a:lnTo>
                  <a:lnTo>
                    <a:pt x="142" y="122"/>
                  </a:lnTo>
                  <a:lnTo>
                    <a:pt x="137" y="120"/>
                  </a:lnTo>
                  <a:lnTo>
                    <a:pt x="132" y="116"/>
                  </a:lnTo>
                  <a:lnTo>
                    <a:pt x="129" y="111"/>
                  </a:lnTo>
                  <a:lnTo>
                    <a:pt x="128" y="104"/>
                  </a:lnTo>
                  <a:lnTo>
                    <a:pt x="128" y="104"/>
                  </a:lnTo>
                  <a:lnTo>
                    <a:pt x="129" y="96"/>
                  </a:lnTo>
                  <a:lnTo>
                    <a:pt x="131" y="90"/>
                  </a:lnTo>
                  <a:lnTo>
                    <a:pt x="135" y="85"/>
                  </a:lnTo>
                  <a:lnTo>
                    <a:pt x="140" y="81"/>
                  </a:lnTo>
                  <a:lnTo>
                    <a:pt x="146" y="79"/>
                  </a:lnTo>
                  <a:lnTo>
                    <a:pt x="153" y="77"/>
                  </a:lnTo>
                  <a:lnTo>
                    <a:pt x="166" y="76"/>
                  </a:lnTo>
                  <a:lnTo>
                    <a:pt x="166" y="76"/>
                  </a:lnTo>
                  <a:lnTo>
                    <a:pt x="174" y="77"/>
                  </a:lnTo>
                  <a:lnTo>
                    <a:pt x="181" y="79"/>
                  </a:lnTo>
                  <a:lnTo>
                    <a:pt x="187" y="82"/>
                  </a:lnTo>
                  <a:lnTo>
                    <a:pt x="193" y="87"/>
                  </a:lnTo>
                  <a:lnTo>
                    <a:pt x="193" y="87"/>
                  </a:lnTo>
                  <a:lnTo>
                    <a:pt x="199" y="92"/>
                  </a:lnTo>
                  <a:lnTo>
                    <a:pt x="204" y="98"/>
                  </a:lnTo>
                  <a:lnTo>
                    <a:pt x="206" y="105"/>
                  </a:lnTo>
                  <a:lnTo>
                    <a:pt x="208" y="114"/>
                  </a:lnTo>
                  <a:lnTo>
                    <a:pt x="322" y="1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05" name="Freeform 9"/>
            <p:cNvSpPr>
              <a:spLocks/>
            </p:cNvSpPr>
            <p:nvPr userDrawn="1"/>
          </p:nvSpPr>
          <p:spPr bwMode="auto">
            <a:xfrm>
              <a:off x="5649" y="4162"/>
              <a:ext cx="78" cy="106"/>
            </a:xfrm>
            <a:custGeom>
              <a:avLst/>
              <a:gdLst/>
              <a:ahLst/>
              <a:cxnLst>
                <a:cxn ang="0">
                  <a:pos x="0" y="422"/>
                </a:cxn>
                <a:cxn ang="0">
                  <a:pos x="116" y="422"/>
                </a:cxn>
                <a:cxn ang="0">
                  <a:pos x="116" y="276"/>
                </a:cxn>
                <a:cxn ang="0">
                  <a:pos x="116" y="276"/>
                </a:cxn>
                <a:cxn ang="0">
                  <a:pos x="116" y="257"/>
                </a:cxn>
                <a:cxn ang="0">
                  <a:pos x="119" y="240"/>
                </a:cxn>
                <a:cxn ang="0">
                  <a:pos x="123" y="228"/>
                </a:cxn>
                <a:cxn ang="0">
                  <a:pos x="126" y="223"/>
                </a:cxn>
                <a:cxn ang="0">
                  <a:pos x="128" y="219"/>
                </a:cxn>
                <a:cxn ang="0">
                  <a:pos x="128" y="219"/>
                </a:cxn>
                <a:cxn ang="0">
                  <a:pos x="133" y="212"/>
                </a:cxn>
                <a:cxn ang="0">
                  <a:pos x="140" y="208"/>
                </a:cxn>
                <a:cxn ang="0">
                  <a:pos x="148" y="204"/>
                </a:cxn>
                <a:cxn ang="0">
                  <a:pos x="155" y="203"/>
                </a:cxn>
                <a:cxn ang="0">
                  <a:pos x="155" y="203"/>
                </a:cxn>
                <a:cxn ang="0">
                  <a:pos x="165" y="203"/>
                </a:cxn>
                <a:cxn ang="0">
                  <a:pos x="172" y="205"/>
                </a:cxn>
                <a:cxn ang="0">
                  <a:pos x="178" y="209"/>
                </a:cxn>
                <a:cxn ang="0">
                  <a:pos x="184" y="215"/>
                </a:cxn>
                <a:cxn ang="0">
                  <a:pos x="184" y="215"/>
                </a:cxn>
                <a:cxn ang="0">
                  <a:pos x="189" y="221"/>
                </a:cxn>
                <a:cxn ang="0">
                  <a:pos x="191" y="231"/>
                </a:cxn>
                <a:cxn ang="0">
                  <a:pos x="194" y="242"/>
                </a:cxn>
                <a:cxn ang="0">
                  <a:pos x="194" y="255"/>
                </a:cxn>
                <a:cxn ang="0">
                  <a:pos x="194" y="422"/>
                </a:cxn>
                <a:cxn ang="0">
                  <a:pos x="310" y="422"/>
                </a:cxn>
                <a:cxn ang="0">
                  <a:pos x="310" y="229"/>
                </a:cxn>
                <a:cxn ang="0">
                  <a:pos x="310" y="229"/>
                </a:cxn>
                <a:cxn ang="0">
                  <a:pos x="310" y="215"/>
                </a:cxn>
                <a:cxn ang="0">
                  <a:pos x="309" y="202"/>
                </a:cxn>
                <a:cxn ang="0">
                  <a:pos x="306" y="188"/>
                </a:cxn>
                <a:cxn ang="0">
                  <a:pos x="304" y="177"/>
                </a:cxn>
                <a:cxn ang="0">
                  <a:pos x="299" y="166"/>
                </a:cxn>
                <a:cxn ang="0">
                  <a:pos x="295" y="157"/>
                </a:cxn>
                <a:cxn ang="0">
                  <a:pos x="289" y="148"/>
                </a:cxn>
                <a:cxn ang="0">
                  <a:pos x="283" y="141"/>
                </a:cxn>
                <a:cxn ang="0">
                  <a:pos x="283" y="141"/>
                </a:cxn>
                <a:cxn ang="0">
                  <a:pos x="276" y="133"/>
                </a:cxn>
                <a:cxn ang="0">
                  <a:pos x="269" y="129"/>
                </a:cxn>
                <a:cxn ang="0">
                  <a:pos x="260" y="124"/>
                </a:cxn>
                <a:cxn ang="0">
                  <a:pos x="251" y="119"/>
                </a:cxn>
                <a:cxn ang="0">
                  <a:pos x="241" y="116"/>
                </a:cxn>
                <a:cxn ang="0">
                  <a:pos x="231" y="114"/>
                </a:cxn>
                <a:cxn ang="0">
                  <a:pos x="220" y="113"/>
                </a:cxn>
                <a:cxn ang="0">
                  <a:pos x="209" y="112"/>
                </a:cxn>
                <a:cxn ang="0">
                  <a:pos x="209" y="112"/>
                </a:cxn>
                <a:cxn ang="0">
                  <a:pos x="195" y="113"/>
                </a:cxn>
                <a:cxn ang="0">
                  <a:pos x="182" y="114"/>
                </a:cxn>
                <a:cxn ang="0">
                  <a:pos x="168" y="116"/>
                </a:cxn>
                <a:cxn ang="0">
                  <a:pos x="154" y="122"/>
                </a:cxn>
                <a:cxn ang="0">
                  <a:pos x="154" y="122"/>
                </a:cxn>
                <a:cxn ang="0">
                  <a:pos x="144" y="129"/>
                </a:cxn>
                <a:cxn ang="0">
                  <a:pos x="135" y="135"/>
                </a:cxn>
                <a:cxn ang="0">
                  <a:pos x="126" y="143"/>
                </a:cxn>
                <a:cxn ang="0">
                  <a:pos x="116" y="153"/>
                </a:cxn>
                <a:cxn ang="0">
                  <a:pos x="116" y="0"/>
                </a:cxn>
                <a:cxn ang="0">
                  <a:pos x="0" y="0"/>
                </a:cxn>
                <a:cxn ang="0">
                  <a:pos x="0" y="422"/>
                </a:cxn>
              </a:cxnLst>
              <a:rect l="0" t="0" r="r" b="b"/>
              <a:pathLst>
                <a:path w="310" h="422">
                  <a:moveTo>
                    <a:pt x="0" y="422"/>
                  </a:moveTo>
                  <a:lnTo>
                    <a:pt x="116" y="422"/>
                  </a:lnTo>
                  <a:lnTo>
                    <a:pt x="116" y="276"/>
                  </a:lnTo>
                  <a:lnTo>
                    <a:pt x="116" y="276"/>
                  </a:lnTo>
                  <a:lnTo>
                    <a:pt x="116" y="257"/>
                  </a:lnTo>
                  <a:lnTo>
                    <a:pt x="119" y="240"/>
                  </a:lnTo>
                  <a:lnTo>
                    <a:pt x="123" y="228"/>
                  </a:lnTo>
                  <a:lnTo>
                    <a:pt x="126" y="223"/>
                  </a:lnTo>
                  <a:lnTo>
                    <a:pt x="128" y="219"/>
                  </a:lnTo>
                  <a:lnTo>
                    <a:pt x="128" y="219"/>
                  </a:lnTo>
                  <a:lnTo>
                    <a:pt x="133" y="212"/>
                  </a:lnTo>
                  <a:lnTo>
                    <a:pt x="140" y="208"/>
                  </a:lnTo>
                  <a:lnTo>
                    <a:pt x="148" y="204"/>
                  </a:lnTo>
                  <a:lnTo>
                    <a:pt x="155" y="203"/>
                  </a:lnTo>
                  <a:lnTo>
                    <a:pt x="155" y="203"/>
                  </a:lnTo>
                  <a:lnTo>
                    <a:pt x="165" y="203"/>
                  </a:lnTo>
                  <a:lnTo>
                    <a:pt x="172" y="205"/>
                  </a:lnTo>
                  <a:lnTo>
                    <a:pt x="178" y="209"/>
                  </a:lnTo>
                  <a:lnTo>
                    <a:pt x="184" y="215"/>
                  </a:lnTo>
                  <a:lnTo>
                    <a:pt x="184" y="215"/>
                  </a:lnTo>
                  <a:lnTo>
                    <a:pt x="189" y="221"/>
                  </a:lnTo>
                  <a:lnTo>
                    <a:pt x="191" y="231"/>
                  </a:lnTo>
                  <a:lnTo>
                    <a:pt x="194" y="242"/>
                  </a:lnTo>
                  <a:lnTo>
                    <a:pt x="194" y="255"/>
                  </a:lnTo>
                  <a:lnTo>
                    <a:pt x="194" y="422"/>
                  </a:lnTo>
                  <a:lnTo>
                    <a:pt x="310" y="422"/>
                  </a:lnTo>
                  <a:lnTo>
                    <a:pt x="310" y="229"/>
                  </a:lnTo>
                  <a:lnTo>
                    <a:pt x="310" y="229"/>
                  </a:lnTo>
                  <a:lnTo>
                    <a:pt x="310" y="215"/>
                  </a:lnTo>
                  <a:lnTo>
                    <a:pt x="309" y="202"/>
                  </a:lnTo>
                  <a:lnTo>
                    <a:pt x="306" y="188"/>
                  </a:lnTo>
                  <a:lnTo>
                    <a:pt x="304" y="177"/>
                  </a:lnTo>
                  <a:lnTo>
                    <a:pt x="299" y="166"/>
                  </a:lnTo>
                  <a:lnTo>
                    <a:pt x="295" y="157"/>
                  </a:lnTo>
                  <a:lnTo>
                    <a:pt x="289" y="148"/>
                  </a:lnTo>
                  <a:lnTo>
                    <a:pt x="283" y="141"/>
                  </a:lnTo>
                  <a:lnTo>
                    <a:pt x="283" y="141"/>
                  </a:lnTo>
                  <a:lnTo>
                    <a:pt x="276" y="133"/>
                  </a:lnTo>
                  <a:lnTo>
                    <a:pt x="269" y="129"/>
                  </a:lnTo>
                  <a:lnTo>
                    <a:pt x="260" y="124"/>
                  </a:lnTo>
                  <a:lnTo>
                    <a:pt x="251" y="119"/>
                  </a:lnTo>
                  <a:lnTo>
                    <a:pt x="241" y="116"/>
                  </a:lnTo>
                  <a:lnTo>
                    <a:pt x="231" y="114"/>
                  </a:lnTo>
                  <a:lnTo>
                    <a:pt x="220" y="113"/>
                  </a:lnTo>
                  <a:lnTo>
                    <a:pt x="209" y="112"/>
                  </a:lnTo>
                  <a:lnTo>
                    <a:pt x="209" y="112"/>
                  </a:lnTo>
                  <a:lnTo>
                    <a:pt x="195" y="113"/>
                  </a:lnTo>
                  <a:lnTo>
                    <a:pt x="182" y="114"/>
                  </a:lnTo>
                  <a:lnTo>
                    <a:pt x="168" y="116"/>
                  </a:lnTo>
                  <a:lnTo>
                    <a:pt x="154" y="122"/>
                  </a:lnTo>
                  <a:lnTo>
                    <a:pt x="154" y="122"/>
                  </a:lnTo>
                  <a:lnTo>
                    <a:pt x="144" y="129"/>
                  </a:lnTo>
                  <a:lnTo>
                    <a:pt x="135" y="135"/>
                  </a:lnTo>
                  <a:lnTo>
                    <a:pt x="126" y="143"/>
                  </a:lnTo>
                  <a:lnTo>
                    <a:pt x="116" y="153"/>
                  </a:lnTo>
                  <a:lnTo>
                    <a:pt x="116" y="0"/>
                  </a:lnTo>
                  <a:lnTo>
                    <a:pt x="0" y="0"/>
                  </a:lnTo>
                  <a:lnTo>
                    <a:pt x="0" y="4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06" name="Freeform 10"/>
            <p:cNvSpPr>
              <a:spLocks/>
            </p:cNvSpPr>
            <p:nvPr userDrawn="1"/>
          </p:nvSpPr>
          <p:spPr bwMode="auto">
            <a:xfrm>
              <a:off x="5599" y="4169"/>
              <a:ext cx="41" cy="100"/>
            </a:xfrm>
            <a:custGeom>
              <a:avLst/>
              <a:gdLst/>
              <a:ahLst/>
              <a:cxnLst>
                <a:cxn ang="0">
                  <a:pos x="0" y="0"/>
                </a:cxn>
                <a:cxn ang="0">
                  <a:pos x="0" y="93"/>
                </a:cxn>
                <a:cxn ang="0">
                  <a:pos x="0" y="178"/>
                </a:cxn>
                <a:cxn ang="0">
                  <a:pos x="0" y="284"/>
                </a:cxn>
                <a:cxn ang="0">
                  <a:pos x="0" y="284"/>
                </a:cxn>
                <a:cxn ang="0">
                  <a:pos x="0" y="307"/>
                </a:cxn>
                <a:cxn ang="0">
                  <a:pos x="2" y="328"/>
                </a:cxn>
                <a:cxn ang="0">
                  <a:pos x="6" y="345"/>
                </a:cxn>
                <a:cxn ang="0">
                  <a:pos x="11" y="359"/>
                </a:cxn>
                <a:cxn ang="0">
                  <a:pos x="11" y="359"/>
                </a:cxn>
                <a:cxn ang="0">
                  <a:pos x="17" y="370"/>
                </a:cxn>
                <a:cxn ang="0">
                  <a:pos x="23" y="379"/>
                </a:cxn>
                <a:cxn ang="0">
                  <a:pos x="31" y="385"/>
                </a:cxn>
                <a:cxn ang="0">
                  <a:pos x="40" y="391"/>
                </a:cxn>
                <a:cxn ang="0">
                  <a:pos x="40" y="391"/>
                </a:cxn>
                <a:cxn ang="0">
                  <a:pos x="51" y="396"/>
                </a:cxn>
                <a:cxn ang="0">
                  <a:pos x="64" y="399"/>
                </a:cxn>
                <a:cxn ang="0">
                  <a:pos x="80" y="402"/>
                </a:cxn>
                <a:cxn ang="0">
                  <a:pos x="99" y="402"/>
                </a:cxn>
                <a:cxn ang="0">
                  <a:pos x="99" y="402"/>
                </a:cxn>
                <a:cxn ang="0">
                  <a:pos x="113" y="402"/>
                </a:cxn>
                <a:cxn ang="0">
                  <a:pos x="128" y="399"/>
                </a:cxn>
                <a:cxn ang="0">
                  <a:pos x="145" y="397"/>
                </a:cxn>
                <a:cxn ang="0">
                  <a:pos x="161" y="392"/>
                </a:cxn>
                <a:cxn ang="0">
                  <a:pos x="161" y="317"/>
                </a:cxn>
                <a:cxn ang="0">
                  <a:pos x="161" y="317"/>
                </a:cxn>
                <a:cxn ang="0">
                  <a:pos x="156" y="318"/>
                </a:cxn>
                <a:cxn ang="0">
                  <a:pos x="148" y="319"/>
                </a:cxn>
                <a:cxn ang="0">
                  <a:pos x="131" y="320"/>
                </a:cxn>
                <a:cxn ang="0">
                  <a:pos x="131" y="320"/>
                </a:cxn>
                <a:cxn ang="0">
                  <a:pos x="125" y="319"/>
                </a:cxn>
                <a:cxn ang="0">
                  <a:pos x="120" y="315"/>
                </a:cxn>
                <a:cxn ang="0">
                  <a:pos x="117" y="313"/>
                </a:cxn>
                <a:cxn ang="0">
                  <a:pos x="115" y="311"/>
                </a:cxn>
                <a:cxn ang="0">
                  <a:pos x="115" y="311"/>
                </a:cxn>
                <a:cxn ang="0">
                  <a:pos x="114" y="307"/>
                </a:cxn>
                <a:cxn ang="0">
                  <a:pos x="113" y="301"/>
                </a:cxn>
                <a:cxn ang="0">
                  <a:pos x="111" y="285"/>
                </a:cxn>
                <a:cxn ang="0">
                  <a:pos x="111" y="178"/>
                </a:cxn>
                <a:cxn ang="0">
                  <a:pos x="161" y="178"/>
                </a:cxn>
                <a:cxn ang="0">
                  <a:pos x="161" y="93"/>
                </a:cxn>
                <a:cxn ang="0">
                  <a:pos x="111" y="93"/>
                </a:cxn>
                <a:cxn ang="0">
                  <a:pos x="111" y="0"/>
                </a:cxn>
                <a:cxn ang="0">
                  <a:pos x="0" y="0"/>
                </a:cxn>
              </a:cxnLst>
              <a:rect l="0" t="0" r="r" b="b"/>
              <a:pathLst>
                <a:path w="161" h="402">
                  <a:moveTo>
                    <a:pt x="0" y="0"/>
                  </a:moveTo>
                  <a:lnTo>
                    <a:pt x="0" y="93"/>
                  </a:lnTo>
                  <a:lnTo>
                    <a:pt x="0" y="178"/>
                  </a:lnTo>
                  <a:lnTo>
                    <a:pt x="0" y="284"/>
                  </a:lnTo>
                  <a:lnTo>
                    <a:pt x="0" y="284"/>
                  </a:lnTo>
                  <a:lnTo>
                    <a:pt x="0" y="307"/>
                  </a:lnTo>
                  <a:lnTo>
                    <a:pt x="2" y="328"/>
                  </a:lnTo>
                  <a:lnTo>
                    <a:pt x="6" y="345"/>
                  </a:lnTo>
                  <a:lnTo>
                    <a:pt x="11" y="359"/>
                  </a:lnTo>
                  <a:lnTo>
                    <a:pt x="11" y="359"/>
                  </a:lnTo>
                  <a:lnTo>
                    <a:pt x="17" y="370"/>
                  </a:lnTo>
                  <a:lnTo>
                    <a:pt x="23" y="379"/>
                  </a:lnTo>
                  <a:lnTo>
                    <a:pt x="31" y="385"/>
                  </a:lnTo>
                  <a:lnTo>
                    <a:pt x="40" y="391"/>
                  </a:lnTo>
                  <a:lnTo>
                    <a:pt x="40" y="391"/>
                  </a:lnTo>
                  <a:lnTo>
                    <a:pt x="51" y="396"/>
                  </a:lnTo>
                  <a:lnTo>
                    <a:pt x="64" y="399"/>
                  </a:lnTo>
                  <a:lnTo>
                    <a:pt x="80" y="402"/>
                  </a:lnTo>
                  <a:lnTo>
                    <a:pt x="99" y="402"/>
                  </a:lnTo>
                  <a:lnTo>
                    <a:pt x="99" y="402"/>
                  </a:lnTo>
                  <a:lnTo>
                    <a:pt x="113" y="402"/>
                  </a:lnTo>
                  <a:lnTo>
                    <a:pt x="128" y="399"/>
                  </a:lnTo>
                  <a:lnTo>
                    <a:pt x="145" y="397"/>
                  </a:lnTo>
                  <a:lnTo>
                    <a:pt x="161" y="392"/>
                  </a:lnTo>
                  <a:lnTo>
                    <a:pt x="161" y="317"/>
                  </a:lnTo>
                  <a:lnTo>
                    <a:pt x="161" y="317"/>
                  </a:lnTo>
                  <a:lnTo>
                    <a:pt x="156" y="318"/>
                  </a:lnTo>
                  <a:lnTo>
                    <a:pt x="148" y="319"/>
                  </a:lnTo>
                  <a:lnTo>
                    <a:pt x="131" y="320"/>
                  </a:lnTo>
                  <a:lnTo>
                    <a:pt x="131" y="320"/>
                  </a:lnTo>
                  <a:lnTo>
                    <a:pt x="125" y="319"/>
                  </a:lnTo>
                  <a:lnTo>
                    <a:pt x="120" y="315"/>
                  </a:lnTo>
                  <a:lnTo>
                    <a:pt x="117" y="313"/>
                  </a:lnTo>
                  <a:lnTo>
                    <a:pt x="115" y="311"/>
                  </a:lnTo>
                  <a:lnTo>
                    <a:pt x="115" y="311"/>
                  </a:lnTo>
                  <a:lnTo>
                    <a:pt x="114" y="307"/>
                  </a:lnTo>
                  <a:lnTo>
                    <a:pt x="113" y="301"/>
                  </a:lnTo>
                  <a:lnTo>
                    <a:pt x="111" y="285"/>
                  </a:lnTo>
                  <a:lnTo>
                    <a:pt x="111" y="178"/>
                  </a:lnTo>
                  <a:lnTo>
                    <a:pt x="161" y="178"/>
                  </a:lnTo>
                  <a:lnTo>
                    <a:pt x="161" y="93"/>
                  </a:lnTo>
                  <a:lnTo>
                    <a:pt x="111" y="93"/>
                  </a:lnTo>
                  <a:lnTo>
                    <a:pt x="111"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07" name="Rectangle 11"/>
            <p:cNvSpPr>
              <a:spLocks noChangeArrowheads="1"/>
            </p:cNvSpPr>
            <p:nvPr userDrawn="1"/>
          </p:nvSpPr>
          <p:spPr bwMode="auto">
            <a:xfrm>
              <a:off x="5562" y="4169"/>
              <a:ext cx="28" cy="15"/>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67293"/>
            <a:ext cx="5568950" cy="465887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212652" y="1467293"/>
            <a:ext cx="3252862" cy="465887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
          <p:cNvSpPr>
            <a:spLocks noGrp="1"/>
          </p:cNvSpPr>
          <p:nvPr>
            <p:ph type="title"/>
          </p:nvPr>
        </p:nvSpPr>
        <p:spPr>
          <a:xfrm>
            <a:off x="223283" y="0"/>
            <a:ext cx="8920717" cy="1417638"/>
          </a:xfrm>
          <a:prstGeom prst="rect">
            <a:avLst/>
          </a:prstGeom>
        </p:spPr>
        <p:txBody>
          <a:bodyPr/>
          <a:lstStyle/>
          <a:p>
            <a:r>
              <a:rPr lang="en-US" dirty="0" smtClean="0"/>
              <a:t>Click to edit Master title style</a:t>
            </a:r>
            <a:endParaRPr lang="en-US" dirty="0"/>
          </a:p>
        </p:txBody>
      </p:sp>
      <p:sp>
        <p:nvSpPr>
          <p:cNvPr id="8" name="Text Placeholder 7"/>
          <p:cNvSpPr>
            <a:spLocks noGrp="1"/>
          </p:cNvSpPr>
          <p:nvPr>
            <p:ph type="body" sz="quarter" idx="13" hasCustomPrompt="1"/>
          </p:nvPr>
        </p:nvSpPr>
        <p:spPr>
          <a:xfrm>
            <a:off x="241300" y="6400800"/>
            <a:ext cx="4702175" cy="446088"/>
          </a:xfrm>
        </p:spPr>
        <p:txBody>
          <a:bodyPr anchor="ctr"/>
          <a:lstStyle>
            <a:lvl1pPr>
              <a:buNone/>
              <a:defRPr sz="1400" b="1" i="1">
                <a:solidFill>
                  <a:schemeClr val="accent2"/>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
        <p:nvSpPr>
          <p:cNvPr id="9" name="Date Placeholder 3"/>
          <p:cNvSpPr>
            <a:spLocks noGrp="1"/>
          </p:cNvSpPr>
          <p:nvPr>
            <p:ph type="dt" sz="half" idx="14"/>
          </p:nvPr>
        </p:nvSpPr>
        <p:spPr>
          <a:xfrm>
            <a:off x="7361510" y="6412314"/>
            <a:ext cx="953465" cy="208404"/>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968AC74C-A8E6-49F4-B32B-2A731DFFA731}" type="datetimeFigureOut">
              <a:rPr lang="en-US" smtClean="0"/>
              <a:pPr>
                <a:defRPr/>
              </a:pPr>
              <a:t>6/4/15</a:t>
            </a:fld>
            <a:endParaRPr lang="en-US" dirty="0"/>
          </a:p>
        </p:txBody>
      </p:sp>
      <p:sp>
        <p:nvSpPr>
          <p:cNvPr id="12" name="Slide Number Placeholder 5"/>
          <p:cNvSpPr>
            <a:spLocks noGrp="1"/>
          </p:cNvSpPr>
          <p:nvPr>
            <p:ph type="sldNum" sz="quarter" idx="4"/>
          </p:nvPr>
        </p:nvSpPr>
        <p:spPr>
          <a:xfrm>
            <a:off x="6594125" y="6412313"/>
            <a:ext cx="744538" cy="210312"/>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004E23FA-282F-4C84-881E-9DAC50DAD92C}" type="slidenum">
              <a:rPr lang="en-US" smtClean="0"/>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433" y="5247168"/>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433" y="1499191"/>
            <a:ext cx="5486400" cy="367495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828433" y="5813906"/>
            <a:ext cx="5486400" cy="5549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ext Placeholder 7"/>
          <p:cNvSpPr>
            <a:spLocks noGrp="1"/>
          </p:cNvSpPr>
          <p:nvPr>
            <p:ph type="body" sz="quarter" idx="13" hasCustomPrompt="1"/>
          </p:nvPr>
        </p:nvSpPr>
        <p:spPr>
          <a:xfrm>
            <a:off x="241300" y="6400800"/>
            <a:ext cx="4702175" cy="446088"/>
          </a:xfrm>
        </p:spPr>
        <p:txBody>
          <a:bodyPr anchor="ctr"/>
          <a:lstStyle>
            <a:lvl1pPr>
              <a:buNone/>
              <a:defRPr sz="1400" b="1" i="1">
                <a:solidFill>
                  <a:schemeClr val="accent2"/>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
        <p:nvSpPr>
          <p:cNvPr id="9" name="Date Placeholder 3"/>
          <p:cNvSpPr>
            <a:spLocks noGrp="1"/>
          </p:cNvSpPr>
          <p:nvPr>
            <p:ph type="dt" sz="half" idx="14"/>
          </p:nvPr>
        </p:nvSpPr>
        <p:spPr>
          <a:xfrm>
            <a:off x="7361510" y="6412314"/>
            <a:ext cx="953465" cy="208404"/>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968AC74C-A8E6-49F4-B32B-2A731DFFA731}" type="datetimeFigureOut">
              <a:rPr lang="en-US" smtClean="0"/>
              <a:pPr>
                <a:defRPr/>
              </a:pPr>
              <a:t>6/4/15</a:t>
            </a:fld>
            <a:endParaRPr lang="en-US" dirty="0"/>
          </a:p>
        </p:txBody>
      </p:sp>
      <p:sp>
        <p:nvSpPr>
          <p:cNvPr id="11" name="Slide Number Placeholder 5"/>
          <p:cNvSpPr>
            <a:spLocks noGrp="1"/>
          </p:cNvSpPr>
          <p:nvPr>
            <p:ph type="sldNum" sz="quarter" idx="4"/>
          </p:nvPr>
        </p:nvSpPr>
        <p:spPr>
          <a:xfrm>
            <a:off x="6594125" y="6412313"/>
            <a:ext cx="744538" cy="210312"/>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004E23FA-282F-4C84-881E-9DAC50DAD92C}" type="slidenum">
              <a:rPr lang="en-US" smtClean="0"/>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1_Blank">
    <p:spTree>
      <p:nvGrpSpPr>
        <p:cNvPr id="1" name=""/>
        <p:cNvGrpSpPr/>
        <p:nvPr/>
      </p:nvGrpSpPr>
      <p:grpSpPr>
        <a:xfrm>
          <a:off x="0" y="0"/>
          <a:ext cx="0" cy="0"/>
          <a:chOff x="0" y="0"/>
          <a:chExt cx="0" cy="0"/>
        </a:xfrm>
      </p:grpSpPr>
    </p:spTree>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93365109"/>
      </p:ext>
    </p:extLst>
  </p:cSld>
  <p:clrMapOvr>
    <a:masterClrMapping/>
  </p:clrMapOvr>
  <p:transition>
    <p:fade thruBlk="1"/>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68306B-762A-41EF-B528-6E1B369432BF}" type="datetimeFigureOut">
              <a:rPr lang="en-US" smtClean="0"/>
              <a:pPr/>
              <a:t>6/4/15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987236-18DA-4F20-AF4C-7697217CC12C}" type="slidenum">
              <a:rPr lang="en-US" smtClean="0"/>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68306B-762A-41EF-B528-6E1B369432BF}" type="datetimeFigureOut">
              <a:rPr lang="en-US" smtClean="0"/>
              <a:pPr/>
              <a:t>6/4/15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987236-18DA-4F20-AF4C-7697217CC12C}" type="slidenum">
              <a:rPr lang="en-US" smtClean="0"/>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68306B-762A-41EF-B528-6E1B369432BF}" type="datetimeFigureOut">
              <a:rPr lang="en-US" smtClean="0"/>
              <a:pPr/>
              <a:t>6/4/15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987236-18DA-4F20-AF4C-7697217CC12C}" type="slidenum">
              <a:rPr lang="en-US" smtClean="0"/>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68306B-762A-41EF-B528-6E1B369432BF}" type="datetimeFigureOut">
              <a:rPr lang="en-US" smtClean="0"/>
              <a:pPr/>
              <a:t>6/4/15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987236-18DA-4F20-AF4C-7697217CC12C}"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hasCustomPrompt="1"/>
          </p:nvPr>
        </p:nvSpPr>
        <p:spPr>
          <a:xfrm>
            <a:off x="241301" y="6400800"/>
            <a:ext cx="4682392" cy="446088"/>
          </a:xfrm>
        </p:spPr>
        <p:txBody>
          <a:bodyPr anchor="ctr"/>
          <a:lstStyle>
            <a:lvl1pPr>
              <a:buNone/>
              <a:defRPr sz="1400" b="1" i="1" baseline="0">
                <a:solidFill>
                  <a:schemeClr val="tx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
        <p:nvSpPr>
          <p:cNvPr id="5" name="Date Placeholder 3"/>
          <p:cNvSpPr>
            <a:spLocks noGrp="1"/>
          </p:cNvSpPr>
          <p:nvPr>
            <p:ph type="dt" sz="half" idx="14"/>
          </p:nvPr>
        </p:nvSpPr>
        <p:spPr/>
        <p:txBody>
          <a:bodyPr/>
          <a:lstStyle>
            <a:lvl1pPr>
              <a:defRPr/>
            </a:lvl1pPr>
          </a:lstStyle>
          <a:p>
            <a:pPr>
              <a:defRPr/>
            </a:pPr>
            <a:fld id="{AB713653-045C-4921-9673-E57168C72B7D}" type="datetimeFigureOut">
              <a:rPr lang="en-US"/>
              <a:pPr>
                <a:defRPr/>
              </a:pPr>
              <a:t>6/4/15</a:t>
            </a:fld>
            <a:endParaRPr lang="en-US" dirty="0"/>
          </a:p>
        </p:txBody>
      </p:sp>
      <p:sp>
        <p:nvSpPr>
          <p:cNvPr id="6" name="Slide Number Placeholder 5"/>
          <p:cNvSpPr>
            <a:spLocks noGrp="1"/>
          </p:cNvSpPr>
          <p:nvPr>
            <p:ph type="sldNum" sz="quarter" idx="15"/>
          </p:nvPr>
        </p:nvSpPr>
        <p:spPr/>
        <p:txBody>
          <a:bodyPr/>
          <a:lstStyle>
            <a:lvl1pPr>
              <a:defRPr/>
            </a:lvl1pPr>
          </a:lstStyle>
          <a:p>
            <a:pPr>
              <a:defRPr/>
            </a:pPr>
            <a:fld id="{F7AD01B6-12E7-48A0-9CA7-A0D85F537AD8}"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68306B-762A-41EF-B528-6E1B369432BF}" type="datetimeFigureOut">
              <a:rPr lang="en-US" smtClean="0"/>
              <a:pPr/>
              <a:t>6/4/15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F987236-18DA-4F20-AF4C-7697217CC12C}" type="slidenum">
              <a:rPr lang="en-US" smtClean="0"/>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68306B-762A-41EF-B528-6E1B369432BF}" type="datetimeFigureOut">
              <a:rPr lang="en-US" smtClean="0"/>
              <a:pPr/>
              <a:t>6/4/15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F987236-18DA-4F20-AF4C-7697217CC12C}" type="slidenum">
              <a:rPr lang="en-US" smtClean="0"/>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68306B-762A-41EF-B528-6E1B369432BF}" type="datetimeFigureOut">
              <a:rPr lang="en-US" smtClean="0"/>
              <a:pPr/>
              <a:t>6/4/15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F987236-18DA-4F20-AF4C-7697217CC12C}" type="slidenum">
              <a:rPr lang="en-US" smtClean="0"/>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68306B-762A-41EF-B528-6E1B369432BF}" type="datetimeFigureOut">
              <a:rPr lang="en-US" smtClean="0"/>
              <a:pPr/>
              <a:t>6/4/15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987236-18DA-4F20-AF4C-7697217CC12C}" type="slidenum">
              <a:rPr lang="en-US" smtClean="0"/>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68306B-762A-41EF-B528-6E1B369432BF}" type="datetimeFigureOut">
              <a:rPr lang="en-US" smtClean="0"/>
              <a:pPr/>
              <a:t>6/4/15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987236-18DA-4F20-AF4C-7697217CC12C}" type="slidenum">
              <a:rPr lang="en-US" smtClean="0"/>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68306B-762A-41EF-B528-6E1B369432BF}" type="datetimeFigureOut">
              <a:rPr lang="en-US" smtClean="0"/>
              <a:pPr/>
              <a:t>6/4/15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987236-18DA-4F20-AF4C-7697217CC12C}" type="slidenum">
              <a:rPr lang="en-US" smtClean="0"/>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68306B-762A-41EF-B528-6E1B369432BF}" type="datetimeFigureOut">
              <a:rPr lang="en-US" smtClean="0"/>
              <a:pPr/>
              <a:t>6/4/15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987236-18DA-4F20-AF4C-7697217CC12C}"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Section Header">
    <p:spTree>
      <p:nvGrpSpPr>
        <p:cNvPr id="1" name=""/>
        <p:cNvGrpSpPr/>
        <p:nvPr/>
      </p:nvGrpSpPr>
      <p:grpSpPr>
        <a:xfrm>
          <a:off x="0" y="0"/>
          <a:ext cx="0" cy="0"/>
          <a:chOff x="0" y="0"/>
          <a:chExt cx="0" cy="0"/>
        </a:xfrm>
      </p:grpSpPr>
      <p:pic>
        <p:nvPicPr>
          <p:cNvPr id="16" name="Picture 2" descr="Q:\Design Catalog\Corporate Templates\Covers\abstract1.jpg"/>
          <p:cNvPicPr>
            <a:picLocks noChangeAspect="1" noChangeArrowheads="1"/>
          </p:cNvPicPr>
          <p:nvPr userDrawn="1"/>
        </p:nvPicPr>
        <p:blipFill>
          <a:blip r:embed="rId2" cstate="email"/>
          <a:stretch>
            <a:fillRect/>
          </a:stretch>
        </p:blipFill>
        <p:spPr bwMode="auto">
          <a:xfrm>
            <a:off x="-137704" y="0"/>
            <a:ext cx="9281704" cy="6858000"/>
          </a:xfrm>
          <a:prstGeom prst="rect">
            <a:avLst/>
          </a:prstGeom>
          <a:noFill/>
          <a:ln w="9525">
            <a:noFill/>
            <a:miter lim="800000"/>
            <a:headEnd/>
            <a:tailEnd/>
          </a:ln>
        </p:spPr>
      </p:pic>
      <p:sp>
        <p:nvSpPr>
          <p:cNvPr id="5" name="Rectangle 4"/>
          <p:cNvSpPr/>
          <p:nvPr userDrawn="1"/>
        </p:nvSpPr>
        <p:spPr>
          <a:xfrm flipV="1">
            <a:off x="0" y="0"/>
            <a:ext cx="9144000" cy="68580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13" name="Group 12"/>
          <p:cNvGrpSpPr/>
          <p:nvPr userDrawn="1"/>
        </p:nvGrpSpPr>
        <p:grpSpPr>
          <a:xfrm>
            <a:off x="0" y="-13648"/>
            <a:ext cx="5009566" cy="6871650"/>
            <a:chOff x="0" y="-13648"/>
            <a:chExt cx="5009566" cy="6871650"/>
          </a:xfrm>
        </p:grpSpPr>
        <p:cxnSp>
          <p:nvCxnSpPr>
            <p:cNvPr id="22" name="Straight Connector 21"/>
            <p:cNvCxnSpPr/>
            <p:nvPr/>
          </p:nvCxnSpPr>
          <p:spPr>
            <a:xfrm flipV="1">
              <a:off x="0" y="0"/>
              <a:ext cx="5009566" cy="1828800"/>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0" y="-13648"/>
              <a:ext cx="1433015" cy="520890"/>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0" y="4243974"/>
              <a:ext cx="515504" cy="187561"/>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0" y="5398525"/>
              <a:ext cx="933199" cy="34126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26055" y="6556242"/>
              <a:ext cx="825472" cy="301758"/>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286762" y="4107058"/>
              <a:ext cx="4037706" cy="1464181"/>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136220" y="6558940"/>
              <a:ext cx="435281" cy="162842"/>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06363" y="483884"/>
              <a:ext cx="1526372" cy="55860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1225724" y="350460"/>
              <a:ext cx="1113052" cy="405016"/>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H="1">
              <a:off x="2663146" y="218814"/>
              <a:ext cx="685502" cy="247873"/>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6200000" flipH="1">
              <a:off x="4095233" y="88950"/>
              <a:ext cx="268624" cy="90728"/>
            </a:xfrm>
            <a:prstGeom prst="line">
              <a:avLst/>
            </a:prstGeom>
            <a:ln>
              <a:solidFill>
                <a:srgbClr val="DCDDDE"/>
              </a:solidFill>
            </a:ln>
          </p:spPr>
          <p:style>
            <a:lnRef idx="1">
              <a:schemeClr val="accent1"/>
            </a:lnRef>
            <a:fillRef idx="0">
              <a:schemeClr val="accent1"/>
            </a:fillRef>
            <a:effectRef idx="0">
              <a:schemeClr val="accent1"/>
            </a:effectRef>
            <a:fontRef idx="minor">
              <a:schemeClr val="tx1"/>
            </a:fontRef>
          </p:style>
        </p:cxnSp>
      </p:grpSp>
      <p:sp>
        <p:nvSpPr>
          <p:cNvPr id="7" name="Rectangle 6"/>
          <p:cNvSpPr/>
          <p:nvPr userDrawn="1"/>
        </p:nvSpPr>
        <p:spPr>
          <a:xfrm flipV="1">
            <a:off x="0" y="0"/>
            <a:ext cx="9143999" cy="6858000"/>
          </a:xfrm>
          <a:prstGeom prst="rect">
            <a:avLst/>
          </a:prstGeom>
          <a:gradFill>
            <a:gsLst>
              <a:gs pos="0">
                <a:srgbClr val="0081C6">
                  <a:alpha val="44000"/>
                </a:srgbClr>
              </a:gs>
              <a:gs pos="100000">
                <a:srgbClr val="00539B">
                  <a:alpha val="6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Date Placeholder 3"/>
          <p:cNvSpPr>
            <a:spLocks noGrp="1"/>
          </p:cNvSpPr>
          <p:nvPr>
            <p:ph type="dt" sz="half" idx="10"/>
          </p:nvPr>
        </p:nvSpPr>
        <p:spPr>
          <a:xfrm>
            <a:off x="1" y="6356350"/>
            <a:ext cx="1246188" cy="365125"/>
          </a:xfrm>
        </p:spPr>
        <p:txBody>
          <a:bodyPr/>
          <a:lstStyle>
            <a:lvl1pPr algn="ctr">
              <a:defRPr>
                <a:solidFill>
                  <a:schemeClr val="tx2">
                    <a:lumMod val="75000"/>
                  </a:schemeClr>
                </a:solidFill>
              </a:defRPr>
            </a:lvl1pPr>
          </a:lstStyle>
          <a:p>
            <a:pPr>
              <a:defRPr/>
            </a:pPr>
            <a:fld id="{B5C3A950-F30C-45FD-B3F8-4120BCC67D30}" type="datetimeFigureOut">
              <a:rPr lang="en-US" smtClean="0"/>
              <a:pPr>
                <a:defRPr/>
              </a:pPr>
              <a:t>6/4/15</a:t>
            </a:fld>
            <a:endParaRPr lang="en-US" dirty="0"/>
          </a:p>
        </p:txBody>
      </p:sp>
      <p:sp>
        <p:nvSpPr>
          <p:cNvPr id="15" name="Slide Number Placeholder 5"/>
          <p:cNvSpPr>
            <a:spLocks noGrp="1"/>
          </p:cNvSpPr>
          <p:nvPr>
            <p:ph type="sldNum" sz="quarter" idx="11"/>
          </p:nvPr>
        </p:nvSpPr>
        <p:spPr>
          <a:xfrm>
            <a:off x="8324603" y="6356350"/>
            <a:ext cx="819397" cy="365125"/>
          </a:xfrm>
        </p:spPr>
        <p:txBody>
          <a:bodyPr/>
          <a:lstStyle>
            <a:lvl1pPr algn="ctr">
              <a:defRPr smtClean="0">
                <a:solidFill>
                  <a:schemeClr val="tx2">
                    <a:lumMod val="75000"/>
                  </a:schemeClr>
                </a:solidFill>
              </a:defRPr>
            </a:lvl1pPr>
          </a:lstStyle>
          <a:p>
            <a:pPr>
              <a:defRPr/>
            </a:pPr>
            <a:fld id="{F88048C6-2B67-4DB5-B7E6-7FFBE46B9EB1}" type="slidenum">
              <a:rPr lang="en-US"/>
              <a:pPr>
                <a:defRPr/>
              </a:pPr>
              <a:t>‹#›</a:t>
            </a:fld>
            <a:endParaRPr lang="en-US" dirty="0"/>
          </a:p>
        </p:txBody>
      </p:sp>
      <p:sp>
        <p:nvSpPr>
          <p:cNvPr id="17" name="Title 1"/>
          <p:cNvSpPr>
            <a:spLocks noGrp="1"/>
          </p:cNvSpPr>
          <p:nvPr>
            <p:ph type="title"/>
          </p:nvPr>
        </p:nvSpPr>
        <p:spPr>
          <a:xfrm>
            <a:off x="0" y="2120678"/>
            <a:ext cx="8324850" cy="722376"/>
          </a:xfrm>
        </p:spPr>
        <p:txBody>
          <a:bodyPr anchor="t">
            <a:normAutofit/>
          </a:bodyPr>
          <a:lstStyle>
            <a:lvl1pPr algn="ctr">
              <a:defRPr sz="3700" b="0" cap="all">
                <a:solidFill>
                  <a:schemeClr val="bg1"/>
                </a:solidFill>
              </a:defRPr>
            </a:lvl1pPr>
          </a:lstStyle>
          <a:p>
            <a:r>
              <a:rPr lang="en-US" smtClean="0"/>
              <a:t>Click to edit Master title style</a:t>
            </a:r>
            <a:endParaRPr lang="en-US" dirty="0"/>
          </a:p>
        </p:txBody>
      </p:sp>
      <p:sp>
        <p:nvSpPr>
          <p:cNvPr id="18" name="Text Placeholder 2"/>
          <p:cNvSpPr>
            <a:spLocks noGrp="1"/>
          </p:cNvSpPr>
          <p:nvPr>
            <p:ph type="body" idx="1"/>
          </p:nvPr>
        </p:nvSpPr>
        <p:spPr>
          <a:xfrm>
            <a:off x="0" y="1651849"/>
            <a:ext cx="8324850" cy="466344"/>
          </a:xfrm>
        </p:spPr>
        <p:txBody>
          <a:bodyPr anchor="b"/>
          <a:lstStyle>
            <a:lvl1pPr marL="0" indent="0" algn="ctr">
              <a:buNone/>
              <a:defRPr sz="2000">
                <a:solidFill>
                  <a:srgbClr val="B2BB1E"/>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21" name="Rectangle 20"/>
          <p:cNvSpPr/>
          <p:nvPr userDrawn="1"/>
        </p:nvSpPr>
        <p:spPr>
          <a:xfrm flipV="1">
            <a:off x="8324602" y="0"/>
            <a:ext cx="819397" cy="2838203"/>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20" name="Straight Connector 19"/>
          <p:cNvCxnSpPr/>
          <p:nvPr userDrawn="1"/>
        </p:nvCxnSpPr>
        <p:spPr>
          <a:xfrm rot="5400000">
            <a:off x="4898232" y="3429795"/>
            <a:ext cx="6858000" cy="1587"/>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0" y="2833688"/>
            <a:ext cx="9144000" cy="1587"/>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44549" y="1600200"/>
            <a:ext cx="4343400"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74110" y="1600200"/>
            <a:ext cx="4343400"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4"/>
          </p:nvPr>
        </p:nvSpPr>
        <p:spPr/>
        <p:txBody>
          <a:bodyPr/>
          <a:lstStyle>
            <a:lvl1pPr>
              <a:defRPr/>
            </a:lvl1pPr>
          </a:lstStyle>
          <a:p>
            <a:pPr>
              <a:defRPr/>
            </a:pPr>
            <a:fld id="{B3E862DA-3B6A-4B6D-83A2-4E4FCD1C3F73}" type="datetimeFigureOut">
              <a:rPr lang="en-US"/>
              <a:pPr>
                <a:defRPr/>
              </a:pPr>
              <a:t>6/4/15</a:t>
            </a:fld>
            <a:endParaRPr lang="en-US" dirty="0"/>
          </a:p>
        </p:txBody>
      </p:sp>
      <p:sp>
        <p:nvSpPr>
          <p:cNvPr id="7" name="Slide Number Placeholder 5"/>
          <p:cNvSpPr>
            <a:spLocks noGrp="1"/>
          </p:cNvSpPr>
          <p:nvPr>
            <p:ph type="sldNum" sz="quarter" idx="15"/>
          </p:nvPr>
        </p:nvSpPr>
        <p:spPr/>
        <p:txBody>
          <a:bodyPr/>
          <a:lstStyle>
            <a:lvl1pPr>
              <a:defRPr/>
            </a:lvl1pPr>
          </a:lstStyle>
          <a:p>
            <a:pPr>
              <a:defRPr/>
            </a:pPr>
            <a:fld id="{1D1809B7-0560-431F-8302-12223572285C}" type="slidenum">
              <a:rPr lang="en-US"/>
              <a:pPr>
                <a:defRPr/>
              </a:pPr>
              <a:t>‹#›</a:t>
            </a:fld>
            <a:endParaRPr lang="en-US" dirty="0"/>
          </a:p>
        </p:txBody>
      </p:sp>
      <p:sp>
        <p:nvSpPr>
          <p:cNvPr id="8" name="Text Placeholder 7"/>
          <p:cNvSpPr>
            <a:spLocks noGrp="1"/>
          </p:cNvSpPr>
          <p:nvPr>
            <p:ph type="body" sz="quarter" idx="13" hasCustomPrompt="1"/>
          </p:nvPr>
        </p:nvSpPr>
        <p:spPr>
          <a:xfrm>
            <a:off x="241301" y="6400800"/>
            <a:ext cx="4682392" cy="446088"/>
          </a:xfrm>
        </p:spPr>
        <p:txBody>
          <a:bodyPr anchor="ctr"/>
          <a:lstStyle>
            <a:lvl1pPr>
              <a:buNone/>
              <a:defRPr sz="1400" b="1" i="1" baseline="0">
                <a:solidFill>
                  <a:schemeClr val="tx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65814" y="1535113"/>
            <a:ext cx="4343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65814" y="2174875"/>
            <a:ext cx="4343400"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71895" y="1535113"/>
            <a:ext cx="4343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71895" y="2174875"/>
            <a:ext cx="4343400"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14"/>
          </p:nvPr>
        </p:nvSpPr>
        <p:spPr/>
        <p:txBody>
          <a:bodyPr/>
          <a:lstStyle>
            <a:lvl1pPr>
              <a:defRPr/>
            </a:lvl1pPr>
          </a:lstStyle>
          <a:p>
            <a:pPr>
              <a:defRPr/>
            </a:pPr>
            <a:fld id="{4D82E895-471C-4E51-AEF0-2565112672E6}" type="datetimeFigureOut">
              <a:rPr lang="en-US"/>
              <a:pPr>
                <a:defRPr/>
              </a:pPr>
              <a:t>6/4/15</a:t>
            </a:fld>
            <a:endParaRPr lang="en-US" dirty="0"/>
          </a:p>
        </p:txBody>
      </p:sp>
      <p:sp>
        <p:nvSpPr>
          <p:cNvPr id="9" name="Slide Number Placeholder 5"/>
          <p:cNvSpPr>
            <a:spLocks noGrp="1"/>
          </p:cNvSpPr>
          <p:nvPr>
            <p:ph type="sldNum" sz="quarter" idx="15"/>
          </p:nvPr>
        </p:nvSpPr>
        <p:spPr/>
        <p:txBody>
          <a:bodyPr/>
          <a:lstStyle>
            <a:lvl1pPr>
              <a:defRPr/>
            </a:lvl1pPr>
          </a:lstStyle>
          <a:p>
            <a:pPr>
              <a:defRPr/>
            </a:pPr>
            <a:fld id="{3D57BBE4-8ADF-46BC-BBCB-D3603382CAD3}" type="slidenum">
              <a:rPr lang="en-US"/>
              <a:pPr>
                <a:defRPr/>
              </a:pPr>
              <a:t>‹#›</a:t>
            </a:fld>
            <a:endParaRPr lang="en-US" dirty="0"/>
          </a:p>
        </p:txBody>
      </p:sp>
      <p:sp>
        <p:nvSpPr>
          <p:cNvPr id="10" name="Text Placeholder 7"/>
          <p:cNvSpPr>
            <a:spLocks noGrp="1"/>
          </p:cNvSpPr>
          <p:nvPr>
            <p:ph type="body" sz="quarter" idx="13" hasCustomPrompt="1"/>
          </p:nvPr>
        </p:nvSpPr>
        <p:spPr>
          <a:xfrm>
            <a:off x="241301" y="6400800"/>
            <a:ext cx="4682392" cy="446088"/>
          </a:xfrm>
        </p:spPr>
        <p:txBody>
          <a:bodyPr anchor="ctr"/>
          <a:lstStyle>
            <a:lvl1pPr>
              <a:buNone/>
              <a:defRPr sz="1400" b="1" i="1" baseline="0">
                <a:solidFill>
                  <a:schemeClr val="tx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4"/>
          </p:nvPr>
        </p:nvSpPr>
        <p:spPr/>
        <p:txBody>
          <a:bodyPr/>
          <a:lstStyle>
            <a:lvl1pPr>
              <a:defRPr/>
            </a:lvl1pPr>
          </a:lstStyle>
          <a:p>
            <a:pPr>
              <a:defRPr/>
            </a:pPr>
            <a:fld id="{69D0C8DC-A0B3-410C-A95C-6876F9CC08D6}" type="datetimeFigureOut">
              <a:rPr lang="en-US"/>
              <a:pPr>
                <a:defRPr/>
              </a:pPr>
              <a:t>6/4/15</a:t>
            </a:fld>
            <a:endParaRPr lang="en-US" dirty="0"/>
          </a:p>
        </p:txBody>
      </p:sp>
      <p:sp>
        <p:nvSpPr>
          <p:cNvPr id="5" name="Slide Number Placeholder 5"/>
          <p:cNvSpPr>
            <a:spLocks noGrp="1"/>
          </p:cNvSpPr>
          <p:nvPr>
            <p:ph type="sldNum" sz="quarter" idx="15"/>
          </p:nvPr>
        </p:nvSpPr>
        <p:spPr/>
        <p:txBody>
          <a:bodyPr/>
          <a:lstStyle>
            <a:lvl1pPr>
              <a:defRPr/>
            </a:lvl1pPr>
          </a:lstStyle>
          <a:p>
            <a:pPr>
              <a:defRPr/>
            </a:pPr>
            <a:fld id="{E87E01D3-8E5A-4CBD-8564-02D2935D090E}" type="slidenum">
              <a:rPr lang="en-US"/>
              <a:pPr>
                <a:defRPr/>
              </a:pPr>
              <a:t>‹#›</a:t>
            </a:fld>
            <a:endParaRPr lang="en-US" dirty="0"/>
          </a:p>
        </p:txBody>
      </p:sp>
      <p:sp>
        <p:nvSpPr>
          <p:cNvPr id="6" name="Text Placeholder 7"/>
          <p:cNvSpPr>
            <a:spLocks noGrp="1"/>
          </p:cNvSpPr>
          <p:nvPr>
            <p:ph type="body" sz="quarter" idx="13" hasCustomPrompt="1"/>
          </p:nvPr>
        </p:nvSpPr>
        <p:spPr>
          <a:xfrm>
            <a:off x="241301" y="6400800"/>
            <a:ext cx="4682392" cy="446088"/>
          </a:xfrm>
        </p:spPr>
        <p:txBody>
          <a:bodyPr anchor="ctr"/>
          <a:lstStyle>
            <a:lvl1pPr>
              <a:buNone/>
              <a:defRPr sz="1400" b="1" i="1" baseline="0">
                <a:solidFill>
                  <a:schemeClr val="tx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Blank">
    <p:spTree>
      <p:nvGrpSpPr>
        <p:cNvPr id="1" name=""/>
        <p:cNvGrpSpPr/>
        <p:nvPr/>
      </p:nvGrpSpPr>
      <p:grpSpPr>
        <a:xfrm>
          <a:off x="0" y="0"/>
          <a:ext cx="0" cy="0"/>
          <a:chOff x="0" y="0"/>
          <a:chExt cx="0" cy="0"/>
        </a:xfrm>
      </p:grpSpPr>
      <p:pic>
        <p:nvPicPr>
          <p:cNvPr id="14" name="Picture 2" descr="Q:\Design Catalog\Corporate Templates\Covers\abstract1.jpg"/>
          <p:cNvPicPr>
            <a:picLocks noChangeAspect="1" noChangeArrowheads="1"/>
          </p:cNvPicPr>
          <p:nvPr userDrawn="1"/>
        </p:nvPicPr>
        <p:blipFill>
          <a:blip r:embed="rId2"/>
          <a:stretch>
            <a:fillRect/>
          </a:stretch>
        </p:blipFill>
        <p:spPr bwMode="auto">
          <a:xfrm>
            <a:off x="-154743" y="6392385"/>
            <a:ext cx="9298743" cy="465615"/>
          </a:xfrm>
          <a:prstGeom prst="rect">
            <a:avLst/>
          </a:prstGeom>
          <a:noFill/>
          <a:ln w="9525">
            <a:noFill/>
            <a:miter lim="800000"/>
            <a:headEnd/>
            <a:tailEnd/>
          </a:ln>
        </p:spPr>
      </p:pic>
      <p:sp>
        <p:nvSpPr>
          <p:cNvPr id="15" name="Rectangle 14"/>
          <p:cNvSpPr/>
          <p:nvPr userDrawn="1"/>
        </p:nvSpPr>
        <p:spPr>
          <a:xfrm>
            <a:off x="0" y="6389580"/>
            <a:ext cx="9144000" cy="46841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Rectangle 16"/>
          <p:cNvSpPr/>
          <p:nvPr userDrawn="1"/>
        </p:nvSpPr>
        <p:spPr>
          <a:xfrm>
            <a:off x="0" y="6389580"/>
            <a:ext cx="9144000" cy="468420"/>
          </a:xfrm>
          <a:prstGeom prst="rect">
            <a:avLst/>
          </a:prstGeom>
          <a:solidFill>
            <a:srgbClr val="0081C6">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 name="Rectangle 17"/>
          <p:cNvSpPr/>
          <p:nvPr userDrawn="1"/>
        </p:nvSpPr>
        <p:spPr>
          <a:xfrm>
            <a:off x="8333772" y="6457950"/>
            <a:ext cx="810228" cy="40005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Rectangle 18"/>
          <p:cNvSpPr/>
          <p:nvPr userDrawn="1"/>
        </p:nvSpPr>
        <p:spPr>
          <a:xfrm>
            <a:off x="8344044" y="6391275"/>
            <a:ext cx="799956" cy="466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20" name="Straight Connector 19"/>
          <p:cNvCxnSpPr/>
          <p:nvPr userDrawn="1"/>
        </p:nvCxnSpPr>
        <p:spPr>
          <a:xfrm>
            <a:off x="0" y="6386913"/>
            <a:ext cx="9144000"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Date Placeholder 3"/>
          <p:cNvSpPr>
            <a:spLocks noGrp="1"/>
          </p:cNvSpPr>
          <p:nvPr>
            <p:ph type="dt" sz="half" idx="2"/>
          </p:nvPr>
        </p:nvSpPr>
        <p:spPr>
          <a:xfrm>
            <a:off x="7361510" y="6412314"/>
            <a:ext cx="953465" cy="208404"/>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2">
                    <a:lumMod val="65000"/>
                    <a:lumOff val="35000"/>
                  </a:schemeClr>
                </a:solidFill>
                <a:latin typeface="+mn-lt"/>
              </a:defRPr>
            </a:lvl1pPr>
          </a:lstStyle>
          <a:p>
            <a:pPr>
              <a:defRPr/>
            </a:pPr>
            <a:fld id="{968AC74C-A8E6-49F4-B32B-2A731DFFA731}" type="datetimeFigureOut">
              <a:rPr lang="en-US" smtClean="0"/>
              <a:pPr>
                <a:defRPr/>
              </a:pPr>
              <a:t>6/4/15</a:t>
            </a:fld>
            <a:endParaRPr lang="en-US" dirty="0"/>
          </a:p>
        </p:txBody>
      </p:sp>
      <p:sp>
        <p:nvSpPr>
          <p:cNvPr id="22" name="Slide Number Placeholder 5"/>
          <p:cNvSpPr>
            <a:spLocks noGrp="1"/>
          </p:cNvSpPr>
          <p:nvPr>
            <p:ph type="sldNum" sz="quarter" idx="4"/>
          </p:nvPr>
        </p:nvSpPr>
        <p:spPr>
          <a:xfrm>
            <a:off x="6594125" y="6412313"/>
            <a:ext cx="744538" cy="210312"/>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2">
                    <a:lumMod val="65000"/>
                    <a:lumOff val="35000"/>
                  </a:schemeClr>
                </a:solidFill>
                <a:latin typeface="+mn-lt"/>
              </a:defRPr>
            </a:lvl1pPr>
          </a:lstStyle>
          <a:p>
            <a:pPr>
              <a:defRPr/>
            </a:pPr>
            <a:fld id="{004E23FA-282F-4C84-881E-9DAC50DAD92C}" type="slidenum">
              <a:rPr lang="en-US" smtClean="0"/>
              <a:pPr>
                <a:defRPr/>
              </a:pPr>
              <a:t>‹#›</a:t>
            </a:fld>
            <a:endParaRPr lang="en-US" dirty="0"/>
          </a:p>
        </p:txBody>
      </p:sp>
      <p:cxnSp>
        <p:nvCxnSpPr>
          <p:cNvPr id="23" name="Straight Connector 22"/>
          <p:cNvCxnSpPr/>
          <p:nvPr userDrawn="1"/>
        </p:nvCxnSpPr>
        <p:spPr>
          <a:xfrm>
            <a:off x="4943789" y="6633498"/>
            <a:ext cx="3468691"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flipH="1" flipV="1">
            <a:off x="4696980" y="6623482"/>
            <a:ext cx="4690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7"/>
          <p:cNvSpPr>
            <a:spLocks noGrp="1"/>
          </p:cNvSpPr>
          <p:nvPr>
            <p:ph type="body" sz="quarter" idx="13" hasCustomPrompt="1"/>
          </p:nvPr>
        </p:nvSpPr>
        <p:spPr>
          <a:xfrm>
            <a:off x="241301" y="6400800"/>
            <a:ext cx="4682392" cy="446088"/>
          </a:xfrm>
        </p:spPr>
        <p:txBody>
          <a:bodyPr anchor="ctr"/>
          <a:lstStyle>
            <a:lvl1pPr>
              <a:buNone/>
              <a:defRPr sz="1400" b="1" i="1" baseline="0">
                <a:solidFill>
                  <a:schemeClr val="tx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cxnSp>
        <p:nvCxnSpPr>
          <p:cNvPr id="24" name="Straight Connector 23"/>
          <p:cNvCxnSpPr/>
          <p:nvPr userDrawn="1"/>
        </p:nvCxnSpPr>
        <p:spPr>
          <a:xfrm rot="5400000">
            <a:off x="7227903" y="6511771"/>
            <a:ext cx="251534"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52" name="Group 4"/>
          <p:cNvGrpSpPr>
            <a:grpSpLocks noChangeAspect="1"/>
          </p:cNvGrpSpPr>
          <p:nvPr userDrawn="1"/>
        </p:nvGrpSpPr>
        <p:grpSpPr bwMode="auto">
          <a:xfrm>
            <a:off x="8410575" y="6478588"/>
            <a:ext cx="681038" cy="301625"/>
            <a:chOff x="5298" y="4081"/>
            <a:chExt cx="429" cy="190"/>
          </a:xfrm>
        </p:grpSpPr>
        <p:sp>
          <p:nvSpPr>
            <p:cNvPr id="2051" name="AutoShape 3"/>
            <p:cNvSpPr>
              <a:spLocks noChangeAspect="1" noChangeArrowheads="1" noTextEdit="1"/>
            </p:cNvSpPr>
            <p:nvPr userDrawn="1"/>
          </p:nvSpPr>
          <p:spPr bwMode="auto">
            <a:xfrm>
              <a:off x="5298" y="4081"/>
              <a:ext cx="429" cy="1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3" name="Freeform 5"/>
            <p:cNvSpPr>
              <a:spLocks noEditPoints="1"/>
            </p:cNvSpPr>
            <p:nvPr userDrawn="1"/>
          </p:nvSpPr>
          <p:spPr bwMode="auto">
            <a:xfrm>
              <a:off x="5298" y="4081"/>
              <a:ext cx="292" cy="94"/>
            </a:xfrm>
            <a:custGeom>
              <a:avLst/>
              <a:gdLst/>
              <a:ahLst/>
              <a:cxnLst>
                <a:cxn ang="0">
                  <a:pos x="854" y="136"/>
                </a:cxn>
                <a:cxn ang="0">
                  <a:pos x="1054" y="136"/>
                </a:cxn>
                <a:cxn ang="0">
                  <a:pos x="1005" y="9"/>
                </a:cxn>
                <a:cxn ang="0">
                  <a:pos x="740" y="9"/>
                </a:cxn>
                <a:cxn ang="0">
                  <a:pos x="519" y="100"/>
                </a:cxn>
                <a:cxn ang="0">
                  <a:pos x="566" y="111"/>
                </a:cxn>
                <a:cxn ang="0">
                  <a:pos x="591" y="134"/>
                </a:cxn>
                <a:cxn ang="0">
                  <a:pos x="605" y="175"/>
                </a:cxn>
                <a:cxn ang="0">
                  <a:pos x="602" y="213"/>
                </a:cxn>
                <a:cxn ang="0">
                  <a:pos x="588" y="249"/>
                </a:cxn>
                <a:cxn ang="0">
                  <a:pos x="560" y="269"/>
                </a:cxn>
                <a:cxn ang="0">
                  <a:pos x="484" y="275"/>
                </a:cxn>
                <a:cxn ang="0">
                  <a:pos x="533" y="366"/>
                </a:cxn>
                <a:cxn ang="0">
                  <a:pos x="614" y="354"/>
                </a:cxn>
                <a:cxn ang="0">
                  <a:pos x="671" y="317"/>
                </a:cxn>
                <a:cxn ang="0">
                  <a:pos x="704" y="261"/>
                </a:cxn>
                <a:cxn ang="0">
                  <a:pos x="715" y="187"/>
                </a:cxn>
                <a:cxn ang="0">
                  <a:pos x="710" y="136"/>
                </a:cxn>
                <a:cxn ang="0">
                  <a:pos x="688" y="77"/>
                </a:cxn>
                <a:cxn ang="0">
                  <a:pos x="645" y="32"/>
                </a:cxn>
                <a:cxn ang="0">
                  <a:pos x="576" y="10"/>
                </a:cxn>
                <a:cxn ang="0">
                  <a:pos x="343" y="141"/>
                </a:cxn>
                <a:cxn ang="0">
                  <a:pos x="333" y="95"/>
                </a:cxn>
                <a:cxn ang="0">
                  <a:pos x="305" y="46"/>
                </a:cxn>
                <a:cxn ang="0">
                  <a:pos x="261" y="15"/>
                </a:cxn>
                <a:cxn ang="0">
                  <a:pos x="199" y="0"/>
                </a:cxn>
                <a:cxn ang="0">
                  <a:pos x="142" y="4"/>
                </a:cxn>
                <a:cxn ang="0">
                  <a:pos x="76" y="29"/>
                </a:cxn>
                <a:cxn ang="0">
                  <a:pos x="29" y="78"/>
                </a:cxn>
                <a:cxn ang="0">
                  <a:pos x="4" y="147"/>
                </a:cxn>
                <a:cxn ang="0">
                  <a:pos x="1" y="207"/>
                </a:cxn>
                <a:cxn ang="0">
                  <a:pos x="19" y="277"/>
                </a:cxn>
                <a:cxn ang="0">
                  <a:pos x="59" y="333"/>
                </a:cxn>
                <a:cxn ang="0">
                  <a:pos x="121" y="366"/>
                </a:cxn>
                <a:cxn ang="0">
                  <a:pos x="182" y="375"/>
                </a:cxn>
                <a:cxn ang="0">
                  <a:pos x="251" y="361"/>
                </a:cxn>
                <a:cxn ang="0">
                  <a:pos x="302" y="327"/>
                </a:cxn>
                <a:cxn ang="0">
                  <a:pos x="333" y="280"/>
                </a:cxn>
                <a:cxn ang="0">
                  <a:pos x="344" y="226"/>
                </a:cxn>
                <a:cxn ang="0">
                  <a:pos x="230" y="249"/>
                </a:cxn>
                <a:cxn ang="0">
                  <a:pos x="202" y="281"/>
                </a:cxn>
                <a:cxn ang="0">
                  <a:pos x="170" y="285"/>
                </a:cxn>
                <a:cxn ang="0">
                  <a:pos x="139" y="272"/>
                </a:cxn>
                <a:cxn ang="0">
                  <a:pos x="121" y="247"/>
                </a:cxn>
                <a:cxn ang="0">
                  <a:pos x="110" y="187"/>
                </a:cxn>
                <a:cxn ang="0">
                  <a:pos x="119" y="135"/>
                </a:cxn>
                <a:cxn ang="0">
                  <a:pos x="135" y="107"/>
                </a:cxn>
                <a:cxn ang="0">
                  <a:pos x="161" y="91"/>
                </a:cxn>
                <a:cxn ang="0">
                  <a:pos x="187" y="90"/>
                </a:cxn>
                <a:cxn ang="0">
                  <a:pos x="212" y="98"/>
                </a:cxn>
                <a:cxn ang="0">
                  <a:pos x="233" y="128"/>
                </a:cxn>
              </a:cxnLst>
              <a:rect l="0" t="0" r="r" b="b"/>
              <a:pathLst>
                <a:path w="1167" h="375">
                  <a:moveTo>
                    <a:pt x="740" y="366"/>
                  </a:moveTo>
                  <a:lnTo>
                    <a:pt x="852" y="366"/>
                  </a:lnTo>
                  <a:lnTo>
                    <a:pt x="852" y="136"/>
                  </a:lnTo>
                  <a:lnTo>
                    <a:pt x="854" y="136"/>
                  </a:lnTo>
                  <a:lnTo>
                    <a:pt x="903" y="366"/>
                  </a:lnTo>
                  <a:lnTo>
                    <a:pt x="1000" y="366"/>
                  </a:lnTo>
                  <a:lnTo>
                    <a:pt x="1052" y="136"/>
                  </a:lnTo>
                  <a:lnTo>
                    <a:pt x="1054" y="136"/>
                  </a:lnTo>
                  <a:lnTo>
                    <a:pt x="1054" y="321"/>
                  </a:lnTo>
                  <a:lnTo>
                    <a:pt x="1167" y="321"/>
                  </a:lnTo>
                  <a:lnTo>
                    <a:pt x="1167" y="9"/>
                  </a:lnTo>
                  <a:lnTo>
                    <a:pt x="1005" y="9"/>
                  </a:lnTo>
                  <a:lnTo>
                    <a:pt x="954" y="219"/>
                  </a:lnTo>
                  <a:lnTo>
                    <a:pt x="953" y="219"/>
                  </a:lnTo>
                  <a:lnTo>
                    <a:pt x="902" y="9"/>
                  </a:lnTo>
                  <a:lnTo>
                    <a:pt x="740" y="9"/>
                  </a:lnTo>
                  <a:lnTo>
                    <a:pt x="740" y="366"/>
                  </a:lnTo>
                  <a:close/>
                  <a:moveTo>
                    <a:pt x="484" y="100"/>
                  </a:moveTo>
                  <a:lnTo>
                    <a:pt x="519" y="100"/>
                  </a:lnTo>
                  <a:lnTo>
                    <a:pt x="519" y="100"/>
                  </a:lnTo>
                  <a:lnTo>
                    <a:pt x="533" y="101"/>
                  </a:lnTo>
                  <a:lnTo>
                    <a:pt x="545" y="102"/>
                  </a:lnTo>
                  <a:lnTo>
                    <a:pt x="556" y="106"/>
                  </a:lnTo>
                  <a:lnTo>
                    <a:pt x="566" y="111"/>
                  </a:lnTo>
                  <a:lnTo>
                    <a:pt x="574" y="116"/>
                  </a:lnTo>
                  <a:lnTo>
                    <a:pt x="582" y="122"/>
                  </a:lnTo>
                  <a:lnTo>
                    <a:pt x="587" y="128"/>
                  </a:lnTo>
                  <a:lnTo>
                    <a:pt x="591" y="134"/>
                  </a:lnTo>
                  <a:lnTo>
                    <a:pt x="596" y="141"/>
                  </a:lnTo>
                  <a:lnTo>
                    <a:pt x="599" y="148"/>
                  </a:lnTo>
                  <a:lnTo>
                    <a:pt x="604" y="163"/>
                  </a:lnTo>
                  <a:lnTo>
                    <a:pt x="605" y="175"/>
                  </a:lnTo>
                  <a:lnTo>
                    <a:pt x="606" y="185"/>
                  </a:lnTo>
                  <a:lnTo>
                    <a:pt x="606" y="185"/>
                  </a:lnTo>
                  <a:lnTo>
                    <a:pt x="605" y="198"/>
                  </a:lnTo>
                  <a:lnTo>
                    <a:pt x="602" y="213"/>
                  </a:lnTo>
                  <a:lnTo>
                    <a:pt x="599" y="229"/>
                  </a:lnTo>
                  <a:lnTo>
                    <a:pt x="595" y="236"/>
                  </a:lnTo>
                  <a:lnTo>
                    <a:pt x="591" y="242"/>
                  </a:lnTo>
                  <a:lnTo>
                    <a:pt x="588" y="249"/>
                  </a:lnTo>
                  <a:lnTo>
                    <a:pt x="582" y="255"/>
                  </a:lnTo>
                  <a:lnTo>
                    <a:pt x="576" y="260"/>
                  </a:lnTo>
                  <a:lnTo>
                    <a:pt x="568" y="265"/>
                  </a:lnTo>
                  <a:lnTo>
                    <a:pt x="560" y="269"/>
                  </a:lnTo>
                  <a:lnTo>
                    <a:pt x="550" y="272"/>
                  </a:lnTo>
                  <a:lnTo>
                    <a:pt x="539" y="274"/>
                  </a:lnTo>
                  <a:lnTo>
                    <a:pt x="527" y="275"/>
                  </a:lnTo>
                  <a:lnTo>
                    <a:pt x="484" y="275"/>
                  </a:lnTo>
                  <a:lnTo>
                    <a:pt x="484" y="100"/>
                  </a:lnTo>
                  <a:close/>
                  <a:moveTo>
                    <a:pt x="373" y="366"/>
                  </a:moveTo>
                  <a:lnTo>
                    <a:pt x="533" y="366"/>
                  </a:lnTo>
                  <a:lnTo>
                    <a:pt x="533" y="366"/>
                  </a:lnTo>
                  <a:lnTo>
                    <a:pt x="555" y="366"/>
                  </a:lnTo>
                  <a:lnTo>
                    <a:pt x="577" y="364"/>
                  </a:lnTo>
                  <a:lnTo>
                    <a:pt x="596" y="359"/>
                  </a:lnTo>
                  <a:lnTo>
                    <a:pt x="614" y="354"/>
                  </a:lnTo>
                  <a:lnTo>
                    <a:pt x="630" y="347"/>
                  </a:lnTo>
                  <a:lnTo>
                    <a:pt x="646" y="338"/>
                  </a:lnTo>
                  <a:lnTo>
                    <a:pt x="659" y="328"/>
                  </a:lnTo>
                  <a:lnTo>
                    <a:pt x="671" y="317"/>
                  </a:lnTo>
                  <a:lnTo>
                    <a:pt x="681" y="305"/>
                  </a:lnTo>
                  <a:lnTo>
                    <a:pt x="691" y="292"/>
                  </a:lnTo>
                  <a:lnTo>
                    <a:pt x="698" y="277"/>
                  </a:lnTo>
                  <a:lnTo>
                    <a:pt x="704" y="261"/>
                  </a:lnTo>
                  <a:lnTo>
                    <a:pt x="709" y="244"/>
                  </a:lnTo>
                  <a:lnTo>
                    <a:pt x="713" y="226"/>
                  </a:lnTo>
                  <a:lnTo>
                    <a:pt x="715" y="207"/>
                  </a:lnTo>
                  <a:lnTo>
                    <a:pt x="715" y="187"/>
                  </a:lnTo>
                  <a:lnTo>
                    <a:pt x="715" y="187"/>
                  </a:lnTo>
                  <a:lnTo>
                    <a:pt x="715" y="170"/>
                  </a:lnTo>
                  <a:lnTo>
                    <a:pt x="714" y="153"/>
                  </a:lnTo>
                  <a:lnTo>
                    <a:pt x="710" y="136"/>
                  </a:lnTo>
                  <a:lnTo>
                    <a:pt x="707" y="120"/>
                  </a:lnTo>
                  <a:lnTo>
                    <a:pt x="702" y="106"/>
                  </a:lnTo>
                  <a:lnTo>
                    <a:pt x="696" y="90"/>
                  </a:lnTo>
                  <a:lnTo>
                    <a:pt x="688" y="77"/>
                  </a:lnTo>
                  <a:lnTo>
                    <a:pt x="680" y="63"/>
                  </a:lnTo>
                  <a:lnTo>
                    <a:pt x="669" y="51"/>
                  </a:lnTo>
                  <a:lnTo>
                    <a:pt x="658" y="41"/>
                  </a:lnTo>
                  <a:lnTo>
                    <a:pt x="645" y="32"/>
                  </a:lnTo>
                  <a:lnTo>
                    <a:pt x="630" y="23"/>
                  </a:lnTo>
                  <a:lnTo>
                    <a:pt x="613" y="17"/>
                  </a:lnTo>
                  <a:lnTo>
                    <a:pt x="595" y="12"/>
                  </a:lnTo>
                  <a:lnTo>
                    <a:pt x="576" y="10"/>
                  </a:lnTo>
                  <a:lnTo>
                    <a:pt x="554" y="9"/>
                  </a:lnTo>
                  <a:lnTo>
                    <a:pt x="373" y="9"/>
                  </a:lnTo>
                  <a:lnTo>
                    <a:pt x="373" y="366"/>
                  </a:lnTo>
                  <a:close/>
                  <a:moveTo>
                    <a:pt x="343" y="141"/>
                  </a:moveTo>
                  <a:lnTo>
                    <a:pt x="343" y="141"/>
                  </a:lnTo>
                  <a:lnTo>
                    <a:pt x="341" y="125"/>
                  </a:lnTo>
                  <a:lnTo>
                    <a:pt x="337" y="109"/>
                  </a:lnTo>
                  <a:lnTo>
                    <a:pt x="333" y="95"/>
                  </a:lnTo>
                  <a:lnTo>
                    <a:pt x="327" y="81"/>
                  </a:lnTo>
                  <a:lnTo>
                    <a:pt x="321" y="69"/>
                  </a:lnTo>
                  <a:lnTo>
                    <a:pt x="314" y="57"/>
                  </a:lnTo>
                  <a:lnTo>
                    <a:pt x="305" y="46"/>
                  </a:lnTo>
                  <a:lnTo>
                    <a:pt x="296" y="38"/>
                  </a:lnTo>
                  <a:lnTo>
                    <a:pt x="285" y="29"/>
                  </a:lnTo>
                  <a:lnTo>
                    <a:pt x="273" y="21"/>
                  </a:lnTo>
                  <a:lnTo>
                    <a:pt x="261" y="15"/>
                  </a:lnTo>
                  <a:lnTo>
                    <a:pt x="247" y="10"/>
                  </a:lnTo>
                  <a:lnTo>
                    <a:pt x="231" y="5"/>
                  </a:lnTo>
                  <a:lnTo>
                    <a:pt x="216" y="2"/>
                  </a:lnTo>
                  <a:lnTo>
                    <a:pt x="199" y="0"/>
                  </a:lnTo>
                  <a:lnTo>
                    <a:pt x="182" y="0"/>
                  </a:lnTo>
                  <a:lnTo>
                    <a:pt x="182" y="0"/>
                  </a:lnTo>
                  <a:lnTo>
                    <a:pt x="161" y="0"/>
                  </a:lnTo>
                  <a:lnTo>
                    <a:pt x="142" y="4"/>
                  </a:lnTo>
                  <a:lnTo>
                    <a:pt x="124" y="7"/>
                  </a:lnTo>
                  <a:lnTo>
                    <a:pt x="107" y="13"/>
                  </a:lnTo>
                  <a:lnTo>
                    <a:pt x="91" y="21"/>
                  </a:lnTo>
                  <a:lnTo>
                    <a:pt x="76" y="29"/>
                  </a:lnTo>
                  <a:lnTo>
                    <a:pt x="62" y="40"/>
                  </a:lnTo>
                  <a:lnTo>
                    <a:pt x="50" y="51"/>
                  </a:lnTo>
                  <a:lnTo>
                    <a:pt x="39" y="64"/>
                  </a:lnTo>
                  <a:lnTo>
                    <a:pt x="29" y="78"/>
                  </a:lnTo>
                  <a:lnTo>
                    <a:pt x="21" y="94"/>
                  </a:lnTo>
                  <a:lnTo>
                    <a:pt x="13" y="111"/>
                  </a:lnTo>
                  <a:lnTo>
                    <a:pt x="7" y="128"/>
                  </a:lnTo>
                  <a:lnTo>
                    <a:pt x="4" y="147"/>
                  </a:lnTo>
                  <a:lnTo>
                    <a:pt x="1" y="167"/>
                  </a:lnTo>
                  <a:lnTo>
                    <a:pt x="0" y="187"/>
                  </a:lnTo>
                  <a:lnTo>
                    <a:pt x="0" y="187"/>
                  </a:lnTo>
                  <a:lnTo>
                    <a:pt x="1" y="207"/>
                  </a:lnTo>
                  <a:lnTo>
                    <a:pt x="4" y="226"/>
                  </a:lnTo>
                  <a:lnTo>
                    <a:pt x="7" y="244"/>
                  </a:lnTo>
                  <a:lnTo>
                    <a:pt x="12" y="261"/>
                  </a:lnTo>
                  <a:lnTo>
                    <a:pt x="19" y="277"/>
                  </a:lnTo>
                  <a:lnTo>
                    <a:pt x="27" y="293"/>
                  </a:lnTo>
                  <a:lnTo>
                    <a:pt x="36" y="308"/>
                  </a:lnTo>
                  <a:lnTo>
                    <a:pt x="47" y="321"/>
                  </a:lnTo>
                  <a:lnTo>
                    <a:pt x="59" y="333"/>
                  </a:lnTo>
                  <a:lnTo>
                    <a:pt x="74" y="343"/>
                  </a:lnTo>
                  <a:lnTo>
                    <a:pt x="88" y="353"/>
                  </a:lnTo>
                  <a:lnTo>
                    <a:pt x="104" y="360"/>
                  </a:lnTo>
                  <a:lnTo>
                    <a:pt x="121" y="366"/>
                  </a:lnTo>
                  <a:lnTo>
                    <a:pt x="141" y="371"/>
                  </a:lnTo>
                  <a:lnTo>
                    <a:pt x="160" y="373"/>
                  </a:lnTo>
                  <a:lnTo>
                    <a:pt x="182" y="375"/>
                  </a:lnTo>
                  <a:lnTo>
                    <a:pt x="182" y="375"/>
                  </a:lnTo>
                  <a:lnTo>
                    <a:pt x="200" y="375"/>
                  </a:lnTo>
                  <a:lnTo>
                    <a:pt x="218" y="371"/>
                  </a:lnTo>
                  <a:lnTo>
                    <a:pt x="235" y="367"/>
                  </a:lnTo>
                  <a:lnTo>
                    <a:pt x="251" y="361"/>
                  </a:lnTo>
                  <a:lnTo>
                    <a:pt x="265" y="355"/>
                  </a:lnTo>
                  <a:lnTo>
                    <a:pt x="279" y="347"/>
                  </a:lnTo>
                  <a:lnTo>
                    <a:pt x="291" y="338"/>
                  </a:lnTo>
                  <a:lnTo>
                    <a:pt x="302" y="327"/>
                  </a:lnTo>
                  <a:lnTo>
                    <a:pt x="311" y="316"/>
                  </a:lnTo>
                  <a:lnTo>
                    <a:pt x="320" y="305"/>
                  </a:lnTo>
                  <a:lnTo>
                    <a:pt x="327" y="292"/>
                  </a:lnTo>
                  <a:lnTo>
                    <a:pt x="333" y="280"/>
                  </a:lnTo>
                  <a:lnTo>
                    <a:pt x="338" y="266"/>
                  </a:lnTo>
                  <a:lnTo>
                    <a:pt x="342" y="253"/>
                  </a:lnTo>
                  <a:lnTo>
                    <a:pt x="344" y="240"/>
                  </a:lnTo>
                  <a:lnTo>
                    <a:pt x="344" y="226"/>
                  </a:lnTo>
                  <a:lnTo>
                    <a:pt x="236" y="226"/>
                  </a:lnTo>
                  <a:lnTo>
                    <a:pt x="236" y="226"/>
                  </a:lnTo>
                  <a:lnTo>
                    <a:pt x="234" y="238"/>
                  </a:lnTo>
                  <a:lnTo>
                    <a:pt x="230" y="249"/>
                  </a:lnTo>
                  <a:lnTo>
                    <a:pt x="225" y="259"/>
                  </a:lnTo>
                  <a:lnTo>
                    <a:pt x="219" y="269"/>
                  </a:lnTo>
                  <a:lnTo>
                    <a:pt x="211" y="276"/>
                  </a:lnTo>
                  <a:lnTo>
                    <a:pt x="202" y="281"/>
                  </a:lnTo>
                  <a:lnTo>
                    <a:pt x="191" y="285"/>
                  </a:lnTo>
                  <a:lnTo>
                    <a:pt x="178" y="286"/>
                  </a:lnTo>
                  <a:lnTo>
                    <a:pt x="178" y="286"/>
                  </a:lnTo>
                  <a:lnTo>
                    <a:pt x="170" y="285"/>
                  </a:lnTo>
                  <a:lnTo>
                    <a:pt x="161" y="283"/>
                  </a:lnTo>
                  <a:lnTo>
                    <a:pt x="153" y="281"/>
                  </a:lnTo>
                  <a:lnTo>
                    <a:pt x="147" y="277"/>
                  </a:lnTo>
                  <a:lnTo>
                    <a:pt x="139" y="272"/>
                  </a:lnTo>
                  <a:lnTo>
                    <a:pt x="135" y="268"/>
                  </a:lnTo>
                  <a:lnTo>
                    <a:pt x="130" y="261"/>
                  </a:lnTo>
                  <a:lnTo>
                    <a:pt x="125" y="254"/>
                  </a:lnTo>
                  <a:lnTo>
                    <a:pt x="121" y="247"/>
                  </a:lnTo>
                  <a:lnTo>
                    <a:pt x="119" y="240"/>
                  </a:lnTo>
                  <a:lnTo>
                    <a:pt x="114" y="223"/>
                  </a:lnTo>
                  <a:lnTo>
                    <a:pt x="111" y="206"/>
                  </a:lnTo>
                  <a:lnTo>
                    <a:pt x="110" y="187"/>
                  </a:lnTo>
                  <a:lnTo>
                    <a:pt x="110" y="187"/>
                  </a:lnTo>
                  <a:lnTo>
                    <a:pt x="111" y="169"/>
                  </a:lnTo>
                  <a:lnTo>
                    <a:pt x="114" y="152"/>
                  </a:lnTo>
                  <a:lnTo>
                    <a:pt x="119" y="135"/>
                  </a:lnTo>
                  <a:lnTo>
                    <a:pt x="121" y="128"/>
                  </a:lnTo>
                  <a:lnTo>
                    <a:pt x="125" y="120"/>
                  </a:lnTo>
                  <a:lnTo>
                    <a:pt x="130" y="113"/>
                  </a:lnTo>
                  <a:lnTo>
                    <a:pt x="135" y="107"/>
                  </a:lnTo>
                  <a:lnTo>
                    <a:pt x="139" y="102"/>
                  </a:lnTo>
                  <a:lnTo>
                    <a:pt x="147" y="97"/>
                  </a:lnTo>
                  <a:lnTo>
                    <a:pt x="153" y="94"/>
                  </a:lnTo>
                  <a:lnTo>
                    <a:pt x="161" y="91"/>
                  </a:lnTo>
                  <a:lnTo>
                    <a:pt x="170" y="90"/>
                  </a:lnTo>
                  <a:lnTo>
                    <a:pt x="178" y="89"/>
                  </a:lnTo>
                  <a:lnTo>
                    <a:pt x="178" y="89"/>
                  </a:lnTo>
                  <a:lnTo>
                    <a:pt x="187" y="90"/>
                  </a:lnTo>
                  <a:lnTo>
                    <a:pt x="194" y="91"/>
                  </a:lnTo>
                  <a:lnTo>
                    <a:pt x="200" y="92"/>
                  </a:lnTo>
                  <a:lnTo>
                    <a:pt x="206" y="95"/>
                  </a:lnTo>
                  <a:lnTo>
                    <a:pt x="212" y="98"/>
                  </a:lnTo>
                  <a:lnTo>
                    <a:pt x="216" y="102"/>
                  </a:lnTo>
                  <a:lnTo>
                    <a:pt x="223" y="111"/>
                  </a:lnTo>
                  <a:lnTo>
                    <a:pt x="229" y="119"/>
                  </a:lnTo>
                  <a:lnTo>
                    <a:pt x="233" y="128"/>
                  </a:lnTo>
                  <a:lnTo>
                    <a:pt x="235" y="136"/>
                  </a:lnTo>
                  <a:lnTo>
                    <a:pt x="236" y="141"/>
                  </a:lnTo>
                  <a:lnTo>
                    <a:pt x="343" y="14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4" name="Rectangle 6"/>
            <p:cNvSpPr>
              <a:spLocks noChangeArrowheads="1"/>
            </p:cNvSpPr>
            <p:nvPr userDrawn="1"/>
          </p:nvSpPr>
          <p:spPr bwMode="auto">
            <a:xfrm>
              <a:off x="5562" y="4192"/>
              <a:ext cx="28" cy="7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5" name="Freeform 7"/>
            <p:cNvSpPr>
              <a:spLocks/>
            </p:cNvSpPr>
            <p:nvPr userDrawn="1"/>
          </p:nvSpPr>
          <p:spPr bwMode="auto">
            <a:xfrm>
              <a:off x="5428" y="4190"/>
              <a:ext cx="124" cy="77"/>
            </a:xfrm>
            <a:custGeom>
              <a:avLst/>
              <a:gdLst/>
              <a:ahLst/>
              <a:cxnLst>
                <a:cxn ang="0">
                  <a:pos x="114" y="308"/>
                </a:cxn>
                <a:cxn ang="0">
                  <a:pos x="114" y="145"/>
                </a:cxn>
                <a:cxn ang="0">
                  <a:pos x="116" y="124"/>
                </a:cxn>
                <a:cxn ang="0">
                  <a:pos x="123" y="107"/>
                </a:cxn>
                <a:cxn ang="0">
                  <a:pos x="134" y="96"/>
                </a:cxn>
                <a:cxn ang="0">
                  <a:pos x="154" y="91"/>
                </a:cxn>
                <a:cxn ang="0">
                  <a:pos x="164" y="92"/>
                </a:cxn>
                <a:cxn ang="0">
                  <a:pos x="180" y="100"/>
                </a:cxn>
                <a:cxn ang="0">
                  <a:pos x="188" y="116"/>
                </a:cxn>
                <a:cxn ang="0">
                  <a:pos x="191" y="135"/>
                </a:cxn>
                <a:cxn ang="0">
                  <a:pos x="191" y="308"/>
                </a:cxn>
                <a:cxn ang="0">
                  <a:pos x="305" y="145"/>
                </a:cxn>
                <a:cxn ang="0">
                  <a:pos x="306" y="135"/>
                </a:cxn>
                <a:cxn ang="0">
                  <a:pos x="310" y="115"/>
                </a:cxn>
                <a:cxn ang="0">
                  <a:pos x="320" y="100"/>
                </a:cxn>
                <a:cxn ang="0">
                  <a:pos x="334" y="92"/>
                </a:cxn>
                <a:cxn ang="0">
                  <a:pos x="345" y="91"/>
                </a:cxn>
                <a:cxn ang="0">
                  <a:pos x="366" y="96"/>
                </a:cxn>
                <a:cxn ang="0">
                  <a:pos x="377" y="108"/>
                </a:cxn>
                <a:cxn ang="0">
                  <a:pos x="381" y="125"/>
                </a:cxn>
                <a:cxn ang="0">
                  <a:pos x="383" y="145"/>
                </a:cxn>
                <a:cxn ang="0">
                  <a:pos x="497" y="308"/>
                </a:cxn>
                <a:cxn ang="0">
                  <a:pos x="497" y="102"/>
                </a:cxn>
                <a:cxn ang="0">
                  <a:pos x="494" y="74"/>
                </a:cxn>
                <a:cxn ang="0">
                  <a:pos x="489" y="57"/>
                </a:cxn>
                <a:cxn ang="0">
                  <a:pos x="480" y="40"/>
                </a:cxn>
                <a:cxn ang="0">
                  <a:pos x="467" y="25"/>
                </a:cxn>
                <a:cxn ang="0">
                  <a:pos x="452" y="13"/>
                </a:cxn>
                <a:cxn ang="0">
                  <a:pos x="432" y="4"/>
                </a:cxn>
                <a:cxn ang="0">
                  <a:pos x="408" y="0"/>
                </a:cxn>
                <a:cxn ang="0">
                  <a:pos x="394" y="0"/>
                </a:cxn>
                <a:cxn ang="0">
                  <a:pos x="368" y="1"/>
                </a:cxn>
                <a:cxn ang="0">
                  <a:pos x="346" y="6"/>
                </a:cxn>
                <a:cxn ang="0">
                  <a:pos x="329" y="13"/>
                </a:cxn>
                <a:cxn ang="0">
                  <a:pos x="306" y="30"/>
                </a:cxn>
                <a:cxn ang="0">
                  <a:pos x="292" y="47"/>
                </a:cxn>
                <a:cxn ang="0">
                  <a:pos x="284" y="36"/>
                </a:cxn>
                <a:cxn ang="0">
                  <a:pos x="268" y="18"/>
                </a:cxn>
                <a:cxn ang="0">
                  <a:pos x="246" y="7"/>
                </a:cxn>
                <a:cxn ang="0">
                  <a:pos x="223" y="0"/>
                </a:cxn>
                <a:cxn ang="0">
                  <a:pos x="209" y="0"/>
                </a:cxn>
                <a:cxn ang="0">
                  <a:pos x="180" y="2"/>
                </a:cxn>
                <a:cxn ang="0">
                  <a:pos x="154" y="10"/>
                </a:cxn>
                <a:cxn ang="0">
                  <a:pos x="131" y="25"/>
                </a:cxn>
                <a:cxn ang="0">
                  <a:pos x="111" y="47"/>
                </a:cxn>
                <a:cxn ang="0">
                  <a:pos x="110" y="7"/>
                </a:cxn>
                <a:cxn ang="0">
                  <a:pos x="0" y="308"/>
                </a:cxn>
              </a:cxnLst>
              <a:rect l="0" t="0" r="r" b="b"/>
              <a:pathLst>
                <a:path w="497" h="308">
                  <a:moveTo>
                    <a:pt x="0" y="308"/>
                  </a:moveTo>
                  <a:lnTo>
                    <a:pt x="114" y="308"/>
                  </a:lnTo>
                  <a:lnTo>
                    <a:pt x="114" y="145"/>
                  </a:lnTo>
                  <a:lnTo>
                    <a:pt x="114" y="145"/>
                  </a:lnTo>
                  <a:lnTo>
                    <a:pt x="115" y="135"/>
                  </a:lnTo>
                  <a:lnTo>
                    <a:pt x="116" y="124"/>
                  </a:lnTo>
                  <a:lnTo>
                    <a:pt x="118" y="115"/>
                  </a:lnTo>
                  <a:lnTo>
                    <a:pt x="123" y="107"/>
                  </a:lnTo>
                  <a:lnTo>
                    <a:pt x="128" y="100"/>
                  </a:lnTo>
                  <a:lnTo>
                    <a:pt x="134" y="96"/>
                  </a:lnTo>
                  <a:lnTo>
                    <a:pt x="143" y="92"/>
                  </a:lnTo>
                  <a:lnTo>
                    <a:pt x="154" y="91"/>
                  </a:lnTo>
                  <a:lnTo>
                    <a:pt x="154" y="91"/>
                  </a:lnTo>
                  <a:lnTo>
                    <a:pt x="164" y="92"/>
                  </a:lnTo>
                  <a:lnTo>
                    <a:pt x="174" y="96"/>
                  </a:lnTo>
                  <a:lnTo>
                    <a:pt x="180" y="100"/>
                  </a:lnTo>
                  <a:lnTo>
                    <a:pt x="185" y="108"/>
                  </a:lnTo>
                  <a:lnTo>
                    <a:pt x="188" y="116"/>
                  </a:lnTo>
                  <a:lnTo>
                    <a:pt x="190" y="125"/>
                  </a:lnTo>
                  <a:lnTo>
                    <a:pt x="191" y="135"/>
                  </a:lnTo>
                  <a:lnTo>
                    <a:pt x="191" y="145"/>
                  </a:lnTo>
                  <a:lnTo>
                    <a:pt x="191" y="308"/>
                  </a:lnTo>
                  <a:lnTo>
                    <a:pt x="305" y="308"/>
                  </a:lnTo>
                  <a:lnTo>
                    <a:pt x="305" y="145"/>
                  </a:lnTo>
                  <a:lnTo>
                    <a:pt x="305" y="145"/>
                  </a:lnTo>
                  <a:lnTo>
                    <a:pt x="306" y="135"/>
                  </a:lnTo>
                  <a:lnTo>
                    <a:pt x="307" y="124"/>
                  </a:lnTo>
                  <a:lnTo>
                    <a:pt x="310" y="115"/>
                  </a:lnTo>
                  <a:lnTo>
                    <a:pt x="315" y="107"/>
                  </a:lnTo>
                  <a:lnTo>
                    <a:pt x="320" y="100"/>
                  </a:lnTo>
                  <a:lnTo>
                    <a:pt x="326" y="96"/>
                  </a:lnTo>
                  <a:lnTo>
                    <a:pt x="334" y="92"/>
                  </a:lnTo>
                  <a:lnTo>
                    <a:pt x="345" y="91"/>
                  </a:lnTo>
                  <a:lnTo>
                    <a:pt x="345" y="91"/>
                  </a:lnTo>
                  <a:lnTo>
                    <a:pt x="356" y="92"/>
                  </a:lnTo>
                  <a:lnTo>
                    <a:pt x="366" y="96"/>
                  </a:lnTo>
                  <a:lnTo>
                    <a:pt x="372" y="100"/>
                  </a:lnTo>
                  <a:lnTo>
                    <a:pt x="377" y="108"/>
                  </a:lnTo>
                  <a:lnTo>
                    <a:pt x="379" y="116"/>
                  </a:lnTo>
                  <a:lnTo>
                    <a:pt x="381" y="125"/>
                  </a:lnTo>
                  <a:lnTo>
                    <a:pt x="383" y="135"/>
                  </a:lnTo>
                  <a:lnTo>
                    <a:pt x="383" y="145"/>
                  </a:lnTo>
                  <a:lnTo>
                    <a:pt x="383" y="308"/>
                  </a:lnTo>
                  <a:lnTo>
                    <a:pt x="497" y="308"/>
                  </a:lnTo>
                  <a:lnTo>
                    <a:pt x="497" y="102"/>
                  </a:lnTo>
                  <a:lnTo>
                    <a:pt x="497" y="102"/>
                  </a:lnTo>
                  <a:lnTo>
                    <a:pt x="495" y="83"/>
                  </a:lnTo>
                  <a:lnTo>
                    <a:pt x="494" y="74"/>
                  </a:lnTo>
                  <a:lnTo>
                    <a:pt x="492" y="65"/>
                  </a:lnTo>
                  <a:lnTo>
                    <a:pt x="489" y="57"/>
                  </a:lnTo>
                  <a:lnTo>
                    <a:pt x="484" y="48"/>
                  </a:lnTo>
                  <a:lnTo>
                    <a:pt x="480" y="40"/>
                  </a:lnTo>
                  <a:lnTo>
                    <a:pt x="475" y="32"/>
                  </a:lnTo>
                  <a:lnTo>
                    <a:pt x="467" y="25"/>
                  </a:lnTo>
                  <a:lnTo>
                    <a:pt x="460" y="19"/>
                  </a:lnTo>
                  <a:lnTo>
                    <a:pt x="452" y="13"/>
                  </a:lnTo>
                  <a:lnTo>
                    <a:pt x="442" y="8"/>
                  </a:lnTo>
                  <a:lnTo>
                    <a:pt x="432" y="4"/>
                  </a:lnTo>
                  <a:lnTo>
                    <a:pt x="420" y="2"/>
                  </a:lnTo>
                  <a:lnTo>
                    <a:pt x="408" y="0"/>
                  </a:lnTo>
                  <a:lnTo>
                    <a:pt x="394" y="0"/>
                  </a:lnTo>
                  <a:lnTo>
                    <a:pt x="394" y="0"/>
                  </a:lnTo>
                  <a:lnTo>
                    <a:pt x="380" y="0"/>
                  </a:lnTo>
                  <a:lnTo>
                    <a:pt x="368" y="1"/>
                  </a:lnTo>
                  <a:lnTo>
                    <a:pt x="357" y="3"/>
                  </a:lnTo>
                  <a:lnTo>
                    <a:pt x="346" y="6"/>
                  </a:lnTo>
                  <a:lnTo>
                    <a:pt x="338" y="9"/>
                  </a:lnTo>
                  <a:lnTo>
                    <a:pt x="329" y="13"/>
                  </a:lnTo>
                  <a:lnTo>
                    <a:pt x="316" y="21"/>
                  </a:lnTo>
                  <a:lnTo>
                    <a:pt x="306" y="30"/>
                  </a:lnTo>
                  <a:lnTo>
                    <a:pt x="299" y="37"/>
                  </a:lnTo>
                  <a:lnTo>
                    <a:pt x="292" y="47"/>
                  </a:lnTo>
                  <a:lnTo>
                    <a:pt x="292" y="47"/>
                  </a:lnTo>
                  <a:lnTo>
                    <a:pt x="284" y="36"/>
                  </a:lnTo>
                  <a:lnTo>
                    <a:pt x="277" y="26"/>
                  </a:lnTo>
                  <a:lnTo>
                    <a:pt x="268" y="18"/>
                  </a:lnTo>
                  <a:lnTo>
                    <a:pt x="258" y="12"/>
                  </a:lnTo>
                  <a:lnTo>
                    <a:pt x="246" y="7"/>
                  </a:lnTo>
                  <a:lnTo>
                    <a:pt x="235" y="2"/>
                  </a:lnTo>
                  <a:lnTo>
                    <a:pt x="223" y="0"/>
                  </a:lnTo>
                  <a:lnTo>
                    <a:pt x="209" y="0"/>
                  </a:lnTo>
                  <a:lnTo>
                    <a:pt x="209" y="0"/>
                  </a:lnTo>
                  <a:lnTo>
                    <a:pt x="195" y="0"/>
                  </a:lnTo>
                  <a:lnTo>
                    <a:pt x="180" y="2"/>
                  </a:lnTo>
                  <a:lnTo>
                    <a:pt x="167" y="6"/>
                  </a:lnTo>
                  <a:lnTo>
                    <a:pt x="154" y="10"/>
                  </a:lnTo>
                  <a:lnTo>
                    <a:pt x="141" y="17"/>
                  </a:lnTo>
                  <a:lnTo>
                    <a:pt x="131" y="25"/>
                  </a:lnTo>
                  <a:lnTo>
                    <a:pt x="121" y="35"/>
                  </a:lnTo>
                  <a:lnTo>
                    <a:pt x="111" y="47"/>
                  </a:lnTo>
                  <a:lnTo>
                    <a:pt x="110" y="47"/>
                  </a:lnTo>
                  <a:lnTo>
                    <a:pt x="110" y="7"/>
                  </a:lnTo>
                  <a:lnTo>
                    <a:pt x="0" y="7"/>
                  </a:lnTo>
                  <a:lnTo>
                    <a:pt x="0" y="30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6" name="Freeform 8"/>
            <p:cNvSpPr>
              <a:spLocks/>
            </p:cNvSpPr>
            <p:nvPr userDrawn="1"/>
          </p:nvSpPr>
          <p:spPr bwMode="auto">
            <a:xfrm>
              <a:off x="5339" y="4176"/>
              <a:ext cx="82" cy="95"/>
            </a:xfrm>
            <a:custGeom>
              <a:avLst/>
              <a:gdLst/>
              <a:ahLst/>
              <a:cxnLst>
                <a:cxn ang="0">
                  <a:pos x="320" y="97"/>
                </a:cxn>
                <a:cxn ang="0">
                  <a:pos x="306" y="57"/>
                </a:cxn>
                <a:cxn ang="0">
                  <a:pos x="279" y="29"/>
                </a:cxn>
                <a:cxn ang="0">
                  <a:pos x="243" y="12"/>
                </a:cxn>
                <a:cxn ang="0">
                  <a:pos x="203" y="2"/>
                </a:cxn>
                <a:cxn ang="0">
                  <a:pos x="163" y="0"/>
                </a:cxn>
                <a:cxn ang="0">
                  <a:pos x="111" y="4"/>
                </a:cxn>
                <a:cxn ang="0">
                  <a:pos x="73" y="17"/>
                </a:cxn>
                <a:cxn ang="0">
                  <a:pos x="39" y="39"/>
                </a:cxn>
                <a:cxn ang="0">
                  <a:pos x="17" y="70"/>
                </a:cxn>
                <a:cxn ang="0">
                  <a:pos x="8" y="115"/>
                </a:cxn>
                <a:cxn ang="0">
                  <a:pos x="10" y="137"/>
                </a:cxn>
                <a:cxn ang="0">
                  <a:pos x="20" y="165"/>
                </a:cxn>
                <a:cxn ang="0">
                  <a:pos x="39" y="188"/>
                </a:cxn>
                <a:cxn ang="0">
                  <a:pos x="68" y="206"/>
                </a:cxn>
                <a:cxn ang="0">
                  <a:pos x="108" y="221"/>
                </a:cxn>
                <a:cxn ang="0">
                  <a:pos x="177" y="236"/>
                </a:cxn>
                <a:cxn ang="0">
                  <a:pos x="204" y="248"/>
                </a:cxn>
                <a:cxn ang="0">
                  <a:pos x="211" y="266"/>
                </a:cxn>
                <a:cxn ang="0">
                  <a:pos x="206" y="279"/>
                </a:cxn>
                <a:cxn ang="0">
                  <a:pos x="189" y="290"/>
                </a:cxn>
                <a:cxn ang="0">
                  <a:pos x="169" y="294"/>
                </a:cxn>
                <a:cxn ang="0">
                  <a:pos x="141" y="288"/>
                </a:cxn>
                <a:cxn ang="0">
                  <a:pos x="129" y="277"/>
                </a:cxn>
                <a:cxn ang="0">
                  <a:pos x="120" y="251"/>
                </a:cxn>
                <a:cxn ang="0">
                  <a:pos x="2" y="268"/>
                </a:cxn>
                <a:cxn ang="0">
                  <a:pos x="16" y="311"/>
                </a:cxn>
                <a:cxn ang="0">
                  <a:pos x="43" y="343"/>
                </a:cxn>
                <a:cxn ang="0">
                  <a:pos x="79" y="363"/>
                </a:cxn>
                <a:cxn ang="0">
                  <a:pos x="120" y="375"/>
                </a:cxn>
                <a:cxn ang="0">
                  <a:pos x="164" y="379"/>
                </a:cxn>
                <a:cxn ang="0">
                  <a:pos x="209" y="375"/>
                </a:cxn>
                <a:cxn ang="0">
                  <a:pos x="251" y="364"/>
                </a:cxn>
                <a:cxn ang="0">
                  <a:pos x="289" y="345"/>
                </a:cxn>
                <a:cxn ang="0">
                  <a:pos x="315" y="313"/>
                </a:cxn>
                <a:cxn ang="0">
                  <a:pos x="330" y="270"/>
                </a:cxn>
                <a:cxn ang="0">
                  <a:pos x="330" y="240"/>
                </a:cxn>
                <a:cxn ang="0">
                  <a:pos x="324" y="212"/>
                </a:cxn>
                <a:cxn ang="0">
                  <a:pos x="312" y="191"/>
                </a:cxn>
                <a:cxn ang="0">
                  <a:pos x="282" y="164"/>
                </a:cxn>
                <a:cxn ang="0">
                  <a:pos x="252" y="150"/>
                </a:cxn>
                <a:cxn ang="0">
                  <a:pos x="189" y="135"/>
                </a:cxn>
                <a:cxn ang="0">
                  <a:pos x="142" y="122"/>
                </a:cxn>
                <a:cxn ang="0">
                  <a:pos x="132" y="116"/>
                </a:cxn>
                <a:cxn ang="0">
                  <a:pos x="128" y="104"/>
                </a:cxn>
                <a:cxn ang="0">
                  <a:pos x="135" y="85"/>
                </a:cxn>
                <a:cxn ang="0">
                  <a:pos x="153" y="77"/>
                </a:cxn>
                <a:cxn ang="0">
                  <a:pos x="174" y="77"/>
                </a:cxn>
                <a:cxn ang="0">
                  <a:pos x="193" y="87"/>
                </a:cxn>
                <a:cxn ang="0">
                  <a:pos x="204" y="98"/>
                </a:cxn>
                <a:cxn ang="0">
                  <a:pos x="322" y="114"/>
                </a:cxn>
              </a:cxnLst>
              <a:rect l="0" t="0" r="r" b="b"/>
              <a:pathLst>
                <a:path w="330" h="379">
                  <a:moveTo>
                    <a:pt x="322" y="114"/>
                  </a:moveTo>
                  <a:lnTo>
                    <a:pt x="322" y="114"/>
                  </a:lnTo>
                  <a:lnTo>
                    <a:pt x="320" y="97"/>
                  </a:lnTo>
                  <a:lnTo>
                    <a:pt x="317" y="82"/>
                  </a:lnTo>
                  <a:lnTo>
                    <a:pt x="312" y="69"/>
                  </a:lnTo>
                  <a:lnTo>
                    <a:pt x="306" y="57"/>
                  </a:lnTo>
                  <a:lnTo>
                    <a:pt x="297" y="47"/>
                  </a:lnTo>
                  <a:lnTo>
                    <a:pt x="289" y="37"/>
                  </a:lnTo>
                  <a:lnTo>
                    <a:pt x="279" y="29"/>
                  </a:lnTo>
                  <a:lnTo>
                    <a:pt x="267" y="23"/>
                  </a:lnTo>
                  <a:lnTo>
                    <a:pt x="256" y="17"/>
                  </a:lnTo>
                  <a:lnTo>
                    <a:pt x="243" y="12"/>
                  </a:lnTo>
                  <a:lnTo>
                    <a:pt x="231" y="8"/>
                  </a:lnTo>
                  <a:lnTo>
                    <a:pt x="217" y="4"/>
                  </a:lnTo>
                  <a:lnTo>
                    <a:pt x="203" y="2"/>
                  </a:lnTo>
                  <a:lnTo>
                    <a:pt x="189" y="1"/>
                  </a:lnTo>
                  <a:lnTo>
                    <a:pt x="163" y="0"/>
                  </a:lnTo>
                  <a:lnTo>
                    <a:pt x="163" y="0"/>
                  </a:lnTo>
                  <a:lnTo>
                    <a:pt x="137" y="1"/>
                  </a:lnTo>
                  <a:lnTo>
                    <a:pt x="124" y="3"/>
                  </a:lnTo>
                  <a:lnTo>
                    <a:pt x="111" y="4"/>
                  </a:lnTo>
                  <a:lnTo>
                    <a:pt x="97" y="8"/>
                  </a:lnTo>
                  <a:lnTo>
                    <a:pt x="85" y="12"/>
                  </a:lnTo>
                  <a:lnTo>
                    <a:pt x="73" y="17"/>
                  </a:lnTo>
                  <a:lnTo>
                    <a:pt x="61" y="23"/>
                  </a:lnTo>
                  <a:lnTo>
                    <a:pt x="50" y="30"/>
                  </a:lnTo>
                  <a:lnTo>
                    <a:pt x="39" y="39"/>
                  </a:lnTo>
                  <a:lnTo>
                    <a:pt x="31" y="48"/>
                  </a:lnTo>
                  <a:lnTo>
                    <a:pt x="23" y="58"/>
                  </a:lnTo>
                  <a:lnTo>
                    <a:pt x="17" y="70"/>
                  </a:lnTo>
                  <a:lnTo>
                    <a:pt x="13" y="84"/>
                  </a:lnTo>
                  <a:lnTo>
                    <a:pt x="9" y="98"/>
                  </a:lnTo>
                  <a:lnTo>
                    <a:pt x="8" y="115"/>
                  </a:lnTo>
                  <a:lnTo>
                    <a:pt x="8" y="115"/>
                  </a:lnTo>
                  <a:lnTo>
                    <a:pt x="9" y="126"/>
                  </a:lnTo>
                  <a:lnTo>
                    <a:pt x="10" y="137"/>
                  </a:lnTo>
                  <a:lnTo>
                    <a:pt x="13" y="147"/>
                  </a:lnTo>
                  <a:lnTo>
                    <a:pt x="16" y="156"/>
                  </a:lnTo>
                  <a:lnTo>
                    <a:pt x="20" y="165"/>
                  </a:lnTo>
                  <a:lnTo>
                    <a:pt x="26" y="173"/>
                  </a:lnTo>
                  <a:lnTo>
                    <a:pt x="32" y="181"/>
                  </a:lnTo>
                  <a:lnTo>
                    <a:pt x="39" y="188"/>
                  </a:lnTo>
                  <a:lnTo>
                    <a:pt x="48" y="194"/>
                  </a:lnTo>
                  <a:lnTo>
                    <a:pt x="57" y="200"/>
                  </a:lnTo>
                  <a:lnTo>
                    <a:pt x="68" y="206"/>
                  </a:lnTo>
                  <a:lnTo>
                    <a:pt x="80" y="211"/>
                  </a:lnTo>
                  <a:lnTo>
                    <a:pt x="94" y="216"/>
                  </a:lnTo>
                  <a:lnTo>
                    <a:pt x="108" y="221"/>
                  </a:lnTo>
                  <a:lnTo>
                    <a:pt x="142" y="228"/>
                  </a:lnTo>
                  <a:lnTo>
                    <a:pt x="142" y="228"/>
                  </a:lnTo>
                  <a:lnTo>
                    <a:pt x="177" y="236"/>
                  </a:lnTo>
                  <a:lnTo>
                    <a:pt x="189" y="239"/>
                  </a:lnTo>
                  <a:lnTo>
                    <a:pt x="198" y="243"/>
                  </a:lnTo>
                  <a:lnTo>
                    <a:pt x="204" y="248"/>
                  </a:lnTo>
                  <a:lnTo>
                    <a:pt x="208" y="253"/>
                  </a:lnTo>
                  <a:lnTo>
                    <a:pt x="210" y="259"/>
                  </a:lnTo>
                  <a:lnTo>
                    <a:pt x="211" y="266"/>
                  </a:lnTo>
                  <a:lnTo>
                    <a:pt x="211" y="266"/>
                  </a:lnTo>
                  <a:lnTo>
                    <a:pt x="210" y="273"/>
                  </a:lnTo>
                  <a:lnTo>
                    <a:pt x="206" y="279"/>
                  </a:lnTo>
                  <a:lnTo>
                    <a:pt x="202" y="284"/>
                  </a:lnTo>
                  <a:lnTo>
                    <a:pt x="196" y="288"/>
                  </a:lnTo>
                  <a:lnTo>
                    <a:pt x="189" y="290"/>
                  </a:lnTo>
                  <a:lnTo>
                    <a:pt x="182" y="293"/>
                  </a:lnTo>
                  <a:lnTo>
                    <a:pt x="169" y="294"/>
                  </a:lnTo>
                  <a:lnTo>
                    <a:pt x="169" y="294"/>
                  </a:lnTo>
                  <a:lnTo>
                    <a:pt x="158" y="293"/>
                  </a:lnTo>
                  <a:lnTo>
                    <a:pt x="148" y="291"/>
                  </a:lnTo>
                  <a:lnTo>
                    <a:pt x="141" y="288"/>
                  </a:lnTo>
                  <a:lnTo>
                    <a:pt x="135" y="284"/>
                  </a:lnTo>
                  <a:lnTo>
                    <a:pt x="135" y="284"/>
                  </a:lnTo>
                  <a:lnTo>
                    <a:pt x="129" y="277"/>
                  </a:lnTo>
                  <a:lnTo>
                    <a:pt x="124" y="268"/>
                  </a:lnTo>
                  <a:lnTo>
                    <a:pt x="122" y="261"/>
                  </a:lnTo>
                  <a:lnTo>
                    <a:pt x="120" y="251"/>
                  </a:lnTo>
                  <a:lnTo>
                    <a:pt x="0" y="251"/>
                  </a:lnTo>
                  <a:lnTo>
                    <a:pt x="0" y="251"/>
                  </a:lnTo>
                  <a:lnTo>
                    <a:pt x="2" y="268"/>
                  </a:lnTo>
                  <a:lnTo>
                    <a:pt x="5" y="284"/>
                  </a:lnTo>
                  <a:lnTo>
                    <a:pt x="10" y="298"/>
                  </a:lnTo>
                  <a:lnTo>
                    <a:pt x="16" y="311"/>
                  </a:lnTo>
                  <a:lnTo>
                    <a:pt x="23" y="322"/>
                  </a:lnTo>
                  <a:lnTo>
                    <a:pt x="33" y="333"/>
                  </a:lnTo>
                  <a:lnTo>
                    <a:pt x="43" y="343"/>
                  </a:lnTo>
                  <a:lnTo>
                    <a:pt x="54" y="350"/>
                  </a:lnTo>
                  <a:lnTo>
                    <a:pt x="66" y="357"/>
                  </a:lnTo>
                  <a:lnTo>
                    <a:pt x="79" y="363"/>
                  </a:lnTo>
                  <a:lnTo>
                    <a:pt x="92" y="368"/>
                  </a:lnTo>
                  <a:lnTo>
                    <a:pt x="106" y="372"/>
                  </a:lnTo>
                  <a:lnTo>
                    <a:pt x="120" y="375"/>
                  </a:lnTo>
                  <a:lnTo>
                    <a:pt x="135" y="377"/>
                  </a:lnTo>
                  <a:lnTo>
                    <a:pt x="149" y="378"/>
                  </a:lnTo>
                  <a:lnTo>
                    <a:pt x="164" y="379"/>
                  </a:lnTo>
                  <a:lnTo>
                    <a:pt x="164" y="379"/>
                  </a:lnTo>
                  <a:lnTo>
                    <a:pt x="194" y="378"/>
                  </a:lnTo>
                  <a:lnTo>
                    <a:pt x="209" y="375"/>
                  </a:lnTo>
                  <a:lnTo>
                    <a:pt x="223" y="373"/>
                  </a:lnTo>
                  <a:lnTo>
                    <a:pt x="238" y="369"/>
                  </a:lnTo>
                  <a:lnTo>
                    <a:pt x="251" y="364"/>
                  </a:lnTo>
                  <a:lnTo>
                    <a:pt x="265" y="360"/>
                  </a:lnTo>
                  <a:lnTo>
                    <a:pt x="277" y="352"/>
                  </a:lnTo>
                  <a:lnTo>
                    <a:pt x="289" y="345"/>
                  </a:lnTo>
                  <a:lnTo>
                    <a:pt x="299" y="335"/>
                  </a:lnTo>
                  <a:lnTo>
                    <a:pt x="308" y="325"/>
                  </a:lnTo>
                  <a:lnTo>
                    <a:pt x="315" y="313"/>
                  </a:lnTo>
                  <a:lnTo>
                    <a:pt x="322" y="300"/>
                  </a:lnTo>
                  <a:lnTo>
                    <a:pt x="326" y="285"/>
                  </a:lnTo>
                  <a:lnTo>
                    <a:pt x="330" y="270"/>
                  </a:lnTo>
                  <a:lnTo>
                    <a:pt x="330" y="251"/>
                  </a:lnTo>
                  <a:lnTo>
                    <a:pt x="330" y="251"/>
                  </a:lnTo>
                  <a:lnTo>
                    <a:pt x="330" y="240"/>
                  </a:lnTo>
                  <a:lnTo>
                    <a:pt x="329" y="231"/>
                  </a:lnTo>
                  <a:lnTo>
                    <a:pt x="326" y="222"/>
                  </a:lnTo>
                  <a:lnTo>
                    <a:pt x="324" y="212"/>
                  </a:lnTo>
                  <a:lnTo>
                    <a:pt x="320" y="205"/>
                  </a:lnTo>
                  <a:lnTo>
                    <a:pt x="317" y="198"/>
                  </a:lnTo>
                  <a:lnTo>
                    <a:pt x="312" y="191"/>
                  </a:lnTo>
                  <a:lnTo>
                    <a:pt x="307" y="184"/>
                  </a:lnTo>
                  <a:lnTo>
                    <a:pt x="295" y="173"/>
                  </a:lnTo>
                  <a:lnTo>
                    <a:pt x="282" y="164"/>
                  </a:lnTo>
                  <a:lnTo>
                    <a:pt x="268" y="156"/>
                  </a:lnTo>
                  <a:lnTo>
                    <a:pt x="252" y="150"/>
                  </a:lnTo>
                  <a:lnTo>
                    <a:pt x="252" y="150"/>
                  </a:lnTo>
                  <a:lnTo>
                    <a:pt x="237" y="146"/>
                  </a:lnTo>
                  <a:lnTo>
                    <a:pt x="221" y="142"/>
                  </a:lnTo>
                  <a:lnTo>
                    <a:pt x="189" y="135"/>
                  </a:lnTo>
                  <a:lnTo>
                    <a:pt x="163" y="130"/>
                  </a:lnTo>
                  <a:lnTo>
                    <a:pt x="152" y="126"/>
                  </a:lnTo>
                  <a:lnTo>
                    <a:pt x="142" y="122"/>
                  </a:lnTo>
                  <a:lnTo>
                    <a:pt x="142" y="122"/>
                  </a:lnTo>
                  <a:lnTo>
                    <a:pt x="137" y="120"/>
                  </a:lnTo>
                  <a:lnTo>
                    <a:pt x="132" y="116"/>
                  </a:lnTo>
                  <a:lnTo>
                    <a:pt x="129" y="111"/>
                  </a:lnTo>
                  <a:lnTo>
                    <a:pt x="128" y="104"/>
                  </a:lnTo>
                  <a:lnTo>
                    <a:pt x="128" y="104"/>
                  </a:lnTo>
                  <a:lnTo>
                    <a:pt x="129" y="96"/>
                  </a:lnTo>
                  <a:lnTo>
                    <a:pt x="131" y="90"/>
                  </a:lnTo>
                  <a:lnTo>
                    <a:pt x="135" y="85"/>
                  </a:lnTo>
                  <a:lnTo>
                    <a:pt x="140" y="81"/>
                  </a:lnTo>
                  <a:lnTo>
                    <a:pt x="146" y="79"/>
                  </a:lnTo>
                  <a:lnTo>
                    <a:pt x="153" y="77"/>
                  </a:lnTo>
                  <a:lnTo>
                    <a:pt x="166" y="76"/>
                  </a:lnTo>
                  <a:lnTo>
                    <a:pt x="166" y="76"/>
                  </a:lnTo>
                  <a:lnTo>
                    <a:pt x="174" y="77"/>
                  </a:lnTo>
                  <a:lnTo>
                    <a:pt x="181" y="79"/>
                  </a:lnTo>
                  <a:lnTo>
                    <a:pt x="187" y="82"/>
                  </a:lnTo>
                  <a:lnTo>
                    <a:pt x="193" y="87"/>
                  </a:lnTo>
                  <a:lnTo>
                    <a:pt x="193" y="87"/>
                  </a:lnTo>
                  <a:lnTo>
                    <a:pt x="199" y="92"/>
                  </a:lnTo>
                  <a:lnTo>
                    <a:pt x="204" y="98"/>
                  </a:lnTo>
                  <a:lnTo>
                    <a:pt x="206" y="105"/>
                  </a:lnTo>
                  <a:lnTo>
                    <a:pt x="208" y="114"/>
                  </a:lnTo>
                  <a:lnTo>
                    <a:pt x="322" y="1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7" name="Freeform 9"/>
            <p:cNvSpPr>
              <a:spLocks/>
            </p:cNvSpPr>
            <p:nvPr userDrawn="1"/>
          </p:nvSpPr>
          <p:spPr bwMode="auto">
            <a:xfrm>
              <a:off x="5649" y="4162"/>
              <a:ext cx="78" cy="106"/>
            </a:xfrm>
            <a:custGeom>
              <a:avLst/>
              <a:gdLst/>
              <a:ahLst/>
              <a:cxnLst>
                <a:cxn ang="0">
                  <a:pos x="0" y="422"/>
                </a:cxn>
                <a:cxn ang="0">
                  <a:pos x="116" y="422"/>
                </a:cxn>
                <a:cxn ang="0">
                  <a:pos x="116" y="276"/>
                </a:cxn>
                <a:cxn ang="0">
                  <a:pos x="116" y="276"/>
                </a:cxn>
                <a:cxn ang="0">
                  <a:pos x="116" y="257"/>
                </a:cxn>
                <a:cxn ang="0">
                  <a:pos x="119" y="240"/>
                </a:cxn>
                <a:cxn ang="0">
                  <a:pos x="123" y="228"/>
                </a:cxn>
                <a:cxn ang="0">
                  <a:pos x="126" y="223"/>
                </a:cxn>
                <a:cxn ang="0">
                  <a:pos x="128" y="219"/>
                </a:cxn>
                <a:cxn ang="0">
                  <a:pos x="128" y="219"/>
                </a:cxn>
                <a:cxn ang="0">
                  <a:pos x="133" y="212"/>
                </a:cxn>
                <a:cxn ang="0">
                  <a:pos x="140" y="208"/>
                </a:cxn>
                <a:cxn ang="0">
                  <a:pos x="148" y="204"/>
                </a:cxn>
                <a:cxn ang="0">
                  <a:pos x="155" y="203"/>
                </a:cxn>
                <a:cxn ang="0">
                  <a:pos x="155" y="203"/>
                </a:cxn>
                <a:cxn ang="0">
                  <a:pos x="165" y="203"/>
                </a:cxn>
                <a:cxn ang="0">
                  <a:pos x="172" y="205"/>
                </a:cxn>
                <a:cxn ang="0">
                  <a:pos x="178" y="209"/>
                </a:cxn>
                <a:cxn ang="0">
                  <a:pos x="184" y="215"/>
                </a:cxn>
                <a:cxn ang="0">
                  <a:pos x="184" y="215"/>
                </a:cxn>
                <a:cxn ang="0">
                  <a:pos x="189" y="221"/>
                </a:cxn>
                <a:cxn ang="0">
                  <a:pos x="191" y="231"/>
                </a:cxn>
                <a:cxn ang="0">
                  <a:pos x="194" y="242"/>
                </a:cxn>
                <a:cxn ang="0">
                  <a:pos x="194" y="255"/>
                </a:cxn>
                <a:cxn ang="0">
                  <a:pos x="194" y="422"/>
                </a:cxn>
                <a:cxn ang="0">
                  <a:pos x="310" y="422"/>
                </a:cxn>
                <a:cxn ang="0">
                  <a:pos x="310" y="229"/>
                </a:cxn>
                <a:cxn ang="0">
                  <a:pos x="310" y="229"/>
                </a:cxn>
                <a:cxn ang="0">
                  <a:pos x="310" y="215"/>
                </a:cxn>
                <a:cxn ang="0">
                  <a:pos x="309" y="202"/>
                </a:cxn>
                <a:cxn ang="0">
                  <a:pos x="306" y="188"/>
                </a:cxn>
                <a:cxn ang="0">
                  <a:pos x="304" y="177"/>
                </a:cxn>
                <a:cxn ang="0">
                  <a:pos x="299" y="166"/>
                </a:cxn>
                <a:cxn ang="0">
                  <a:pos x="295" y="157"/>
                </a:cxn>
                <a:cxn ang="0">
                  <a:pos x="289" y="148"/>
                </a:cxn>
                <a:cxn ang="0">
                  <a:pos x="283" y="141"/>
                </a:cxn>
                <a:cxn ang="0">
                  <a:pos x="283" y="141"/>
                </a:cxn>
                <a:cxn ang="0">
                  <a:pos x="276" y="133"/>
                </a:cxn>
                <a:cxn ang="0">
                  <a:pos x="269" y="129"/>
                </a:cxn>
                <a:cxn ang="0">
                  <a:pos x="260" y="124"/>
                </a:cxn>
                <a:cxn ang="0">
                  <a:pos x="251" y="119"/>
                </a:cxn>
                <a:cxn ang="0">
                  <a:pos x="241" y="116"/>
                </a:cxn>
                <a:cxn ang="0">
                  <a:pos x="231" y="114"/>
                </a:cxn>
                <a:cxn ang="0">
                  <a:pos x="220" y="113"/>
                </a:cxn>
                <a:cxn ang="0">
                  <a:pos x="209" y="112"/>
                </a:cxn>
                <a:cxn ang="0">
                  <a:pos x="209" y="112"/>
                </a:cxn>
                <a:cxn ang="0">
                  <a:pos x="195" y="113"/>
                </a:cxn>
                <a:cxn ang="0">
                  <a:pos x="182" y="114"/>
                </a:cxn>
                <a:cxn ang="0">
                  <a:pos x="168" y="116"/>
                </a:cxn>
                <a:cxn ang="0">
                  <a:pos x="154" y="122"/>
                </a:cxn>
                <a:cxn ang="0">
                  <a:pos x="154" y="122"/>
                </a:cxn>
                <a:cxn ang="0">
                  <a:pos x="144" y="129"/>
                </a:cxn>
                <a:cxn ang="0">
                  <a:pos x="135" y="135"/>
                </a:cxn>
                <a:cxn ang="0">
                  <a:pos x="126" y="143"/>
                </a:cxn>
                <a:cxn ang="0">
                  <a:pos x="116" y="153"/>
                </a:cxn>
                <a:cxn ang="0">
                  <a:pos x="116" y="0"/>
                </a:cxn>
                <a:cxn ang="0">
                  <a:pos x="0" y="0"/>
                </a:cxn>
                <a:cxn ang="0">
                  <a:pos x="0" y="422"/>
                </a:cxn>
              </a:cxnLst>
              <a:rect l="0" t="0" r="r" b="b"/>
              <a:pathLst>
                <a:path w="310" h="422">
                  <a:moveTo>
                    <a:pt x="0" y="422"/>
                  </a:moveTo>
                  <a:lnTo>
                    <a:pt x="116" y="422"/>
                  </a:lnTo>
                  <a:lnTo>
                    <a:pt x="116" y="276"/>
                  </a:lnTo>
                  <a:lnTo>
                    <a:pt x="116" y="276"/>
                  </a:lnTo>
                  <a:lnTo>
                    <a:pt x="116" y="257"/>
                  </a:lnTo>
                  <a:lnTo>
                    <a:pt x="119" y="240"/>
                  </a:lnTo>
                  <a:lnTo>
                    <a:pt x="123" y="228"/>
                  </a:lnTo>
                  <a:lnTo>
                    <a:pt x="126" y="223"/>
                  </a:lnTo>
                  <a:lnTo>
                    <a:pt x="128" y="219"/>
                  </a:lnTo>
                  <a:lnTo>
                    <a:pt x="128" y="219"/>
                  </a:lnTo>
                  <a:lnTo>
                    <a:pt x="133" y="212"/>
                  </a:lnTo>
                  <a:lnTo>
                    <a:pt x="140" y="208"/>
                  </a:lnTo>
                  <a:lnTo>
                    <a:pt x="148" y="204"/>
                  </a:lnTo>
                  <a:lnTo>
                    <a:pt x="155" y="203"/>
                  </a:lnTo>
                  <a:lnTo>
                    <a:pt x="155" y="203"/>
                  </a:lnTo>
                  <a:lnTo>
                    <a:pt x="165" y="203"/>
                  </a:lnTo>
                  <a:lnTo>
                    <a:pt x="172" y="205"/>
                  </a:lnTo>
                  <a:lnTo>
                    <a:pt x="178" y="209"/>
                  </a:lnTo>
                  <a:lnTo>
                    <a:pt x="184" y="215"/>
                  </a:lnTo>
                  <a:lnTo>
                    <a:pt x="184" y="215"/>
                  </a:lnTo>
                  <a:lnTo>
                    <a:pt x="189" y="221"/>
                  </a:lnTo>
                  <a:lnTo>
                    <a:pt x="191" y="231"/>
                  </a:lnTo>
                  <a:lnTo>
                    <a:pt x="194" y="242"/>
                  </a:lnTo>
                  <a:lnTo>
                    <a:pt x="194" y="255"/>
                  </a:lnTo>
                  <a:lnTo>
                    <a:pt x="194" y="422"/>
                  </a:lnTo>
                  <a:lnTo>
                    <a:pt x="310" y="422"/>
                  </a:lnTo>
                  <a:lnTo>
                    <a:pt x="310" y="229"/>
                  </a:lnTo>
                  <a:lnTo>
                    <a:pt x="310" y="229"/>
                  </a:lnTo>
                  <a:lnTo>
                    <a:pt x="310" y="215"/>
                  </a:lnTo>
                  <a:lnTo>
                    <a:pt x="309" y="202"/>
                  </a:lnTo>
                  <a:lnTo>
                    <a:pt x="306" y="188"/>
                  </a:lnTo>
                  <a:lnTo>
                    <a:pt x="304" y="177"/>
                  </a:lnTo>
                  <a:lnTo>
                    <a:pt x="299" y="166"/>
                  </a:lnTo>
                  <a:lnTo>
                    <a:pt x="295" y="157"/>
                  </a:lnTo>
                  <a:lnTo>
                    <a:pt x="289" y="148"/>
                  </a:lnTo>
                  <a:lnTo>
                    <a:pt x="283" y="141"/>
                  </a:lnTo>
                  <a:lnTo>
                    <a:pt x="283" y="141"/>
                  </a:lnTo>
                  <a:lnTo>
                    <a:pt x="276" y="133"/>
                  </a:lnTo>
                  <a:lnTo>
                    <a:pt x="269" y="129"/>
                  </a:lnTo>
                  <a:lnTo>
                    <a:pt x="260" y="124"/>
                  </a:lnTo>
                  <a:lnTo>
                    <a:pt x="251" y="119"/>
                  </a:lnTo>
                  <a:lnTo>
                    <a:pt x="241" y="116"/>
                  </a:lnTo>
                  <a:lnTo>
                    <a:pt x="231" y="114"/>
                  </a:lnTo>
                  <a:lnTo>
                    <a:pt x="220" y="113"/>
                  </a:lnTo>
                  <a:lnTo>
                    <a:pt x="209" y="112"/>
                  </a:lnTo>
                  <a:lnTo>
                    <a:pt x="209" y="112"/>
                  </a:lnTo>
                  <a:lnTo>
                    <a:pt x="195" y="113"/>
                  </a:lnTo>
                  <a:lnTo>
                    <a:pt x="182" y="114"/>
                  </a:lnTo>
                  <a:lnTo>
                    <a:pt x="168" y="116"/>
                  </a:lnTo>
                  <a:lnTo>
                    <a:pt x="154" y="122"/>
                  </a:lnTo>
                  <a:lnTo>
                    <a:pt x="154" y="122"/>
                  </a:lnTo>
                  <a:lnTo>
                    <a:pt x="144" y="129"/>
                  </a:lnTo>
                  <a:lnTo>
                    <a:pt x="135" y="135"/>
                  </a:lnTo>
                  <a:lnTo>
                    <a:pt x="126" y="143"/>
                  </a:lnTo>
                  <a:lnTo>
                    <a:pt x="116" y="153"/>
                  </a:lnTo>
                  <a:lnTo>
                    <a:pt x="116" y="0"/>
                  </a:lnTo>
                  <a:lnTo>
                    <a:pt x="0" y="0"/>
                  </a:lnTo>
                  <a:lnTo>
                    <a:pt x="0" y="4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8" name="Freeform 10"/>
            <p:cNvSpPr>
              <a:spLocks/>
            </p:cNvSpPr>
            <p:nvPr userDrawn="1"/>
          </p:nvSpPr>
          <p:spPr bwMode="auto">
            <a:xfrm>
              <a:off x="5599" y="4169"/>
              <a:ext cx="41" cy="100"/>
            </a:xfrm>
            <a:custGeom>
              <a:avLst/>
              <a:gdLst/>
              <a:ahLst/>
              <a:cxnLst>
                <a:cxn ang="0">
                  <a:pos x="0" y="0"/>
                </a:cxn>
                <a:cxn ang="0">
                  <a:pos x="0" y="93"/>
                </a:cxn>
                <a:cxn ang="0">
                  <a:pos x="0" y="178"/>
                </a:cxn>
                <a:cxn ang="0">
                  <a:pos x="0" y="284"/>
                </a:cxn>
                <a:cxn ang="0">
                  <a:pos x="0" y="284"/>
                </a:cxn>
                <a:cxn ang="0">
                  <a:pos x="0" y="307"/>
                </a:cxn>
                <a:cxn ang="0">
                  <a:pos x="2" y="328"/>
                </a:cxn>
                <a:cxn ang="0">
                  <a:pos x="6" y="345"/>
                </a:cxn>
                <a:cxn ang="0">
                  <a:pos x="11" y="359"/>
                </a:cxn>
                <a:cxn ang="0">
                  <a:pos x="11" y="359"/>
                </a:cxn>
                <a:cxn ang="0">
                  <a:pos x="17" y="370"/>
                </a:cxn>
                <a:cxn ang="0">
                  <a:pos x="23" y="379"/>
                </a:cxn>
                <a:cxn ang="0">
                  <a:pos x="31" y="385"/>
                </a:cxn>
                <a:cxn ang="0">
                  <a:pos x="40" y="391"/>
                </a:cxn>
                <a:cxn ang="0">
                  <a:pos x="40" y="391"/>
                </a:cxn>
                <a:cxn ang="0">
                  <a:pos x="51" y="396"/>
                </a:cxn>
                <a:cxn ang="0">
                  <a:pos x="64" y="399"/>
                </a:cxn>
                <a:cxn ang="0">
                  <a:pos x="80" y="402"/>
                </a:cxn>
                <a:cxn ang="0">
                  <a:pos x="99" y="402"/>
                </a:cxn>
                <a:cxn ang="0">
                  <a:pos x="99" y="402"/>
                </a:cxn>
                <a:cxn ang="0">
                  <a:pos x="113" y="402"/>
                </a:cxn>
                <a:cxn ang="0">
                  <a:pos x="128" y="399"/>
                </a:cxn>
                <a:cxn ang="0">
                  <a:pos x="145" y="397"/>
                </a:cxn>
                <a:cxn ang="0">
                  <a:pos x="161" y="392"/>
                </a:cxn>
                <a:cxn ang="0">
                  <a:pos x="161" y="317"/>
                </a:cxn>
                <a:cxn ang="0">
                  <a:pos x="161" y="317"/>
                </a:cxn>
                <a:cxn ang="0">
                  <a:pos x="156" y="318"/>
                </a:cxn>
                <a:cxn ang="0">
                  <a:pos x="148" y="319"/>
                </a:cxn>
                <a:cxn ang="0">
                  <a:pos x="131" y="320"/>
                </a:cxn>
                <a:cxn ang="0">
                  <a:pos x="131" y="320"/>
                </a:cxn>
                <a:cxn ang="0">
                  <a:pos x="125" y="319"/>
                </a:cxn>
                <a:cxn ang="0">
                  <a:pos x="120" y="315"/>
                </a:cxn>
                <a:cxn ang="0">
                  <a:pos x="117" y="313"/>
                </a:cxn>
                <a:cxn ang="0">
                  <a:pos x="115" y="311"/>
                </a:cxn>
                <a:cxn ang="0">
                  <a:pos x="115" y="311"/>
                </a:cxn>
                <a:cxn ang="0">
                  <a:pos x="114" y="307"/>
                </a:cxn>
                <a:cxn ang="0">
                  <a:pos x="113" y="301"/>
                </a:cxn>
                <a:cxn ang="0">
                  <a:pos x="111" y="285"/>
                </a:cxn>
                <a:cxn ang="0">
                  <a:pos x="111" y="178"/>
                </a:cxn>
                <a:cxn ang="0">
                  <a:pos x="161" y="178"/>
                </a:cxn>
                <a:cxn ang="0">
                  <a:pos x="161" y="93"/>
                </a:cxn>
                <a:cxn ang="0">
                  <a:pos x="111" y="93"/>
                </a:cxn>
                <a:cxn ang="0">
                  <a:pos x="111" y="0"/>
                </a:cxn>
                <a:cxn ang="0">
                  <a:pos x="0" y="0"/>
                </a:cxn>
              </a:cxnLst>
              <a:rect l="0" t="0" r="r" b="b"/>
              <a:pathLst>
                <a:path w="161" h="402">
                  <a:moveTo>
                    <a:pt x="0" y="0"/>
                  </a:moveTo>
                  <a:lnTo>
                    <a:pt x="0" y="93"/>
                  </a:lnTo>
                  <a:lnTo>
                    <a:pt x="0" y="178"/>
                  </a:lnTo>
                  <a:lnTo>
                    <a:pt x="0" y="284"/>
                  </a:lnTo>
                  <a:lnTo>
                    <a:pt x="0" y="284"/>
                  </a:lnTo>
                  <a:lnTo>
                    <a:pt x="0" y="307"/>
                  </a:lnTo>
                  <a:lnTo>
                    <a:pt x="2" y="328"/>
                  </a:lnTo>
                  <a:lnTo>
                    <a:pt x="6" y="345"/>
                  </a:lnTo>
                  <a:lnTo>
                    <a:pt x="11" y="359"/>
                  </a:lnTo>
                  <a:lnTo>
                    <a:pt x="11" y="359"/>
                  </a:lnTo>
                  <a:lnTo>
                    <a:pt x="17" y="370"/>
                  </a:lnTo>
                  <a:lnTo>
                    <a:pt x="23" y="379"/>
                  </a:lnTo>
                  <a:lnTo>
                    <a:pt x="31" y="385"/>
                  </a:lnTo>
                  <a:lnTo>
                    <a:pt x="40" y="391"/>
                  </a:lnTo>
                  <a:lnTo>
                    <a:pt x="40" y="391"/>
                  </a:lnTo>
                  <a:lnTo>
                    <a:pt x="51" y="396"/>
                  </a:lnTo>
                  <a:lnTo>
                    <a:pt x="64" y="399"/>
                  </a:lnTo>
                  <a:lnTo>
                    <a:pt x="80" y="402"/>
                  </a:lnTo>
                  <a:lnTo>
                    <a:pt x="99" y="402"/>
                  </a:lnTo>
                  <a:lnTo>
                    <a:pt x="99" y="402"/>
                  </a:lnTo>
                  <a:lnTo>
                    <a:pt x="113" y="402"/>
                  </a:lnTo>
                  <a:lnTo>
                    <a:pt x="128" y="399"/>
                  </a:lnTo>
                  <a:lnTo>
                    <a:pt x="145" y="397"/>
                  </a:lnTo>
                  <a:lnTo>
                    <a:pt x="161" y="392"/>
                  </a:lnTo>
                  <a:lnTo>
                    <a:pt x="161" y="317"/>
                  </a:lnTo>
                  <a:lnTo>
                    <a:pt x="161" y="317"/>
                  </a:lnTo>
                  <a:lnTo>
                    <a:pt x="156" y="318"/>
                  </a:lnTo>
                  <a:lnTo>
                    <a:pt x="148" y="319"/>
                  </a:lnTo>
                  <a:lnTo>
                    <a:pt x="131" y="320"/>
                  </a:lnTo>
                  <a:lnTo>
                    <a:pt x="131" y="320"/>
                  </a:lnTo>
                  <a:lnTo>
                    <a:pt x="125" y="319"/>
                  </a:lnTo>
                  <a:lnTo>
                    <a:pt x="120" y="315"/>
                  </a:lnTo>
                  <a:lnTo>
                    <a:pt x="117" y="313"/>
                  </a:lnTo>
                  <a:lnTo>
                    <a:pt x="115" y="311"/>
                  </a:lnTo>
                  <a:lnTo>
                    <a:pt x="115" y="311"/>
                  </a:lnTo>
                  <a:lnTo>
                    <a:pt x="114" y="307"/>
                  </a:lnTo>
                  <a:lnTo>
                    <a:pt x="113" y="301"/>
                  </a:lnTo>
                  <a:lnTo>
                    <a:pt x="111" y="285"/>
                  </a:lnTo>
                  <a:lnTo>
                    <a:pt x="111" y="178"/>
                  </a:lnTo>
                  <a:lnTo>
                    <a:pt x="161" y="178"/>
                  </a:lnTo>
                  <a:lnTo>
                    <a:pt x="161" y="93"/>
                  </a:lnTo>
                  <a:lnTo>
                    <a:pt x="111" y="93"/>
                  </a:lnTo>
                  <a:lnTo>
                    <a:pt x="111"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9" name="Rectangle 11"/>
            <p:cNvSpPr>
              <a:spLocks noChangeArrowheads="1"/>
            </p:cNvSpPr>
            <p:nvPr userDrawn="1"/>
          </p:nvSpPr>
          <p:spPr bwMode="auto">
            <a:xfrm>
              <a:off x="5562" y="4169"/>
              <a:ext cx="28" cy="15"/>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67293"/>
            <a:ext cx="5568950" cy="465887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44550" y="1467293"/>
            <a:ext cx="3220964" cy="465887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44550" y="0"/>
            <a:ext cx="8899450" cy="1417638"/>
          </a:xfrm>
        </p:spPr>
        <p:txBody>
          <a:bodyPr/>
          <a:lstStyle/>
          <a:p>
            <a:r>
              <a:rPr lang="en-US" smtClean="0"/>
              <a:t>Click to edit Master title style</a:t>
            </a:r>
            <a:endParaRPr lang="en-US" dirty="0"/>
          </a:p>
        </p:txBody>
      </p:sp>
      <p:sp>
        <p:nvSpPr>
          <p:cNvPr id="6" name="Date Placeholder 3"/>
          <p:cNvSpPr>
            <a:spLocks noGrp="1"/>
          </p:cNvSpPr>
          <p:nvPr>
            <p:ph type="dt" sz="half" idx="14"/>
          </p:nvPr>
        </p:nvSpPr>
        <p:spPr/>
        <p:txBody>
          <a:bodyPr/>
          <a:lstStyle>
            <a:lvl1pPr>
              <a:defRPr/>
            </a:lvl1pPr>
          </a:lstStyle>
          <a:p>
            <a:pPr>
              <a:defRPr/>
            </a:pPr>
            <a:fld id="{56853BCF-4910-4957-9216-F1BFCAE87824}" type="datetimeFigureOut">
              <a:rPr lang="en-US"/>
              <a:pPr>
                <a:defRPr/>
              </a:pPr>
              <a:t>6/4/15</a:t>
            </a:fld>
            <a:endParaRPr lang="en-US" dirty="0"/>
          </a:p>
        </p:txBody>
      </p:sp>
      <p:sp>
        <p:nvSpPr>
          <p:cNvPr id="7" name="Slide Number Placeholder 5"/>
          <p:cNvSpPr>
            <a:spLocks noGrp="1"/>
          </p:cNvSpPr>
          <p:nvPr>
            <p:ph type="sldNum" sz="quarter" idx="15"/>
          </p:nvPr>
        </p:nvSpPr>
        <p:spPr/>
        <p:txBody>
          <a:bodyPr/>
          <a:lstStyle>
            <a:lvl1pPr>
              <a:defRPr/>
            </a:lvl1pPr>
          </a:lstStyle>
          <a:p>
            <a:pPr>
              <a:defRPr/>
            </a:pPr>
            <a:fld id="{F9BB0EDE-64A5-46CC-95B4-E964995DAD4D}" type="slidenum">
              <a:rPr lang="en-US"/>
              <a:pPr>
                <a:defRPr/>
              </a:pPr>
              <a:t>‹#›</a:t>
            </a:fld>
            <a:endParaRPr lang="en-US" dirty="0"/>
          </a:p>
        </p:txBody>
      </p:sp>
      <p:sp>
        <p:nvSpPr>
          <p:cNvPr id="9" name="Text Placeholder 7"/>
          <p:cNvSpPr>
            <a:spLocks noGrp="1"/>
          </p:cNvSpPr>
          <p:nvPr>
            <p:ph type="body" sz="quarter" idx="13" hasCustomPrompt="1"/>
          </p:nvPr>
        </p:nvSpPr>
        <p:spPr>
          <a:xfrm>
            <a:off x="241301" y="6400800"/>
            <a:ext cx="4682392" cy="446088"/>
          </a:xfrm>
        </p:spPr>
        <p:txBody>
          <a:bodyPr anchor="ctr"/>
          <a:lstStyle>
            <a:lvl1pPr>
              <a:buNone/>
              <a:defRPr sz="1400" b="1" i="1" baseline="0">
                <a:solidFill>
                  <a:schemeClr val="tx1"/>
                </a:solidFill>
              </a:defRPr>
            </a:lvl1pPr>
            <a:lvl2pPr>
              <a:buNone/>
              <a:defRPr sz="1400" b="1" i="1">
                <a:solidFill>
                  <a:schemeClr val="accent2"/>
                </a:solidFill>
              </a:defRPr>
            </a:lvl2pPr>
            <a:lvl3pPr>
              <a:buNone/>
              <a:defRPr sz="1400" b="1" i="1">
                <a:solidFill>
                  <a:schemeClr val="accent2"/>
                </a:solidFill>
              </a:defRPr>
            </a:lvl3pPr>
            <a:lvl4pPr>
              <a:buNone/>
              <a:defRPr sz="1400" b="1" i="1">
                <a:solidFill>
                  <a:schemeClr val="accent2"/>
                </a:solidFill>
              </a:defRPr>
            </a:lvl4pPr>
            <a:lvl5pPr>
              <a:buNone/>
              <a:defRPr sz="1400" b="1" i="1">
                <a:solidFill>
                  <a:schemeClr val="accent2"/>
                </a:solidFill>
              </a:defRPr>
            </a:lvl5pPr>
          </a:lstStyle>
          <a:p>
            <a:pPr lvl="0"/>
            <a:r>
              <a:rPr lang="en-US" dirty="0" smtClean="0"/>
              <a:t>Click to add section indicator OR presentation name</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theme" Target="../theme/theme2.xml"/><Relationship Id="rId15"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pic>
        <p:nvPicPr>
          <p:cNvPr id="1026" name="Picture 2" descr="Q:\Design Catalog\Corporate Templates\Covers\abstract1.jpg"/>
          <p:cNvPicPr>
            <a:picLocks noChangeAspect="1" noChangeArrowheads="1"/>
          </p:cNvPicPr>
          <p:nvPr/>
        </p:nvPicPr>
        <p:blipFill>
          <a:blip r:embed="rId14"/>
          <a:stretch>
            <a:fillRect/>
          </a:stretch>
        </p:blipFill>
        <p:spPr bwMode="auto">
          <a:xfrm>
            <a:off x="-112544" y="0"/>
            <a:ext cx="9256544" cy="1404938"/>
          </a:xfrm>
          <a:prstGeom prst="rect">
            <a:avLst/>
          </a:prstGeom>
          <a:noFill/>
          <a:ln w="9525">
            <a:noFill/>
            <a:miter lim="800000"/>
            <a:headEnd/>
            <a:tailEnd/>
          </a:ln>
        </p:spPr>
      </p:pic>
      <p:sp>
        <p:nvSpPr>
          <p:cNvPr id="28" name="Rectangle 27"/>
          <p:cNvSpPr/>
          <p:nvPr/>
        </p:nvSpPr>
        <p:spPr>
          <a:xfrm>
            <a:off x="0" y="0"/>
            <a:ext cx="9144000" cy="139858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9" name="Rectangle 28"/>
          <p:cNvSpPr/>
          <p:nvPr/>
        </p:nvSpPr>
        <p:spPr>
          <a:xfrm>
            <a:off x="0" y="0"/>
            <a:ext cx="9144000" cy="1400175"/>
          </a:xfrm>
          <a:prstGeom prst="rect">
            <a:avLst/>
          </a:prstGeom>
          <a:solidFill>
            <a:srgbClr val="0081C6">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032" name="Picture 2" descr="Q:\Design Catalog\Corporate Templates\Covers\abstract1.jpg"/>
          <p:cNvPicPr>
            <a:picLocks noChangeAspect="1" noChangeArrowheads="1"/>
          </p:cNvPicPr>
          <p:nvPr/>
        </p:nvPicPr>
        <p:blipFill>
          <a:blip r:embed="rId14"/>
          <a:stretch>
            <a:fillRect/>
          </a:stretch>
        </p:blipFill>
        <p:spPr bwMode="auto">
          <a:xfrm>
            <a:off x="-196948" y="6392385"/>
            <a:ext cx="9340948" cy="465615"/>
          </a:xfrm>
          <a:prstGeom prst="rect">
            <a:avLst/>
          </a:prstGeom>
          <a:noFill/>
          <a:ln w="9525">
            <a:noFill/>
            <a:miter lim="800000"/>
            <a:headEnd/>
            <a:tailEnd/>
          </a:ln>
        </p:spPr>
      </p:pic>
      <p:sp>
        <p:nvSpPr>
          <p:cNvPr id="34" name="Rectangle 33"/>
          <p:cNvSpPr/>
          <p:nvPr/>
        </p:nvSpPr>
        <p:spPr>
          <a:xfrm>
            <a:off x="0" y="6389580"/>
            <a:ext cx="9144000" cy="46842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5" name="Rectangle 34"/>
          <p:cNvSpPr/>
          <p:nvPr/>
        </p:nvSpPr>
        <p:spPr>
          <a:xfrm>
            <a:off x="0" y="6389580"/>
            <a:ext cx="9144000" cy="468420"/>
          </a:xfrm>
          <a:prstGeom prst="rect">
            <a:avLst/>
          </a:prstGeom>
          <a:solidFill>
            <a:srgbClr val="0081C6">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7" name="Rectangle 36"/>
          <p:cNvSpPr/>
          <p:nvPr/>
        </p:nvSpPr>
        <p:spPr>
          <a:xfrm>
            <a:off x="8333772" y="6457950"/>
            <a:ext cx="810228" cy="40005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8" name="Rectangle 37"/>
          <p:cNvSpPr/>
          <p:nvPr/>
        </p:nvSpPr>
        <p:spPr>
          <a:xfrm>
            <a:off x="8344044" y="6391275"/>
            <a:ext cx="799956" cy="466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40" name="Straight Connector 39"/>
          <p:cNvCxnSpPr/>
          <p:nvPr/>
        </p:nvCxnSpPr>
        <p:spPr>
          <a:xfrm>
            <a:off x="0" y="6386913"/>
            <a:ext cx="9144000"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40" name="Text Placeholder 2"/>
          <p:cNvSpPr>
            <a:spLocks noGrp="1"/>
          </p:cNvSpPr>
          <p:nvPr>
            <p:ph type="body" idx="1"/>
          </p:nvPr>
        </p:nvSpPr>
        <p:spPr bwMode="auto">
          <a:xfrm>
            <a:off x="244475" y="1470026"/>
            <a:ext cx="8763000" cy="48381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7361510" y="6412314"/>
            <a:ext cx="953465" cy="208404"/>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2">
                    <a:lumMod val="65000"/>
                    <a:lumOff val="35000"/>
                  </a:schemeClr>
                </a:solidFill>
                <a:latin typeface="+mn-lt"/>
              </a:defRPr>
            </a:lvl1pPr>
          </a:lstStyle>
          <a:p>
            <a:pPr>
              <a:defRPr/>
            </a:pPr>
            <a:fld id="{968AC74C-A8E6-49F4-B32B-2A731DFFA731}" type="datetimeFigureOut">
              <a:rPr lang="en-US" smtClean="0"/>
              <a:pPr>
                <a:defRPr/>
              </a:pPr>
              <a:t>6/4/15</a:t>
            </a:fld>
            <a:endParaRPr lang="en-US" dirty="0"/>
          </a:p>
        </p:txBody>
      </p:sp>
      <p:sp>
        <p:nvSpPr>
          <p:cNvPr id="6" name="Slide Number Placeholder 5"/>
          <p:cNvSpPr>
            <a:spLocks noGrp="1"/>
          </p:cNvSpPr>
          <p:nvPr>
            <p:ph type="sldNum" sz="quarter" idx="4"/>
          </p:nvPr>
        </p:nvSpPr>
        <p:spPr>
          <a:xfrm>
            <a:off x="6594125" y="6412313"/>
            <a:ext cx="744538" cy="210312"/>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2">
                    <a:lumMod val="65000"/>
                    <a:lumOff val="35000"/>
                  </a:schemeClr>
                </a:solidFill>
                <a:latin typeface="+mn-lt"/>
              </a:defRPr>
            </a:lvl1pPr>
          </a:lstStyle>
          <a:p>
            <a:pPr>
              <a:defRPr/>
            </a:pPr>
            <a:fld id="{004E23FA-282F-4C84-881E-9DAC50DAD92C}" type="slidenum">
              <a:rPr lang="en-US" smtClean="0"/>
              <a:pPr>
                <a:defRPr/>
              </a:pPr>
              <a:t>‹#›</a:t>
            </a:fld>
            <a:endParaRPr lang="en-US" dirty="0"/>
          </a:p>
        </p:txBody>
      </p:sp>
      <p:cxnSp>
        <p:nvCxnSpPr>
          <p:cNvPr id="23" name="Straight Connector 22"/>
          <p:cNvCxnSpPr/>
          <p:nvPr/>
        </p:nvCxnSpPr>
        <p:spPr>
          <a:xfrm>
            <a:off x="4943789" y="6633498"/>
            <a:ext cx="3468691"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flipH="1" flipV="1">
            <a:off x="4696980" y="6623482"/>
            <a:ext cx="4690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0" y="0"/>
            <a:ext cx="3203046" cy="1425130"/>
            <a:chOff x="4106850" y="2643808"/>
            <a:chExt cx="3203046" cy="1425130"/>
          </a:xfrm>
        </p:grpSpPr>
        <p:cxnSp>
          <p:nvCxnSpPr>
            <p:cNvPr id="26" name="Straight Connector 25"/>
            <p:cNvCxnSpPr/>
            <p:nvPr/>
          </p:nvCxnSpPr>
          <p:spPr>
            <a:xfrm rot="16200000" flipH="1">
              <a:off x="3723199" y="3095045"/>
              <a:ext cx="1423283" cy="5208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5032514" y="3096892"/>
              <a:ext cx="1423283" cy="5208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H="1">
              <a:off x="6337849" y="3095045"/>
              <a:ext cx="1423283" cy="5208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0800000" flipV="1">
              <a:off x="5197495" y="3395209"/>
              <a:ext cx="1863269" cy="6719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flipV="1">
              <a:off x="4106850" y="2652369"/>
              <a:ext cx="1380881" cy="4996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39" name="Title Placeholder 1"/>
          <p:cNvSpPr>
            <a:spLocks noGrp="1"/>
          </p:cNvSpPr>
          <p:nvPr>
            <p:ph type="title"/>
          </p:nvPr>
        </p:nvSpPr>
        <p:spPr bwMode="auto">
          <a:xfrm>
            <a:off x="244475" y="0"/>
            <a:ext cx="8763000" cy="14176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cxnSp>
        <p:nvCxnSpPr>
          <p:cNvPr id="32" name="Straight Connector 31"/>
          <p:cNvCxnSpPr/>
          <p:nvPr/>
        </p:nvCxnSpPr>
        <p:spPr>
          <a:xfrm>
            <a:off x="0" y="1401763"/>
            <a:ext cx="9144000" cy="1587"/>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7227903" y="6511771"/>
            <a:ext cx="251534"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0" y="1401763"/>
            <a:ext cx="9144000"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4"/>
          <p:cNvGrpSpPr>
            <a:grpSpLocks noChangeAspect="1"/>
          </p:cNvGrpSpPr>
          <p:nvPr/>
        </p:nvGrpSpPr>
        <p:grpSpPr bwMode="auto">
          <a:xfrm>
            <a:off x="8410575" y="6478588"/>
            <a:ext cx="681038" cy="301625"/>
            <a:chOff x="5298" y="4081"/>
            <a:chExt cx="429" cy="190"/>
          </a:xfrm>
        </p:grpSpPr>
        <p:sp>
          <p:nvSpPr>
            <p:cNvPr id="3" name="AutoShape 3"/>
            <p:cNvSpPr>
              <a:spLocks noChangeAspect="1" noChangeArrowheads="1" noTextEdit="1"/>
            </p:cNvSpPr>
            <p:nvPr userDrawn="1"/>
          </p:nvSpPr>
          <p:spPr bwMode="auto">
            <a:xfrm>
              <a:off x="5298" y="4081"/>
              <a:ext cx="429" cy="1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 name="Freeform 5"/>
            <p:cNvSpPr>
              <a:spLocks noEditPoints="1"/>
            </p:cNvSpPr>
            <p:nvPr userDrawn="1"/>
          </p:nvSpPr>
          <p:spPr bwMode="auto">
            <a:xfrm>
              <a:off x="5298" y="4081"/>
              <a:ext cx="292" cy="94"/>
            </a:xfrm>
            <a:custGeom>
              <a:avLst/>
              <a:gdLst/>
              <a:ahLst/>
              <a:cxnLst>
                <a:cxn ang="0">
                  <a:pos x="854" y="136"/>
                </a:cxn>
                <a:cxn ang="0">
                  <a:pos x="1054" y="136"/>
                </a:cxn>
                <a:cxn ang="0">
                  <a:pos x="1005" y="9"/>
                </a:cxn>
                <a:cxn ang="0">
                  <a:pos x="740" y="9"/>
                </a:cxn>
                <a:cxn ang="0">
                  <a:pos x="519" y="100"/>
                </a:cxn>
                <a:cxn ang="0">
                  <a:pos x="566" y="111"/>
                </a:cxn>
                <a:cxn ang="0">
                  <a:pos x="591" y="134"/>
                </a:cxn>
                <a:cxn ang="0">
                  <a:pos x="605" y="175"/>
                </a:cxn>
                <a:cxn ang="0">
                  <a:pos x="602" y="213"/>
                </a:cxn>
                <a:cxn ang="0">
                  <a:pos x="588" y="249"/>
                </a:cxn>
                <a:cxn ang="0">
                  <a:pos x="560" y="269"/>
                </a:cxn>
                <a:cxn ang="0">
                  <a:pos x="484" y="275"/>
                </a:cxn>
                <a:cxn ang="0">
                  <a:pos x="533" y="366"/>
                </a:cxn>
                <a:cxn ang="0">
                  <a:pos x="614" y="354"/>
                </a:cxn>
                <a:cxn ang="0">
                  <a:pos x="671" y="317"/>
                </a:cxn>
                <a:cxn ang="0">
                  <a:pos x="704" y="261"/>
                </a:cxn>
                <a:cxn ang="0">
                  <a:pos x="715" y="187"/>
                </a:cxn>
                <a:cxn ang="0">
                  <a:pos x="710" y="136"/>
                </a:cxn>
                <a:cxn ang="0">
                  <a:pos x="688" y="77"/>
                </a:cxn>
                <a:cxn ang="0">
                  <a:pos x="645" y="32"/>
                </a:cxn>
                <a:cxn ang="0">
                  <a:pos x="576" y="10"/>
                </a:cxn>
                <a:cxn ang="0">
                  <a:pos x="343" y="141"/>
                </a:cxn>
                <a:cxn ang="0">
                  <a:pos x="333" y="95"/>
                </a:cxn>
                <a:cxn ang="0">
                  <a:pos x="305" y="46"/>
                </a:cxn>
                <a:cxn ang="0">
                  <a:pos x="261" y="15"/>
                </a:cxn>
                <a:cxn ang="0">
                  <a:pos x="199" y="0"/>
                </a:cxn>
                <a:cxn ang="0">
                  <a:pos x="142" y="4"/>
                </a:cxn>
                <a:cxn ang="0">
                  <a:pos x="76" y="29"/>
                </a:cxn>
                <a:cxn ang="0">
                  <a:pos x="29" y="78"/>
                </a:cxn>
                <a:cxn ang="0">
                  <a:pos x="4" y="147"/>
                </a:cxn>
                <a:cxn ang="0">
                  <a:pos x="1" y="207"/>
                </a:cxn>
                <a:cxn ang="0">
                  <a:pos x="19" y="277"/>
                </a:cxn>
                <a:cxn ang="0">
                  <a:pos x="59" y="333"/>
                </a:cxn>
                <a:cxn ang="0">
                  <a:pos x="121" y="366"/>
                </a:cxn>
                <a:cxn ang="0">
                  <a:pos x="182" y="375"/>
                </a:cxn>
                <a:cxn ang="0">
                  <a:pos x="251" y="361"/>
                </a:cxn>
                <a:cxn ang="0">
                  <a:pos x="302" y="327"/>
                </a:cxn>
                <a:cxn ang="0">
                  <a:pos x="333" y="280"/>
                </a:cxn>
                <a:cxn ang="0">
                  <a:pos x="344" y="226"/>
                </a:cxn>
                <a:cxn ang="0">
                  <a:pos x="230" y="249"/>
                </a:cxn>
                <a:cxn ang="0">
                  <a:pos x="202" y="281"/>
                </a:cxn>
                <a:cxn ang="0">
                  <a:pos x="170" y="285"/>
                </a:cxn>
                <a:cxn ang="0">
                  <a:pos x="139" y="272"/>
                </a:cxn>
                <a:cxn ang="0">
                  <a:pos x="121" y="247"/>
                </a:cxn>
                <a:cxn ang="0">
                  <a:pos x="110" y="187"/>
                </a:cxn>
                <a:cxn ang="0">
                  <a:pos x="119" y="135"/>
                </a:cxn>
                <a:cxn ang="0">
                  <a:pos x="135" y="107"/>
                </a:cxn>
                <a:cxn ang="0">
                  <a:pos x="161" y="91"/>
                </a:cxn>
                <a:cxn ang="0">
                  <a:pos x="187" y="90"/>
                </a:cxn>
                <a:cxn ang="0">
                  <a:pos x="212" y="98"/>
                </a:cxn>
                <a:cxn ang="0">
                  <a:pos x="233" y="128"/>
                </a:cxn>
              </a:cxnLst>
              <a:rect l="0" t="0" r="r" b="b"/>
              <a:pathLst>
                <a:path w="1167" h="375">
                  <a:moveTo>
                    <a:pt x="740" y="366"/>
                  </a:moveTo>
                  <a:lnTo>
                    <a:pt x="852" y="366"/>
                  </a:lnTo>
                  <a:lnTo>
                    <a:pt x="852" y="136"/>
                  </a:lnTo>
                  <a:lnTo>
                    <a:pt x="854" y="136"/>
                  </a:lnTo>
                  <a:lnTo>
                    <a:pt x="903" y="366"/>
                  </a:lnTo>
                  <a:lnTo>
                    <a:pt x="1000" y="366"/>
                  </a:lnTo>
                  <a:lnTo>
                    <a:pt x="1052" y="136"/>
                  </a:lnTo>
                  <a:lnTo>
                    <a:pt x="1054" y="136"/>
                  </a:lnTo>
                  <a:lnTo>
                    <a:pt x="1054" y="321"/>
                  </a:lnTo>
                  <a:lnTo>
                    <a:pt x="1167" y="321"/>
                  </a:lnTo>
                  <a:lnTo>
                    <a:pt x="1167" y="9"/>
                  </a:lnTo>
                  <a:lnTo>
                    <a:pt x="1005" y="9"/>
                  </a:lnTo>
                  <a:lnTo>
                    <a:pt x="954" y="219"/>
                  </a:lnTo>
                  <a:lnTo>
                    <a:pt x="953" y="219"/>
                  </a:lnTo>
                  <a:lnTo>
                    <a:pt x="902" y="9"/>
                  </a:lnTo>
                  <a:lnTo>
                    <a:pt x="740" y="9"/>
                  </a:lnTo>
                  <a:lnTo>
                    <a:pt x="740" y="366"/>
                  </a:lnTo>
                  <a:close/>
                  <a:moveTo>
                    <a:pt x="484" y="100"/>
                  </a:moveTo>
                  <a:lnTo>
                    <a:pt x="519" y="100"/>
                  </a:lnTo>
                  <a:lnTo>
                    <a:pt x="519" y="100"/>
                  </a:lnTo>
                  <a:lnTo>
                    <a:pt x="533" y="101"/>
                  </a:lnTo>
                  <a:lnTo>
                    <a:pt x="545" y="102"/>
                  </a:lnTo>
                  <a:lnTo>
                    <a:pt x="556" y="106"/>
                  </a:lnTo>
                  <a:lnTo>
                    <a:pt x="566" y="111"/>
                  </a:lnTo>
                  <a:lnTo>
                    <a:pt x="574" y="116"/>
                  </a:lnTo>
                  <a:lnTo>
                    <a:pt x="582" y="122"/>
                  </a:lnTo>
                  <a:lnTo>
                    <a:pt x="587" y="128"/>
                  </a:lnTo>
                  <a:lnTo>
                    <a:pt x="591" y="134"/>
                  </a:lnTo>
                  <a:lnTo>
                    <a:pt x="596" y="141"/>
                  </a:lnTo>
                  <a:lnTo>
                    <a:pt x="599" y="148"/>
                  </a:lnTo>
                  <a:lnTo>
                    <a:pt x="604" y="163"/>
                  </a:lnTo>
                  <a:lnTo>
                    <a:pt x="605" y="175"/>
                  </a:lnTo>
                  <a:lnTo>
                    <a:pt x="606" y="185"/>
                  </a:lnTo>
                  <a:lnTo>
                    <a:pt x="606" y="185"/>
                  </a:lnTo>
                  <a:lnTo>
                    <a:pt x="605" y="198"/>
                  </a:lnTo>
                  <a:lnTo>
                    <a:pt x="602" y="213"/>
                  </a:lnTo>
                  <a:lnTo>
                    <a:pt x="599" y="229"/>
                  </a:lnTo>
                  <a:lnTo>
                    <a:pt x="595" y="236"/>
                  </a:lnTo>
                  <a:lnTo>
                    <a:pt x="591" y="242"/>
                  </a:lnTo>
                  <a:lnTo>
                    <a:pt x="588" y="249"/>
                  </a:lnTo>
                  <a:lnTo>
                    <a:pt x="582" y="255"/>
                  </a:lnTo>
                  <a:lnTo>
                    <a:pt x="576" y="260"/>
                  </a:lnTo>
                  <a:lnTo>
                    <a:pt x="568" y="265"/>
                  </a:lnTo>
                  <a:lnTo>
                    <a:pt x="560" y="269"/>
                  </a:lnTo>
                  <a:lnTo>
                    <a:pt x="550" y="272"/>
                  </a:lnTo>
                  <a:lnTo>
                    <a:pt x="539" y="274"/>
                  </a:lnTo>
                  <a:lnTo>
                    <a:pt x="527" y="275"/>
                  </a:lnTo>
                  <a:lnTo>
                    <a:pt x="484" y="275"/>
                  </a:lnTo>
                  <a:lnTo>
                    <a:pt x="484" y="100"/>
                  </a:lnTo>
                  <a:close/>
                  <a:moveTo>
                    <a:pt x="373" y="366"/>
                  </a:moveTo>
                  <a:lnTo>
                    <a:pt x="533" y="366"/>
                  </a:lnTo>
                  <a:lnTo>
                    <a:pt x="533" y="366"/>
                  </a:lnTo>
                  <a:lnTo>
                    <a:pt x="555" y="366"/>
                  </a:lnTo>
                  <a:lnTo>
                    <a:pt x="577" y="364"/>
                  </a:lnTo>
                  <a:lnTo>
                    <a:pt x="596" y="359"/>
                  </a:lnTo>
                  <a:lnTo>
                    <a:pt x="614" y="354"/>
                  </a:lnTo>
                  <a:lnTo>
                    <a:pt x="630" y="347"/>
                  </a:lnTo>
                  <a:lnTo>
                    <a:pt x="646" y="338"/>
                  </a:lnTo>
                  <a:lnTo>
                    <a:pt x="659" y="328"/>
                  </a:lnTo>
                  <a:lnTo>
                    <a:pt x="671" y="317"/>
                  </a:lnTo>
                  <a:lnTo>
                    <a:pt x="681" y="305"/>
                  </a:lnTo>
                  <a:lnTo>
                    <a:pt x="691" y="292"/>
                  </a:lnTo>
                  <a:lnTo>
                    <a:pt x="698" y="277"/>
                  </a:lnTo>
                  <a:lnTo>
                    <a:pt x="704" y="261"/>
                  </a:lnTo>
                  <a:lnTo>
                    <a:pt x="709" y="244"/>
                  </a:lnTo>
                  <a:lnTo>
                    <a:pt x="713" y="226"/>
                  </a:lnTo>
                  <a:lnTo>
                    <a:pt x="715" y="207"/>
                  </a:lnTo>
                  <a:lnTo>
                    <a:pt x="715" y="187"/>
                  </a:lnTo>
                  <a:lnTo>
                    <a:pt x="715" y="187"/>
                  </a:lnTo>
                  <a:lnTo>
                    <a:pt x="715" y="170"/>
                  </a:lnTo>
                  <a:lnTo>
                    <a:pt x="714" y="153"/>
                  </a:lnTo>
                  <a:lnTo>
                    <a:pt x="710" y="136"/>
                  </a:lnTo>
                  <a:lnTo>
                    <a:pt x="707" y="120"/>
                  </a:lnTo>
                  <a:lnTo>
                    <a:pt x="702" y="106"/>
                  </a:lnTo>
                  <a:lnTo>
                    <a:pt x="696" y="90"/>
                  </a:lnTo>
                  <a:lnTo>
                    <a:pt x="688" y="77"/>
                  </a:lnTo>
                  <a:lnTo>
                    <a:pt x="680" y="63"/>
                  </a:lnTo>
                  <a:lnTo>
                    <a:pt x="669" y="51"/>
                  </a:lnTo>
                  <a:lnTo>
                    <a:pt x="658" y="41"/>
                  </a:lnTo>
                  <a:lnTo>
                    <a:pt x="645" y="32"/>
                  </a:lnTo>
                  <a:lnTo>
                    <a:pt x="630" y="23"/>
                  </a:lnTo>
                  <a:lnTo>
                    <a:pt x="613" y="17"/>
                  </a:lnTo>
                  <a:lnTo>
                    <a:pt x="595" y="12"/>
                  </a:lnTo>
                  <a:lnTo>
                    <a:pt x="576" y="10"/>
                  </a:lnTo>
                  <a:lnTo>
                    <a:pt x="554" y="9"/>
                  </a:lnTo>
                  <a:lnTo>
                    <a:pt x="373" y="9"/>
                  </a:lnTo>
                  <a:lnTo>
                    <a:pt x="373" y="366"/>
                  </a:lnTo>
                  <a:close/>
                  <a:moveTo>
                    <a:pt x="343" y="141"/>
                  </a:moveTo>
                  <a:lnTo>
                    <a:pt x="343" y="141"/>
                  </a:lnTo>
                  <a:lnTo>
                    <a:pt x="341" y="125"/>
                  </a:lnTo>
                  <a:lnTo>
                    <a:pt x="337" y="109"/>
                  </a:lnTo>
                  <a:lnTo>
                    <a:pt x="333" y="95"/>
                  </a:lnTo>
                  <a:lnTo>
                    <a:pt x="327" y="81"/>
                  </a:lnTo>
                  <a:lnTo>
                    <a:pt x="321" y="69"/>
                  </a:lnTo>
                  <a:lnTo>
                    <a:pt x="314" y="57"/>
                  </a:lnTo>
                  <a:lnTo>
                    <a:pt x="305" y="46"/>
                  </a:lnTo>
                  <a:lnTo>
                    <a:pt x="296" y="38"/>
                  </a:lnTo>
                  <a:lnTo>
                    <a:pt x="285" y="29"/>
                  </a:lnTo>
                  <a:lnTo>
                    <a:pt x="273" y="21"/>
                  </a:lnTo>
                  <a:lnTo>
                    <a:pt x="261" y="15"/>
                  </a:lnTo>
                  <a:lnTo>
                    <a:pt x="247" y="10"/>
                  </a:lnTo>
                  <a:lnTo>
                    <a:pt x="231" y="5"/>
                  </a:lnTo>
                  <a:lnTo>
                    <a:pt x="216" y="2"/>
                  </a:lnTo>
                  <a:lnTo>
                    <a:pt x="199" y="0"/>
                  </a:lnTo>
                  <a:lnTo>
                    <a:pt x="182" y="0"/>
                  </a:lnTo>
                  <a:lnTo>
                    <a:pt x="182" y="0"/>
                  </a:lnTo>
                  <a:lnTo>
                    <a:pt x="161" y="0"/>
                  </a:lnTo>
                  <a:lnTo>
                    <a:pt x="142" y="4"/>
                  </a:lnTo>
                  <a:lnTo>
                    <a:pt x="124" y="7"/>
                  </a:lnTo>
                  <a:lnTo>
                    <a:pt x="107" y="13"/>
                  </a:lnTo>
                  <a:lnTo>
                    <a:pt x="91" y="21"/>
                  </a:lnTo>
                  <a:lnTo>
                    <a:pt x="76" y="29"/>
                  </a:lnTo>
                  <a:lnTo>
                    <a:pt x="62" y="40"/>
                  </a:lnTo>
                  <a:lnTo>
                    <a:pt x="50" y="51"/>
                  </a:lnTo>
                  <a:lnTo>
                    <a:pt x="39" y="64"/>
                  </a:lnTo>
                  <a:lnTo>
                    <a:pt x="29" y="78"/>
                  </a:lnTo>
                  <a:lnTo>
                    <a:pt x="21" y="94"/>
                  </a:lnTo>
                  <a:lnTo>
                    <a:pt x="13" y="111"/>
                  </a:lnTo>
                  <a:lnTo>
                    <a:pt x="7" y="128"/>
                  </a:lnTo>
                  <a:lnTo>
                    <a:pt x="4" y="147"/>
                  </a:lnTo>
                  <a:lnTo>
                    <a:pt x="1" y="167"/>
                  </a:lnTo>
                  <a:lnTo>
                    <a:pt x="0" y="187"/>
                  </a:lnTo>
                  <a:lnTo>
                    <a:pt x="0" y="187"/>
                  </a:lnTo>
                  <a:lnTo>
                    <a:pt x="1" y="207"/>
                  </a:lnTo>
                  <a:lnTo>
                    <a:pt x="4" y="226"/>
                  </a:lnTo>
                  <a:lnTo>
                    <a:pt x="7" y="244"/>
                  </a:lnTo>
                  <a:lnTo>
                    <a:pt x="12" y="261"/>
                  </a:lnTo>
                  <a:lnTo>
                    <a:pt x="19" y="277"/>
                  </a:lnTo>
                  <a:lnTo>
                    <a:pt x="27" y="293"/>
                  </a:lnTo>
                  <a:lnTo>
                    <a:pt x="36" y="308"/>
                  </a:lnTo>
                  <a:lnTo>
                    <a:pt x="47" y="321"/>
                  </a:lnTo>
                  <a:lnTo>
                    <a:pt x="59" y="333"/>
                  </a:lnTo>
                  <a:lnTo>
                    <a:pt x="74" y="343"/>
                  </a:lnTo>
                  <a:lnTo>
                    <a:pt x="88" y="353"/>
                  </a:lnTo>
                  <a:lnTo>
                    <a:pt x="104" y="360"/>
                  </a:lnTo>
                  <a:lnTo>
                    <a:pt x="121" y="366"/>
                  </a:lnTo>
                  <a:lnTo>
                    <a:pt x="141" y="371"/>
                  </a:lnTo>
                  <a:lnTo>
                    <a:pt x="160" y="373"/>
                  </a:lnTo>
                  <a:lnTo>
                    <a:pt x="182" y="375"/>
                  </a:lnTo>
                  <a:lnTo>
                    <a:pt x="182" y="375"/>
                  </a:lnTo>
                  <a:lnTo>
                    <a:pt x="200" y="375"/>
                  </a:lnTo>
                  <a:lnTo>
                    <a:pt x="218" y="371"/>
                  </a:lnTo>
                  <a:lnTo>
                    <a:pt x="235" y="367"/>
                  </a:lnTo>
                  <a:lnTo>
                    <a:pt x="251" y="361"/>
                  </a:lnTo>
                  <a:lnTo>
                    <a:pt x="265" y="355"/>
                  </a:lnTo>
                  <a:lnTo>
                    <a:pt x="279" y="347"/>
                  </a:lnTo>
                  <a:lnTo>
                    <a:pt x="291" y="338"/>
                  </a:lnTo>
                  <a:lnTo>
                    <a:pt x="302" y="327"/>
                  </a:lnTo>
                  <a:lnTo>
                    <a:pt x="311" y="316"/>
                  </a:lnTo>
                  <a:lnTo>
                    <a:pt x="320" y="305"/>
                  </a:lnTo>
                  <a:lnTo>
                    <a:pt x="327" y="292"/>
                  </a:lnTo>
                  <a:lnTo>
                    <a:pt x="333" y="280"/>
                  </a:lnTo>
                  <a:lnTo>
                    <a:pt x="338" y="266"/>
                  </a:lnTo>
                  <a:lnTo>
                    <a:pt x="342" y="253"/>
                  </a:lnTo>
                  <a:lnTo>
                    <a:pt x="344" y="240"/>
                  </a:lnTo>
                  <a:lnTo>
                    <a:pt x="344" y="226"/>
                  </a:lnTo>
                  <a:lnTo>
                    <a:pt x="236" y="226"/>
                  </a:lnTo>
                  <a:lnTo>
                    <a:pt x="236" y="226"/>
                  </a:lnTo>
                  <a:lnTo>
                    <a:pt x="234" y="238"/>
                  </a:lnTo>
                  <a:lnTo>
                    <a:pt x="230" y="249"/>
                  </a:lnTo>
                  <a:lnTo>
                    <a:pt x="225" y="259"/>
                  </a:lnTo>
                  <a:lnTo>
                    <a:pt x="219" y="269"/>
                  </a:lnTo>
                  <a:lnTo>
                    <a:pt x="211" y="276"/>
                  </a:lnTo>
                  <a:lnTo>
                    <a:pt x="202" y="281"/>
                  </a:lnTo>
                  <a:lnTo>
                    <a:pt x="191" y="285"/>
                  </a:lnTo>
                  <a:lnTo>
                    <a:pt x="178" y="286"/>
                  </a:lnTo>
                  <a:lnTo>
                    <a:pt x="178" y="286"/>
                  </a:lnTo>
                  <a:lnTo>
                    <a:pt x="170" y="285"/>
                  </a:lnTo>
                  <a:lnTo>
                    <a:pt x="161" y="283"/>
                  </a:lnTo>
                  <a:lnTo>
                    <a:pt x="153" y="281"/>
                  </a:lnTo>
                  <a:lnTo>
                    <a:pt x="147" y="277"/>
                  </a:lnTo>
                  <a:lnTo>
                    <a:pt x="139" y="272"/>
                  </a:lnTo>
                  <a:lnTo>
                    <a:pt x="135" y="268"/>
                  </a:lnTo>
                  <a:lnTo>
                    <a:pt x="130" y="261"/>
                  </a:lnTo>
                  <a:lnTo>
                    <a:pt x="125" y="254"/>
                  </a:lnTo>
                  <a:lnTo>
                    <a:pt x="121" y="247"/>
                  </a:lnTo>
                  <a:lnTo>
                    <a:pt x="119" y="240"/>
                  </a:lnTo>
                  <a:lnTo>
                    <a:pt x="114" y="223"/>
                  </a:lnTo>
                  <a:lnTo>
                    <a:pt x="111" y="206"/>
                  </a:lnTo>
                  <a:lnTo>
                    <a:pt x="110" y="187"/>
                  </a:lnTo>
                  <a:lnTo>
                    <a:pt x="110" y="187"/>
                  </a:lnTo>
                  <a:lnTo>
                    <a:pt x="111" y="169"/>
                  </a:lnTo>
                  <a:lnTo>
                    <a:pt x="114" y="152"/>
                  </a:lnTo>
                  <a:lnTo>
                    <a:pt x="119" y="135"/>
                  </a:lnTo>
                  <a:lnTo>
                    <a:pt x="121" y="128"/>
                  </a:lnTo>
                  <a:lnTo>
                    <a:pt x="125" y="120"/>
                  </a:lnTo>
                  <a:lnTo>
                    <a:pt x="130" y="113"/>
                  </a:lnTo>
                  <a:lnTo>
                    <a:pt x="135" y="107"/>
                  </a:lnTo>
                  <a:lnTo>
                    <a:pt x="139" y="102"/>
                  </a:lnTo>
                  <a:lnTo>
                    <a:pt x="147" y="97"/>
                  </a:lnTo>
                  <a:lnTo>
                    <a:pt x="153" y="94"/>
                  </a:lnTo>
                  <a:lnTo>
                    <a:pt x="161" y="91"/>
                  </a:lnTo>
                  <a:lnTo>
                    <a:pt x="170" y="90"/>
                  </a:lnTo>
                  <a:lnTo>
                    <a:pt x="178" y="89"/>
                  </a:lnTo>
                  <a:lnTo>
                    <a:pt x="178" y="89"/>
                  </a:lnTo>
                  <a:lnTo>
                    <a:pt x="187" y="90"/>
                  </a:lnTo>
                  <a:lnTo>
                    <a:pt x="194" y="91"/>
                  </a:lnTo>
                  <a:lnTo>
                    <a:pt x="200" y="92"/>
                  </a:lnTo>
                  <a:lnTo>
                    <a:pt x="206" y="95"/>
                  </a:lnTo>
                  <a:lnTo>
                    <a:pt x="212" y="98"/>
                  </a:lnTo>
                  <a:lnTo>
                    <a:pt x="216" y="102"/>
                  </a:lnTo>
                  <a:lnTo>
                    <a:pt x="223" y="111"/>
                  </a:lnTo>
                  <a:lnTo>
                    <a:pt x="229" y="119"/>
                  </a:lnTo>
                  <a:lnTo>
                    <a:pt x="233" y="128"/>
                  </a:lnTo>
                  <a:lnTo>
                    <a:pt x="235" y="136"/>
                  </a:lnTo>
                  <a:lnTo>
                    <a:pt x="236" y="141"/>
                  </a:lnTo>
                  <a:lnTo>
                    <a:pt x="343" y="14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0" name="Rectangle 6"/>
            <p:cNvSpPr>
              <a:spLocks noChangeArrowheads="1"/>
            </p:cNvSpPr>
            <p:nvPr userDrawn="1"/>
          </p:nvSpPr>
          <p:spPr bwMode="auto">
            <a:xfrm>
              <a:off x="5562" y="4192"/>
              <a:ext cx="28" cy="7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1" name="Freeform 7"/>
            <p:cNvSpPr>
              <a:spLocks/>
            </p:cNvSpPr>
            <p:nvPr userDrawn="1"/>
          </p:nvSpPr>
          <p:spPr bwMode="auto">
            <a:xfrm>
              <a:off x="5428" y="4190"/>
              <a:ext cx="124" cy="77"/>
            </a:xfrm>
            <a:custGeom>
              <a:avLst/>
              <a:gdLst/>
              <a:ahLst/>
              <a:cxnLst>
                <a:cxn ang="0">
                  <a:pos x="114" y="308"/>
                </a:cxn>
                <a:cxn ang="0">
                  <a:pos x="114" y="145"/>
                </a:cxn>
                <a:cxn ang="0">
                  <a:pos x="116" y="124"/>
                </a:cxn>
                <a:cxn ang="0">
                  <a:pos x="123" y="107"/>
                </a:cxn>
                <a:cxn ang="0">
                  <a:pos x="134" y="96"/>
                </a:cxn>
                <a:cxn ang="0">
                  <a:pos x="154" y="91"/>
                </a:cxn>
                <a:cxn ang="0">
                  <a:pos x="164" y="92"/>
                </a:cxn>
                <a:cxn ang="0">
                  <a:pos x="180" y="100"/>
                </a:cxn>
                <a:cxn ang="0">
                  <a:pos x="188" y="116"/>
                </a:cxn>
                <a:cxn ang="0">
                  <a:pos x="191" y="135"/>
                </a:cxn>
                <a:cxn ang="0">
                  <a:pos x="191" y="308"/>
                </a:cxn>
                <a:cxn ang="0">
                  <a:pos x="305" y="145"/>
                </a:cxn>
                <a:cxn ang="0">
                  <a:pos x="306" y="135"/>
                </a:cxn>
                <a:cxn ang="0">
                  <a:pos x="310" y="115"/>
                </a:cxn>
                <a:cxn ang="0">
                  <a:pos x="320" y="100"/>
                </a:cxn>
                <a:cxn ang="0">
                  <a:pos x="334" y="92"/>
                </a:cxn>
                <a:cxn ang="0">
                  <a:pos x="345" y="91"/>
                </a:cxn>
                <a:cxn ang="0">
                  <a:pos x="366" y="96"/>
                </a:cxn>
                <a:cxn ang="0">
                  <a:pos x="377" y="108"/>
                </a:cxn>
                <a:cxn ang="0">
                  <a:pos x="381" y="125"/>
                </a:cxn>
                <a:cxn ang="0">
                  <a:pos x="383" y="145"/>
                </a:cxn>
                <a:cxn ang="0">
                  <a:pos x="497" y="308"/>
                </a:cxn>
                <a:cxn ang="0">
                  <a:pos x="497" y="102"/>
                </a:cxn>
                <a:cxn ang="0">
                  <a:pos x="494" y="74"/>
                </a:cxn>
                <a:cxn ang="0">
                  <a:pos x="489" y="57"/>
                </a:cxn>
                <a:cxn ang="0">
                  <a:pos x="480" y="40"/>
                </a:cxn>
                <a:cxn ang="0">
                  <a:pos x="467" y="25"/>
                </a:cxn>
                <a:cxn ang="0">
                  <a:pos x="452" y="13"/>
                </a:cxn>
                <a:cxn ang="0">
                  <a:pos x="432" y="4"/>
                </a:cxn>
                <a:cxn ang="0">
                  <a:pos x="408" y="0"/>
                </a:cxn>
                <a:cxn ang="0">
                  <a:pos x="394" y="0"/>
                </a:cxn>
                <a:cxn ang="0">
                  <a:pos x="368" y="1"/>
                </a:cxn>
                <a:cxn ang="0">
                  <a:pos x="346" y="6"/>
                </a:cxn>
                <a:cxn ang="0">
                  <a:pos x="329" y="13"/>
                </a:cxn>
                <a:cxn ang="0">
                  <a:pos x="306" y="30"/>
                </a:cxn>
                <a:cxn ang="0">
                  <a:pos x="292" y="47"/>
                </a:cxn>
                <a:cxn ang="0">
                  <a:pos x="284" y="36"/>
                </a:cxn>
                <a:cxn ang="0">
                  <a:pos x="268" y="18"/>
                </a:cxn>
                <a:cxn ang="0">
                  <a:pos x="246" y="7"/>
                </a:cxn>
                <a:cxn ang="0">
                  <a:pos x="223" y="0"/>
                </a:cxn>
                <a:cxn ang="0">
                  <a:pos x="209" y="0"/>
                </a:cxn>
                <a:cxn ang="0">
                  <a:pos x="180" y="2"/>
                </a:cxn>
                <a:cxn ang="0">
                  <a:pos x="154" y="10"/>
                </a:cxn>
                <a:cxn ang="0">
                  <a:pos x="131" y="25"/>
                </a:cxn>
                <a:cxn ang="0">
                  <a:pos x="111" y="47"/>
                </a:cxn>
                <a:cxn ang="0">
                  <a:pos x="110" y="7"/>
                </a:cxn>
                <a:cxn ang="0">
                  <a:pos x="0" y="308"/>
                </a:cxn>
              </a:cxnLst>
              <a:rect l="0" t="0" r="r" b="b"/>
              <a:pathLst>
                <a:path w="497" h="308">
                  <a:moveTo>
                    <a:pt x="0" y="308"/>
                  </a:moveTo>
                  <a:lnTo>
                    <a:pt x="114" y="308"/>
                  </a:lnTo>
                  <a:lnTo>
                    <a:pt x="114" y="145"/>
                  </a:lnTo>
                  <a:lnTo>
                    <a:pt x="114" y="145"/>
                  </a:lnTo>
                  <a:lnTo>
                    <a:pt x="115" y="135"/>
                  </a:lnTo>
                  <a:lnTo>
                    <a:pt x="116" y="124"/>
                  </a:lnTo>
                  <a:lnTo>
                    <a:pt x="118" y="115"/>
                  </a:lnTo>
                  <a:lnTo>
                    <a:pt x="123" y="107"/>
                  </a:lnTo>
                  <a:lnTo>
                    <a:pt x="128" y="100"/>
                  </a:lnTo>
                  <a:lnTo>
                    <a:pt x="134" y="96"/>
                  </a:lnTo>
                  <a:lnTo>
                    <a:pt x="143" y="92"/>
                  </a:lnTo>
                  <a:lnTo>
                    <a:pt x="154" y="91"/>
                  </a:lnTo>
                  <a:lnTo>
                    <a:pt x="154" y="91"/>
                  </a:lnTo>
                  <a:lnTo>
                    <a:pt x="164" y="92"/>
                  </a:lnTo>
                  <a:lnTo>
                    <a:pt x="174" y="96"/>
                  </a:lnTo>
                  <a:lnTo>
                    <a:pt x="180" y="100"/>
                  </a:lnTo>
                  <a:lnTo>
                    <a:pt x="185" y="108"/>
                  </a:lnTo>
                  <a:lnTo>
                    <a:pt x="188" y="116"/>
                  </a:lnTo>
                  <a:lnTo>
                    <a:pt x="190" y="125"/>
                  </a:lnTo>
                  <a:lnTo>
                    <a:pt x="191" y="135"/>
                  </a:lnTo>
                  <a:lnTo>
                    <a:pt x="191" y="145"/>
                  </a:lnTo>
                  <a:lnTo>
                    <a:pt x="191" y="308"/>
                  </a:lnTo>
                  <a:lnTo>
                    <a:pt x="305" y="308"/>
                  </a:lnTo>
                  <a:lnTo>
                    <a:pt x="305" y="145"/>
                  </a:lnTo>
                  <a:lnTo>
                    <a:pt x="305" y="145"/>
                  </a:lnTo>
                  <a:lnTo>
                    <a:pt x="306" y="135"/>
                  </a:lnTo>
                  <a:lnTo>
                    <a:pt x="307" y="124"/>
                  </a:lnTo>
                  <a:lnTo>
                    <a:pt x="310" y="115"/>
                  </a:lnTo>
                  <a:lnTo>
                    <a:pt x="315" y="107"/>
                  </a:lnTo>
                  <a:lnTo>
                    <a:pt x="320" y="100"/>
                  </a:lnTo>
                  <a:lnTo>
                    <a:pt x="326" y="96"/>
                  </a:lnTo>
                  <a:lnTo>
                    <a:pt x="334" y="92"/>
                  </a:lnTo>
                  <a:lnTo>
                    <a:pt x="345" y="91"/>
                  </a:lnTo>
                  <a:lnTo>
                    <a:pt x="345" y="91"/>
                  </a:lnTo>
                  <a:lnTo>
                    <a:pt x="356" y="92"/>
                  </a:lnTo>
                  <a:lnTo>
                    <a:pt x="366" y="96"/>
                  </a:lnTo>
                  <a:lnTo>
                    <a:pt x="372" y="100"/>
                  </a:lnTo>
                  <a:lnTo>
                    <a:pt x="377" y="108"/>
                  </a:lnTo>
                  <a:lnTo>
                    <a:pt x="379" y="116"/>
                  </a:lnTo>
                  <a:lnTo>
                    <a:pt x="381" y="125"/>
                  </a:lnTo>
                  <a:lnTo>
                    <a:pt x="383" y="135"/>
                  </a:lnTo>
                  <a:lnTo>
                    <a:pt x="383" y="145"/>
                  </a:lnTo>
                  <a:lnTo>
                    <a:pt x="383" y="308"/>
                  </a:lnTo>
                  <a:lnTo>
                    <a:pt x="497" y="308"/>
                  </a:lnTo>
                  <a:lnTo>
                    <a:pt x="497" y="102"/>
                  </a:lnTo>
                  <a:lnTo>
                    <a:pt x="497" y="102"/>
                  </a:lnTo>
                  <a:lnTo>
                    <a:pt x="495" y="83"/>
                  </a:lnTo>
                  <a:lnTo>
                    <a:pt x="494" y="74"/>
                  </a:lnTo>
                  <a:lnTo>
                    <a:pt x="492" y="65"/>
                  </a:lnTo>
                  <a:lnTo>
                    <a:pt x="489" y="57"/>
                  </a:lnTo>
                  <a:lnTo>
                    <a:pt x="484" y="48"/>
                  </a:lnTo>
                  <a:lnTo>
                    <a:pt x="480" y="40"/>
                  </a:lnTo>
                  <a:lnTo>
                    <a:pt x="475" y="32"/>
                  </a:lnTo>
                  <a:lnTo>
                    <a:pt x="467" y="25"/>
                  </a:lnTo>
                  <a:lnTo>
                    <a:pt x="460" y="19"/>
                  </a:lnTo>
                  <a:lnTo>
                    <a:pt x="452" y="13"/>
                  </a:lnTo>
                  <a:lnTo>
                    <a:pt x="442" y="8"/>
                  </a:lnTo>
                  <a:lnTo>
                    <a:pt x="432" y="4"/>
                  </a:lnTo>
                  <a:lnTo>
                    <a:pt x="420" y="2"/>
                  </a:lnTo>
                  <a:lnTo>
                    <a:pt x="408" y="0"/>
                  </a:lnTo>
                  <a:lnTo>
                    <a:pt x="394" y="0"/>
                  </a:lnTo>
                  <a:lnTo>
                    <a:pt x="394" y="0"/>
                  </a:lnTo>
                  <a:lnTo>
                    <a:pt x="380" y="0"/>
                  </a:lnTo>
                  <a:lnTo>
                    <a:pt x="368" y="1"/>
                  </a:lnTo>
                  <a:lnTo>
                    <a:pt x="357" y="3"/>
                  </a:lnTo>
                  <a:lnTo>
                    <a:pt x="346" y="6"/>
                  </a:lnTo>
                  <a:lnTo>
                    <a:pt x="338" y="9"/>
                  </a:lnTo>
                  <a:lnTo>
                    <a:pt x="329" y="13"/>
                  </a:lnTo>
                  <a:lnTo>
                    <a:pt x="316" y="21"/>
                  </a:lnTo>
                  <a:lnTo>
                    <a:pt x="306" y="30"/>
                  </a:lnTo>
                  <a:lnTo>
                    <a:pt x="299" y="37"/>
                  </a:lnTo>
                  <a:lnTo>
                    <a:pt x="292" y="47"/>
                  </a:lnTo>
                  <a:lnTo>
                    <a:pt x="292" y="47"/>
                  </a:lnTo>
                  <a:lnTo>
                    <a:pt x="284" y="36"/>
                  </a:lnTo>
                  <a:lnTo>
                    <a:pt x="277" y="26"/>
                  </a:lnTo>
                  <a:lnTo>
                    <a:pt x="268" y="18"/>
                  </a:lnTo>
                  <a:lnTo>
                    <a:pt x="258" y="12"/>
                  </a:lnTo>
                  <a:lnTo>
                    <a:pt x="246" y="7"/>
                  </a:lnTo>
                  <a:lnTo>
                    <a:pt x="235" y="2"/>
                  </a:lnTo>
                  <a:lnTo>
                    <a:pt x="223" y="0"/>
                  </a:lnTo>
                  <a:lnTo>
                    <a:pt x="209" y="0"/>
                  </a:lnTo>
                  <a:lnTo>
                    <a:pt x="209" y="0"/>
                  </a:lnTo>
                  <a:lnTo>
                    <a:pt x="195" y="0"/>
                  </a:lnTo>
                  <a:lnTo>
                    <a:pt x="180" y="2"/>
                  </a:lnTo>
                  <a:lnTo>
                    <a:pt x="167" y="6"/>
                  </a:lnTo>
                  <a:lnTo>
                    <a:pt x="154" y="10"/>
                  </a:lnTo>
                  <a:lnTo>
                    <a:pt x="141" y="17"/>
                  </a:lnTo>
                  <a:lnTo>
                    <a:pt x="131" y="25"/>
                  </a:lnTo>
                  <a:lnTo>
                    <a:pt x="121" y="35"/>
                  </a:lnTo>
                  <a:lnTo>
                    <a:pt x="111" y="47"/>
                  </a:lnTo>
                  <a:lnTo>
                    <a:pt x="110" y="47"/>
                  </a:lnTo>
                  <a:lnTo>
                    <a:pt x="110" y="7"/>
                  </a:lnTo>
                  <a:lnTo>
                    <a:pt x="0" y="7"/>
                  </a:lnTo>
                  <a:lnTo>
                    <a:pt x="0" y="30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Freeform 8"/>
            <p:cNvSpPr>
              <a:spLocks/>
            </p:cNvSpPr>
            <p:nvPr userDrawn="1"/>
          </p:nvSpPr>
          <p:spPr bwMode="auto">
            <a:xfrm>
              <a:off x="5339" y="4176"/>
              <a:ext cx="82" cy="95"/>
            </a:xfrm>
            <a:custGeom>
              <a:avLst/>
              <a:gdLst/>
              <a:ahLst/>
              <a:cxnLst>
                <a:cxn ang="0">
                  <a:pos x="320" y="97"/>
                </a:cxn>
                <a:cxn ang="0">
                  <a:pos x="306" y="57"/>
                </a:cxn>
                <a:cxn ang="0">
                  <a:pos x="279" y="29"/>
                </a:cxn>
                <a:cxn ang="0">
                  <a:pos x="243" y="12"/>
                </a:cxn>
                <a:cxn ang="0">
                  <a:pos x="203" y="2"/>
                </a:cxn>
                <a:cxn ang="0">
                  <a:pos x="163" y="0"/>
                </a:cxn>
                <a:cxn ang="0">
                  <a:pos x="111" y="4"/>
                </a:cxn>
                <a:cxn ang="0">
                  <a:pos x="73" y="17"/>
                </a:cxn>
                <a:cxn ang="0">
                  <a:pos x="39" y="39"/>
                </a:cxn>
                <a:cxn ang="0">
                  <a:pos x="17" y="70"/>
                </a:cxn>
                <a:cxn ang="0">
                  <a:pos x="8" y="115"/>
                </a:cxn>
                <a:cxn ang="0">
                  <a:pos x="10" y="137"/>
                </a:cxn>
                <a:cxn ang="0">
                  <a:pos x="20" y="165"/>
                </a:cxn>
                <a:cxn ang="0">
                  <a:pos x="39" y="188"/>
                </a:cxn>
                <a:cxn ang="0">
                  <a:pos x="68" y="206"/>
                </a:cxn>
                <a:cxn ang="0">
                  <a:pos x="108" y="221"/>
                </a:cxn>
                <a:cxn ang="0">
                  <a:pos x="177" y="236"/>
                </a:cxn>
                <a:cxn ang="0">
                  <a:pos x="204" y="248"/>
                </a:cxn>
                <a:cxn ang="0">
                  <a:pos x="211" y="266"/>
                </a:cxn>
                <a:cxn ang="0">
                  <a:pos x="206" y="279"/>
                </a:cxn>
                <a:cxn ang="0">
                  <a:pos x="189" y="290"/>
                </a:cxn>
                <a:cxn ang="0">
                  <a:pos x="169" y="294"/>
                </a:cxn>
                <a:cxn ang="0">
                  <a:pos x="141" y="288"/>
                </a:cxn>
                <a:cxn ang="0">
                  <a:pos x="129" y="277"/>
                </a:cxn>
                <a:cxn ang="0">
                  <a:pos x="120" y="251"/>
                </a:cxn>
                <a:cxn ang="0">
                  <a:pos x="2" y="268"/>
                </a:cxn>
                <a:cxn ang="0">
                  <a:pos x="16" y="311"/>
                </a:cxn>
                <a:cxn ang="0">
                  <a:pos x="43" y="343"/>
                </a:cxn>
                <a:cxn ang="0">
                  <a:pos x="79" y="363"/>
                </a:cxn>
                <a:cxn ang="0">
                  <a:pos x="120" y="375"/>
                </a:cxn>
                <a:cxn ang="0">
                  <a:pos x="164" y="379"/>
                </a:cxn>
                <a:cxn ang="0">
                  <a:pos x="209" y="375"/>
                </a:cxn>
                <a:cxn ang="0">
                  <a:pos x="251" y="364"/>
                </a:cxn>
                <a:cxn ang="0">
                  <a:pos x="289" y="345"/>
                </a:cxn>
                <a:cxn ang="0">
                  <a:pos x="315" y="313"/>
                </a:cxn>
                <a:cxn ang="0">
                  <a:pos x="330" y="270"/>
                </a:cxn>
                <a:cxn ang="0">
                  <a:pos x="330" y="240"/>
                </a:cxn>
                <a:cxn ang="0">
                  <a:pos x="324" y="212"/>
                </a:cxn>
                <a:cxn ang="0">
                  <a:pos x="312" y="191"/>
                </a:cxn>
                <a:cxn ang="0">
                  <a:pos x="282" y="164"/>
                </a:cxn>
                <a:cxn ang="0">
                  <a:pos x="252" y="150"/>
                </a:cxn>
                <a:cxn ang="0">
                  <a:pos x="189" y="135"/>
                </a:cxn>
                <a:cxn ang="0">
                  <a:pos x="142" y="122"/>
                </a:cxn>
                <a:cxn ang="0">
                  <a:pos x="132" y="116"/>
                </a:cxn>
                <a:cxn ang="0">
                  <a:pos x="128" y="104"/>
                </a:cxn>
                <a:cxn ang="0">
                  <a:pos x="135" y="85"/>
                </a:cxn>
                <a:cxn ang="0">
                  <a:pos x="153" y="77"/>
                </a:cxn>
                <a:cxn ang="0">
                  <a:pos x="174" y="77"/>
                </a:cxn>
                <a:cxn ang="0">
                  <a:pos x="193" y="87"/>
                </a:cxn>
                <a:cxn ang="0">
                  <a:pos x="204" y="98"/>
                </a:cxn>
                <a:cxn ang="0">
                  <a:pos x="322" y="114"/>
                </a:cxn>
              </a:cxnLst>
              <a:rect l="0" t="0" r="r" b="b"/>
              <a:pathLst>
                <a:path w="330" h="379">
                  <a:moveTo>
                    <a:pt x="322" y="114"/>
                  </a:moveTo>
                  <a:lnTo>
                    <a:pt x="322" y="114"/>
                  </a:lnTo>
                  <a:lnTo>
                    <a:pt x="320" y="97"/>
                  </a:lnTo>
                  <a:lnTo>
                    <a:pt x="317" y="82"/>
                  </a:lnTo>
                  <a:lnTo>
                    <a:pt x="312" y="69"/>
                  </a:lnTo>
                  <a:lnTo>
                    <a:pt x="306" y="57"/>
                  </a:lnTo>
                  <a:lnTo>
                    <a:pt x="297" y="47"/>
                  </a:lnTo>
                  <a:lnTo>
                    <a:pt x="289" y="37"/>
                  </a:lnTo>
                  <a:lnTo>
                    <a:pt x="279" y="29"/>
                  </a:lnTo>
                  <a:lnTo>
                    <a:pt x="267" y="23"/>
                  </a:lnTo>
                  <a:lnTo>
                    <a:pt x="256" y="17"/>
                  </a:lnTo>
                  <a:lnTo>
                    <a:pt x="243" y="12"/>
                  </a:lnTo>
                  <a:lnTo>
                    <a:pt x="231" y="8"/>
                  </a:lnTo>
                  <a:lnTo>
                    <a:pt x="217" y="4"/>
                  </a:lnTo>
                  <a:lnTo>
                    <a:pt x="203" y="2"/>
                  </a:lnTo>
                  <a:lnTo>
                    <a:pt x="189" y="1"/>
                  </a:lnTo>
                  <a:lnTo>
                    <a:pt x="163" y="0"/>
                  </a:lnTo>
                  <a:lnTo>
                    <a:pt x="163" y="0"/>
                  </a:lnTo>
                  <a:lnTo>
                    <a:pt x="137" y="1"/>
                  </a:lnTo>
                  <a:lnTo>
                    <a:pt x="124" y="3"/>
                  </a:lnTo>
                  <a:lnTo>
                    <a:pt x="111" y="4"/>
                  </a:lnTo>
                  <a:lnTo>
                    <a:pt x="97" y="8"/>
                  </a:lnTo>
                  <a:lnTo>
                    <a:pt x="85" y="12"/>
                  </a:lnTo>
                  <a:lnTo>
                    <a:pt x="73" y="17"/>
                  </a:lnTo>
                  <a:lnTo>
                    <a:pt x="61" y="23"/>
                  </a:lnTo>
                  <a:lnTo>
                    <a:pt x="50" y="30"/>
                  </a:lnTo>
                  <a:lnTo>
                    <a:pt x="39" y="39"/>
                  </a:lnTo>
                  <a:lnTo>
                    <a:pt x="31" y="48"/>
                  </a:lnTo>
                  <a:lnTo>
                    <a:pt x="23" y="58"/>
                  </a:lnTo>
                  <a:lnTo>
                    <a:pt x="17" y="70"/>
                  </a:lnTo>
                  <a:lnTo>
                    <a:pt x="13" y="84"/>
                  </a:lnTo>
                  <a:lnTo>
                    <a:pt x="9" y="98"/>
                  </a:lnTo>
                  <a:lnTo>
                    <a:pt x="8" y="115"/>
                  </a:lnTo>
                  <a:lnTo>
                    <a:pt x="8" y="115"/>
                  </a:lnTo>
                  <a:lnTo>
                    <a:pt x="9" y="126"/>
                  </a:lnTo>
                  <a:lnTo>
                    <a:pt x="10" y="137"/>
                  </a:lnTo>
                  <a:lnTo>
                    <a:pt x="13" y="147"/>
                  </a:lnTo>
                  <a:lnTo>
                    <a:pt x="16" y="156"/>
                  </a:lnTo>
                  <a:lnTo>
                    <a:pt x="20" y="165"/>
                  </a:lnTo>
                  <a:lnTo>
                    <a:pt x="26" y="173"/>
                  </a:lnTo>
                  <a:lnTo>
                    <a:pt x="32" y="181"/>
                  </a:lnTo>
                  <a:lnTo>
                    <a:pt x="39" y="188"/>
                  </a:lnTo>
                  <a:lnTo>
                    <a:pt x="48" y="194"/>
                  </a:lnTo>
                  <a:lnTo>
                    <a:pt x="57" y="200"/>
                  </a:lnTo>
                  <a:lnTo>
                    <a:pt x="68" y="206"/>
                  </a:lnTo>
                  <a:lnTo>
                    <a:pt x="80" y="211"/>
                  </a:lnTo>
                  <a:lnTo>
                    <a:pt x="94" y="216"/>
                  </a:lnTo>
                  <a:lnTo>
                    <a:pt x="108" y="221"/>
                  </a:lnTo>
                  <a:lnTo>
                    <a:pt x="142" y="228"/>
                  </a:lnTo>
                  <a:lnTo>
                    <a:pt x="142" y="228"/>
                  </a:lnTo>
                  <a:lnTo>
                    <a:pt x="177" y="236"/>
                  </a:lnTo>
                  <a:lnTo>
                    <a:pt x="189" y="239"/>
                  </a:lnTo>
                  <a:lnTo>
                    <a:pt x="198" y="243"/>
                  </a:lnTo>
                  <a:lnTo>
                    <a:pt x="204" y="248"/>
                  </a:lnTo>
                  <a:lnTo>
                    <a:pt x="208" y="253"/>
                  </a:lnTo>
                  <a:lnTo>
                    <a:pt x="210" y="259"/>
                  </a:lnTo>
                  <a:lnTo>
                    <a:pt x="211" y="266"/>
                  </a:lnTo>
                  <a:lnTo>
                    <a:pt x="211" y="266"/>
                  </a:lnTo>
                  <a:lnTo>
                    <a:pt x="210" y="273"/>
                  </a:lnTo>
                  <a:lnTo>
                    <a:pt x="206" y="279"/>
                  </a:lnTo>
                  <a:lnTo>
                    <a:pt x="202" y="284"/>
                  </a:lnTo>
                  <a:lnTo>
                    <a:pt x="196" y="288"/>
                  </a:lnTo>
                  <a:lnTo>
                    <a:pt x="189" y="290"/>
                  </a:lnTo>
                  <a:lnTo>
                    <a:pt x="182" y="293"/>
                  </a:lnTo>
                  <a:lnTo>
                    <a:pt x="169" y="294"/>
                  </a:lnTo>
                  <a:lnTo>
                    <a:pt x="169" y="294"/>
                  </a:lnTo>
                  <a:lnTo>
                    <a:pt x="158" y="293"/>
                  </a:lnTo>
                  <a:lnTo>
                    <a:pt x="148" y="291"/>
                  </a:lnTo>
                  <a:lnTo>
                    <a:pt x="141" y="288"/>
                  </a:lnTo>
                  <a:lnTo>
                    <a:pt x="135" y="284"/>
                  </a:lnTo>
                  <a:lnTo>
                    <a:pt x="135" y="284"/>
                  </a:lnTo>
                  <a:lnTo>
                    <a:pt x="129" y="277"/>
                  </a:lnTo>
                  <a:lnTo>
                    <a:pt x="124" y="268"/>
                  </a:lnTo>
                  <a:lnTo>
                    <a:pt x="122" y="261"/>
                  </a:lnTo>
                  <a:lnTo>
                    <a:pt x="120" y="251"/>
                  </a:lnTo>
                  <a:lnTo>
                    <a:pt x="0" y="251"/>
                  </a:lnTo>
                  <a:lnTo>
                    <a:pt x="0" y="251"/>
                  </a:lnTo>
                  <a:lnTo>
                    <a:pt x="2" y="268"/>
                  </a:lnTo>
                  <a:lnTo>
                    <a:pt x="5" y="284"/>
                  </a:lnTo>
                  <a:lnTo>
                    <a:pt x="10" y="298"/>
                  </a:lnTo>
                  <a:lnTo>
                    <a:pt x="16" y="311"/>
                  </a:lnTo>
                  <a:lnTo>
                    <a:pt x="23" y="322"/>
                  </a:lnTo>
                  <a:lnTo>
                    <a:pt x="33" y="333"/>
                  </a:lnTo>
                  <a:lnTo>
                    <a:pt x="43" y="343"/>
                  </a:lnTo>
                  <a:lnTo>
                    <a:pt x="54" y="350"/>
                  </a:lnTo>
                  <a:lnTo>
                    <a:pt x="66" y="357"/>
                  </a:lnTo>
                  <a:lnTo>
                    <a:pt x="79" y="363"/>
                  </a:lnTo>
                  <a:lnTo>
                    <a:pt x="92" y="368"/>
                  </a:lnTo>
                  <a:lnTo>
                    <a:pt x="106" y="372"/>
                  </a:lnTo>
                  <a:lnTo>
                    <a:pt x="120" y="375"/>
                  </a:lnTo>
                  <a:lnTo>
                    <a:pt x="135" y="377"/>
                  </a:lnTo>
                  <a:lnTo>
                    <a:pt x="149" y="378"/>
                  </a:lnTo>
                  <a:lnTo>
                    <a:pt x="164" y="379"/>
                  </a:lnTo>
                  <a:lnTo>
                    <a:pt x="164" y="379"/>
                  </a:lnTo>
                  <a:lnTo>
                    <a:pt x="194" y="378"/>
                  </a:lnTo>
                  <a:lnTo>
                    <a:pt x="209" y="375"/>
                  </a:lnTo>
                  <a:lnTo>
                    <a:pt x="223" y="373"/>
                  </a:lnTo>
                  <a:lnTo>
                    <a:pt x="238" y="369"/>
                  </a:lnTo>
                  <a:lnTo>
                    <a:pt x="251" y="364"/>
                  </a:lnTo>
                  <a:lnTo>
                    <a:pt x="265" y="360"/>
                  </a:lnTo>
                  <a:lnTo>
                    <a:pt x="277" y="352"/>
                  </a:lnTo>
                  <a:lnTo>
                    <a:pt x="289" y="345"/>
                  </a:lnTo>
                  <a:lnTo>
                    <a:pt x="299" y="335"/>
                  </a:lnTo>
                  <a:lnTo>
                    <a:pt x="308" y="325"/>
                  </a:lnTo>
                  <a:lnTo>
                    <a:pt x="315" y="313"/>
                  </a:lnTo>
                  <a:lnTo>
                    <a:pt x="322" y="300"/>
                  </a:lnTo>
                  <a:lnTo>
                    <a:pt x="326" y="285"/>
                  </a:lnTo>
                  <a:lnTo>
                    <a:pt x="330" y="270"/>
                  </a:lnTo>
                  <a:lnTo>
                    <a:pt x="330" y="251"/>
                  </a:lnTo>
                  <a:lnTo>
                    <a:pt x="330" y="251"/>
                  </a:lnTo>
                  <a:lnTo>
                    <a:pt x="330" y="240"/>
                  </a:lnTo>
                  <a:lnTo>
                    <a:pt x="329" y="231"/>
                  </a:lnTo>
                  <a:lnTo>
                    <a:pt x="326" y="222"/>
                  </a:lnTo>
                  <a:lnTo>
                    <a:pt x="324" y="212"/>
                  </a:lnTo>
                  <a:lnTo>
                    <a:pt x="320" y="205"/>
                  </a:lnTo>
                  <a:lnTo>
                    <a:pt x="317" y="198"/>
                  </a:lnTo>
                  <a:lnTo>
                    <a:pt x="312" y="191"/>
                  </a:lnTo>
                  <a:lnTo>
                    <a:pt x="307" y="184"/>
                  </a:lnTo>
                  <a:lnTo>
                    <a:pt x="295" y="173"/>
                  </a:lnTo>
                  <a:lnTo>
                    <a:pt x="282" y="164"/>
                  </a:lnTo>
                  <a:lnTo>
                    <a:pt x="268" y="156"/>
                  </a:lnTo>
                  <a:lnTo>
                    <a:pt x="252" y="150"/>
                  </a:lnTo>
                  <a:lnTo>
                    <a:pt x="252" y="150"/>
                  </a:lnTo>
                  <a:lnTo>
                    <a:pt x="237" y="146"/>
                  </a:lnTo>
                  <a:lnTo>
                    <a:pt x="221" y="142"/>
                  </a:lnTo>
                  <a:lnTo>
                    <a:pt x="189" y="135"/>
                  </a:lnTo>
                  <a:lnTo>
                    <a:pt x="163" y="130"/>
                  </a:lnTo>
                  <a:lnTo>
                    <a:pt x="152" y="126"/>
                  </a:lnTo>
                  <a:lnTo>
                    <a:pt x="142" y="122"/>
                  </a:lnTo>
                  <a:lnTo>
                    <a:pt x="142" y="122"/>
                  </a:lnTo>
                  <a:lnTo>
                    <a:pt x="137" y="120"/>
                  </a:lnTo>
                  <a:lnTo>
                    <a:pt x="132" y="116"/>
                  </a:lnTo>
                  <a:lnTo>
                    <a:pt x="129" y="111"/>
                  </a:lnTo>
                  <a:lnTo>
                    <a:pt x="128" y="104"/>
                  </a:lnTo>
                  <a:lnTo>
                    <a:pt x="128" y="104"/>
                  </a:lnTo>
                  <a:lnTo>
                    <a:pt x="129" y="96"/>
                  </a:lnTo>
                  <a:lnTo>
                    <a:pt x="131" y="90"/>
                  </a:lnTo>
                  <a:lnTo>
                    <a:pt x="135" y="85"/>
                  </a:lnTo>
                  <a:lnTo>
                    <a:pt x="140" y="81"/>
                  </a:lnTo>
                  <a:lnTo>
                    <a:pt x="146" y="79"/>
                  </a:lnTo>
                  <a:lnTo>
                    <a:pt x="153" y="77"/>
                  </a:lnTo>
                  <a:lnTo>
                    <a:pt x="166" y="76"/>
                  </a:lnTo>
                  <a:lnTo>
                    <a:pt x="166" y="76"/>
                  </a:lnTo>
                  <a:lnTo>
                    <a:pt x="174" y="77"/>
                  </a:lnTo>
                  <a:lnTo>
                    <a:pt x="181" y="79"/>
                  </a:lnTo>
                  <a:lnTo>
                    <a:pt x="187" y="82"/>
                  </a:lnTo>
                  <a:lnTo>
                    <a:pt x="193" y="87"/>
                  </a:lnTo>
                  <a:lnTo>
                    <a:pt x="193" y="87"/>
                  </a:lnTo>
                  <a:lnTo>
                    <a:pt x="199" y="92"/>
                  </a:lnTo>
                  <a:lnTo>
                    <a:pt x="204" y="98"/>
                  </a:lnTo>
                  <a:lnTo>
                    <a:pt x="206" y="105"/>
                  </a:lnTo>
                  <a:lnTo>
                    <a:pt x="208" y="114"/>
                  </a:lnTo>
                  <a:lnTo>
                    <a:pt x="322" y="1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3" name="Freeform 9"/>
            <p:cNvSpPr>
              <a:spLocks/>
            </p:cNvSpPr>
            <p:nvPr userDrawn="1"/>
          </p:nvSpPr>
          <p:spPr bwMode="auto">
            <a:xfrm>
              <a:off x="5649" y="4162"/>
              <a:ext cx="78" cy="106"/>
            </a:xfrm>
            <a:custGeom>
              <a:avLst/>
              <a:gdLst/>
              <a:ahLst/>
              <a:cxnLst>
                <a:cxn ang="0">
                  <a:pos x="0" y="422"/>
                </a:cxn>
                <a:cxn ang="0">
                  <a:pos x="116" y="422"/>
                </a:cxn>
                <a:cxn ang="0">
                  <a:pos x="116" y="276"/>
                </a:cxn>
                <a:cxn ang="0">
                  <a:pos x="116" y="276"/>
                </a:cxn>
                <a:cxn ang="0">
                  <a:pos x="116" y="257"/>
                </a:cxn>
                <a:cxn ang="0">
                  <a:pos x="119" y="240"/>
                </a:cxn>
                <a:cxn ang="0">
                  <a:pos x="123" y="228"/>
                </a:cxn>
                <a:cxn ang="0">
                  <a:pos x="126" y="223"/>
                </a:cxn>
                <a:cxn ang="0">
                  <a:pos x="128" y="219"/>
                </a:cxn>
                <a:cxn ang="0">
                  <a:pos x="128" y="219"/>
                </a:cxn>
                <a:cxn ang="0">
                  <a:pos x="133" y="212"/>
                </a:cxn>
                <a:cxn ang="0">
                  <a:pos x="140" y="208"/>
                </a:cxn>
                <a:cxn ang="0">
                  <a:pos x="148" y="204"/>
                </a:cxn>
                <a:cxn ang="0">
                  <a:pos x="155" y="203"/>
                </a:cxn>
                <a:cxn ang="0">
                  <a:pos x="155" y="203"/>
                </a:cxn>
                <a:cxn ang="0">
                  <a:pos x="165" y="203"/>
                </a:cxn>
                <a:cxn ang="0">
                  <a:pos x="172" y="205"/>
                </a:cxn>
                <a:cxn ang="0">
                  <a:pos x="178" y="209"/>
                </a:cxn>
                <a:cxn ang="0">
                  <a:pos x="184" y="215"/>
                </a:cxn>
                <a:cxn ang="0">
                  <a:pos x="184" y="215"/>
                </a:cxn>
                <a:cxn ang="0">
                  <a:pos x="189" y="221"/>
                </a:cxn>
                <a:cxn ang="0">
                  <a:pos x="191" y="231"/>
                </a:cxn>
                <a:cxn ang="0">
                  <a:pos x="194" y="242"/>
                </a:cxn>
                <a:cxn ang="0">
                  <a:pos x="194" y="255"/>
                </a:cxn>
                <a:cxn ang="0">
                  <a:pos x="194" y="422"/>
                </a:cxn>
                <a:cxn ang="0">
                  <a:pos x="310" y="422"/>
                </a:cxn>
                <a:cxn ang="0">
                  <a:pos x="310" y="229"/>
                </a:cxn>
                <a:cxn ang="0">
                  <a:pos x="310" y="229"/>
                </a:cxn>
                <a:cxn ang="0">
                  <a:pos x="310" y="215"/>
                </a:cxn>
                <a:cxn ang="0">
                  <a:pos x="309" y="202"/>
                </a:cxn>
                <a:cxn ang="0">
                  <a:pos x="306" y="188"/>
                </a:cxn>
                <a:cxn ang="0">
                  <a:pos x="304" y="177"/>
                </a:cxn>
                <a:cxn ang="0">
                  <a:pos x="299" y="166"/>
                </a:cxn>
                <a:cxn ang="0">
                  <a:pos x="295" y="157"/>
                </a:cxn>
                <a:cxn ang="0">
                  <a:pos x="289" y="148"/>
                </a:cxn>
                <a:cxn ang="0">
                  <a:pos x="283" y="141"/>
                </a:cxn>
                <a:cxn ang="0">
                  <a:pos x="283" y="141"/>
                </a:cxn>
                <a:cxn ang="0">
                  <a:pos x="276" y="133"/>
                </a:cxn>
                <a:cxn ang="0">
                  <a:pos x="269" y="129"/>
                </a:cxn>
                <a:cxn ang="0">
                  <a:pos x="260" y="124"/>
                </a:cxn>
                <a:cxn ang="0">
                  <a:pos x="251" y="119"/>
                </a:cxn>
                <a:cxn ang="0">
                  <a:pos x="241" y="116"/>
                </a:cxn>
                <a:cxn ang="0">
                  <a:pos x="231" y="114"/>
                </a:cxn>
                <a:cxn ang="0">
                  <a:pos x="220" y="113"/>
                </a:cxn>
                <a:cxn ang="0">
                  <a:pos x="209" y="112"/>
                </a:cxn>
                <a:cxn ang="0">
                  <a:pos x="209" y="112"/>
                </a:cxn>
                <a:cxn ang="0">
                  <a:pos x="195" y="113"/>
                </a:cxn>
                <a:cxn ang="0">
                  <a:pos x="182" y="114"/>
                </a:cxn>
                <a:cxn ang="0">
                  <a:pos x="168" y="116"/>
                </a:cxn>
                <a:cxn ang="0">
                  <a:pos x="154" y="122"/>
                </a:cxn>
                <a:cxn ang="0">
                  <a:pos x="154" y="122"/>
                </a:cxn>
                <a:cxn ang="0">
                  <a:pos x="144" y="129"/>
                </a:cxn>
                <a:cxn ang="0">
                  <a:pos x="135" y="135"/>
                </a:cxn>
                <a:cxn ang="0">
                  <a:pos x="126" y="143"/>
                </a:cxn>
                <a:cxn ang="0">
                  <a:pos x="116" y="153"/>
                </a:cxn>
                <a:cxn ang="0">
                  <a:pos x="116" y="0"/>
                </a:cxn>
                <a:cxn ang="0">
                  <a:pos x="0" y="0"/>
                </a:cxn>
                <a:cxn ang="0">
                  <a:pos x="0" y="422"/>
                </a:cxn>
              </a:cxnLst>
              <a:rect l="0" t="0" r="r" b="b"/>
              <a:pathLst>
                <a:path w="310" h="422">
                  <a:moveTo>
                    <a:pt x="0" y="422"/>
                  </a:moveTo>
                  <a:lnTo>
                    <a:pt x="116" y="422"/>
                  </a:lnTo>
                  <a:lnTo>
                    <a:pt x="116" y="276"/>
                  </a:lnTo>
                  <a:lnTo>
                    <a:pt x="116" y="276"/>
                  </a:lnTo>
                  <a:lnTo>
                    <a:pt x="116" y="257"/>
                  </a:lnTo>
                  <a:lnTo>
                    <a:pt x="119" y="240"/>
                  </a:lnTo>
                  <a:lnTo>
                    <a:pt x="123" y="228"/>
                  </a:lnTo>
                  <a:lnTo>
                    <a:pt x="126" y="223"/>
                  </a:lnTo>
                  <a:lnTo>
                    <a:pt x="128" y="219"/>
                  </a:lnTo>
                  <a:lnTo>
                    <a:pt x="128" y="219"/>
                  </a:lnTo>
                  <a:lnTo>
                    <a:pt x="133" y="212"/>
                  </a:lnTo>
                  <a:lnTo>
                    <a:pt x="140" y="208"/>
                  </a:lnTo>
                  <a:lnTo>
                    <a:pt x="148" y="204"/>
                  </a:lnTo>
                  <a:lnTo>
                    <a:pt x="155" y="203"/>
                  </a:lnTo>
                  <a:lnTo>
                    <a:pt x="155" y="203"/>
                  </a:lnTo>
                  <a:lnTo>
                    <a:pt x="165" y="203"/>
                  </a:lnTo>
                  <a:lnTo>
                    <a:pt x="172" y="205"/>
                  </a:lnTo>
                  <a:lnTo>
                    <a:pt x="178" y="209"/>
                  </a:lnTo>
                  <a:lnTo>
                    <a:pt x="184" y="215"/>
                  </a:lnTo>
                  <a:lnTo>
                    <a:pt x="184" y="215"/>
                  </a:lnTo>
                  <a:lnTo>
                    <a:pt x="189" y="221"/>
                  </a:lnTo>
                  <a:lnTo>
                    <a:pt x="191" y="231"/>
                  </a:lnTo>
                  <a:lnTo>
                    <a:pt x="194" y="242"/>
                  </a:lnTo>
                  <a:lnTo>
                    <a:pt x="194" y="255"/>
                  </a:lnTo>
                  <a:lnTo>
                    <a:pt x="194" y="422"/>
                  </a:lnTo>
                  <a:lnTo>
                    <a:pt x="310" y="422"/>
                  </a:lnTo>
                  <a:lnTo>
                    <a:pt x="310" y="229"/>
                  </a:lnTo>
                  <a:lnTo>
                    <a:pt x="310" y="229"/>
                  </a:lnTo>
                  <a:lnTo>
                    <a:pt x="310" y="215"/>
                  </a:lnTo>
                  <a:lnTo>
                    <a:pt x="309" y="202"/>
                  </a:lnTo>
                  <a:lnTo>
                    <a:pt x="306" y="188"/>
                  </a:lnTo>
                  <a:lnTo>
                    <a:pt x="304" y="177"/>
                  </a:lnTo>
                  <a:lnTo>
                    <a:pt x="299" y="166"/>
                  </a:lnTo>
                  <a:lnTo>
                    <a:pt x="295" y="157"/>
                  </a:lnTo>
                  <a:lnTo>
                    <a:pt x="289" y="148"/>
                  </a:lnTo>
                  <a:lnTo>
                    <a:pt x="283" y="141"/>
                  </a:lnTo>
                  <a:lnTo>
                    <a:pt x="283" y="141"/>
                  </a:lnTo>
                  <a:lnTo>
                    <a:pt x="276" y="133"/>
                  </a:lnTo>
                  <a:lnTo>
                    <a:pt x="269" y="129"/>
                  </a:lnTo>
                  <a:lnTo>
                    <a:pt x="260" y="124"/>
                  </a:lnTo>
                  <a:lnTo>
                    <a:pt x="251" y="119"/>
                  </a:lnTo>
                  <a:lnTo>
                    <a:pt x="241" y="116"/>
                  </a:lnTo>
                  <a:lnTo>
                    <a:pt x="231" y="114"/>
                  </a:lnTo>
                  <a:lnTo>
                    <a:pt x="220" y="113"/>
                  </a:lnTo>
                  <a:lnTo>
                    <a:pt x="209" y="112"/>
                  </a:lnTo>
                  <a:lnTo>
                    <a:pt x="209" y="112"/>
                  </a:lnTo>
                  <a:lnTo>
                    <a:pt x="195" y="113"/>
                  </a:lnTo>
                  <a:lnTo>
                    <a:pt x="182" y="114"/>
                  </a:lnTo>
                  <a:lnTo>
                    <a:pt x="168" y="116"/>
                  </a:lnTo>
                  <a:lnTo>
                    <a:pt x="154" y="122"/>
                  </a:lnTo>
                  <a:lnTo>
                    <a:pt x="154" y="122"/>
                  </a:lnTo>
                  <a:lnTo>
                    <a:pt x="144" y="129"/>
                  </a:lnTo>
                  <a:lnTo>
                    <a:pt x="135" y="135"/>
                  </a:lnTo>
                  <a:lnTo>
                    <a:pt x="126" y="143"/>
                  </a:lnTo>
                  <a:lnTo>
                    <a:pt x="116" y="153"/>
                  </a:lnTo>
                  <a:lnTo>
                    <a:pt x="116" y="0"/>
                  </a:lnTo>
                  <a:lnTo>
                    <a:pt x="0" y="0"/>
                  </a:lnTo>
                  <a:lnTo>
                    <a:pt x="0" y="4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4" name="Freeform 10"/>
            <p:cNvSpPr>
              <a:spLocks/>
            </p:cNvSpPr>
            <p:nvPr userDrawn="1"/>
          </p:nvSpPr>
          <p:spPr bwMode="auto">
            <a:xfrm>
              <a:off x="5599" y="4169"/>
              <a:ext cx="41" cy="100"/>
            </a:xfrm>
            <a:custGeom>
              <a:avLst/>
              <a:gdLst/>
              <a:ahLst/>
              <a:cxnLst>
                <a:cxn ang="0">
                  <a:pos x="0" y="0"/>
                </a:cxn>
                <a:cxn ang="0">
                  <a:pos x="0" y="93"/>
                </a:cxn>
                <a:cxn ang="0">
                  <a:pos x="0" y="178"/>
                </a:cxn>
                <a:cxn ang="0">
                  <a:pos x="0" y="284"/>
                </a:cxn>
                <a:cxn ang="0">
                  <a:pos x="0" y="284"/>
                </a:cxn>
                <a:cxn ang="0">
                  <a:pos x="0" y="307"/>
                </a:cxn>
                <a:cxn ang="0">
                  <a:pos x="2" y="328"/>
                </a:cxn>
                <a:cxn ang="0">
                  <a:pos x="6" y="345"/>
                </a:cxn>
                <a:cxn ang="0">
                  <a:pos x="11" y="359"/>
                </a:cxn>
                <a:cxn ang="0">
                  <a:pos x="11" y="359"/>
                </a:cxn>
                <a:cxn ang="0">
                  <a:pos x="17" y="370"/>
                </a:cxn>
                <a:cxn ang="0">
                  <a:pos x="23" y="379"/>
                </a:cxn>
                <a:cxn ang="0">
                  <a:pos x="31" y="385"/>
                </a:cxn>
                <a:cxn ang="0">
                  <a:pos x="40" y="391"/>
                </a:cxn>
                <a:cxn ang="0">
                  <a:pos x="40" y="391"/>
                </a:cxn>
                <a:cxn ang="0">
                  <a:pos x="51" y="396"/>
                </a:cxn>
                <a:cxn ang="0">
                  <a:pos x="64" y="399"/>
                </a:cxn>
                <a:cxn ang="0">
                  <a:pos x="80" y="402"/>
                </a:cxn>
                <a:cxn ang="0">
                  <a:pos x="99" y="402"/>
                </a:cxn>
                <a:cxn ang="0">
                  <a:pos x="99" y="402"/>
                </a:cxn>
                <a:cxn ang="0">
                  <a:pos x="113" y="402"/>
                </a:cxn>
                <a:cxn ang="0">
                  <a:pos x="128" y="399"/>
                </a:cxn>
                <a:cxn ang="0">
                  <a:pos x="145" y="397"/>
                </a:cxn>
                <a:cxn ang="0">
                  <a:pos x="161" y="392"/>
                </a:cxn>
                <a:cxn ang="0">
                  <a:pos x="161" y="317"/>
                </a:cxn>
                <a:cxn ang="0">
                  <a:pos x="161" y="317"/>
                </a:cxn>
                <a:cxn ang="0">
                  <a:pos x="156" y="318"/>
                </a:cxn>
                <a:cxn ang="0">
                  <a:pos x="148" y="319"/>
                </a:cxn>
                <a:cxn ang="0">
                  <a:pos x="131" y="320"/>
                </a:cxn>
                <a:cxn ang="0">
                  <a:pos x="131" y="320"/>
                </a:cxn>
                <a:cxn ang="0">
                  <a:pos x="125" y="319"/>
                </a:cxn>
                <a:cxn ang="0">
                  <a:pos x="120" y="315"/>
                </a:cxn>
                <a:cxn ang="0">
                  <a:pos x="117" y="313"/>
                </a:cxn>
                <a:cxn ang="0">
                  <a:pos x="115" y="311"/>
                </a:cxn>
                <a:cxn ang="0">
                  <a:pos x="115" y="311"/>
                </a:cxn>
                <a:cxn ang="0">
                  <a:pos x="114" y="307"/>
                </a:cxn>
                <a:cxn ang="0">
                  <a:pos x="113" y="301"/>
                </a:cxn>
                <a:cxn ang="0">
                  <a:pos x="111" y="285"/>
                </a:cxn>
                <a:cxn ang="0">
                  <a:pos x="111" y="178"/>
                </a:cxn>
                <a:cxn ang="0">
                  <a:pos x="161" y="178"/>
                </a:cxn>
                <a:cxn ang="0">
                  <a:pos x="161" y="93"/>
                </a:cxn>
                <a:cxn ang="0">
                  <a:pos x="111" y="93"/>
                </a:cxn>
                <a:cxn ang="0">
                  <a:pos x="111" y="0"/>
                </a:cxn>
                <a:cxn ang="0">
                  <a:pos x="0" y="0"/>
                </a:cxn>
              </a:cxnLst>
              <a:rect l="0" t="0" r="r" b="b"/>
              <a:pathLst>
                <a:path w="161" h="402">
                  <a:moveTo>
                    <a:pt x="0" y="0"/>
                  </a:moveTo>
                  <a:lnTo>
                    <a:pt x="0" y="93"/>
                  </a:lnTo>
                  <a:lnTo>
                    <a:pt x="0" y="178"/>
                  </a:lnTo>
                  <a:lnTo>
                    <a:pt x="0" y="284"/>
                  </a:lnTo>
                  <a:lnTo>
                    <a:pt x="0" y="284"/>
                  </a:lnTo>
                  <a:lnTo>
                    <a:pt x="0" y="307"/>
                  </a:lnTo>
                  <a:lnTo>
                    <a:pt x="2" y="328"/>
                  </a:lnTo>
                  <a:lnTo>
                    <a:pt x="6" y="345"/>
                  </a:lnTo>
                  <a:lnTo>
                    <a:pt x="11" y="359"/>
                  </a:lnTo>
                  <a:lnTo>
                    <a:pt x="11" y="359"/>
                  </a:lnTo>
                  <a:lnTo>
                    <a:pt x="17" y="370"/>
                  </a:lnTo>
                  <a:lnTo>
                    <a:pt x="23" y="379"/>
                  </a:lnTo>
                  <a:lnTo>
                    <a:pt x="31" y="385"/>
                  </a:lnTo>
                  <a:lnTo>
                    <a:pt x="40" y="391"/>
                  </a:lnTo>
                  <a:lnTo>
                    <a:pt x="40" y="391"/>
                  </a:lnTo>
                  <a:lnTo>
                    <a:pt x="51" y="396"/>
                  </a:lnTo>
                  <a:lnTo>
                    <a:pt x="64" y="399"/>
                  </a:lnTo>
                  <a:lnTo>
                    <a:pt x="80" y="402"/>
                  </a:lnTo>
                  <a:lnTo>
                    <a:pt x="99" y="402"/>
                  </a:lnTo>
                  <a:lnTo>
                    <a:pt x="99" y="402"/>
                  </a:lnTo>
                  <a:lnTo>
                    <a:pt x="113" y="402"/>
                  </a:lnTo>
                  <a:lnTo>
                    <a:pt x="128" y="399"/>
                  </a:lnTo>
                  <a:lnTo>
                    <a:pt x="145" y="397"/>
                  </a:lnTo>
                  <a:lnTo>
                    <a:pt x="161" y="392"/>
                  </a:lnTo>
                  <a:lnTo>
                    <a:pt x="161" y="317"/>
                  </a:lnTo>
                  <a:lnTo>
                    <a:pt x="161" y="317"/>
                  </a:lnTo>
                  <a:lnTo>
                    <a:pt x="156" y="318"/>
                  </a:lnTo>
                  <a:lnTo>
                    <a:pt x="148" y="319"/>
                  </a:lnTo>
                  <a:lnTo>
                    <a:pt x="131" y="320"/>
                  </a:lnTo>
                  <a:lnTo>
                    <a:pt x="131" y="320"/>
                  </a:lnTo>
                  <a:lnTo>
                    <a:pt x="125" y="319"/>
                  </a:lnTo>
                  <a:lnTo>
                    <a:pt x="120" y="315"/>
                  </a:lnTo>
                  <a:lnTo>
                    <a:pt x="117" y="313"/>
                  </a:lnTo>
                  <a:lnTo>
                    <a:pt x="115" y="311"/>
                  </a:lnTo>
                  <a:lnTo>
                    <a:pt x="115" y="311"/>
                  </a:lnTo>
                  <a:lnTo>
                    <a:pt x="114" y="307"/>
                  </a:lnTo>
                  <a:lnTo>
                    <a:pt x="113" y="301"/>
                  </a:lnTo>
                  <a:lnTo>
                    <a:pt x="111" y="285"/>
                  </a:lnTo>
                  <a:lnTo>
                    <a:pt x="111" y="178"/>
                  </a:lnTo>
                  <a:lnTo>
                    <a:pt x="161" y="178"/>
                  </a:lnTo>
                  <a:lnTo>
                    <a:pt x="161" y="93"/>
                  </a:lnTo>
                  <a:lnTo>
                    <a:pt x="111" y="93"/>
                  </a:lnTo>
                  <a:lnTo>
                    <a:pt x="111"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5" name="Rectangle 11"/>
            <p:cNvSpPr>
              <a:spLocks noChangeArrowheads="1"/>
            </p:cNvSpPr>
            <p:nvPr userDrawn="1"/>
          </p:nvSpPr>
          <p:spPr bwMode="auto">
            <a:xfrm>
              <a:off x="5562" y="4169"/>
              <a:ext cx="28" cy="15"/>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791" r:id="rId1"/>
    <p:sldLayoutId id="2147483797" r:id="rId2"/>
    <p:sldLayoutId id="2147483775" r:id="rId3"/>
    <p:sldLayoutId id="2147483792" r:id="rId4"/>
    <p:sldLayoutId id="2147483776" r:id="rId5"/>
    <p:sldLayoutId id="2147483777" r:id="rId6"/>
    <p:sldLayoutId id="2147483778" r:id="rId7"/>
    <p:sldLayoutId id="2147483793" r:id="rId8"/>
    <p:sldLayoutId id="2147483779" r:id="rId9"/>
    <p:sldLayoutId id="2147483780" r:id="rId10"/>
    <p:sldLayoutId id="2147483811" r:id="rId11"/>
    <p:sldLayoutId id="2147483812" r:id="rId12"/>
  </p:sldLayoutIdLst>
  <p:txStyles>
    <p:titleStyle>
      <a:lvl1pPr algn="l" rtl="0" eaLnBrk="1" fontAlgn="base" hangingPunct="1">
        <a:lnSpc>
          <a:spcPct val="100000"/>
        </a:lnSpc>
        <a:spcBef>
          <a:spcPct val="0"/>
        </a:spcBef>
        <a:spcAft>
          <a:spcPct val="0"/>
        </a:spcAft>
        <a:defRPr sz="3200" kern="1200">
          <a:solidFill>
            <a:schemeClr val="tx1"/>
          </a:solidFill>
          <a:latin typeface="+mj-lt"/>
          <a:ea typeface="+mj-ea"/>
          <a:cs typeface="+mj-cs"/>
        </a:defRPr>
      </a:lvl1pPr>
      <a:lvl2pPr algn="l" rtl="0" eaLnBrk="1" fontAlgn="base" hangingPunct="1">
        <a:lnSpc>
          <a:spcPts val="4400"/>
        </a:lnSpc>
        <a:spcBef>
          <a:spcPct val="0"/>
        </a:spcBef>
        <a:spcAft>
          <a:spcPct val="0"/>
        </a:spcAft>
        <a:defRPr sz="4400">
          <a:solidFill>
            <a:schemeClr val="bg1"/>
          </a:solidFill>
          <a:latin typeface="Calibri" pitchFamily="34" charset="0"/>
        </a:defRPr>
      </a:lvl2pPr>
      <a:lvl3pPr algn="l" rtl="0" eaLnBrk="1" fontAlgn="base" hangingPunct="1">
        <a:lnSpc>
          <a:spcPts val="4400"/>
        </a:lnSpc>
        <a:spcBef>
          <a:spcPct val="0"/>
        </a:spcBef>
        <a:spcAft>
          <a:spcPct val="0"/>
        </a:spcAft>
        <a:defRPr sz="4400">
          <a:solidFill>
            <a:schemeClr val="bg1"/>
          </a:solidFill>
          <a:latin typeface="Calibri" pitchFamily="34" charset="0"/>
        </a:defRPr>
      </a:lvl3pPr>
      <a:lvl4pPr algn="l" rtl="0" eaLnBrk="1" fontAlgn="base" hangingPunct="1">
        <a:lnSpc>
          <a:spcPts val="4400"/>
        </a:lnSpc>
        <a:spcBef>
          <a:spcPct val="0"/>
        </a:spcBef>
        <a:spcAft>
          <a:spcPct val="0"/>
        </a:spcAft>
        <a:defRPr sz="4400">
          <a:solidFill>
            <a:schemeClr val="bg1"/>
          </a:solidFill>
          <a:latin typeface="Calibri" pitchFamily="34" charset="0"/>
        </a:defRPr>
      </a:lvl4pPr>
      <a:lvl5pPr algn="l" rtl="0" eaLnBrk="1" fontAlgn="base" hangingPunct="1">
        <a:lnSpc>
          <a:spcPts val="4400"/>
        </a:lnSpc>
        <a:spcBef>
          <a:spcPct val="0"/>
        </a:spcBef>
        <a:spcAft>
          <a:spcPct val="0"/>
        </a:spcAft>
        <a:defRPr sz="4400">
          <a:solidFill>
            <a:schemeClr val="bg1"/>
          </a:solidFill>
          <a:latin typeface="Calibri" pitchFamily="34" charset="0"/>
        </a:defRPr>
      </a:lvl5pPr>
      <a:lvl6pPr marL="457200" algn="l" rtl="0" eaLnBrk="1" fontAlgn="base" hangingPunct="1">
        <a:lnSpc>
          <a:spcPts val="4400"/>
        </a:lnSpc>
        <a:spcBef>
          <a:spcPct val="0"/>
        </a:spcBef>
        <a:spcAft>
          <a:spcPct val="0"/>
        </a:spcAft>
        <a:defRPr sz="4400">
          <a:solidFill>
            <a:schemeClr val="bg1"/>
          </a:solidFill>
          <a:latin typeface="Calibri" pitchFamily="34" charset="0"/>
        </a:defRPr>
      </a:lvl6pPr>
      <a:lvl7pPr marL="914400" algn="l" rtl="0" eaLnBrk="1" fontAlgn="base" hangingPunct="1">
        <a:lnSpc>
          <a:spcPts val="4400"/>
        </a:lnSpc>
        <a:spcBef>
          <a:spcPct val="0"/>
        </a:spcBef>
        <a:spcAft>
          <a:spcPct val="0"/>
        </a:spcAft>
        <a:defRPr sz="4400">
          <a:solidFill>
            <a:schemeClr val="bg1"/>
          </a:solidFill>
          <a:latin typeface="Calibri" pitchFamily="34" charset="0"/>
        </a:defRPr>
      </a:lvl7pPr>
      <a:lvl8pPr marL="1371600" algn="l" rtl="0" eaLnBrk="1" fontAlgn="base" hangingPunct="1">
        <a:lnSpc>
          <a:spcPts val="4400"/>
        </a:lnSpc>
        <a:spcBef>
          <a:spcPct val="0"/>
        </a:spcBef>
        <a:spcAft>
          <a:spcPct val="0"/>
        </a:spcAft>
        <a:defRPr sz="4400">
          <a:solidFill>
            <a:schemeClr val="bg1"/>
          </a:solidFill>
          <a:latin typeface="Calibri" pitchFamily="34" charset="0"/>
        </a:defRPr>
      </a:lvl8pPr>
      <a:lvl9pPr marL="1828800" algn="l" rtl="0" eaLnBrk="1" fontAlgn="base" hangingPunct="1">
        <a:lnSpc>
          <a:spcPts val="4400"/>
        </a:lnSpc>
        <a:spcBef>
          <a:spcPct val="0"/>
        </a:spcBef>
        <a:spcAft>
          <a:spcPct val="0"/>
        </a:spcAft>
        <a:defRPr sz="4400">
          <a:solidFill>
            <a:schemeClr val="bg1"/>
          </a:solidFill>
          <a:latin typeface="Calibri" pitchFamily="34" charset="0"/>
        </a:defRPr>
      </a:lvl9pPr>
    </p:titleStyle>
    <p:bodyStyle>
      <a:lvl1pPr marL="342900" indent="-342900" algn="l" rtl="0" eaLnBrk="1" fontAlgn="base" hangingPunct="1">
        <a:spcBef>
          <a:spcPct val="20000"/>
        </a:spcBef>
        <a:spcAft>
          <a:spcPct val="0"/>
        </a:spcAft>
        <a:buClr>
          <a:srgbClr val="003399"/>
        </a:buClr>
        <a:buFont typeface="Arial" charset="0"/>
        <a:buChar char="•"/>
        <a:defRPr sz="2400" kern="1200">
          <a:solidFill>
            <a:schemeClr val="tx2"/>
          </a:solidFill>
          <a:latin typeface="+mn-lt"/>
          <a:ea typeface="+mn-ea"/>
          <a:cs typeface="+mn-cs"/>
        </a:defRPr>
      </a:lvl1pPr>
      <a:lvl2pPr marL="742950" indent="-285750" algn="l" rtl="0" eaLnBrk="1" fontAlgn="base" hangingPunct="1">
        <a:spcBef>
          <a:spcPct val="20000"/>
        </a:spcBef>
        <a:spcAft>
          <a:spcPct val="0"/>
        </a:spcAft>
        <a:buClr>
          <a:srgbClr val="003399"/>
        </a:buClr>
        <a:buFont typeface="Arial" charset="0"/>
        <a:buChar char="–"/>
        <a:defRPr sz="2200" kern="1200">
          <a:solidFill>
            <a:schemeClr val="tx2"/>
          </a:solidFill>
          <a:latin typeface="+mn-lt"/>
          <a:ea typeface="+mn-ea"/>
          <a:cs typeface="+mn-cs"/>
        </a:defRPr>
      </a:lvl2pPr>
      <a:lvl3pPr marL="1143000" indent="-228600" algn="l" rtl="0" eaLnBrk="1" fontAlgn="base" hangingPunct="1">
        <a:spcBef>
          <a:spcPct val="20000"/>
        </a:spcBef>
        <a:spcAft>
          <a:spcPct val="0"/>
        </a:spcAft>
        <a:buClr>
          <a:srgbClr val="003399"/>
        </a:buClr>
        <a:buFont typeface="Arial" charset="0"/>
        <a:buChar char="•"/>
        <a:defRPr sz="2000" kern="1200">
          <a:solidFill>
            <a:schemeClr val="tx2"/>
          </a:solidFill>
          <a:latin typeface="+mn-lt"/>
          <a:ea typeface="+mn-ea"/>
          <a:cs typeface="+mn-cs"/>
        </a:defRPr>
      </a:lvl3pPr>
      <a:lvl4pPr marL="1600200" indent="-228600" algn="l" rtl="0" eaLnBrk="1" fontAlgn="base" hangingPunct="1">
        <a:spcBef>
          <a:spcPct val="20000"/>
        </a:spcBef>
        <a:spcAft>
          <a:spcPct val="0"/>
        </a:spcAft>
        <a:buClr>
          <a:srgbClr val="003399"/>
        </a:buClr>
        <a:buFont typeface="Arial" charset="0"/>
        <a:buChar char="–"/>
        <a:defRPr sz="1800" kern="1200">
          <a:solidFill>
            <a:schemeClr val="tx2"/>
          </a:solidFill>
          <a:latin typeface="+mn-lt"/>
          <a:ea typeface="+mn-ea"/>
          <a:cs typeface="+mn-cs"/>
        </a:defRPr>
      </a:lvl4pPr>
      <a:lvl5pPr marL="2057400" indent="-228600" algn="l" rtl="0" eaLnBrk="1" fontAlgn="base" hangingPunct="1">
        <a:spcBef>
          <a:spcPct val="20000"/>
        </a:spcBef>
        <a:spcAft>
          <a:spcPct val="0"/>
        </a:spcAft>
        <a:buClr>
          <a:srgbClr val="003399"/>
        </a:buClr>
        <a:buFont typeface="Arial"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25" name="Rectangle 24"/>
          <p:cNvSpPr/>
          <p:nvPr/>
        </p:nvSpPr>
        <p:spPr>
          <a:xfrm flipV="1">
            <a:off x="0" y="0"/>
            <a:ext cx="9144000" cy="6858000"/>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2051" name="Picture 2" descr="Q:\Design Catalog\Corporate Templates\Covers\abstract1.jpg"/>
          <p:cNvPicPr>
            <a:picLocks noChangeAspect="1" noChangeArrowheads="1"/>
          </p:cNvPicPr>
          <p:nvPr/>
        </p:nvPicPr>
        <p:blipFill>
          <a:blip r:embed="rId15"/>
          <a:stretch>
            <a:fillRect/>
          </a:stretch>
        </p:blipFill>
        <p:spPr bwMode="auto">
          <a:xfrm>
            <a:off x="-174812" y="0"/>
            <a:ext cx="9318812" cy="1400176"/>
          </a:xfrm>
          <a:prstGeom prst="rect">
            <a:avLst/>
          </a:prstGeom>
          <a:noFill/>
          <a:ln w="9525">
            <a:noFill/>
            <a:miter lim="800000"/>
            <a:headEnd/>
            <a:tailEnd/>
          </a:ln>
        </p:spPr>
      </p:pic>
      <p:sp>
        <p:nvSpPr>
          <p:cNvPr id="27" name="Rectangle 26"/>
          <p:cNvSpPr/>
          <p:nvPr/>
        </p:nvSpPr>
        <p:spPr>
          <a:xfrm flipV="1">
            <a:off x="0" y="0"/>
            <a:ext cx="9143999" cy="6858000"/>
          </a:xfrm>
          <a:prstGeom prst="rect">
            <a:avLst/>
          </a:prstGeom>
          <a:gradFill>
            <a:gsLst>
              <a:gs pos="0">
                <a:srgbClr val="0081C6">
                  <a:alpha val="44000"/>
                </a:srgbClr>
              </a:gs>
              <a:gs pos="100000">
                <a:srgbClr val="00539B">
                  <a:alpha val="6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2050" name="Picture 2" descr="Q:\Design Catalog\Corporate Templates\Covers\abstract1.jpg"/>
          <p:cNvPicPr>
            <a:picLocks noChangeAspect="1" noChangeArrowheads="1"/>
          </p:cNvPicPr>
          <p:nvPr/>
        </p:nvPicPr>
        <p:blipFill>
          <a:blip r:embed="rId15"/>
          <a:stretch>
            <a:fillRect/>
          </a:stretch>
        </p:blipFill>
        <p:spPr bwMode="auto">
          <a:xfrm>
            <a:off x="-121022" y="6412675"/>
            <a:ext cx="9265022" cy="445325"/>
          </a:xfrm>
          <a:prstGeom prst="rect">
            <a:avLst/>
          </a:prstGeom>
          <a:noFill/>
          <a:ln w="9525">
            <a:noFill/>
            <a:miter lim="800000"/>
            <a:headEnd/>
            <a:tailEnd/>
          </a:ln>
        </p:spPr>
      </p:pic>
      <p:sp>
        <p:nvSpPr>
          <p:cNvPr id="28" name="Rectangle 27"/>
          <p:cNvSpPr/>
          <p:nvPr/>
        </p:nvSpPr>
        <p:spPr>
          <a:xfrm flipV="1">
            <a:off x="0" y="956437"/>
            <a:ext cx="9144000" cy="5901562"/>
          </a:xfrm>
          <a:prstGeom prst="rect">
            <a:avLst/>
          </a:prstGeom>
          <a:gradFill>
            <a:gsLst>
              <a:gs pos="0">
                <a:srgbClr val="0081C6">
                  <a:alpha val="45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0" name="Rectangle 29"/>
          <p:cNvSpPr/>
          <p:nvPr/>
        </p:nvSpPr>
        <p:spPr>
          <a:xfrm flipV="1">
            <a:off x="0" y="0"/>
            <a:ext cx="9143999" cy="6858000"/>
          </a:xfrm>
          <a:prstGeom prst="rect">
            <a:avLst/>
          </a:prstGeom>
          <a:gradFill>
            <a:gsLst>
              <a:gs pos="0">
                <a:srgbClr val="0081C6">
                  <a:alpha val="44000"/>
                </a:srgbClr>
              </a:gs>
              <a:gs pos="100000">
                <a:srgbClr val="00539B">
                  <a:alpha val="6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9" name="Group 28"/>
          <p:cNvGrpSpPr/>
          <p:nvPr/>
        </p:nvGrpSpPr>
        <p:grpSpPr>
          <a:xfrm>
            <a:off x="0" y="-13648"/>
            <a:ext cx="5009566" cy="6871650"/>
            <a:chOff x="0" y="-13648"/>
            <a:chExt cx="5009566" cy="6871650"/>
          </a:xfrm>
        </p:grpSpPr>
        <p:cxnSp>
          <p:nvCxnSpPr>
            <p:cNvPr id="32" name="Straight Connector 31"/>
            <p:cNvCxnSpPr/>
            <p:nvPr/>
          </p:nvCxnSpPr>
          <p:spPr>
            <a:xfrm flipV="1">
              <a:off x="0" y="0"/>
              <a:ext cx="5009566" cy="1828800"/>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0" y="-13648"/>
              <a:ext cx="1433015" cy="520890"/>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0" y="4243974"/>
              <a:ext cx="515504" cy="187561"/>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0" y="5398525"/>
              <a:ext cx="933199" cy="341263"/>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526055" y="6556242"/>
              <a:ext cx="825472" cy="301758"/>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6200000" flipH="1">
              <a:off x="-1286762" y="4107058"/>
              <a:ext cx="4037706" cy="1464181"/>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H="1">
              <a:off x="-136220" y="6558940"/>
              <a:ext cx="435281" cy="162842"/>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206363" y="483884"/>
              <a:ext cx="1526372" cy="558603"/>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225724" y="350460"/>
              <a:ext cx="1113052" cy="405016"/>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2663146" y="218814"/>
              <a:ext cx="685502" cy="247873"/>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4095233" y="88950"/>
              <a:ext cx="268624" cy="90728"/>
            </a:xfrm>
            <a:prstGeom prst="line">
              <a:avLst/>
            </a:prstGeom>
            <a:ln>
              <a:solidFill>
                <a:srgbClr val="A3A6A8"/>
              </a:solidFill>
            </a:ln>
          </p:spPr>
          <p:style>
            <a:lnRef idx="1">
              <a:schemeClr val="accent1"/>
            </a:lnRef>
            <a:fillRef idx="0">
              <a:schemeClr val="accent1"/>
            </a:fillRef>
            <a:effectRef idx="0">
              <a:schemeClr val="accent1"/>
            </a:effectRef>
            <a:fontRef idx="minor">
              <a:schemeClr val="tx1"/>
            </a:fontRef>
          </p:style>
        </p:cxnSp>
      </p:grpSp>
      <p:sp>
        <p:nvSpPr>
          <p:cNvPr id="31" name="Rectangle 30"/>
          <p:cNvSpPr/>
          <p:nvPr/>
        </p:nvSpPr>
        <p:spPr>
          <a:xfrm flipV="1">
            <a:off x="0" y="0"/>
            <a:ext cx="9144000" cy="1408112"/>
          </a:xfrm>
          <a:prstGeom prst="rect">
            <a:avLst/>
          </a:prstGeom>
          <a:gradFill>
            <a:gsLst>
              <a:gs pos="0">
                <a:srgbClr val="10253F">
                  <a:alpha val="69804"/>
                </a:srgbClr>
              </a:gs>
              <a:gs pos="100000">
                <a:srgbClr val="17375E">
                  <a:alpha val="2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65" name="Text Placeholder 2"/>
          <p:cNvSpPr>
            <a:spLocks noGrp="1"/>
          </p:cNvSpPr>
          <p:nvPr>
            <p:ph type="body" idx="1"/>
          </p:nvPr>
        </p:nvSpPr>
        <p:spPr bwMode="auto">
          <a:xfrm>
            <a:off x="233363" y="1489075"/>
            <a:ext cx="8910637" cy="4911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66" name="Title Placeholder 1"/>
          <p:cNvSpPr>
            <a:spLocks noGrp="1"/>
          </p:cNvSpPr>
          <p:nvPr>
            <p:ph type="title"/>
          </p:nvPr>
        </p:nvSpPr>
        <p:spPr bwMode="auto">
          <a:xfrm>
            <a:off x="244476" y="0"/>
            <a:ext cx="8899524" cy="14176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34" name="Rectangle 33"/>
          <p:cNvSpPr/>
          <p:nvPr/>
        </p:nvSpPr>
        <p:spPr>
          <a:xfrm flipV="1">
            <a:off x="0" y="6388923"/>
            <a:ext cx="8339910" cy="469076"/>
          </a:xfrm>
          <a:prstGeom prst="rect">
            <a:avLst/>
          </a:prstGeom>
          <a:gradFill>
            <a:gsLst>
              <a:gs pos="0">
                <a:srgbClr val="10253F">
                  <a:alpha val="69804"/>
                </a:srgbClr>
              </a:gs>
              <a:gs pos="100000">
                <a:srgbClr val="17375E">
                  <a:alpha val="69804"/>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Rectangle 20"/>
          <p:cNvSpPr/>
          <p:nvPr/>
        </p:nvSpPr>
        <p:spPr>
          <a:xfrm>
            <a:off x="8333772" y="6457950"/>
            <a:ext cx="810228" cy="400050"/>
          </a:xfrm>
          <a:prstGeom prst="rect">
            <a:avLst/>
          </a:prstGeom>
          <a:gradFill>
            <a:gsLst>
              <a:gs pos="0">
                <a:srgbClr val="0081C6">
                  <a:alpha val="30000"/>
                </a:srgbClr>
              </a:gs>
              <a:gs pos="100000">
                <a:srgbClr val="00539B">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Rectangle 21"/>
          <p:cNvSpPr/>
          <p:nvPr/>
        </p:nvSpPr>
        <p:spPr>
          <a:xfrm>
            <a:off x="8344044" y="6391275"/>
            <a:ext cx="799956" cy="4667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4" name="Date Placeholder 3"/>
          <p:cNvSpPr>
            <a:spLocks noGrp="1"/>
          </p:cNvSpPr>
          <p:nvPr>
            <p:ph type="dt" sz="half" idx="2"/>
          </p:nvPr>
        </p:nvSpPr>
        <p:spPr>
          <a:xfrm>
            <a:off x="7361510" y="6412314"/>
            <a:ext cx="953465" cy="208404"/>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968AC74C-A8E6-49F4-B32B-2A731DFFA731}" type="datetimeFigureOut">
              <a:rPr lang="en-US" smtClean="0"/>
              <a:pPr>
                <a:defRPr/>
              </a:pPr>
              <a:t>6/4/15</a:t>
            </a:fld>
            <a:endParaRPr lang="en-US" dirty="0"/>
          </a:p>
        </p:txBody>
      </p:sp>
      <p:sp>
        <p:nvSpPr>
          <p:cNvPr id="33" name="Slide Number Placeholder 5"/>
          <p:cNvSpPr>
            <a:spLocks noGrp="1"/>
          </p:cNvSpPr>
          <p:nvPr>
            <p:ph type="sldNum" sz="quarter" idx="4"/>
          </p:nvPr>
        </p:nvSpPr>
        <p:spPr>
          <a:xfrm>
            <a:off x="6594125" y="6412313"/>
            <a:ext cx="744538" cy="210312"/>
          </a:xfrm>
          <a:prstGeom prst="rect">
            <a:avLst/>
          </a:prstGeom>
        </p:spPr>
        <p:txBody>
          <a:bodyPr vert="horz" lIns="91440" tIns="45720" rIns="91440" bIns="45720" rtlCol="0" anchor="ctr"/>
          <a:lstStyle>
            <a:lvl1pPr algn="r" fontAlgn="auto">
              <a:spcBef>
                <a:spcPts val="0"/>
              </a:spcBef>
              <a:spcAft>
                <a:spcPts val="0"/>
              </a:spcAft>
              <a:defRPr sz="1200" smtClean="0">
                <a:solidFill>
                  <a:srgbClr val="A3A6A8"/>
                </a:solidFill>
                <a:latin typeface="+mn-lt"/>
              </a:defRPr>
            </a:lvl1pPr>
          </a:lstStyle>
          <a:p>
            <a:pPr>
              <a:defRPr/>
            </a:pPr>
            <a:fld id="{004E23FA-282F-4C84-881E-9DAC50DAD92C}" type="slidenum">
              <a:rPr lang="en-US" smtClean="0"/>
              <a:pPr>
                <a:defRPr/>
              </a:pPr>
              <a:t>‹#›</a:t>
            </a:fld>
            <a:endParaRPr lang="en-US" dirty="0"/>
          </a:p>
        </p:txBody>
      </p:sp>
      <p:cxnSp>
        <p:nvCxnSpPr>
          <p:cNvPr id="38" name="Straight Connector 37"/>
          <p:cNvCxnSpPr/>
          <p:nvPr/>
        </p:nvCxnSpPr>
        <p:spPr>
          <a:xfrm>
            <a:off x="4931954" y="6635086"/>
            <a:ext cx="3407953"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flipH="1" flipV="1">
            <a:off x="4696980" y="6623482"/>
            <a:ext cx="469037" cy="1"/>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8103692" y="6625841"/>
            <a:ext cx="467494"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7227903" y="6511771"/>
            <a:ext cx="251534" cy="1588"/>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0" y="1401763"/>
            <a:ext cx="9144000" cy="1587"/>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0" y="6386913"/>
            <a:ext cx="9144000" cy="1587"/>
          </a:xfrm>
          <a:prstGeom prst="line">
            <a:avLst/>
          </a:prstGeom>
          <a:ln>
            <a:solidFill>
              <a:srgbClr val="B2BB1E"/>
            </a:solidFill>
          </a:ln>
        </p:spPr>
        <p:style>
          <a:lnRef idx="1">
            <a:schemeClr val="accent1"/>
          </a:lnRef>
          <a:fillRef idx="0">
            <a:schemeClr val="accent1"/>
          </a:fillRef>
          <a:effectRef idx="0">
            <a:schemeClr val="accent1"/>
          </a:effectRef>
          <a:fontRef idx="minor">
            <a:schemeClr val="tx1"/>
          </a:fontRef>
        </p:style>
      </p:cxnSp>
      <p:grpSp>
        <p:nvGrpSpPr>
          <p:cNvPr id="3076" name="Group 4"/>
          <p:cNvGrpSpPr>
            <a:grpSpLocks noChangeAspect="1"/>
          </p:cNvGrpSpPr>
          <p:nvPr/>
        </p:nvGrpSpPr>
        <p:grpSpPr bwMode="auto">
          <a:xfrm>
            <a:off x="8410575" y="6478588"/>
            <a:ext cx="681038" cy="301625"/>
            <a:chOff x="5298" y="4081"/>
            <a:chExt cx="429" cy="190"/>
          </a:xfrm>
        </p:grpSpPr>
        <p:sp>
          <p:nvSpPr>
            <p:cNvPr id="3075" name="AutoShape 3"/>
            <p:cNvSpPr>
              <a:spLocks noChangeAspect="1" noChangeArrowheads="1" noTextEdit="1"/>
            </p:cNvSpPr>
            <p:nvPr userDrawn="1"/>
          </p:nvSpPr>
          <p:spPr bwMode="auto">
            <a:xfrm>
              <a:off x="5298" y="4081"/>
              <a:ext cx="429" cy="1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077" name="Freeform 5"/>
            <p:cNvSpPr>
              <a:spLocks noEditPoints="1"/>
            </p:cNvSpPr>
            <p:nvPr userDrawn="1"/>
          </p:nvSpPr>
          <p:spPr bwMode="auto">
            <a:xfrm>
              <a:off x="5298" y="4081"/>
              <a:ext cx="292" cy="94"/>
            </a:xfrm>
            <a:custGeom>
              <a:avLst/>
              <a:gdLst/>
              <a:ahLst/>
              <a:cxnLst>
                <a:cxn ang="0">
                  <a:pos x="854" y="136"/>
                </a:cxn>
                <a:cxn ang="0">
                  <a:pos x="1054" y="136"/>
                </a:cxn>
                <a:cxn ang="0">
                  <a:pos x="1005" y="9"/>
                </a:cxn>
                <a:cxn ang="0">
                  <a:pos x="740" y="9"/>
                </a:cxn>
                <a:cxn ang="0">
                  <a:pos x="519" y="100"/>
                </a:cxn>
                <a:cxn ang="0">
                  <a:pos x="566" y="111"/>
                </a:cxn>
                <a:cxn ang="0">
                  <a:pos x="591" y="134"/>
                </a:cxn>
                <a:cxn ang="0">
                  <a:pos x="605" y="175"/>
                </a:cxn>
                <a:cxn ang="0">
                  <a:pos x="602" y="213"/>
                </a:cxn>
                <a:cxn ang="0">
                  <a:pos x="588" y="249"/>
                </a:cxn>
                <a:cxn ang="0">
                  <a:pos x="560" y="269"/>
                </a:cxn>
                <a:cxn ang="0">
                  <a:pos x="484" y="275"/>
                </a:cxn>
                <a:cxn ang="0">
                  <a:pos x="533" y="366"/>
                </a:cxn>
                <a:cxn ang="0">
                  <a:pos x="614" y="354"/>
                </a:cxn>
                <a:cxn ang="0">
                  <a:pos x="671" y="317"/>
                </a:cxn>
                <a:cxn ang="0">
                  <a:pos x="704" y="261"/>
                </a:cxn>
                <a:cxn ang="0">
                  <a:pos x="715" y="187"/>
                </a:cxn>
                <a:cxn ang="0">
                  <a:pos x="710" y="136"/>
                </a:cxn>
                <a:cxn ang="0">
                  <a:pos x="688" y="77"/>
                </a:cxn>
                <a:cxn ang="0">
                  <a:pos x="645" y="32"/>
                </a:cxn>
                <a:cxn ang="0">
                  <a:pos x="576" y="10"/>
                </a:cxn>
                <a:cxn ang="0">
                  <a:pos x="343" y="141"/>
                </a:cxn>
                <a:cxn ang="0">
                  <a:pos x="333" y="95"/>
                </a:cxn>
                <a:cxn ang="0">
                  <a:pos x="305" y="46"/>
                </a:cxn>
                <a:cxn ang="0">
                  <a:pos x="261" y="15"/>
                </a:cxn>
                <a:cxn ang="0">
                  <a:pos x="199" y="0"/>
                </a:cxn>
                <a:cxn ang="0">
                  <a:pos x="142" y="4"/>
                </a:cxn>
                <a:cxn ang="0">
                  <a:pos x="76" y="29"/>
                </a:cxn>
                <a:cxn ang="0">
                  <a:pos x="29" y="78"/>
                </a:cxn>
                <a:cxn ang="0">
                  <a:pos x="4" y="147"/>
                </a:cxn>
                <a:cxn ang="0">
                  <a:pos x="1" y="207"/>
                </a:cxn>
                <a:cxn ang="0">
                  <a:pos x="19" y="277"/>
                </a:cxn>
                <a:cxn ang="0">
                  <a:pos x="59" y="333"/>
                </a:cxn>
                <a:cxn ang="0">
                  <a:pos x="121" y="366"/>
                </a:cxn>
                <a:cxn ang="0">
                  <a:pos x="182" y="375"/>
                </a:cxn>
                <a:cxn ang="0">
                  <a:pos x="251" y="361"/>
                </a:cxn>
                <a:cxn ang="0">
                  <a:pos x="302" y="327"/>
                </a:cxn>
                <a:cxn ang="0">
                  <a:pos x="333" y="280"/>
                </a:cxn>
                <a:cxn ang="0">
                  <a:pos x="344" y="226"/>
                </a:cxn>
                <a:cxn ang="0">
                  <a:pos x="230" y="249"/>
                </a:cxn>
                <a:cxn ang="0">
                  <a:pos x="202" y="281"/>
                </a:cxn>
                <a:cxn ang="0">
                  <a:pos x="170" y="285"/>
                </a:cxn>
                <a:cxn ang="0">
                  <a:pos x="139" y="272"/>
                </a:cxn>
                <a:cxn ang="0">
                  <a:pos x="121" y="247"/>
                </a:cxn>
                <a:cxn ang="0">
                  <a:pos x="110" y="187"/>
                </a:cxn>
                <a:cxn ang="0">
                  <a:pos x="119" y="135"/>
                </a:cxn>
                <a:cxn ang="0">
                  <a:pos x="135" y="107"/>
                </a:cxn>
                <a:cxn ang="0">
                  <a:pos x="161" y="91"/>
                </a:cxn>
                <a:cxn ang="0">
                  <a:pos x="187" y="90"/>
                </a:cxn>
                <a:cxn ang="0">
                  <a:pos x="212" y="98"/>
                </a:cxn>
                <a:cxn ang="0">
                  <a:pos x="233" y="128"/>
                </a:cxn>
              </a:cxnLst>
              <a:rect l="0" t="0" r="r" b="b"/>
              <a:pathLst>
                <a:path w="1167" h="375">
                  <a:moveTo>
                    <a:pt x="740" y="366"/>
                  </a:moveTo>
                  <a:lnTo>
                    <a:pt x="852" y="366"/>
                  </a:lnTo>
                  <a:lnTo>
                    <a:pt x="852" y="136"/>
                  </a:lnTo>
                  <a:lnTo>
                    <a:pt x="854" y="136"/>
                  </a:lnTo>
                  <a:lnTo>
                    <a:pt x="903" y="366"/>
                  </a:lnTo>
                  <a:lnTo>
                    <a:pt x="1000" y="366"/>
                  </a:lnTo>
                  <a:lnTo>
                    <a:pt x="1052" y="136"/>
                  </a:lnTo>
                  <a:lnTo>
                    <a:pt x="1054" y="136"/>
                  </a:lnTo>
                  <a:lnTo>
                    <a:pt x="1054" y="321"/>
                  </a:lnTo>
                  <a:lnTo>
                    <a:pt x="1167" y="321"/>
                  </a:lnTo>
                  <a:lnTo>
                    <a:pt x="1167" y="9"/>
                  </a:lnTo>
                  <a:lnTo>
                    <a:pt x="1005" y="9"/>
                  </a:lnTo>
                  <a:lnTo>
                    <a:pt x="954" y="219"/>
                  </a:lnTo>
                  <a:lnTo>
                    <a:pt x="953" y="219"/>
                  </a:lnTo>
                  <a:lnTo>
                    <a:pt x="902" y="9"/>
                  </a:lnTo>
                  <a:lnTo>
                    <a:pt x="740" y="9"/>
                  </a:lnTo>
                  <a:lnTo>
                    <a:pt x="740" y="366"/>
                  </a:lnTo>
                  <a:close/>
                  <a:moveTo>
                    <a:pt x="484" y="100"/>
                  </a:moveTo>
                  <a:lnTo>
                    <a:pt x="519" y="100"/>
                  </a:lnTo>
                  <a:lnTo>
                    <a:pt x="519" y="100"/>
                  </a:lnTo>
                  <a:lnTo>
                    <a:pt x="533" y="101"/>
                  </a:lnTo>
                  <a:lnTo>
                    <a:pt x="545" y="102"/>
                  </a:lnTo>
                  <a:lnTo>
                    <a:pt x="556" y="106"/>
                  </a:lnTo>
                  <a:lnTo>
                    <a:pt x="566" y="111"/>
                  </a:lnTo>
                  <a:lnTo>
                    <a:pt x="574" y="116"/>
                  </a:lnTo>
                  <a:lnTo>
                    <a:pt x="582" y="122"/>
                  </a:lnTo>
                  <a:lnTo>
                    <a:pt x="587" y="128"/>
                  </a:lnTo>
                  <a:lnTo>
                    <a:pt x="591" y="134"/>
                  </a:lnTo>
                  <a:lnTo>
                    <a:pt x="596" y="141"/>
                  </a:lnTo>
                  <a:lnTo>
                    <a:pt x="599" y="148"/>
                  </a:lnTo>
                  <a:lnTo>
                    <a:pt x="604" y="163"/>
                  </a:lnTo>
                  <a:lnTo>
                    <a:pt x="605" y="175"/>
                  </a:lnTo>
                  <a:lnTo>
                    <a:pt x="606" y="185"/>
                  </a:lnTo>
                  <a:lnTo>
                    <a:pt x="606" y="185"/>
                  </a:lnTo>
                  <a:lnTo>
                    <a:pt x="605" y="198"/>
                  </a:lnTo>
                  <a:lnTo>
                    <a:pt x="602" y="213"/>
                  </a:lnTo>
                  <a:lnTo>
                    <a:pt x="599" y="229"/>
                  </a:lnTo>
                  <a:lnTo>
                    <a:pt x="595" y="236"/>
                  </a:lnTo>
                  <a:lnTo>
                    <a:pt x="591" y="242"/>
                  </a:lnTo>
                  <a:lnTo>
                    <a:pt x="588" y="249"/>
                  </a:lnTo>
                  <a:lnTo>
                    <a:pt x="582" y="255"/>
                  </a:lnTo>
                  <a:lnTo>
                    <a:pt x="576" y="260"/>
                  </a:lnTo>
                  <a:lnTo>
                    <a:pt x="568" y="265"/>
                  </a:lnTo>
                  <a:lnTo>
                    <a:pt x="560" y="269"/>
                  </a:lnTo>
                  <a:lnTo>
                    <a:pt x="550" y="272"/>
                  </a:lnTo>
                  <a:lnTo>
                    <a:pt x="539" y="274"/>
                  </a:lnTo>
                  <a:lnTo>
                    <a:pt x="527" y="275"/>
                  </a:lnTo>
                  <a:lnTo>
                    <a:pt x="484" y="275"/>
                  </a:lnTo>
                  <a:lnTo>
                    <a:pt x="484" y="100"/>
                  </a:lnTo>
                  <a:close/>
                  <a:moveTo>
                    <a:pt x="373" y="366"/>
                  </a:moveTo>
                  <a:lnTo>
                    <a:pt x="533" y="366"/>
                  </a:lnTo>
                  <a:lnTo>
                    <a:pt x="533" y="366"/>
                  </a:lnTo>
                  <a:lnTo>
                    <a:pt x="555" y="366"/>
                  </a:lnTo>
                  <a:lnTo>
                    <a:pt x="577" y="364"/>
                  </a:lnTo>
                  <a:lnTo>
                    <a:pt x="596" y="359"/>
                  </a:lnTo>
                  <a:lnTo>
                    <a:pt x="614" y="354"/>
                  </a:lnTo>
                  <a:lnTo>
                    <a:pt x="630" y="347"/>
                  </a:lnTo>
                  <a:lnTo>
                    <a:pt x="646" y="338"/>
                  </a:lnTo>
                  <a:lnTo>
                    <a:pt x="659" y="328"/>
                  </a:lnTo>
                  <a:lnTo>
                    <a:pt x="671" y="317"/>
                  </a:lnTo>
                  <a:lnTo>
                    <a:pt x="681" y="305"/>
                  </a:lnTo>
                  <a:lnTo>
                    <a:pt x="691" y="292"/>
                  </a:lnTo>
                  <a:lnTo>
                    <a:pt x="698" y="277"/>
                  </a:lnTo>
                  <a:lnTo>
                    <a:pt x="704" y="261"/>
                  </a:lnTo>
                  <a:lnTo>
                    <a:pt x="709" y="244"/>
                  </a:lnTo>
                  <a:lnTo>
                    <a:pt x="713" y="226"/>
                  </a:lnTo>
                  <a:lnTo>
                    <a:pt x="715" y="207"/>
                  </a:lnTo>
                  <a:lnTo>
                    <a:pt x="715" y="187"/>
                  </a:lnTo>
                  <a:lnTo>
                    <a:pt x="715" y="187"/>
                  </a:lnTo>
                  <a:lnTo>
                    <a:pt x="715" y="170"/>
                  </a:lnTo>
                  <a:lnTo>
                    <a:pt x="714" y="153"/>
                  </a:lnTo>
                  <a:lnTo>
                    <a:pt x="710" y="136"/>
                  </a:lnTo>
                  <a:lnTo>
                    <a:pt x="707" y="120"/>
                  </a:lnTo>
                  <a:lnTo>
                    <a:pt x="702" y="106"/>
                  </a:lnTo>
                  <a:lnTo>
                    <a:pt x="696" y="90"/>
                  </a:lnTo>
                  <a:lnTo>
                    <a:pt x="688" y="77"/>
                  </a:lnTo>
                  <a:lnTo>
                    <a:pt x="680" y="63"/>
                  </a:lnTo>
                  <a:lnTo>
                    <a:pt x="669" y="51"/>
                  </a:lnTo>
                  <a:lnTo>
                    <a:pt x="658" y="41"/>
                  </a:lnTo>
                  <a:lnTo>
                    <a:pt x="645" y="32"/>
                  </a:lnTo>
                  <a:lnTo>
                    <a:pt x="630" y="23"/>
                  </a:lnTo>
                  <a:lnTo>
                    <a:pt x="613" y="17"/>
                  </a:lnTo>
                  <a:lnTo>
                    <a:pt x="595" y="12"/>
                  </a:lnTo>
                  <a:lnTo>
                    <a:pt x="576" y="10"/>
                  </a:lnTo>
                  <a:lnTo>
                    <a:pt x="554" y="9"/>
                  </a:lnTo>
                  <a:lnTo>
                    <a:pt x="373" y="9"/>
                  </a:lnTo>
                  <a:lnTo>
                    <a:pt x="373" y="366"/>
                  </a:lnTo>
                  <a:close/>
                  <a:moveTo>
                    <a:pt x="343" y="141"/>
                  </a:moveTo>
                  <a:lnTo>
                    <a:pt x="343" y="141"/>
                  </a:lnTo>
                  <a:lnTo>
                    <a:pt x="341" y="125"/>
                  </a:lnTo>
                  <a:lnTo>
                    <a:pt x="337" y="109"/>
                  </a:lnTo>
                  <a:lnTo>
                    <a:pt x="333" y="95"/>
                  </a:lnTo>
                  <a:lnTo>
                    <a:pt x="327" y="81"/>
                  </a:lnTo>
                  <a:lnTo>
                    <a:pt x="321" y="69"/>
                  </a:lnTo>
                  <a:lnTo>
                    <a:pt x="314" y="57"/>
                  </a:lnTo>
                  <a:lnTo>
                    <a:pt x="305" y="46"/>
                  </a:lnTo>
                  <a:lnTo>
                    <a:pt x="296" y="38"/>
                  </a:lnTo>
                  <a:lnTo>
                    <a:pt x="285" y="29"/>
                  </a:lnTo>
                  <a:lnTo>
                    <a:pt x="273" y="21"/>
                  </a:lnTo>
                  <a:lnTo>
                    <a:pt x="261" y="15"/>
                  </a:lnTo>
                  <a:lnTo>
                    <a:pt x="247" y="10"/>
                  </a:lnTo>
                  <a:lnTo>
                    <a:pt x="231" y="5"/>
                  </a:lnTo>
                  <a:lnTo>
                    <a:pt x="216" y="2"/>
                  </a:lnTo>
                  <a:lnTo>
                    <a:pt x="199" y="0"/>
                  </a:lnTo>
                  <a:lnTo>
                    <a:pt x="182" y="0"/>
                  </a:lnTo>
                  <a:lnTo>
                    <a:pt x="182" y="0"/>
                  </a:lnTo>
                  <a:lnTo>
                    <a:pt x="161" y="0"/>
                  </a:lnTo>
                  <a:lnTo>
                    <a:pt x="142" y="4"/>
                  </a:lnTo>
                  <a:lnTo>
                    <a:pt x="124" y="7"/>
                  </a:lnTo>
                  <a:lnTo>
                    <a:pt x="107" y="13"/>
                  </a:lnTo>
                  <a:lnTo>
                    <a:pt x="91" y="21"/>
                  </a:lnTo>
                  <a:lnTo>
                    <a:pt x="76" y="29"/>
                  </a:lnTo>
                  <a:lnTo>
                    <a:pt x="62" y="40"/>
                  </a:lnTo>
                  <a:lnTo>
                    <a:pt x="50" y="51"/>
                  </a:lnTo>
                  <a:lnTo>
                    <a:pt x="39" y="64"/>
                  </a:lnTo>
                  <a:lnTo>
                    <a:pt x="29" y="78"/>
                  </a:lnTo>
                  <a:lnTo>
                    <a:pt x="21" y="94"/>
                  </a:lnTo>
                  <a:lnTo>
                    <a:pt x="13" y="111"/>
                  </a:lnTo>
                  <a:lnTo>
                    <a:pt x="7" y="128"/>
                  </a:lnTo>
                  <a:lnTo>
                    <a:pt x="4" y="147"/>
                  </a:lnTo>
                  <a:lnTo>
                    <a:pt x="1" y="167"/>
                  </a:lnTo>
                  <a:lnTo>
                    <a:pt x="0" y="187"/>
                  </a:lnTo>
                  <a:lnTo>
                    <a:pt x="0" y="187"/>
                  </a:lnTo>
                  <a:lnTo>
                    <a:pt x="1" y="207"/>
                  </a:lnTo>
                  <a:lnTo>
                    <a:pt x="4" y="226"/>
                  </a:lnTo>
                  <a:lnTo>
                    <a:pt x="7" y="244"/>
                  </a:lnTo>
                  <a:lnTo>
                    <a:pt x="12" y="261"/>
                  </a:lnTo>
                  <a:lnTo>
                    <a:pt x="19" y="277"/>
                  </a:lnTo>
                  <a:lnTo>
                    <a:pt x="27" y="293"/>
                  </a:lnTo>
                  <a:lnTo>
                    <a:pt x="36" y="308"/>
                  </a:lnTo>
                  <a:lnTo>
                    <a:pt x="47" y="321"/>
                  </a:lnTo>
                  <a:lnTo>
                    <a:pt x="59" y="333"/>
                  </a:lnTo>
                  <a:lnTo>
                    <a:pt x="74" y="343"/>
                  </a:lnTo>
                  <a:lnTo>
                    <a:pt x="88" y="353"/>
                  </a:lnTo>
                  <a:lnTo>
                    <a:pt x="104" y="360"/>
                  </a:lnTo>
                  <a:lnTo>
                    <a:pt x="121" y="366"/>
                  </a:lnTo>
                  <a:lnTo>
                    <a:pt x="141" y="371"/>
                  </a:lnTo>
                  <a:lnTo>
                    <a:pt x="160" y="373"/>
                  </a:lnTo>
                  <a:lnTo>
                    <a:pt x="182" y="375"/>
                  </a:lnTo>
                  <a:lnTo>
                    <a:pt x="182" y="375"/>
                  </a:lnTo>
                  <a:lnTo>
                    <a:pt x="200" y="375"/>
                  </a:lnTo>
                  <a:lnTo>
                    <a:pt x="218" y="371"/>
                  </a:lnTo>
                  <a:lnTo>
                    <a:pt x="235" y="367"/>
                  </a:lnTo>
                  <a:lnTo>
                    <a:pt x="251" y="361"/>
                  </a:lnTo>
                  <a:lnTo>
                    <a:pt x="265" y="355"/>
                  </a:lnTo>
                  <a:lnTo>
                    <a:pt x="279" y="347"/>
                  </a:lnTo>
                  <a:lnTo>
                    <a:pt x="291" y="338"/>
                  </a:lnTo>
                  <a:lnTo>
                    <a:pt x="302" y="327"/>
                  </a:lnTo>
                  <a:lnTo>
                    <a:pt x="311" y="316"/>
                  </a:lnTo>
                  <a:lnTo>
                    <a:pt x="320" y="305"/>
                  </a:lnTo>
                  <a:lnTo>
                    <a:pt x="327" y="292"/>
                  </a:lnTo>
                  <a:lnTo>
                    <a:pt x="333" y="280"/>
                  </a:lnTo>
                  <a:lnTo>
                    <a:pt x="338" y="266"/>
                  </a:lnTo>
                  <a:lnTo>
                    <a:pt x="342" y="253"/>
                  </a:lnTo>
                  <a:lnTo>
                    <a:pt x="344" y="240"/>
                  </a:lnTo>
                  <a:lnTo>
                    <a:pt x="344" y="226"/>
                  </a:lnTo>
                  <a:lnTo>
                    <a:pt x="236" y="226"/>
                  </a:lnTo>
                  <a:lnTo>
                    <a:pt x="236" y="226"/>
                  </a:lnTo>
                  <a:lnTo>
                    <a:pt x="234" y="238"/>
                  </a:lnTo>
                  <a:lnTo>
                    <a:pt x="230" y="249"/>
                  </a:lnTo>
                  <a:lnTo>
                    <a:pt x="225" y="259"/>
                  </a:lnTo>
                  <a:lnTo>
                    <a:pt x="219" y="269"/>
                  </a:lnTo>
                  <a:lnTo>
                    <a:pt x="211" y="276"/>
                  </a:lnTo>
                  <a:lnTo>
                    <a:pt x="202" y="281"/>
                  </a:lnTo>
                  <a:lnTo>
                    <a:pt x="191" y="285"/>
                  </a:lnTo>
                  <a:lnTo>
                    <a:pt x="178" y="286"/>
                  </a:lnTo>
                  <a:lnTo>
                    <a:pt x="178" y="286"/>
                  </a:lnTo>
                  <a:lnTo>
                    <a:pt x="170" y="285"/>
                  </a:lnTo>
                  <a:lnTo>
                    <a:pt x="161" y="283"/>
                  </a:lnTo>
                  <a:lnTo>
                    <a:pt x="153" y="281"/>
                  </a:lnTo>
                  <a:lnTo>
                    <a:pt x="147" y="277"/>
                  </a:lnTo>
                  <a:lnTo>
                    <a:pt x="139" y="272"/>
                  </a:lnTo>
                  <a:lnTo>
                    <a:pt x="135" y="268"/>
                  </a:lnTo>
                  <a:lnTo>
                    <a:pt x="130" y="261"/>
                  </a:lnTo>
                  <a:lnTo>
                    <a:pt x="125" y="254"/>
                  </a:lnTo>
                  <a:lnTo>
                    <a:pt x="121" y="247"/>
                  </a:lnTo>
                  <a:lnTo>
                    <a:pt x="119" y="240"/>
                  </a:lnTo>
                  <a:lnTo>
                    <a:pt x="114" y="223"/>
                  </a:lnTo>
                  <a:lnTo>
                    <a:pt x="111" y="206"/>
                  </a:lnTo>
                  <a:lnTo>
                    <a:pt x="110" y="187"/>
                  </a:lnTo>
                  <a:lnTo>
                    <a:pt x="110" y="187"/>
                  </a:lnTo>
                  <a:lnTo>
                    <a:pt x="111" y="169"/>
                  </a:lnTo>
                  <a:lnTo>
                    <a:pt x="114" y="152"/>
                  </a:lnTo>
                  <a:lnTo>
                    <a:pt x="119" y="135"/>
                  </a:lnTo>
                  <a:lnTo>
                    <a:pt x="121" y="128"/>
                  </a:lnTo>
                  <a:lnTo>
                    <a:pt x="125" y="120"/>
                  </a:lnTo>
                  <a:lnTo>
                    <a:pt x="130" y="113"/>
                  </a:lnTo>
                  <a:lnTo>
                    <a:pt x="135" y="107"/>
                  </a:lnTo>
                  <a:lnTo>
                    <a:pt x="139" y="102"/>
                  </a:lnTo>
                  <a:lnTo>
                    <a:pt x="147" y="97"/>
                  </a:lnTo>
                  <a:lnTo>
                    <a:pt x="153" y="94"/>
                  </a:lnTo>
                  <a:lnTo>
                    <a:pt x="161" y="91"/>
                  </a:lnTo>
                  <a:lnTo>
                    <a:pt x="170" y="90"/>
                  </a:lnTo>
                  <a:lnTo>
                    <a:pt x="178" y="89"/>
                  </a:lnTo>
                  <a:lnTo>
                    <a:pt x="178" y="89"/>
                  </a:lnTo>
                  <a:lnTo>
                    <a:pt x="187" y="90"/>
                  </a:lnTo>
                  <a:lnTo>
                    <a:pt x="194" y="91"/>
                  </a:lnTo>
                  <a:lnTo>
                    <a:pt x="200" y="92"/>
                  </a:lnTo>
                  <a:lnTo>
                    <a:pt x="206" y="95"/>
                  </a:lnTo>
                  <a:lnTo>
                    <a:pt x="212" y="98"/>
                  </a:lnTo>
                  <a:lnTo>
                    <a:pt x="216" y="102"/>
                  </a:lnTo>
                  <a:lnTo>
                    <a:pt x="223" y="111"/>
                  </a:lnTo>
                  <a:lnTo>
                    <a:pt x="229" y="119"/>
                  </a:lnTo>
                  <a:lnTo>
                    <a:pt x="233" y="128"/>
                  </a:lnTo>
                  <a:lnTo>
                    <a:pt x="235" y="136"/>
                  </a:lnTo>
                  <a:lnTo>
                    <a:pt x="236" y="141"/>
                  </a:lnTo>
                  <a:lnTo>
                    <a:pt x="343" y="14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78" name="Rectangle 6"/>
            <p:cNvSpPr>
              <a:spLocks noChangeArrowheads="1"/>
            </p:cNvSpPr>
            <p:nvPr userDrawn="1"/>
          </p:nvSpPr>
          <p:spPr bwMode="auto">
            <a:xfrm>
              <a:off x="5562" y="4192"/>
              <a:ext cx="28" cy="7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079" name="Freeform 7"/>
            <p:cNvSpPr>
              <a:spLocks/>
            </p:cNvSpPr>
            <p:nvPr userDrawn="1"/>
          </p:nvSpPr>
          <p:spPr bwMode="auto">
            <a:xfrm>
              <a:off x="5428" y="4190"/>
              <a:ext cx="124" cy="77"/>
            </a:xfrm>
            <a:custGeom>
              <a:avLst/>
              <a:gdLst/>
              <a:ahLst/>
              <a:cxnLst>
                <a:cxn ang="0">
                  <a:pos x="114" y="308"/>
                </a:cxn>
                <a:cxn ang="0">
                  <a:pos x="114" y="145"/>
                </a:cxn>
                <a:cxn ang="0">
                  <a:pos x="116" y="124"/>
                </a:cxn>
                <a:cxn ang="0">
                  <a:pos x="123" y="107"/>
                </a:cxn>
                <a:cxn ang="0">
                  <a:pos x="134" y="96"/>
                </a:cxn>
                <a:cxn ang="0">
                  <a:pos x="154" y="91"/>
                </a:cxn>
                <a:cxn ang="0">
                  <a:pos x="164" y="92"/>
                </a:cxn>
                <a:cxn ang="0">
                  <a:pos x="180" y="100"/>
                </a:cxn>
                <a:cxn ang="0">
                  <a:pos x="188" y="116"/>
                </a:cxn>
                <a:cxn ang="0">
                  <a:pos x="191" y="135"/>
                </a:cxn>
                <a:cxn ang="0">
                  <a:pos x="191" y="308"/>
                </a:cxn>
                <a:cxn ang="0">
                  <a:pos x="305" y="145"/>
                </a:cxn>
                <a:cxn ang="0">
                  <a:pos x="306" y="135"/>
                </a:cxn>
                <a:cxn ang="0">
                  <a:pos x="310" y="115"/>
                </a:cxn>
                <a:cxn ang="0">
                  <a:pos x="320" y="100"/>
                </a:cxn>
                <a:cxn ang="0">
                  <a:pos x="334" y="92"/>
                </a:cxn>
                <a:cxn ang="0">
                  <a:pos x="345" y="91"/>
                </a:cxn>
                <a:cxn ang="0">
                  <a:pos x="366" y="96"/>
                </a:cxn>
                <a:cxn ang="0">
                  <a:pos x="377" y="108"/>
                </a:cxn>
                <a:cxn ang="0">
                  <a:pos x="381" y="125"/>
                </a:cxn>
                <a:cxn ang="0">
                  <a:pos x="383" y="145"/>
                </a:cxn>
                <a:cxn ang="0">
                  <a:pos x="497" y="308"/>
                </a:cxn>
                <a:cxn ang="0">
                  <a:pos x="497" y="102"/>
                </a:cxn>
                <a:cxn ang="0">
                  <a:pos x="494" y="74"/>
                </a:cxn>
                <a:cxn ang="0">
                  <a:pos x="489" y="57"/>
                </a:cxn>
                <a:cxn ang="0">
                  <a:pos x="480" y="40"/>
                </a:cxn>
                <a:cxn ang="0">
                  <a:pos x="467" y="25"/>
                </a:cxn>
                <a:cxn ang="0">
                  <a:pos x="452" y="13"/>
                </a:cxn>
                <a:cxn ang="0">
                  <a:pos x="432" y="4"/>
                </a:cxn>
                <a:cxn ang="0">
                  <a:pos x="408" y="0"/>
                </a:cxn>
                <a:cxn ang="0">
                  <a:pos x="394" y="0"/>
                </a:cxn>
                <a:cxn ang="0">
                  <a:pos x="368" y="1"/>
                </a:cxn>
                <a:cxn ang="0">
                  <a:pos x="346" y="6"/>
                </a:cxn>
                <a:cxn ang="0">
                  <a:pos x="329" y="13"/>
                </a:cxn>
                <a:cxn ang="0">
                  <a:pos x="306" y="30"/>
                </a:cxn>
                <a:cxn ang="0">
                  <a:pos x="292" y="47"/>
                </a:cxn>
                <a:cxn ang="0">
                  <a:pos x="284" y="36"/>
                </a:cxn>
                <a:cxn ang="0">
                  <a:pos x="268" y="18"/>
                </a:cxn>
                <a:cxn ang="0">
                  <a:pos x="246" y="7"/>
                </a:cxn>
                <a:cxn ang="0">
                  <a:pos x="223" y="0"/>
                </a:cxn>
                <a:cxn ang="0">
                  <a:pos x="209" y="0"/>
                </a:cxn>
                <a:cxn ang="0">
                  <a:pos x="180" y="2"/>
                </a:cxn>
                <a:cxn ang="0">
                  <a:pos x="154" y="10"/>
                </a:cxn>
                <a:cxn ang="0">
                  <a:pos x="131" y="25"/>
                </a:cxn>
                <a:cxn ang="0">
                  <a:pos x="111" y="47"/>
                </a:cxn>
                <a:cxn ang="0">
                  <a:pos x="110" y="7"/>
                </a:cxn>
                <a:cxn ang="0">
                  <a:pos x="0" y="308"/>
                </a:cxn>
              </a:cxnLst>
              <a:rect l="0" t="0" r="r" b="b"/>
              <a:pathLst>
                <a:path w="497" h="308">
                  <a:moveTo>
                    <a:pt x="0" y="308"/>
                  </a:moveTo>
                  <a:lnTo>
                    <a:pt x="114" y="308"/>
                  </a:lnTo>
                  <a:lnTo>
                    <a:pt x="114" y="145"/>
                  </a:lnTo>
                  <a:lnTo>
                    <a:pt x="114" y="145"/>
                  </a:lnTo>
                  <a:lnTo>
                    <a:pt x="115" y="135"/>
                  </a:lnTo>
                  <a:lnTo>
                    <a:pt x="116" y="124"/>
                  </a:lnTo>
                  <a:lnTo>
                    <a:pt x="118" y="115"/>
                  </a:lnTo>
                  <a:lnTo>
                    <a:pt x="123" y="107"/>
                  </a:lnTo>
                  <a:lnTo>
                    <a:pt x="128" y="100"/>
                  </a:lnTo>
                  <a:lnTo>
                    <a:pt x="134" y="96"/>
                  </a:lnTo>
                  <a:lnTo>
                    <a:pt x="143" y="92"/>
                  </a:lnTo>
                  <a:lnTo>
                    <a:pt x="154" y="91"/>
                  </a:lnTo>
                  <a:lnTo>
                    <a:pt x="154" y="91"/>
                  </a:lnTo>
                  <a:lnTo>
                    <a:pt x="164" y="92"/>
                  </a:lnTo>
                  <a:lnTo>
                    <a:pt x="174" y="96"/>
                  </a:lnTo>
                  <a:lnTo>
                    <a:pt x="180" y="100"/>
                  </a:lnTo>
                  <a:lnTo>
                    <a:pt x="185" y="108"/>
                  </a:lnTo>
                  <a:lnTo>
                    <a:pt x="188" y="116"/>
                  </a:lnTo>
                  <a:lnTo>
                    <a:pt x="190" y="125"/>
                  </a:lnTo>
                  <a:lnTo>
                    <a:pt x="191" y="135"/>
                  </a:lnTo>
                  <a:lnTo>
                    <a:pt x="191" y="145"/>
                  </a:lnTo>
                  <a:lnTo>
                    <a:pt x="191" y="308"/>
                  </a:lnTo>
                  <a:lnTo>
                    <a:pt x="305" y="308"/>
                  </a:lnTo>
                  <a:lnTo>
                    <a:pt x="305" y="145"/>
                  </a:lnTo>
                  <a:lnTo>
                    <a:pt x="305" y="145"/>
                  </a:lnTo>
                  <a:lnTo>
                    <a:pt x="306" y="135"/>
                  </a:lnTo>
                  <a:lnTo>
                    <a:pt x="307" y="124"/>
                  </a:lnTo>
                  <a:lnTo>
                    <a:pt x="310" y="115"/>
                  </a:lnTo>
                  <a:lnTo>
                    <a:pt x="315" y="107"/>
                  </a:lnTo>
                  <a:lnTo>
                    <a:pt x="320" y="100"/>
                  </a:lnTo>
                  <a:lnTo>
                    <a:pt x="326" y="96"/>
                  </a:lnTo>
                  <a:lnTo>
                    <a:pt x="334" y="92"/>
                  </a:lnTo>
                  <a:lnTo>
                    <a:pt x="345" y="91"/>
                  </a:lnTo>
                  <a:lnTo>
                    <a:pt x="345" y="91"/>
                  </a:lnTo>
                  <a:lnTo>
                    <a:pt x="356" y="92"/>
                  </a:lnTo>
                  <a:lnTo>
                    <a:pt x="366" y="96"/>
                  </a:lnTo>
                  <a:lnTo>
                    <a:pt x="372" y="100"/>
                  </a:lnTo>
                  <a:lnTo>
                    <a:pt x="377" y="108"/>
                  </a:lnTo>
                  <a:lnTo>
                    <a:pt x="379" y="116"/>
                  </a:lnTo>
                  <a:lnTo>
                    <a:pt x="381" y="125"/>
                  </a:lnTo>
                  <a:lnTo>
                    <a:pt x="383" y="135"/>
                  </a:lnTo>
                  <a:lnTo>
                    <a:pt x="383" y="145"/>
                  </a:lnTo>
                  <a:lnTo>
                    <a:pt x="383" y="308"/>
                  </a:lnTo>
                  <a:lnTo>
                    <a:pt x="497" y="308"/>
                  </a:lnTo>
                  <a:lnTo>
                    <a:pt x="497" y="102"/>
                  </a:lnTo>
                  <a:lnTo>
                    <a:pt x="497" y="102"/>
                  </a:lnTo>
                  <a:lnTo>
                    <a:pt x="495" y="83"/>
                  </a:lnTo>
                  <a:lnTo>
                    <a:pt x="494" y="74"/>
                  </a:lnTo>
                  <a:lnTo>
                    <a:pt x="492" y="65"/>
                  </a:lnTo>
                  <a:lnTo>
                    <a:pt x="489" y="57"/>
                  </a:lnTo>
                  <a:lnTo>
                    <a:pt x="484" y="48"/>
                  </a:lnTo>
                  <a:lnTo>
                    <a:pt x="480" y="40"/>
                  </a:lnTo>
                  <a:lnTo>
                    <a:pt x="475" y="32"/>
                  </a:lnTo>
                  <a:lnTo>
                    <a:pt x="467" y="25"/>
                  </a:lnTo>
                  <a:lnTo>
                    <a:pt x="460" y="19"/>
                  </a:lnTo>
                  <a:lnTo>
                    <a:pt x="452" y="13"/>
                  </a:lnTo>
                  <a:lnTo>
                    <a:pt x="442" y="8"/>
                  </a:lnTo>
                  <a:lnTo>
                    <a:pt x="432" y="4"/>
                  </a:lnTo>
                  <a:lnTo>
                    <a:pt x="420" y="2"/>
                  </a:lnTo>
                  <a:lnTo>
                    <a:pt x="408" y="0"/>
                  </a:lnTo>
                  <a:lnTo>
                    <a:pt x="394" y="0"/>
                  </a:lnTo>
                  <a:lnTo>
                    <a:pt x="394" y="0"/>
                  </a:lnTo>
                  <a:lnTo>
                    <a:pt x="380" y="0"/>
                  </a:lnTo>
                  <a:lnTo>
                    <a:pt x="368" y="1"/>
                  </a:lnTo>
                  <a:lnTo>
                    <a:pt x="357" y="3"/>
                  </a:lnTo>
                  <a:lnTo>
                    <a:pt x="346" y="6"/>
                  </a:lnTo>
                  <a:lnTo>
                    <a:pt x="338" y="9"/>
                  </a:lnTo>
                  <a:lnTo>
                    <a:pt x="329" y="13"/>
                  </a:lnTo>
                  <a:lnTo>
                    <a:pt x="316" y="21"/>
                  </a:lnTo>
                  <a:lnTo>
                    <a:pt x="306" y="30"/>
                  </a:lnTo>
                  <a:lnTo>
                    <a:pt x="299" y="37"/>
                  </a:lnTo>
                  <a:lnTo>
                    <a:pt x="292" y="47"/>
                  </a:lnTo>
                  <a:lnTo>
                    <a:pt x="292" y="47"/>
                  </a:lnTo>
                  <a:lnTo>
                    <a:pt x="284" y="36"/>
                  </a:lnTo>
                  <a:lnTo>
                    <a:pt x="277" y="26"/>
                  </a:lnTo>
                  <a:lnTo>
                    <a:pt x="268" y="18"/>
                  </a:lnTo>
                  <a:lnTo>
                    <a:pt x="258" y="12"/>
                  </a:lnTo>
                  <a:lnTo>
                    <a:pt x="246" y="7"/>
                  </a:lnTo>
                  <a:lnTo>
                    <a:pt x="235" y="2"/>
                  </a:lnTo>
                  <a:lnTo>
                    <a:pt x="223" y="0"/>
                  </a:lnTo>
                  <a:lnTo>
                    <a:pt x="209" y="0"/>
                  </a:lnTo>
                  <a:lnTo>
                    <a:pt x="209" y="0"/>
                  </a:lnTo>
                  <a:lnTo>
                    <a:pt x="195" y="0"/>
                  </a:lnTo>
                  <a:lnTo>
                    <a:pt x="180" y="2"/>
                  </a:lnTo>
                  <a:lnTo>
                    <a:pt x="167" y="6"/>
                  </a:lnTo>
                  <a:lnTo>
                    <a:pt x="154" y="10"/>
                  </a:lnTo>
                  <a:lnTo>
                    <a:pt x="141" y="17"/>
                  </a:lnTo>
                  <a:lnTo>
                    <a:pt x="131" y="25"/>
                  </a:lnTo>
                  <a:lnTo>
                    <a:pt x="121" y="35"/>
                  </a:lnTo>
                  <a:lnTo>
                    <a:pt x="111" y="47"/>
                  </a:lnTo>
                  <a:lnTo>
                    <a:pt x="110" y="47"/>
                  </a:lnTo>
                  <a:lnTo>
                    <a:pt x="110" y="7"/>
                  </a:lnTo>
                  <a:lnTo>
                    <a:pt x="0" y="7"/>
                  </a:lnTo>
                  <a:lnTo>
                    <a:pt x="0" y="30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80" name="Freeform 8"/>
            <p:cNvSpPr>
              <a:spLocks/>
            </p:cNvSpPr>
            <p:nvPr userDrawn="1"/>
          </p:nvSpPr>
          <p:spPr bwMode="auto">
            <a:xfrm>
              <a:off x="5339" y="4176"/>
              <a:ext cx="82" cy="95"/>
            </a:xfrm>
            <a:custGeom>
              <a:avLst/>
              <a:gdLst/>
              <a:ahLst/>
              <a:cxnLst>
                <a:cxn ang="0">
                  <a:pos x="320" y="97"/>
                </a:cxn>
                <a:cxn ang="0">
                  <a:pos x="306" y="57"/>
                </a:cxn>
                <a:cxn ang="0">
                  <a:pos x="279" y="29"/>
                </a:cxn>
                <a:cxn ang="0">
                  <a:pos x="243" y="12"/>
                </a:cxn>
                <a:cxn ang="0">
                  <a:pos x="203" y="2"/>
                </a:cxn>
                <a:cxn ang="0">
                  <a:pos x="163" y="0"/>
                </a:cxn>
                <a:cxn ang="0">
                  <a:pos x="111" y="4"/>
                </a:cxn>
                <a:cxn ang="0">
                  <a:pos x="73" y="17"/>
                </a:cxn>
                <a:cxn ang="0">
                  <a:pos x="39" y="39"/>
                </a:cxn>
                <a:cxn ang="0">
                  <a:pos x="17" y="70"/>
                </a:cxn>
                <a:cxn ang="0">
                  <a:pos x="8" y="115"/>
                </a:cxn>
                <a:cxn ang="0">
                  <a:pos x="10" y="137"/>
                </a:cxn>
                <a:cxn ang="0">
                  <a:pos x="20" y="165"/>
                </a:cxn>
                <a:cxn ang="0">
                  <a:pos x="39" y="188"/>
                </a:cxn>
                <a:cxn ang="0">
                  <a:pos x="68" y="206"/>
                </a:cxn>
                <a:cxn ang="0">
                  <a:pos x="108" y="221"/>
                </a:cxn>
                <a:cxn ang="0">
                  <a:pos x="177" y="236"/>
                </a:cxn>
                <a:cxn ang="0">
                  <a:pos x="204" y="248"/>
                </a:cxn>
                <a:cxn ang="0">
                  <a:pos x="211" y="266"/>
                </a:cxn>
                <a:cxn ang="0">
                  <a:pos x="206" y="279"/>
                </a:cxn>
                <a:cxn ang="0">
                  <a:pos x="189" y="290"/>
                </a:cxn>
                <a:cxn ang="0">
                  <a:pos x="169" y="294"/>
                </a:cxn>
                <a:cxn ang="0">
                  <a:pos x="141" y="288"/>
                </a:cxn>
                <a:cxn ang="0">
                  <a:pos x="129" y="277"/>
                </a:cxn>
                <a:cxn ang="0">
                  <a:pos x="120" y="251"/>
                </a:cxn>
                <a:cxn ang="0">
                  <a:pos x="2" y="268"/>
                </a:cxn>
                <a:cxn ang="0">
                  <a:pos x="16" y="311"/>
                </a:cxn>
                <a:cxn ang="0">
                  <a:pos x="43" y="343"/>
                </a:cxn>
                <a:cxn ang="0">
                  <a:pos x="79" y="363"/>
                </a:cxn>
                <a:cxn ang="0">
                  <a:pos x="120" y="375"/>
                </a:cxn>
                <a:cxn ang="0">
                  <a:pos x="164" y="379"/>
                </a:cxn>
                <a:cxn ang="0">
                  <a:pos x="209" y="375"/>
                </a:cxn>
                <a:cxn ang="0">
                  <a:pos x="251" y="364"/>
                </a:cxn>
                <a:cxn ang="0">
                  <a:pos x="289" y="345"/>
                </a:cxn>
                <a:cxn ang="0">
                  <a:pos x="315" y="313"/>
                </a:cxn>
                <a:cxn ang="0">
                  <a:pos x="330" y="270"/>
                </a:cxn>
                <a:cxn ang="0">
                  <a:pos x="330" y="240"/>
                </a:cxn>
                <a:cxn ang="0">
                  <a:pos x="324" y="212"/>
                </a:cxn>
                <a:cxn ang="0">
                  <a:pos x="312" y="191"/>
                </a:cxn>
                <a:cxn ang="0">
                  <a:pos x="282" y="164"/>
                </a:cxn>
                <a:cxn ang="0">
                  <a:pos x="252" y="150"/>
                </a:cxn>
                <a:cxn ang="0">
                  <a:pos x="189" y="135"/>
                </a:cxn>
                <a:cxn ang="0">
                  <a:pos x="142" y="122"/>
                </a:cxn>
                <a:cxn ang="0">
                  <a:pos x="132" y="116"/>
                </a:cxn>
                <a:cxn ang="0">
                  <a:pos x="128" y="104"/>
                </a:cxn>
                <a:cxn ang="0">
                  <a:pos x="135" y="85"/>
                </a:cxn>
                <a:cxn ang="0">
                  <a:pos x="153" y="77"/>
                </a:cxn>
                <a:cxn ang="0">
                  <a:pos x="174" y="77"/>
                </a:cxn>
                <a:cxn ang="0">
                  <a:pos x="193" y="87"/>
                </a:cxn>
                <a:cxn ang="0">
                  <a:pos x="204" y="98"/>
                </a:cxn>
                <a:cxn ang="0">
                  <a:pos x="322" y="114"/>
                </a:cxn>
              </a:cxnLst>
              <a:rect l="0" t="0" r="r" b="b"/>
              <a:pathLst>
                <a:path w="330" h="379">
                  <a:moveTo>
                    <a:pt x="322" y="114"/>
                  </a:moveTo>
                  <a:lnTo>
                    <a:pt x="322" y="114"/>
                  </a:lnTo>
                  <a:lnTo>
                    <a:pt x="320" y="97"/>
                  </a:lnTo>
                  <a:lnTo>
                    <a:pt x="317" y="82"/>
                  </a:lnTo>
                  <a:lnTo>
                    <a:pt x="312" y="69"/>
                  </a:lnTo>
                  <a:lnTo>
                    <a:pt x="306" y="57"/>
                  </a:lnTo>
                  <a:lnTo>
                    <a:pt x="297" y="47"/>
                  </a:lnTo>
                  <a:lnTo>
                    <a:pt x="289" y="37"/>
                  </a:lnTo>
                  <a:lnTo>
                    <a:pt x="279" y="29"/>
                  </a:lnTo>
                  <a:lnTo>
                    <a:pt x="267" y="23"/>
                  </a:lnTo>
                  <a:lnTo>
                    <a:pt x="256" y="17"/>
                  </a:lnTo>
                  <a:lnTo>
                    <a:pt x="243" y="12"/>
                  </a:lnTo>
                  <a:lnTo>
                    <a:pt x="231" y="8"/>
                  </a:lnTo>
                  <a:lnTo>
                    <a:pt x="217" y="4"/>
                  </a:lnTo>
                  <a:lnTo>
                    <a:pt x="203" y="2"/>
                  </a:lnTo>
                  <a:lnTo>
                    <a:pt x="189" y="1"/>
                  </a:lnTo>
                  <a:lnTo>
                    <a:pt x="163" y="0"/>
                  </a:lnTo>
                  <a:lnTo>
                    <a:pt x="163" y="0"/>
                  </a:lnTo>
                  <a:lnTo>
                    <a:pt x="137" y="1"/>
                  </a:lnTo>
                  <a:lnTo>
                    <a:pt x="124" y="3"/>
                  </a:lnTo>
                  <a:lnTo>
                    <a:pt x="111" y="4"/>
                  </a:lnTo>
                  <a:lnTo>
                    <a:pt x="97" y="8"/>
                  </a:lnTo>
                  <a:lnTo>
                    <a:pt x="85" y="12"/>
                  </a:lnTo>
                  <a:lnTo>
                    <a:pt x="73" y="17"/>
                  </a:lnTo>
                  <a:lnTo>
                    <a:pt x="61" y="23"/>
                  </a:lnTo>
                  <a:lnTo>
                    <a:pt x="50" y="30"/>
                  </a:lnTo>
                  <a:lnTo>
                    <a:pt x="39" y="39"/>
                  </a:lnTo>
                  <a:lnTo>
                    <a:pt x="31" y="48"/>
                  </a:lnTo>
                  <a:lnTo>
                    <a:pt x="23" y="58"/>
                  </a:lnTo>
                  <a:lnTo>
                    <a:pt x="17" y="70"/>
                  </a:lnTo>
                  <a:lnTo>
                    <a:pt x="13" y="84"/>
                  </a:lnTo>
                  <a:lnTo>
                    <a:pt x="9" y="98"/>
                  </a:lnTo>
                  <a:lnTo>
                    <a:pt x="8" y="115"/>
                  </a:lnTo>
                  <a:lnTo>
                    <a:pt x="8" y="115"/>
                  </a:lnTo>
                  <a:lnTo>
                    <a:pt x="9" y="126"/>
                  </a:lnTo>
                  <a:lnTo>
                    <a:pt x="10" y="137"/>
                  </a:lnTo>
                  <a:lnTo>
                    <a:pt x="13" y="147"/>
                  </a:lnTo>
                  <a:lnTo>
                    <a:pt x="16" y="156"/>
                  </a:lnTo>
                  <a:lnTo>
                    <a:pt x="20" y="165"/>
                  </a:lnTo>
                  <a:lnTo>
                    <a:pt x="26" y="173"/>
                  </a:lnTo>
                  <a:lnTo>
                    <a:pt x="32" y="181"/>
                  </a:lnTo>
                  <a:lnTo>
                    <a:pt x="39" y="188"/>
                  </a:lnTo>
                  <a:lnTo>
                    <a:pt x="48" y="194"/>
                  </a:lnTo>
                  <a:lnTo>
                    <a:pt x="57" y="200"/>
                  </a:lnTo>
                  <a:lnTo>
                    <a:pt x="68" y="206"/>
                  </a:lnTo>
                  <a:lnTo>
                    <a:pt x="80" y="211"/>
                  </a:lnTo>
                  <a:lnTo>
                    <a:pt x="94" y="216"/>
                  </a:lnTo>
                  <a:lnTo>
                    <a:pt x="108" y="221"/>
                  </a:lnTo>
                  <a:lnTo>
                    <a:pt x="142" y="228"/>
                  </a:lnTo>
                  <a:lnTo>
                    <a:pt x="142" y="228"/>
                  </a:lnTo>
                  <a:lnTo>
                    <a:pt x="177" y="236"/>
                  </a:lnTo>
                  <a:lnTo>
                    <a:pt x="189" y="239"/>
                  </a:lnTo>
                  <a:lnTo>
                    <a:pt x="198" y="243"/>
                  </a:lnTo>
                  <a:lnTo>
                    <a:pt x="204" y="248"/>
                  </a:lnTo>
                  <a:lnTo>
                    <a:pt x="208" y="253"/>
                  </a:lnTo>
                  <a:lnTo>
                    <a:pt x="210" y="259"/>
                  </a:lnTo>
                  <a:lnTo>
                    <a:pt x="211" y="266"/>
                  </a:lnTo>
                  <a:lnTo>
                    <a:pt x="211" y="266"/>
                  </a:lnTo>
                  <a:lnTo>
                    <a:pt x="210" y="273"/>
                  </a:lnTo>
                  <a:lnTo>
                    <a:pt x="206" y="279"/>
                  </a:lnTo>
                  <a:lnTo>
                    <a:pt x="202" y="284"/>
                  </a:lnTo>
                  <a:lnTo>
                    <a:pt x="196" y="288"/>
                  </a:lnTo>
                  <a:lnTo>
                    <a:pt x="189" y="290"/>
                  </a:lnTo>
                  <a:lnTo>
                    <a:pt x="182" y="293"/>
                  </a:lnTo>
                  <a:lnTo>
                    <a:pt x="169" y="294"/>
                  </a:lnTo>
                  <a:lnTo>
                    <a:pt x="169" y="294"/>
                  </a:lnTo>
                  <a:lnTo>
                    <a:pt x="158" y="293"/>
                  </a:lnTo>
                  <a:lnTo>
                    <a:pt x="148" y="291"/>
                  </a:lnTo>
                  <a:lnTo>
                    <a:pt x="141" y="288"/>
                  </a:lnTo>
                  <a:lnTo>
                    <a:pt x="135" y="284"/>
                  </a:lnTo>
                  <a:lnTo>
                    <a:pt x="135" y="284"/>
                  </a:lnTo>
                  <a:lnTo>
                    <a:pt x="129" y="277"/>
                  </a:lnTo>
                  <a:lnTo>
                    <a:pt x="124" y="268"/>
                  </a:lnTo>
                  <a:lnTo>
                    <a:pt x="122" y="261"/>
                  </a:lnTo>
                  <a:lnTo>
                    <a:pt x="120" y="251"/>
                  </a:lnTo>
                  <a:lnTo>
                    <a:pt x="0" y="251"/>
                  </a:lnTo>
                  <a:lnTo>
                    <a:pt x="0" y="251"/>
                  </a:lnTo>
                  <a:lnTo>
                    <a:pt x="2" y="268"/>
                  </a:lnTo>
                  <a:lnTo>
                    <a:pt x="5" y="284"/>
                  </a:lnTo>
                  <a:lnTo>
                    <a:pt x="10" y="298"/>
                  </a:lnTo>
                  <a:lnTo>
                    <a:pt x="16" y="311"/>
                  </a:lnTo>
                  <a:lnTo>
                    <a:pt x="23" y="322"/>
                  </a:lnTo>
                  <a:lnTo>
                    <a:pt x="33" y="333"/>
                  </a:lnTo>
                  <a:lnTo>
                    <a:pt x="43" y="343"/>
                  </a:lnTo>
                  <a:lnTo>
                    <a:pt x="54" y="350"/>
                  </a:lnTo>
                  <a:lnTo>
                    <a:pt x="66" y="357"/>
                  </a:lnTo>
                  <a:lnTo>
                    <a:pt x="79" y="363"/>
                  </a:lnTo>
                  <a:lnTo>
                    <a:pt x="92" y="368"/>
                  </a:lnTo>
                  <a:lnTo>
                    <a:pt x="106" y="372"/>
                  </a:lnTo>
                  <a:lnTo>
                    <a:pt x="120" y="375"/>
                  </a:lnTo>
                  <a:lnTo>
                    <a:pt x="135" y="377"/>
                  </a:lnTo>
                  <a:lnTo>
                    <a:pt x="149" y="378"/>
                  </a:lnTo>
                  <a:lnTo>
                    <a:pt x="164" y="379"/>
                  </a:lnTo>
                  <a:lnTo>
                    <a:pt x="164" y="379"/>
                  </a:lnTo>
                  <a:lnTo>
                    <a:pt x="194" y="378"/>
                  </a:lnTo>
                  <a:lnTo>
                    <a:pt x="209" y="375"/>
                  </a:lnTo>
                  <a:lnTo>
                    <a:pt x="223" y="373"/>
                  </a:lnTo>
                  <a:lnTo>
                    <a:pt x="238" y="369"/>
                  </a:lnTo>
                  <a:lnTo>
                    <a:pt x="251" y="364"/>
                  </a:lnTo>
                  <a:lnTo>
                    <a:pt x="265" y="360"/>
                  </a:lnTo>
                  <a:lnTo>
                    <a:pt x="277" y="352"/>
                  </a:lnTo>
                  <a:lnTo>
                    <a:pt x="289" y="345"/>
                  </a:lnTo>
                  <a:lnTo>
                    <a:pt x="299" y="335"/>
                  </a:lnTo>
                  <a:lnTo>
                    <a:pt x="308" y="325"/>
                  </a:lnTo>
                  <a:lnTo>
                    <a:pt x="315" y="313"/>
                  </a:lnTo>
                  <a:lnTo>
                    <a:pt x="322" y="300"/>
                  </a:lnTo>
                  <a:lnTo>
                    <a:pt x="326" y="285"/>
                  </a:lnTo>
                  <a:lnTo>
                    <a:pt x="330" y="270"/>
                  </a:lnTo>
                  <a:lnTo>
                    <a:pt x="330" y="251"/>
                  </a:lnTo>
                  <a:lnTo>
                    <a:pt x="330" y="251"/>
                  </a:lnTo>
                  <a:lnTo>
                    <a:pt x="330" y="240"/>
                  </a:lnTo>
                  <a:lnTo>
                    <a:pt x="329" y="231"/>
                  </a:lnTo>
                  <a:lnTo>
                    <a:pt x="326" y="222"/>
                  </a:lnTo>
                  <a:lnTo>
                    <a:pt x="324" y="212"/>
                  </a:lnTo>
                  <a:lnTo>
                    <a:pt x="320" y="205"/>
                  </a:lnTo>
                  <a:lnTo>
                    <a:pt x="317" y="198"/>
                  </a:lnTo>
                  <a:lnTo>
                    <a:pt x="312" y="191"/>
                  </a:lnTo>
                  <a:lnTo>
                    <a:pt x="307" y="184"/>
                  </a:lnTo>
                  <a:lnTo>
                    <a:pt x="295" y="173"/>
                  </a:lnTo>
                  <a:lnTo>
                    <a:pt x="282" y="164"/>
                  </a:lnTo>
                  <a:lnTo>
                    <a:pt x="268" y="156"/>
                  </a:lnTo>
                  <a:lnTo>
                    <a:pt x="252" y="150"/>
                  </a:lnTo>
                  <a:lnTo>
                    <a:pt x="252" y="150"/>
                  </a:lnTo>
                  <a:lnTo>
                    <a:pt x="237" y="146"/>
                  </a:lnTo>
                  <a:lnTo>
                    <a:pt x="221" y="142"/>
                  </a:lnTo>
                  <a:lnTo>
                    <a:pt x="189" y="135"/>
                  </a:lnTo>
                  <a:lnTo>
                    <a:pt x="163" y="130"/>
                  </a:lnTo>
                  <a:lnTo>
                    <a:pt x="152" y="126"/>
                  </a:lnTo>
                  <a:lnTo>
                    <a:pt x="142" y="122"/>
                  </a:lnTo>
                  <a:lnTo>
                    <a:pt x="142" y="122"/>
                  </a:lnTo>
                  <a:lnTo>
                    <a:pt x="137" y="120"/>
                  </a:lnTo>
                  <a:lnTo>
                    <a:pt x="132" y="116"/>
                  </a:lnTo>
                  <a:lnTo>
                    <a:pt x="129" y="111"/>
                  </a:lnTo>
                  <a:lnTo>
                    <a:pt x="128" y="104"/>
                  </a:lnTo>
                  <a:lnTo>
                    <a:pt x="128" y="104"/>
                  </a:lnTo>
                  <a:lnTo>
                    <a:pt x="129" y="96"/>
                  </a:lnTo>
                  <a:lnTo>
                    <a:pt x="131" y="90"/>
                  </a:lnTo>
                  <a:lnTo>
                    <a:pt x="135" y="85"/>
                  </a:lnTo>
                  <a:lnTo>
                    <a:pt x="140" y="81"/>
                  </a:lnTo>
                  <a:lnTo>
                    <a:pt x="146" y="79"/>
                  </a:lnTo>
                  <a:lnTo>
                    <a:pt x="153" y="77"/>
                  </a:lnTo>
                  <a:lnTo>
                    <a:pt x="166" y="76"/>
                  </a:lnTo>
                  <a:lnTo>
                    <a:pt x="166" y="76"/>
                  </a:lnTo>
                  <a:lnTo>
                    <a:pt x="174" y="77"/>
                  </a:lnTo>
                  <a:lnTo>
                    <a:pt x="181" y="79"/>
                  </a:lnTo>
                  <a:lnTo>
                    <a:pt x="187" y="82"/>
                  </a:lnTo>
                  <a:lnTo>
                    <a:pt x="193" y="87"/>
                  </a:lnTo>
                  <a:lnTo>
                    <a:pt x="193" y="87"/>
                  </a:lnTo>
                  <a:lnTo>
                    <a:pt x="199" y="92"/>
                  </a:lnTo>
                  <a:lnTo>
                    <a:pt x="204" y="98"/>
                  </a:lnTo>
                  <a:lnTo>
                    <a:pt x="206" y="105"/>
                  </a:lnTo>
                  <a:lnTo>
                    <a:pt x="208" y="114"/>
                  </a:lnTo>
                  <a:lnTo>
                    <a:pt x="322" y="1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81" name="Freeform 9"/>
            <p:cNvSpPr>
              <a:spLocks/>
            </p:cNvSpPr>
            <p:nvPr userDrawn="1"/>
          </p:nvSpPr>
          <p:spPr bwMode="auto">
            <a:xfrm>
              <a:off x="5649" y="4162"/>
              <a:ext cx="78" cy="106"/>
            </a:xfrm>
            <a:custGeom>
              <a:avLst/>
              <a:gdLst/>
              <a:ahLst/>
              <a:cxnLst>
                <a:cxn ang="0">
                  <a:pos x="0" y="422"/>
                </a:cxn>
                <a:cxn ang="0">
                  <a:pos x="116" y="422"/>
                </a:cxn>
                <a:cxn ang="0">
                  <a:pos x="116" y="276"/>
                </a:cxn>
                <a:cxn ang="0">
                  <a:pos x="116" y="276"/>
                </a:cxn>
                <a:cxn ang="0">
                  <a:pos x="116" y="257"/>
                </a:cxn>
                <a:cxn ang="0">
                  <a:pos x="119" y="240"/>
                </a:cxn>
                <a:cxn ang="0">
                  <a:pos x="123" y="228"/>
                </a:cxn>
                <a:cxn ang="0">
                  <a:pos x="126" y="223"/>
                </a:cxn>
                <a:cxn ang="0">
                  <a:pos x="128" y="219"/>
                </a:cxn>
                <a:cxn ang="0">
                  <a:pos x="128" y="219"/>
                </a:cxn>
                <a:cxn ang="0">
                  <a:pos x="133" y="212"/>
                </a:cxn>
                <a:cxn ang="0">
                  <a:pos x="140" y="208"/>
                </a:cxn>
                <a:cxn ang="0">
                  <a:pos x="148" y="204"/>
                </a:cxn>
                <a:cxn ang="0">
                  <a:pos x="155" y="203"/>
                </a:cxn>
                <a:cxn ang="0">
                  <a:pos x="155" y="203"/>
                </a:cxn>
                <a:cxn ang="0">
                  <a:pos x="165" y="203"/>
                </a:cxn>
                <a:cxn ang="0">
                  <a:pos x="172" y="205"/>
                </a:cxn>
                <a:cxn ang="0">
                  <a:pos x="178" y="209"/>
                </a:cxn>
                <a:cxn ang="0">
                  <a:pos x="184" y="215"/>
                </a:cxn>
                <a:cxn ang="0">
                  <a:pos x="184" y="215"/>
                </a:cxn>
                <a:cxn ang="0">
                  <a:pos x="189" y="221"/>
                </a:cxn>
                <a:cxn ang="0">
                  <a:pos x="191" y="231"/>
                </a:cxn>
                <a:cxn ang="0">
                  <a:pos x="194" y="242"/>
                </a:cxn>
                <a:cxn ang="0">
                  <a:pos x="194" y="255"/>
                </a:cxn>
                <a:cxn ang="0">
                  <a:pos x="194" y="422"/>
                </a:cxn>
                <a:cxn ang="0">
                  <a:pos x="310" y="422"/>
                </a:cxn>
                <a:cxn ang="0">
                  <a:pos x="310" y="229"/>
                </a:cxn>
                <a:cxn ang="0">
                  <a:pos x="310" y="229"/>
                </a:cxn>
                <a:cxn ang="0">
                  <a:pos x="310" y="215"/>
                </a:cxn>
                <a:cxn ang="0">
                  <a:pos x="309" y="202"/>
                </a:cxn>
                <a:cxn ang="0">
                  <a:pos x="306" y="188"/>
                </a:cxn>
                <a:cxn ang="0">
                  <a:pos x="304" y="177"/>
                </a:cxn>
                <a:cxn ang="0">
                  <a:pos x="299" y="166"/>
                </a:cxn>
                <a:cxn ang="0">
                  <a:pos x="295" y="157"/>
                </a:cxn>
                <a:cxn ang="0">
                  <a:pos x="289" y="148"/>
                </a:cxn>
                <a:cxn ang="0">
                  <a:pos x="283" y="141"/>
                </a:cxn>
                <a:cxn ang="0">
                  <a:pos x="283" y="141"/>
                </a:cxn>
                <a:cxn ang="0">
                  <a:pos x="276" y="133"/>
                </a:cxn>
                <a:cxn ang="0">
                  <a:pos x="269" y="129"/>
                </a:cxn>
                <a:cxn ang="0">
                  <a:pos x="260" y="124"/>
                </a:cxn>
                <a:cxn ang="0">
                  <a:pos x="251" y="119"/>
                </a:cxn>
                <a:cxn ang="0">
                  <a:pos x="241" y="116"/>
                </a:cxn>
                <a:cxn ang="0">
                  <a:pos x="231" y="114"/>
                </a:cxn>
                <a:cxn ang="0">
                  <a:pos x="220" y="113"/>
                </a:cxn>
                <a:cxn ang="0">
                  <a:pos x="209" y="112"/>
                </a:cxn>
                <a:cxn ang="0">
                  <a:pos x="209" y="112"/>
                </a:cxn>
                <a:cxn ang="0">
                  <a:pos x="195" y="113"/>
                </a:cxn>
                <a:cxn ang="0">
                  <a:pos x="182" y="114"/>
                </a:cxn>
                <a:cxn ang="0">
                  <a:pos x="168" y="116"/>
                </a:cxn>
                <a:cxn ang="0">
                  <a:pos x="154" y="122"/>
                </a:cxn>
                <a:cxn ang="0">
                  <a:pos x="154" y="122"/>
                </a:cxn>
                <a:cxn ang="0">
                  <a:pos x="144" y="129"/>
                </a:cxn>
                <a:cxn ang="0">
                  <a:pos x="135" y="135"/>
                </a:cxn>
                <a:cxn ang="0">
                  <a:pos x="126" y="143"/>
                </a:cxn>
                <a:cxn ang="0">
                  <a:pos x="116" y="153"/>
                </a:cxn>
                <a:cxn ang="0">
                  <a:pos x="116" y="0"/>
                </a:cxn>
                <a:cxn ang="0">
                  <a:pos x="0" y="0"/>
                </a:cxn>
                <a:cxn ang="0">
                  <a:pos x="0" y="422"/>
                </a:cxn>
              </a:cxnLst>
              <a:rect l="0" t="0" r="r" b="b"/>
              <a:pathLst>
                <a:path w="310" h="422">
                  <a:moveTo>
                    <a:pt x="0" y="422"/>
                  </a:moveTo>
                  <a:lnTo>
                    <a:pt x="116" y="422"/>
                  </a:lnTo>
                  <a:lnTo>
                    <a:pt x="116" y="276"/>
                  </a:lnTo>
                  <a:lnTo>
                    <a:pt x="116" y="276"/>
                  </a:lnTo>
                  <a:lnTo>
                    <a:pt x="116" y="257"/>
                  </a:lnTo>
                  <a:lnTo>
                    <a:pt x="119" y="240"/>
                  </a:lnTo>
                  <a:lnTo>
                    <a:pt x="123" y="228"/>
                  </a:lnTo>
                  <a:lnTo>
                    <a:pt x="126" y="223"/>
                  </a:lnTo>
                  <a:lnTo>
                    <a:pt x="128" y="219"/>
                  </a:lnTo>
                  <a:lnTo>
                    <a:pt x="128" y="219"/>
                  </a:lnTo>
                  <a:lnTo>
                    <a:pt x="133" y="212"/>
                  </a:lnTo>
                  <a:lnTo>
                    <a:pt x="140" y="208"/>
                  </a:lnTo>
                  <a:lnTo>
                    <a:pt x="148" y="204"/>
                  </a:lnTo>
                  <a:lnTo>
                    <a:pt x="155" y="203"/>
                  </a:lnTo>
                  <a:lnTo>
                    <a:pt x="155" y="203"/>
                  </a:lnTo>
                  <a:lnTo>
                    <a:pt x="165" y="203"/>
                  </a:lnTo>
                  <a:lnTo>
                    <a:pt x="172" y="205"/>
                  </a:lnTo>
                  <a:lnTo>
                    <a:pt x="178" y="209"/>
                  </a:lnTo>
                  <a:lnTo>
                    <a:pt x="184" y="215"/>
                  </a:lnTo>
                  <a:lnTo>
                    <a:pt x="184" y="215"/>
                  </a:lnTo>
                  <a:lnTo>
                    <a:pt x="189" y="221"/>
                  </a:lnTo>
                  <a:lnTo>
                    <a:pt x="191" y="231"/>
                  </a:lnTo>
                  <a:lnTo>
                    <a:pt x="194" y="242"/>
                  </a:lnTo>
                  <a:lnTo>
                    <a:pt x="194" y="255"/>
                  </a:lnTo>
                  <a:lnTo>
                    <a:pt x="194" y="422"/>
                  </a:lnTo>
                  <a:lnTo>
                    <a:pt x="310" y="422"/>
                  </a:lnTo>
                  <a:lnTo>
                    <a:pt x="310" y="229"/>
                  </a:lnTo>
                  <a:lnTo>
                    <a:pt x="310" y="229"/>
                  </a:lnTo>
                  <a:lnTo>
                    <a:pt x="310" y="215"/>
                  </a:lnTo>
                  <a:lnTo>
                    <a:pt x="309" y="202"/>
                  </a:lnTo>
                  <a:lnTo>
                    <a:pt x="306" y="188"/>
                  </a:lnTo>
                  <a:lnTo>
                    <a:pt x="304" y="177"/>
                  </a:lnTo>
                  <a:lnTo>
                    <a:pt x="299" y="166"/>
                  </a:lnTo>
                  <a:lnTo>
                    <a:pt x="295" y="157"/>
                  </a:lnTo>
                  <a:lnTo>
                    <a:pt x="289" y="148"/>
                  </a:lnTo>
                  <a:lnTo>
                    <a:pt x="283" y="141"/>
                  </a:lnTo>
                  <a:lnTo>
                    <a:pt x="283" y="141"/>
                  </a:lnTo>
                  <a:lnTo>
                    <a:pt x="276" y="133"/>
                  </a:lnTo>
                  <a:lnTo>
                    <a:pt x="269" y="129"/>
                  </a:lnTo>
                  <a:lnTo>
                    <a:pt x="260" y="124"/>
                  </a:lnTo>
                  <a:lnTo>
                    <a:pt x="251" y="119"/>
                  </a:lnTo>
                  <a:lnTo>
                    <a:pt x="241" y="116"/>
                  </a:lnTo>
                  <a:lnTo>
                    <a:pt x="231" y="114"/>
                  </a:lnTo>
                  <a:lnTo>
                    <a:pt x="220" y="113"/>
                  </a:lnTo>
                  <a:lnTo>
                    <a:pt x="209" y="112"/>
                  </a:lnTo>
                  <a:lnTo>
                    <a:pt x="209" y="112"/>
                  </a:lnTo>
                  <a:lnTo>
                    <a:pt x="195" y="113"/>
                  </a:lnTo>
                  <a:lnTo>
                    <a:pt x="182" y="114"/>
                  </a:lnTo>
                  <a:lnTo>
                    <a:pt x="168" y="116"/>
                  </a:lnTo>
                  <a:lnTo>
                    <a:pt x="154" y="122"/>
                  </a:lnTo>
                  <a:lnTo>
                    <a:pt x="154" y="122"/>
                  </a:lnTo>
                  <a:lnTo>
                    <a:pt x="144" y="129"/>
                  </a:lnTo>
                  <a:lnTo>
                    <a:pt x="135" y="135"/>
                  </a:lnTo>
                  <a:lnTo>
                    <a:pt x="126" y="143"/>
                  </a:lnTo>
                  <a:lnTo>
                    <a:pt x="116" y="153"/>
                  </a:lnTo>
                  <a:lnTo>
                    <a:pt x="116" y="0"/>
                  </a:lnTo>
                  <a:lnTo>
                    <a:pt x="0" y="0"/>
                  </a:lnTo>
                  <a:lnTo>
                    <a:pt x="0" y="4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82" name="Freeform 10"/>
            <p:cNvSpPr>
              <a:spLocks/>
            </p:cNvSpPr>
            <p:nvPr userDrawn="1"/>
          </p:nvSpPr>
          <p:spPr bwMode="auto">
            <a:xfrm>
              <a:off x="5599" y="4169"/>
              <a:ext cx="41" cy="100"/>
            </a:xfrm>
            <a:custGeom>
              <a:avLst/>
              <a:gdLst/>
              <a:ahLst/>
              <a:cxnLst>
                <a:cxn ang="0">
                  <a:pos x="0" y="0"/>
                </a:cxn>
                <a:cxn ang="0">
                  <a:pos x="0" y="93"/>
                </a:cxn>
                <a:cxn ang="0">
                  <a:pos x="0" y="178"/>
                </a:cxn>
                <a:cxn ang="0">
                  <a:pos x="0" y="284"/>
                </a:cxn>
                <a:cxn ang="0">
                  <a:pos x="0" y="284"/>
                </a:cxn>
                <a:cxn ang="0">
                  <a:pos x="0" y="307"/>
                </a:cxn>
                <a:cxn ang="0">
                  <a:pos x="2" y="328"/>
                </a:cxn>
                <a:cxn ang="0">
                  <a:pos x="6" y="345"/>
                </a:cxn>
                <a:cxn ang="0">
                  <a:pos x="11" y="359"/>
                </a:cxn>
                <a:cxn ang="0">
                  <a:pos x="11" y="359"/>
                </a:cxn>
                <a:cxn ang="0">
                  <a:pos x="17" y="370"/>
                </a:cxn>
                <a:cxn ang="0">
                  <a:pos x="23" y="379"/>
                </a:cxn>
                <a:cxn ang="0">
                  <a:pos x="31" y="385"/>
                </a:cxn>
                <a:cxn ang="0">
                  <a:pos x="40" y="391"/>
                </a:cxn>
                <a:cxn ang="0">
                  <a:pos x="40" y="391"/>
                </a:cxn>
                <a:cxn ang="0">
                  <a:pos x="51" y="396"/>
                </a:cxn>
                <a:cxn ang="0">
                  <a:pos x="64" y="399"/>
                </a:cxn>
                <a:cxn ang="0">
                  <a:pos x="80" y="402"/>
                </a:cxn>
                <a:cxn ang="0">
                  <a:pos x="99" y="402"/>
                </a:cxn>
                <a:cxn ang="0">
                  <a:pos x="99" y="402"/>
                </a:cxn>
                <a:cxn ang="0">
                  <a:pos x="113" y="402"/>
                </a:cxn>
                <a:cxn ang="0">
                  <a:pos x="128" y="399"/>
                </a:cxn>
                <a:cxn ang="0">
                  <a:pos x="145" y="397"/>
                </a:cxn>
                <a:cxn ang="0">
                  <a:pos x="161" y="392"/>
                </a:cxn>
                <a:cxn ang="0">
                  <a:pos x="161" y="317"/>
                </a:cxn>
                <a:cxn ang="0">
                  <a:pos x="161" y="317"/>
                </a:cxn>
                <a:cxn ang="0">
                  <a:pos x="156" y="318"/>
                </a:cxn>
                <a:cxn ang="0">
                  <a:pos x="148" y="319"/>
                </a:cxn>
                <a:cxn ang="0">
                  <a:pos x="131" y="320"/>
                </a:cxn>
                <a:cxn ang="0">
                  <a:pos x="131" y="320"/>
                </a:cxn>
                <a:cxn ang="0">
                  <a:pos x="125" y="319"/>
                </a:cxn>
                <a:cxn ang="0">
                  <a:pos x="120" y="315"/>
                </a:cxn>
                <a:cxn ang="0">
                  <a:pos x="117" y="313"/>
                </a:cxn>
                <a:cxn ang="0">
                  <a:pos x="115" y="311"/>
                </a:cxn>
                <a:cxn ang="0">
                  <a:pos x="115" y="311"/>
                </a:cxn>
                <a:cxn ang="0">
                  <a:pos x="114" y="307"/>
                </a:cxn>
                <a:cxn ang="0">
                  <a:pos x="113" y="301"/>
                </a:cxn>
                <a:cxn ang="0">
                  <a:pos x="111" y="285"/>
                </a:cxn>
                <a:cxn ang="0">
                  <a:pos x="111" y="178"/>
                </a:cxn>
                <a:cxn ang="0">
                  <a:pos x="161" y="178"/>
                </a:cxn>
                <a:cxn ang="0">
                  <a:pos x="161" y="93"/>
                </a:cxn>
                <a:cxn ang="0">
                  <a:pos x="111" y="93"/>
                </a:cxn>
                <a:cxn ang="0">
                  <a:pos x="111" y="0"/>
                </a:cxn>
                <a:cxn ang="0">
                  <a:pos x="0" y="0"/>
                </a:cxn>
              </a:cxnLst>
              <a:rect l="0" t="0" r="r" b="b"/>
              <a:pathLst>
                <a:path w="161" h="402">
                  <a:moveTo>
                    <a:pt x="0" y="0"/>
                  </a:moveTo>
                  <a:lnTo>
                    <a:pt x="0" y="93"/>
                  </a:lnTo>
                  <a:lnTo>
                    <a:pt x="0" y="178"/>
                  </a:lnTo>
                  <a:lnTo>
                    <a:pt x="0" y="284"/>
                  </a:lnTo>
                  <a:lnTo>
                    <a:pt x="0" y="284"/>
                  </a:lnTo>
                  <a:lnTo>
                    <a:pt x="0" y="307"/>
                  </a:lnTo>
                  <a:lnTo>
                    <a:pt x="2" y="328"/>
                  </a:lnTo>
                  <a:lnTo>
                    <a:pt x="6" y="345"/>
                  </a:lnTo>
                  <a:lnTo>
                    <a:pt x="11" y="359"/>
                  </a:lnTo>
                  <a:lnTo>
                    <a:pt x="11" y="359"/>
                  </a:lnTo>
                  <a:lnTo>
                    <a:pt x="17" y="370"/>
                  </a:lnTo>
                  <a:lnTo>
                    <a:pt x="23" y="379"/>
                  </a:lnTo>
                  <a:lnTo>
                    <a:pt x="31" y="385"/>
                  </a:lnTo>
                  <a:lnTo>
                    <a:pt x="40" y="391"/>
                  </a:lnTo>
                  <a:lnTo>
                    <a:pt x="40" y="391"/>
                  </a:lnTo>
                  <a:lnTo>
                    <a:pt x="51" y="396"/>
                  </a:lnTo>
                  <a:lnTo>
                    <a:pt x="64" y="399"/>
                  </a:lnTo>
                  <a:lnTo>
                    <a:pt x="80" y="402"/>
                  </a:lnTo>
                  <a:lnTo>
                    <a:pt x="99" y="402"/>
                  </a:lnTo>
                  <a:lnTo>
                    <a:pt x="99" y="402"/>
                  </a:lnTo>
                  <a:lnTo>
                    <a:pt x="113" y="402"/>
                  </a:lnTo>
                  <a:lnTo>
                    <a:pt x="128" y="399"/>
                  </a:lnTo>
                  <a:lnTo>
                    <a:pt x="145" y="397"/>
                  </a:lnTo>
                  <a:lnTo>
                    <a:pt x="161" y="392"/>
                  </a:lnTo>
                  <a:lnTo>
                    <a:pt x="161" y="317"/>
                  </a:lnTo>
                  <a:lnTo>
                    <a:pt x="161" y="317"/>
                  </a:lnTo>
                  <a:lnTo>
                    <a:pt x="156" y="318"/>
                  </a:lnTo>
                  <a:lnTo>
                    <a:pt x="148" y="319"/>
                  </a:lnTo>
                  <a:lnTo>
                    <a:pt x="131" y="320"/>
                  </a:lnTo>
                  <a:lnTo>
                    <a:pt x="131" y="320"/>
                  </a:lnTo>
                  <a:lnTo>
                    <a:pt x="125" y="319"/>
                  </a:lnTo>
                  <a:lnTo>
                    <a:pt x="120" y="315"/>
                  </a:lnTo>
                  <a:lnTo>
                    <a:pt x="117" y="313"/>
                  </a:lnTo>
                  <a:lnTo>
                    <a:pt x="115" y="311"/>
                  </a:lnTo>
                  <a:lnTo>
                    <a:pt x="115" y="311"/>
                  </a:lnTo>
                  <a:lnTo>
                    <a:pt x="114" y="307"/>
                  </a:lnTo>
                  <a:lnTo>
                    <a:pt x="113" y="301"/>
                  </a:lnTo>
                  <a:lnTo>
                    <a:pt x="111" y="285"/>
                  </a:lnTo>
                  <a:lnTo>
                    <a:pt x="111" y="178"/>
                  </a:lnTo>
                  <a:lnTo>
                    <a:pt x="161" y="178"/>
                  </a:lnTo>
                  <a:lnTo>
                    <a:pt x="161" y="93"/>
                  </a:lnTo>
                  <a:lnTo>
                    <a:pt x="111" y="93"/>
                  </a:lnTo>
                  <a:lnTo>
                    <a:pt x="111"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83" name="Rectangle 11"/>
            <p:cNvSpPr>
              <a:spLocks noChangeArrowheads="1"/>
            </p:cNvSpPr>
            <p:nvPr userDrawn="1"/>
          </p:nvSpPr>
          <p:spPr bwMode="auto">
            <a:xfrm>
              <a:off x="5562" y="4169"/>
              <a:ext cx="28" cy="15"/>
            </a:xfrm>
            <a:prstGeom prst="rect">
              <a:avLst/>
            </a:prstGeom>
            <a:solidFill>
              <a:srgbClr val="7AC14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794" r:id="rId1"/>
    <p:sldLayoutId id="2147483798" r:id="rId2"/>
    <p:sldLayoutId id="2147483783" r:id="rId3"/>
    <p:sldLayoutId id="2147483795" r:id="rId4"/>
    <p:sldLayoutId id="2147483784" r:id="rId5"/>
    <p:sldLayoutId id="2147483785" r:id="rId6"/>
    <p:sldLayoutId id="2147483786" r:id="rId7"/>
    <p:sldLayoutId id="2147483796" r:id="rId8"/>
    <p:sldLayoutId id="2147483787" r:id="rId9"/>
    <p:sldLayoutId id="2147483788" r:id="rId10"/>
    <p:sldLayoutId id="2147483813" r:id="rId11"/>
    <p:sldLayoutId id="2147483814" r:id="rId12"/>
    <p:sldLayoutId id="2147483815" r:id="rId13"/>
  </p:sldLayoutIdLst>
  <p:txStyles>
    <p:titleStyle>
      <a:lvl1pPr algn="l" rtl="0" eaLnBrk="0" fontAlgn="base" hangingPunct="0">
        <a:lnSpc>
          <a:spcPts val="4400"/>
        </a:lnSpc>
        <a:spcBef>
          <a:spcPct val="0"/>
        </a:spcBef>
        <a:spcAft>
          <a:spcPct val="0"/>
        </a:spcAft>
        <a:defRPr sz="3200" kern="1200">
          <a:solidFill>
            <a:schemeClr val="bg1"/>
          </a:solidFill>
          <a:latin typeface="+mj-lt"/>
          <a:ea typeface="+mj-ea"/>
          <a:cs typeface="+mj-cs"/>
        </a:defRPr>
      </a:lvl1pPr>
      <a:lvl2pPr algn="l" rtl="0" eaLnBrk="0" fontAlgn="base" hangingPunct="0">
        <a:lnSpc>
          <a:spcPts val="4400"/>
        </a:lnSpc>
        <a:spcBef>
          <a:spcPct val="0"/>
        </a:spcBef>
        <a:spcAft>
          <a:spcPct val="0"/>
        </a:spcAft>
        <a:defRPr sz="4400">
          <a:solidFill>
            <a:schemeClr val="bg1"/>
          </a:solidFill>
          <a:latin typeface="Calibri" pitchFamily="34" charset="0"/>
        </a:defRPr>
      </a:lvl2pPr>
      <a:lvl3pPr algn="l" rtl="0" eaLnBrk="0" fontAlgn="base" hangingPunct="0">
        <a:lnSpc>
          <a:spcPts val="4400"/>
        </a:lnSpc>
        <a:spcBef>
          <a:spcPct val="0"/>
        </a:spcBef>
        <a:spcAft>
          <a:spcPct val="0"/>
        </a:spcAft>
        <a:defRPr sz="4400">
          <a:solidFill>
            <a:schemeClr val="bg1"/>
          </a:solidFill>
          <a:latin typeface="Calibri" pitchFamily="34" charset="0"/>
        </a:defRPr>
      </a:lvl3pPr>
      <a:lvl4pPr algn="l" rtl="0" eaLnBrk="0" fontAlgn="base" hangingPunct="0">
        <a:lnSpc>
          <a:spcPts val="4400"/>
        </a:lnSpc>
        <a:spcBef>
          <a:spcPct val="0"/>
        </a:spcBef>
        <a:spcAft>
          <a:spcPct val="0"/>
        </a:spcAft>
        <a:defRPr sz="4400">
          <a:solidFill>
            <a:schemeClr val="bg1"/>
          </a:solidFill>
          <a:latin typeface="Calibri" pitchFamily="34" charset="0"/>
        </a:defRPr>
      </a:lvl4pPr>
      <a:lvl5pPr algn="l" rtl="0" eaLnBrk="0" fontAlgn="base" hangingPunct="0">
        <a:lnSpc>
          <a:spcPts val="4400"/>
        </a:lnSpc>
        <a:spcBef>
          <a:spcPct val="0"/>
        </a:spcBef>
        <a:spcAft>
          <a:spcPct val="0"/>
        </a:spcAft>
        <a:defRPr sz="4400">
          <a:solidFill>
            <a:schemeClr val="bg1"/>
          </a:solidFill>
          <a:latin typeface="Calibri" pitchFamily="34" charset="0"/>
        </a:defRPr>
      </a:lvl5pPr>
      <a:lvl6pPr marL="457200" algn="l" rtl="0" fontAlgn="base">
        <a:lnSpc>
          <a:spcPts val="4400"/>
        </a:lnSpc>
        <a:spcBef>
          <a:spcPct val="0"/>
        </a:spcBef>
        <a:spcAft>
          <a:spcPct val="0"/>
        </a:spcAft>
        <a:defRPr sz="4400">
          <a:solidFill>
            <a:schemeClr val="bg1"/>
          </a:solidFill>
          <a:latin typeface="Calibri" pitchFamily="34" charset="0"/>
        </a:defRPr>
      </a:lvl6pPr>
      <a:lvl7pPr marL="914400" algn="l" rtl="0" fontAlgn="base">
        <a:lnSpc>
          <a:spcPts val="4400"/>
        </a:lnSpc>
        <a:spcBef>
          <a:spcPct val="0"/>
        </a:spcBef>
        <a:spcAft>
          <a:spcPct val="0"/>
        </a:spcAft>
        <a:defRPr sz="4400">
          <a:solidFill>
            <a:schemeClr val="bg1"/>
          </a:solidFill>
          <a:latin typeface="Calibri" pitchFamily="34" charset="0"/>
        </a:defRPr>
      </a:lvl7pPr>
      <a:lvl8pPr marL="1371600" algn="l" rtl="0" fontAlgn="base">
        <a:lnSpc>
          <a:spcPts val="4400"/>
        </a:lnSpc>
        <a:spcBef>
          <a:spcPct val="0"/>
        </a:spcBef>
        <a:spcAft>
          <a:spcPct val="0"/>
        </a:spcAft>
        <a:defRPr sz="4400">
          <a:solidFill>
            <a:schemeClr val="bg1"/>
          </a:solidFill>
          <a:latin typeface="Calibri" pitchFamily="34" charset="0"/>
        </a:defRPr>
      </a:lvl8pPr>
      <a:lvl9pPr marL="1828800" algn="l" rtl="0" fontAlgn="base">
        <a:lnSpc>
          <a:spcPts val="4400"/>
        </a:lnSpc>
        <a:spcBef>
          <a:spcPct val="0"/>
        </a:spcBef>
        <a:spcAft>
          <a:spcPct val="0"/>
        </a:spcAft>
        <a:defRPr sz="4400">
          <a:solidFill>
            <a:schemeClr val="bg1"/>
          </a:solidFill>
          <a:latin typeface="Calibri" pitchFamily="34" charset="0"/>
        </a:defRPr>
      </a:lvl9pPr>
    </p:titleStyle>
    <p:bodyStyle>
      <a:lvl1pPr marL="342900" indent="-342900" algn="l" rtl="0" eaLnBrk="0" fontAlgn="base" hangingPunct="0">
        <a:spcBef>
          <a:spcPct val="20000"/>
        </a:spcBef>
        <a:spcAft>
          <a:spcPct val="0"/>
        </a:spcAft>
        <a:buClr>
          <a:srgbClr val="F6B101"/>
        </a:buClr>
        <a:buFont typeface="Arial" charset="0"/>
        <a:buChar char="•"/>
        <a:defRPr sz="2400"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6B101"/>
        </a:buClr>
        <a:buFont typeface="Arial" charset="0"/>
        <a:buChar char="–"/>
        <a:defRPr sz="2200"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6B101"/>
        </a:buClr>
        <a:buFont typeface="Arial" charset="0"/>
        <a:buChar char="•"/>
        <a:defRPr sz="2000"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6B101"/>
        </a:buClr>
        <a:buFont typeface="Arial" charset="0"/>
        <a:buChar char="–"/>
        <a:defRPr sz="1800"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6B101"/>
        </a:buClr>
        <a:buFont typeface="Arial"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68306B-762A-41EF-B528-6E1B369432BF}" type="datetimeFigureOut">
              <a:rPr lang="en-US" smtClean="0"/>
              <a:pPr/>
              <a:t>6/4/15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987236-18DA-4F20-AF4C-7697217CC12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png"/><Relationship Id="rId8" Type="http://schemas.openxmlformats.org/officeDocument/2006/relationships/image" Target="../media/image15.jpeg"/><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8.png"/><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16.png"/><Relationship Id="rId1" Type="http://schemas.openxmlformats.org/officeDocument/2006/relationships/slideLayout" Target="../slideLayouts/slideLayout17.xml"/><Relationship Id="rId2" Type="http://schemas.openxmlformats.org/officeDocument/2006/relationships/image" Target="../media/image2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1.jpeg"/><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2.jpeg"/><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16.png"/><Relationship Id="rId1" Type="http://schemas.openxmlformats.org/officeDocument/2006/relationships/slideLayout" Target="../slideLayouts/slideLayout23.xml"/><Relationship Id="rId2" Type="http://schemas.openxmlformats.org/officeDocument/2006/relationships/image" Target="../media/image3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16.png"/><Relationship Id="rId1" Type="http://schemas.openxmlformats.org/officeDocument/2006/relationships/slideLayout" Target="../slideLayouts/slideLayout23.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36.jpeg"/><Relationship Id="rId5" Type="http://schemas.openxmlformats.org/officeDocument/2006/relationships/image" Target="../media/image16.png"/><Relationship Id="rId1" Type="http://schemas.openxmlformats.org/officeDocument/2006/relationships/tags" Target="../tags/tag1.xml"/><Relationship Id="rId2"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16.png"/><Relationship Id="rId1" Type="http://schemas.openxmlformats.org/officeDocument/2006/relationships/slideLayout" Target="../slideLayouts/slideLayout25.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16.png"/><Relationship Id="rId1" Type="http://schemas.openxmlformats.org/officeDocument/2006/relationships/slideLayout" Target="../slideLayouts/slideLayout25.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16.png"/><Relationship Id="rId1" Type="http://schemas.openxmlformats.org/officeDocument/2006/relationships/slideLayout" Target="../slideLayouts/slideLayout23.xml"/><Relationship Id="rId2"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 Id="rId3" Type="http://schemas.openxmlformats.org/officeDocument/2006/relationships/image" Target="../media/image1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16.png"/><Relationship Id="rId1" Type="http://schemas.openxmlformats.org/officeDocument/2006/relationships/tags" Target="../tags/tag2.xml"/><Relationship Id="rId2"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jpeg"/><Relationship Id="rId1" Type="http://schemas.openxmlformats.org/officeDocument/2006/relationships/slideLayout" Target="../slideLayouts/slideLayout20.xml"/><Relationship Id="rId2" Type="http://schemas.openxmlformats.org/officeDocument/2006/relationships/image" Target="../media/image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4.jpeg"/><Relationship Id="rId3"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16.png"/><Relationship Id="rId1" Type="http://schemas.openxmlformats.org/officeDocument/2006/relationships/slideLayout" Target="../slideLayouts/slideLayout20.xml"/><Relationship Id="rId2"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16.png"/><Relationship Id="rId1" Type="http://schemas.openxmlformats.org/officeDocument/2006/relationships/slideLayout" Target="../slideLayouts/slideLayout20.xml"/><Relationship Id="rId2" Type="http://schemas.openxmlformats.org/officeDocument/2006/relationships/image" Target="../media/image4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1.jpeg"/><Relationship Id="rId3" Type="http://schemas.openxmlformats.org/officeDocument/2006/relationships/image" Target="../media/image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2.jpeg"/><Relationship Id="rId3" Type="http://schemas.openxmlformats.org/officeDocument/2006/relationships/image" Target="../media/image1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3.jpeg"/><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16.png"/><Relationship Id="rId1" Type="http://schemas.openxmlformats.org/officeDocument/2006/relationships/slideLayout" Target="../slideLayouts/slideLayout23.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6.jpeg"/><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1.jpeg"/><Relationship Id="rId3"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7.jpeg"/><Relationship Id="rId3" Type="http://schemas.openxmlformats.org/officeDocument/2006/relationships/image" Target="../media/image1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0.jpeg"/></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6.png"/><Relationship Id="rId1" Type="http://schemas.openxmlformats.org/officeDocument/2006/relationships/vmlDrawing" Target="../drawings/vmlDrawing1.vml"/><Relationship Id="rId2"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media/image16.png"/><Relationship Id="rId1" Type="http://schemas.openxmlformats.org/officeDocument/2006/relationships/slideLayout" Target="../slideLayouts/slideLayout20.xml"/><Relationship Id="rId2" Type="http://schemas.openxmlformats.org/officeDocument/2006/relationships/image" Target="../media/image6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png"/><Relationship Id="rId3" Type="http://schemas.openxmlformats.org/officeDocument/2006/relationships/image" Target="../media/image6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6.png"/></Relationships>
</file>

<file path=ppt/slides/_rels/slide59.xml.rels><?xml version="1.0" encoding="UTF-8" standalone="yes"?>
<Relationships xmlns="http://schemas.openxmlformats.org/package/2006/relationships"><Relationship Id="rId1" Type="http://schemas.openxmlformats.org/officeDocument/2006/relationships/vmlDrawing" Target="../drawings/vmlDrawing2.vml"/><Relationship Id="rId2" Type="http://schemas.openxmlformats.org/officeDocument/2006/relationships/slideLayout" Target="../slideLayouts/slideLayout17.xml"/><Relationship Id="rId3"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16.png"/><Relationship Id="rId1" Type="http://schemas.openxmlformats.org/officeDocument/2006/relationships/slideLayout" Target="../slideLayouts/slideLayout23.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5" Type="http://schemas.openxmlformats.org/officeDocument/2006/relationships/image" Target="../media/image69.jpeg"/><Relationship Id="rId6" Type="http://schemas.openxmlformats.org/officeDocument/2006/relationships/image" Target="../media/image16.png"/><Relationship Id="rId1" Type="http://schemas.openxmlformats.org/officeDocument/2006/relationships/slideLayout" Target="../slideLayouts/slideLayout23.xml"/><Relationship Id="rId2" Type="http://schemas.openxmlformats.org/officeDocument/2006/relationships/notesSlide" Target="../notesSlides/notesSlide12.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16.png"/><Relationship Id="rId1" Type="http://schemas.openxmlformats.org/officeDocument/2006/relationships/slideLayout" Target="../slideLayouts/slideLayout19.xml"/><Relationship Id="rId2" Type="http://schemas.openxmlformats.org/officeDocument/2006/relationships/image" Target="../media/image70.jpeg"/></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16.png"/><Relationship Id="rId1" Type="http://schemas.openxmlformats.org/officeDocument/2006/relationships/slideLayout" Target="../slideLayouts/slideLayout23.xml"/><Relationship Id="rId2" Type="http://schemas.openxmlformats.org/officeDocument/2006/relationships/image" Target="../media/image73.jpeg"/></Relationships>
</file>

<file path=ppt/slides/_rels/slide63.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16.png"/><Relationship Id="rId1" Type="http://schemas.openxmlformats.org/officeDocument/2006/relationships/slideLayout" Target="../slideLayouts/slideLayout24.xml"/><Relationship Id="rId2" Type="http://schemas.openxmlformats.org/officeDocument/2006/relationships/notesSlide" Target="../notesSlides/notesSlide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6.jpeg"/><Relationship Id="rId3" Type="http://schemas.openxmlformats.org/officeDocument/2006/relationships/image" Target="../media/image1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7.png"/><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4.jpeg"/><Relationship Id="rId3" Type="http://schemas.openxmlformats.org/officeDocument/2006/relationships/image" Target="../media/image1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6.png"/></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16.png"/><Relationship Id="rId1" Type="http://schemas.openxmlformats.org/officeDocument/2006/relationships/slideLayout" Target="../slideLayouts/slideLayout17.xml"/><Relationship Id="rId2" Type="http://schemas.openxmlformats.org/officeDocument/2006/relationships/image" Target="../media/image7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0.jpeg"/><Relationship Id="rId3" Type="http://schemas.openxmlformats.org/officeDocument/2006/relationships/image" Target="../media/image1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1.png"/><Relationship Id="rId3" Type="http://schemas.openxmlformats.org/officeDocument/2006/relationships/image" Target="../media/image1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2.png"/><Relationship Id="rId3" Type="http://schemas.openxmlformats.org/officeDocument/2006/relationships/image" Target="../media/image1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3.png"/><Relationship Id="rId3" Type="http://schemas.openxmlformats.org/officeDocument/2006/relationships/image" Target="../media/image16.png"/></Relationships>
</file>

<file path=ppt/slides/_rels/slide76.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16.png"/><Relationship Id="rId1" Type="http://schemas.openxmlformats.org/officeDocument/2006/relationships/slideLayout" Target="../slideLayouts/slideLayout20.xml"/><Relationship Id="rId2" Type="http://schemas.openxmlformats.org/officeDocument/2006/relationships/notesSlide" Target="../notesSlides/notesSlide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16.png"/><Relationship Id="rId1" Type="http://schemas.openxmlformats.org/officeDocument/2006/relationships/slideLayout" Target="../slideLayouts/slideLayout24.xml"/><Relationship Id="rId2" Type="http://schemas.openxmlformats.org/officeDocument/2006/relationships/image" Target="../media/image2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png"/></Relationships>
</file>

<file path=ppt/slides/_rels/slide84.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16.png"/><Relationship Id="rId1" Type="http://schemas.openxmlformats.org/officeDocument/2006/relationships/slideLayout" Target="../slideLayouts/slideLayout23.xml"/><Relationship Id="rId2" Type="http://schemas.openxmlformats.org/officeDocument/2006/relationships/image" Target="../media/image85.jpeg"/></Relationships>
</file>

<file path=ppt/slides/_rels/slide85.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16.png"/><Relationship Id="rId1" Type="http://schemas.openxmlformats.org/officeDocument/2006/relationships/slideLayout" Target="../slideLayouts/slideLayout23.xml"/><Relationship Id="rId2" Type="http://schemas.openxmlformats.org/officeDocument/2006/relationships/image" Target="../media/image8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89.jpeg"/><Relationship Id="rId3" Type="http://schemas.openxmlformats.org/officeDocument/2006/relationships/image" Target="../media/image1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6.png"/></Relationships>
</file>

<file path=ppt/slides/_rels/slide93.xml.rels><?xml version="1.0" encoding="UTF-8" standalone="yes"?>
<Relationships xmlns="http://schemas.openxmlformats.org/package/2006/relationships"><Relationship Id="rId1" Type="http://schemas.openxmlformats.org/officeDocument/2006/relationships/vmlDrawing" Target="../drawings/vmlDrawing3.vml"/><Relationship Id="rId2" Type="http://schemas.openxmlformats.org/officeDocument/2006/relationships/slideLayout" Target="../slideLayouts/slideLayout15.xml"/><Relationship Id="rId3" Type="http://schemas.openxmlformats.org/officeDocument/2006/relationships/oleObject" Target="../embeddings/oleObject3.bin"/></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png"/></Relationships>
</file>

<file path=ppt/slides/_rels/slide96.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16.png"/><Relationship Id="rId1" Type="http://schemas.openxmlformats.org/officeDocument/2006/relationships/tags" Target="../tags/tag3.xml"/><Relationship Id="rId2"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148566" y="146649"/>
            <a:ext cx="6564467" cy="1337094"/>
          </a:xfrm>
        </p:spPr>
        <p:txBody>
          <a:bodyPr>
            <a:normAutofit/>
          </a:bodyPr>
          <a:lstStyle/>
          <a:p>
            <a:r>
              <a:rPr lang="en-US" sz="2400" b="1" dirty="0" smtClean="0">
                <a:solidFill>
                  <a:srgbClr val="FFFF99"/>
                </a:solidFill>
                <a:latin typeface="Arial" pitchFamily="34" charset="0"/>
                <a:cs typeface="Arial" pitchFamily="34" charset="0"/>
              </a:rPr>
              <a:t>Remedial Action, Remedy Performance, and Long-Term Land Management</a:t>
            </a:r>
          </a:p>
          <a:p>
            <a:r>
              <a:rPr lang="en-US" sz="2100" i="1" dirty="0" smtClean="0">
                <a:solidFill>
                  <a:srgbClr val="FFC000"/>
                </a:solidFill>
                <a:latin typeface="Arial" pitchFamily="34" charset="0"/>
                <a:cs typeface="Arial" pitchFamily="34" charset="0"/>
              </a:rPr>
              <a:t>Anaconda Smelter NPL Site</a:t>
            </a:r>
          </a:p>
        </p:txBody>
      </p:sp>
      <p:sp>
        <p:nvSpPr>
          <p:cNvPr id="7" name="Text Placeholder 6"/>
          <p:cNvSpPr>
            <a:spLocks noGrp="1"/>
          </p:cNvSpPr>
          <p:nvPr>
            <p:ph type="body" sz="quarter" idx="14"/>
          </p:nvPr>
        </p:nvSpPr>
        <p:spPr>
          <a:xfrm>
            <a:off x="7257013" y="740324"/>
            <a:ext cx="1230282" cy="355051"/>
          </a:xfrm>
        </p:spPr>
        <p:txBody>
          <a:bodyPr>
            <a:normAutofit/>
          </a:bodyPr>
          <a:lstStyle/>
          <a:p>
            <a:r>
              <a:rPr lang="en-US" sz="1600" dirty="0" smtClean="0"/>
              <a:t>June 2015</a:t>
            </a:r>
            <a:endParaRPr lang="en-US" sz="1600" dirty="0"/>
          </a:p>
        </p:txBody>
      </p:sp>
      <p:pic>
        <p:nvPicPr>
          <p:cNvPr id="9" name="Content Placeholder 3"/>
          <p:cNvPicPr>
            <a:picLocks noChangeAspect="1"/>
          </p:cNvPicPr>
          <p:nvPr/>
        </p:nvPicPr>
        <p:blipFill>
          <a:blip r:embed="rId3"/>
          <a:srcRect/>
          <a:stretch>
            <a:fillRect/>
          </a:stretch>
        </p:blipFill>
        <p:spPr bwMode="auto">
          <a:xfrm>
            <a:off x="4629150" y="1095375"/>
            <a:ext cx="4514849" cy="3142520"/>
          </a:xfrm>
          <a:prstGeom prst="rect">
            <a:avLst/>
          </a:prstGeom>
          <a:noFill/>
          <a:ln w="9525">
            <a:solidFill>
              <a:schemeClr val="bg2"/>
            </a:solidFill>
            <a:miter lim="800000"/>
            <a:headEnd/>
            <a:tailEnd/>
          </a:ln>
        </p:spPr>
      </p:pic>
      <p:sp>
        <p:nvSpPr>
          <p:cNvPr id="6" name="Rectangle 3"/>
          <p:cNvSpPr>
            <a:spLocks noChangeArrowheads="1"/>
          </p:cNvSpPr>
          <p:nvPr/>
        </p:nvSpPr>
        <p:spPr bwMode="auto">
          <a:xfrm>
            <a:off x="155275" y="5392947"/>
            <a:ext cx="4649638" cy="938842"/>
          </a:xfrm>
          <a:prstGeom prst="rect">
            <a:avLst/>
          </a:prstGeom>
          <a:noFill/>
          <a:ln w="9525">
            <a:noFill/>
            <a:miter lim="800000"/>
            <a:headEnd/>
            <a:tailEnd/>
          </a:ln>
        </p:spPr>
        <p:txBody>
          <a:bodyPr lIns="92075" tIns="46038" rIns="92075" bIns="46038" anchor="ctr"/>
          <a:lstStyle/>
          <a:p>
            <a:r>
              <a:rPr lang="en-US" sz="1400" b="1" dirty="0" smtClean="0">
                <a:solidFill>
                  <a:srgbClr val="FFFF99"/>
                </a:solidFill>
              </a:rPr>
              <a:t>Charlie Coleman, EPA</a:t>
            </a:r>
          </a:p>
          <a:p>
            <a:r>
              <a:rPr lang="en-US" sz="1400" b="1" dirty="0" smtClean="0">
                <a:solidFill>
                  <a:srgbClr val="FFFF99"/>
                </a:solidFill>
              </a:rPr>
              <a:t>Robert </a:t>
            </a:r>
            <a:r>
              <a:rPr lang="en-US" sz="1400" b="1" dirty="0">
                <a:solidFill>
                  <a:srgbClr val="FFFF99"/>
                </a:solidFill>
              </a:rPr>
              <a:t>Rennick, </a:t>
            </a:r>
            <a:r>
              <a:rPr lang="en-US" sz="1400" b="1" dirty="0" smtClean="0">
                <a:solidFill>
                  <a:srgbClr val="FFFF99"/>
                </a:solidFill>
              </a:rPr>
              <a:t>CDM Smith</a:t>
            </a:r>
            <a:endParaRPr lang="en-US" sz="1400" b="1" dirty="0">
              <a:solidFill>
                <a:srgbClr val="FFFF99"/>
              </a:solidFill>
            </a:endParaRPr>
          </a:p>
          <a:p>
            <a:r>
              <a:rPr lang="en-US" sz="1400" b="1" dirty="0" smtClean="0">
                <a:solidFill>
                  <a:srgbClr val="FFFF99"/>
                </a:solidFill>
              </a:rPr>
              <a:t>Gunnar Emilsson, CDM Smith</a:t>
            </a:r>
            <a:endParaRPr lang="en-US" sz="1400" b="1" dirty="0">
              <a:solidFill>
                <a:srgbClr val="FFFF99"/>
              </a:solidFill>
            </a:endParaRPr>
          </a:p>
        </p:txBody>
      </p:sp>
      <p:pic>
        <p:nvPicPr>
          <p:cNvPr id="10" name="Picture 3" descr="C:\Rennick Current Work\Photographs\Work\Anaconda\2014\IMG_20141014_105846_907.jpg"/>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4776" y="1534942"/>
            <a:ext cx="4914373" cy="2770357"/>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1" name="Picture 4" descr="C:\Rennick Current Work\Photographs\Work\Anaconda\2013\DSCN0791.JPG"/>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88627" y="3441469"/>
            <a:ext cx="4555374" cy="3416532"/>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8" name="Picture 2" descr="C:\Rennick Current Work\Papers and Presentations\Billings 2009\Mt Haggin tour 003.JPG"/>
          <p:cNvPicPr>
            <a:picLocks noChangeAspect="1" noChangeArrowheads="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142875" y="3800345"/>
            <a:ext cx="4731502" cy="3057655"/>
          </a:xfrm>
          <a:prstGeom prst="rect">
            <a:avLst/>
          </a:prstGeom>
          <a:noFill/>
        </p:spPr>
      </p:pic>
      <p:sp>
        <p:nvSpPr>
          <p:cNvPr id="12" name="Rectangle 3"/>
          <p:cNvSpPr>
            <a:spLocks noChangeArrowheads="1"/>
          </p:cNvSpPr>
          <p:nvPr/>
        </p:nvSpPr>
        <p:spPr bwMode="auto">
          <a:xfrm>
            <a:off x="6375861" y="5980060"/>
            <a:ext cx="2768138" cy="875388"/>
          </a:xfrm>
          <a:prstGeom prst="rect">
            <a:avLst/>
          </a:prstGeom>
          <a:noFill/>
          <a:ln w="9525">
            <a:noFill/>
            <a:miter lim="800000"/>
            <a:headEnd/>
            <a:tailEnd/>
          </a:ln>
        </p:spPr>
        <p:txBody>
          <a:bodyPr lIns="92075" tIns="46038" rIns="92075" bIns="46038" anchor="ctr"/>
          <a:lstStyle/>
          <a:p>
            <a:pPr algn="r"/>
            <a:r>
              <a:rPr lang="en-US" sz="1400" b="1" dirty="0" smtClean="0">
                <a:solidFill>
                  <a:srgbClr val="FFFF99"/>
                </a:solidFill>
              </a:rPr>
              <a:t>Charlie Coleman, EPA</a:t>
            </a:r>
          </a:p>
          <a:p>
            <a:pPr algn="r"/>
            <a:r>
              <a:rPr lang="en-US" sz="1400" b="1" dirty="0" smtClean="0">
                <a:solidFill>
                  <a:srgbClr val="FFFF99"/>
                </a:solidFill>
              </a:rPr>
              <a:t>Robert </a:t>
            </a:r>
            <a:r>
              <a:rPr lang="en-US" sz="1400" b="1" dirty="0">
                <a:solidFill>
                  <a:srgbClr val="FFFF99"/>
                </a:solidFill>
              </a:rPr>
              <a:t>Rennick, </a:t>
            </a:r>
            <a:r>
              <a:rPr lang="en-US" sz="1400" b="1" dirty="0" smtClean="0">
                <a:solidFill>
                  <a:srgbClr val="FFFF99"/>
                </a:solidFill>
              </a:rPr>
              <a:t>CDM Smith</a:t>
            </a:r>
            <a:endParaRPr lang="en-US" sz="1400" b="1" dirty="0">
              <a:solidFill>
                <a:srgbClr val="FFFF99"/>
              </a:solidFill>
            </a:endParaRPr>
          </a:p>
          <a:p>
            <a:pPr algn="r"/>
            <a:r>
              <a:rPr lang="en-US" sz="1400" b="1" dirty="0" smtClean="0">
                <a:solidFill>
                  <a:srgbClr val="FFFF99"/>
                </a:solidFill>
              </a:rPr>
              <a:t>Gunnar Emilsson, CDM Smith</a:t>
            </a:r>
            <a:endParaRPr lang="en-US" sz="1400" b="1" dirty="0">
              <a:solidFill>
                <a:srgbClr val="FFFF99"/>
              </a:solidFill>
            </a:endParaRPr>
          </a:p>
        </p:txBody>
      </p:sp>
      <p:pic>
        <p:nvPicPr>
          <p:cNvPr id="65538" name="Picture 2"/>
          <p:cNvPicPr>
            <a:picLocks noChangeAspect="1" noChangeArrowheads="1"/>
          </p:cNvPicPr>
          <p:nvPr/>
        </p:nvPicPr>
        <p:blipFill>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86574" y="6942"/>
            <a:ext cx="602057" cy="65559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69634" name="Picture 2" descr="Q:\Anaconda\2014 Clu-In\CDMSmith_logo_print_PMS_BlueGr.jpg"/>
          <p:cNvPicPr>
            <a:picLocks noChangeAspect="1" noChangeArrowheads="1"/>
          </p:cNvPicPr>
          <p:nvPr/>
        </p:nvPicPr>
        <p:blipFill>
          <a:blip r:embed="rId8"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989289" y="125782"/>
            <a:ext cx="946894" cy="417917"/>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61783" y="219635"/>
            <a:ext cx="7349067" cy="1123950"/>
          </a:xfrm>
        </p:spPr>
        <p:txBody>
          <a:bodyPr/>
          <a:lstStyle/>
          <a:p>
            <a:pPr eaLnBrk="1" hangingPunct="1">
              <a:defRPr/>
            </a:pPr>
            <a:r>
              <a:rPr lang="en-US" sz="2800" dirty="0" smtClean="0">
                <a:solidFill>
                  <a:schemeClr val="bg2"/>
                </a:solidFill>
              </a:rPr>
              <a:t>Brief Regulatory History</a:t>
            </a:r>
            <a:endParaRPr lang="en-US" sz="2800" dirty="0">
              <a:solidFill>
                <a:schemeClr val="bg2"/>
              </a:solidFill>
            </a:endParaRPr>
          </a:p>
        </p:txBody>
      </p:sp>
      <p:sp>
        <p:nvSpPr>
          <p:cNvPr id="20483" name="Rectangle 3"/>
          <p:cNvSpPr>
            <a:spLocks noGrp="1" noChangeArrowheads="1"/>
          </p:cNvSpPr>
          <p:nvPr>
            <p:ph idx="1"/>
          </p:nvPr>
        </p:nvSpPr>
        <p:spPr>
          <a:xfrm>
            <a:off x="422428" y="1439501"/>
            <a:ext cx="8311997" cy="4837925"/>
          </a:xfrm>
        </p:spPr>
        <p:txBody>
          <a:bodyPr/>
          <a:lstStyle/>
          <a:p>
            <a:pPr eaLnBrk="1" hangingPunct="1">
              <a:lnSpc>
                <a:spcPct val="90000"/>
              </a:lnSpc>
              <a:spcAft>
                <a:spcPts val="300"/>
              </a:spcAft>
            </a:pPr>
            <a:r>
              <a:rPr lang="en-US" altLang="en-US" dirty="0" smtClean="0"/>
              <a:t>Smelter closed in 1980</a:t>
            </a:r>
          </a:p>
          <a:p>
            <a:pPr eaLnBrk="1" hangingPunct="1">
              <a:lnSpc>
                <a:spcPct val="90000"/>
              </a:lnSpc>
              <a:spcAft>
                <a:spcPts val="300"/>
              </a:spcAft>
            </a:pPr>
            <a:r>
              <a:rPr lang="en-US" altLang="en-US" dirty="0" smtClean="0"/>
              <a:t>Site listed 1983</a:t>
            </a:r>
          </a:p>
          <a:p>
            <a:pPr eaLnBrk="1" hangingPunct="1">
              <a:lnSpc>
                <a:spcPct val="90000"/>
              </a:lnSpc>
              <a:spcAft>
                <a:spcPts val="300"/>
              </a:spcAft>
            </a:pPr>
            <a:r>
              <a:rPr lang="en-US" altLang="en-US" dirty="0" smtClean="0"/>
              <a:t>Demolition of the smelting facilities 1983 - 1986</a:t>
            </a:r>
          </a:p>
          <a:p>
            <a:pPr eaLnBrk="1" hangingPunct="1">
              <a:lnSpc>
                <a:spcPct val="90000"/>
              </a:lnSpc>
              <a:spcAft>
                <a:spcPts val="300"/>
              </a:spcAft>
            </a:pPr>
            <a:r>
              <a:rPr lang="en-US" altLang="en-US" dirty="0" smtClean="0"/>
              <a:t>First Administrative Order with Atlantic Richfield 1986</a:t>
            </a:r>
          </a:p>
          <a:p>
            <a:pPr eaLnBrk="1" hangingPunct="1">
              <a:lnSpc>
                <a:spcPct val="90000"/>
              </a:lnSpc>
              <a:spcAft>
                <a:spcPts val="300"/>
              </a:spcAft>
            </a:pPr>
            <a:r>
              <a:rPr lang="en-US" altLang="en-US" dirty="0" smtClean="0"/>
              <a:t>Early studies/development of Operable Units (OUs) 1986-1988</a:t>
            </a:r>
          </a:p>
          <a:p>
            <a:pPr eaLnBrk="1" hangingPunct="1">
              <a:lnSpc>
                <a:spcPct val="90000"/>
              </a:lnSpc>
              <a:spcAft>
                <a:spcPts val="300"/>
              </a:spcAft>
            </a:pPr>
            <a:r>
              <a:rPr lang="en-US" altLang="en-US" dirty="0" smtClean="0"/>
              <a:t>Mill Creek Relocation Record of Decision (ROD) 1988</a:t>
            </a:r>
          </a:p>
          <a:p>
            <a:pPr eaLnBrk="1" hangingPunct="1">
              <a:lnSpc>
                <a:spcPct val="90000"/>
              </a:lnSpc>
              <a:spcAft>
                <a:spcPts val="300"/>
              </a:spcAft>
            </a:pPr>
            <a:r>
              <a:rPr lang="en-US" altLang="en-US" dirty="0" smtClean="0"/>
              <a:t>Removal Action 1989 – 1992</a:t>
            </a:r>
          </a:p>
          <a:p>
            <a:pPr eaLnBrk="1" hangingPunct="1">
              <a:lnSpc>
                <a:spcPct val="90000"/>
              </a:lnSpc>
              <a:spcAft>
                <a:spcPts val="300"/>
              </a:spcAft>
            </a:pPr>
            <a:r>
              <a:rPr lang="en-US" altLang="en-US" dirty="0" smtClean="0"/>
              <a:t>Flue Dust OU ROD 1991</a:t>
            </a:r>
          </a:p>
          <a:p>
            <a:pPr eaLnBrk="1" hangingPunct="1">
              <a:lnSpc>
                <a:spcPct val="90000"/>
              </a:lnSpc>
              <a:spcAft>
                <a:spcPts val="300"/>
              </a:spcAft>
            </a:pPr>
            <a:r>
              <a:rPr lang="en-US" altLang="en-US" dirty="0" smtClean="0"/>
              <a:t>Old Works/East Anaconda Development Area OU ROD 1994</a:t>
            </a:r>
          </a:p>
          <a:p>
            <a:pPr eaLnBrk="1" hangingPunct="1">
              <a:lnSpc>
                <a:spcPct val="90000"/>
              </a:lnSpc>
              <a:spcAft>
                <a:spcPts val="300"/>
              </a:spcAft>
            </a:pPr>
            <a:r>
              <a:rPr lang="en-US" altLang="en-US" dirty="0" smtClean="0"/>
              <a:t>Community Soils OU ROD 1996</a:t>
            </a:r>
          </a:p>
          <a:p>
            <a:pPr eaLnBrk="1" hangingPunct="1">
              <a:lnSpc>
                <a:spcPct val="90000"/>
              </a:lnSpc>
              <a:spcAft>
                <a:spcPts val="300"/>
              </a:spcAft>
            </a:pPr>
            <a:r>
              <a:rPr lang="en-US" altLang="en-US" dirty="0" smtClean="0"/>
              <a:t>Anaconda Regional Water, Waste &amp;Soils OU ROD 1998</a:t>
            </a:r>
            <a:endParaRPr lang="en-US" altLang="en-US" dirty="0"/>
          </a:p>
        </p:txBody>
      </p:sp>
      <p:sp>
        <p:nvSpPr>
          <p:cNvPr id="5" name="Text Placeholder 6"/>
          <p:cNvSpPr txBox="1">
            <a:spLocks/>
          </p:cNvSpPr>
          <p:nvPr/>
        </p:nvSpPr>
        <p:spPr>
          <a:xfrm>
            <a:off x="241300" y="6400800"/>
            <a:ext cx="1712841" cy="307777"/>
          </a:xfrm>
          <a:prstGeom prst="rect">
            <a:avLst/>
          </a:prstGeom>
        </p:spPr>
        <p:txBody>
          <a:bodyPr wrap="none">
            <a:spAutoFit/>
          </a:bodyPr>
          <a:lstStyle>
            <a:lvl1pPr marL="342900" indent="-342900" algn="l" rtl="0" eaLnBrk="0" fontAlgn="base" hangingPunct="0">
              <a:spcBef>
                <a:spcPct val="20000"/>
              </a:spcBef>
              <a:spcAft>
                <a:spcPct val="0"/>
              </a:spcAft>
              <a:buClr>
                <a:srgbClr val="F6B101"/>
              </a:buClr>
              <a:buFont typeface="Arial" charset="0"/>
              <a:buChar char="•"/>
              <a:defRPr sz="2400"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6B101"/>
              </a:buClr>
              <a:buFont typeface="Arial" charset="0"/>
              <a:buChar char="–"/>
              <a:defRPr sz="2200"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6B101"/>
              </a:buClr>
              <a:buFont typeface="Arial" charset="0"/>
              <a:buChar char="•"/>
              <a:defRPr sz="2000"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6B101"/>
              </a:buClr>
              <a:buFont typeface="Arial" charset="0"/>
              <a:buChar char="–"/>
              <a:defRPr sz="1800"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6B101"/>
              </a:buClr>
              <a:buFont typeface="Arial"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336"/>
              </a:spcBef>
              <a:spcAft>
                <a:spcPts val="0"/>
              </a:spcAft>
              <a:buNone/>
            </a:pPr>
            <a:r>
              <a:rPr lang="en-US" sz="1400" b="1" i="1" dirty="0" smtClean="0">
                <a:solidFill>
                  <a:schemeClr val="accent2"/>
                </a:solidFill>
                <a:latin typeface="Calibri"/>
              </a:rPr>
              <a:t>Location and History</a:t>
            </a:r>
            <a:endParaRPr lang="en-US" sz="1400" b="1" i="1" dirty="0">
              <a:solidFill>
                <a:schemeClr val="accent2"/>
              </a:solidFill>
              <a:latin typeface="Calibri"/>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57491710"/>
      </p:ext>
    </p:extLst>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212651" y="1467293"/>
            <a:ext cx="4325793" cy="4658870"/>
          </a:xfrm>
        </p:spPr>
        <p:txBody>
          <a:bodyPr/>
          <a:lstStyle/>
          <a:p>
            <a:r>
              <a:rPr lang="en-US" b="1" dirty="0" smtClean="0"/>
              <a:t>Red Areas </a:t>
            </a:r>
            <a:r>
              <a:rPr lang="en-US" dirty="0" smtClean="0"/>
              <a:t>– Waste Management Areas (Tailings, Slag, other smelting wastes) and Dedicated Development (railroad built out of mine waste materials). Anaconda Ponds tailings impoundment nearly 100 feet thick</a:t>
            </a:r>
          </a:p>
          <a:p>
            <a:endParaRPr lang="en-US" dirty="0"/>
          </a:p>
          <a:p>
            <a:r>
              <a:rPr lang="en-US" b="1" dirty="0" smtClean="0"/>
              <a:t>Yellow Areas </a:t>
            </a:r>
            <a:r>
              <a:rPr lang="en-US" dirty="0" smtClean="0"/>
              <a:t>– Lowland areas impacted by deposition of fluvially-deposited wastes (</a:t>
            </a:r>
            <a:r>
              <a:rPr lang="en-US" dirty="0" err="1" smtClean="0"/>
              <a:t>sulfidic</a:t>
            </a:r>
            <a:r>
              <a:rPr lang="en-US" dirty="0"/>
              <a:t> </a:t>
            </a:r>
            <a:r>
              <a:rPr lang="en-US" dirty="0" smtClean="0"/>
              <a:t>mine tailings) from historic flood events and subsequent irrigation practices.  Thickness ranges from less than an inch to several feet in historic stream channels. Despite metals, subirrigated areas are typically well-vegetated.</a:t>
            </a:r>
          </a:p>
          <a:p>
            <a:endParaRPr lang="en-US" dirty="0"/>
          </a:p>
          <a:p>
            <a:r>
              <a:rPr lang="en-US" b="1" dirty="0" smtClean="0"/>
              <a:t>Blue Areas </a:t>
            </a:r>
            <a:r>
              <a:rPr lang="en-US" dirty="0" smtClean="0"/>
              <a:t>– Upland areas impacted solely by aerial deposition of smelter emissions. Contaminants most concentrated in upper 2 inches, but low pH and limited soil buffering capacity may leach copper and zinc to 18 inches in some areas. </a:t>
            </a:r>
            <a:endParaRPr lang="en-US" dirty="0"/>
          </a:p>
        </p:txBody>
      </p:sp>
      <p:sp>
        <p:nvSpPr>
          <p:cNvPr id="4" name="Title 3"/>
          <p:cNvSpPr>
            <a:spLocks noGrp="1"/>
          </p:cNvSpPr>
          <p:nvPr>
            <p:ph type="title"/>
          </p:nvPr>
        </p:nvSpPr>
        <p:spPr/>
        <p:txBody>
          <a:bodyPr/>
          <a:lstStyle/>
          <a:p>
            <a:r>
              <a:rPr lang="en-US" dirty="0"/>
              <a:t>Anaconda </a:t>
            </a:r>
            <a:r>
              <a:rPr lang="en-US" dirty="0" smtClean="0"/>
              <a:t>Regional </a:t>
            </a:r>
            <a:br>
              <a:rPr lang="en-US" dirty="0" smtClean="0"/>
            </a:br>
            <a:r>
              <a:rPr lang="en-US" dirty="0" smtClean="0"/>
              <a:t>Water, </a:t>
            </a:r>
            <a:r>
              <a:rPr lang="en-US" dirty="0"/>
              <a:t>Waste &amp; </a:t>
            </a:r>
            <a:r>
              <a:rPr lang="en-US" dirty="0" smtClean="0"/>
              <a:t>Soils </a:t>
            </a:r>
            <a:endParaRPr lang="en-US" dirty="0"/>
          </a:p>
        </p:txBody>
      </p:sp>
      <p:sp>
        <p:nvSpPr>
          <p:cNvPr id="5" name="Text Placeholder 4"/>
          <p:cNvSpPr>
            <a:spLocks noGrp="1"/>
          </p:cNvSpPr>
          <p:nvPr>
            <p:ph type="body" sz="quarter" idx="13"/>
          </p:nvPr>
        </p:nvSpPr>
        <p:spPr/>
        <p:txBody>
          <a:bodyPr/>
          <a:lstStyle/>
          <a:p>
            <a:r>
              <a:rPr lang="en-US" dirty="0"/>
              <a:t>Location and </a:t>
            </a:r>
            <a:r>
              <a:rPr lang="en-US" dirty="0" smtClean="0"/>
              <a:t>History</a:t>
            </a:r>
            <a:endParaRPr lang="en-US" dirty="0"/>
          </a:p>
        </p:txBody>
      </p:sp>
      <p:pic>
        <p:nvPicPr>
          <p:cNvPr id="6" name="Content Placeholder 3"/>
          <p:cNvPicPr>
            <a:picLocks noGrp="1" noChangeAspect="1"/>
          </p:cNvPicPr>
          <p:nvPr>
            <p:ph idx="1"/>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697834" y="-11766"/>
            <a:ext cx="4446166" cy="6869766"/>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317827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2" descr="E:\Image Library\Anaconda\1903 smelters.bmp"/>
          <p:cNvPicPr>
            <a:picLocks noGrp="1" noChangeAspect="1" noChangeArrowheads="1"/>
          </p:cNvPicPr>
          <p:nvPr>
            <p:ph type="pic" idx="1"/>
          </p:nvPr>
        </p:nvPicPr>
        <p:blipFill>
          <a:blip r:embed="rId2">
            <a:lum bright="6000"/>
          </a:blip>
          <a:srcRect l="793" t="3839" b="3839"/>
          <a:stretch>
            <a:fillRect/>
          </a:stretch>
        </p:blipFill>
        <p:spPr bwMode="auto">
          <a:xfrm>
            <a:off x="351804" y="1002743"/>
            <a:ext cx="7747482" cy="5230966"/>
          </a:xfrm>
          <a:prstGeom prst="rect">
            <a:avLst/>
          </a:prstGeom>
          <a:noFill/>
          <a:ln w="9525">
            <a:noFill/>
            <a:miter lim="800000"/>
            <a:headEnd/>
            <a:tailEnd/>
          </a:ln>
        </p:spPr>
      </p:pic>
      <p:sp>
        <p:nvSpPr>
          <p:cNvPr id="5" name="Text Placeholder 4"/>
          <p:cNvSpPr>
            <a:spLocks noGrp="1"/>
          </p:cNvSpPr>
          <p:nvPr>
            <p:ph type="body" sz="half" idx="2"/>
          </p:nvPr>
        </p:nvSpPr>
        <p:spPr>
          <a:xfrm>
            <a:off x="424439" y="1213374"/>
            <a:ext cx="7635072" cy="1459592"/>
          </a:xfrm>
        </p:spPr>
        <p:txBody>
          <a:bodyPr/>
          <a:lstStyle/>
          <a:p>
            <a:pPr>
              <a:buFont typeface="Wingdings" pitchFamily="2" charset="2"/>
              <a:buChar char="Ø"/>
            </a:pPr>
            <a:r>
              <a:rPr lang="en-US" sz="1600" b="1" dirty="0" smtClean="0">
                <a:solidFill>
                  <a:srgbClr val="17375E"/>
                </a:solidFill>
              </a:rPr>
              <a:t>1907:  37 tons/day of As, Cu, Pb, and Zn from main chimney</a:t>
            </a:r>
          </a:p>
          <a:p>
            <a:pPr>
              <a:buFont typeface="Wingdings" pitchFamily="2" charset="2"/>
              <a:buChar char="Ø"/>
            </a:pPr>
            <a:r>
              <a:rPr lang="en-US" sz="1600" b="1" dirty="0" smtClean="0">
                <a:solidFill>
                  <a:srgbClr val="17375E"/>
                </a:solidFill>
              </a:rPr>
              <a:t>1914-1918:  Arsenic release averaged 40-62 tons/day</a:t>
            </a:r>
          </a:p>
          <a:p>
            <a:pPr>
              <a:buFont typeface="Wingdings" pitchFamily="2" charset="2"/>
              <a:buChar char="Ø"/>
            </a:pPr>
            <a:r>
              <a:rPr lang="en-US" sz="1600" b="1" dirty="0" smtClean="0">
                <a:solidFill>
                  <a:srgbClr val="17375E"/>
                </a:solidFill>
              </a:rPr>
              <a:t>October 1976:  578 tons/day of As, Cu, Pb, Zn, and Sulfur</a:t>
            </a:r>
            <a:endParaRPr lang="en-US" sz="1600" b="1" dirty="0">
              <a:solidFill>
                <a:srgbClr val="17375E"/>
              </a:solidFill>
            </a:endParaRPr>
          </a:p>
        </p:txBody>
      </p:sp>
      <p:sp>
        <p:nvSpPr>
          <p:cNvPr id="10" name="Title 9"/>
          <p:cNvSpPr>
            <a:spLocks noGrp="1"/>
          </p:cNvSpPr>
          <p:nvPr>
            <p:ph type="title"/>
          </p:nvPr>
        </p:nvSpPr>
        <p:spPr>
          <a:xfrm>
            <a:off x="462485" y="5591648"/>
            <a:ext cx="2604565" cy="465520"/>
          </a:xfrm>
        </p:spPr>
        <p:txBody>
          <a:bodyPr/>
          <a:lstStyle/>
          <a:p>
            <a:r>
              <a:rPr lang="en-US" sz="1200" b="0" dirty="0" smtClean="0"/>
              <a:t>Smelter Complex, Anaconda, MT 1903</a:t>
            </a:r>
            <a:endParaRPr lang="en-US" sz="1200" b="0" dirty="0"/>
          </a:p>
        </p:txBody>
      </p:sp>
      <p:sp>
        <p:nvSpPr>
          <p:cNvPr id="7" name="Title 9"/>
          <p:cNvSpPr txBox="1">
            <a:spLocks/>
          </p:cNvSpPr>
          <p:nvPr/>
        </p:nvSpPr>
        <p:spPr bwMode="auto">
          <a:xfrm>
            <a:off x="271985" y="133350"/>
            <a:ext cx="7426936" cy="6000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lnSpc>
                <a:spcPts val="4400"/>
              </a:lnSpc>
              <a:spcBef>
                <a:spcPct val="0"/>
              </a:spcBef>
              <a:spcAft>
                <a:spcPct val="0"/>
              </a:spcAft>
              <a:defRPr sz="2000" b="1" kern="1200">
                <a:solidFill>
                  <a:schemeClr val="bg1"/>
                </a:solidFill>
                <a:latin typeface="+mj-lt"/>
                <a:ea typeface="+mj-ea"/>
                <a:cs typeface="+mj-cs"/>
              </a:defRPr>
            </a:lvl1pPr>
            <a:lvl2pPr algn="l" rtl="0" eaLnBrk="0" fontAlgn="base" hangingPunct="0">
              <a:lnSpc>
                <a:spcPts val="4400"/>
              </a:lnSpc>
              <a:spcBef>
                <a:spcPct val="0"/>
              </a:spcBef>
              <a:spcAft>
                <a:spcPct val="0"/>
              </a:spcAft>
              <a:defRPr sz="4400">
                <a:solidFill>
                  <a:schemeClr val="bg1"/>
                </a:solidFill>
                <a:latin typeface="Calibri" pitchFamily="34" charset="0"/>
              </a:defRPr>
            </a:lvl2pPr>
            <a:lvl3pPr algn="l" rtl="0" eaLnBrk="0" fontAlgn="base" hangingPunct="0">
              <a:lnSpc>
                <a:spcPts val="4400"/>
              </a:lnSpc>
              <a:spcBef>
                <a:spcPct val="0"/>
              </a:spcBef>
              <a:spcAft>
                <a:spcPct val="0"/>
              </a:spcAft>
              <a:defRPr sz="4400">
                <a:solidFill>
                  <a:schemeClr val="bg1"/>
                </a:solidFill>
                <a:latin typeface="Calibri" pitchFamily="34" charset="0"/>
              </a:defRPr>
            </a:lvl3pPr>
            <a:lvl4pPr algn="l" rtl="0" eaLnBrk="0" fontAlgn="base" hangingPunct="0">
              <a:lnSpc>
                <a:spcPts val="4400"/>
              </a:lnSpc>
              <a:spcBef>
                <a:spcPct val="0"/>
              </a:spcBef>
              <a:spcAft>
                <a:spcPct val="0"/>
              </a:spcAft>
              <a:defRPr sz="4400">
                <a:solidFill>
                  <a:schemeClr val="bg1"/>
                </a:solidFill>
                <a:latin typeface="Calibri" pitchFamily="34" charset="0"/>
              </a:defRPr>
            </a:lvl4pPr>
            <a:lvl5pPr algn="l" rtl="0" eaLnBrk="0" fontAlgn="base" hangingPunct="0">
              <a:lnSpc>
                <a:spcPts val="4400"/>
              </a:lnSpc>
              <a:spcBef>
                <a:spcPct val="0"/>
              </a:spcBef>
              <a:spcAft>
                <a:spcPct val="0"/>
              </a:spcAft>
              <a:defRPr sz="4400">
                <a:solidFill>
                  <a:schemeClr val="bg1"/>
                </a:solidFill>
                <a:latin typeface="Calibri" pitchFamily="34" charset="0"/>
              </a:defRPr>
            </a:lvl5pPr>
            <a:lvl6pPr marL="457200" algn="l" rtl="0" fontAlgn="base">
              <a:lnSpc>
                <a:spcPts val="4400"/>
              </a:lnSpc>
              <a:spcBef>
                <a:spcPct val="0"/>
              </a:spcBef>
              <a:spcAft>
                <a:spcPct val="0"/>
              </a:spcAft>
              <a:defRPr sz="4400">
                <a:solidFill>
                  <a:schemeClr val="bg1"/>
                </a:solidFill>
                <a:latin typeface="Calibri" pitchFamily="34" charset="0"/>
              </a:defRPr>
            </a:lvl6pPr>
            <a:lvl7pPr marL="914400" algn="l" rtl="0" fontAlgn="base">
              <a:lnSpc>
                <a:spcPts val="4400"/>
              </a:lnSpc>
              <a:spcBef>
                <a:spcPct val="0"/>
              </a:spcBef>
              <a:spcAft>
                <a:spcPct val="0"/>
              </a:spcAft>
              <a:defRPr sz="4400">
                <a:solidFill>
                  <a:schemeClr val="bg1"/>
                </a:solidFill>
                <a:latin typeface="Calibri" pitchFamily="34" charset="0"/>
              </a:defRPr>
            </a:lvl7pPr>
            <a:lvl8pPr marL="1371600" algn="l" rtl="0" fontAlgn="base">
              <a:lnSpc>
                <a:spcPts val="4400"/>
              </a:lnSpc>
              <a:spcBef>
                <a:spcPct val="0"/>
              </a:spcBef>
              <a:spcAft>
                <a:spcPct val="0"/>
              </a:spcAft>
              <a:defRPr sz="4400">
                <a:solidFill>
                  <a:schemeClr val="bg1"/>
                </a:solidFill>
                <a:latin typeface="Calibri" pitchFamily="34" charset="0"/>
              </a:defRPr>
            </a:lvl8pPr>
            <a:lvl9pPr marL="1828800" algn="l" rtl="0" fontAlgn="base">
              <a:lnSpc>
                <a:spcPts val="4400"/>
              </a:lnSpc>
              <a:spcBef>
                <a:spcPct val="0"/>
              </a:spcBef>
              <a:spcAft>
                <a:spcPct val="0"/>
              </a:spcAft>
              <a:defRPr sz="4400">
                <a:solidFill>
                  <a:schemeClr val="bg1"/>
                </a:solidFill>
                <a:latin typeface="Calibri" pitchFamily="34" charset="0"/>
              </a:defRPr>
            </a:lvl9pPr>
          </a:lstStyle>
          <a:p>
            <a:pPr>
              <a:lnSpc>
                <a:spcPct val="100000"/>
              </a:lnSpc>
            </a:pPr>
            <a:endParaRPr lang="en-US" dirty="0" smtClean="0">
              <a:solidFill>
                <a:schemeClr val="bg2"/>
              </a:solidFill>
            </a:endParaRPr>
          </a:p>
          <a:p>
            <a:pPr>
              <a:lnSpc>
                <a:spcPct val="100000"/>
              </a:lnSpc>
            </a:pPr>
            <a:r>
              <a:rPr lang="en-US" sz="2400" b="0" dirty="0" smtClean="0">
                <a:solidFill>
                  <a:schemeClr val="bg2"/>
                </a:solidFill>
              </a:rPr>
              <a:t>Contaminant Releases from Smelter Complex</a:t>
            </a:r>
            <a:endParaRPr lang="en-US" sz="2400" b="0" dirty="0">
              <a:solidFill>
                <a:schemeClr val="bg2"/>
              </a:solidFill>
            </a:endParaRPr>
          </a:p>
        </p:txBody>
      </p:sp>
      <p:sp>
        <p:nvSpPr>
          <p:cNvPr id="8" name="Rectangle 7"/>
          <p:cNvSpPr/>
          <p:nvPr/>
        </p:nvSpPr>
        <p:spPr>
          <a:xfrm>
            <a:off x="0" y="6488668"/>
            <a:ext cx="1712841" cy="307777"/>
          </a:xfrm>
          <a:prstGeom prst="rect">
            <a:avLst/>
          </a:prstGeom>
        </p:spPr>
        <p:txBody>
          <a:bodyPr wrap="none">
            <a:spAutoFit/>
          </a:bodyPr>
          <a:lstStyle/>
          <a:p>
            <a:pPr marL="347472" indent="-347472" eaLnBrk="0" hangingPunct="0">
              <a:spcBef>
                <a:spcPts val="336"/>
              </a:spcBef>
              <a:spcAft>
                <a:spcPts val="0"/>
              </a:spcAft>
            </a:pPr>
            <a:r>
              <a:rPr lang="en-US" sz="1400" b="1" i="1" dirty="0">
                <a:solidFill>
                  <a:schemeClr val="accent2"/>
                </a:solidFill>
                <a:latin typeface="Calibri"/>
              </a:rPr>
              <a:t>Location and History</a:t>
            </a: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8"/>
          <p:cNvSpPr>
            <a:spLocks noGrp="1"/>
          </p:cNvSpPr>
          <p:nvPr>
            <p:ph type="title"/>
          </p:nvPr>
        </p:nvSpPr>
        <p:spPr>
          <a:xfrm>
            <a:off x="244549" y="0"/>
            <a:ext cx="8899451" cy="1121229"/>
          </a:xfrm>
        </p:spPr>
        <p:txBody>
          <a:bodyPr/>
          <a:lstStyle/>
          <a:p>
            <a:r>
              <a:rPr lang="en-US" sz="2800" dirty="0" smtClean="0"/>
              <a:t>Smelting Impacts Near Anaconda</a:t>
            </a:r>
            <a:endParaRPr lang="en-US" sz="2800" dirty="0"/>
          </a:p>
        </p:txBody>
      </p:sp>
      <p:sp>
        <p:nvSpPr>
          <p:cNvPr id="6" name="Text Placeholder 5"/>
          <p:cNvSpPr>
            <a:spLocks noGrp="1"/>
          </p:cNvSpPr>
          <p:nvPr>
            <p:ph sz="half" idx="1"/>
          </p:nvPr>
        </p:nvSpPr>
        <p:spPr>
          <a:xfrm>
            <a:off x="163286" y="1469573"/>
            <a:ext cx="4343400" cy="1281022"/>
          </a:xfrm>
        </p:spPr>
        <p:txBody>
          <a:bodyPr/>
          <a:lstStyle/>
          <a:p>
            <a:pPr algn="r">
              <a:buNone/>
            </a:pPr>
            <a:r>
              <a:rPr lang="en-US" dirty="0" smtClean="0"/>
              <a:t>Immediate, severe impacts to natural environments near the smelters</a:t>
            </a:r>
            <a:endParaRPr lang="en-US" dirty="0"/>
          </a:p>
        </p:txBody>
      </p:sp>
      <p:sp>
        <p:nvSpPr>
          <p:cNvPr id="7" name="Text Placeholder 6"/>
          <p:cNvSpPr>
            <a:spLocks noGrp="1"/>
          </p:cNvSpPr>
          <p:nvPr>
            <p:ph sz="half" idx="2"/>
          </p:nvPr>
        </p:nvSpPr>
        <p:spPr>
          <a:xfrm>
            <a:off x="4082143" y="5072745"/>
            <a:ext cx="4343400" cy="884208"/>
          </a:xfrm>
        </p:spPr>
        <p:txBody>
          <a:bodyPr>
            <a:normAutofit/>
          </a:bodyPr>
          <a:lstStyle/>
          <a:p>
            <a:pPr indent="0">
              <a:buNone/>
            </a:pPr>
            <a:r>
              <a:rPr lang="en-US" dirty="0" smtClean="0"/>
              <a:t>Long-term impairment to plant/soil systems</a:t>
            </a:r>
            <a:endParaRPr lang="en-US" dirty="0"/>
          </a:p>
        </p:txBody>
      </p:sp>
      <p:pic>
        <p:nvPicPr>
          <p:cNvPr id="10" name="Picture 5" descr="Stucky Ridge impacted vegetation"/>
          <p:cNvPicPr>
            <a:picLocks noChangeAspect="1" noChangeArrowheads="1"/>
          </p:cNvPicPr>
          <p:nvPr/>
        </p:nvPicPr>
        <p:blipFill>
          <a:blip r:embed="rId2"/>
          <a:srcRect/>
          <a:stretch>
            <a:fillRect/>
          </a:stretch>
        </p:blipFill>
        <p:spPr bwMode="auto">
          <a:xfrm>
            <a:off x="4538418" y="1515578"/>
            <a:ext cx="4271114" cy="2852467"/>
          </a:xfrm>
          <a:prstGeom prst="rect">
            <a:avLst/>
          </a:prstGeom>
          <a:noFill/>
          <a:ln w="31750">
            <a:noFill/>
            <a:miter lim="800000"/>
            <a:headEnd/>
            <a:tailEnd/>
          </a:ln>
        </p:spPr>
      </p:pic>
      <p:pic>
        <p:nvPicPr>
          <p:cNvPr id="11" name="Picture 2"/>
          <p:cNvPicPr>
            <a:picLocks noChangeAspect="1" noChangeArrowheads="1"/>
          </p:cNvPicPr>
          <p:nvPr/>
        </p:nvPicPr>
        <p:blipFill>
          <a:blip r:embed="rId3" cstate="print"/>
          <a:srcRect/>
          <a:stretch>
            <a:fillRect/>
          </a:stretch>
        </p:blipFill>
        <p:spPr bwMode="auto">
          <a:xfrm>
            <a:off x="138845" y="3385791"/>
            <a:ext cx="4295954" cy="2876986"/>
          </a:xfrm>
          <a:prstGeom prst="rect">
            <a:avLst/>
          </a:prstGeom>
          <a:noFill/>
          <a:ln w="12700">
            <a:noFill/>
            <a:miter lim="800000"/>
            <a:headEnd type="none" w="sm" len="sm"/>
            <a:tailEnd type="none" w="sm" len="sm"/>
          </a:ln>
        </p:spPr>
      </p:pic>
      <p:sp>
        <p:nvSpPr>
          <p:cNvPr id="12" name="Rectangle 11"/>
          <p:cNvSpPr/>
          <p:nvPr/>
        </p:nvSpPr>
        <p:spPr>
          <a:xfrm>
            <a:off x="0" y="6488668"/>
            <a:ext cx="1712841" cy="307777"/>
          </a:xfrm>
          <a:prstGeom prst="rect">
            <a:avLst/>
          </a:prstGeom>
        </p:spPr>
        <p:txBody>
          <a:bodyPr wrap="none">
            <a:spAutoFit/>
          </a:bodyPr>
          <a:lstStyle/>
          <a:p>
            <a:pPr marL="347472" indent="-347472" eaLnBrk="0" hangingPunct="0">
              <a:spcBef>
                <a:spcPts val="336"/>
              </a:spcBef>
              <a:spcAft>
                <a:spcPts val="0"/>
              </a:spcAft>
            </a:pPr>
            <a:r>
              <a:rPr lang="en-US" sz="1400" b="1" i="1" dirty="0">
                <a:solidFill>
                  <a:schemeClr val="accent2"/>
                </a:solidFill>
                <a:latin typeface="Calibri"/>
              </a:rPr>
              <a:t>Location and History</a:t>
            </a: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1" name="Content Placeholder 2"/>
          <p:cNvSpPr>
            <a:spLocks noGrp="1"/>
          </p:cNvSpPr>
          <p:nvPr>
            <p:ph idx="1"/>
          </p:nvPr>
        </p:nvSpPr>
        <p:spPr>
          <a:xfrm>
            <a:off x="0" y="1587190"/>
            <a:ext cx="4438185" cy="4133850"/>
          </a:xfrm>
        </p:spPr>
        <p:txBody>
          <a:bodyPr/>
          <a:lstStyle/>
          <a:p>
            <a:pPr eaLnBrk="1" hangingPunct="1">
              <a:buNone/>
            </a:pPr>
            <a:r>
              <a:rPr lang="en-US" dirty="0" smtClean="0"/>
              <a:t>1910-1911 Forest Survey* </a:t>
            </a:r>
          </a:p>
          <a:p>
            <a:pPr eaLnBrk="1" hangingPunct="1">
              <a:buNone/>
            </a:pPr>
            <a:r>
              <a:rPr lang="en-US" dirty="0" smtClean="0"/>
              <a:t>     “All trees dead or dying within eight miles of smelter”</a:t>
            </a:r>
          </a:p>
          <a:p>
            <a:pPr eaLnBrk="1" hangingPunct="1">
              <a:buFont typeface="Monotype Sorts" pitchFamily="2" charset="2"/>
              <a:buNone/>
            </a:pPr>
            <a:r>
              <a:rPr lang="en-US" dirty="0" smtClean="0"/>
              <a:t>	</a:t>
            </a:r>
          </a:p>
          <a:p>
            <a:pPr eaLnBrk="1" hangingPunct="1">
              <a:buFont typeface="Monotype Sorts" pitchFamily="2" charset="2"/>
              <a:buNone/>
            </a:pPr>
            <a:r>
              <a:rPr lang="en-US" dirty="0" smtClean="0"/>
              <a:t>Affected Trees</a:t>
            </a:r>
          </a:p>
          <a:p>
            <a:pPr eaLnBrk="1" hangingPunct="1">
              <a:buFont typeface="Monotype Sorts" pitchFamily="2" charset="2"/>
              <a:buNone/>
            </a:pPr>
            <a:r>
              <a:rPr lang="en-US" dirty="0" smtClean="0"/>
              <a:t>-Engelmann spruce up to 15 miles</a:t>
            </a:r>
          </a:p>
          <a:p>
            <a:pPr eaLnBrk="1" hangingPunct="1">
              <a:buFont typeface="Monotype Sorts" pitchFamily="2" charset="2"/>
              <a:buNone/>
            </a:pPr>
            <a:r>
              <a:rPr lang="en-US" dirty="0" smtClean="0"/>
              <a:t>-Lodgepole pine up to 18 mile</a:t>
            </a:r>
          </a:p>
          <a:p>
            <a:pPr eaLnBrk="1" hangingPunct="1">
              <a:buFont typeface="Monotype Sorts" pitchFamily="2" charset="2"/>
              <a:buNone/>
            </a:pPr>
            <a:r>
              <a:rPr lang="en-US" dirty="0" smtClean="0"/>
              <a:t>-Douglas fir up to 20 miles</a:t>
            </a:r>
          </a:p>
          <a:p>
            <a:pPr eaLnBrk="1" hangingPunct="1">
              <a:buFont typeface="Monotype Sorts" pitchFamily="2" charset="2"/>
              <a:buNone/>
            </a:pPr>
            <a:r>
              <a:rPr lang="en-US" dirty="0" smtClean="0"/>
              <a:t>-Subalpine fir up to 22 miles</a:t>
            </a:r>
          </a:p>
        </p:txBody>
      </p:sp>
      <p:sp>
        <p:nvSpPr>
          <p:cNvPr id="4" name="Title 1"/>
          <p:cNvSpPr txBox="1">
            <a:spLocks/>
          </p:cNvSpPr>
          <p:nvPr/>
        </p:nvSpPr>
        <p:spPr bwMode="auto">
          <a:xfrm>
            <a:off x="0" y="5854389"/>
            <a:ext cx="3364778" cy="555238"/>
          </a:xfrm>
          <a:prstGeom prst="rect">
            <a:avLst/>
          </a:prstGeom>
          <a:noFill/>
          <a:ln w="9525">
            <a:noFill/>
            <a:miter lim="800000"/>
            <a:headEnd/>
            <a:tailEnd/>
          </a:ln>
          <a:effectLst/>
        </p:spPr>
        <p:txBody>
          <a:bodyPr lIns="92075" tIns="46038" rIns="92075" bIns="46038" anchor="ctr"/>
          <a:lstStyle/>
          <a:p>
            <a:pPr>
              <a:lnSpc>
                <a:spcPct val="90000"/>
              </a:lnSpc>
              <a:defRPr/>
            </a:pPr>
            <a:r>
              <a:rPr lang="en-US" sz="1400" kern="0" dirty="0">
                <a:solidFill>
                  <a:srgbClr val="FCFEB9"/>
                </a:solidFill>
                <a:latin typeface="+mj-lt"/>
                <a:ea typeface="+mj-ea"/>
                <a:cs typeface="+mj-cs"/>
              </a:rPr>
              <a:t>*USDA Technical Bulletin 1117</a:t>
            </a:r>
          </a:p>
        </p:txBody>
      </p:sp>
      <p:pic>
        <p:nvPicPr>
          <p:cNvPr id="5" name="Content Placeholder 3"/>
          <p:cNvPicPr>
            <a:picLocks noChangeAspect="1" noChangeArrowheads="1"/>
          </p:cNvPicPr>
          <p:nvPr/>
        </p:nvPicPr>
        <p:blipFill>
          <a:blip r:embed="rId2" cstate="print"/>
          <a:srcRect/>
          <a:stretch>
            <a:fillRect/>
          </a:stretch>
        </p:blipFill>
        <p:spPr bwMode="auto">
          <a:xfrm>
            <a:off x="4376057" y="1640938"/>
            <a:ext cx="4767943" cy="4022952"/>
          </a:xfrm>
          <a:prstGeom prst="rect">
            <a:avLst/>
          </a:prstGeom>
          <a:noFill/>
          <a:ln w="9525">
            <a:noFill/>
            <a:miter lim="800000"/>
            <a:headEnd/>
            <a:tailEnd/>
          </a:ln>
        </p:spPr>
      </p:pic>
      <p:sp>
        <p:nvSpPr>
          <p:cNvPr id="6" name="Rectangle 5"/>
          <p:cNvSpPr/>
          <p:nvPr/>
        </p:nvSpPr>
        <p:spPr>
          <a:xfrm>
            <a:off x="214661" y="264568"/>
            <a:ext cx="5129802" cy="523220"/>
          </a:xfrm>
          <a:prstGeom prst="rect">
            <a:avLst/>
          </a:prstGeom>
        </p:spPr>
        <p:txBody>
          <a:bodyPr wrap="none">
            <a:spAutoFit/>
          </a:bodyPr>
          <a:lstStyle/>
          <a:p>
            <a:r>
              <a:rPr lang="en-US" sz="2800" dirty="0" smtClean="0">
                <a:solidFill>
                  <a:schemeClr val="bg2"/>
                </a:solidFill>
                <a:latin typeface="+mn-lt"/>
              </a:rPr>
              <a:t>Smelting Impacts Near Anaconda</a:t>
            </a:r>
            <a:endParaRPr lang="en-US" sz="2800" dirty="0">
              <a:solidFill>
                <a:schemeClr val="bg2"/>
              </a:solidFill>
              <a:latin typeface="+mn-lt"/>
            </a:endParaRPr>
          </a:p>
        </p:txBody>
      </p:sp>
      <p:sp>
        <p:nvSpPr>
          <p:cNvPr id="7" name="Rectangle 6"/>
          <p:cNvSpPr/>
          <p:nvPr/>
        </p:nvSpPr>
        <p:spPr>
          <a:xfrm>
            <a:off x="0" y="6488668"/>
            <a:ext cx="1712841" cy="307777"/>
          </a:xfrm>
          <a:prstGeom prst="rect">
            <a:avLst/>
          </a:prstGeom>
        </p:spPr>
        <p:txBody>
          <a:bodyPr wrap="none">
            <a:spAutoFit/>
          </a:bodyPr>
          <a:lstStyle/>
          <a:p>
            <a:pPr marL="347472" indent="-347472" eaLnBrk="0" hangingPunct="0">
              <a:spcBef>
                <a:spcPts val="336"/>
              </a:spcBef>
              <a:spcAft>
                <a:spcPts val="0"/>
              </a:spcAft>
            </a:pPr>
            <a:r>
              <a:rPr lang="en-US" sz="1400" b="1" i="1" dirty="0">
                <a:solidFill>
                  <a:schemeClr val="accent2"/>
                </a:solidFill>
                <a:latin typeface="Calibri"/>
              </a:rPr>
              <a:t>Location and History</a:t>
            </a: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47Palouse Prairie in mint condition.jpg"/>
          <p:cNvPicPr>
            <a:picLocks noChangeAspect="1"/>
          </p:cNvPicPr>
          <p:nvPr/>
        </p:nvPicPr>
        <p:blipFill>
          <a:blip r:embed="rId2"/>
          <a:stretch>
            <a:fillRect/>
          </a:stretch>
        </p:blipFill>
        <p:spPr>
          <a:xfrm>
            <a:off x="664235" y="1016483"/>
            <a:ext cx="7816266" cy="5151405"/>
          </a:xfrm>
          <a:prstGeom prst="rect">
            <a:avLst/>
          </a:prstGeom>
        </p:spPr>
      </p:pic>
      <p:sp>
        <p:nvSpPr>
          <p:cNvPr id="2" name="Title 1"/>
          <p:cNvSpPr>
            <a:spLocks noGrp="1"/>
          </p:cNvSpPr>
          <p:nvPr>
            <p:ph type="title"/>
          </p:nvPr>
        </p:nvSpPr>
        <p:spPr>
          <a:xfrm>
            <a:off x="141514" y="103517"/>
            <a:ext cx="8888185" cy="685800"/>
          </a:xfrm>
        </p:spPr>
        <p:txBody>
          <a:bodyPr/>
          <a:lstStyle/>
          <a:p>
            <a:pPr>
              <a:defRPr/>
            </a:pPr>
            <a:r>
              <a:rPr lang="en-US" sz="2800" dirty="0" smtClean="0"/>
              <a:t>Perspective: Uncontaminated Rangeland in SW Montana</a:t>
            </a:r>
            <a:endParaRPr lang="en-US" sz="2800" dirty="0"/>
          </a:p>
        </p:txBody>
      </p:sp>
      <p:sp>
        <p:nvSpPr>
          <p:cNvPr id="4" name="Title 1"/>
          <p:cNvSpPr txBox="1">
            <a:spLocks/>
          </p:cNvSpPr>
          <p:nvPr/>
        </p:nvSpPr>
        <p:spPr bwMode="auto">
          <a:xfrm>
            <a:off x="3022121" y="1143872"/>
            <a:ext cx="5331304" cy="938225"/>
          </a:xfrm>
          <a:prstGeom prst="rect">
            <a:avLst/>
          </a:prstGeom>
          <a:solidFill>
            <a:srgbClr val="003399">
              <a:alpha val="46000"/>
            </a:srgbClr>
          </a:solid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defRPr/>
            </a:pPr>
            <a:endParaRPr lang="en-US" b="1" kern="0" dirty="0" smtClean="0">
              <a:solidFill>
                <a:srgbClr val="FFFF66"/>
              </a:solidFill>
              <a:latin typeface="Arial" pitchFamily="34" charset="0"/>
              <a:cs typeface="Arial" pitchFamily="34" charset="0"/>
            </a:endParaRPr>
          </a:p>
          <a:p>
            <a:pPr eaLnBrk="1" hangingPunct="1">
              <a:defRPr/>
            </a:pPr>
            <a:endParaRPr lang="en-US" b="1" kern="0" dirty="0" smtClean="0">
              <a:solidFill>
                <a:srgbClr val="FFFF66"/>
              </a:solidFill>
              <a:latin typeface="Arial" pitchFamily="34" charset="0"/>
              <a:cs typeface="Arial" pitchFamily="34" charset="0"/>
            </a:endParaRPr>
          </a:p>
          <a:p>
            <a:pPr eaLnBrk="1" hangingPunct="1">
              <a:defRPr/>
            </a:pPr>
            <a:endParaRPr lang="en-US" b="1" kern="0" dirty="0" smtClean="0">
              <a:solidFill>
                <a:srgbClr val="FFFF66"/>
              </a:solidFill>
              <a:latin typeface="Arial" pitchFamily="34" charset="0"/>
              <a:cs typeface="Arial" pitchFamily="34" charset="0"/>
            </a:endParaRPr>
          </a:p>
          <a:p>
            <a:pPr eaLnBrk="1" hangingPunct="1">
              <a:defRPr/>
            </a:pPr>
            <a:endParaRPr lang="en-US" b="1" kern="0" dirty="0" smtClean="0">
              <a:solidFill>
                <a:srgbClr val="FFFF66"/>
              </a:solidFill>
              <a:latin typeface="Arial" pitchFamily="34" charset="0"/>
              <a:cs typeface="Arial" pitchFamily="34" charset="0"/>
            </a:endParaRPr>
          </a:p>
          <a:p>
            <a:pPr eaLnBrk="1" hangingPunct="1">
              <a:defRPr/>
            </a:pPr>
            <a:endParaRPr lang="en-US" b="1" kern="0" dirty="0" smtClean="0">
              <a:solidFill>
                <a:srgbClr val="FFFF66"/>
              </a:solidFill>
              <a:latin typeface="Arial" pitchFamily="34" charset="0"/>
              <a:cs typeface="Arial" pitchFamily="34" charset="0"/>
            </a:endParaRPr>
          </a:p>
          <a:p>
            <a:pPr eaLnBrk="1" hangingPunct="1">
              <a:defRPr/>
            </a:pPr>
            <a:endParaRPr lang="en-US" b="1" kern="0" dirty="0" smtClean="0">
              <a:solidFill>
                <a:srgbClr val="FFFF66"/>
              </a:solidFill>
              <a:latin typeface="Arial" pitchFamily="34" charset="0"/>
              <a:cs typeface="Arial" pitchFamily="34" charset="0"/>
            </a:endParaRPr>
          </a:p>
          <a:p>
            <a:pPr eaLnBrk="1" hangingPunct="1">
              <a:defRPr/>
            </a:pPr>
            <a:r>
              <a:rPr lang="en-US" b="1" kern="0" dirty="0" smtClean="0">
                <a:solidFill>
                  <a:srgbClr val="FFFF66"/>
                </a:solidFill>
                <a:latin typeface="Arial" pitchFamily="34" charset="0"/>
                <a:cs typeface="Arial" pitchFamily="34" charset="0"/>
              </a:rPr>
              <a:t>A </a:t>
            </a:r>
            <a:r>
              <a:rPr lang="en-US" b="1" kern="0" dirty="0" smtClean="0">
                <a:solidFill>
                  <a:srgbClr val="FFFF66"/>
                </a:solidFill>
                <a:effectLst>
                  <a:outerShdw blurRad="38100" dist="38100" dir="2700000" algn="tl">
                    <a:srgbClr val="000000">
                      <a:alpha val="43137"/>
                    </a:srgbClr>
                  </a:outerShdw>
                </a:effectLst>
                <a:latin typeface="Arial" pitchFamily="34" charset="0"/>
                <a:cs typeface="Arial" pitchFamily="34" charset="0"/>
              </a:rPr>
              <a:t>common grassland type:</a:t>
            </a:r>
          </a:p>
          <a:p>
            <a:pPr eaLnBrk="1" hangingPunct="1">
              <a:defRPr/>
            </a:pPr>
            <a:r>
              <a:rPr lang="en-US" b="1" kern="0" dirty="0" smtClean="0">
                <a:solidFill>
                  <a:srgbClr val="FFC000"/>
                </a:solidFill>
                <a:effectLst>
                  <a:outerShdw blurRad="38100" dist="38100" dir="2700000" algn="tl">
                    <a:srgbClr val="000000">
                      <a:alpha val="43137"/>
                    </a:srgbClr>
                  </a:outerShdw>
                </a:effectLst>
                <a:latin typeface="Arial" pitchFamily="34" charset="0"/>
                <a:cs typeface="Arial" pitchFamily="34" charset="0"/>
              </a:rPr>
              <a:t>Idaho fescue </a:t>
            </a:r>
            <a:r>
              <a:rPr lang="en-US" b="1" i="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(Festuca idahoensis) </a:t>
            </a:r>
            <a:r>
              <a:rPr lang="en-US" b="1" kern="0" dirty="0" smtClean="0">
                <a:solidFill>
                  <a:srgbClr val="FFC000"/>
                </a:solidFill>
                <a:effectLst>
                  <a:outerShdw blurRad="38100" dist="38100" dir="2700000" algn="tl">
                    <a:srgbClr val="000000">
                      <a:alpha val="43137"/>
                    </a:srgbClr>
                  </a:outerShdw>
                </a:effectLst>
                <a:latin typeface="Arial" pitchFamily="34" charset="0"/>
                <a:cs typeface="Arial" pitchFamily="34" charset="0"/>
              </a:rPr>
              <a:t>/Bluebunch wheatgrass</a:t>
            </a:r>
            <a:r>
              <a:rPr lang="en-US" b="1" i="1" dirty="0" smtClean="0">
                <a:effectLst>
                  <a:outerShdw blurRad="38100" dist="38100" dir="2700000" algn="tl">
                    <a:srgbClr val="000000">
                      <a:alpha val="43137"/>
                    </a:srgbClr>
                  </a:outerShdw>
                </a:effectLst>
                <a:latin typeface="Arial" pitchFamily="34" charset="0"/>
                <a:cs typeface="Arial" pitchFamily="34" charset="0"/>
              </a:rPr>
              <a:t> </a:t>
            </a:r>
            <a:r>
              <a:rPr lang="en-US" b="1" i="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(Pseudoroegneria</a:t>
            </a:r>
            <a:r>
              <a:rPr lang="en-US"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a:t>
            </a:r>
            <a:r>
              <a:rPr lang="en-US" b="1" i="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spicata)</a:t>
            </a:r>
            <a:endParaRPr lang="en-US" b="1" kern="0" dirty="0" smtClean="0">
              <a:solidFill>
                <a:srgbClr val="FFFF66"/>
              </a:solidFill>
              <a:effectLst>
                <a:outerShdw blurRad="38100" dist="38100" dir="2700000" algn="tl">
                  <a:srgbClr val="000000">
                    <a:alpha val="43137"/>
                  </a:srgbClr>
                </a:outerShdw>
              </a:effectLst>
              <a:latin typeface="Arial" pitchFamily="34" charset="0"/>
              <a:cs typeface="Arial" pitchFamily="34" charset="0"/>
            </a:endParaRPr>
          </a:p>
          <a:p>
            <a:pPr marL="0" marR="0" lvl="0" indent="0" algn="l" defTabSz="914400" rtl="0" eaLnBrk="0" fontAlgn="base" latinLnBrk="0" hangingPunct="0">
              <a:lnSpc>
                <a:spcPts val="3200"/>
              </a:lnSpc>
              <a:spcBef>
                <a:spcPct val="0"/>
              </a:spcBef>
              <a:spcAft>
                <a:spcPct val="0"/>
              </a:spcAft>
              <a:buClrTx/>
              <a:buSzTx/>
              <a:buFontTx/>
              <a:buNone/>
              <a:tabLst/>
              <a:defRPr/>
            </a:pPr>
            <a:endParaRPr lang="en-US" sz="2400" baseline="0" dirty="0" smtClean="0">
              <a:solidFill>
                <a:schemeClr val="bg1"/>
              </a:solidFill>
              <a:latin typeface="+mj-lt"/>
              <a:ea typeface="+mj-ea"/>
              <a:cs typeface="+mj-cs"/>
            </a:endParaRPr>
          </a:p>
          <a:p>
            <a:pPr marL="0" marR="0" lvl="0" indent="0" algn="l" defTabSz="914400" rtl="0" eaLnBrk="0" fontAlgn="base" latinLnBrk="0" hangingPunct="0">
              <a:lnSpc>
                <a:spcPts val="3200"/>
              </a:lnSpc>
              <a:spcBef>
                <a:spcPct val="0"/>
              </a:spcBef>
              <a:spcAft>
                <a:spcPct val="0"/>
              </a:spcAft>
              <a:buClrTx/>
              <a:buSzTx/>
              <a:buFontTx/>
              <a:buNone/>
              <a:tabLst/>
              <a:defRPr/>
            </a:pPr>
            <a:endParaRPr kumimoji="0" lang="en-US" sz="2400" b="0" i="0" u="none" strike="noStrike" kern="1200" cap="none" spc="0" normalizeH="0" noProof="0" dirty="0" smtClean="0">
              <a:ln>
                <a:noFill/>
              </a:ln>
              <a:solidFill>
                <a:schemeClr val="bg1"/>
              </a:solidFill>
              <a:effectLst/>
              <a:uLnTx/>
              <a:uFillTx/>
              <a:latin typeface="+mj-lt"/>
              <a:ea typeface="+mj-ea"/>
              <a:cs typeface="+mj-cs"/>
            </a:endParaRPr>
          </a:p>
          <a:p>
            <a:pPr marL="0" marR="0" lvl="0" indent="0" algn="l" defTabSz="914400" rtl="0" eaLnBrk="0" fontAlgn="base" latinLnBrk="0" hangingPunct="0">
              <a:lnSpc>
                <a:spcPts val="3200"/>
              </a:lnSpc>
              <a:spcBef>
                <a:spcPct val="0"/>
              </a:spcBef>
              <a:spcAft>
                <a:spcPct val="0"/>
              </a:spcAft>
              <a:buClrTx/>
              <a:buSzTx/>
              <a:buFontTx/>
              <a:buNone/>
              <a:tabLst/>
              <a:defRPr/>
            </a:pPr>
            <a:endParaRPr lang="en-US" sz="2400" baseline="0" dirty="0" smtClean="0">
              <a:solidFill>
                <a:schemeClr val="bg1"/>
              </a:solidFill>
              <a:latin typeface="+mj-lt"/>
              <a:ea typeface="+mj-ea"/>
              <a:cs typeface="+mj-cs"/>
            </a:endParaRPr>
          </a:p>
          <a:p>
            <a:pPr marL="0" marR="0" lvl="0" indent="0" algn="l" defTabSz="914400" rtl="0" eaLnBrk="0" fontAlgn="base" latinLnBrk="0" hangingPunct="0">
              <a:lnSpc>
                <a:spcPts val="4400"/>
              </a:lnSpc>
              <a:spcBef>
                <a:spcPct val="0"/>
              </a:spcBef>
              <a:spcAft>
                <a:spcPct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mj-lt"/>
              <a:ea typeface="+mj-ea"/>
              <a:cs typeface="+mj-cs"/>
            </a:endParaRPr>
          </a:p>
        </p:txBody>
      </p:sp>
      <p:graphicFrame>
        <p:nvGraphicFramePr>
          <p:cNvPr id="8" name="Table 7"/>
          <p:cNvGraphicFramePr>
            <a:graphicFrameLocks noGrp="1"/>
          </p:cNvGraphicFramePr>
          <p:nvPr/>
        </p:nvGraphicFramePr>
        <p:xfrm>
          <a:off x="806569" y="4504345"/>
          <a:ext cx="4354286" cy="1534885"/>
        </p:xfrm>
        <a:graphic>
          <a:graphicData uri="http://schemas.openxmlformats.org/drawingml/2006/table">
            <a:tbl>
              <a:tblPr/>
              <a:tblGrid>
                <a:gridCol w="903514"/>
                <a:gridCol w="827315"/>
                <a:gridCol w="936171"/>
                <a:gridCol w="827314"/>
                <a:gridCol w="859972"/>
              </a:tblGrid>
              <a:tr h="613954">
                <a:tc>
                  <a:txBody>
                    <a:bodyPr/>
                    <a:lstStyle/>
                    <a:p>
                      <a:pPr marL="0" marR="0" algn="l">
                        <a:lnSpc>
                          <a:spcPct val="110000"/>
                        </a:lnSpc>
                        <a:spcBef>
                          <a:spcPts val="0"/>
                        </a:spcBef>
                        <a:spcAft>
                          <a:spcPts val="0"/>
                        </a:spcAft>
                      </a:pPr>
                      <a:r>
                        <a:rPr lang="en-US" sz="1600" b="1" dirty="0">
                          <a:solidFill>
                            <a:srgbClr val="FFFF00"/>
                          </a:solidFill>
                          <a:latin typeface="Constantia"/>
                          <a:ea typeface="Constantia"/>
                          <a:cs typeface="Times New Roman"/>
                        </a:rPr>
                        <a:t>Canopy Cover*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99">
                        <a:alpha val="46000"/>
                      </a:srgbClr>
                    </a:solidFill>
                  </a:tcPr>
                </a:tc>
                <a:tc>
                  <a:txBody>
                    <a:bodyPr/>
                    <a:lstStyle/>
                    <a:p>
                      <a:pPr marL="0" marR="0" algn="l">
                        <a:lnSpc>
                          <a:spcPct val="110000"/>
                        </a:lnSpc>
                        <a:spcBef>
                          <a:spcPts val="0"/>
                        </a:spcBef>
                        <a:spcAft>
                          <a:spcPts val="0"/>
                        </a:spcAft>
                      </a:pPr>
                      <a:r>
                        <a:rPr lang="en-US" sz="1600" b="1" dirty="0">
                          <a:solidFill>
                            <a:srgbClr val="FFFF00"/>
                          </a:solidFill>
                          <a:latin typeface="Constantia"/>
                          <a:ea typeface="Constantia"/>
                          <a:cs typeface="Times New Roman"/>
                        </a:rPr>
                        <a:t>Shrubs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99">
                        <a:alpha val="46000"/>
                      </a:srgbClr>
                    </a:solidFill>
                  </a:tcPr>
                </a:tc>
                <a:tc>
                  <a:txBody>
                    <a:bodyPr/>
                    <a:lstStyle/>
                    <a:p>
                      <a:pPr marL="0" marR="0" algn="l">
                        <a:lnSpc>
                          <a:spcPct val="110000"/>
                        </a:lnSpc>
                        <a:spcBef>
                          <a:spcPts val="0"/>
                        </a:spcBef>
                        <a:spcAft>
                          <a:spcPts val="0"/>
                        </a:spcAft>
                      </a:pPr>
                      <a:r>
                        <a:rPr lang="en-US" sz="1600" b="1" dirty="0">
                          <a:solidFill>
                            <a:srgbClr val="FFFF00"/>
                          </a:solidFill>
                          <a:latin typeface="Constantia"/>
                          <a:ea typeface="Constantia"/>
                          <a:cs typeface="Times New Roman"/>
                        </a:rPr>
                        <a:t>Grasses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99">
                        <a:alpha val="46000"/>
                      </a:srgbClr>
                    </a:solidFill>
                  </a:tcPr>
                </a:tc>
                <a:tc>
                  <a:txBody>
                    <a:bodyPr/>
                    <a:lstStyle/>
                    <a:p>
                      <a:pPr marL="0" marR="0" algn="l">
                        <a:lnSpc>
                          <a:spcPct val="110000"/>
                        </a:lnSpc>
                        <a:spcBef>
                          <a:spcPts val="0"/>
                        </a:spcBef>
                        <a:spcAft>
                          <a:spcPts val="0"/>
                        </a:spcAft>
                      </a:pPr>
                      <a:r>
                        <a:rPr lang="en-US" sz="1600" b="1" dirty="0" smtClean="0">
                          <a:solidFill>
                            <a:srgbClr val="FFFF00"/>
                          </a:solidFill>
                          <a:latin typeface="Constantia"/>
                          <a:ea typeface="Constantia"/>
                          <a:cs typeface="Times New Roman"/>
                        </a:rPr>
                        <a:t>Forbs</a:t>
                      </a:r>
                      <a:endParaRPr lang="en-US" sz="1600" b="1" dirty="0">
                        <a:solidFill>
                          <a:srgbClr val="FFFF00"/>
                        </a:solidFill>
                        <a:latin typeface="Constantia"/>
                        <a:ea typeface="Constantia"/>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99">
                        <a:alpha val="46000"/>
                      </a:srgbClr>
                    </a:solidFill>
                  </a:tcPr>
                </a:tc>
                <a:tc>
                  <a:txBody>
                    <a:bodyPr/>
                    <a:lstStyle/>
                    <a:p>
                      <a:pPr marL="0" marR="0" algn="l">
                        <a:lnSpc>
                          <a:spcPct val="110000"/>
                        </a:lnSpc>
                        <a:spcBef>
                          <a:spcPts val="0"/>
                        </a:spcBef>
                        <a:spcAft>
                          <a:spcPts val="0"/>
                        </a:spcAft>
                      </a:pPr>
                      <a:r>
                        <a:rPr lang="en-US" sz="1600" b="1" dirty="0" smtClean="0">
                          <a:solidFill>
                            <a:srgbClr val="FFFF00"/>
                          </a:solidFill>
                          <a:latin typeface="Constantia"/>
                          <a:ea typeface="Constantia"/>
                          <a:cs typeface="Times New Roman"/>
                        </a:rPr>
                        <a:t>No. Species</a:t>
                      </a:r>
                      <a:endParaRPr lang="en-US" sz="1600" b="1" dirty="0">
                        <a:solidFill>
                          <a:srgbClr val="FFFF00"/>
                        </a:solidFill>
                        <a:latin typeface="Constantia"/>
                        <a:ea typeface="Constantia"/>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99">
                        <a:alpha val="46000"/>
                      </a:srgbClr>
                    </a:solidFill>
                  </a:tcPr>
                </a:tc>
              </a:tr>
              <a:tr h="306977">
                <a:tc>
                  <a:txBody>
                    <a:bodyPr/>
                    <a:lstStyle/>
                    <a:p>
                      <a:pPr marL="0" marR="0" algn="l">
                        <a:lnSpc>
                          <a:spcPct val="110000"/>
                        </a:lnSpc>
                        <a:spcBef>
                          <a:spcPts val="0"/>
                        </a:spcBef>
                        <a:spcAft>
                          <a:spcPts val="0"/>
                        </a:spcAft>
                      </a:pPr>
                      <a:r>
                        <a:rPr lang="en-US" sz="1600" b="1" dirty="0">
                          <a:solidFill>
                            <a:srgbClr val="FFFF00"/>
                          </a:solidFill>
                          <a:latin typeface="Constantia"/>
                          <a:ea typeface="Constantia"/>
                          <a:cs typeface="Times New Roman"/>
                        </a:rPr>
                        <a:t>Mean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99">
                        <a:alpha val="46000"/>
                      </a:srgbClr>
                    </a:solidFill>
                  </a:tcPr>
                </a:tc>
                <a:tc>
                  <a:txBody>
                    <a:bodyPr/>
                    <a:lstStyle/>
                    <a:p>
                      <a:pPr marL="0" marR="0" algn="l">
                        <a:lnSpc>
                          <a:spcPct val="110000"/>
                        </a:lnSpc>
                        <a:spcBef>
                          <a:spcPts val="0"/>
                        </a:spcBef>
                        <a:spcAft>
                          <a:spcPts val="0"/>
                        </a:spcAft>
                      </a:pPr>
                      <a:r>
                        <a:rPr lang="en-US" sz="1600" b="1" dirty="0">
                          <a:solidFill>
                            <a:srgbClr val="FFFF00"/>
                          </a:solidFill>
                          <a:latin typeface="Constantia"/>
                          <a:ea typeface="Constantia"/>
                          <a:cs typeface="Times New Roman"/>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99">
                        <a:alpha val="46000"/>
                      </a:srgbClr>
                    </a:solidFill>
                  </a:tcPr>
                </a:tc>
                <a:tc>
                  <a:txBody>
                    <a:bodyPr/>
                    <a:lstStyle/>
                    <a:p>
                      <a:pPr marL="0" marR="0" algn="l">
                        <a:lnSpc>
                          <a:spcPct val="110000"/>
                        </a:lnSpc>
                        <a:spcBef>
                          <a:spcPts val="0"/>
                        </a:spcBef>
                        <a:spcAft>
                          <a:spcPts val="0"/>
                        </a:spcAft>
                      </a:pPr>
                      <a:r>
                        <a:rPr lang="en-US" sz="1600" b="1" dirty="0">
                          <a:solidFill>
                            <a:srgbClr val="FFFF00"/>
                          </a:solidFill>
                          <a:latin typeface="Constantia"/>
                          <a:ea typeface="Constantia"/>
                          <a:cs typeface="Times New Roman"/>
                        </a:rPr>
                        <a:t>62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99">
                        <a:alpha val="46000"/>
                      </a:srgbClr>
                    </a:solidFill>
                  </a:tcPr>
                </a:tc>
                <a:tc>
                  <a:txBody>
                    <a:bodyPr/>
                    <a:lstStyle/>
                    <a:p>
                      <a:pPr marL="0" marR="0" algn="l">
                        <a:lnSpc>
                          <a:spcPct val="110000"/>
                        </a:lnSpc>
                        <a:spcBef>
                          <a:spcPts val="0"/>
                        </a:spcBef>
                        <a:spcAft>
                          <a:spcPts val="0"/>
                        </a:spcAft>
                      </a:pPr>
                      <a:r>
                        <a:rPr lang="en-US" sz="1600" b="1" dirty="0">
                          <a:solidFill>
                            <a:srgbClr val="FFFF00"/>
                          </a:solidFill>
                          <a:latin typeface="Constantia"/>
                          <a:ea typeface="Constantia"/>
                          <a:cs typeface="Times New Roman"/>
                        </a:rPr>
                        <a:t>28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99">
                        <a:alpha val="46000"/>
                      </a:srgbClr>
                    </a:solidFill>
                  </a:tcPr>
                </a:tc>
                <a:tc>
                  <a:txBody>
                    <a:bodyPr/>
                    <a:lstStyle/>
                    <a:p>
                      <a:pPr marL="0" marR="0" algn="l">
                        <a:lnSpc>
                          <a:spcPct val="110000"/>
                        </a:lnSpc>
                        <a:spcBef>
                          <a:spcPts val="0"/>
                        </a:spcBef>
                        <a:spcAft>
                          <a:spcPts val="0"/>
                        </a:spcAft>
                      </a:pPr>
                      <a:r>
                        <a:rPr lang="en-US" sz="1600" b="1" dirty="0">
                          <a:solidFill>
                            <a:srgbClr val="FFFF00"/>
                          </a:solidFill>
                          <a:latin typeface="Constantia"/>
                          <a:ea typeface="Constantia"/>
                          <a:cs typeface="Times New Roman"/>
                        </a:rPr>
                        <a:t>33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99">
                        <a:alpha val="46000"/>
                      </a:srgbClr>
                    </a:solidFill>
                  </a:tcPr>
                </a:tc>
              </a:tr>
              <a:tr h="306977">
                <a:tc>
                  <a:txBody>
                    <a:bodyPr/>
                    <a:lstStyle/>
                    <a:p>
                      <a:pPr marL="0" marR="0" algn="l">
                        <a:lnSpc>
                          <a:spcPct val="110000"/>
                        </a:lnSpc>
                        <a:spcBef>
                          <a:spcPts val="0"/>
                        </a:spcBef>
                        <a:spcAft>
                          <a:spcPts val="0"/>
                        </a:spcAft>
                      </a:pPr>
                      <a:r>
                        <a:rPr lang="en-US" sz="1600" b="1" dirty="0">
                          <a:solidFill>
                            <a:srgbClr val="FFFF00"/>
                          </a:solidFill>
                          <a:latin typeface="Constantia"/>
                          <a:ea typeface="Constantia"/>
                          <a:cs typeface="Times New Roman"/>
                        </a:rPr>
                        <a:t>Range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99">
                        <a:alpha val="46000"/>
                      </a:srgbClr>
                    </a:solidFill>
                  </a:tcPr>
                </a:tc>
                <a:tc>
                  <a:txBody>
                    <a:bodyPr/>
                    <a:lstStyle/>
                    <a:p>
                      <a:pPr marL="0" marR="0" algn="l">
                        <a:lnSpc>
                          <a:spcPct val="110000"/>
                        </a:lnSpc>
                        <a:spcBef>
                          <a:spcPts val="0"/>
                        </a:spcBef>
                        <a:spcAft>
                          <a:spcPts val="0"/>
                        </a:spcAft>
                      </a:pPr>
                      <a:r>
                        <a:rPr lang="en-US" sz="1600" b="1" dirty="0">
                          <a:solidFill>
                            <a:srgbClr val="FFFF00"/>
                          </a:solidFill>
                          <a:latin typeface="Constantia"/>
                          <a:ea typeface="Constantia"/>
                          <a:cs typeface="Times New Roman"/>
                        </a:rPr>
                        <a:t>0-15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99">
                        <a:alpha val="46000"/>
                      </a:srgbClr>
                    </a:solidFill>
                  </a:tcPr>
                </a:tc>
                <a:tc>
                  <a:txBody>
                    <a:bodyPr/>
                    <a:lstStyle/>
                    <a:p>
                      <a:pPr marL="0" marR="0" algn="l">
                        <a:lnSpc>
                          <a:spcPct val="110000"/>
                        </a:lnSpc>
                        <a:spcBef>
                          <a:spcPts val="0"/>
                        </a:spcBef>
                        <a:spcAft>
                          <a:spcPts val="0"/>
                        </a:spcAft>
                      </a:pPr>
                      <a:r>
                        <a:rPr lang="en-US" sz="1600" b="1" dirty="0">
                          <a:solidFill>
                            <a:srgbClr val="FFFF00"/>
                          </a:solidFill>
                          <a:latin typeface="Constantia"/>
                          <a:ea typeface="Constantia"/>
                          <a:cs typeface="Times New Roman"/>
                        </a:rPr>
                        <a:t>25-86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99">
                        <a:alpha val="46000"/>
                      </a:srgbClr>
                    </a:solidFill>
                  </a:tcPr>
                </a:tc>
                <a:tc>
                  <a:txBody>
                    <a:bodyPr/>
                    <a:lstStyle/>
                    <a:p>
                      <a:pPr marL="0" marR="0" algn="l">
                        <a:lnSpc>
                          <a:spcPct val="110000"/>
                        </a:lnSpc>
                        <a:spcBef>
                          <a:spcPts val="0"/>
                        </a:spcBef>
                        <a:spcAft>
                          <a:spcPts val="0"/>
                        </a:spcAft>
                      </a:pPr>
                      <a:r>
                        <a:rPr lang="en-US" sz="1600" b="1" dirty="0">
                          <a:solidFill>
                            <a:srgbClr val="FFFF00"/>
                          </a:solidFill>
                          <a:latin typeface="Constantia"/>
                          <a:ea typeface="Constantia"/>
                          <a:cs typeface="Times New Roman"/>
                        </a:rPr>
                        <a:t>10-55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99">
                        <a:alpha val="46000"/>
                      </a:srgbClr>
                    </a:solidFill>
                  </a:tcPr>
                </a:tc>
                <a:tc>
                  <a:txBody>
                    <a:bodyPr/>
                    <a:lstStyle/>
                    <a:p>
                      <a:pPr marL="0" marR="0" algn="l">
                        <a:lnSpc>
                          <a:spcPct val="110000"/>
                        </a:lnSpc>
                        <a:spcBef>
                          <a:spcPts val="0"/>
                        </a:spcBef>
                        <a:spcAft>
                          <a:spcPts val="0"/>
                        </a:spcAft>
                      </a:pPr>
                      <a:r>
                        <a:rPr lang="en-US" sz="1600" b="1" dirty="0">
                          <a:solidFill>
                            <a:srgbClr val="FFFF00"/>
                          </a:solidFill>
                          <a:latin typeface="Constantia"/>
                          <a:ea typeface="Constantia"/>
                          <a:cs typeface="Times New Roman"/>
                        </a:rPr>
                        <a:t>22-50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99">
                        <a:alpha val="46000"/>
                      </a:srgbClr>
                    </a:solidFill>
                  </a:tcPr>
                </a:tc>
              </a:tr>
              <a:tr h="306977">
                <a:tc gridSpan="5">
                  <a:txBody>
                    <a:bodyPr/>
                    <a:lstStyle/>
                    <a:p>
                      <a:pPr marL="0" marR="0" indent="0" algn="l" defTabSz="914400" rtl="0" eaLnBrk="1" fontAlgn="auto" latinLnBrk="0" hangingPunct="1">
                        <a:lnSpc>
                          <a:spcPct val="110000"/>
                        </a:lnSpc>
                        <a:spcBef>
                          <a:spcPts val="0"/>
                        </a:spcBef>
                        <a:spcAft>
                          <a:spcPts val="0"/>
                        </a:spcAft>
                        <a:buClrTx/>
                        <a:buSzTx/>
                        <a:buFontTx/>
                        <a:buNone/>
                        <a:tabLst/>
                        <a:defRPr/>
                      </a:pPr>
                      <a:r>
                        <a:rPr lang="en-US" sz="1100" dirty="0" smtClean="0">
                          <a:solidFill>
                            <a:schemeClr val="bg2"/>
                          </a:solidFill>
                        </a:rPr>
                        <a:t>*From: Mueggler and Stewart, 1980. USDA Forest Service, INT-66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99">
                        <a:alpha val="46000"/>
                      </a:srgbClr>
                    </a:solidFill>
                  </a:tcPr>
                </a:tc>
                <a:tc hMerge="1">
                  <a:txBody>
                    <a:bodyPr/>
                    <a:lstStyle/>
                    <a:p>
                      <a:pPr marL="0" marR="0" algn="l">
                        <a:lnSpc>
                          <a:spcPct val="110000"/>
                        </a:lnSpc>
                        <a:spcBef>
                          <a:spcPts val="0"/>
                        </a:spcBef>
                        <a:spcAft>
                          <a:spcPts val="0"/>
                        </a:spcAft>
                      </a:pPr>
                      <a:endParaRPr lang="en-US" sz="1600" b="1" dirty="0">
                        <a:solidFill>
                          <a:srgbClr val="FFFF00"/>
                        </a:solidFill>
                        <a:latin typeface="Constantia"/>
                        <a:ea typeface="Constantia"/>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99">
                        <a:alpha val="46000"/>
                      </a:srgbClr>
                    </a:solidFill>
                  </a:tcPr>
                </a:tc>
                <a:tc hMerge="1">
                  <a:txBody>
                    <a:bodyPr/>
                    <a:lstStyle/>
                    <a:p>
                      <a:pPr marL="0" marR="0" algn="l">
                        <a:lnSpc>
                          <a:spcPct val="110000"/>
                        </a:lnSpc>
                        <a:spcBef>
                          <a:spcPts val="0"/>
                        </a:spcBef>
                        <a:spcAft>
                          <a:spcPts val="0"/>
                        </a:spcAft>
                      </a:pPr>
                      <a:endParaRPr lang="en-US" sz="1600" b="1" dirty="0">
                        <a:solidFill>
                          <a:srgbClr val="FFFF00"/>
                        </a:solidFill>
                        <a:latin typeface="Constantia"/>
                        <a:ea typeface="Constantia"/>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99">
                        <a:alpha val="46000"/>
                      </a:srgbClr>
                    </a:solidFill>
                  </a:tcPr>
                </a:tc>
                <a:tc hMerge="1">
                  <a:txBody>
                    <a:bodyPr/>
                    <a:lstStyle/>
                    <a:p>
                      <a:pPr marL="0" marR="0" algn="l">
                        <a:lnSpc>
                          <a:spcPct val="110000"/>
                        </a:lnSpc>
                        <a:spcBef>
                          <a:spcPts val="0"/>
                        </a:spcBef>
                        <a:spcAft>
                          <a:spcPts val="0"/>
                        </a:spcAft>
                      </a:pPr>
                      <a:endParaRPr lang="en-US" sz="1600" b="1" dirty="0">
                        <a:solidFill>
                          <a:srgbClr val="FFFF00"/>
                        </a:solidFill>
                        <a:latin typeface="Constantia"/>
                        <a:ea typeface="Constantia"/>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99">
                        <a:alpha val="46000"/>
                      </a:srgbClr>
                    </a:solidFill>
                  </a:tcPr>
                </a:tc>
                <a:tc hMerge="1">
                  <a:txBody>
                    <a:bodyPr/>
                    <a:lstStyle/>
                    <a:p>
                      <a:pPr marL="0" marR="0" algn="l">
                        <a:lnSpc>
                          <a:spcPct val="110000"/>
                        </a:lnSpc>
                        <a:spcBef>
                          <a:spcPts val="0"/>
                        </a:spcBef>
                        <a:spcAft>
                          <a:spcPts val="0"/>
                        </a:spcAft>
                      </a:pPr>
                      <a:endParaRPr lang="en-US" sz="1600" b="1" dirty="0">
                        <a:solidFill>
                          <a:srgbClr val="FFFF00"/>
                        </a:solidFill>
                        <a:latin typeface="Constantia"/>
                        <a:ea typeface="Constantia"/>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99">
                        <a:alpha val="46000"/>
                      </a:srgbClr>
                    </a:solidFill>
                  </a:tcPr>
                </a:tc>
              </a:tr>
            </a:tbl>
          </a:graphicData>
        </a:graphic>
      </p:graphicFrame>
      <p:sp>
        <p:nvSpPr>
          <p:cNvPr id="7" name="Rectangle 6"/>
          <p:cNvSpPr/>
          <p:nvPr/>
        </p:nvSpPr>
        <p:spPr>
          <a:xfrm>
            <a:off x="0" y="6488668"/>
            <a:ext cx="1712841" cy="307777"/>
          </a:xfrm>
          <a:prstGeom prst="rect">
            <a:avLst/>
          </a:prstGeom>
        </p:spPr>
        <p:txBody>
          <a:bodyPr wrap="none">
            <a:spAutoFit/>
          </a:bodyPr>
          <a:lstStyle/>
          <a:p>
            <a:pPr marL="347472" indent="-347472" eaLnBrk="0" hangingPunct="0">
              <a:spcBef>
                <a:spcPts val="336"/>
              </a:spcBef>
              <a:spcAft>
                <a:spcPts val="0"/>
              </a:spcAft>
            </a:pPr>
            <a:r>
              <a:rPr lang="en-US" sz="1400" b="1" i="1" dirty="0">
                <a:solidFill>
                  <a:schemeClr val="accent2"/>
                </a:solidFill>
                <a:latin typeface="Calibri"/>
              </a:rPr>
              <a:t>Location and History</a:t>
            </a: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0758" y="285750"/>
            <a:ext cx="8374592" cy="609600"/>
          </a:xfrm>
        </p:spPr>
        <p:txBody>
          <a:bodyPr/>
          <a:lstStyle/>
          <a:p>
            <a:pPr>
              <a:defRPr/>
            </a:pPr>
            <a:r>
              <a:rPr lang="en-US" sz="2800" dirty="0" smtClean="0"/>
              <a:t>EPA’s Remedial </a:t>
            </a:r>
            <a:r>
              <a:rPr lang="en-US" sz="2800" dirty="0"/>
              <a:t>Action Objectives for </a:t>
            </a:r>
            <a:r>
              <a:rPr lang="en-US" sz="2800" dirty="0" smtClean="0"/>
              <a:t>the ARWW&amp;S OU*</a:t>
            </a:r>
            <a:endParaRPr lang="en-US" sz="2800" dirty="0"/>
          </a:p>
        </p:txBody>
      </p:sp>
      <p:sp>
        <p:nvSpPr>
          <p:cNvPr id="3" name="Content Placeholder 2"/>
          <p:cNvSpPr>
            <a:spLocks noGrp="1"/>
          </p:cNvSpPr>
          <p:nvPr>
            <p:ph idx="1"/>
          </p:nvPr>
        </p:nvSpPr>
        <p:spPr>
          <a:xfrm>
            <a:off x="335492" y="1476375"/>
            <a:ext cx="8128000" cy="4572000"/>
          </a:xfrm>
        </p:spPr>
        <p:txBody>
          <a:bodyPr/>
          <a:lstStyle/>
          <a:p>
            <a:pPr>
              <a:lnSpc>
                <a:spcPts val="2200"/>
              </a:lnSpc>
              <a:spcBef>
                <a:spcPts val="0"/>
              </a:spcBef>
              <a:spcAft>
                <a:spcPts val="400"/>
              </a:spcAft>
              <a:defRPr/>
            </a:pPr>
            <a:r>
              <a:rPr lang="en-US" sz="1800" i="1" dirty="0" smtClean="0">
                <a:solidFill>
                  <a:srgbClr val="FFC000"/>
                </a:solidFill>
              </a:rPr>
              <a:t>Establish a self-sustaining assemblage of plant species capable of: </a:t>
            </a:r>
          </a:p>
          <a:p>
            <a:pPr>
              <a:lnSpc>
                <a:spcPts val="2200"/>
              </a:lnSpc>
              <a:spcBef>
                <a:spcPts val="0"/>
              </a:spcBef>
              <a:spcAft>
                <a:spcPts val="400"/>
              </a:spcAft>
              <a:buFont typeface="Monotype Sorts" pitchFamily="2" charset="2"/>
              <a:buNone/>
              <a:defRPr/>
            </a:pPr>
            <a:r>
              <a:rPr lang="en-US" sz="1800" i="1" dirty="0" smtClean="0"/>
              <a:t>	</a:t>
            </a:r>
            <a:r>
              <a:rPr lang="en-US" sz="1800" b="0" i="1" dirty="0" smtClean="0"/>
              <a:t>1) stabilizing the soils against erosion and minimizing transport of contaminants to surface and ground water to meet water quality standards</a:t>
            </a:r>
          </a:p>
          <a:p>
            <a:pPr marL="342900" lvl="1" indent="-342900">
              <a:lnSpc>
                <a:spcPts val="2200"/>
              </a:lnSpc>
              <a:buNone/>
              <a:defRPr/>
            </a:pPr>
            <a:r>
              <a:rPr lang="en-US" sz="1800" b="0" i="1" dirty="0" smtClean="0"/>
              <a:t>	2) </a:t>
            </a:r>
            <a:r>
              <a:rPr lang="en-US" sz="1800" i="1" dirty="0" smtClean="0"/>
              <a:t>p</a:t>
            </a:r>
            <a:r>
              <a:rPr lang="en-US" altLang="en-US" sz="1800" i="1" dirty="0" smtClean="0"/>
              <a:t>reventing </a:t>
            </a:r>
            <a:r>
              <a:rPr lang="en-US" altLang="en-US" sz="1800" i="1" dirty="0"/>
              <a:t>human contact with </a:t>
            </a:r>
            <a:r>
              <a:rPr lang="en-US" altLang="en-US" sz="1800" i="1" dirty="0" smtClean="0"/>
              <a:t>contaminants</a:t>
            </a:r>
          </a:p>
          <a:p>
            <a:pPr marL="571500" lvl="1" indent="-228600">
              <a:lnSpc>
                <a:spcPts val="2200"/>
              </a:lnSpc>
              <a:buNone/>
              <a:defRPr/>
            </a:pPr>
            <a:r>
              <a:rPr lang="en-US" sz="1800" b="0" i="1" dirty="0" smtClean="0"/>
              <a:t>3) maximizing water usage; </a:t>
            </a:r>
          </a:p>
          <a:p>
            <a:pPr>
              <a:lnSpc>
                <a:spcPts val="2200"/>
              </a:lnSpc>
              <a:buFont typeface="Monotype Sorts" pitchFamily="2" charset="2"/>
              <a:buNone/>
              <a:defRPr/>
            </a:pPr>
            <a:r>
              <a:rPr lang="en-US" sz="1800" b="0" i="1" dirty="0" smtClean="0"/>
              <a:t>	3) re-establishing wildlife habitat; and </a:t>
            </a:r>
          </a:p>
          <a:p>
            <a:pPr>
              <a:lnSpc>
                <a:spcPts val="2200"/>
              </a:lnSpc>
              <a:buFont typeface="Monotype Sorts" pitchFamily="2" charset="2"/>
              <a:buNone/>
              <a:defRPr/>
            </a:pPr>
            <a:r>
              <a:rPr lang="en-US" sz="1800" b="0" i="1" dirty="0" smtClean="0"/>
              <a:t>	4) accelerating successional processes.</a:t>
            </a:r>
          </a:p>
          <a:p>
            <a:pPr>
              <a:buFont typeface="Monotype Sorts" pitchFamily="2" charset="2"/>
              <a:buNone/>
              <a:defRPr/>
            </a:pPr>
            <a:endParaRPr lang="en-US" sz="1600" dirty="0" smtClean="0"/>
          </a:p>
          <a:p>
            <a:pPr>
              <a:lnSpc>
                <a:spcPts val="2200"/>
              </a:lnSpc>
              <a:defRPr/>
            </a:pPr>
            <a:r>
              <a:rPr lang="en-US" sz="1800" i="1" dirty="0" smtClean="0">
                <a:solidFill>
                  <a:srgbClr val="FFC000"/>
                </a:solidFill>
              </a:rPr>
              <a:t>Successfully reclaim contaminated land, defined as: </a:t>
            </a:r>
          </a:p>
          <a:p>
            <a:pPr>
              <a:lnSpc>
                <a:spcPts val="2200"/>
              </a:lnSpc>
              <a:buFont typeface="Monotype Sorts" pitchFamily="2" charset="2"/>
              <a:buNone/>
              <a:defRPr/>
            </a:pPr>
            <a:r>
              <a:rPr lang="en-US" sz="1800" i="1" dirty="0" smtClean="0"/>
              <a:t>	</a:t>
            </a:r>
            <a:r>
              <a:rPr lang="en-US" sz="1800" b="0" i="1" dirty="0" smtClean="0"/>
              <a:t>1) establishing self-perpetuating plant communities capable of stabilizing contaminated soils; </a:t>
            </a:r>
          </a:p>
          <a:p>
            <a:pPr>
              <a:lnSpc>
                <a:spcPts val="2200"/>
              </a:lnSpc>
              <a:buFont typeface="Monotype Sorts" pitchFamily="2" charset="2"/>
              <a:buNone/>
              <a:defRPr/>
            </a:pPr>
            <a:r>
              <a:rPr lang="en-US" sz="1800" b="0" i="1" dirty="0" smtClean="0"/>
              <a:t>	2) reducing risks to human health and the environment; and</a:t>
            </a:r>
          </a:p>
          <a:p>
            <a:pPr>
              <a:lnSpc>
                <a:spcPts val="2200"/>
              </a:lnSpc>
              <a:buFont typeface="Monotype Sorts" pitchFamily="2" charset="2"/>
              <a:buNone/>
              <a:defRPr/>
            </a:pPr>
            <a:r>
              <a:rPr lang="en-US" sz="1800" b="0" i="1" dirty="0" smtClean="0"/>
              <a:t>	3) compliance with ARARs, in perpetuity.</a:t>
            </a:r>
            <a:endParaRPr lang="en-US" sz="1800" b="0" dirty="0" smtClean="0"/>
          </a:p>
          <a:p>
            <a:pPr>
              <a:defRPr/>
            </a:pPr>
            <a:endParaRPr lang="en-US" dirty="0"/>
          </a:p>
        </p:txBody>
      </p:sp>
      <p:sp>
        <p:nvSpPr>
          <p:cNvPr id="4" name="Title 1"/>
          <p:cNvSpPr txBox="1">
            <a:spLocks/>
          </p:cNvSpPr>
          <p:nvPr/>
        </p:nvSpPr>
        <p:spPr bwMode="auto">
          <a:xfrm>
            <a:off x="237067" y="5943600"/>
            <a:ext cx="7772400" cy="609600"/>
          </a:xfrm>
          <a:prstGeom prst="rect">
            <a:avLst/>
          </a:prstGeom>
          <a:noFill/>
          <a:ln w="9525">
            <a:noFill/>
            <a:miter lim="800000"/>
            <a:headEnd/>
            <a:tailEnd/>
          </a:ln>
          <a:effectLst/>
        </p:spPr>
        <p:txBody>
          <a:bodyPr anchor="ctr"/>
          <a:lstStyle/>
          <a:p>
            <a:pPr>
              <a:defRPr/>
            </a:pPr>
            <a:r>
              <a:rPr lang="en-US" sz="1400" i="1" kern="0" dirty="0">
                <a:solidFill>
                  <a:srgbClr val="FFFF99"/>
                </a:solidFill>
                <a:effectLst>
                  <a:outerShdw blurRad="38100" dist="38100" dir="2700000" algn="tl">
                    <a:srgbClr val="000000"/>
                  </a:outerShdw>
                </a:effectLst>
                <a:latin typeface="+mj-lt"/>
                <a:ea typeface="+mj-ea"/>
                <a:cs typeface="+mj-cs"/>
              </a:rPr>
              <a:t>*Anaconda Regional Water, Waste &amp; Soils Operable Unit ROD, 1998</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52753919"/>
      </p:ext>
    </p:extLst>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71449" y="304800"/>
            <a:ext cx="8016587" cy="904875"/>
          </a:xfrm>
        </p:spPr>
        <p:txBody>
          <a:bodyPr/>
          <a:lstStyle/>
          <a:p>
            <a:pPr eaLnBrk="1" hangingPunct="1">
              <a:lnSpc>
                <a:spcPts val="2000"/>
              </a:lnSpc>
              <a:spcBef>
                <a:spcPts val="0"/>
              </a:spcBef>
              <a:spcAft>
                <a:spcPts val="0"/>
              </a:spcAft>
              <a:defRPr/>
            </a:pPr>
            <a:r>
              <a:rPr lang="en-US" sz="2800" dirty="0" smtClean="0"/>
              <a:t>Part 2 – Basis of </a:t>
            </a:r>
            <a:r>
              <a:rPr lang="en-US" sz="2800" dirty="0" smtClean="0">
                <a:solidFill>
                  <a:schemeClr val="bg2"/>
                </a:solidFill>
              </a:rPr>
              <a:t>Remedial Design (1998-2006)</a:t>
            </a:r>
            <a:r>
              <a:rPr lang="en-US" b="1" dirty="0">
                <a:solidFill>
                  <a:schemeClr val="bg2"/>
                </a:solidFill>
              </a:rPr>
              <a:t/>
            </a:r>
            <a:br>
              <a:rPr lang="en-US" b="1" dirty="0">
                <a:solidFill>
                  <a:schemeClr val="bg2"/>
                </a:solidFill>
              </a:rPr>
            </a:br>
            <a:endParaRPr lang="en-US" dirty="0"/>
          </a:p>
        </p:txBody>
      </p:sp>
      <p:sp>
        <p:nvSpPr>
          <p:cNvPr id="3" name="Content Placeholder 2"/>
          <p:cNvSpPr>
            <a:spLocks noGrp="1"/>
          </p:cNvSpPr>
          <p:nvPr>
            <p:ph idx="1"/>
          </p:nvPr>
        </p:nvSpPr>
        <p:spPr>
          <a:xfrm>
            <a:off x="-183572" y="1620173"/>
            <a:ext cx="8534400" cy="1654175"/>
          </a:xfrm>
        </p:spPr>
        <p:txBody>
          <a:bodyPr/>
          <a:lstStyle/>
          <a:p>
            <a:pPr lvl="1" eaLnBrk="1" hangingPunct="1">
              <a:lnSpc>
                <a:spcPts val="2000"/>
              </a:lnSpc>
              <a:spcBef>
                <a:spcPts val="0"/>
              </a:spcBef>
              <a:spcAft>
                <a:spcPts val="0"/>
              </a:spcAft>
              <a:buFont typeface="Arial" panose="020B0604020202020204" pitchFamily="34" charset="0"/>
              <a:buChar char="•"/>
              <a:defRPr/>
            </a:pPr>
            <a:r>
              <a:rPr lang="en-US" sz="2400" dirty="0" smtClean="0">
                <a:solidFill>
                  <a:schemeClr val="bg2"/>
                </a:solidFill>
              </a:rPr>
              <a:t>Quantifying the impact of smelting on native plant communities and the soil resource</a:t>
            </a:r>
          </a:p>
          <a:p>
            <a:pPr lvl="1" eaLnBrk="1" hangingPunct="1">
              <a:lnSpc>
                <a:spcPts val="2000"/>
              </a:lnSpc>
              <a:spcBef>
                <a:spcPts val="0"/>
              </a:spcBef>
              <a:spcAft>
                <a:spcPts val="0"/>
              </a:spcAft>
              <a:buFont typeface="Arial" panose="020B0604020202020204" pitchFamily="34" charset="0"/>
              <a:buChar char="•"/>
              <a:defRPr/>
            </a:pPr>
            <a:endParaRPr lang="en-US" sz="2000" dirty="0" smtClean="0">
              <a:solidFill>
                <a:schemeClr val="bg2"/>
              </a:solidFill>
            </a:endParaRPr>
          </a:p>
          <a:p>
            <a:pPr lvl="1" eaLnBrk="1" hangingPunct="1">
              <a:lnSpc>
                <a:spcPts val="2000"/>
              </a:lnSpc>
              <a:spcBef>
                <a:spcPts val="0"/>
              </a:spcBef>
              <a:spcAft>
                <a:spcPts val="0"/>
              </a:spcAft>
              <a:buFont typeface="Arial" panose="020B0604020202020204" pitchFamily="34" charset="0"/>
              <a:buChar char="•"/>
              <a:defRPr/>
            </a:pPr>
            <a:endParaRPr lang="en-US" sz="2400" dirty="0">
              <a:solidFill>
                <a:schemeClr val="bg2"/>
              </a:solidFill>
            </a:endParaRPr>
          </a:p>
          <a:p>
            <a:pPr lvl="1" eaLnBrk="1" hangingPunct="1">
              <a:lnSpc>
                <a:spcPts val="2000"/>
              </a:lnSpc>
              <a:spcBef>
                <a:spcPts val="0"/>
              </a:spcBef>
              <a:spcAft>
                <a:spcPts val="0"/>
              </a:spcAft>
              <a:buFont typeface="Arial" panose="020B0604020202020204" pitchFamily="34" charset="0"/>
              <a:buChar char="•"/>
              <a:defRPr/>
            </a:pPr>
            <a:r>
              <a:rPr lang="en-US" sz="2400" dirty="0" smtClean="0">
                <a:solidFill>
                  <a:schemeClr val="bg2"/>
                </a:solidFill>
              </a:rPr>
              <a:t>Selecting remediation </a:t>
            </a:r>
            <a:r>
              <a:rPr lang="en-US" sz="2400" dirty="0">
                <a:solidFill>
                  <a:schemeClr val="bg2"/>
                </a:solidFill>
              </a:rPr>
              <a:t>t</a:t>
            </a:r>
            <a:r>
              <a:rPr lang="en-US" sz="2400" dirty="0" smtClean="0">
                <a:solidFill>
                  <a:schemeClr val="bg2"/>
                </a:solidFill>
              </a:rPr>
              <a:t>echniques</a:t>
            </a:r>
            <a:endParaRPr lang="en-US" sz="2400" dirty="0">
              <a:solidFill>
                <a:schemeClr val="bg2"/>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69992116"/>
      </p:ext>
    </p:extLst>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68817" y="228600"/>
            <a:ext cx="8875182" cy="857250"/>
          </a:xfrm>
        </p:spPr>
        <p:txBody>
          <a:bodyPr/>
          <a:lstStyle/>
          <a:p>
            <a:pPr eaLnBrk="1" hangingPunct="1">
              <a:defRPr/>
            </a:pPr>
            <a:r>
              <a:rPr lang="en-US" sz="2800" dirty="0" smtClean="0"/>
              <a:t>Basis of Remedial Design for the ARWW&amp;S OU</a:t>
            </a:r>
            <a:endParaRPr lang="en-US" sz="2800" dirty="0"/>
          </a:p>
        </p:txBody>
      </p:sp>
      <p:sp>
        <p:nvSpPr>
          <p:cNvPr id="24579" name="Content Placeholder 2"/>
          <p:cNvSpPr>
            <a:spLocks noGrp="1"/>
          </p:cNvSpPr>
          <p:nvPr>
            <p:ph idx="1"/>
          </p:nvPr>
        </p:nvSpPr>
        <p:spPr>
          <a:xfrm>
            <a:off x="241300" y="3200400"/>
            <a:ext cx="8815388" cy="1550737"/>
          </a:xfrm>
        </p:spPr>
        <p:txBody>
          <a:bodyPr/>
          <a:lstStyle/>
          <a:p>
            <a:pPr marL="0" indent="0" eaLnBrk="1" hangingPunct="1">
              <a:spcAft>
                <a:spcPts val="600"/>
              </a:spcAft>
              <a:buNone/>
            </a:pPr>
            <a:r>
              <a:rPr lang="en-US" altLang="en-US" dirty="0" smtClean="0">
                <a:solidFill>
                  <a:srgbClr val="FFC000"/>
                </a:solidFill>
              </a:rPr>
              <a:t>Challenge</a:t>
            </a:r>
            <a:r>
              <a:rPr lang="en-US" altLang="en-US" dirty="0">
                <a:solidFill>
                  <a:srgbClr val="FFC000"/>
                </a:solidFill>
              </a:rPr>
              <a:t>: </a:t>
            </a:r>
            <a:r>
              <a:rPr lang="en-US" altLang="en-US" dirty="0"/>
              <a:t>Develop a method to determine the level of ecological dysfunction and </a:t>
            </a:r>
            <a:r>
              <a:rPr lang="en-US" altLang="en-US" dirty="0" smtClean="0"/>
              <a:t>the remedial </a:t>
            </a:r>
            <a:r>
              <a:rPr lang="en-US" altLang="en-US" dirty="0"/>
              <a:t>approaches for 30,000+ impacted </a:t>
            </a:r>
            <a:r>
              <a:rPr lang="en-US" altLang="en-US" dirty="0" smtClean="0"/>
              <a:t>acres</a:t>
            </a:r>
          </a:p>
          <a:p>
            <a:pPr eaLnBrk="1" hangingPunct="1">
              <a:buFont typeface="Monotype Sorts" pitchFamily="2" charset="2"/>
              <a:buNone/>
            </a:pPr>
            <a:r>
              <a:rPr lang="en-US" altLang="en-US" dirty="0" smtClean="0"/>
              <a:t> </a:t>
            </a:r>
          </a:p>
        </p:txBody>
      </p:sp>
      <p:sp>
        <p:nvSpPr>
          <p:cNvPr id="5" name="Text Placeholder 6"/>
          <p:cNvSpPr txBox="1">
            <a:spLocks/>
          </p:cNvSpPr>
          <p:nvPr/>
        </p:nvSpPr>
        <p:spPr>
          <a:xfrm>
            <a:off x="241300" y="6400800"/>
            <a:ext cx="1429174" cy="307777"/>
          </a:xfrm>
          <a:prstGeom prst="rect">
            <a:avLst/>
          </a:prstGeom>
        </p:spPr>
        <p:txBody>
          <a:bodyPr wrap="none">
            <a:spAutoFit/>
          </a:bodyPr>
          <a:lstStyle>
            <a:lvl1pPr marL="342900" indent="-342900" algn="l" rtl="0" eaLnBrk="0" fontAlgn="base" hangingPunct="0">
              <a:spcBef>
                <a:spcPct val="20000"/>
              </a:spcBef>
              <a:spcAft>
                <a:spcPct val="0"/>
              </a:spcAft>
              <a:buClr>
                <a:srgbClr val="F6B101"/>
              </a:buClr>
              <a:buFont typeface="Arial" charset="0"/>
              <a:buChar char="•"/>
              <a:defRPr sz="2400"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6B101"/>
              </a:buClr>
              <a:buFont typeface="Arial" charset="0"/>
              <a:buChar char="–"/>
              <a:defRPr sz="2200"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6B101"/>
              </a:buClr>
              <a:buFont typeface="Arial" charset="0"/>
              <a:buChar char="•"/>
              <a:defRPr sz="2000"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6B101"/>
              </a:buClr>
              <a:buFont typeface="Arial" charset="0"/>
              <a:buChar char="–"/>
              <a:defRPr sz="1800"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6B101"/>
              </a:buClr>
              <a:buFont typeface="Arial"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336"/>
              </a:spcBef>
              <a:spcAft>
                <a:spcPts val="0"/>
              </a:spcAft>
              <a:buNone/>
            </a:pPr>
            <a:r>
              <a:rPr lang="en-US" sz="1400" b="1" i="1" dirty="0" smtClean="0">
                <a:solidFill>
                  <a:schemeClr val="accent2"/>
                </a:solidFill>
                <a:latin typeface="Calibri"/>
              </a:rPr>
              <a:t>Remedial Design</a:t>
            </a:r>
            <a:endParaRPr lang="en-US" sz="1400" b="1" i="1" dirty="0">
              <a:solidFill>
                <a:schemeClr val="accent2"/>
              </a:solidFill>
              <a:latin typeface="Calibri"/>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7" name="Title 1"/>
          <p:cNvSpPr txBox="1">
            <a:spLocks/>
          </p:cNvSpPr>
          <p:nvPr/>
        </p:nvSpPr>
        <p:spPr bwMode="auto">
          <a:xfrm>
            <a:off x="241300" y="1388312"/>
            <a:ext cx="8684684" cy="16208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ts val="4400"/>
              </a:lnSpc>
              <a:spcBef>
                <a:spcPct val="0"/>
              </a:spcBef>
              <a:spcAft>
                <a:spcPct val="0"/>
              </a:spcAft>
              <a:defRPr sz="3200" kern="1200">
                <a:solidFill>
                  <a:schemeClr val="bg1"/>
                </a:solidFill>
                <a:latin typeface="+mj-lt"/>
                <a:ea typeface="+mj-ea"/>
                <a:cs typeface="+mj-cs"/>
              </a:defRPr>
            </a:lvl1pPr>
            <a:lvl2pPr algn="l" rtl="0" eaLnBrk="0" fontAlgn="base" hangingPunct="0">
              <a:lnSpc>
                <a:spcPts val="4400"/>
              </a:lnSpc>
              <a:spcBef>
                <a:spcPct val="0"/>
              </a:spcBef>
              <a:spcAft>
                <a:spcPct val="0"/>
              </a:spcAft>
              <a:defRPr sz="4400">
                <a:solidFill>
                  <a:schemeClr val="bg1"/>
                </a:solidFill>
                <a:latin typeface="Calibri" pitchFamily="34" charset="0"/>
              </a:defRPr>
            </a:lvl2pPr>
            <a:lvl3pPr algn="l" rtl="0" eaLnBrk="0" fontAlgn="base" hangingPunct="0">
              <a:lnSpc>
                <a:spcPts val="4400"/>
              </a:lnSpc>
              <a:spcBef>
                <a:spcPct val="0"/>
              </a:spcBef>
              <a:spcAft>
                <a:spcPct val="0"/>
              </a:spcAft>
              <a:defRPr sz="4400">
                <a:solidFill>
                  <a:schemeClr val="bg1"/>
                </a:solidFill>
                <a:latin typeface="Calibri" pitchFamily="34" charset="0"/>
              </a:defRPr>
            </a:lvl3pPr>
            <a:lvl4pPr algn="l" rtl="0" eaLnBrk="0" fontAlgn="base" hangingPunct="0">
              <a:lnSpc>
                <a:spcPts val="4400"/>
              </a:lnSpc>
              <a:spcBef>
                <a:spcPct val="0"/>
              </a:spcBef>
              <a:spcAft>
                <a:spcPct val="0"/>
              </a:spcAft>
              <a:defRPr sz="4400">
                <a:solidFill>
                  <a:schemeClr val="bg1"/>
                </a:solidFill>
                <a:latin typeface="Calibri" pitchFamily="34" charset="0"/>
              </a:defRPr>
            </a:lvl4pPr>
            <a:lvl5pPr algn="l" rtl="0" eaLnBrk="0" fontAlgn="base" hangingPunct="0">
              <a:lnSpc>
                <a:spcPts val="4400"/>
              </a:lnSpc>
              <a:spcBef>
                <a:spcPct val="0"/>
              </a:spcBef>
              <a:spcAft>
                <a:spcPct val="0"/>
              </a:spcAft>
              <a:defRPr sz="4400">
                <a:solidFill>
                  <a:schemeClr val="bg1"/>
                </a:solidFill>
                <a:latin typeface="Calibri" pitchFamily="34" charset="0"/>
              </a:defRPr>
            </a:lvl5pPr>
            <a:lvl6pPr marL="457200" algn="l" rtl="0" fontAlgn="base">
              <a:lnSpc>
                <a:spcPts val="4400"/>
              </a:lnSpc>
              <a:spcBef>
                <a:spcPct val="0"/>
              </a:spcBef>
              <a:spcAft>
                <a:spcPct val="0"/>
              </a:spcAft>
              <a:defRPr sz="4400">
                <a:solidFill>
                  <a:schemeClr val="bg1"/>
                </a:solidFill>
                <a:latin typeface="Calibri" pitchFamily="34" charset="0"/>
              </a:defRPr>
            </a:lvl6pPr>
            <a:lvl7pPr marL="914400" algn="l" rtl="0" fontAlgn="base">
              <a:lnSpc>
                <a:spcPts val="4400"/>
              </a:lnSpc>
              <a:spcBef>
                <a:spcPct val="0"/>
              </a:spcBef>
              <a:spcAft>
                <a:spcPct val="0"/>
              </a:spcAft>
              <a:defRPr sz="4400">
                <a:solidFill>
                  <a:schemeClr val="bg1"/>
                </a:solidFill>
                <a:latin typeface="Calibri" pitchFamily="34" charset="0"/>
              </a:defRPr>
            </a:lvl7pPr>
            <a:lvl8pPr marL="1371600" algn="l" rtl="0" fontAlgn="base">
              <a:lnSpc>
                <a:spcPts val="4400"/>
              </a:lnSpc>
              <a:spcBef>
                <a:spcPct val="0"/>
              </a:spcBef>
              <a:spcAft>
                <a:spcPct val="0"/>
              </a:spcAft>
              <a:defRPr sz="4400">
                <a:solidFill>
                  <a:schemeClr val="bg1"/>
                </a:solidFill>
                <a:latin typeface="Calibri" pitchFamily="34" charset="0"/>
              </a:defRPr>
            </a:lvl8pPr>
            <a:lvl9pPr marL="1828800" algn="l" rtl="0" fontAlgn="base">
              <a:lnSpc>
                <a:spcPts val="4400"/>
              </a:lnSpc>
              <a:spcBef>
                <a:spcPct val="0"/>
              </a:spcBef>
              <a:spcAft>
                <a:spcPct val="0"/>
              </a:spcAft>
              <a:defRPr sz="4400">
                <a:solidFill>
                  <a:schemeClr val="bg1"/>
                </a:solidFill>
                <a:latin typeface="Calibri" pitchFamily="34" charset="0"/>
              </a:defRPr>
            </a:lvl9pPr>
          </a:lstStyle>
          <a:p>
            <a:pPr eaLnBrk="1" hangingPunct="1">
              <a:lnSpc>
                <a:spcPct val="100000"/>
              </a:lnSpc>
              <a:spcAft>
                <a:spcPts val="600"/>
              </a:spcAft>
              <a:defRPr/>
            </a:pPr>
            <a:r>
              <a:rPr lang="en-US" sz="2400" dirty="0" smtClean="0">
                <a:solidFill>
                  <a:srgbClr val="FFC000"/>
                </a:solidFill>
              </a:rPr>
              <a:t>Goal:</a:t>
            </a:r>
            <a:r>
              <a:rPr lang="en-US" sz="2400" dirty="0" smtClean="0"/>
              <a:t> </a:t>
            </a:r>
            <a:r>
              <a:rPr lang="en-US" sz="2400" dirty="0">
                <a:latin typeface="+mn-lt"/>
                <a:ea typeface="+mn-ea"/>
                <a:cs typeface="+mn-cs"/>
              </a:rPr>
              <a:t>Select the type and intensity of reclamation to meet the RAOs for each discrete </a:t>
            </a:r>
            <a:r>
              <a:rPr lang="en-US" sz="2400" dirty="0" smtClean="0">
                <a:latin typeface="+mn-lt"/>
                <a:ea typeface="+mn-ea"/>
                <a:cs typeface="+mn-cs"/>
              </a:rPr>
              <a:t>land </a:t>
            </a:r>
            <a:r>
              <a:rPr lang="en-US" sz="2400" dirty="0">
                <a:latin typeface="+mn-lt"/>
                <a:ea typeface="+mn-ea"/>
                <a:cs typeface="+mn-cs"/>
              </a:rPr>
              <a:t>parcel within the </a:t>
            </a:r>
            <a:r>
              <a:rPr lang="en-US" sz="2400" dirty="0" smtClean="0">
                <a:latin typeface="+mn-lt"/>
                <a:ea typeface="+mn-ea"/>
                <a:cs typeface="+mn-cs"/>
              </a:rPr>
              <a:t>operable unit</a:t>
            </a:r>
            <a:endParaRPr lang="en-US" sz="2400" dirty="0">
              <a:latin typeface="+mn-lt"/>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19667209"/>
      </p:ext>
    </p:extLst>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1536857"/>
            <a:ext cx="8952443" cy="4062651"/>
          </a:xfrm>
          <a:prstGeom prst="rect">
            <a:avLst/>
          </a:prstGeom>
          <a:noFill/>
        </p:spPr>
        <p:txBody>
          <a:bodyPr wrap="square">
            <a:spAutoFit/>
          </a:bodyPr>
          <a:lstStyle/>
          <a:p>
            <a:pPr marL="0" lvl="2">
              <a:spcAft>
                <a:spcPts val="1200"/>
              </a:spcAft>
              <a:defRPr/>
            </a:pPr>
            <a:r>
              <a:rPr lang="en-US" sz="2000" dirty="0" smtClean="0">
                <a:solidFill>
                  <a:schemeClr val="bg2"/>
                </a:solidFill>
              </a:rPr>
              <a:t>The evaluation </a:t>
            </a:r>
            <a:r>
              <a:rPr lang="en-US" sz="2000" dirty="0">
                <a:solidFill>
                  <a:schemeClr val="bg2"/>
                </a:solidFill>
              </a:rPr>
              <a:t>m</a:t>
            </a:r>
            <a:r>
              <a:rPr lang="en-US" sz="2000" dirty="0" smtClean="0">
                <a:solidFill>
                  <a:schemeClr val="bg2"/>
                </a:solidFill>
              </a:rPr>
              <a:t>ethod must:</a:t>
            </a:r>
          </a:p>
          <a:p>
            <a:pPr marL="342900" indent="-342900">
              <a:spcAft>
                <a:spcPts val="0"/>
              </a:spcAft>
              <a:buFontTx/>
              <a:buChar char="•"/>
              <a:defRPr/>
            </a:pPr>
            <a:r>
              <a:rPr lang="en-US" sz="2000" dirty="0" smtClean="0">
                <a:solidFill>
                  <a:srgbClr val="FFC000"/>
                </a:solidFill>
              </a:rPr>
              <a:t>Be easy </a:t>
            </a:r>
            <a:r>
              <a:rPr lang="en-US" sz="2000" dirty="0">
                <a:solidFill>
                  <a:srgbClr val="FFC000"/>
                </a:solidFill>
              </a:rPr>
              <a:t>and </a:t>
            </a:r>
            <a:r>
              <a:rPr lang="en-US" sz="2000" dirty="0" smtClean="0">
                <a:solidFill>
                  <a:srgbClr val="FFC000"/>
                </a:solidFill>
              </a:rPr>
              <a:t>quick to apply</a:t>
            </a:r>
          </a:p>
          <a:p>
            <a:pPr marL="742950" lvl="1" indent="-285750">
              <a:spcAft>
                <a:spcPts val="1200"/>
              </a:spcAft>
              <a:buFont typeface="Wingdings" panose="05000000000000000000" pitchFamily="2" charset="2"/>
              <a:buChar char="Ø"/>
              <a:defRPr/>
            </a:pPr>
            <a:r>
              <a:rPr lang="en-US" sz="1600" dirty="0" smtClean="0">
                <a:solidFill>
                  <a:srgbClr val="FFC000"/>
                </a:solidFill>
              </a:rPr>
              <a:t> Utilize a minimum amount of equipment</a:t>
            </a:r>
          </a:p>
          <a:p>
            <a:pPr marL="800100" lvl="3" indent="-342900">
              <a:spcAft>
                <a:spcPts val="1200"/>
              </a:spcAft>
              <a:buFont typeface="Wingdings" panose="05000000000000000000" pitchFamily="2" charset="2"/>
              <a:buChar char="Ø"/>
              <a:defRPr/>
            </a:pPr>
            <a:r>
              <a:rPr lang="en-US" sz="1600" dirty="0">
                <a:solidFill>
                  <a:srgbClr val="FFC000"/>
                </a:solidFill>
              </a:rPr>
              <a:t>Use </a:t>
            </a:r>
            <a:r>
              <a:rPr lang="en-US" sz="1600" dirty="0" smtClean="0">
                <a:solidFill>
                  <a:srgbClr val="FFC000"/>
                </a:solidFill>
              </a:rPr>
              <a:t>standard soil and vegetation evaluation techniques</a:t>
            </a:r>
            <a:endParaRPr lang="en-US" sz="1600" dirty="0">
              <a:solidFill>
                <a:srgbClr val="FFC000"/>
              </a:solidFill>
            </a:endParaRPr>
          </a:p>
          <a:p>
            <a:pPr marL="342900" lvl="2" indent="-342900">
              <a:spcAft>
                <a:spcPts val="1200"/>
              </a:spcAft>
              <a:buFontTx/>
              <a:buChar char="•"/>
              <a:defRPr/>
            </a:pPr>
            <a:r>
              <a:rPr lang="en-US" sz="2000" dirty="0" smtClean="0">
                <a:solidFill>
                  <a:srgbClr val="FFC000"/>
                </a:solidFill>
              </a:rPr>
              <a:t>Be as </a:t>
            </a:r>
            <a:r>
              <a:rPr lang="en-US" sz="2000" dirty="0">
                <a:solidFill>
                  <a:srgbClr val="FFC000"/>
                </a:solidFill>
              </a:rPr>
              <a:t>quantitative as possible </a:t>
            </a:r>
          </a:p>
          <a:p>
            <a:pPr marL="342900" indent="-342900">
              <a:spcAft>
                <a:spcPts val="0"/>
              </a:spcAft>
              <a:buFontTx/>
              <a:buChar char="•"/>
              <a:defRPr/>
            </a:pPr>
            <a:r>
              <a:rPr lang="en-US" sz="2000" dirty="0" smtClean="0">
                <a:solidFill>
                  <a:srgbClr val="FFC000"/>
                </a:solidFill>
              </a:rPr>
              <a:t>Provide </a:t>
            </a:r>
            <a:r>
              <a:rPr lang="en-US" sz="2000" dirty="0">
                <a:solidFill>
                  <a:srgbClr val="FFC000"/>
                </a:solidFill>
              </a:rPr>
              <a:t>precise (i.e., reproducible) </a:t>
            </a:r>
            <a:r>
              <a:rPr lang="en-US" sz="2000" dirty="0" smtClean="0">
                <a:solidFill>
                  <a:srgbClr val="FFC000"/>
                </a:solidFill>
              </a:rPr>
              <a:t>results</a:t>
            </a:r>
          </a:p>
          <a:p>
            <a:pPr marL="742950" lvl="1" indent="-285750">
              <a:spcAft>
                <a:spcPts val="1200"/>
              </a:spcAft>
              <a:buFont typeface="Wingdings" panose="05000000000000000000" pitchFamily="2" charset="2"/>
              <a:buChar char="Ø"/>
              <a:defRPr/>
            </a:pPr>
            <a:r>
              <a:rPr lang="en-US" sz="1600" dirty="0" smtClean="0">
                <a:solidFill>
                  <a:srgbClr val="FFC000"/>
                </a:solidFill>
              </a:rPr>
              <a:t> Method simplicity and evaluator experience/training</a:t>
            </a:r>
            <a:endParaRPr lang="en-US" sz="1600" dirty="0">
              <a:solidFill>
                <a:srgbClr val="FFC000"/>
              </a:solidFill>
            </a:endParaRPr>
          </a:p>
          <a:p>
            <a:pPr marL="342900" indent="-342900">
              <a:spcAft>
                <a:spcPts val="1200"/>
              </a:spcAft>
              <a:buFontTx/>
              <a:buChar char="•"/>
              <a:defRPr/>
            </a:pPr>
            <a:r>
              <a:rPr lang="en-US" sz="2000" dirty="0" smtClean="0">
                <a:solidFill>
                  <a:srgbClr val="FFC000"/>
                </a:solidFill>
              </a:rPr>
              <a:t>Identify specific remedial approaches </a:t>
            </a:r>
          </a:p>
          <a:p>
            <a:pPr marL="342900" indent="-342900">
              <a:spcAft>
                <a:spcPts val="1200"/>
              </a:spcAft>
              <a:buFontTx/>
              <a:buChar char="•"/>
              <a:defRPr/>
            </a:pPr>
            <a:r>
              <a:rPr lang="en-US" sz="2000" dirty="0" smtClean="0">
                <a:solidFill>
                  <a:srgbClr val="FFC000"/>
                </a:solidFill>
              </a:rPr>
              <a:t>Consider historic, social, economic, ownership, and other values</a:t>
            </a:r>
          </a:p>
          <a:p>
            <a:pPr marL="342900" indent="-342900">
              <a:spcAft>
                <a:spcPts val="1200"/>
              </a:spcAft>
              <a:buFontTx/>
              <a:buChar char="•"/>
              <a:defRPr/>
            </a:pPr>
            <a:r>
              <a:rPr lang="en-US" sz="2000" dirty="0" smtClean="0">
                <a:solidFill>
                  <a:srgbClr val="FFC000"/>
                </a:solidFill>
              </a:rPr>
              <a:t>Be developed with buy in from stakeholders</a:t>
            </a:r>
            <a:endParaRPr lang="en-US" sz="2000" dirty="0">
              <a:solidFill>
                <a:schemeClr val="accent1">
                  <a:lumMod val="75000"/>
                </a:schemeClr>
              </a:solidFill>
            </a:endParaRPr>
          </a:p>
        </p:txBody>
      </p:sp>
      <p:sp>
        <p:nvSpPr>
          <p:cNvPr id="5" name="Text Placeholder 6"/>
          <p:cNvSpPr txBox="1">
            <a:spLocks/>
          </p:cNvSpPr>
          <p:nvPr/>
        </p:nvSpPr>
        <p:spPr>
          <a:xfrm>
            <a:off x="241300" y="6400800"/>
            <a:ext cx="1429174" cy="307777"/>
          </a:xfrm>
          <a:prstGeom prst="rect">
            <a:avLst/>
          </a:prstGeom>
        </p:spPr>
        <p:txBody>
          <a:bodyPr wrap="none">
            <a:spAutoFit/>
          </a:bodyPr>
          <a:lstStyle>
            <a:lvl1pPr marL="342900" indent="-342900" algn="l" rtl="0" eaLnBrk="0" fontAlgn="base" hangingPunct="0">
              <a:spcBef>
                <a:spcPct val="20000"/>
              </a:spcBef>
              <a:spcAft>
                <a:spcPct val="0"/>
              </a:spcAft>
              <a:buClr>
                <a:srgbClr val="F6B101"/>
              </a:buClr>
              <a:buFont typeface="Arial" charset="0"/>
              <a:buChar char="•"/>
              <a:defRPr sz="2400"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6B101"/>
              </a:buClr>
              <a:buFont typeface="Arial" charset="0"/>
              <a:buChar char="–"/>
              <a:defRPr sz="2200"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6B101"/>
              </a:buClr>
              <a:buFont typeface="Arial" charset="0"/>
              <a:buChar char="•"/>
              <a:defRPr sz="2000"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6B101"/>
              </a:buClr>
              <a:buFont typeface="Arial" charset="0"/>
              <a:buChar char="–"/>
              <a:defRPr sz="1800"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6B101"/>
              </a:buClr>
              <a:buFont typeface="Arial"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336"/>
              </a:spcBef>
              <a:spcAft>
                <a:spcPts val="0"/>
              </a:spcAft>
              <a:buNone/>
            </a:pPr>
            <a:r>
              <a:rPr lang="en-US" sz="1400" b="1" i="1" dirty="0" smtClean="0">
                <a:solidFill>
                  <a:schemeClr val="accent2"/>
                </a:solidFill>
                <a:latin typeface="Calibri"/>
              </a:rPr>
              <a:t>Remedial Design</a:t>
            </a:r>
            <a:endParaRPr lang="en-US" sz="1400" b="1" i="1" dirty="0">
              <a:solidFill>
                <a:schemeClr val="accent2"/>
              </a:solidFill>
              <a:latin typeface="Calibri"/>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r>
              <a:rPr lang="en-US" dirty="0"/>
              <a:t>Basis of Remedial Design for the ARWW&amp;S OU</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95084393"/>
      </p:ext>
    </p:extLst>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a:xfrm>
            <a:off x="372533" y="304800"/>
            <a:ext cx="7349067" cy="733778"/>
          </a:xfrm>
        </p:spPr>
        <p:txBody>
          <a:bodyPr/>
          <a:lstStyle/>
          <a:p>
            <a:pPr eaLnBrk="1" hangingPunct="1">
              <a:defRPr/>
            </a:pPr>
            <a:r>
              <a:rPr lang="en-US" dirty="0" smtClean="0"/>
              <a:t>Contents</a:t>
            </a:r>
          </a:p>
        </p:txBody>
      </p:sp>
      <p:sp>
        <p:nvSpPr>
          <p:cNvPr id="10243" name="Rectangle 3"/>
          <p:cNvSpPr>
            <a:spLocks noGrp="1" noChangeArrowheads="1"/>
          </p:cNvSpPr>
          <p:nvPr>
            <p:ph idx="1"/>
          </p:nvPr>
        </p:nvSpPr>
        <p:spPr>
          <a:xfrm>
            <a:off x="366084" y="1397949"/>
            <a:ext cx="8777915" cy="4388266"/>
          </a:xfrm>
        </p:spPr>
        <p:txBody>
          <a:bodyPr/>
          <a:lstStyle/>
          <a:p>
            <a:pPr eaLnBrk="1" hangingPunct="1">
              <a:lnSpc>
                <a:spcPts val="2000"/>
              </a:lnSpc>
              <a:spcBef>
                <a:spcPts val="0"/>
              </a:spcBef>
              <a:spcAft>
                <a:spcPts val="0"/>
              </a:spcAft>
              <a:buFont typeface="Wingdings" pitchFamily="2" charset="2"/>
              <a:buChar char="Ø"/>
              <a:defRPr/>
            </a:pPr>
            <a:r>
              <a:rPr lang="en-US" sz="2000" dirty="0" smtClean="0">
                <a:solidFill>
                  <a:schemeClr val="bg2"/>
                </a:solidFill>
              </a:rPr>
              <a:t>Introduction</a:t>
            </a:r>
          </a:p>
          <a:p>
            <a:pPr lvl="1" eaLnBrk="1" hangingPunct="1">
              <a:lnSpc>
                <a:spcPts val="2000"/>
              </a:lnSpc>
              <a:spcBef>
                <a:spcPts val="0"/>
              </a:spcBef>
              <a:spcAft>
                <a:spcPts val="0"/>
              </a:spcAft>
              <a:buFont typeface="Arial" panose="020B0604020202020204" pitchFamily="34" charset="0"/>
              <a:buChar char="•"/>
              <a:defRPr/>
            </a:pPr>
            <a:r>
              <a:rPr lang="en-US" sz="2000" dirty="0" smtClean="0">
                <a:solidFill>
                  <a:schemeClr val="bg2"/>
                </a:solidFill>
              </a:rPr>
              <a:t>Location, Mining/Smelting, Environmental </a:t>
            </a:r>
            <a:r>
              <a:rPr lang="en-US" sz="2000" dirty="0">
                <a:solidFill>
                  <a:schemeClr val="bg2"/>
                </a:solidFill>
              </a:rPr>
              <a:t>I</a:t>
            </a:r>
            <a:r>
              <a:rPr lang="en-US" sz="2000" dirty="0" smtClean="0">
                <a:solidFill>
                  <a:schemeClr val="bg2"/>
                </a:solidFill>
              </a:rPr>
              <a:t>mpacts, Regulatory </a:t>
            </a:r>
            <a:r>
              <a:rPr lang="en-US" sz="2000" dirty="0">
                <a:solidFill>
                  <a:schemeClr val="bg2"/>
                </a:solidFill>
              </a:rPr>
              <a:t>H</a:t>
            </a:r>
            <a:r>
              <a:rPr lang="en-US" sz="2000" dirty="0" smtClean="0">
                <a:solidFill>
                  <a:schemeClr val="bg2"/>
                </a:solidFill>
              </a:rPr>
              <a:t>istory</a:t>
            </a:r>
          </a:p>
          <a:p>
            <a:pPr lvl="1" eaLnBrk="1" hangingPunct="1">
              <a:lnSpc>
                <a:spcPts val="2000"/>
              </a:lnSpc>
              <a:spcBef>
                <a:spcPts val="0"/>
              </a:spcBef>
              <a:spcAft>
                <a:spcPts val="0"/>
              </a:spcAft>
              <a:buFont typeface="Arial" panose="020B0604020202020204" pitchFamily="34" charset="0"/>
              <a:buChar char="•"/>
              <a:defRPr/>
            </a:pPr>
            <a:endParaRPr lang="en-US" sz="2000" dirty="0" smtClean="0">
              <a:solidFill>
                <a:schemeClr val="bg2"/>
              </a:solidFill>
            </a:endParaRPr>
          </a:p>
          <a:p>
            <a:pPr eaLnBrk="1" hangingPunct="1">
              <a:lnSpc>
                <a:spcPts val="2000"/>
              </a:lnSpc>
              <a:spcBef>
                <a:spcPts val="0"/>
              </a:spcBef>
              <a:spcAft>
                <a:spcPts val="0"/>
              </a:spcAft>
              <a:buFont typeface="Wingdings" pitchFamily="2" charset="2"/>
              <a:buChar char="Ø"/>
              <a:defRPr/>
            </a:pPr>
            <a:r>
              <a:rPr lang="en-US" sz="2000" dirty="0" smtClean="0">
                <a:solidFill>
                  <a:schemeClr val="bg2"/>
                </a:solidFill>
              </a:rPr>
              <a:t>Basis of Remedial Design</a:t>
            </a:r>
          </a:p>
          <a:p>
            <a:pPr lvl="1" eaLnBrk="1" hangingPunct="1">
              <a:lnSpc>
                <a:spcPts val="2000"/>
              </a:lnSpc>
              <a:spcBef>
                <a:spcPts val="0"/>
              </a:spcBef>
              <a:spcAft>
                <a:spcPts val="0"/>
              </a:spcAft>
              <a:buFont typeface="Arial" panose="020B0604020202020204" pitchFamily="34" charset="0"/>
              <a:buChar char="•"/>
              <a:defRPr/>
            </a:pPr>
            <a:r>
              <a:rPr lang="en-US" sz="2000" dirty="0" smtClean="0">
                <a:solidFill>
                  <a:schemeClr val="bg2"/>
                </a:solidFill>
              </a:rPr>
              <a:t>Land Reclamation Evaluation System (LRES)</a:t>
            </a:r>
          </a:p>
          <a:p>
            <a:pPr lvl="1" eaLnBrk="1" hangingPunct="1">
              <a:lnSpc>
                <a:spcPts val="2000"/>
              </a:lnSpc>
              <a:spcBef>
                <a:spcPts val="0"/>
              </a:spcBef>
              <a:spcAft>
                <a:spcPts val="0"/>
              </a:spcAft>
              <a:buFont typeface="Arial" panose="020B0604020202020204" pitchFamily="34" charset="0"/>
              <a:buChar char="•"/>
              <a:defRPr/>
            </a:pPr>
            <a:endParaRPr lang="en-US" sz="2000" dirty="0">
              <a:solidFill>
                <a:schemeClr val="bg2"/>
              </a:solidFill>
            </a:endParaRPr>
          </a:p>
          <a:p>
            <a:pPr eaLnBrk="1" hangingPunct="1">
              <a:lnSpc>
                <a:spcPts val="2000"/>
              </a:lnSpc>
              <a:spcBef>
                <a:spcPts val="0"/>
              </a:spcBef>
              <a:spcAft>
                <a:spcPts val="0"/>
              </a:spcAft>
              <a:buFont typeface="Wingdings" pitchFamily="2" charset="2"/>
              <a:buChar char="Ø"/>
              <a:defRPr/>
            </a:pPr>
            <a:r>
              <a:rPr lang="en-US" sz="2000" dirty="0" smtClean="0">
                <a:solidFill>
                  <a:schemeClr val="bg2"/>
                </a:solidFill>
              </a:rPr>
              <a:t>Remedial Design/Remedial Action</a:t>
            </a:r>
          </a:p>
          <a:p>
            <a:pPr lvl="1" eaLnBrk="1" hangingPunct="1">
              <a:lnSpc>
                <a:spcPts val="2000"/>
              </a:lnSpc>
              <a:spcBef>
                <a:spcPts val="0"/>
              </a:spcBef>
              <a:spcAft>
                <a:spcPts val="0"/>
              </a:spcAft>
              <a:buFont typeface="Wingdings" pitchFamily="2" charset="2"/>
              <a:buChar char="Ø"/>
              <a:defRPr/>
            </a:pPr>
            <a:r>
              <a:rPr lang="en-US" sz="1800" dirty="0" smtClean="0">
                <a:solidFill>
                  <a:schemeClr val="bg2"/>
                </a:solidFill>
              </a:rPr>
              <a:t>Steep Slope Reclamation and </a:t>
            </a:r>
            <a:r>
              <a:rPr lang="en-US" sz="1800" i="1" dirty="0" smtClean="0">
                <a:solidFill>
                  <a:schemeClr val="bg2"/>
                </a:solidFill>
              </a:rPr>
              <a:t>In-Situ</a:t>
            </a:r>
            <a:r>
              <a:rPr lang="en-US" sz="1800" dirty="0" smtClean="0">
                <a:solidFill>
                  <a:schemeClr val="bg2"/>
                </a:solidFill>
              </a:rPr>
              <a:t> Soil Treatment (</a:t>
            </a:r>
            <a:r>
              <a:rPr lang="en-US" sz="1800" dirty="0" err="1" smtClean="0">
                <a:solidFill>
                  <a:schemeClr val="bg2"/>
                </a:solidFill>
              </a:rPr>
              <a:t>Phytostabilization</a:t>
            </a:r>
            <a:r>
              <a:rPr lang="en-US" sz="1800" dirty="0" smtClean="0">
                <a:solidFill>
                  <a:schemeClr val="bg2"/>
                </a:solidFill>
              </a:rPr>
              <a:t>)</a:t>
            </a:r>
            <a:endParaRPr lang="en-US" sz="1800" dirty="0">
              <a:solidFill>
                <a:schemeClr val="bg2"/>
              </a:solidFill>
            </a:endParaRPr>
          </a:p>
          <a:p>
            <a:pPr lvl="1" eaLnBrk="1" hangingPunct="1">
              <a:lnSpc>
                <a:spcPts val="2000"/>
              </a:lnSpc>
              <a:spcBef>
                <a:spcPts val="0"/>
              </a:spcBef>
              <a:spcAft>
                <a:spcPts val="0"/>
              </a:spcAft>
              <a:buFont typeface="Arial" panose="020B0604020202020204" pitchFamily="34" charset="0"/>
              <a:buChar char="•"/>
              <a:defRPr/>
            </a:pPr>
            <a:endParaRPr lang="en-US" sz="2000" dirty="0" smtClean="0">
              <a:solidFill>
                <a:schemeClr val="bg2"/>
              </a:solidFill>
            </a:endParaRPr>
          </a:p>
          <a:p>
            <a:pPr marL="342900" lvl="1" indent="-342900" eaLnBrk="1" hangingPunct="1">
              <a:lnSpc>
                <a:spcPts val="2000"/>
              </a:lnSpc>
              <a:spcBef>
                <a:spcPts val="0"/>
              </a:spcBef>
              <a:spcAft>
                <a:spcPts val="0"/>
              </a:spcAft>
              <a:buFont typeface="Wingdings" pitchFamily="2" charset="2"/>
              <a:buChar char="Ø"/>
              <a:defRPr/>
            </a:pPr>
            <a:r>
              <a:rPr lang="en-US" sz="2000" dirty="0">
                <a:solidFill>
                  <a:schemeClr val="bg2"/>
                </a:solidFill>
              </a:rPr>
              <a:t>Revegetation </a:t>
            </a:r>
            <a:r>
              <a:rPr lang="en-US" sz="2000" dirty="0" smtClean="0">
                <a:solidFill>
                  <a:schemeClr val="bg2"/>
                </a:solidFill>
              </a:rPr>
              <a:t>Success and Problems</a:t>
            </a:r>
          </a:p>
          <a:p>
            <a:pPr lvl="1" eaLnBrk="1" hangingPunct="1">
              <a:lnSpc>
                <a:spcPts val="2000"/>
              </a:lnSpc>
              <a:spcBef>
                <a:spcPts val="0"/>
              </a:spcBef>
              <a:spcAft>
                <a:spcPts val="0"/>
              </a:spcAft>
              <a:buFont typeface="Arial" panose="020B0604020202020204" pitchFamily="34" charset="0"/>
              <a:buChar char="•"/>
              <a:defRPr/>
            </a:pPr>
            <a:r>
              <a:rPr lang="en-US" sz="1800" dirty="0" smtClean="0">
                <a:solidFill>
                  <a:schemeClr val="bg2"/>
                </a:solidFill>
              </a:rPr>
              <a:t>Vegetation Response Investigation </a:t>
            </a:r>
            <a:endParaRPr lang="en-US" sz="1800" dirty="0">
              <a:solidFill>
                <a:schemeClr val="bg2"/>
              </a:solidFill>
            </a:endParaRPr>
          </a:p>
          <a:p>
            <a:pPr lvl="1" eaLnBrk="1" hangingPunct="1">
              <a:lnSpc>
                <a:spcPts val="2000"/>
              </a:lnSpc>
              <a:spcBef>
                <a:spcPts val="0"/>
              </a:spcBef>
              <a:spcAft>
                <a:spcPts val="0"/>
              </a:spcAft>
              <a:buFont typeface="Arial" panose="020B0604020202020204" pitchFamily="34" charset="0"/>
              <a:buChar char="•"/>
              <a:defRPr/>
            </a:pPr>
            <a:r>
              <a:rPr lang="en-US" sz="1800" dirty="0">
                <a:solidFill>
                  <a:schemeClr val="bg2"/>
                </a:solidFill>
              </a:rPr>
              <a:t>Development of </a:t>
            </a:r>
            <a:r>
              <a:rPr lang="en-US" sz="1800" dirty="0" smtClean="0">
                <a:solidFill>
                  <a:schemeClr val="bg2"/>
                </a:solidFill>
              </a:rPr>
              <a:t>the Total </a:t>
            </a:r>
            <a:r>
              <a:rPr lang="en-US" sz="1800" dirty="0">
                <a:solidFill>
                  <a:schemeClr val="bg2"/>
                </a:solidFill>
              </a:rPr>
              <a:t>Metal Index (TMI)</a:t>
            </a:r>
          </a:p>
          <a:p>
            <a:pPr marL="342900" lvl="1" indent="-342900" eaLnBrk="1" hangingPunct="1">
              <a:lnSpc>
                <a:spcPts val="2000"/>
              </a:lnSpc>
              <a:spcBef>
                <a:spcPts val="0"/>
              </a:spcBef>
              <a:spcAft>
                <a:spcPts val="0"/>
              </a:spcAft>
              <a:buFont typeface="Wingdings" pitchFamily="2" charset="2"/>
              <a:buChar char="Ø"/>
              <a:defRPr/>
            </a:pPr>
            <a:endParaRPr lang="en-US" sz="2000" dirty="0">
              <a:solidFill>
                <a:schemeClr val="bg2"/>
              </a:solidFill>
            </a:endParaRPr>
          </a:p>
          <a:p>
            <a:pPr marL="342900" lvl="1" indent="-342900" eaLnBrk="1" hangingPunct="1">
              <a:lnSpc>
                <a:spcPts val="2000"/>
              </a:lnSpc>
              <a:spcBef>
                <a:spcPts val="0"/>
              </a:spcBef>
              <a:spcAft>
                <a:spcPts val="0"/>
              </a:spcAft>
              <a:buFont typeface="Wingdings" pitchFamily="2" charset="2"/>
              <a:buChar char="Ø"/>
              <a:defRPr/>
            </a:pPr>
            <a:r>
              <a:rPr lang="en-US" sz="2000" dirty="0" smtClean="0">
                <a:solidFill>
                  <a:schemeClr val="bg2"/>
                </a:solidFill>
              </a:rPr>
              <a:t>Evaluating Remedial Performance </a:t>
            </a:r>
          </a:p>
          <a:p>
            <a:pPr lvl="1" eaLnBrk="1" hangingPunct="1">
              <a:lnSpc>
                <a:spcPts val="2000"/>
              </a:lnSpc>
              <a:spcBef>
                <a:spcPts val="0"/>
              </a:spcBef>
              <a:spcAft>
                <a:spcPts val="0"/>
              </a:spcAft>
              <a:buFont typeface="Arial" panose="020B0604020202020204" pitchFamily="34" charset="0"/>
              <a:buChar char="•"/>
              <a:defRPr/>
            </a:pPr>
            <a:r>
              <a:rPr lang="en-US" sz="1800" dirty="0" smtClean="0">
                <a:solidFill>
                  <a:schemeClr val="bg2"/>
                </a:solidFill>
              </a:rPr>
              <a:t>Vegetation </a:t>
            </a:r>
            <a:r>
              <a:rPr lang="en-US" sz="1800" dirty="0">
                <a:solidFill>
                  <a:schemeClr val="bg2"/>
                </a:solidFill>
              </a:rPr>
              <a:t>Management Plan (VMP</a:t>
            </a:r>
            <a:r>
              <a:rPr lang="en-US" sz="1800" dirty="0" smtClean="0">
                <a:solidFill>
                  <a:schemeClr val="bg2"/>
                </a:solidFill>
              </a:rPr>
              <a:t>)</a:t>
            </a:r>
          </a:p>
          <a:p>
            <a:pPr lvl="1" eaLnBrk="1" hangingPunct="1">
              <a:lnSpc>
                <a:spcPts val="2000"/>
              </a:lnSpc>
              <a:spcBef>
                <a:spcPts val="0"/>
              </a:spcBef>
              <a:spcAft>
                <a:spcPts val="0"/>
              </a:spcAft>
              <a:buFont typeface="Arial" panose="020B0604020202020204" pitchFamily="34" charset="0"/>
              <a:buChar char="•"/>
              <a:defRPr/>
            </a:pPr>
            <a:r>
              <a:rPr lang="en-US" sz="1800" dirty="0" smtClean="0">
                <a:solidFill>
                  <a:schemeClr val="bg2"/>
                </a:solidFill>
              </a:rPr>
              <a:t> Performance Criteria and Compliance Standards</a:t>
            </a:r>
          </a:p>
          <a:p>
            <a:pPr marL="457200" lvl="1" indent="0" eaLnBrk="1" hangingPunct="1">
              <a:lnSpc>
                <a:spcPts val="2000"/>
              </a:lnSpc>
              <a:spcBef>
                <a:spcPts val="0"/>
              </a:spcBef>
              <a:spcAft>
                <a:spcPts val="0"/>
              </a:spcAft>
              <a:buNone/>
              <a:defRPr/>
            </a:pPr>
            <a:endParaRPr lang="en-US" sz="2000" dirty="0">
              <a:solidFill>
                <a:schemeClr val="bg2"/>
              </a:solidFill>
            </a:endParaRPr>
          </a:p>
          <a:p>
            <a:pPr eaLnBrk="1" hangingPunct="1">
              <a:lnSpc>
                <a:spcPts val="2000"/>
              </a:lnSpc>
              <a:spcBef>
                <a:spcPts val="0"/>
              </a:spcBef>
              <a:spcAft>
                <a:spcPts val="0"/>
              </a:spcAft>
              <a:buFont typeface="Wingdings" pitchFamily="2" charset="2"/>
              <a:buChar char="Ø"/>
              <a:defRPr/>
            </a:pPr>
            <a:r>
              <a:rPr lang="en-US" sz="2000" dirty="0" smtClean="0">
                <a:solidFill>
                  <a:schemeClr val="bg2"/>
                </a:solidFill>
              </a:rPr>
              <a:t>Post Remediation Land Use and Land Management Plans</a:t>
            </a:r>
          </a:p>
          <a:p>
            <a:pPr lvl="1" eaLnBrk="1" hangingPunct="1">
              <a:lnSpc>
                <a:spcPts val="2000"/>
              </a:lnSpc>
              <a:spcBef>
                <a:spcPts val="0"/>
              </a:spcBef>
              <a:spcAft>
                <a:spcPts val="0"/>
              </a:spcAft>
              <a:buFont typeface="Arial" panose="020B0604020202020204" pitchFamily="34" charset="0"/>
              <a:buChar char="•"/>
              <a:defRPr/>
            </a:pPr>
            <a:r>
              <a:rPr lang="en-US" sz="2000" dirty="0" smtClean="0">
                <a:solidFill>
                  <a:schemeClr val="bg2"/>
                </a:solidFill>
              </a:rPr>
              <a:t>Land </a:t>
            </a:r>
            <a:r>
              <a:rPr lang="en-US" sz="2000" dirty="0">
                <a:solidFill>
                  <a:schemeClr val="bg2"/>
                </a:solidFill>
              </a:rPr>
              <a:t>Classification (Categories 1 – 6)</a:t>
            </a:r>
          </a:p>
          <a:p>
            <a:pPr eaLnBrk="1" hangingPunct="1">
              <a:lnSpc>
                <a:spcPts val="2000"/>
              </a:lnSpc>
              <a:spcBef>
                <a:spcPts val="0"/>
              </a:spcBef>
              <a:spcAft>
                <a:spcPts val="0"/>
              </a:spcAft>
              <a:buFont typeface="Wingdings" pitchFamily="2" charset="2"/>
              <a:buChar char="Ø"/>
              <a:defRPr/>
            </a:pPr>
            <a:endParaRPr lang="en-US" sz="2000" dirty="0" smtClean="0">
              <a:solidFill>
                <a:schemeClr val="bg2"/>
              </a:solidFill>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7" name="Rectangle 6"/>
          <p:cNvSpPr/>
          <p:nvPr/>
        </p:nvSpPr>
        <p:spPr>
          <a:xfrm>
            <a:off x="0" y="6488668"/>
            <a:ext cx="2233240" cy="307777"/>
          </a:xfrm>
          <a:prstGeom prst="rect">
            <a:avLst/>
          </a:prstGeom>
        </p:spPr>
        <p:txBody>
          <a:bodyPr wrap="none">
            <a:spAutoFit/>
          </a:bodyPr>
          <a:lstStyle/>
          <a:p>
            <a:pPr marL="347472" indent="-347472" eaLnBrk="0" hangingPunct="0">
              <a:spcBef>
                <a:spcPts val="336"/>
              </a:spcBef>
              <a:spcAft>
                <a:spcPts val="0"/>
              </a:spcAft>
            </a:pPr>
            <a:r>
              <a:rPr lang="en-US" sz="1400" b="1" i="1" dirty="0">
                <a:solidFill>
                  <a:schemeClr val="accent2"/>
                </a:solidFill>
                <a:latin typeface="Calibri"/>
              </a:rPr>
              <a:t>Anaconda Smelter </a:t>
            </a:r>
            <a:r>
              <a:rPr lang="en-US" sz="1400" b="1" i="1" dirty="0" smtClean="0">
                <a:solidFill>
                  <a:schemeClr val="accent2"/>
                </a:solidFill>
                <a:latin typeface="Calibri"/>
              </a:rPr>
              <a:t>NPL Site </a:t>
            </a:r>
            <a:endParaRPr lang="en-US" sz="1400" b="1" i="1" dirty="0">
              <a:solidFill>
                <a:schemeClr val="accent2"/>
              </a:solidFill>
              <a:latin typeface="Calibri"/>
            </a:endParaRPr>
          </a:p>
        </p:txBody>
      </p:sp>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a:xfrm>
            <a:off x="189441" y="85726"/>
            <a:ext cx="7349067" cy="1123950"/>
          </a:xfrm>
        </p:spPr>
        <p:txBody>
          <a:bodyPr/>
          <a:lstStyle/>
          <a:p>
            <a:pPr eaLnBrk="1" hangingPunct="1">
              <a:defRPr/>
            </a:pPr>
            <a:r>
              <a:rPr lang="en-US" dirty="0" smtClean="0"/>
              <a:t>Method Development Process</a:t>
            </a:r>
          </a:p>
        </p:txBody>
      </p:sp>
      <p:sp>
        <p:nvSpPr>
          <p:cNvPr id="26627" name="Rectangle 3"/>
          <p:cNvSpPr>
            <a:spLocks noGrp="1" noChangeArrowheads="1"/>
          </p:cNvSpPr>
          <p:nvPr>
            <p:ph idx="1"/>
          </p:nvPr>
        </p:nvSpPr>
        <p:spPr>
          <a:xfrm>
            <a:off x="0" y="1838325"/>
            <a:ext cx="5048250" cy="4048125"/>
          </a:xfrm>
        </p:spPr>
        <p:txBody>
          <a:bodyPr/>
          <a:lstStyle/>
          <a:p>
            <a:pPr eaLnBrk="1" hangingPunct="1">
              <a:lnSpc>
                <a:spcPct val="100000"/>
              </a:lnSpc>
              <a:spcBef>
                <a:spcPct val="0"/>
              </a:spcBef>
              <a:spcAft>
                <a:spcPts val="1200"/>
              </a:spcAft>
              <a:buFontTx/>
              <a:buChar char="•"/>
            </a:pPr>
            <a:r>
              <a:rPr lang="en-US" altLang="en-US" sz="2000" dirty="0" smtClean="0"/>
              <a:t>Identified a set of sites with full range of impacts</a:t>
            </a:r>
          </a:p>
          <a:p>
            <a:pPr eaLnBrk="1" hangingPunct="1">
              <a:lnSpc>
                <a:spcPct val="100000"/>
              </a:lnSpc>
              <a:spcBef>
                <a:spcPct val="0"/>
              </a:spcBef>
              <a:spcAft>
                <a:spcPts val="1200"/>
              </a:spcAft>
              <a:buFontTx/>
              <a:buChar char="•"/>
            </a:pPr>
            <a:r>
              <a:rPr lang="en-US" altLang="en-US" sz="2000" dirty="0" smtClean="0"/>
              <a:t>Began with large set of possible vegetation and soil parameters</a:t>
            </a:r>
          </a:p>
          <a:p>
            <a:pPr eaLnBrk="1" hangingPunct="1">
              <a:lnSpc>
                <a:spcPct val="100000"/>
              </a:lnSpc>
              <a:spcBef>
                <a:spcPct val="0"/>
              </a:spcBef>
              <a:spcAft>
                <a:spcPts val="1200"/>
              </a:spcAft>
              <a:buFontTx/>
              <a:buChar char="•"/>
            </a:pPr>
            <a:r>
              <a:rPr lang="en-US" altLang="en-US" sz="2000" dirty="0" smtClean="0"/>
              <a:t>Assigned points to the parameters and adjusted point distribution among parameters through trial and error (calibration step)</a:t>
            </a:r>
          </a:p>
          <a:p>
            <a:pPr eaLnBrk="1" hangingPunct="1">
              <a:lnSpc>
                <a:spcPct val="100000"/>
              </a:lnSpc>
              <a:spcBef>
                <a:spcPct val="0"/>
              </a:spcBef>
              <a:spcAft>
                <a:spcPts val="1200"/>
              </a:spcAft>
              <a:buFontTx/>
              <a:buChar char="•"/>
            </a:pPr>
            <a:r>
              <a:rPr lang="en-US" altLang="en-US" sz="2000" dirty="0"/>
              <a:t>T</a:t>
            </a:r>
            <a:r>
              <a:rPr lang="en-US" altLang="en-US" sz="2000" dirty="0" smtClean="0"/>
              <a:t>esting and final point adjustments until scores reflected best professional decisions (the validation step)</a:t>
            </a:r>
          </a:p>
          <a:p>
            <a:pPr eaLnBrk="1" hangingPunct="1">
              <a:lnSpc>
                <a:spcPct val="100000"/>
              </a:lnSpc>
              <a:spcBef>
                <a:spcPct val="0"/>
              </a:spcBef>
              <a:spcAft>
                <a:spcPct val="0"/>
              </a:spcAft>
              <a:buFontTx/>
              <a:buChar char="•"/>
            </a:pPr>
            <a:endParaRPr lang="en-US" altLang="en-US" sz="2000" dirty="0" smtClean="0"/>
          </a:p>
          <a:p>
            <a:pPr eaLnBrk="1" hangingPunct="1">
              <a:lnSpc>
                <a:spcPct val="100000"/>
              </a:lnSpc>
              <a:spcBef>
                <a:spcPct val="0"/>
              </a:spcBef>
              <a:spcAft>
                <a:spcPct val="0"/>
              </a:spcAft>
              <a:buFont typeface="Monotype Sorts" pitchFamily="2" charset="2"/>
              <a:buNone/>
            </a:pPr>
            <a:endParaRPr lang="en-US" altLang="en-US" dirty="0" smtClean="0"/>
          </a:p>
        </p:txBody>
      </p:sp>
      <p:pic>
        <p:nvPicPr>
          <p:cNvPr id="6" name="Content Placeholder 3" descr="073.JPG"/>
          <p:cNvPicPr>
            <a:picLocks noChangeAspect="1"/>
          </p:cNvPicPr>
          <p:nvPr/>
        </p:nvPicPr>
        <p:blipFill>
          <a:blip r:embed="rId2" cstate="print"/>
          <a:srcRect/>
          <a:stretch>
            <a:fillRect/>
          </a:stretch>
        </p:blipFill>
        <p:spPr>
          <a:xfrm>
            <a:off x="5255518" y="1209676"/>
            <a:ext cx="3612257" cy="2647949"/>
          </a:xfrm>
          <a:prstGeom prst="rect">
            <a:avLst/>
          </a:prstGeom>
        </p:spPr>
      </p:pic>
      <p:pic>
        <p:nvPicPr>
          <p:cNvPr id="7" name="Picture 6" descr="028.JPG"/>
          <p:cNvPicPr>
            <a:picLocks noChangeAspect="1"/>
          </p:cNvPicPr>
          <p:nvPr/>
        </p:nvPicPr>
        <p:blipFill>
          <a:blip r:embed="rId3"/>
          <a:srcRect/>
          <a:stretch>
            <a:fillRect/>
          </a:stretch>
        </p:blipFill>
        <p:spPr bwMode="auto">
          <a:xfrm>
            <a:off x="5005892" y="3697319"/>
            <a:ext cx="3612257" cy="2647949"/>
          </a:xfrm>
          <a:prstGeom prst="rect">
            <a:avLst/>
          </a:prstGeom>
          <a:noFill/>
          <a:ln w="9525">
            <a:noFill/>
            <a:miter lim="800000"/>
            <a:headEnd/>
            <a:tailEnd/>
          </a:ln>
        </p:spPr>
      </p:pic>
      <p:sp>
        <p:nvSpPr>
          <p:cNvPr id="8" name="Text Placeholder 6"/>
          <p:cNvSpPr txBox="1">
            <a:spLocks/>
          </p:cNvSpPr>
          <p:nvPr/>
        </p:nvSpPr>
        <p:spPr>
          <a:xfrm>
            <a:off x="241300" y="6400800"/>
            <a:ext cx="1429174" cy="307777"/>
          </a:xfrm>
          <a:prstGeom prst="rect">
            <a:avLst/>
          </a:prstGeom>
        </p:spPr>
        <p:txBody>
          <a:bodyPr wrap="none">
            <a:spAutoFit/>
          </a:bodyPr>
          <a:lstStyle>
            <a:lvl1pPr marL="342900" indent="-342900" algn="l" rtl="0" eaLnBrk="0" fontAlgn="base" hangingPunct="0">
              <a:spcBef>
                <a:spcPct val="20000"/>
              </a:spcBef>
              <a:spcAft>
                <a:spcPct val="0"/>
              </a:spcAft>
              <a:buClr>
                <a:srgbClr val="F6B101"/>
              </a:buClr>
              <a:buFont typeface="Arial" charset="0"/>
              <a:buChar char="•"/>
              <a:defRPr sz="2400"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6B101"/>
              </a:buClr>
              <a:buFont typeface="Arial" charset="0"/>
              <a:buChar char="–"/>
              <a:defRPr sz="2200"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6B101"/>
              </a:buClr>
              <a:buFont typeface="Arial" charset="0"/>
              <a:buChar char="•"/>
              <a:defRPr sz="2000"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6B101"/>
              </a:buClr>
              <a:buFont typeface="Arial" charset="0"/>
              <a:buChar char="–"/>
              <a:defRPr sz="1800"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6B101"/>
              </a:buClr>
              <a:buFont typeface="Arial"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336"/>
              </a:spcBef>
              <a:spcAft>
                <a:spcPts val="0"/>
              </a:spcAft>
              <a:buNone/>
            </a:pPr>
            <a:r>
              <a:rPr lang="en-US" sz="1400" b="1" i="1" dirty="0" smtClean="0">
                <a:solidFill>
                  <a:schemeClr val="accent2"/>
                </a:solidFill>
                <a:latin typeface="Calibri"/>
              </a:rPr>
              <a:t>Remedial Design</a:t>
            </a:r>
            <a:endParaRPr lang="en-US" sz="1400" b="1" i="1" dirty="0">
              <a:solidFill>
                <a:schemeClr val="accent2"/>
              </a:solidFill>
              <a:latin typeface="Calibri"/>
            </a:endParaRP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24180498"/>
      </p:ext>
    </p:extLst>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244476" y="209550"/>
            <a:ext cx="8899524" cy="914400"/>
          </a:xfrm>
        </p:spPr>
        <p:txBody>
          <a:bodyPr/>
          <a:lstStyle/>
          <a:p>
            <a:pPr eaLnBrk="1" hangingPunct="1">
              <a:lnSpc>
                <a:spcPct val="100000"/>
              </a:lnSpc>
              <a:defRPr/>
            </a:pPr>
            <a:r>
              <a:rPr lang="en-US" sz="2800" dirty="0" smtClean="0"/>
              <a:t>Land Reclamation Evaluation System (LRES) </a:t>
            </a:r>
            <a:endParaRPr lang="en-US" sz="2800" dirty="0"/>
          </a:p>
        </p:txBody>
      </p:sp>
      <p:sp>
        <p:nvSpPr>
          <p:cNvPr id="27651" name="Rectangle 3"/>
          <p:cNvSpPr>
            <a:spLocks noGrp="1" noChangeArrowheads="1"/>
          </p:cNvSpPr>
          <p:nvPr>
            <p:ph idx="1"/>
          </p:nvPr>
        </p:nvSpPr>
        <p:spPr>
          <a:xfrm>
            <a:off x="577849" y="2428875"/>
            <a:ext cx="7185025" cy="2362200"/>
          </a:xfrm>
        </p:spPr>
        <p:txBody>
          <a:bodyPr/>
          <a:lstStyle/>
          <a:p>
            <a:pPr eaLnBrk="1" hangingPunct="1">
              <a:buFont typeface="Monotype Sorts" pitchFamily="2" charset="2"/>
              <a:buNone/>
            </a:pPr>
            <a:endParaRPr lang="en-US" altLang="en-US" i="1" dirty="0" smtClean="0"/>
          </a:p>
          <a:p>
            <a:pPr eaLnBrk="1" hangingPunct="1">
              <a:spcAft>
                <a:spcPts val="600"/>
              </a:spcAft>
              <a:buFont typeface="Arial" panose="020B0604020202020204" pitchFamily="34" charset="0"/>
              <a:buChar char="•"/>
            </a:pPr>
            <a:r>
              <a:rPr lang="en-US" altLang="en-US" dirty="0" smtClean="0">
                <a:solidFill>
                  <a:schemeClr val="bg2"/>
                </a:solidFill>
              </a:rPr>
              <a:t>Numeric scoring based on vegetation attributes</a:t>
            </a:r>
          </a:p>
          <a:p>
            <a:pPr eaLnBrk="1" hangingPunct="1">
              <a:spcAft>
                <a:spcPts val="600"/>
              </a:spcAft>
              <a:buFont typeface="Arial" panose="020B0604020202020204" pitchFamily="34" charset="0"/>
              <a:buChar char="•"/>
            </a:pPr>
            <a:r>
              <a:rPr lang="en-US" altLang="en-US" dirty="0" smtClean="0">
                <a:solidFill>
                  <a:schemeClr val="bg2"/>
                </a:solidFill>
              </a:rPr>
              <a:t>Numeric scoring based on soil stability attributes</a:t>
            </a:r>
          </a:p>
          <a:p>
            <a:pPr eaLnBrk="1" hangingPunct="1">
              <a:spcAft>
                <a:spcPts val="600"/>
              </a:spcAft>
              <a:buFont typeface="Arial" panose="020B0604020202020204" pitchFamily="34" charset="0"/>
              <a:buChar char="•"/>
            </a:pPr>
            <a:r>
              <a:rPr lang="en-US" altLang="en-US" dirty="0" smtClean="0"/>
              <a:t>Remedial decision modifying criteria</a:t>
            </a:r>
          </a:p>
        </p:txBody>
      </p:sp>
      <p:sp>
        <p:nvSpPr>
          <p:cNvPr id="5" name="Rectangle 2"/>
          <p:cNvSpPr txBox="1">
            <a:spLocks noChangeArrowheads="1"/>
          </p:cNvSpPr>
          <p:nvPr/>
        </p:nvSpPr>
        <p:spPr bwMode="auto">
          <a:xfrm>
            <a:off x="244476" y="1587501"/>
            <a:ext cx="4337049" cy="7088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ts val="4400"/>
              </a:lnSpc>
              <a:spcBef>
                <a:spcPct val="0"/>
              </a:spcBef>
              <a:spcAft>
                <a:spcPct val="0"/>
              </a:spcAft>
              <a:defRPr sz="3200" kern="1200">
                <a:solidFill>
                  <a:schemeClr val="bg1"/>
                </a:solidFill>
                <a:latin typeface="+mj-lt"/>
                <a:ea typeface="+mj-ea"/>
                <a:cs typeface="+mj-cs"/>
              </a:defRPr>
            </a:lvl1pPr>
            <a:lvl2pPr algn="l" rtl="0" eaLnBrk="0" fontAlgn="base" hangingPunct="0">
              <a:lnSpc>
                <a:spcPts val="4400"/>
              </a:lnSpc>
              <a:spcBef>
                <a:spcPct val="0"/>
              </a:spcBef>
              <a:spcAft>
                <a:spcPct val="0"/>
              </a:spcAft>
              <a:defRPr sz="4400">
                <a:solidFill>
                  <a:schemeClr val="bg1"/>
                </a:solidFill>
                <a:latin typeface="Calibri" pitchFamily="34" charset="0"/>
              </a:defRPr>
            </a:lvl2pPr>
            <a:lvl3pPr algn="l" rtl="0" eaLnBrk="0" fontAlgn="base" hangingPunct="0">
              <a:lnSpc>
                <a:spcPts val="4400"/>
              </a:lnSpc>
              <a:spcBef>
                <a:spcPct val="0"/>
              </a:spcBef>
              <a:spcAft>
                <a:spcPct val="0"/>
              </a:spcAft>
              <a:defRPr sz="4400">
                <a:solidFill>
                  <a:schemeClr val="bg1"/>
                </a:solidFill>
                <a:latin typeface="Calibri" pitchFamily="34" charset="0"/>
              </a:defRPr>
            </a:lvl3pPr>
            <a:lvl4pPr algn="l" rtl="0" eaLnBrk="0" fontAlgn="base" hangingPunct="0">
              <a:lnSpc>
                <a:spcPts val="4400"/>
              </a:lnSpc>
              <a:spcBef>
                <a:spcPct val="0"/>
              </a:spcBef>
              <a:spcAft>
                <a:spcPct val="0"/>
              </a:spcAft>
              <a:defRPr sz="4400">
                <a:solidFill>
                  <a:schemeClr val="bg1"/>
                </a:solidFill>
                <a:latin typeface="Calibri" pitchFamily="34" charset="0"/>
              </a:defRPr>
            </a:lvl4pPr>
            <a:lvl5pPr algn="l" rtl="0" eaLnBrk="0" fontAlgn="base" hangingPunct="0">
              <a:lnSpc>
                <a:spcPts val="4400"/>
              </a:lnSpc>
              <a:spcBef>
                <a:spcPct val="0"/>
              </a:spcBef>
              <a:spcAft>
                <a:spcPct val="0"/>
              </a:spcAft>
              <a:defRPr sz="4400">
                <a:solidFill>
                  <a:schemeClr val="bg1"/>
                </a:solidFill>
                <a:latin typeface="Calibri" pitchFamily="34" charset="0"/>
              </a:defRPr>
            </a:lvl5pPr>
            <a:lvl6pPr marL="457200" algn="l" rtl="0" fontAlgn="base">
              <a:lnSpc>
                <a:spcPts val="4400"/>
              </a:lnSpc>
              <a:spcBef>
                <a:spcPct val="0"/>
              </a:spcBef>
              <a:spcAft>
                <a:spcPct val="0"/>
              </a:spcAft>
              <a:defRPr sz="4400">
                <a:solidFill>
                  <a:schemeClr val="bg1"/>
                </a:solidFill>
                <a:latin typeface="Calibri" pitchFamily="34" charset="0"/>
              </a:defRPr>
            </a:lvl6pPr>
            <a:lvl7pPr marL="914400" algn="l" rtl="0" fontAlgn="base">
              <a:lnSpc>
                <a:spcPts val="4400"/>
              </a:lnSpc>
              <a:spcBef>
                <a:spcPct val="0"/>
              </a:spcBef>
              <a:spcAft>
                <a:spcPct val="0"/>
              </a:spcAft>
              <a:defRPr sz="4400">
                <a:solidFill>
                  <a:schemeClr val="bg1"/>
                </a:solidFill>
                <a:latin typeface="Calibri" pitchFamily="34" charset="0"/>
              </a:defRPr>
            </a:lvl7pPr>
            <a:lvl8pPr marL="1371600" algn="l" rtl="0" fontAlgn="base">
              <a:lnSpc>
                <a:spcPts val="4400"/>
              </a:lnSpc>
              <a:spcBef>
                <a:spcPct val="0"/>
              </a:spcBef>
              <a:spcAft>
                <a:spcPct val="0"/>
              </a:spcAft>
              <a:defRPr sz="4400">
                <a:solidFill>
                  <a:schemeClr val="bg1"/>
                </a:solidFill>
                <a:latin typeface="Calibri" pitchFamily="34" charset="0"/>
              </a:defRPr>
            </a:lvl8pPr>
            <a:lvl9pPr marL="1828800" algn="l" rtl="0" fontAlgn="base">
              <a:lnSpc>
                <a:spcPts val="4400"/>
              </a:lnSpc>
              <a:spcBef>
                <a:spcPct val="0"/>
              </a:spcBef>
              <a:spcAft>
                <a:spcPct val="0"/>
              </a:spcAft>
              <a:defRPr sz="4400">
                <a:solidFill>
                  <a:schemeClr val="bg1"/>
                </a:solidFill>
                <a:latin typeface="Calibri" pitchFamily="34" charset="0"/>
              </a:defRPr>
            </a:lvl9pPr>
          </a:lstStyle>
          <a:p>
            <a:pPr eaLnBrk="1" hangingPunct="1">
              <a:defRPr/>
            </a:pPr>
            <a:r>
              <a:rPr lang="en-US" sz="2800" dirty="0" smtClean="0"/>
              <a:t>Method Components: </a:t>
            </a:r>
            <a:endParaRPr lang="en-US" sz="2800" dirty="0"/>
          </a:p>
        </p:txBody>
      </p:sp>
      <p:sp>
        <p:nvSpPr>
          <p:cNvPr id="6" name="Text Placeholder 6"/>
          <p:cNvSpPr txBox="1">
            <a:spLocks/>
          </p:cNvSpPr>
          <p:nvPr/>
        </p:nvSpPr>
        <p:spPr>
          <a:xfrm>
            <a:off x="241300" y="6400800"/>
            <a:ext cx="1429174" cy="307777"/>
          </a:xfrm>
          <a:prstGeom prst="rect">
            <a:avLst/>
          </a:prstGeom>
        </p:spPr>
        <p:txBody>
          <a:bodyPr wrap="none">
            <a:spAutoFit/>
          </a:bodyPr>
          <a:lstStyle>
            <a:lvl1pPr marL="342900" indent="-342900" algn="l" rtl="0" eaLnBrk="0" fontAlgn="base" hangingPunct="0">
              <a:spcBef>
                <a:spcPct val="20000"/>
              </a:spcBef>
              <a:spcAft>
                <a:spcPct val="0"/>
              </a:spcAft>
              <a:buClr>
                <a:srgbClr val="F6B101"/>
              </a:buClr>
              <a:buFont typeface="Arial" charset="0"/>
              <a:buChar char="•"/>
              <a:defRPr sz="2400"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6B101"/>
              </a:buClr>
              <a:buFont typeface="Arial" charset="0"/>
              <a:buChar char="–"/>
              <a:defRPr sz="2200"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6B101"/>
              </a:buClr>
              <a:buFont typeface="Arial" charset="0"/>
              <a:buChar char="•"/>
              <a:defRPr sz="2000"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6B101"/>
              </a:buClr>
              <a:buFont typeface="Arial" charset="0"/>
              <a:buChar char="–"/>
              <a:defRPr sz="1800"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6B101"/>
              </a:buClr>
              <a:buFont typeface="Arial"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336"/>
              </a:spcBef>
              <a:spcAft>
                <a:spcPts val="0"/>
              </a:spcAft>
              <a:buNone/>
            </a:pPr>
            <a:r>
              <a:rPr lang="en-US" sz="1400" b="1" i="1" dirty="0" smtClean="0">
                <a:solidFill>
                  <a:schemeClr val="accent2"/>
                </a:solidFill>
                <a:latin typeface="Calibri"/>
              </a:rPr>
              <a:t>Remedial Design</a:t>
            </a:r>
            <a:endParaRPr lang="en-US" sz="1400" b="1" i="1" dirty="0">
              <a:solidFill>
                <a:schemeClr val="accent2"/>
              </a:solidFill>
              <a:latin typeface="Calibri"/>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52768652"/>
      </p:ext>
    </p:extLst>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541867" y="304800"/>
            <a:ext cx="8297333" cy="990600"/>
          </a:xfrm>
        </p:spPr>
        <p:txBody>
          <a:bodyPr/>
          <a:lstStyle/>
          <a:p>
            <a:pPr eaLnBrk="1" hangingPunct="1">
              <a:defRPr/>
            </a:pPr>
            <a:r>
              <a:rPr lang="en-US" sz="2800" dirty="0" smtClean="0"/>
              <a:t>Vegetation Point Distribution (100 point max)</a:t>
            </a:r>
            <a:endParaRPr lang="en-US" sz="2800" dirty="0"/>
          </a:p>
        </p:txBody>
      </p:sp>
      <p:sp>
        <p:nvSpPr>
          <p:cNvPr id="30723" name="Rectangle 12"/>
          <p:cNvSpPr>
            <a:spLocks noGrp="1" noChangeArrowheads="1"/>
          </p:cNvSpPr>
          <p:nvPr>
            <p:ph idx="1"/>
          </p:nvPr>
        </p:nvSpPr>
        <p:spPr>
          <a:xfrm>
            <a:off x="-400051" y="1704975"/>
            <a:ext cx="5343525" cy="3429000"/>
          </a:xfrm>
        </p:spPr>
        <p:txBody>
          <a:bodyPr/>
          <a:lstStyle/>
          <a:p>
            <a:pPr lvl="1" eaLnBrk="1" hangingPunct="1">
              <a:spcBef>
                <a:spcPts val="0"/>
              </a:spcBef>
              <a:spcAft>
                <a:spcPts val="1200"/>
              </a:spcAft>
              <a:buFont typeface="Arial" panose="020B0604020202020204" pitchFamily="34" charset="0"/>
              <a:buChar char="•"/>
            </a:pPr>
            <a:r>
              <a:rPr lang="en-US" altLang="en-US" dirty="0" smtClean="0"/>
              <a:t>Percent Vegetation Cover (25 points)</a:t>
            </a:r>
          </a:p>
          <a:p>
            <a:pPr lvl="1" eaLnBrk="1" hangingPunct="1">
              <a:spcBef>
                <a:spcPts val="0"/>
              </a:spcBef>
              <a:spcAft>
                <a:spcPts val="1200"/>
              </a:spcAft>
              <a:buFont typeface="Arial" panose="020B0604020202020204" pitchFamily="34" charset="0"/>
              <a:buChar char="•"/>
            </a:pPr>
            <a:r>
              <a:rPr lang="en-US" altLang="en-US" dirty="0" smtClean="0"/>
              <a:t>Uniformity of Vegetation Cover (10 points)</a:t>
            </a:r>
          </a:p>
          <a:p>
            <a:pPr lvl="1" eaLnBrk="1" hangingPunct="1">
              <a:spcBef>
                <a:spcPts val="0"/>
              </a:spcBef>
              <a:spcAft>
                <a:spcPts val="1200"/>
              </a:spcAft>
              <a:buFont typeface="Arial" panose="020B0604020202020204" pitchFamily="34" charset="0"/>
              <a:buChar char="•"/>
            </a:pPr>
            <a:r>
              <a:rPr lang="en-US" altLang="en-US" dirty="0" smtClean="0"/>
              <a:t>Evidence of Reproduction (15 points)</a:t>
            </a:r>
          </a:p>
          <a:p>
            <a:pPr lvl="1" eaLnBrk="1" hangingPunct="1">
              <a:spcBef>
                <a:spcPts val="0"/>
              </a:spcBef>
              <a:spcAft>
                <a:spcPts val="1200"/>
              </a:spcAft>
              <a:buFont typeface="Arial" panose="020B0604020202020204" pitchFamily="34" charset="0"/>
              <a:buChar char="•"/>
            </a:pPr>
            <a:r>
              <a:rPr lang="en-US" altLang="en-US" dirty="0" smtClean="0"/>
              <a:t>Plant Litter Accumulation (15 points)</a:t>
            </a:r>
          </a:p>
          <a:p>
            <a:pPr lvl="1" eaLnBrk="1" hangingPunct="1">
              <a:spcBef>
                <a:spcPts val="0"/>
              </a:spcBef>
              <a:spcAft>
                <a:spcPts val="1200"/>
              </a:spcAft>
              <a:buFont typeface="Arial" panose="020B0604020202020204" pitchFamily="34" charset="0"/>
              <a:buChar char="•"/>
            </a:pPr>
            <a:r>
              <a:rPr lang="en-US" altLang="en-US" dirty="0" smtClean="0"/>
              <a:t>Community Dominance (5 points)</a:t>
            </a:r>
          </a:p>
          <a:p>
            <a:pPr lvl="1" eaLnBrk="1" hangingPunct="1">
              <a:spcBef>
                <a:spcPts val="0"/>
              </a:spcBef>
              <a:spcAft>
                <a:spcPts val="1200"/>
              </a:spcAft>
              <a:buFont typeface="Arial" panose="020B0604020202020204" pitchFamily="34" charset="0"/>
              <a:buChar char="•"/>
            </a:pPr>
            <a:r>
              <a:rPr lang="en-US" altLang="en-US" dirty="0" smtClean="0"/>
              <a:t>Estimated Plant Density (10 points)</a:t>
            </a:r>
          </a:p>
          <a:p>
            <a:pPr lvl="1" eaLnBrk="1" hangingPunct="1">
              <a:spcBef>
                <a:spcPts val="0"/>
              </a:spcBef>
              <a:spcAft>
                <a:spcPts val="1200"/>
              </a:spcAft>
              <a:buFont typeface="Arial" panose="020B0604020202020204" pitchFamily="34" charset="0"/>
              <a:buChar char="•"/>
            </a:pPr>
            <a:r>
              <a:rPr lang="en-US" altLang="en-US" dirty="0" smtClean="0"/>
              <a:t>Species Richness (20 points)</a:t>
            </a:r>
          </a:p>
        </p:txBody>
      </p:sp>
      <p:pic>
        <p:nvPicPr>
          <p:cNvPr id="67586" name="Picture 2" descr="C:\Rennick Current Work\Photographs\Work\Teck American\August 2010\100_4507.JPG"/>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76799" y="2202656"/>
            <a:ext cx="4162425" cy="3121819"/>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6" name="Text Placeholder 6"/>
          <p:cNvSpPr txBox="1">
            <a:spLocks/>
          </p:cNvSpPr>
          <p:nvPr/>
        </p:nvSpPr>
        <p:spPr>
          <a:xfrm>
            <a:off x="241300" y="6400800"/>
            <a:ext cx="1429174" cy="307777"/>
          </a:xfrm>
          <a:prstGeom prst="rect">
            <a:avLst/>
          </a:prstGeom>
        </p:spPr>
        <p:txBody>
          <a:bodyPr wrap="none">
            <a:spAutoFit/>
          </a:bodyPr>
          <a:lstStyle>
            <a:lvl1pPr marL="342900" indent="-342900" algn="l" rtl="0" eaLnBrk="0" fontAlgn="base" hangingPunct="0">
              <a:spcBef>
                <a:spcPct val="20000"/>
              </a:spcBef>
              <a:spcAft>
                <a:spcPct val="0"/>
              </a:spcAft>
              <a:buClr>
                <a:srgbClr val="F6B101"/>
              </a:buClr>
              <a:buFont typeface="Arial" charset="0"/>
              <a:buChar char="•"/>
              <a:defRPr sz="2400"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6B101"/>
              </a:buClr>
              <a:buFont typeface="Arial" charset="0"/>
              <a:buChar char="–"/>
              <a:defRPr sz="2200"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6B101"/>
              </a:buClr>
              <a:buFont typeface="Arial" charset="0"/>
              <a:buChar char="•"/>
              <a:defRPr sz="2000"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6B101"/>
              </a:buClr>
              <a:buFont typeface="Arial" charset="0"/>
              <a:buChar char="–"/>
              <a:defRPr sz="1800"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6B101"/>
              </a:buClr>
              <a:buFont typeface="Arial"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336"/>
              </a:spcBef>
              <a:spcAft>
                <a:spcPts val="0"/>
              </a:spcAft>
              <a:buNone/>
            </a:pPr>
            <a:r>
              <a:rPr lang="en-US" sz="1400" b="1" i="1" dirty="0" smtClean="0">
                <a:solidFill>
                  <a:schemeClr val="accent2"/>
                </a:solidFill>
                <a:latin typeface="Calibri"/>
              </a:rPr>
              <a:t>Remedial Design</a:t>
            </a:r>
            <a:endParaRPr lang="en-US" sz="1400" b="1" i="1" dirty="0">
              <a:solidFill>
                <a:schemeClr val="accent2"/>
              </a:solidFill>
              <a:latin typeface="Calibri"/>
            </a:endParaRP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60522884"/>
      </p:ext>
    </p:extLst>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a:xfrm>
            <a:off x="541867" y="304800"/>
            <a:ext cx="7349067" cy="990600"/>
          </a:xfrm>
        </p:spPr>
        <p:txBody>
          <a:bodyPr/>
          <a:lstStyle/>
          <a:p>
            <a:pPr eaLnBrk="1" hangingPunct="1">
              <a:defRPr/>
            </a:pPr>
            <a:r>
              <a:rPr lang="en-US" sz="2800" dirty="0" smtClean="0"/>
              <a:t>Soil Point Distribution (75 point max)</a:t>
            </a:r>
            <a:endParaRPr lang="en-US" sz="2800" dirty="0"/>
          </a:p>
        </p:txBody>
      </p:sp>
      <p:sp>
        <p:nvSpPr>
          <p:cNvPr id="31747" name="Rectangle 6"/>
          <p:cNvSpPr>
            <a:spLocks noGrp="1" noChangeArrowheads="1"/>
          </p:cNvSpPr>
          <p:nvPr>
            <p:ph idx="1"/>
          </p:nvPr>
        </p:nvSpPr>
        <p:spPr>
          <a:xfrm>
            <a:off x="-118532" y="2100263"/>
            <a:ext cx="4671482" cy="3333750"/>
          </a:xfrm>
        </p:spPr>
        <p:txBody>
          <a:bodyPr/>
          <a:lstStyle/>
          <a:p>
            <a:pPr marL="548640" lvl="1" indent="-274320" eaLnBrk="1" hangingPunct="1">
              <a:spcBef>
                <a:spcPts val="0"/>
              </a:spcBef>
              <a:spcAft>
                <a:spcPts val="1200"/>
              </a:spcAft>
              <a:buFont typeface="Arial" panose="020B0604020202020204" pitchFamily="34" charset="0"/>
              <a:buChar char="•"/>
            </a:pPr>
            <a:r>
              <a:rPr lang="en-US" altLang="en-US" dirty="0" smtClean="0"/>
              <a:t>Water erosion (40 points)</a:t>
            </a:r>
          </a:p>
          <a:p>
            <a:pPr marL="548640" lvl="1" indent="-274320" eaLnBrk="1" hangingPunct="1">
              <a:spcBef>
                <a:spcPts val="0"/>
              </a:spcBef>
              <a:spcAft>
                <a:spcPts val="1200"/>
              </a:spcAft>
              <a:buFont typeface="Arial" panose="020B0604020202020204" pitchFamily="34" charset="0"/>
              <a:buChar char="•"/>
            </a:pPr>
            <a:r>
              <a:rPr lang="en-US" altLang="en-US" dirty="0" smtClean="0"/>
              <a:t>Potential wind erosion (15 points)</a:t>
            </a:r>
          </a:p>
          <a:p>
            <a:pPr marL="548640" lvl="1" indent="-274320" eaLnBrk="1" hangingPunct="1">
              <a:spcBef>
                <a:spcPts val="0"/>
              </a:spcBef>
              <a:spcAft>
                <a:spcPts val="1200"/>
              </a:spcAft>
              <a:buFont typeface="Arial" panose="020B0604020202020204" pitchFamily="34" charset="0"/>
              <a:buChar char="•"/>
            </a:pPr>
            <a:r>
              <a:rPr lang="en-US" altLang="en-US" dirty="0"/>
              <a:t>Soil pH (20 points)</a:t>
            </a:r>
          </a:p>
          <a:p>
            <a:pPr marL="548640" lvl="1" indent="-274320" eaLnBrk="1" hangingPunct="1">
              <a:spcBef>
                <a:spcPts val="0"/>
              </a:spcBef>
              <a:spcAft>
                <a:spcPts val="1200"/>
              </a:spcAft>
              <a:buFont typeface="Arial" panose="020B0604020202020204" pitchFamily="34" charset="0"/>
              <a:buChar char="•"/>
            </a:pPr>
            <a:r>
              <a:rPr lang="en-US" altLang="en-US" dirty="0" smtClean="0"/>
              <a:t>Surface tailings and/or metal salts (0 point addition and up to 20 point reduction)</a:t>
            </a:r>
          </a:p>
        </p:txBody>
      </p:sp>
      <p:pic>
        <p:nvPicPr>
          <p:cNvPr id="5" name="Picture 9100611" descr="S15Picture 9100611"/>
          <p:cNvPicPr>
            <a:picLocks noChangeAspect="1" noChangeArrowheads="1"/>
          </p:cNvPicPr>
          <p:nvPr>
            <p:custDataLst>
              <p:tags r:id="rId1"/>
            </p:custDataLst>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67250" y="2181226"/>
            <a:ext cx="4362449" cy="32527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57150">
                <a:solidFill>
                  <a:srgbClr val="000000"/>
                </a:solidFill>
                <a:miter lim="800000"/>
                <a:headEnd/>
                <a:tailEnd/>
              </a14:hiddenLine>
            </a:ext>
          </a:extLst>
        </p:spPr>
      </p:pic>
      <p:sp>
        <p:nvSpPr>
          <p:cNvPr id="6" name="Text Placeholder 6"/>
          <p:cNvSpPr txBox="1">
            <a:spLocks/>
          </p:cNvSpPr>
          <p:nvPr/>
        </p:nvSpPr>
        <p:spPr>
          <a:xfrm>
            <a:off x="241300" y="6400800"/>
            <a:ext cx="1429174" cy="307777"/>
          </a:xfrm>
          <a:prstGeom prst="rect">
            <a:avLst/>
          </a:prstGeom>
        </p:spPr>
        <p:txBody>
          <a:bodyPr wrap="none">
            <a:spAutoFit/>
          </a:bodyPr>
          <a:lstStyle>
            <a:lvl1pPr marL="342900" indent="-342900" algn="l" rtl="0" eaLnBrk="0" fontAlgn="base" hangingPunct="0">
              <a:spcBef>
                <a:spcPct val="20000"/>
              </a:spcBef>
              <a:spcAft>
                <a:spcPct val="0"/>
              </a:spcAft>
              <a:buClr>
                <a:srgbClr val="F6B101"/>
              </a:buClr>
              <a:buFont typeface="Arial" charset="0"/>
              <a:buChar char="•"/>
              <a:defRPr sz="2400"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6B101"/>
              </a:buClr>
              <a:buFont typeface="Arial" charset="0"/>
              <a:buChar char="–"/>
              <a:defRPr sz="2200"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6B101"/>
              </a:buClr>
              <a:buFont typeface="Arial" charset="0"/>
              <a:buChar char="•"/>
              <a:defRPr sz="2000"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6B101"/>
              </a:buClr>
              <a:buFont typeface="Arial" charset="0"/>
              <a:buChar char="–"/>
              <a:defRPr sz="1800"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6B101"/>
              </a:buClr>
              <a:buFont typeface="Arial"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336"/>
              </a:spcBef>
              <a:spcAft>
                <a:spcPts val="0"/>
              </a:spcAft>
              <a:buNone/>
            </a:pPr>
            <a:r>
              <a:rPr lang="en-US" sz="1400" b="1" i="1" dirty="0" smtClean="0">
                <a:solidFill>
                  <a:schemeClr val="accent2"/>
                </a:solidFill>
                <a:latin typeface="Calibri"/>
              </a:rPr>
              <a:t>Remedial Design</a:t>
            </a:r>
            <a:endParaRPr lang="en-US" sz="1400" b="1" i="1" dirty="0">
              <a:solidFill>
                <a:schemeClr val="accent2"/>
              </a:solidFill>
              <a:latin typeface="Calibri"/>
            </a:endParaRPr>
          </a:p>
        </p:txBody>
      </p:sp>
      <p:pic>
        <p:nvPicPr>
          <p:cNvPr id="7" name="Picture 2"/>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09034856"/>
      </p:ext>
    </p:extLst>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319618" y="276225"/>
            <a:ext cx="7349067" cy="742950"/>
          </a:xfrm>
        </p:spPr>
        <p:txBody>
          <a:bodyPr/>
          <a:lstStyle/>
          <a:p>
            <a:pPr eaLnBrk="1" hangingPunct="1">
              <a:defRPr/>
            </a:pPr>
            <a:r>
              <a:rPr lang="en-US" sz="2800" dirty="0" smtClean="0"/>
              <a:t>Decision Modifying </a:t>
            </a:r>
            <a:r>
              <a:rPr lang="en-US" sz="2800" dirty="0"/>
              <a:t>Criteria</a:t>
            </a:r>
          </a:p>
        </p:txBody>
      </p:sp>
      <p:sp>
        <p:nvSpPr>
          <p:cNvPr id="32771" name="Rectangle 8"/>
          <p:cNvSpPr>
            <a:spLocks noGrp="1" noChangeArrowheads="1"/>
          </p:cNvSpPr>
          <p:nvPr>
            <p:ph idx="1"/>
          </p:nvPr>
        </p:nvSpPr>
        <p:spPr>
          <a:xfrm>
            <a:off x="319618" y="1447800"/>
            <a:ext cx="8271933" cy="762000"/>
          </a:xfrm>
        </p:spPr>
        <p:txBody>
          <a:bodyPr/>
          <a:lstStyle/>
          <a:p>
            <a:pPr marL="0" indent="0" eaLnBrk="1" hangingPunct="1">
              <a:buNone/>
            </a:pPr>
            <a:r>
              <a:rPr lang="en-US" altLang="en-US" dirty="0" smtClean="0"/>
              <a:t>These are key historic, ecological, social and economic factors</a:t>
            </a:r>
          </a:p>
        </p:txBody>
      </p:sp>
      <p:sp>
        <p:nvSpPr>
          <p:cNvPr id="4" name="Rectangle 8"/>
          <p:cNvSpPr txBox="1">
            <a:spLocks noChangeArrowheads="1"/>
          </p:cNvSpPr>
          <p:nvPr/>
        </p:nvSpPr>
        <p:spPr bwMode="auto">
          <a:xfrm>
            <a:off x="319618" y="2286000"/>
            <a:ext cx="3652308" cy="3086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6B101"/>
              </a:buClr>
              <a:buFont typeface="Arial" charset="0"/>
              <a:buChar char="•"/>
              <a:defRPr sz="2400"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6B101"/>
              </a:buClr>
              <a:buFont typeface="Arial" charset="0"/>
              <a:buChar char="–"/>
              <a:defRPr sz="2200"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6B101"/>
              </a:buClr>
              <a:buFont typeface="Arial" charset="0"/>
              <a:buChar char="•"/>
              <a:defRPr sz="2000"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6B101"/>
              </a:buClr>
              <a:buFont typeface="Arial" charset="0"/>
              <a:buChar char="–"/>
              <a:defRPr sz="1800"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6B101"/>
              </a:buClr>
              <a:buFont typeface="Arial"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r>
              <a:rPr lang="en-US" altLang="en-US" dirty="0" smtClean="0"/>
              <a:t>Included:</a:t>
            </a:r>
          </a:p>
          <a:p>
            <a:pPr lvl="1" eaLnBrk="1" hangingPunct="1">
              <a:buFontTx/>
              <a:buChar char="•"/>
            </a:pPr>
            <a:r>
              <a:rPr lang="en-US" altLang="en-US" dirty="0" smtClean="0"/>
              <a:t>Land ownership</a:t>
            </a:r>
          </a:p>
          <a:p>
            <a:pPr lvl="1" eaLnBrk="1" hangingPunct="1">
              <a:buFontTx/>
              <a:buChar char="•"/>
            </a:pPr>
            <a:r>
              <a:rPr lang="en-US" altLang="en-US" dirty="0" smtClean="0"/>
              <a:t>Historic features</a:t>
            </a:r>
          </a:p>
          <a:p>
            <a:pPr lvl="1" eaLnBrk="1" hangingPunct="1">
              <a:buFontTx/>
              <a:buChar char="•"/>
            </a:pPr>
            <a:r>
              <a:rPr lang="en-US" altLang="en-US" dirty="0" smtClean="0"/>
              <a:t>Land use</a:t>
            </a:r>
          </a:p>
          <a:p>
            <a:pPr lvl="1" eaLnBrk="1" hangingPunct="1">
              <a:buFontTx/>
              <a:buChar char="•"/>
            </a:pPr>
            <a:r>
              <a:rPr lang="en-US" altLang="en-US" dirty="0" smtClean="0"/>
              <a:t>Watershed boundaries</a:t>
            </a:r>
          </a:p>
          <a:p>
            <a:pPr lvl="1" eaLnBrk="1" hangingPunct="1">
              <a:buFontTx/>
              <a:buChar char="•"/>
            </a:pPr>
            <a:r>
              <a:rPr lang="en-US" altLang="en-US" dirty="0" smtClean="0"/>
              <a:t>Natural recovery</a:t>
            </a:r>
          </a:p>
        </p:txBody>
      </p:sp>
      <p:sp>
        <p:nvSpPr>
          <p:cNvPr id="5" name="Text Placeholder 6"/>
          <p:cNvSpPr txBox="1">
            <a:spLocks/>
          </p:cNvSpPr>
          <p:nvPr/>
        </p:nvSpPr>
        <p:spPr>
          <a:xfrm>
            <a:off x="241300" y="6400800"/>
            <a:ext cx="1429174" cy="307777"/>
          </a:xfrm>
          <a:prstGeom prst="rect">
            <a:avLst/>
          </a:prstGeom>
        </p:spPr>
        <p:txBody>
          <a:bodyPr wrap="none">
            <a:spAutoFit/>
          </a:bodyPr>
          <a:lstStyle>
            <a:lvl1pPr marL="342900" indent="-342900" algn="l" rtl="0" eaLnBrk="0" fontAlgn="base" hangingPunct="0">
              <a:spcBef>
                <a:spcPct val="20000"/>
              </a:spcBef>
              <a:spcAft>
                <a:spcPct val="0"/>
              </a:spcAft>
              <a:buClr>
                <a:srgbClr val="F6B101"/>
              </a:buClr>
              <a:buFont typeface="Arial" charset="0"/>
              <a:buChar char="•"/>
              <a:defRPr sz="2400"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6B101"/>
              </a:buClr>
              <a:buFont typeface="Arial" charset="0"/>
              <a:buChar char="–"/>
              <a:defRPr sz="2200"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6B101"/>
              </a:buClr>
              <a:buFont typeface="Arial" charset="0"/>
              <a:buChar char="•"/>
              <a:defRPr sz="2000"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6B101"/>
              </a:buClr>
              <a:buFont typeface="Arial" charset="0"/>
              <a:buChar char="–"/>
              <a:defRPr sz="1800"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6B101"/>
              </a:buClr>
              <a:buFont typeface="Arial"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336"/>
              </a:spcBef>
              <a:spcAft>
                <a:spcPts val="0"/>
              </a:spcAft>
              <a:buNone/>
            </a:pPr>
            <a:r>
              <a:rPr lang="en-US" sz="1400" b="1" i="1" dirty="0" smtClean="0">
                <a:solidFill>
                  <a:schemeClr val="accent2"/>
                </a:solidFill>
                <a:latin typeface="Calibri"/>
              </a:rPr>
              <a:t>Remedial Design</a:t>
            </a:r>
            <a:endParaRPr lang="en-US" sz="1400" b="1" i="1" dirty="0">
              <a:solidFill>
                <a:schemeClr val="accent2"/>
              </a:solidFill>
              <a:latin typeface="Calibri"/>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84755904"/>
      </p:ext>
    </p:extLst>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258234" y="0"/>
            <a:ext cx="8229600" cy="923925"/>
          </a:xfrm>
        </p:spPr>
        <p:txBody>
          <a:bodyPr/>
          <a:lstStyle/>
          <a:p>
            <a:pPr eaLnBrk="1" hangingPunct="1">
              <a:defRPr/>
            </a:pPr>
            <a:r>
              <a:rPr lang="en-US" sz="2800" dirty="0">
                <a:solidFill>
                  <a:schemeClr val="bg2"/>
                </a:solidFill>
              </a:rPr>
              <a:t>Example </a:t>
            </a:r>
            <a:r>
              <a:rPr lang="en-US" sz="2800" dirty="0" smtClean="0">
                <a:solidFill>
                  <a:schemeClr val="bg2"/>
                </a:solidFill>
              </a:rPr>
              <a:t>Sites and Remedial Decisions</a:t>
            </a:r>
            <a:endParaRPr lang="en-US" sz="2800" dirty="0">
              <a:solidFill>
                <a:schemeClr val="bg2"/>
              </a:solidFill>
            </a:endParaRPr>
          </a:p>
        </p:txBody>
      </p:sp>
      <p:pic>
        <p:nvPicPr>
          <p:cNvPr id="33795" name="Picture 3" descr="vegetation analysis-field"/>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9036" y="1047750"/>
            <a:ext cx="3575262" cy="52006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3796" name="Picture 4" descr="Stucky Ridge moderate impact"/>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71142" y="1047750"/>
            <a:ext cx="3528131" cy="52006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3797" name="Text Box 5"/>
          <p:cNvSpPr txBox="1">
            <a:spLocks noChangeArrowheads="1"/>
          </p:cNvSpPr>
          <p:nvPr/>
        </p:nvSpPr>
        <p:spPr bwMode="auto">
          <a:xfrm>
            <a:off x="4944533" y="4572001"/>
            <a:ext cx="2743200" cy="16049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b="1">
                <a:solidFill>
                  <a:srgbClr val="1DB2FB"/>
                </a:solidFill>
                <a:latin typeface="Arial" charset="0"/>
              </a:defRPr>
            </a:lvl1pPr>
            <a:lvl2pPr marL="742950" indent="-285750">
              <a:defRPr b="1">
                <a:solidFill>
                  <a:srgbClr val="1DB2FB"/>
                </a:solidFill>
                <a:latin typeface="Arial" charset="0"/>
              </a:defRPr>
            </a:lvl2pPr>
            <a:lvl3pPr marL="1143000" indent="-228600">
              <a:defRPr b="1">
                <a:solidFill>
                  <a:srgbClr val="1DB2FB"/>
                </a:solidFill>
                <a:latin typeface="Arial" charset="0"/>
              </a:defRPr>
            </a:lvl3pPr>
            <a:lvl4pPr marL="1600200" indent="-228600">
              <a:defRPr b="1">
                <a:solidFill>
                  <a:srgbClr val="1DB2FB"/>
                </a:solidFill>
                <a:latin typeface="Arial" charset="0"/>
              </a:defRPr>
            </a:lvl4pPr>
            <a:lvl5pPr marL="2057400" indent="-228600">
              <a:defRPr b="1">
                <a:solidFill>
                  <a:srgbClr val="1DB2FB"/>
                </a:solidFill>
                <a:latin typeface="Arial" charset="0"/>
              </a:defRPr>
            </a:lvl5pPr>
            <a:lvl6pPr marL="2514600" indent="-228600" eaLnBrk="0" fontAlgn="base" hangingPunct="0">
              <a:spcBef>
                <a:spcPct val="0"/>
              </a:spcBef>
              <a:spcAft>
                <a:spcPct val="0"/>
              </a:spcAft>
              <a:defRPr b="1">
                <a:solidFill>
                  <a:srgbClr val="1DB2FB"/>
                </a:solidFill>
                <a:latin typeface="Arial" charset="0"/>
              </a:defRPr>
            </a:lvl6pPr>
            <a:lvl7pPr marL="2971800" indent="-228600" eaLnBrk="0" fontAlgn="base" hangingPunct="0">
              <a:spcBef>
                <a:spcPct val="0"/>
              </a:spcBef>
              <a:spcAft>
                <a:spcPct val="0"/>
              </a:spcAft>
              <a:defRPr b="1">
                <a:solidFill>
                  <a:srgbClr val="1DB2FB"/>
                </a:solidFill>
                <a:latin typeface="Arial" charset="0"/>
              </a:defRPr>
            </a:lvl7pPr>
            <a:lvl8pPr marL="3429000" indent="-228600" eaLnBrk="0" fontAlgn="base" hangingPunct="0">
              <a:spcBef>
                <a:spcPct val="0"/>
              </a:spcBef>
              <a:spcAft>
                <a:spcPct val="0"/>
              </a:spcAft>
              <a:defRPr b="1">
                <a:solidFill>
                  <a:srgbClr val="1DB2FB"/>
                </a:solidFill>
                <a:latin typeface="Arial" charset="0"/>
              </a:defRPr>
            </a:lvl8pPr>
            <a:lvl9pPr marL="3886200" indent="-228600" eaLnBrk="0" fontAlgn="base" hangingPunct="0">
              <a:spcBef>
                <a:spcPct val="0"/>
              </a:spcBef>
              <a:spcAft>
                <a:spcPct val="0"/>
              </a:spcAft>
              <a:defRPr b="1">
                <a:solidFill>
                  <a:srgbClr val="1DB2FB"/>
                </a:solidFill>
                <a:latin typeface="Arial" charset="0"/>
              </a:defRPr>
            </a:lvl9pPr>
          </a:lstStyle>
          <a:p>
            <a:pPr eaLnBrk="1" hangingPunct="1">
              <a:spcBef>
                <a:spcPct val="50000"/>
              </a:spcBef>
            </a:pPr>
            <a:r>
              <a:rPr lang="en-US" altLang="en-US" dirty="0">
                <a:solidFill>
                  <a:srgbClr val="FFFF00"/>
                </a:solidFill>
              </a:rPr>
              <a:t>Vegetation Score = 63</a:t>
            </a:r>
          </a:p>
          <a:p>
            <a:pPr eaLnBrk="1" hangingPunct="1">
              <a:spcBef>
                <a:spcPct val="50000"/>
              </a:spcBef>
            </a:pPr>
            <a:r>
              <a:rPr lang="en-US" altLang="en-US" dirty="0">
                <a:solidFill>
                  <a:srgbClr val="FFFF00"/>
                </a:solidFill>
              </a:rPr>
              <a:t>Soil Score =	 55</a:t>
            </a:r>
          </a:p>
          <a:p>
            <a:pPr eaLnBrk="1" hangingPunct="1">
              <a:spcBef>
                <a:spcPct val="50000"/>
              </a:spcBef>
            </a:pPr>
            <a:r>
              <a:rPr lang="en-US" altLang="en-US" dirty="0">
                <a:solidFill>
                  <a:srgbClr val="FFFF00"/>
                </a:solidFill>
              </a:rPr>
              <a:t>Total Score = 	118</a:t>
            </a:r>
          </a:p>
          <a:p>
            <a:pPr eaLnBrk="1" hangingPunct="1">
              <a:spcBef>
                <a:spcPct val="50000"/>
              </a:spcBef>
            </a:pPr>
            <a:r>
              <a:rPr lang="en-US" altLang="en-US" dirty="0">
                <a:solidFill>
                  <a:srgbClr val="FFFF00"/>
                </a:solidFill>
              </a:rPr>
              <a:t>Decision: Monitoring</a:t>
            </a:r>
          </a:p>
        </p:txBody>
      </p:sp>
      <p:sp>
        <p:nvSpPr>
          <p:cNvPr id="33798" name="Text Box 6"/>
          <p:cNvSpPr txBox="1">
            <a:spLocks noChangeArrowheads="1"/>
          </p:cNvSpPr>
          <p:nvPr/>
        </p:nvSpPr>
        <p:spPr bwMode="auto">
          <a:xfrm>
            <a:off x="745067" y="4572001"/>
            <a:ext cx="2743200" cy="16049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b="1">
                <a:solidFill>
                  <a:srgbClr val="1DB2FB"/>
                </a:solidFill>
                <a:latin typeface="Arial" charset="0"/>
              </a:defRPr>
            </a:lvl1pPr>
            <a:lvl2pPr marL="742950" indent="-285750">
              <a:defRPr b="1">
                <a:solidFill>
                  <a:srgbClr val="1DB2FB"/>
                </a:solidFill>
                <a:latin typeface="Arial" charset="0"/>
              </a:defRPr>
            </a:lvl2pPr>
            <a:lvl3pPr marL="1143000" indent="-228600">
              <a:defRPr b="1">
                <a:solidFill>
                  <a:srgbClr val="1DB2FB"/>
                </a:solidFill>
                <a:latin typeface="Arial" charset="0"/>
              </a:defRPr>
            </a:lvl3pPr>
            <a:lvl4pPr marL="1600200" indent="-228600">
              <a:defRPr b="1">
                <a:solidFill>
                  <a:srgbClr val="1DB2FB"/>
                </a:solidFill>
                <a:latin typeface="Arial" charset="0"/>
              </a:defRPr>
            </a:lvl4pPr>
            <a:lvl5pPr marL="2057400" indent="-228600">
              <a:defRPr b="1">
                <a:solidFill>
                  <a:srgbClr val="1DB2FB"/>
                </a:solidFill>
                <a:latin typeface="Arial" charset="0"/>
              </a:defRPr>
            </a:lvl5pPr>
            <a:lvl6pPr marL="2514600" indent="-228600" eaLnBrk="0" fontAlgn="base" hangingPunct="0">
              <a:spcBef>
                <a:spcPct val="0"/>
              </a:spcBef>
              <a:spcAft>
                <a:spcPct val="0"/>
              </a:spcAft>
              <a:defRPr b="1">
                <a:solidFill>
                  <a:srgbClr val="1DB2FB"/>
                </a:solidFill>
                <a:latin typeface="Arial" charset="0"/>
              </a:defRPr>
            </a:lvl6pPr>
            <a:lvl7pPr marL="2971800" indent="-228600" eaLnBrk="0" fontAlgn="base" hangingPunct="0">
              <a:spcBef>
                <a:spcPct val="0"/>
              </a:spcBef>
              <a:spcAft>
                <a:spcPct val="0"/>
              </a:spcAft>
              <a:defRPr b="1">
                <a:solidFill>
                  <a:srgbClr val="1DB2FB"/>
                </a:solidFill>
                <a:latin typeface="Arial" charset="0"/>
              </a:defRPr>
            </a:lvl7pPr>
            <a:lvl8pPr marL="3429000" indent="-228600" eaLnBrk="0" fontAlgn="base" hangingPunct="0">
              <a:spcBef>
                <a:spcPct val="0"/>
              </a:spcBef>
              <a:spcAft>
                <a:spcPct val="0"/>
              </a:spcAft>
              <a:defRPr b="1">
                <a:solidFill>
                  <a:srgbClr val="1DB2FB"/>
                </a:solidFill>
                <a:latin typeface="Arial" charset="0"/>
              </a:defRPr>
            </a:lvl8pPr>
            <a:lvl9pPr marL="3886200" indent="-228600" eaLnBrk="0" fontAlgn="base" hangingPunct="0">
              <a:spcBef>
                <a:spcPct val="0"/>
              </a:spcBef>
              <a:spcAft>
                <a:spcPct val="0"/>
              </a:spcAft>
              <a:defRPr b="1">
                <a:solidFill>
                  <a:srgbClr val="1DB2FB"/>
                </a:solidFill>
                <a:latin typeface="Arial" charset="0"/>
              </a:defRPr>
            </a:lvl9pPr>
          </a:lstStyle>
          <a:p>
            <a:pPr eaLnBrk="1" hangingPunct="1">
              <a:spcBef>
                <a:spcPct val="50000"/>
              </a:spcBef>
            </a:pPr>
            <a:r>
              <a:rPr lang="en-US" altLang="en-US" dirty="0">
                <a:solidFill>
                  <a:srgbClr val="FFFF00"/>
                </a:solidFill>
              </a:rPr>
              <a:t>Vegetation Score = 73</a:t>
            </a:r>
          </a:p>
          <a:p>
            <a:pPr eaLnBrk="1" hangingPunct="1">
              <a:spcBef>
                <a:spcPct val="50000"/>
              </a:spcBef>
            </a:pPr>
            <a:r>
              <a:rPr lang="en-US" altLang="en-US" dirty="0">
                <a:solidFill>
                  <a:srgbClr val="FFFF00"/>
                </a:solidFill>
              </a:rPr>
              <a:t>Soil Score = 	69</a:t>
            </a:r>
          </a:p>
          <a:p>
            <a:pPr eaLnBrk="1" hangingPunct="1">
              <a:spcBef>
                <a:spcPct val="50000"/>
              </a:spcBef>
            </a:pPr>
            <a:r>
              <a:rPr lang="en-US" altLang="en-US" dirty="0">
                <a:solidFill>
                  <a:srgbClr val="FFFF00"/>
                </a:solidFill>
              </a:rPr>
              <a:t>Total Score =	142</a:t>
            </a:r>
          </a:p>
          <a:p>
            <a:pPr eaLnBrk="1" hangingPunct="1">
              <a:spcBef>
                <a:spcPct val="50000"/>
              </a:spcBef>
            </a:pPr>
            <a:r>
              <a:rPr lang="en-US" altLang="en-US" dirty="0">
                <a:solidFill>
                  <a:srgbClr val="FFFF00"/>
                </a:solidFill>
              </a:rPr>
              <a:t>Decision: No Action</a:t>
            </a:r>
          </a:p>
        </p:txBody>
      </p:sp>
      <p:sp>
        <p:nvSpPr>
          <p:cNvPr id="7" name="Text Placeholder 6"/>
          <p:cNvSpPr txBox="1">
            <a:spLocks/>
          </p:cNvSpPr>
          <p:nvPr/>
        </p:nvSpPr>
        <p:spPr>
          <a:xfrm>
            <a:off x="241300" y="6400800"/>
            <a:ext cx="1429174" cy="307777"/>
          </a:xfrm>
          <a:prstGeom prst="rect">
            <a:avLst/>
          </a:prstGeom>
        </p:spPr>
        <p:txBody>
          <a:bodyPr wrap="none">
            <a:spAutoFit/>
          </a:bodyPr>
          <a:lstStyle>
            <a:lvl1pPr marL="342900" indent="-342900" algn="l" rtl="0" eaLnBrk="0" fontAlgn="base" hangingPunct="0">
              <a:spcBef>
                <a:spcPct val="20000"/>
              </a:spcBef>
              <a:spcAft>
                <a:spcPct val="0"/>
              </a:spcAft>
              <a:buClr>
                <a:srgbClr val="F6B101"/>
              </a:buClr>
              <a:buFont typeface="Arial" charset="0"/>
              <a:buChar char="•"/>
              <a:defRPr sz="2400"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6B101"/>
              </a:buClr>
              <a:buFont typeface="Arial" charset="0"/>
              <a:buChar char="–"/>
              <a:defRPr sz="2200"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6B101"/>
              </a:buClr>
              <a:buFont typeface="Arial" charset="0"/>
              <a:buChar char="•"/>
              <a:defRPr sz="2000"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6B101"/>
              </a:buClr>
              <a:buFont typeface="Arial" charset="0"/>
              <a:buChar char="–"/>
              <a:defRPr sz="1800"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6B101"/>
              </a:buClr>
              <a:buFont typeface="Arial"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336"/>
              </a:spcBef>
              <a:spcAft>
                <a:spcPts val="0"/>
              </a:spcAft>
              <a:buNone/>
            </a:pPr>
            <a:r>
              <a:rPr lang="en-US" sz="1400" b="1" i="1" dirty="0" smtClean="0">
                <a:solidFill>
                  <a:schemeClr val="accent2"/>
                </a:solidFill>
                <a:latin typeface="Calibri"/>
              </a:rPr>
              <a:t>Remedial Design</a:t>
            </a:r>
            <a:endParaRPr lang="en-US" sz="1400" b="1" i="1" dirty="0">
              <a:solidFill>
                <a:schemeClr val="accent2"/>
              </a:solidFill>
              <a:latin typeface="Calibri"/>
            </a:endParaRPr>
          </a:p>
        </p:txBody>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303290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457200" y="-76200"/>
            <a:ext cx="8229600" cy="1143000"/>
          </a:xfrm>
        </p:spPr>
        <p:txBody>
          <a:bodyPr/>
          <a:lstStyle/>
          <a:p>
            <a:pPr eaLnBrk="1" hangingPunct="1">
              <a:defRPr/>
            </a:pPr>
            <a:r>
              <a:rPr lang="en-US" sz="2800" dirty="0" smtClean="0">
                <a:solidFill>
                  <a:schemeClr val="bg2"/>
                </a:solidFill>
              </a:rPr>
              <a:t>Example Sites and Remedial Decisions</a:t>
            </a:r>
            <a:endParaRPr lang="en-US" sz="2800" dirty="0">
              <a:solidFill>
                <a:schemeClr val="bg2"/>
              </a:solidFill>
            </a:endParaRPr>
          </a:p>
        </p:txBody>
      </p:sp>
      <p:pic>
        <p:nvPicPr>
          <p:cNvPr id="34819" name="Picture 3" descr="LRES score=71"/>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29150" y="1219200"/>
            <a:ext cx="3899606" cy="47910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4820" name="Picture 4" descr="LRES score=95"/>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7668" r="22044"/>
          <a:stretch>
            <a:fillRect/>
          </a:stretch>
        </p:blipFill>
        <p:spPr bwMode="auto">
          <a:xfrm>
            <a:off x="169334" y="1219200"/>
            <a:ext cx="3993091" cy="47910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4821" name="Text Box 5"/>
          <p:cNvSpPr txBox="1">
            <a:spLocks noChangeArrowheads="1"/>
          </p:cNvSpPr>
          <p:nvPr/>
        </p:nvSpPr>
        <p:spPr bwMode="auto">
          <a:xfrm>
            <a:off x="4946650" y="4042302"/>
            <a:ext cx="2971800" cy="1879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b="1">
                <a:solidFill>
                  <a:srgbClr val="1DB2FB"/>
                </a:solidFill>
                <a:latin typeface="Arial" charset="0"/>
              </a:defRPr>
            </a:lvl1pPr>
            <a:lvl2pPr marL="742950" indent="-285750">
              <a:defRPr b="1">
                <a:solidFill>
                  <a:srgbClr val="1DB2FB"/>
                </a:solidFill>
                <a:latin typeface="Arial" charset="0"/>
              </a:defRPr>
            </a:lvl2pPr>
            <a:lvl3pPr marL="1143000" indent="-228600">
              <a:defRPr b="1">
                <a:solidFill>
                  <a:srgbClr val="1DB2FB"/>
                </a:solidFill>
                <a:latin typeface="Arial" charset="0"/>
              </a:defRPr>
            </a:lvl3pPr>
            <a:lvl4pPr marL="1600200" indent="-228600">
              <a:defRPr b="1">
                <a:solidFill>
                  <a:srgbClr val="1DB2FB"/>
                </a:solidFill>
                <a:latin typeface="Arial" charset="0"/>
              </a:defRPr>
            </a:lvl4pPr>
            <a:lvl5pPr marL="2057400" indent="-228600">
              <a:defRPr b="1">
                <a:solidFill>
                  <a:srgbClr val="1DB2FB"/>
                </a:solidFill>
                <a:latin typeface="Arial" charset="0"/>
              </a:defRPr>
            </a:lvl5pPr>
            <a:lvl6pPr marL="2514600" indent="-228600" eaLnBrk="0" fontAlgn="base" hangingPunct="0">
              <a:spcBef>
                <a:spcPct val="0"/>
              </a:spcBef>
              <a:spcAft>
                <a:spcPct val="0"/>
              </a:spcAft>
              <a:defRPr b="1">
                <a:solidFill>
                  <a:srgbClr val="1DB2FB"/>
                </a:solidFill>
                <a:latin typeface="Arial" charset="0"/>
              </a:defRPr>
            </a:lvl6pPr>
            <a:lvl7pPr marL="2971800" indent="-228600" eaLnBrk="0" fontAlgn="base" hangingPunct="0">
              <a:spcBef>
                <a:spcPct val="0"/>
              </a:spcBef>
              <a:spcAft>
                <a:spcPct val="0"/>
              </a:spcAft>
              <a:defRPr b="1">
                <a:solidFill>
                  <a:srgbClr val="1DB2FB"/>
                </a:solidFill>
                <a:latin typeface="Arial" charset="0"/>
              </a:defRPr>
            </a:lvl7pPr>
            <a:lvl8pPr marL="3429000" indent="-228600" eaLnBrk="0" fontAlgn="base" hangingPunct="0">
              <a:spcBef>
                <a:spcPct val="0"/>
              </a:spcBef>
              <a:spcAft>
                <a:spcPct val="0"/>
              </a:spcAft>
              <a:defRPr b="1">
                <a:solidFill>
                  <a:srgbClr val="1DB2FB"/>
                </a:solidFill>
                <a:latin typeface="Arial" charset="0"/>
              </a:defRPr>
            </a:lvl8pPr>
            <a:lvl9pPr marL="3886200" indent="-228600" eaLnBrk="0" fontAlgn="base" hangingPunct="0">
              <a:spcBef>
                <a:spcPct val="0"/>
              </a:spcBef>
              <a:spcAft>
                <a:spcPct val="0"/>
              </a:spcAft>
              <a:defRPr b="1">
                <a:solidFill>
                  <a:srgbClr val="1DB2FB"/>
                </a:solidFill>
                <a:latin typeface="Arial" charset="0"/>
              </a:defRPr>
            </a:lvl9pPr>
          </a:lstStyle>
          <a:p>
            <a:pPr eaLnBrk="1" hangingPunct="1">
              <a:spcBef>
                <a:spcPct val="50000"/>
              </a:spcBef>
            </a:pPr>
            <a:r>
              <a:rPr lang="en-US" altLang="en-US" dirty="0">
                <a:solidFill>
                  <a:srgbClr val="FFFF00"/>
                </a:solidFill>
              </a:rPr>
              <a:t>Vegetation Score = 29</a:t>
            </a:r>
          </a:p>
          <a:p>
            <a:pPr eaLnBrk="1" hangingPunct="1">
              <a:spcBef>
                <a:spcPct val="50000"/>
              </a:spcBef>
            </a:pPr>
            <a:r>
              <a:rPr lang="en-US" altLang="en-US" dirty="0">
                <a:solidFill>
                  <a:srgbClr val="FFFF00"/>
                </a:solidFill>
              </a:rPr>
              <a:t>Soil Score =	42</a:t>
            </a:r>
          </a:p>
          <a:p>
            <a:pPr eaLnBrk="1" hangingPunct="1">
              <a:spcBef>
                <a:spcPct val="50000"/>
              </a:spcBef>
            </a:pPr>
            <a:r>
              <a:rPr lang="en-US" altLang="en-US" dirty="0">
                <a:solidFill>
                  <a:srgbClr val="FFFF00"/>
                </a:solidFill>
              </a:rPr>
              <a:t>Total Score =	71</a:t>
            </a:r>
          </a:p>
          <a:p>
            <a:pPr eaLnBrk="1" hangingPunct="1">
              <a:spcBef>
                <a:spcPct val="50000"/>
              </a:spcBef>
            </a:pPr>
            <a:r>
              <a:rPr lang="en-US" altLang="en-US" dirty="0">
                <a:solidFill>
                  <a:srgbClr val="FFFF00"/>
                </a:solidFill>
              </a:rPr>
              <a:t>Decision: Shallow Tilling Plus Amendments</a:t>
            </a:r>
          </a:p>
        </p:txBody>
      </p:sp>
      <p:sp>
        <p:nvSpPr>
          <p:cNvPr id="34822" name="Text Box 6"/>
          <p:cNvSpPr txBox="1">
            <a:spLocks noChangeArrowheads="1"/>
          </p:cNvSpPr>
          <p:nvPr/>
        </p:nvSpPr>
        <p:spPr bwMode="auto">
          <a:xfrm>
            <a:off x="1352550" y="4019551"/>
            <a:ext cx="2743200" cy="189282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b="1">
                <a:solidFill>
                  <a:srgbClr val="1DB2FB"/>
                </a:solidFill>
                <a:latin typeface="Arial" charset="0"/>
              </a:defRPr>
            </a:lvl1pPr>
            <a:lvl2pPr marL="742950" indent="-285750">
              <a:defRPr b="1">
                <a:solidFill>
                  <a:srgbClr val="1DB2FB"/>
                </a:solidFill>
                <a:latin typeface="Arial" charset="0"/>
              </a:defRPr>
            </a:lvl2pPr>
            <a:lvl3pPr marL="1143000" indent="-228600">
              <a:defRPr b="1">
                <a:solidFill>
                  <a:srgbClr val="1DB2FB"/>
                </a:solidFill>
                <a:latin typeface="Arial" charset="0"/>
              </a:defRPr>
            </a:lvl3pPr>
            <a:lvl4pPr marL="1600200" indent="-228600">
              <a:defRPr b="1">
                <a:solidFill>
                  <a:srgbClr val="1DB2FB"/>
                </a:solidFill>
                <a:latin typeface="Arial" charset="0"/>
              </a:defRPr>
            </a:lvl4pPr>
            <a:lvl5pPr marL="2057400" indent="-228600">
              <a:defRPr b="1">
                <a:solidFill>
                  <a:srgbClr val="1DB2FB"/>
                </a:solidFill>
                <a:latin typeface="Arial" charset="0"/>
              </a:defRPr>
            </a:lvl5pPr>
            <a:lvl6pPr marL="2514600" indent="-228600" eaLnBrk="0" fontAlgn="base" hangingPunct="0">
              <a:spcBef>
                <a:spcPct val="0"/>
              </a:spcBef>
              <a:spcAft>
                <a:spcPct val="0"/>
              </a:spcAft>
              <a:defRPr b="1">
                <a:solidFill>
                  <a:srgbClr val="1DB2FB"/>
                </a:solidFill>
                <a:latin typeface="Arial" charset="0"/>
              </a:defRPr>
            </a:lvl6pPr>
            <a:lvl7pPr marL="2971800" indent="-228600" eaLnBrk="0" fontAlgn="base" hangingPunct="0">
              <a:spcBef>
                <a:spcPct val="0"/>
              </a:spcBef>
              <a:spcAft>
                <a:spcPct val="0"/>
              </a:spcAft>
              <a:defRPr b="1">
                <a:solidFill>
                  <a:srgbClr val="1DB2FB"/>
                </a:solidFill>
                <a:latin typeface="Arial" charset="0"/>
              </a:defRPr>
            </a:lvl7pPr>
            <a:lvl8pPr marL="3429000" indent="-228600" eaLnBrk="0" fontAlgn="base" hangingPunct="0">
              <a:spcBef>
                <a:spcPct val="0"/>
              </a:spcBef>
              <a:spcAft>
                <a:spcPct val="0"/>
              </a:spcAft>
              <a:defRPr b="1">
                <a:solidFill>
                  <a:srgbClr val="1DB2FB"/>
                </a:solidFill>
                <a:latin typeface="Arial" charset="0"/>
              </a:defRPr>
            </a:lvl8pPr>
            <a:lvl9pPr marL="3886200" indent="-228600" eaLnBrk="0" fontAlgn="base" hangingPunct="0">
              <a:spcBef>
                <a:spcPct val="0"/>
              </a:spcBef>
              <a:spcAft>
                <a:spcPct val="0"/>
              </a:spcAft>
              <a:defRPr b="1">
                <a:solidFill>
                  <a:srgbClr val="1DB2FB"/>
                </a:solidFill>
                <a:latin typeface="Arial" charset="0"/>
              </a:defRPr>
            </a:lvl9pPr>
          </a:lstStyle>
          <a:p>
            <a:pPr eaLnBrk="1" hangingPunct="1">
              <a:spcBef>
                <a:spcPct val="50000"/>
              </a:spcBef>
            </a:pPr>
            <a:r>
              <a:rPr lang="en-US" altLang="en-US" dirty="0">
                <a:solidFill>
                  <a:srgbClr val="FFFF00"/>
                </a:solidFill>
              </a:rPr>
              <a:t>Vegetation Score = 43</a:t>
            </a:r>
          </a:p>
          <a:p>
            <a:pPr eaLnBrk="1" hangingPunct="1">
              <a:spcBef>
                <a:spcPct val="50000"/>
              </a:spcBef>
            </a:pPr>
            <a:r>
              <a:rPr lang="en-US" altLang="en-US" dirty="0">
                <a:solidFill>
                  <a:srgbClr val="FFFF00"/>
                </a:solidFill>
              </a:rPr>
              <a:t>Soil Score =	52</a:t>
            </a:r>
          </a:p>
          <a:p>
            <a:pPr eaLnBrk="1" hangingPunct="1">
              <a:spcBef>
                <a:spcPct val="50000"/>
              </a:spcBef>
            </a:pPr>
            <a:r>
              <a:rPr lang="en-US" altLang="en-US" dirty="0">
                <a:solidFill>
                  <a:srgbClr val="FFFF00"/>
                </a:solidFill>
              </a:rPr>
              <a:t>Total Score = 	95</a:t>
            </a:r>
          </a:p>
          <a:p>
            <a:pPr eaLnBrk="1" hangingPunct="1">
              <a:spcBef>
                <a:spcPct val="50000"/>
              </a:spcBef>
            </a:pPr>
            <a:r>
              <a:rPr lang="en-US" altLang="en-US" dirty="0">
                <a:solidFill>
                  <a:srgbClr val="FFFF00"/>
                </a:solidFill>
              </a:rPr>
              <a:t>Decision: Weed Spraying</a:t>
            </a:r>
          </a:p>
        </p:txBody>
      </p:sp>
      <p:pic>
        <p:nvPicPr>
          <p:cNvPr id="7" name="Picture 2"/>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662669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2" name="Picture 4" descr="Stucky Ridge impacted vegetation"/>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78933" y="990600"/>
            <a:ext cx="7382933" cy="52419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5843" name="Text Box 5"/>
          <p:cNvSpPr txBox="1">
            <a:spLocks noChangeArrowheads="1"/>
          </p:cNvSpPr>
          <p:nvPr/>
        </p:nvSpPr>
        <p:spPr bwMode="auto">
          <a:xfrm>
            <a:off x="846667" y="1447800"/>
            <a:ext cx="2506133" cy="21698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0">
                <a:solidFill>
                  <a:srgbClr val="000000"/>
                </a:solidFill>
                <a:miter lim="800000"/>
                <a:headEnd/>
                <a:tailEnd/>
              </a14:hiddenLine>
            </a:ext>
          </a:extLst>
        </p:spPr>
        <p:txBody>
          <a:bodyPr>
            <a:spAutoFit/>
          </a:bodyPr>
          <a:lstStyle>
            <a:lvl1pPr>
              <a:defRPr b="1">
                <a:solidFill>
                  <a:srgbClr val="1DB2FB"/>
                </a:solidFill>
                <a:latin typeface="Arial" charset="0"/>
              </a:defRPr>
            </a:lvl1pPr>
            <a:lvl2pPr marL="742950" indent="-285750">
              <a:defRPr b="1">
                <a:solidFill>
                  <a:srgbClr val="1DB2FB"/>
                </a:solidFill>
                <a:latin typeface="Arial" charset="0"/>
              </a:defRPr>
            </a:lvl2pPr>
            <a:lvl3pPr marL="1143000" indent="-228600">
              <a:defRPr b="1">
                <a:solidFill>
                  <a:srgbClr val="1DB2FB"/>
                </a:solidFill>
                <a:latin typeface="Arial" charset="0"/>
              </a:defRPr>
            </a:lvl3pPr>
            <a:lvl4pPr marL="1600200" indent="-228600">
              <a:defRPr b="1">
                <a:solidFill>
                  <a:srgbClr val="1DB2FB"/>
                </a:solidFill>
                <a:latin typeface="Arial" charset="0"/>
              </a:defRPr>
            </a:lvl4pPr>
            <a:lvl5pPr marL="2057400" indent="-228600">
              <a:defRPr b="1">
                <a:solidFill>
                  <a:srgbClr val="1DB2FB"/>
                </a:solidFill>
                <a:latin typeface="Arial" charset="0"/>
              </a:defRPr>
            </a:lvl5pPr>
            <a:lvl6pPr marL="2514600" indent="-228600" eaLnBrk="0" fontAlgn="base" hangingPunct="0">
              <a:spcBef>
                <a:spcPct val="0"/>
              </a:spcBef>
              <a:spcAft>
                <a:spcPct val="0"/>
              </a:spcAft>
              <a:defRPr b="1">
                <a:solidFill>
                  <a:srgbClr val="1DB2FB"/>
                </a:solidFill>
                <a:latin typeface="Arial" charset="0"/>
              </a:defRPr>
            </a:lvl6pPr>
            <a:lvl7pPr marL="2971800" indent="-228600" eaLnBrk="0" fontAlgn="base" hangingPunct="0">
              <a:spcBef>
                <a:spcPct val="0"/>
              </a:spcBef>
              <a:spcAft>
                <a:spcPct val="0"/>
              </a:spcAft>
              <a:defRPr b="1">
                <a:solidFill>
                  <a:srgbClr val="1DB2FB"/>
                </a:solidFill>
                <a:latin typeface="Arial" charset="0"/>
              </a:defRPr>
            </a:lvl7pPr>
            <a:lvl8pPr marL="3429000" indent="-228600" eaLnBrk="0" fontAlgn="base" hangingPunct="0">
              <a:spcBef>
                <a:spcPct val="0"/>
              </a:spcBef>
              <a:spcAft>
                <a:spcPct val="0"/>
              </a:spcAft>
              <a:defRPr b="1">
                <a:solidFill>
                  <a:srgbClr val="1DB2FB"/>
                </a:solidFill>
                <a:latin typeface="Arial" charset="0"/>
              </a:defRPr>
            </a:lvl8pPr>
            <a:lvl9pPr marL="3886200" indent="-228600" eaLnBrk="0" fontAlgn="base" hangingPunct="0">
              <a:spcBef>
                <a:spcPct val="0"/>
              </a:spcBef>
              <a:spcAft>
                <a:spcPct val="0"/>
              </a:spcAft>
              <a:defRPr b="1">
                <a:solidFill>
                  <a:srgbClr val="1DB2FB"/>
                </a:solidFill>
                <a:latin typeface="Arial" charset="0"/>
              </a:defRPr>
            </a:lvl9pPr>
          </a:lstStyle>
          <a:p>
            <a:pPr eaLnBrk="1" hangingPunct="1">
              <a:spcBef>
                <a:spcPct val="50000"/>
              </a:spcBef>
            </a:pPr>
            <a:r>
              <a:rPr lang="en-US" altLang="en-US" dirty="0">
                <a:solidFill>
                  <a:srgbClr val="FFFF00"/>
                </a:solidFill>
              </a:rPr>
              <a:t>Vegetation Score = 7</a:t>
            </a:r>
          </a:p>
          <a:p>
            <a:pPr eaLnBrk="1" hangingPunct="1">
              <a:spcBef>
                <a:spcPct val="50000"/>
              </a:spcBef>
            </a:pPr>
            <a:r>
              <a:rPr lang="en-US" altLang="en-US" dirty="0">
                <a:solidFill>
                  <a:srgbClr val="FFFF00"/>
                </a:solidFill>
              </a:rPr>
              <a:t>Soil Score = 	19</a:t>
            </a:r>
          </a:p>
          <a:p>
            <a:pPr eaLnBrk="1" hangingPunct="1">
              <a:spcBef>
                <a:spcPct val="50000"/>
              </a:spcBef>
            </a:pPr>
            <a:r>
              <a:rPr lang="en-US" altLang="en-US" dirty="0">
                <a:solidFill>
                  <a:srgbClr val="FFFF00"/>
                </a:solidFill>
              </a:rPr>
              <a:t>Total Score =	26</a:t>
            </a:r>
          </a:p>
          <a:p>
            <a:pPr eaLnBrk="1" hangingPunct="1">
              <a:spcBef>
                <a:spcPct val="50000"/>
              </a:spcBef>
            </a:pPr>
            <a:r>
              <a:rPr lang="en-US" altLang="en-US" dirty="0">
                <a:solidFill>
                  <a:srgbClr val="FFFF00"/>
                </a:solidFill>
              </a:rPr>
              <a:t>Decision: Deep Plowing Plus Amendments</a:t>
            </a:r>
          </a:p>
        </p:txBody>
      </p:sp>
      <p:sp>
        <p:nvSpPr>
          <p:cNvPr id="5" name="Rectangle 2"/>
          <p:cNvSpPr txBox="1">
            <a:spLocks noChangeArrowheads="1"/>
          </p:cNvSpPr>
          <p:nvPr/>
        </p:nvSpPr>
        <p:spPr bwMode="auto">
          <a:xfrm>
            <a:off x="174624"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ts val="4400"/>
              </a:lnSpc>
              <a:spcBef>
                <a:spcPct val="0"/>
              </a:spcBef>
              <a:spcAft>
                <a:spcPct val="0"/>
              </a:spcAft>
              <a:defRPr sz="3200" kern="1200">
                <a:solidFill>
                  <a:schemeClr val="bg1"/>
                </a:solidFill>
                <a:latin typeface="+mj-lt"/>
                <a:ea typeface="+mj-ea"/>
                <a:cs typeface="+mj-cs"/>
              </a:defRPr>
            </a:lvl1pPr>
            <a:lvl2pPr algn="l" rtl="0" eaLnBrk="0" fontAlgn="base" hangingPunct="0">
              <a:lnSpc>
                <a:spcPts val="4400"/>
              </a:lnSpc>
              <a:spcBef>
                <a:spcPct val="0"/>
              </a:spcBef>
              <a:spcAft>
                <a:spcPct val="0"/>
              </a:spcAft>
              <a:defRPr sz="4400">
                <a:solidFill>
                  <a:schemeClr val="bg1"/>
                </a:solidFill>
                <a:latin typeface="Calibri" pitchFamily="34" charset="0"/>
              </a:defRPr>
            </a:lvl2pPr>
            <a:lvl3pPr algn="l" rtl="0" eaLnBrk="0" fontAlgn="base" hangingPunct="0">
              <a:lnSpc>
                <a:spcPts val="4400"/>
              </a:lnSpc>
              <a:spcBef>
                <a:spcPct val="0"/>
              </a:spcBef>
              <a:spcAft>
                <a:spcPct val="0"/>
              </a:spcAft>
              <a:defRPr sz="4400">
                <a:solidFill>
                  <a:schemeClr val="bg1"/>
                </a:solidFill>
                <a:latin typeface="Calibri" pitchFamily="34" charset="0"/>
              </a:defRPr>
            </a:lvl3pPr>
            <a:lvl4pPr algn="l" rtl="0" eaLnBrk="0" fontAlgn="base" hangingPunct="0">
              <a:lnSpc>
                <a:spcPts val="4400"/>
              </a:lnSpc>
              <a:spcBef>
                <a:spcPct val="0"/>
              </a:spcBef>
              <a:spcAft>
                <a:spcPct val="0"/>
              </a:spcAft>
              <a:defRPr sz="4400">
                <a:solidFill>
                  <a:schemeClr val="bg1"/>
                </a:solidFill>
                <a:latin typeface="Calibri" pitchFamily="34" charset="0"/>
              </a:defRPr>
            </a:lvl4pPr>
            <a:lvl5pPr algn="l" rtl="0" eaLnBrk="0" fontAlgn="base" hangingPunct="0">
              <a:lnSpc>
                <a:spcPts val="4400"/>
              </a:lnSpc>
              <a:spcBef>
                <a:spcPct val="0"/>
              </a:spcBef>
              <a:spcAft>
                <a:spcPct val="0"/>
              </a:spcAft>
              <a:defRPr sz="4400">
                <a:solidFill>
                  <a:schemeClr val="bg1"/>
                </a:solidFill>
                <a:latin typeface="Calibri" pitchFamily="34" charset="0"/>
              </a:defRPr>
            </a:lvl5pPr>
            <a:lvl6pPr marL="457200" algn="l" rtl="0" fontAlgn="base">
              <a:lnSpc>
                <a:spcPts val="4400"/>
              </a:lnSpc>
              <a:spcBef>
                <a:spcPct val="0"/>
              </a:spcBef>
              <a:spcAft>
                <a:spcPct val="0"/>
              </a:spcAft>
              <a:defRPr sz="4400">
                <a:solidFill>
                  <a:schemeClr val="bg1"/>
                </a:solidFill>
                <a:latin typeface="Calibri" pitchFamily="34" charset="0"/>
              </a:defRPr>
            </a:lvl6pPr>
            <a:lvl7pPr marL="914400" algn="l" rtl="0" fontAlgn="base">
              <a:lnSpc>
                <a:spcPts val="4400"/>
              </a:lnSpc>
              <a:spcBef>
                <a:spcPct val="0"/>
              </a:spcBef>
              <a:spcAft>
                <a:spcPct val="0"/>
              </a:spcAft>
              <a:defRPr sz="4400">
                <a:solidFill>
                  <a:schemeClr val="bg1"/>
                </a:solidFill>
                <a:latin typeface="Calibri" pitchFamily="34" charset="0"/>
              </a:defRPr>
            </a:lvl7pPr>
            <a:lvl8pPr marL="1371600" algn="l" rtl="0" fontAlgn="base">
              <a:lnSpc>
                <a:spcPts val="4400"/>
              </a:lnSpc>
              <a:spcBef>
                <a:spcPct val="0"/>
              </a:spcBef>
              <a:spcAft>
                <a:spcPct val="0"/>
              </a:spcAft>
              <a:defRPr sz="4400">
                <a:solidFill>
                  <a:schemeClr val="bg1"/>
                </a:solidFill>
                <a:latin typeface="Calibri" pitchFamily="34" charset="0"/>
              </a:defRPr>
            </a:lvl8pPr>
            <a:lvl9pPr marL="1828800" algn="l" rtl="0" fontAlgn="base">
              <a:lnSpc>
                <a:spcPts val="4400"/>
              </a:lnSpc>
              <a:spcBef>
                <a:spcPct val="0"/>
              </a:spcBef>
              <a:spcAft>
                <a:spcPct val="0"/>
              </a:spcAft>
              <a:defRPr sz="4400">
                <a:solidFill>
                  <a:schemeClr val="bg1"/>
                </a:solidFill>
                <a:latin typeface="Calibri" pitchFamily="34" charset="0"/>
              </a:defRPr>
            </a:lvl9pPr>
          </a:lstStyle>
          <a:p>
            <a:pPr eaLnBrk="1" hangingPunct="1">
              <a:defRPr/>
            </a:pPr>
            <a:r>
              <a:rPr lang="en-US" sz="2800" dirty="0" smtClean="0">
                <a:solidFill>
                  <a:schemeClr val="bg2"/>
                </a:solidFill>
              </a:rPr>
              <a:t>Example Sites and Remedial Decisions</a:t>
            </a:r>
            <a:endParaRPr lang="en-US" sz="2800" dirty="0">
              <a:solidFill>
                <a:schemeClr val="bg2"/>
              </a:solidFill>
            </a:endParaRPr>
          </a:p>
        </p:txBody>
      </p:sp>
      <p:sp>
        <p:nvSpPr>
          <p:cNvPr id="7" name="Text Placeholder 6"/>
          <p:cNvSpPr txBox="1">
            <a:spLocks/>
          </p:cNvSpPr>
          <p:nvPr/>
        </p:nvSpPr>
        <p:spPr>
          <a:xfrm>
            <a:off x="241300" y="6400800"/>
            <a:ext cx="1429174" cy="307777"/>
          </a:xfrm>
          <a:prstGeom prst="rect">
            <a:avLst/>
          </a:prstGeom>
        </p:spPr>
        <p:txBody>
          <a:bodyPr wrap="none">
            <a:spAutoFit/>
          </a:bodyPr>
          <a:lstStyle>
            <a:lvl1pPr marL="342900" indent="-342900" algn="l" rtl="0" eaLnBrk="0" fontAlgn="base" hangingPunct="0">
              <a:spcBef>
                <a:spcPct val="20000"/>
              </a:spcBef>
              <a:spcAft>
                <a:spcPct val="0"/>
              </a:spcAft>
              <a:buClr>
                <a:srgbClr val="F6B101"/>
              </a:buClr>
              <a:buFont typeface="Arial" charset="0"/>
              <a:buChar char="•"/>
              <a:defRPr sz="2400"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6B101"/>
              </a:buClr>
              <a:buFont typeface="Arial" charset="0"/>
              <a:buChar char="–"/>
              <a:defRPr sz="2200"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6B101"/>
              </a:buClr>
              <a:buFont typeface="Arial" charset="0"/>
              <a:buChar char="•"/>
              <a:defRPr sz="2000"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6B101"/>
              </a:buClr>
              <a:buFont typeface="Arial" charset="0"/>
              <a:buChar char="–"/>
              <a:defRPr sz="1800"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6B101"/>
              </a:buClr>
              <a:buFont typeface="Arial"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336"/>
              </a:spcBef>
              <a:spcAft>
                <a:spcPts val="0"/>
              </a:spcAft>
              <a:buNone/>
            </a:pPr>
            <a:r>
              <a:rPr lang="en-US" sz="1400" b="1" i="1" dirty="0" smtClean="0">
                <a:solidFill>
                  <a:schemeClr val="accent2"/>
                </a:solidFill>
                <a:latin typeface="Calibri"/>
              </a:rPr>
              <a:t>Remedial Design</a:t>
            </a:r>
            <a:endParaRPr lang="en-US" sz="1400" b="1" i="1" dirty="0">
              <a:solidFill>
                <a:schemeClr val="accent2"/>
              </a:solidFill>
              <a:latin typeface="Calibri"/>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23727379"/>
      </p:ext>
    </p:extLst>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pPr>
              <a:spcAft>
                <a:spcPts val="1200"/>
              </a:spcAft>
            </a:pPr>
            <a:r>
              <a:rPr lang="en-US" dirty="0" smtClean="0"/>
              <a:t>Land reclamation remedial alternatives applied to 233 land parcels</a:t>
            </a:r>
          </a:p>
          <a:p>
            <a:pPr>
              <a:spcAft>
                <a:spcPts val="1200"/>
              </a:spcAft>
            </a:pPr>
            <a:r>
              <a:rPr lang="en-US" dirty="0"/>
              <a:t>C</a:t>
            </a:r>
            <a:r>
              <a:rPr lang="en-US" dirty="0" smtClean="0"/>
              <a:t>onceptual-level design for contaminated uplands</a:t>
            </a:r>
          </a:p>
          <a:p>
            <a:pPr>
              <a:spcAft>
                <a:spcPts val="1200"/>
              </a:spcAft>
            </a:pPr>
            <a:r>
              <a:rPr lang="en-US" dirty="0" smtClean="0"/>
              <a:t>Used by decision makers, engineers and scientists to prepare the remedial action work plans and design reports (2005-2006)</a:t>
            </a:r>
          </a:p>
          <a:p>
            <a:pPr marL="0" indent="0">
              <a:spcAft>
                <a:spcPts val="1200"/>
              </a:spcAft>
              <a:buNone/>
            </a:pPr>
            <a:endParaRPr lang="en-US" dirty="0" smtClean="0"/>
          </a:p>
          <a:p>
            <a:pPr marL="0" indent="0">
              <a:spcAft>
                <a:spcPts val="1200"/>
              </a:spcAft>
              <a:buNone/>
            </a:pPr>
            <a:r>
              <a:rPr lang="en-US" dirty="0" smtClean="0"/>
              <a:t>Evaluation technique termed: the Anaconda Land Reclamation Evaluation System (LRES)</a:t>
            </a:r>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87372420"/>
      </p:ext>
    </p:extLst>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5157" y="5498923"/>
            <a:ext cx="818843" cy="893661"/>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89265160"/>
      </p:ext>
    </p:extLst>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p:txBody>
          <a:bodyPr/>
          <a:lstStyle/>
          <a:p>
            <a:pPr>
              <a:defRPr/>
            </a:pPr>
            <a:endParaRPr lang="en-US" dirty="0"/>
          </a:p>
        </p:txBody>
      </p:sp>
      <p:sp>
        <p:nvSpPr>
          <p:cNvPr id="8195" name="Rectangle 3"/>
          <p:cNvSpPr>
            <a:spLocks noGrp="1" noChangeArrowheads="1"/>
          </p:cNvSpPr>
          <p:nvPr>
            <p:ph idx="1"/>
          </p:nvPr>
        </p:nvSpPr>
        <p:spPr/>
        <p:txBody>
          <a:bodyPr/>
          <a:lstStyle/>
          <a:p>
            <a:endParaRPr lang="en-US" dirty="0" smtClean="0"/>
          </a:p>
        </p:txBody>
      </p:sp>
      <p:pic>
        <p:nvPicPr>
          <p:cNvPr id="8196" name="Picture 4"/>
          <p:cNvPicPr>
            <a:picLocks noChangeAspect="1" noChangeArrowheads="1"/>
          </p:cNvPicPr>
          <p:nvPr/>
        </p:nvPicPr>
        <p:blipFill>
          <a:blip r:embed="rId3"/>
          <a:srcRect/>
          <a:stretch>
            <a:fillRect/>
          </a:stretch>
        </p:blipFill>
        <p:spPr bwMode="auto">
          <a:xfrm>
            <a:off x="0" y="0"/>
            <a:ext cx="9144000" cy="7002463"/>
          </a:xfrm>
          <a:prstGeom prst="rect">
            <a:avLst/>
          </a:prstGeom>
          <a:noFill/>
          <a:ln w="9525">
            <a:noFill/>
            <a:miter lim="800000"/>
            <a:headEnd/>
            <a:tailEnd/>
          </a:ln>
        </p:spPr>
      </p:pic>
      <p:sp>
        <p:nvSpPr>
          <p:cNvPr id="8197" name="Text Box 6"/>
          <p:cNvSpPr txBox="1">
            <a:spLocks noChangeArrowheads="1"/>
          </p:cNvSpPr>
          <p:nvPr/>
        </p:nvSpPr>
        <p:spPr bwMode="auto">
          <a:xfrm>
            <a:off x="3081867" y="3810000"/>
            <a:ext cx="838200" cy="336550"/>
          </a:xfrm>
          <a:prstGeom prst="rect">
            <a:avLst/>
          </a:prstGeom>
          <a:noFill/>
          <a:ln w="9525">
            <a:noFill/>
            <a:miter lim="800000"/>
            <a:headEnd/>
            <a:tailEnd/>
          </a:ln>
        </p:spPr>
        <p:txBody>
          <a:bodyPr>
            <a:spAutoFit/>
          </a:bodyPr>
          <a:lstStyle/>
          <a:p>
            <a:pPr eaLnBrk="1" hangingPunct="1">
              <a:buFontTx/>
              <a:buChar char="•"/>
            </a:pPr>
            <a:r>
              <a:rPr lang="en-US" sz="1400" b="0" dirty="0">
                <a:solidFill>
                  <a:srgbClr val="FFFF99"/>
                </a:solidFill>
              </a:rPr>
              <a:t> </a:t>
            </a:r>
            <a:r>
              <a:rPr lang="en-US" sz="1600" b="0" dirty="0">
                <a:solidFill>
                  <a:srgbClr val="FFFF99"/>
                </a:solidFill>
              </a:rPr>
              <a:t>Butte</a:t>
            </a:r>
            <a:r>
              <a:rPr lang="en-US" sz="1400" b="0" dirty="0">
                <a:solidFill>
                  <a:srgbClr val="FFFF99"/>
                </a:solidFill>
              </a:rPr>
              <a:t> </a:t>
            </a:r>
          </a:p>
        </p:txBody>
      </p:sp>
      <p:sp>
        <p:nvSpPr>
          <p:cNvPr id="8198" name="Text Box 6"/>
          <p:cNvSpPr txBox="1">
            <a:spLocks noChangeArrowheads="1"/>
          </p:cNvSpPr>
          <p:nvPr/>
        </p:nvSpPr>
        <p:spPr bwMode="auto">
          <a:xfrm>
            <a:off x="1049867" y="3429001"/>
            <a:ext cx="1625600" cy="923330"/>
          </a:xfrm>
          <a:prstGeom prst="rect">
            <a:avLst/>
          </a:prstGeom>
          <a:noFill/>
          <a:ln w="9525">
            <a:noFill/>
            <a:miter lim="800000"/>
            <a:headEnd/>
            <a:tailEnd/>
          </a:ln>
        </p:spPr>
        <p:txBody>
          <a:bodyPr>
            <a:spAutoFit/>
          </a:bodyPr>
          <a:lstStyle/>
          <a:p>
            <a:pPr eaLnBrk="1" hangingPunct="1"/>
            <a:r>
              <a:rPr lang="en-US" b="1" dirty="0">
                <a:solidFill>
                  <a:srgbClr val="FFFF99"/>
                </a:solidFill>
              </a:rPr>
              <a:t>Anaconda Smelter NPL Site</a:t>
            </a:r>
          </a:p>
        </p:txBody>
      </p:sp>
      <p:cxnSp>
        <p:nvCxnSpPr>
          <p:cNvPr id="10" name="Straight Arrow Connector 9"/>
          <p:cNvCxnSpPr/>
          <p:nvPr/>
        </p:nvCxnSpPr>
        <p:spPr bwMode="auto">
          <a:xfrm>
            <a:off x="2355011" y="3709358"/>
            <a:ext cx="659122" cy="100642"/>
          </a:xfrm>
          <a:prstGeom prst="straightConnector1">
            <a:avLst/>
          </a:prstGeom>
          <a:solidFill>
            <a:srgbClr val="CCA29E"/>
          </a:solidFill>
          <a:ln w="22225" cap="flat" cmpd="sng" algn="ctr">
            <a:solidFill>
              <a:srgbClr val="FF0000"/>
            </a:solidFill>
            <a:prstDash val="solid"/>
            <a:round/>
            <a:headEnd type="none" w="med" len="med"/>
            <a:tailEnd type="arrow"/>
          </a:ln>
          <a:effectLst/>
        </p:spPr>
      </p:cxnSp>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3 – Remedial Design and Remedial Action</a:t>
            </a:r>
            <a:endParaRPr lang="en-US" dirty="0"/>
          </a:p>
        </p:txBody>
      </p:sp>
      <p:sp>
        <p:nvSpPr>
          <p:cNvPr id="3" name="Content Placeholder 2"/>
          <p:cNvSpPr>
            <a:spLocks noGrp="1"/>
          </p:cNvSpPr>
          <p:nvPr>
            <p:ph idx="1"/>
          </p:nvPr>
        </p:nvSpPr>
        <p:spPr/>
        <p:txBody>
          <a:bodyPr/>
          <a:lstStyle/>
          <a:p>
            <a:r>
              <a:rPr lang="en-US" dirty="0" smtClean="0"/>
              <a:t>Using the LRES to determine the appropriate remedial action</a:t>
            </a:r>
          </a:p>
          <a:p>
            <a:r>
              <a:rPr lang="en-US" dirty="0" smtClean="0"/>
              <a:t>Steep Slope Reclamation</a:t>
            </a:r>
          </a:p>
          <a:p>
            <a:r>
              <a:rPr lang="en-US" dirty="0" smtClean="0"/>
              <a:t>Basis of Design for Soil Treatment</a:t>
            </a:r>
          </a:p>
          <a:p>
            <a:r>
              <a:rPr lang="en-US" dirty="0" smtClean="0"/>
              <a:t>Implementation of Soil Treatment</a:t>
            </a:r>
          </a:p>
          <a:p>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64836180"/>
      </p:ext>
    </p:extLst>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4112113" descr="S33Picture 4112113"/>
          <p:cNvPicPr>
            <a:picLocks noChangeAspect="1" noChangeArrowheads="1"/>
          </p:cNvPicPr>
          <p:nvPr>
            <p:custDataLst>
              <p:tags r:id="rId1"/>
            </p:custDataLst>
          </p:nvPr>
        </p:nvPicPr>
        <p:blipFill>
          <a:blip r:embed="rId3">
            <a:lum bright="-10000"/>
          </a:blip>
          <a:stretch>
            <a:fillRect/>
          </a:stretch>
        </p:blipFill>
        <p:spPr bwMode="auto">
          <a:xfrm>
            <a:off x="4253659" y="1446197"/>
            <a:ext cx="4890342" cy="3563799"/>
          </a:xfrm>
          <a:prstGeom prst="rect">
            <a:avLst/>
          </a:prstGeom>
          <a:noFill/>
          <a:ln>
            <a:noFill/>
          </a:ln>
        </p:spPr>
      </p:pic>
      <p:sp>
        <p:nvSpPr>
          <p:cNvPr id="6" name="Text Placeholder 5"/>
          <p:cNvSpPr>
            <a:spLocks noGrp="1"/>
          </p:cNvSpPr>
          <p:nvPr>
            <p:ph sz="half" idx="4294967295"/>
          </p:nvPr>
        </p:nvSpPr>
        <p:spPr>
          <a:xfrm>
            <a:off x="90487" y="332275"/>
            <a:ext cx="8877302" cy="860866"/>
          </a:xfrm>
        </p:spPr>
        <p:txBody>
          <a:bodyPr/>
          <a:lstStyle/>
          <a:p>
            <a:pPr marL="342900" lvl="1" indent="-342900">
              <a:buNone/>
            </a:pPr>
            <a:r>
              <a:rPr lang="en-US" sz="2800" dirty="0" smtClean="0"/>
              <a:t>Remedial Action - Large Open Space Areas of ARWW&amp;S OU</a:t>
            </a:r>
          </a:p>
        </p:txBody>
      </p:sp>
      <p:sp>
        <p:nvSpPr>
          <p:cNvPr id="7" name="Text Placeholder 5"/>
          <p:cNvSpPr txBox="1">
            <a:spLocks/>
          </p:cNvSpPr>
          <p:nvPr/>
        </p:nvSpPr>
        <p:spPr bwMode="auto">
          <a:xfrm>
            <a:off x="90487" y="1446197"/>
            <a:ext cx="4163172" cy="40359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50838" lvl="1" indent="-350838" eaLnBrk="0" hangingPunct="0">
              <a:spcBef>
                <a:spcPct val="20000"/>
              </a:spcBef>
              <a:spcAft>
                <a:spcPts val="1200"/>
              </a:spcAft>
              <a:buClr>
                <a:srgbClr val="F6B101"/>
              </a:buClr>
              <a:buFont typeface="Wingdings" pitchFamily="2" charset="2"/>
              <a:buChar char="Ø"/>
            </a:pPr>
            <a:r>
              <a:rPr lang="en-US" sz="2000" dirty="0">
                <a:solidFill>
                  <a:schemeClr val="bg2"/>
                </a:solidFill>
                <a:latin typeface="+mn-lt"/>
              </a:rPr>
              <a:t>Coversoil or s</a:t>
            </a:r>
            <a:r>
              <a:rPr lang="en-US" sz="2000" dirty="0">
                <a:solidFill>
                  <a:schemeClr val="bg1"/>
                </a:solidFill>
                <a:latin typeface="+mn-lt"/>
              </a:rPr>
              <a:t>oil removal for </a:t>
            </a:r>
            <a:r>
              <a:rPr lang="en-US" sz="2000" dirty="0" smtClean="0">
                <a:solidFill>
                  <a:schemeClr val="bg1"/>
                </a:solidFill>
                <a:latin typeface="+mn-lt"/>
              </a:rPr>
              <a:t>severely contaminated </a:t>
            </a:r>
            <a:r>
              <a:rPr lang="en-US" sz="2000" dirty="0">
                <a:solidFill>
                  <a:schemeClr val="bg1"/>
                </a:solidFill>
                <a:latin typeface="+mn-lt"/>
              </a:rPr>
              <a:t>areas</a:t>
            </a:r>
          </a:p>
          <a:p>
            <a:pPr marL="350838" lvl="1" indent="-350838" eaLnBrk="0" hangingPunct="0">
              <a:spcBef>
                <a:spcPct val="20000"/>
              </a:spcBef>
              <a:spcAft>
                <a:spcPts val="1200"/>
              </a:spcAft>
              <a:buClr>
                <a:srgbClr val="F6B101"/>
              </a:buClr>
              <a:buFont typeface="Wingdings" pitchFamily="2" charset="2"/>
              <a:buChar char="Ø"/>
            </a:pPr>
            <a:r>
              <a:rPr lang="en-US" sz="2000" dirty="0" smtClean="0">
                <a:solidFill>
                  <a:schemeClr val="bg2"/>
                </a:solidFill>
                <a:latin typeface="+mn-lt"/>
              </a:rPr>
              <a:t>In-place soil tillage for metals dilution (6, 12, 18”)</a:t>
            </a:r>
          </a:p>
          <a:p>
            <a:pPr marL="350838" lvl="1" indent="-350838" eaLnBrk="0" hangingPunct="0">
              <a:spcBef>
                <a:spcPct val="20000"/>
              </a:spcBef>
              <a:spcAft>
                <a:spcPts val="1200"/>
              </a:spcAft>
              <a:buClr>
                <a:srgbClr val="F6B101"/>
              </a:buClr>
              <a:buFont typeface="Wingdings" pitchFamily="2" charset="2"/>
              <a:buChar char="Ø"/>
            </a:pPr>
            <a:r>
              <a:rPr lang="en-US" sz="2000" dirty="0" smtClean="0">
                <a:solidFill>
                  <a:schemeClr val="bg2"/>
                </a:solidFill>
                <a:latin typeface="+mn-lt"/>
              </a:rPr>
              <a:t>Amendments: organic matter, fertilizers, and lime for pH adjustment </a:t>
            </a:r>
            <a:endParaRPr kumimoji="0" lang="en-US" sz="2000" i="0" u="none" strike="noStrike" kern="1200" cap="none" spc="0" normalizeH="0" baseline="0" noProof="0" dirty="0" smtClean="0">
              <a:ln>
                <a:noFill/>
              </a:ln>
              <a:solidFill>
                <a:schemeClr val="bg1"/>
              </a:solidFill>
              <a:effectLst/>
              <a:uLnTx/>
              <a:uFillTx/>
              <a:latin typeface="+mn-lt"/>
              <a:ea typeface="+mn-ea"/>
              <a:cs typeface="+mn-cs"/>
            </a:endParaRPr>
          </a:p>
          <a:p>
            <a:pPr marL="350838" lvl="1" indent="-350838" eaLnBrk="0" hangingPunct="0">
              <a:spcBef>
                <a:spcPct val="20000"/>
              </a:spcBef>
              <a:spcAft>
                <a:spcPts val="1200"/>
              </a:spcAft>
              <a:buClr>
                <a:srgbClr val="F6B101"/>
              </a:buClr>
              <a:buFont typeface="Wingdings" pitchFamily="2" charset="2"/>
              <a:buChar char="Ø"/>
            </a:pPr>
            <a:r>
              <a:rPr lang="en-US" sz="2000" noProof="0" dirty="0" smtClean="0">
                <a:solidFill>
                  <a:schemeClr val="bg1"/>
                </a:solidFill>
                <a:latin typeface="+mn-lt"/>
              </a:rPr>
              <a:t>Cu</a:t>
            </a:r>
            <a:r>
              <a:rPr kumimoji="0" lang="en-US" sz="2000" i="0" u="none" strike="noStrike" kern="1200" cap="none" spc="0" normalizeH="0" baseline="0" noProof="0" dirty="0" smtClean="0">
                <a:ln>
                  <a:noFill/>
                </a:ln>
                <a:solidFill>
                  <a:schemeClr val="bg1"/>
                </a:solidFill>
                <a:effectLst/>
                <a:uLnTx/>
                <a:uFillTx/>
                <a:latin typeface="+mn-lt"/>
                <a:ea typeface="+mn-ea"/>
                <a:cs typeface="+mn-cs"/>
              </a:rPr>
              <a:t>stom seed mixtures for soil conditions and land uses</a:t>
            </a:r>
          </a:p>
          <a:p>
            <a:pPr marL="350838" lvl="1" indent="-350838" eaLnBrk="0" hangingPunct="0">
              <a:spcBef>
                <a:spcPct val="20000"/>
              </a:spcBef>
              <a:spcAft>
                <a:spcPts val="1200"/>
              </a:spcAft>
              <a:buClr>
                <a:srgbClr val="F6B101"/>
              </a:buClr>
              <a:buFont typeface="Wingdings" pitchFamily="2" charset="2"/>
              <a:buChar char="Ø"/>
            </a:pPr>
            <a:r>
              <a:rPr lang="en-US" sz="2000" noProof="0" dirty="0" smtClean="0">
                <a:solidFill>
                  <a:schemeClr val="bg1"/>
                </a:solidFill>
                <a:latin typeface="+mn-lt"/>
              </a:rPr>
              <a:t>Special “Steep Slope Reclamation”</a:t>
            </a:r>
            <a:r>
              <a:rPr lang="en-US" sz="2000" dirty="0">
                <a:solidFill>
                  <a:schemeClr val="bg1"/>
                </a:solidFill>
                <a:latin typeface="+mn-lt"/>
              </a:rPr>
              <a:t> </a:t>
            </a:r>
            <a:r>
              <a:rPr lang="en-US" sz="2000" dirty="0" smtClean="0">
                <a:solidFill>
                  <a:schemeClr val="bg1"/>
                </a:solidFill>
                <a:latin typeface="+mn-lt"/>
              </a:rPr>
              <a:t>techniques for areas greater than 3H:1V</a:t>
            </a:r>
            <a:endParaRPr lang="en-US" sz="2000" noProof="0" dirty="0" smtClean="0">
              <a:solidFill>
                <a:schemeClr val="bg1"/>
              </a:solidFill>
              <a:latin typeface="+mn-lt"/>
            </a:endParaRPr>
          </a:p>
        </p:txBody>
      </p:sp>
      <p:sp>
        <p:nvSpPr>
          <p:cNvPr id="8" name="Text Placeholder 6"/>
          <p:cNvSpPr txBox="1">
            <a:spLocks/>
          </p:cNvSpPr>
          <p:nvPr/>
        </p:nvSpPr>
        <p:spPr>
          <a:xfrm>
            <a:off x="241300" y="6400800"/>
            <a:ext cx="2724977" cy="307777"/>
          </a:xfrm>
          <a:prstGeom prst="rect">
            <a:avLst/>
          </a:prstGeom>
        </p:spPr>
        <p:txBody>
          <a:bodyPr wrap="none">
            <a:spAutoFit/>
          </a:bodyPr>
          <a:lstStyle>
            <a:lvl1pPr marL="342900" indent="-342900" algn="l" rtl="0" eaLnBrk="0" fontAlgn="base" hangingPunct="0">
              <a:spcBef>
                <a:spcPct val="20000"/>
              </a:spcBef>
              <a:spcAft>
                <a:spcPct val="0"/>
              </a:spcAft>
              <a:buClr>
                <a:srgbClr val="F6B101"/>
              </a:buClr>
              <a:buFont typeface="Arial" charset="0"/>
              <a:buChar char="•"/>
              <a:defRPr sz="2400"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6B101"/>
              </a:buClr>
              <a:buFont typeface="Arial" charset="0"/>
              <a:buChar char="–"/>
              <a:defRPr sz="2200"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6B101"/>
              </a:buClr>
              <a:buFont typeface="Arial" charset="0"/>
              <a:buChar char="•"/>
              <a:defRPr sz="2000"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6B101"/>
              </a:buClr>
              <a:buFont typeface="Arial" charset="0"/>
              <a:buChar char="–"/>
              <a:defRPr sz="1800"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6B101"/>
              </a:buClr>
              <a:buFont typeface="Arial"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336"/>
              </a:spcBef>
              <a:spcAft>
                <a:spcPts val="0"/>
              </a:spcAft>
              <a:buNone/>
            </a:pPr>
            <a:r>
              <a:rPr lang="en-US" sz="1400" b="1" i="1" dirty="0" smtClean="0">
                <a:solidFill>
                  <a:schemeClr val="accent2"/>
                </a:solidFill>
                <a:latin typeface="Calibri"/>
              </a:rPr>
              <a:t>Remedial Design/Remedial Action</a:t>
            </a:r>
            <a:endParaRPr lang="en-US" sz="1400" b="1" i="1" dirty="0">
              <a:solidFill>
                <a:schemeClr val="accent2"/>
              </a:solidFill>
              <a:latin typeface="Calibri"/>
            </a:endParaRP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Steep Slope Reclamation</a:t>
            </a:r>
            <a:endParaRPr lang="en-US" dirty="0"/>
          </a:p>
        </p:txBody>
      </p:sp>
      <p:sp>
        <p:nvSpPr>
          <p:cNvPr id="3" name="Content Placeholder 2"/>
          <p:cNvSpPr>
            <a:spLocks noGrp="1"/>
          </p:cNvSpPr>
          <p:nvPr>
            <p:ph idx="1"/>
          </p:nvPr>
        </p:nvSpPr>
        <p:spPr/>
        <p:txBody>
          <a:bodyPr/>
          <a:lstStyle/>
          <a:p>
            <a:r>
              <a:rPr lang="en-US" dirty="0" smtClean="0"/>
              <a:t>Slopes steeper than 3H:1V cannot be tilled with conventional equipment</a:t>
            </a:r>
          </a:p>
          <a:p>
            <a:r>
              <a:rPr lang="en-US" dirty="0" smtClean="0"/>
              <a:t>Various degrees of steep slope reclamation, ranging from planting of trees, shrubs and grasses to on-slop grading with dozers, as determined through the LRES</a:t>
            </a:r>
          </a:p>
          <a:p>
            <a:r>
              <a:rPr lang="en-US" dirty="0" smtClean="0"/>
              <a:t>Storm water engineered controls constructed at most highly impacted areas</a:t>
            </a:r>
          </a:p>
          <a:p>
            <a:r>
              <a:rPr lang="en-US" dirty="0" smtClean="0"/>
              <a:t>Storm water best management practices constructed at lesser impacted areas or where engineered controls are infeasible</a:t>
            </a:r>
          </a:p>
          <a:p>
            <a:r>
              <a:rPr lang="en-US" dirty="0" smtClean="0"/>
              <a:t>Still evaluating new techniques (fertilizer demonstrations, aeria</a:t>
            </a:r>
            <a:r>
              <a:rPr lang="en-US" dirty="0"/>
              <a:t>l</a:t>
            </a:r>
            <a:r>
              <a:rPr lang="en-US" dirty="0" smtClean="0"/>
              <a:t> application of amendments, etc.)</a:t>
            </a:r>
            <a:endParaRPr lang="en-US" dirty="0"/>
          </a:p>
        </p:txBody>
      </p:sp>
      <p:sp>
        <p:nvSpPr>
          <p:cNvPr id="4" name="Text Placeholder 3"/>
          <p:cNvSpPr>
            <a:spLocks noGrp="1"/>
          </p:cNvSpPr>
          <p:nvPr>
            <p:ph type="body" sz="quarter" idx="13"/>
          </p:nvPr>
        </p:nvSpPr>
        <p:spPr/>
        <p:txBody>
          <a:bodyPr/>
          <a:lstStyle/>
          <a:p>
            <a:r>
              <a:rPr lang="en-US" dirty="0" smtClean="0"/>
              <a:t>Remedial Design/Remedial Action</a:t>
            </a:r>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301929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Remedial Design/Remedial </a:t>
            </a:r>
            <a:r>
              <a:rPr lang="en-US" dirty="0" smtClean="0"/>
              <a:t>Action</a:t>
            </a:r>
            <a:endParaRPr lang="en-US" dirty="0"/>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72706"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31191" y="1042712"/>
            <a:ext cx="4312809" cy="445657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4685121" cy="3513841"/>
          </a:xfrm>
          <a:prstGeom prst="rect">
            <a:avLst/>
          </a:prstGeom>
        </p:spPr>
      </p:pic>
      <p:sp>
        <p:nvSpPr>
          <p:cNvPr id="5" name="TextBox 4"/>
          <p:cNvSpPr txBox="1"/>
          <p:nvPr/>
        </p:nvSpPr>
        <p:spPr>
          <a:xfrm>
            <a:off x="220133" y="3979333"/>
            <a:ext cx="4241800" cy="646331"/>
          </a:xfrm>
          <a:prstGeom prst="rect">
            <a:avLst/>
          </a:prstGeom>
          <a:noFill/>
        </p:spPr>
        <p:txBody>
          <a:bodyPr wrap="square" rtlCol="0">
            <a:spAutoFit/>
          </a:bodyPr>
          <a:lstStyle/>
          <a:p>
            <a:r>
              <a:rPr lang="en-US" dirty="0" smtClean="0">
                <a:solidFill>
                  <a:schemeClr val="bg2"/>
                </a:solidFill>
              </a:rPr>
              <a:t>Steep slopes in the Mount </a:t>
            </a:r>
            <a:r>
              <a:rPr lang="en-US" dirty="0" err="1" smtClean="0">
                <a:solidFill>
                  <a:schemeClr val="bg2"/>
                </a:solidFill>
              </a:rPr>
              <a:t>Haggin</a:t>
            </a:r>
            <a:endParaRPr lang="en-US" dirty="0" smtClean="0">
              <a:solidFill>
                <a:schemeClr val="bg2"/>
              </a:solidFill>
            </a:endParaRPr>
          </a:p>
          <a:p>
            <a:r>
              <a:rPr lang="en-US" dirty="0" smtClean="0">
                <a:solidFill>
                  <a:schemeClr val="bg2"/>
                </a:solidFill>
              </a:rPr>
              <a:t>Wildlife Management Area</a:t>
            </a:r>
            <a:endParaRPr lang="en-US" dirty="0">
              <a:solidFill>
                <a:schemeClr val="bg2"/>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567698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Steep Slope Reclamation</a:t>
            </a:r>
            <a:endParaRPr lang="en-US" dirty="0"/>
          </a:p>
        </p:txBody>
      </p:sp>
      <p:pic>
        <p:nvPicPr>
          <p:cNvPr id="72706" name="Picture 2" descr="Q:\Anaconda\Photos\NRD\weed spraying.jp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17043" y="0"/>
            <a:ext cx="7802563" cy="520382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3" name="TextBox 2"/>
          <p:cNvSpPr txBox="1"/>
          <p:nvPr/>
        </p:nvSpPr>
        <p:spPr>
          <a:xfrm>
            <a:off x="1204111" y="5499282"/>
            <a:ext cx="6889687" cy="369332"/>
          </a:xfrm>
          <a:prstGeom prst="rect">
            <a:avLst/>
          </a:prstGeom>
          <a:noFill/>
        </p:spPr>
        <p:txBody>
          <a:bodyPr wrap="square" rtlCol="0">
            <a:spAutoFit/>
          </a:bodyPr>
          <a:lstStyle/>
          <a:p>
            <a:r>
              <a:rPr lang="en-US" dirty="0" smtClean="0">
                <a:solidFill>
                  <a:schemeClr val="bg1"/>
                </a:solidFill>
              </a:rPr>
              <a:t>Aerial application of herbicide to control noxious weeds</a:t>
            </a:r>
            <a:endParaRPr lang="en-US" dirty="0">
              <a:solidFill>
                <a:schemeClr val="bg1"/>
              </a:solidFill>
            </a:endParaRPr>
          </a:p>
        </p:txBody>
      </p:sp>
      <p:sp>
        <p:nvSpPr>
          <p:cNvPr id="5" name="TextBox 4"/>
          <p:cNvSpPr txBox="1"/>
          <p:nvPr/>
        </p:nvSpPr>
        <p:spPr>
          <a:xfrm>
            <a:off x="5051833" y="6581001"/>
            <a:ext cx="3273017" cy="246221"/>
          </a:xfrm>
          <a:prstGeom prst="rect">
            <a:avLst/>
          </a:prstGeom>
          <a:noFill/>
        </p:spPr>
        <p:txBody>
          <a:bodyPr wrap="square" rtlCol="0">
            <a:spAutoFit/>
          </a:bodyPr>
          <a:lstStyle/>
          <a:p>
            <a:r>
              <a:rPr lang="en-US" sz="1000" dirty="0" smtClean="0">
                <a:solidFill>
                  <a:schemeClr val="bg1"/>
                </a:solidFill>
              </a:rPr>
              <a:t>Image courtesy of Greg Mullen</a:t>
            </a:r>
            <a:endParaRPr lang="en-US" sz="1000"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041117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Remedial Design/Remedial </a:t>
            </a:r>
            <a:r>
              <a:rPr lang="en-US" dirty="0" smtClean="0"/>
              <a:t>Action</a:t>
            </a:r>
            <a:endParaRPr lang="en-US" dirty="0"/>
          </a:p>
        </p:txBody>
      </p:sp>
      <p:pic>
        <p:nvPicPr>
          <p:cNvPr id="74754"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
            <a:ext cx="5638585" cy="422796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74755" name="Picture 3"/>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56250" y="2706986"/>
            <a:ext cx="4887749" cy="366665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3" name="TextBox 2"/>
          <p:cNvSpPr txBox="1"/>
          <p:nvPr/>
        </p:nvSpPr>
        <p:spPr>
          <a:xfrm>
            <a:off x="6056768" y="860079"/>
            <a:ext cx="2489703" cy="646331"/>
          </a:xfrm>
          <a:prstGeom prst="rect">
            <a:avLst/>
          </a:prstGeom>
          <a:noFill/>
        </p:spPr>
        <p:txBody>
          <a:bodyPr wrap="square" rtlCol="0">
            <a:spAutoFit/>
          </a:bodyPr>
          <a:lstStyle/>
          <a:p>
            <a:r>
              <a:rPr lang="en-US" dirty="0" smtClean="0">
                <a:solidFill>
                  <a:schemeClr val="bg2"/>
                </a:solidFill>
              </a:rPr>
              <a:t>Constructing Rock Check Dams</a:t>
            </a:r>
            <a:endParaRPr lang="en-US" dirty="0">
              <a:solidFill>
                <a:schemeClr val="bg2"/>
              </a:solidFill>
            </a:endParaRPr>
          </a:p>
        </p:txBody>
      </p:sp>
      <p:sp>
        <p:nvSpPr>
          <p:cNvPr id="4" name="TextBox 3"/>
          <p:cNvSpPr txBox="1"/>
          <p:nvPr/>
        </p:nvSpPr>
        <p:spPr>
          <a:xfrm>
            <a:off x="217283" y="4725909"/>
            <a:ext cx="3757188" cy="1200329"/>
          </a:xfrm>
          <a:prstGeom prst="rect">
            <a:avLst/>
          </a:prstGeom>
          <a:noFill/>
        </p:spPr>
        <p:txBody>
          <a:bodyPr wrap="square" rtlCol="0">
            <a:spAutoFit/>
          </a:bodyPr>
          <a:lstStyle/>
          <a:p>
            <a:r>
              <a:rPr lang="en-US" dirty="0" smtClean="0">
                <a:solidFill>
                  <a:schemeClr val="bg2"/>
                </a:solidFill>
              </a:rPr>
              <a:t>Rock Check Dams work well, but rock is hard to find, and they fill up with sediment after 1-2 field seasons</a:t>
            </a:r>
            <a:endParaRPr lang="en-US" dirty="0">
              <a:solidFill>
                <a:schemeClr val="bg2"/>
              </a:solidFill>
            </a:endParaRPr>
          </a:p>
        </p:txBody>
      </p:sp>
      <p:sp>
        <p:nvSpPr>
          <p:cNvPr id="8" name="TextBox 7"/>
          <p:cNvSpPr txBox="1"/>
          <p:nvPr/>
        </p:nvSpPr>
        <p:spPr>
          <a:xfrm>
            <a:off x="5051833" y="6581001"/>
            <a:ext cx="3273017" cy="246221"/>
          </a:xfrm>
          <a:prstGeom prst="rect">
            <a:avLst/>
          </a:prstGeom>
          <a:noFill/>
        </p:spPr>
        <p:txBody>
          <a:bodyPr wrap="square" rtlCol="0">
            <a:spAutoFit/>
          </a:bodyPr>
          <a:lstStyle/>
          <a:p>
            <a:r>
              <a:rPr lang="en-US" sz="1000" dirty="0" smtClean="0">
                <a:solidFill>
                  <a:schemeClr val="bg1"/>
                </a:solidFill>
              </a:rPr>
              <a:t>Images courtesy of Stuart Jennings</a:t>
            </a:r>
            <a:endParaRPr lang="en-US" sz="1000"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654409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Steep Slope Reclamation</a:t>
            </a:r>
            <a:endParaRPr lang="en-US" dirty="0"/>
          </a:p>
        </p:txBody>
      </p:sp>
      <p:pic>
        <p:nvPicPr>
          <p:cNvPr id="73730"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 y="0"/>
            <a:ext cx="4548853" cy="299669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73731"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 y="2996697"/>
            <a:ext cx="4548853" cy="341164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73733" name="Picture 5"/>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22189" y="-1"/>
            <a:ext cx="4621812" cy="309628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73734" name="Picture 6"/>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48854" y="2941978"/>
            <a:ext cx="4621811" cy="346635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8" name="Picture 2"/>
          <p:cNvPicPr>
            <a:picLocks noChangeAspect="1" noChangeArrowheads="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3" name="TextBox 2"/>
          <p:cNvSpPr txBox="1"/>
          <p:nvPr/>
        </p:nvSpPr>
        <p:spPr>
          <a:xfrm>
            <a:off x="579422" y="1638677"/>
            <a:ext cx="1695005" cy="369332"/>
          </a:xfrm>
          <a:prstGeom prst="rect">
            <a:avLst/>
          </a:prstGeom>
          <a:noFill/>
        </p:spPr>
        <p:txBody>
          <a:bodyPr wrap="square" rtlCol="0">
            <a:spAutoFit/>
          </a:bodyPr>
          <a:lstStyle/>
          <a:p>
            <a:r>
              <a:rPr lang="en-US" dirty="0" smtClean="0">
                <a:solidFill>
                  <a:schemeClr val="accent6"/>
                </a:solidFill>
              </a:rPr>
              <a:t>May 2012</a:t>
            </a:r>
            <a:endParaRPr lang="en-US" dirty="0">
              <a:solidFill>
                <a:schemeClr val="accent6"/>
              </a:solidFill>
            </a:endParaRPr>
          </a:p>
        </p:txBody>
      </p:sp>
      <p:sp>
        <p:nvSpPr>
          <p:cNvPr id="4" name="TextBox 3"/>
          <p:cNvSpPr txBox="1"/>
          <p:nvPr/>
        </p:nvSpPr>
        <p:spPr>
          <a:xfrm>
            <a:off x="4888871" y="4702517"/>
            <a:ext cx="1367074" cy="369332"/>
          </a:xfrm>
          <a:prstGeom prst="rect">
            <a:avLst/>
          </a:prstGeom>
          <a:noFill/>
        </p:spPr>
        <p:txBody>
          <a:bodyPr wrap="square" rtlCol="0">
            <a:spAutoFit/>
          </a:bodyPr>
          <a:lstStyle/>
          <a:p>
            <a:r>
              <a:rPr lang="en-US" dirty="0" smtClean="0">
                <a:solidFill>
                  <a:schemeClr val="accent6"/>
                </a:solidFill>
              </a:rPr>
              <a:t>July 2014</a:t>
            </a:r>
            <a:endParaRPr lang="en-US" dirty="0">
              <a:solidFill>
                <a:schemeClr val="accent6"/>
              </a:solidFill>
            </a:endParaRPr>
          </a:p>
        </p:txBody>
      </p:sp>
      <p:sp>
        <p:nvSpPr>
          <p:cNvPr id="5" name="TextBox 4"/>
          <p:cNvSpPr txBox="1"/>
          <p:nvPr/>
        </p:nvSpPr>
        <p:spPr>
          <a:xfrm>
            <a:off x="6833095" y="2199992"/>
            <a:ext cx="2120782" cy="369332"/>
          </a:xfrm>
          <a:prstGeom prst="rect">
            <a:avLst/>
          </a:prstGeom>
          <a:noFill/>
        </p:spPr>
        <p:txBody>
          <a:bodyPr wrap="square" rtlCol="0">
            <a:spAutoFit/>
          </a:bodyPr>
          <a:lstStyle/>
          <a:p>
            <a:r>
              <a:rPr lang="en-US" dirty="0" smtClean="0">
                <a:solidFill>
                  <a:schemeClr val="accent6"/>
                </a:solidFill>
              </a:rPr>
              <a:t>OM test plots</a:t>
            </a:r>
            <a:endParaRPr lang="en-US" dirty="0">
              <a:solidFill>
                <a:schemeClr val="accent6"/>
              </a:solidFill>
            </a:endParaRPr>
          </a:p>
        </p:txBody>
      </p:sp>
      <p:sp>
        <p:nvSpPr>
          <p:cNvPr id="6" name="TextBox 5"/>
          <p:cNvSpPr txBox="1"/>
          <p:nvPr/>
        </p:nvSpPr>
        <p:spPr>
          <a:xfrm>
            <a:off x="1520982" y="5803271"/>
            <a:ext cx="2779414" cy="369332"/>
          </a:xfrm>
          <a:prstGeom prst="rect">
            <a:avLst/>
          </a:prstGeom>
          <a:noFill/>
        </p:spPr>
        <p:txBody>
          <a:bodyPr wrap="square" rtlCol="0">
            <a:spAutoFit/>
          </a:bodyPr>
          <a:lstStyle/>
          <a:p>
            <a:r>
              <a:rPr lang="en-US" dirty="0" smtClean="0">
                <a:solidFill>
                  <a:schemeClr val="accent6"/>
                </a:solidFill>
              </a:rPr>
              <a:t>Incorporation by Hand</a:t>
            </a:r>
            <a:endParaRPr lang="en-US" dirty="0">
              <a:solidFill>
                <a:schemeClr val="accent6"/>
              </a:solidFill>
            </a:endParaRPr>
          </a:p>
        </p:txBody>
      </p:sp>
      <p:sp>
        <p:nvSpPr>
          <p:cNvPr id="7" name="TextBox 6"/>
          <p:cNvSpPr txBox="1"/>
          <p:nvPr/>
        </p:nvSpPr>
        <p:spPr>
          <a:xfrm>
            <a:off x="4997513" y="6400329"/>
            <a:ext cx="2263366" cy="246221"/>
          </a:xfrm>
          <a:prstGeom prst="rect">
            <a:avLst/>
          </a:prstGeom>
          <a:noFill/>
        </p:spPr>
        <p:txBody>
          <a:bodyPr wrap="square" rtlCol="0">
            <a:spAutoFit/>
          </a:bodyPr>
          <a:lstStyle/>
          <a:p>
            <a:r>
              <a:rPr lang="en-US" sz="1000" dirty="0" smtClean="0">
                <a:solidFill>
                  <a:schemeClr val="bg1"/>
                </a:solidFill>
              </a:rPr>
              <a:t>Fertilizer Demonstration Plots</a:t>
            </a:r>
            <a:endParaRPr lang="en-US" sz="1000" dirty="0">
              <a:solidFill>
                <a:schemeClr val="bg1"/>
              </a:solidFill>
            </a:endParaRPr>
          </a:p>
        </p:txBody>
      </p:sp>
      <p:sp>
        <p:nvSpPr>
          <p:cNvPr id="13" name="TextBox 12"/>
          <p:cNvSpPr txBox="1"/>
          <p:nvPr/>
        </p:nvSpPr>
        <p:spPr>
          <a:xfrm>
            <a:off x="5051833" y="6581001"/>
            <a:ext cx="3273017" cy="246221"/>
          </a:xfrm>
          <a:prstGeom prst="rect">
            <a:avLst/>
          </a:prstGeom>
          <a:noFill/>
        </p:spPr>
        <p:txBody>
          <a:bodyPr wrap="square" rtlCol="0">
            <a:spAutoFit/>
          </a:bodyPr>
          <a:lstStyle/>
          <a:p>
            <a:r>
              <a:rPr lang="en-US" sz="1000" dirty="0" smtClean="0">
                <a:solidFill>
                  <a:schemeClr val="bg1"/>
                </a:solidFill>
              </a:rPr>
              <a:t>Images courtesy of Stuart Jennings</a:t>
            </a:r>
            <a:endParaRPr lang="en-US" sz="1000"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440486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Steep Slope Reclamation</a:t>
            </a:r>
            <a:endParaRPr lang="en-US" dirty="0"/>
          </a:p>
        </p:txBody>
      </p:sp>
      <p:pic>
        <p:nvPicPr>
          <p:cNvPr id="73731" name="Picture 3" descr="Q:\Anaconda\Photos\NRD\266.JPG"/>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49193" y="0"/>
            <a:ext cx="7106515" cy="5329642"/>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 name="TextBox 2"/>
          <p:cNvSpPr txBox="1"/>
          <p:nvPr/>
        </p:nvSpPr>
        <p:spPr>
          <a:xfrm>
            <a:off x="1237673" y="5578764"/>
            <a:ext cx="6696363" cy="369332"/>
          </a:xfrm>
          <a:prstGeom prst="rect">
            <a:avLst/>
          </a:prstGeom>
          <a:noFill/>
        </p:spPr>
        <p:txBody>
          <a:bodyPr wrap="square" rtlCol="0">
            <a:spAutoFit/>
          </a:bodyPr>
          <a:lstStyle/>
          <a:p>
            <a:pPr algn="ctr"/>
            <a:r>
              <a:rPr lang="en-US" dirty="0" smtClean="0">
                <a:solidFill>
                  <a:schemeClr val="bg1"/>
                </a:solidFill>
              </a:rPr>
              <a:t>Constructing Dozer Basins</a:t>
            </a:r>
            <a:endParaRPr lang="en-US" dirty="0">
              <a:solidFill>
                <a:schemeClr val="bg1"/>
              </a:solidFill>
            </a:endParaRPr>
          </a:p>
        </p:txBody>
      </p:sp>
      <p:sp>
        <p:nvSpPr>
          <p:cNvPr id="6" name="TextBox 5"/>
          <p:cNvSpPr txBox="1"/>
          <p:nvPr/>
        </p:nvSpPr>
        <p:spPr>
          <a:xfrm>
            <a:off x="5051833" y="6581001"/>
            <a:ext cx="3273017" cy="246221"/>
          </a:xfrm>
          <a:prstGeom prst="rect">
            <a:avLst/>
          </a:prstGeom>
          <a:noFill/>
        </p:spPr>
        <p:txBody>
          <a:bodyPr wrap="square" rtlCol="0">
            <a:spAutoFit/>
          </a:bodyPr>
          <a:lstStyle/>
          <a:p>
            <a:r>
              <a:rPr lang="en-US" sz="1000" dirty="0" smtClean="0">
                <a:solidFill>
                  <a:schemeClr val="bg1"/>
                </a:solidFill>
              </a:rPr>
              <a:t>Image courtesy of Greg Mullen</a:t>
            </a:r>
            <a:endParaRPr lang="en-US" sz="1000" dirty="0">
              <a:solidFill>
                <a:schemeClr val="bg1"/>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439956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Steep Slope </a:t>
            </a:r>
            <a:r>
              <a:rPr lang="en-US" dirty="0" smtClean="0"/>
              <a:t>Reclamation</a:t>
            </a:r>
            <a:endParaRPr lang="en-US" dirty="0"/>
          </a:p>
        </p:txBody>
      </p:sp>
      <p:pic>
        <p:nvPicPr>
          <p:cNvPr id="74754" name="Picture 2" descr="Q:\Anaconda\Photos\NRD\P1000083.jp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49607" y="30932"/>
            <a:ext cx="7237743" cy="5428307"/>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TextBox 3"/>
          <p:cNvSpPr txBox="1"/>
          <p:nvPr/>
        </p:nvSpPr>
        <p:spPr>
          <a:xfrm>
            <a:off x="5051833" y="6581001"/>
            <a:ext cx="3273017" cy="246221"/>
          </a:xfrm>
          <a:prstGeom prst="rect">
            <a:avLst/>
          </a:prstGeom>
          <a:noFill/>
        </p:spPr>
        <p:txBody>
          <a:bodyPr wrap="square" rtlCol="0">
            <a:spAutoFit/>
          </a:bodyPr>
          <a:lstStyle/>
          <a:p>
            <a:r>
              <a:rPr lang="en-US" sz="1000" dirty="0" smtClean="0">
                <a:solidFill>
                  <a:schemeClr val="bg1"/>
                </a:solidFill>
              </a:rPr>
              <a:t>Image courtesy of Greg Mullen</a:t>
            </a:r>
            <a:endParaRPr lang="en-US" sz="1000" dirty="0">
              <a:solidFill>
                <a:schemeClr val="bg1"/>
              </a:solidFill>
            </a:endParaRPr>
          </a:p>
        </p:txBody>
      </p:sp>
      <p:sp>
        <p:nvSpPr>
          <p:cNvPr id="3" name="TextBox 2"/>
          <p:cNvSpPr txBox="1"/>
          <p:nvPr/>
        </p:nvSpPr>
        <p:spPr>
          <a:xfrm>
            <a:off x="1140737" y="5658416"/>
            <a:ext cx="6844419" cy="369332"/>
          </a:xfrm>
          <a:prstGeom prst="rect">
            <a:avLst/>
          </a:prstGeom>
          <a:noFill/>
        </p:spPr>
        <p:txBody>
          <a:bodyPr wrap="square" rtlCol="0">
            <a:spAutoFit/>
          </a:bodyPr>
          <a:lstStyle/>
          <a:p>
            <a:pPr algn="ctr"/>
            <a:r>
              <a:rPr lang="en-US" dirty="0" smtClean="0">
                <a:solidFill>
                  <a:schemeClr val="bg1"/>
                </a:solidFill>
              </a:rPr>
              <a:t>Planting of Trees, Shrubs and Grasses</a:t>
            </a:r>
            <a:endParaRPr lang="en-US" dirty="0">
              <a:solidFill>
                <a:schemeClr val="bg1"/>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577614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Steep Slope Reclamation</a:t>
            </a:r>
            <a:endParaRPr lang="en-US" dirty="0"/>
          </a:p>
        </p:txBody>
      </p:sp>
      <p:sp>
        <p:nvSpPr>
          <p:cNvPr id="3" name="TextBox 2"/>
          <p:cNvSpPr txBox="1"/>
          <p:nvPr/>
        </p:nvSpPr>
        <p:spPr>
          <a:xfrm>
            <a:off x="5051833" y="6581001"/>
            <a:ext cx="3273017" cy="246221"/>
          </a:xfrm>
          <a:prstGeom prst="rect">
            <a:avLst/>
          </a:prstGeom>
          <a:noFill/>
        </p:spPr>
        <p:txBody>
          <a:bodyPr wrap="square" rtlCol="0">
            <a:spAutoFit/>
          </a:bodyPr>
          <a:lstStyle/>
          <a:p>
            <a:r>
              <a:rPr lang="en-US" sz="1000" dirty="0" smtClean="0">
                <a:solidFill>
                  <a:schemeClr val="bg1"/>
                </a:solidFill>
              </a:rPr>
              <a:t>Image courtesy of Greg Mullen</a:t>
            </a:r>
            <a:endParaRPr lang="en-US" sz="1000" dirty="0">
              <a:solidFill>
                <a:schemeClr val="bg1"/>
              </a:solidFill>
            </a:endParaRPr>
          </a:p>
        </p:txBody>
      </p:sp>
      <p:pic>
        <p:nvPicPr>
          <p:cNvPr id="75778" name="Picture 2" descr="Q:\Anaconda\Photos\NRD\016.jp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6522" y="-1"/>
            <a:ext cx="7616983" cy="5712737"/>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TextBox 3"/>
          <p:cNvSpPr txBox="1"/>
          <p:nvPr/>
        </p:nvSpPr>
        <p:spPr>
          <a:xfrm>
            <a:off x="832919" y="5884752"/>
            <a:ext cx="7288039" cy="369332"/>
          </a:xfrm>
          <a:prstGeom prst="rect">
            <a:avLst/>
          </a:prstGeom>
          <a:noFill/>
        </p:spPr>
        <p:txBody>
          <a:bodyPr wrap="square" rtlCol="0">
            <a:spAutoFit/>
          </a:bodyPr>
          <a:lstStyle/>
          <a:p>
            <a:pPr algn="ctr"/>
            <a:r>
              <a:rPr lang="en-US" dirty="0" smtClean="0">
                <a:solidFill>
                  <a:schemeClr val="bg1"/>
                </a:solidFill>
              </a:rPr>
              <a:t>Grading Steep Gullies on </a:t>
            </a:r>
            <a:r>
              <a:rPr lang="en-US" dirty="0" err="1" smtClean="0">
                <a:solidFill>
                  <a:schemeClr val="bg1"/>
                </a:solidFill>
              </a:rPr>
              <a:t>Stucky</a:t>
            </a:r>
            <a:r>
              <a:rPr lang="en-US" dirty="0" smtClean="0">
                <a:solidFill>
                  <a:schemeClr val="bg1"/>
                </a:solidFill>
              </a:rPr>
              <a:t> Ridge</a:t>
            </a:r>
            <a:endParaRPr lang="en-US" dirty="0">
              <a:solidFill>
                <a:schemeClr val="bg1"/>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813264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Rectangle 3"/>
          <p:cNvSpPr>
            <a:spLocks noGrp="1" noChangeArrowheads="1"/>
          </p:cNvSpPr>
          <p:nvPr>
            <p:ph idx="1"/>
          </p:nvPr>
        </p:nvSpPr>
        <p:spPr/>
        <p:txBody>
          <a:bodyPr/>
          <a:lstStyle/>
          <a:p>
            <a:pPr eaLnBrk="1" hangingPunct="1"/>
            <a:endParaRPr lang="en-US" dirty="0" smtClean="0"/>
          </a:p>
          <a:p>
            <a:pPr eaLnBrk="1" hangingPunct="1"/>
            <a:endParaRPr lang="en-US" dirty="0" smtClean="0"/>
          </a:p>
        </p:txBody>
      </p:sp>
      <p:pic>
        <p:nvPicPr>
          <p:cNvPr id="9219" name="Picture 4" descr="CFBasin"/>
          <p:cNvPicPr>
            <a:picLocks noChangeAspect="1" noChangeArrowheads="1"/>
          </p:cNvPicPr>
          <p:nvPr/>
        </p:nvPicPr>
        <p:blipFill>
          <a:blip r:embed="rId3"/>
          <a:srcRect/>
          <a:stretch>
            <a:fillRect/>
          </a:stretch>
        </p:blipFill>
        <p:spPr bwMode="auto">
          <a:xfrm>
            <a:off x="304800" y="222250"/>
            <a:ext cx="6366933" cy="6035675"/>
          </a:xfrm>
          <a:prstGeom prst="rect">
            <a:avLst/>
          </a:prstGeom>
          <a:noFill/>
          <a:ln w="9525">
            <a:noFill/>
            <a:miter lim="800000"/>
            <a:headEnd/>
            <a:tailEnd/>
          </a:ln>
        </p:spPr>
      </p:pic>
      <p:pic>
        <p:nvPicPr>
          <p:cNvPr id="9220" name="Picture 6" descr="anselmo4"/>
          <p:cNvPicPr>
            <a:picLocks noChangeAspect="1" noChangeArrowheads="1"/>
          </p:cNvPicPr>
          <p:nvPr/>
        </p:nvPicPr>
        <p:blipFill>
          <a:blip r:embed="rId4"/>
          <a:srcRect/>
          <a:stretch>
            <a:fillRect/>
          </a:stretch>
        </p:blipFill>
        <p:spPr bwMode="auto">
          <a:xfrm>
            <a:off x="8610600" y="6172200"/>
            <a:ext cx="400756" cy="533400"/>
          </a:xfrm>
          <a:prstGeom prst="rect">
            <a:avLst/>
          </a:prstGeom>
          <a:noFill/>
          <a:ln w="9525">
            <a:noFill/>
            <a:miter lim="800000"/>
            <a:headEnd/>
            <a:tailEnd/>
          </a:ln>
        </p:spPr>
      </p:pic>
      <p:pic>
        <p:nvPicPr>
          <p:cNvPr id="9221" name="Picture 7" descr="Montana_bres1"/>
          <p:cNvPicPr>
            <a:picLocks noChangeAspect="1" noChangeArrowheads="1"/>
          </p:cNvPicPr>
          <p:nvPr/>
        </p:nvPicPr>
        <p:blipFill>
          <a:blip r:embed="rId5"/>
          <a:srcRect/>
          <a:stretch>
            <a:fillRect/>
          </a:stretch>
        </p:blipFill>
        <p:spPr bwMode="auto">
          <a:xfrm>
            <a:off x="6265334" y="914400"/>
            <a:ext cx="2709333" cy="1847850"/>
          </a:xfrm>
          <a:prstGeom prst="rect">
            <a:avLst/>
          </a:prstGeom>
          <a:noFill/>
          <a:ln w="9525">
            <a:noFill/>
            <a:miter lim="800000"/>
            <a:headEnd/>
            <a:tailEnd/>
          </a:ln>
        </p:spPr>
      </p:pic>
      <p:sp>
        <p:nvSpPr>
          <p:cNvPr id="6" name="Rectangle 5"/>
          <p:cNvSpPr/>
          <p:nvPr/>
        </p:nvSpPr>
        <p:spPr>
          <a:xfrm>
            <a:off x="0" y="6488668"/>
            <a:ext cx="1712841" cy="307777"/>
          </a:xfrm>
          <a:prstGeom prst="rect">
            <a:avLst/>
          </a:prstGeom>
        </p:spPr>
        <p:txBody>
          <a:bodyPr wrap="none">
            <a:spAutoFit/>
          </a:bodyPr>
          <a:lstStyle/>
          <a:p>
            <a:pPr marL="347472" indent="-347472" eaLnBrk="0" hangingPunct="0">
              <a:spcBef>
                <a:spcPts val="336"/>
              </a:spcBef>
              <a:spcAft>
                <a:spcPts val="0"/>
              </a:spcAft>
            </a:pPr>
            <a:r>
              <a:rPr lang="en-US" sz="1400" b="1" i="1" dirty="0">
                <a:solidFill>
                  <a:schemeClr val="accent2"/>
                </a:solidFill>
                <a:latin typeface="Calibri"/>
              </a:rPr>
              <a:t>Location and History</a:t>
            </a:r>
          </a:p>
        </p:txBody>
      </p:sp>
      <p:pic>
        <p:nvPicPr>
          <p:cNvPr id="7" name="Picture 2"/>
          <p:cNvPicPr>
            <a:picLocks noChangeAspect="1" noChangeArrowheads="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ransition>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defRPr/>
            </a:pPr>
            <a:r>
              <a:rPr lang="en-US" altLang="en-US" dirty="0" smtClean="0"/>
              <a:t>Basis of Design for Soil Treatment</a:t>
            </a:r>
          </a:p>
        </p:txBody>
      </p:sp>
      <p:sp>
        <p:nvSpPr>
          <p:cNvPr id="63491" name="Rectangle 3"/>
          <p:cNvSpPr>
            <a:spLocks noGrp="1" noChangeArrowheads="1"/>
          </p:cNvSpPr>
          <p:nvPr>
            <p:ph type="body" idx="1"/>
          </p:nvPr>
        </p:nvSpPr>
        <p:spPr>
          <a:xfrm>
            <a:off x="990600" y="1828800"/>
            <a:ext cx="7086600" cy="4419600"/>
          </a:xfrm>
        </p:spPr>
        <p:txBody>
          <a:bodyPr/>
          <a:lstStyle/>
          <a:p>
            <a:pPr eaLnBrk="1" hangingPunct="1">
              <a:defRPr/>
            </a:pPr>
            <a:r>
              <a:rPr lang="en-US" altLang="en-US" dirty="0" smtClean="0"/>
              <a:t>Anaconda Revegetation Treatability Studies (ARTS)</a:t>
            </a:r>
          </a:p>
          <a:p>
            <a:pPr eaLnBrk="1" hangingPunct="1">
              <a:defRPr/>
            </a:pPr>
            <a:r>
              <a:rPr lang="en-US" altLang="en-US" dirty="0" smtClean="0"/>
              <a:t>Stucky Ridge 1995 and 1999 Demonstrations</a:t>
            </a:r>
          </a:p>
          <a:p>
            <a:pPr eaLnBrk="1" hangingPunct="1">
              <a:defRPr/>
            </a:pPr>
            <a:r>
              <a:rPr lang="en-US" altLang="en-US" dirty="0" smtClean="0"/>
              <a:t>Opportunity Ponds Vegetation Improvement Demonstration</a:t>
            </a:r>
          </a:p>
          <a:p>
            <a:pPr eaLnBrk="1" hangingPunct="1">
              <a:defRPr/>
            </a:pPr>
            <a:r>
              <a:rPr lang="en-US" altLang="en-US" dirty="0" smtClean="0"/>
              <a:t>Previously completed remedial actions using in situ treatment as a component of remedy</a:t>
            </a:r>
          </a:p>
          <a:p>
            <a:pPr lvl="1" eaLnBrk="1" hangingPunct="1">
              <a:defRPr/>
            </a:pPr>
            <a:r>
              <a:rPr lang="en-US" altLang="en-US" dirty="0" smtClean="0"/>
              <a:t>Drag Strip</a:t>
            </a:r>
          </a:p>
          <a:p>
            <a:pPr lvl="1" eaLnBrk="1" hangingPunct="1">
              <a:defRPr/>
            </a:pPr>
            <a:r>
              <a:rPr lang="en-US" altLang="en-US" dirty="0" smtClean="0"/>
              <a:t>Old Works Industrial Area</a:t>
            </a:r>
          </a:p>
          <a:p>
            <a:pPr eaLnBrk="1" hangingPunct="1">
              <a:defRPr/>
            </a:pPr>
            <a:r>
              <a:rPr lang="en-US" altLang="en-US" dirty="0" smtClean="0"/>
              <a:t>Successes and Failures</a:t>
            </a:r>
          </a:p>
          <a:p>
            <a:pPr eaLnBrk="1" hangingPunct="1">
              <a:buFont typeface="Monotype Sorts" pitchFamily="2" charset="2"/>
              <a:buNone/>
              <a:defRPr/>
            </a:pPr>
            <a:endParaRPr lang="en-US" altLang="en-US" dirty="0" smtClean="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ransition>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0" name="Picture 4" descr="Stucky Ridge Before"/>
          <p:cNvPicPr>
            <a:picLocks noChangeAspect="1" noChangeArrowheads="1"/>
          </p:cNvPicPr>
          <p:nvPr/>
        </p:nvPicPr>
        <p:blipFill>
          <a:blip r:embed="rId2">
            <a:lum bright="14000" contrast="1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4" descr="Stucky Ridge After"/>
          <p:cNvPicPr>
            <a:picLocks noChangeAspect="1" noChangeArrowheads="1"/>
          </p:cNvPicPr>
          <p:nvPr/>
        </p:nvPicPr>
        <p:blipFill>
          <a:blip r:embed="rId2">
            <a:lum bright="12000" contrast="1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defRPr/>
            </a:pPr>
            <a:r>
              <a:rPr lang="en-US" altLang="en-US" dirty="0" smtClean="0"/>
              <a:t>Soil Treatment Design Criteria Issues</a:t>
            </a:r>
          </a:p>
        </p:txBody>
      </p:sp>
      <p:sp>
        <p:nvSpPr>
          <p:cNvPr id="62467" name="Rectangle 3"/>
          <p:cNvSpPr>
            <a:spLocks noGrp="1" noChangeArrowheads="1"/>
          </p:cNvSpPr>
          <p:nvPr>
            <p:ph type="body" idx="1"/>
          </p:nvPr>
        </p:nvSpPr>
        <p:spPr>
          <a:xfrm>
            <a:off x="990600" y="1676400"/>
            <a:ext cx="7010400" cy="4572000"/>
          </a:xfrm>
        </p:spPr>
        <p:txBody>
          <a:bodyPr/>
          <a:lstStyle/>
          <a:p>
            <a:pPr eaLnBrk="1" hangingPunct="1">
              <a:defRPr/>
            </a:pPr>
            <a:r>
              <a:rPr lang="en-US" altLang="en-US" dirty="0" smtClean="0"/>
              <a:t>pH</a:t>
            </a:r>
          </a:p>
          <a:p>
            <a:pPr eaLnBrk="1" hangingPunct="1">
              <a:defRPr/>
            </a:pPr>
            <a:r>
              <a:rPr lang="en-US" altLang="en-US" dirty="0" smtClean="0"/>
              <a:t>Organic Matter</a:t>
            </a:r>
          </a:p>
          <a:p>
            <a:pPr eaLnBrk="1" hangingPunct="1">
              <a:defRPr/>
            </a:pPr>
            <a:r>
              <a:rPr lang="en-US" altLang="en-US" dirty="0" smtClean="0"/>
              <a:t>Depth of Treatment</a:t>
            </a:r>
          </a:p>
          <a:p>
            <a:pPr eaLnBrk="1" hangingPunct="1">
              <a:defRPr/>
            </a:pPr>
            <a:r>
              <a:rPr lang="en-US" altLang="en-US" dirty="0" smtClean="0"/>
              <a:t>Liming Rates</a:t>
            </a:r>
          </a:p>
          <a:p>
            <a:pPr eaLnBrk="1" hangingPunct="1">
              <a:defRPr/>
            </a:pPr>
            <a:r>
              <a:rPr lang="en-US" altLang="en-US" dirty="0" smtClean="0"/>
              <a:t>Alkaline Amendment Sources</a:t>
            </a:r>
          </a:p>
          <a:p>
            <a:pPr eaLnBrk="1" hangingPunct="1">
              <a:defRPr/>
            </a:pPr>
            <a:r>
              <a:rPr lang="en-US" altLang="en-US" dirty="0" smtClean="0"/>
              <a:t>Steep Slopes</a:t>
            </a:r>
          </a:p>
          <a:p>
            <a:pPr eaLnBrk="1" hangingPunct="1">
              <a:defRPr/>
            </a:pPr>
            <a:r>
              <a:rPr lang="en-US" altLang="en-US" dirty="0" smtClean="0"/>
              <a:t>Phytotoxicity - Contaminant of Concern (COC) concentrations</a:t>
            </a:r>
          </a:p>
          <a:p>
            <a:pPr eaLnBrk="1" hangingPunct="1">
              <a:defRPr/>
            </a:pPr>
            <a:endParaRPr lang="en-US" altLang="en-US" dirty="0" smtClean="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ransition>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defRPr/>
            </a:pPr>
            <a:r>
              <a:rPr lang="en-US" altLang="en-US" dirty="0" smtClean="0"/>
              <a:t>Depth of Treatment</a:t>
            </a:r>
          </a:p>
        </p:txBody>
      </p:sp>
      <p:sp>
        <p:nvSpPr>
          <p:cNvPr id="96259" name="Rectangle 3"/>
          <p:cNvSpPr>
            <a:spLocks noGrp="1" noChangeArrowheads="1"/>
          </p:cNvSpPr>
          <p:nvPr>
            <p:ph type="body" idx="1"/>
          </p:nvPr>
        </p:nvSpPr>
        <p:spPr>
          <a:xfrm>
            <a:off x="990600" y="1752600"/>
            <a:ext cx="7086600" cy="4114800"/>
          </a:xfrm>
        </p:spPr>
        <p:txBody>
          <a:bodyPr/>
          <a:lstStyle/>
          <a:p>
            <a:pPr eaLnBrk="1" hangingPunct="1">
              <a:defRPr/>
            </a:pPr>
            <a:r>
              <a:rPr lang="en-US" altLang="en-US" dirty="0" smtClean="0"/>
              <a:t>Minimum depth of plant growth media of 18 inches based on &gt;20 years of success/failure</a:t>
            </a:r>
          </a:p>
          <a:p>
            <a:pPr eaLnBrk="1" hangingPunct="1">
              <a:defRPr/>
            </a:pPr>
            <a:r>
              <a:rPr lang="en-US" altLang="en-US" dirty="0" smtClean="0"/>
              <a:t>Depth of incorporation in 6 inch intervals based on experience with equipment (T6 = Treatment to 6 inches)</a:t>
            </a:r>
          </a:p>
          <a:p>
            <a:pPr eaLnBrk="1" hangingPunct="1">
              <a:defRPr/>
            </a:pPr>
            <a:r>
              <a:rPr lang="en-US" altLang="en-US" dirty="0" smtClean="0"/>
              <a:t>T6, T12 – done with conventional tilling equipment (Rhome disc)</a:t>
            </a:r>
          </a:p>
          <a:p>
            <a:pPr eaLnBrk="1" hangingPunct="1">
              <a:defRPr/>
            </a:pPr>
            <a:r>
              <a:rPr lang="en-US" altLang="en-US" dirty="0" smtClean="0"/>
              <a:t>T18 – significantly more expensive (</a:t>
            </a:r>
            <a:r>
              <a:rPr lang="en-US" altLang="en-US" dirty="0" err="1" smtClean="0"/>
              <a:t>Bomag</a:t>
            </a:r>
            <a:r>
              <a:rPr lang="en-US" altLang="en-US" dirty="0" smtClean="0"/>
              <a:t> rotary mixer)</a:t>
            </a:r>
          </a:p>
          <a:p>
            <a:pPr eaLnBrk="1" hangingPunct="1">
              <a:defRPr/>
            </a:pPr>
            <a:r>
              <a:rPr lang="en-US" altLang="en-US" dirty="0" smtClean="0"/>
              <a:t>T12 limitation for aerially-contaminated soils</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ransition>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defRPr/>
            </a:pPr>
            <a:r>
              <a:rPr lang="en-US" altLang="en-US" dirty="0" smtClean="0"/>
              <a:t>pH</a:t>
            </a:r>
          </a:p>
        </p:txBody>
      </p:sp>
      <p:sp>
        <p:nvSpPr>
          <p:cNvPr id="97283" name="Rectangle 3"/>
          <p:cNvSpPr>
            <a:spLocks noGrp="1" noChangeArrowheads="1"/>
          </p:cNvSpPr>
          <p:nvPr>
            <p:ph type="body" idx="1"/>
          </p:nvPr>
        </p:nvSpPr>
        <p:spPr>
          <a:xfrm>
            <a:off x="990600" y="1676400"/>
            <a:ext cx="7239000" cy="4572000"/>
          </a:xfrm>
        </p:spPr>
        <p:txBody>
          <a:bodyPr/>
          <a:lstStyle/>
          <a:p>
            <a:pPr eaLnBrk="1" hangingPunct="1">
              <a:defRPr/>
            </a:pPr>
            <a:r>
              <a:rPr lang="en-US" altLang="en-US" dirty="0" smtClean="0">
                <a:solidFill>
                  <a:schemeClr val="bg2"/>
                </a:solidFill>
              </a:rPr>
              <a:t>Treatment Trigger</a:t>
            </a:r>
          </a:p>
          <a:p>
            <a:pPr lvl="1" eaLnBrk="1" hangingPunct="1">
              <a:defRPr/>
            </a:pPr>
            <a:r>
              <a:rPr lang="en-US" altLang="en-US" dirty="0" smtClean="0">
                <a:solidFill>
                  <a:schemeClr val="bg2"/>
                </a:solidFill>
              </a:rPr>
              <a:t>0-6 inch interval, must be 6.5 or greater</a:t>
            </a:r>
          </a:p>
          <a:p>
            <a:pPr lvl="1" eaLnBrk="1" hangingPunct="1">
              <a:defRPr/>
            </a:pPr>
            <a:r>
              <a:rPr lang="en-US" altLang="en-US" dirty="0" smtClean="0">
                <a:solidFill>
                  <a:schemeClr val="bg2"/>
                </a:solidFill>
              </a:rPr>
              <a:t>Deeper intervals, must be 6.0 or greater</a:t>
            </a:r>
          </a:p>
          <a:p>
            <a:pPr eaLnBrk="1" hangingPunct="1">
              <a:defRPr/>
            </a:pPr>
            <a:r>
              <a:rPr lang="en-US" altLang="en-US" dirty="0" smtClean="0">
                <a:solidFill>
                  <a:schemeClr val="bg2"/>
                </a:solidFill>
              </a:rPr>
              <a:t>Growth Media Treatment Requirements</a:t>
            </a:r>
          </a:p>
          <a:p>
            <a:pPr lvl="1" eaLnBrk="1" hangingPunct="1">
              <a:defRPr/>
            </a:pPr>
            <a:r>
              <a:rPr lang="en-US" altLang="en-US" dirty="0" smtClean="0">
                <a:solidFill>
                  <a:schemeClr val="bg2"/>
                </a:solidFill>
              </a:rPr>
              <a:t>Between 6.5 and 8.5 for tilling alone</a:t>
            </a:r>
          </a:p>
          <a:p>
            <a:pPr lvl="1" eaLnBrk="1" hangingPunct="1">
              <a:defRPr/>
            </a:pPr>
            <a:r>
              <a:rPr lang="en-US" altLang="en-US" dirty="0" smtClean="0">
                <a:solidFill>
                  <a:schemeClr val="bg2"/>
                </a:solidFill>
              </a:rPr>
              <a:t>Between 7.0 and 8.5 if neutralizing amendments are used </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ransition>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defRPr/>
            </a:pPr>
            <a:r>
              <a:rPr lang="en-US" altLang="en-US" smtClean="0"/>
              <a:t>Alkaline Amendments</a:t>
            </a:r>
          </a:p>
        </p:txBody>
      </p:sp>
      <p:sp>
        <p:nvSpPr>
          <p:cNvPr id="74755" name="Rectangle 3"/>
          <p:cNvSpPr>
            <a:spLocks noGrp="1" noChangeArrowheads="1"/>
          </p:cNvSpPr>
          <p:nvPr>
            <p:ph type="body" idx="1"/>
          </p:nvPr>
        </p:nvSpPr>
        <p:spPr>
          <a:xfrm>
            <a:off x="990600" y="1600200"/>
            <a:ext cx="7010400" cy="4648200"/>
          </a:xfrm>
        </p:spPr>
        <p:txBody>
          <a:bodyPr/>
          <a:lstStyle/>
          <a:p>
            <a:pPr eaLnBrk="1" hangingPunct="1">
              <a:defRPr/>
            </a:pPr>
            <a:r>
              <a:rPr lang="en-US" altLang="en-US" smtClean="0"/>
              <a:t>High cost of lime drove evaluation of alkaline waste by-products (cement and lime kiln dust)</a:t>
            </a:r>
          </a:p>
          <a:p>
            <a:pPr eaLnBrk="1" hangingPunct="1">
              <a:defRPr/>
            </a:pPr>
            <a:r>
              <a:rPr lang="en-US" altLang="en-US" smtClean="0"/>
              <a:t>Concern over trace metals in these materials necessitated greenhouse studies</a:t>
            </a:r>
          </a:p>
          <a:p>
            <a:pPr eaLnBrk="1" hangingPunct="1">
              <a:defRPr/>
            </a:pPr>
            <a:r>
              <a:rPr lang="en-US" altLang="en-US" smtClean="0"/>
              <a:t>Many amendments approved</a:t>
            </a:r>
          </a:p>
          <a:p>
            <a:pPr lvl="1" eaLnBrk="1" hangingPunct="1">
              <a:defRPr/>
            </a:pPr>
            <a:r>
              <a:rPr lang="en-US" altLang="en-US" smtClean="0"/>
              <a:t>increasing alkaline amendment rates equated to decreased plant productivity based on greenhouse studies</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ransition>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defRPr/>
            </a:pPr>
            <a:r>
              <a:rPr lang="en-US" altLang="en-US" smtClean="0"/>
              <a:t>Lime Equation for Soil Treatment</a:t>
            </a:r>
          </a:p>
        </p:txBody>
      </p:sp>
      <p:sp>
        <p:nvSpPr>
          <p:cNvPr id="95235" name="Rectangle 3"/>
          <p:cNvSpPr>
            <a:spLocks noGrp="1" noChangeArrowheads="1"/>
          </p:cNvSpPr>
          <p:nvPr>
            <p:ph type="body" idx="1"/>
          </p:nvPr>
        </p:nvSpPr>
        <p:spPr>
          <a:xfrm>
            <a:off x="990600" y="1752600"/>
            <a:ext cx="7010400" cy="4495800"/>
          </a:xfrm>
        </p:spPr>
        <p:txBody>
          <a:bodyPr/>
          <a:lstStyle/>
          <a:p>
            <a:pPr eaLnBrk="1" hangingPunct="1">
              <a:buFont typeface="Monotype Sorts" pitchFamily="2" charset="2"/>
              <a:buNone/>
              <a:defRPr/>
            </a:pPr>
            <a:r>
              <a:rPr lang="en-US" altLang="en-US" smtClean="0"/>
              <a:t>Lime Rate (tons CaCO3/1000 tons waste) = </a:t>
            </a:r>
          </a:p>
          <a:p>
            <a:pPr eaLnBrk="1" hangingPunct="1">
              <a:buFont typeface="Monotype Sorts" pitchFamily="2" charset="2"/>
              <a:buNone/>
              <a:defRPr/>
            </a:pPr>
            <a:r>
              <a:rPr lang="en-US" altLang="en-US" smtClean="0"/>
              <a:t>	</a:t>
            </a:r>
            <a:r>
              <a:rPr lang="en-US" altLang="en-US" smtClean="0">
                <a:solidFill>
                  <a:srgbClr val="FFFF99"/>
                </a:solidFill>
              </a:rPr>
              <a:t>[(HNO3-S + Residual-S)31.25 + (HCl-S)23.44 + [SMP buffer]]1.25</a:t>
            </a:r>
          </a:p>
          <a:p>
            <a:pPr eaLnBrk="1" hangingPunct="1">
              <a:buFont typeface="Monotype Sorts" pitchFamily="2" charset="2"/>
              <a:buNone/>
              <a:defRPr/>
            </a:pPr>
            <a:endParaRPr lang="en-US" altLang="en-US" smtClean="0"/>
          </a:p>
          <a:p>
            <a:pPr eaLnBrk="1" hangingPunct="1">
              <a:buFont typeface="Monotype Sorts" pitchFamily="2" charset="2"/>
              <a:buNone/>
              <a:defRPr/>
            </a:pPr>
            <a:r>
              <a:rPr lang="en-US" altLang="en-US" smtClean="0"/>
              <a:t>Modified for areas impacted solely by smelter emissions:</a:t>
            </a:r>
          </a:p>
          <a:p>
            <a:pPr eaLnBrk="1" hangingPunct="1">
              <a:buFont typeface="Monotype Sorts" pitchFamily="2" charset="2"/>
              <a:buNone/>
              <a:defRPr/>
            </a:pPr>
            <a:endParaRPr lang="en-US" altLang="en-US" smtClean="0"/>
          </a:p>
          <a:p>
            <a:pPr eaLnBrk="1" hangingPunct="1">
              <a:buFont typeface="Monotype Sorts" pitchFamily="2" charset="2"/>
              <a:buNone/>
              <a:defRPr/>
            </a:pPr>
            <a:r>
              <a:rPr lang="en-US" altLang="en-US" smtClean="0"/>
              <a:t>Lime Rate (tons CaCO3/1000 tons waste) = </a:t>
            </a:r>
            <a:r>
              <a:rPr lang="en-US" altLang="en-US" smtClean="0">
                <a:solidFill>
                  <a:srgbClr val="FFFF99"/>
                </a:solidFill>
              </a:rPr>
              <a:t>[SMP buffer]1.00</a:t>
            </a:r>
            <a:r>
              <a:rPr lang="en-US" altLang="en-US" smtClean="0"/>
              <a:t> </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ransition>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6" name="Rectangle 4"/>
          <p:cNvSpPr>
            <a:spLocks noGrp="1" noChangeArrowheads="1"/>
          </p:cNvSpPr>
          <p:nvPr>
            <p:ph type="title"/>
          </p:nvPr>
        </p:nvSpPr>
        <p:spPr/>
        <p:txBody>
          <a:bodyPr/>
          <a:lstStyle/>
          <a:p>
            <a:pPr eaLnBrk="1" hangingPunct="1">
              <a:defRPr/>
            </a:pPr>
            <a:r>
              <a:rPr lang="en-US" altLang="en-US" smtClean="0"/>
              <a:t>Organic Matter (OM)</a:t>
            </a:r>
          </a:p>
        </p:txBody>
      </p:sp>
      <p:sp>
        <p:nvSpPr>
          <p:cNvPr id="79877" name="Rectangle 5"/>
          <p:cNvSpPr>
            <a:spLocks noGrp="1" noChangeArrowheads="1"/>
          </p:cNvSpPr>
          <p:nvPr>
            <p:ph type="body" idx="1"/>
          </p:nvPr>
        </p:nvSpPr>
        <p:spPr>
          <a:xfrm>
            <a:off x="990600" y="1676400"/>
            <a:ext cx="7086600" cy="4572000"/>
          </a:xfrm>
        </p:spPr>
        <p:txBody>
          <a:bodyPr/>
          <a:lstStyle/>
          <a:p>
            <a:pPr eaLnBrk="1" hangingPunct="1">
              <a:defRPr/>
            </a:pPr>
            <a:r>
              <a:rPr lang="en-US" altLang="en-US" smtClean="0"/>
              <a:t>OM content in top six inches of treated growth media must be 1.5%</a:t>
            </a:r>
          </a:p>
          <a:p>
            <a:pPr eaLnBrk="1" hangingPunct="1">
              <a:defRPr/>
            </a:pPr>
            <a:r>
              <a:rPr lang="en-US" altLang="en-US" smtClean="0"/>
              <a:t>Although vegetation is sparse or barren, many areas have intact soil “A” horizons</a:t>
            </a:r>
          </a:p>
          <a:p>
            <a:pPr eaLnBrk="1" hangingPunct="1">
              <a:defRPr/>
            </a:pPr>
            <a:r>
              <a:rPr lang="en-US" altLang="en-US" smtClean="0"/>
              <a:t>Stucky Ridge studies show that intact soil horizons meet the criteria, even after mixing</a:t>
            </a:r>
          </a:p>
          <a:p>
            <a:pPr eaLnBrk="1" hangingPunct="1">
              <a:defRPr/>
            </a:pPr>
            <a:r>
              <a:rPr lang="en-US" altLang="en-US" smtClean="0"/>
              <a:t>Areas with no or partial “A” horizons require post-treatment testing to determine organic matter requirement</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ransition>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2" name="Picture 4" descr="MVC-009F"/>
          <p:cNvPicPr>
            <a:picLocks noGrp="1" noChangeAspect="1" noChangeArrowheads="1"/>
          </p:cNvPicPr>
          <p:nvPr>
            <p:ph type="title" idx="4294967295"/>
          </p:nvPr>
        </p:nvPicPr>
        <p:blipFill>
          <a:blip r:embed="rId2">
            <a:lum bright="8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3999" r="16499" b="6000"/>
          <a:stretch>
            <a:fillRect/>
          </a:stretch>
        </p:blipFill>
        <p:spPr>
          <a:xfrm>
            <a:off x="0" y="0"/>
            <a:ext cx="8350370" cy="6262778"/>
          </a:xfr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txBox="1">
            <a:spLocks/>
          </p:cNvSpPr>
          <p:nvPr/>
        </p:nvSpPr>
        <p:spPr bwMode="auto">
          <a:xfrm>
            <a:off x="0" y="232913"/>
            <a:ext cx="9247516" cy="781050"/>
          </a:xfrm>
          <a:prstGeom prst="rect">
            <a:avLst/>
          </a:prstGeom>
          <a:noFill/>
          <a:ln w="9525">
            <a:noFill/>
            <a:miter lim="800000"/>
            <a:headEnd/>
            <a:tailEnd/>
          </a:ln>
          <a:effectLst>
            <a:outerShdw dist="35921" dir="2700000" algn="ctr" rotWithShape="0">
              <a:srgbClr val="000000"/>
            </a:outerShdw>
          </a:effectLst>
        </p:spPr>
        <p:txBody>
          <a:bodyPr lIns="92075" tIns="46038" rIns="92075" bIns="46038" anchor="ctr"/>
          <a:lstStyle/>
          <a:p>
            <a:pPr>
              <a:lnSpc>
                <a:spcPct val="90000"/>
              </a:lnSpc>
              <a:defRPr/>
            </a:pPr>
            <a:r>
              <a:rPr lang="en-US" sz="2800" kern="0" dirty="0">
                <a:solidFill>
                  <a:srgbClr val="FFFFFF"/>
                </a:solidFill>
                <a:latin typeface="+mj-lt"/>
                <a:ea typeface="+mj-ea"/>
                <a:cs typeface="+mj-cs"/>
              </a:rPr>
              <a:t>Placer mining </a:t>
            </a:r>
            <a:r>
              <a:rPr lang="en-US" sz="2800" kern="0" dirty="0" smtClean="0">
                <a:solidFill>
                  <a:srgbClr val="FFFFFF"/>
                </a:solidFill>
                <a:latin typeface="+mj-lt"/>
                <a:ea typeface="+mj-ea"/>
                <a:cs typeface="+mj-cs"/>
              </a:rPr>
              <a:t>began </a:t>
            </a:r>
            <a:r>
              <a:rPr lang="en-US" sz="2800" kern="0" dirty="0">
                <a:solidFill>
                  <a:srgbClr val="FFFFFF"/>
                </a:solidFill>
                <a:latin typeface="+mj-lt"/>
                <a:ea typeface="+mj-ea"/>
                <a:cs typeface="+mj-cs"/>
              </a:rPr>
              <a:t>in the </a:t>
            </a:r>
            <a:r>
              <a:rPr lang="en-US" sz="2800" kern="0" dirty="0" smtClean="0">
                <a:solidFill>
                  <a:srgbClr val="FFFFFF"/>
                </a:solidFill>
                <a:latin typeface="+mj-lt"/>
                <a:ea typeface="+mj-ea"/>
                <a:cs typeface="+mj-cs"/>
              </a:rPr>
              <a:t>Clark </a:t>
            </a:r>
            <a:r>
              <a:rPr lang="en-US" sz="2800" kern="0" dirty="0">
                <a:solidFill>
                  <a:srgbClr val="FFFFFF"/>
                </a:solidFill>
                <a:latin typeface="+mj-lt"/>
                <a:ea typeface="+mj-ea"/>
                <a:cs typeface="+mj-cs"/>
              </a:rPr>
              <a:t>Fork River </a:t>
            </a:r>
            <a:r>
              <a:rPr lang="en-US" sz="2800" kern="0" dirty="0" smtClean="0">
                <a:solidFill>
                  <a:srgbClr val="FFFFFF"/>
                </a:solidFill>
                <a:latin typeface="+mj-lt"/>
                <a:ea typeface="+mj-ea"/>
                <a:cs typeface="+mj-cs"/>
              </a:rPr>
              <a:t>Basin in </a:t>
            </a:r>
            <a:r>
              <a:rPr lang="en-US" sz="2800" kern="0" dirty="0">
                <a:solidFill>
                  <a:srgbClr val="FFFFFF"/>
                </a:solidFill>
                <a:latin typeface="+mj-lt"/>
                <a:ea typeface="+mj-ea"/>
                <a:cs typeface="+mj-cs"/>
              </a:rPr>
              <a:t>the </a:t>
            </a:r>
            <a:r>
              <a:rPr lang="en-US" sz="2800" kern="0" dirty="0" smtClean="0">
                <a:solidFill>
                  <a:srgbClr val="FFFFFF"/>
                </a:solidFill>
                <a:latin typeface="+mj-lt"/>
                <a:ea typeface="+mj-ea"/>
                <a:cs typeface="+mj-cs"/>
              </a:rPr>
              <a:t>1860s</a:t>
            </a:r>
            <a:endParaRPr lang="en-US" sz="2800" kern="0" dirty="0">
              <a:solidFill>
                <a:srgbClr val="FFFFFF"/>
              </a:solidFill>
              <a:latin typeface="+mj-lt"/>
              <a:ea typeface="+mj-ea"/>
              <a:cs typeface="+mj-cs"/>
            </a:endParaRPr>
          </a:p>
        </p:txBody>
      </p:sp>
      <p:sp>
        <p:nvSpPr>
          <p:cNvPr id="3" name="Title 1"/>
          <p:cNvSpPr txBox="1">
            <a:spLocks/>
          </p:cNvSpPr>
          <p:nvPr/>
        </p:nvSpPr>
        <p:spPr bwMode="auto">
          <a:xfrm>
            <a:off x="1117600" y="3048000"/>
            <a:ext cx="6366933" cy="781050"/>
          </a:xfrm>
          <a:prstGeom prst="rect">
            <a:avLst/>
          </a:prstGeom>
          <a:noFill/>
          <a:ln w="9525">
            <a:noFill/>
            <a:miter lim="800000"/>
            <a:headEnd/>
            <a:tailEnd/>
          </a:ln>
          <a:effectLst>
            <a:outerShdw dist="35921" dir="2700000" algn="ctr" rotWithShape="0">
              <a:srgbClr val="000000"/>
            </a:outerShdw>
          </a:effectLst>
        </p:spPr>
        <p:txBody>
          <a:bodyPr lIns="92075" tIns="46038" rIns="92075" bIns="46038" anchor="ctr"/>
          <a:lstStyle/>
          <a:p>
            <a:pPr>
              <a:lnSpc>
                <a:spcPct val="90000"/>
              </a:lnSpc>
              <a:defRPr/>
            </a:pPr>
            <a:r>
              <a:rPr lang="en-US" sz="2400" kern="0" dirty="0">
                <a:solidFill>
                  <a:srgbClr val="FFFF66"/>
                </a:solidFill>
                <a:latin typeface="+mj-lt"/>
                <a:ea typeface="+mj-ea"/>
                <a:cs typeface="+mj-cs"/>
              </a:rPr>
              <a:t>Insert picture of placer mining</a:t>
            </a:r>
          </a:p>
        </p:txBody>
      </p:sp>
      <p:pic>
        <p:nvPicPr>
          <p:cNvPr id="10244" name="Picture 5" descr="http://www.worldofrockhounds.com/GoldDust-PlacerMiningAtRockervilleDakota.jpe"/>
          <p:cNvPicPr>
            <a:picLocks noChangeAspect="1" noChangeArrowheads="1"/>
          </p:cNvPicPr>
          <p:nvPr/>
        </p:nvPicPr>
        <p:blipFill>
          <a:blip r:embed="rId2"/>
          <a:srcRect/>
          <a:stretch>
            <a:fillRect/>
          </a:stretch>
        </p:blipFill>
        <p:spPr bwMode="auto">
          <a:xfrm>
            <a:off x="1203865" y="1288212"/>
            <a:ext cx="6479822" cy="4854575"/>
          </a:xfrm>
          <a:prstGeom prst="rect">
            <a:avLst/>
          </a:prstGeom>
          <a:noFill/>
          <a:ln w="9525">
            <a:noFill/>
            <a:miter lim="800000"/>
            <a:headEnd/>
            <a:tailEnd/>
          </a:ln>
        </p:spPr>
      </p:pic>
      <p:sp>
        <p:nvSpPr>
          <p:cNvPr id="5" name="Rectangle 4"/>
          <p:cNvSpPr/>
          <p:nvPr/>
        </p:nvSpPr>
        <p:spPr>
          <a:xfrm>
            <a:off x="0" y="6488668"/>
            <a:ext cx="1712841" cy="307777"/>
          </a:xfrm>
          <a:prstGeom prst="rect">
            <a:avLst/>
          </a:prstGeom>
        </p:spPr>
        <p:txBody>
          <a:bodyPr wrap="none">
            <a:spAutoFit/>
          </a:bodyPr>
          <a:lstStyle/>
          <a:p>
            <a:pPr marL="347472" indent="-347472" eaLnBrk="0" hangingPunct="0">
              <a:spcBef>
                <a:spcPts val="336"/>
              </a:spcBef>
              <a:spcAft>
                <a:spcPts val="0"/>
              </a:spcAft>
            </a:pPr>
            <a:r>
              <a:rPr lang="en-US" sz="1400" b="1" i="1" dirty="0">
                <a:solidFill>
                  <a:schemeClr val="accent2"/>
                </a:solidFill>
                <a:latin typeface="Calibri"/>
              </a:rPr>
              <a:t>Location and History</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ransition>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6" name="Picture 4" descr="MVC-005F"/>
          <p:cNvPicPr>
            <a:picLocks noChangeAspect="1" noChangeArrowheads="1"/>
          </p:cNvPicPr>
          <p:nvPr/>
        </p:nvPicPr>
        <p:blipFill>
          <a:blip r:embed="rId2">
            <a:lum bright="14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9501" r="16499" b="6000"/>
          <a:stretch>
            <a:fillRect/>
          </a:stretch>
        </p:blipFill>
        <p:spPr bwMode="auto">
          <a:xfrm>
            <a:off x="845389" y="31730"/>
            <a:ext cx="7479462" cy="682626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ransition>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800" y="0"/>
            <a:ext cx="9753600" cy="67056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tx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FFFFFF"/>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ransition>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tx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FFFFFF"/>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ransition>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525000" cy="683418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tx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FFFFFF"/>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ransition>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5"/>
          <p:cNvSpPr>
            <a:spLocks noChangeArrowheads="1"/>
          </p:cNvSpPr>
          <p:nvPr/>
        </p:nvSpPr>
        <p:spPr bwMode="auto">
          <a:xfrm>
            <a:off x="0" y="2552700"/>
            <a:ext cx="9144000" cy="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tx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FFFFFF"/>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none"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US" altLang="en-US"/>
          </a:p>
        </p:txBody>
      </p:sp>
      <p:graphicFrame>
        <p:nvGraphicFramePr>
          <p:cNvPr id="36867" name="Object 4"/>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027358296"/>
              </p:ext>
            </p:extLst>
          </p:nvPr>
        </p:nvGraphicFramePr>
        <p:xfrm>
          <a:off x="-176171" y="0"/>
          <a:ext cx="9320169" cy="4572708"/>
        </p:xfrm>
        <a:graphic>
          <a:graphicData uri="http://schemas.openxmlformats.org/presentationml/2006/ole">
            <p:oleObj spid="_x0000_s71688" r:id="rId3" imgW="7447619" imgH="5106113" progId="">
              <p:embed/>
            </p:oleObj>
          </a:graphicData>
        </a:graphic>
      </p:graphicFrame>
      <p:pic>
        <p:nvPicPr>
          <p:cNvPr id="4" name="Picture 2"/>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ransition>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5" descr="C:\Rennick Current Work\Photographs\Work\Anaconda - Stuckey Ridge 2010\P9200007.JPG"/>
          <p:cNvPicPr>
            <a:picLocks noChangeAspect="1" noChangeArrowheads="1"/>
          </p:cNvPicPr>
          <p:nvPr/>
        </p:nvPicPr>
        <p:blipFill>
          <a:blip r:embed="rId2"/>
          <a:srcRect/>
          <a:stretch>
            <a:fillRect/>
          </a:stretch>
        </p:blipFill>
        <p:spPr bwMode="auto">
          <a:xfrm>
            <a:off x="190500" y="152400"/>
            <a:ext cx="4978400" cy="3733800"/>
          </a:xfrm>
          <a:prstGeom prst="rect">
            <a:avLst/>
          </a:prstGeom>
          <a:noFill/>
          <a:ln w="9525">
            <a:noFill/>
            <a:miter lim="800000"/>
            <a:headEnd/>
            <a:tailEnd/>
          </a:ln>
        </p:spPr>
      </p:pic>
      <p:sp>
        <p:nvSpPr>
          <p:cNvPr id="6" name="Text Placeholder 5"/>
          <p:cNvSpPr>
            <a:spLocks noGrp="1"/>
          </p:cNvSpPr>
          <p:nvPr>
            <p:ph type="body" sz="quarter" idx="4294967295"/>
          </p:nvPr>
        </p:nvSpPr>
        <p:spPr>
          <a:xfrm>
            <a:off x="207033" y="178309"/>
            <a:ext cx="4968815" cy="508000"/>
          </a:xfrm>
        </p:spPr>
        <p:txBody>
          <a:bodyPr/>
          <a:lstStyle/>
          <a:p>
            <a:pPr>
              <a:buNone/>
            </a:pPr>
            <a:r>
              <a:rPr lang="en-US" b="1" dirty="0" smtClean="0">
                <a:solidFill>
                  <a:schemeClr val="accent3"/>
                </a:solidFill>
              </a:rPr>
              <a:t>Deep tillage on Stucky Ridge, 2011</a:t>
            </a:r>
            <a:endParaRPr lang="en-US" b="1" dirty="0">
              <a:solidFill>
                <a:schemeClr val="accent3"/>
              </a:solidFill>
            </a:endParaRPr>
          </a:p>
        </p:txBody>
      </p:sp>
      <p:pic>
        <p:nvPicPr>
          <p:cNvPr id="13" name="Picture 2" descr="C:\Rennick Current Work\Photographs\Work\Anaconda - Stuckey Ridge 2010\IMG_5915.jpg"/>
          <p:cNvPicPr>
            <a:picLocks noChangeAspect="1" noChangeArrowheads="1"/>
          </p:cNvPicPr>
          <p:nvPr/>
        </p:nvPicPr>
        <p:blipFill>
          <a:blip r:embed="rId3"/>
          <a:srcRect/>
          <a:stretch>
            <a:fillRect/>
          </a:stretch>
        </p:blipFill>
        <p:spPr>
          <a:xfrm>
            <a:off x="768473" y="3003250"/>
            <a:ext cx="4476387" cy="3357290"/>
          </a:xfrm>
          <a:prstGeom prst="rect">
            <a:avLst/>
          </a:prstGeom>
          <a:noFill/>
        </p:spPr>
      </p:pic>
      <p:pic>
        <p:nvPicPr>
          <p:cNvPr id="12" name="Picture 3" descr="C:\Rennick Current Work\Photographs\Work\Anaconda - Stuckey Ridge 2010\PA070006.JPG"/>
          <p:cNvPicPr>
            <a:picLocks noChangeAspect="1" noChangeArrowheads="1"/>
          </p:cNvPicPr>
          <p:nvPr/>
        </p:nvPicPr>
        <p:blipFill>
          <a:blip r:embed="rId4"/>
          <a:srcRect/>
          <a:stretch>
            <a:fillRect/>
          </a:stretch>
        </p:blipFill>
        <p:spPr bwMode="auto">
          <a:xfrm>
            <a:off x="4641008" y="1578634"/>
            <a:ext cx="4295955" cy="3221966"/>
          </a:xfrm>
          <a:prstGeom prst="rect">
            <a:avLst/>
          </a:prstGeom>
          <a:noFill/>
          <a:ln w="9525">
            <a:noFill/>
            <a:miter lim="800000"/>
            <a:headEnd/>
            <a:tailEnd/>
          </a:ln>
        </p:spPr>
      </p:pic>
      <p:sp>
        <p:nvSpPr>
          <p:cNvPr id="9" name="Text Placeholder 5"/>
          <p:cNvSpPr txBox="1">
            <a:spLocks/>
          </p:cNvSpPr>
          <p:nvPr/>
        </p:nvSpPr>
        <p:spPr bwMode="auto">
          <a:xfrm>
            <a:off x="4641011" y="4022813"/>
            <a:ext cx="4502989" cy="738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F6B101"/>
              </a:buClr>
              <a:buSzTx/>
              <a:tabLst/>
              <a:defRPr/>
            </a:pPr>
            <a:r>
              <a:rPr kumimoji="0" lang="en-US" sz="2400" b="1" i="0" u="none" strike="noStrike" kern="1200" cap="none" spc="0" normalizeH="0" baseline="0" noProof="0" dirty="0" smtClean="0">
                <a:ln>
                  <a:noFill/>
                </a:ln>
                <a:solidFill>
                  <a:schemeClr val="bg1"/>
                </a:solidFill>
                <a:effectLst/>
                <a:uLnTx/>
                <a:uFillTx/>
                <a:latin typeface="+mn-lt"/>
                <a:ea typeface="+mn-ea"/>
                <a:cs typeface="+mn-cs"/>
              </a:rPr>
              <a:t>Terrogator spreading sugar beet lime</a:t>
            </a:r>
            <a:endParaRPr kumimoji="0" lang="en-US" sz="2400" b="1" i="0" u="none" strike="noStrike" kern="1200" cap="none" spc="0" normalizeH="0" baseline="0" noProof="0" dirty="0">
              <a:ln>
                <a:noFill/>
              </a:ln>
              <a:solidFill>
                <a:schemeClr val="bg1"/>
              </a:solidFill>
              <a:effectLst/>
              <a:uLnTx/>
              <a:uFillTx/>
              <a:latin typeface="+mn-lt"/>
              <a:ea typeface="+mn-ea"/>
              <a:cs typeface="+mn-cs"/>
            </a:endParaRPr>
          </a:p>
        </p:txBody>
      </p:sp>
      <p:sp>
        <p:nvSpPr>
          <p:cNvPr id="10" name="Text Placeholder 5"/>
          <p:cNvSpPr txBox="1">
            <a:spLocks/>
          </p:cNvSpPr>
          <p:nvPr/>
        </p:nvSpPr>
        <p:spPr bwMode="auto">
          <a:xfrm>
            <a:off x="790753" y="5868869"/>
            <a:ext cx="4350590" cy="50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F6B101"/>
              </a:buClr>
              <a:buSzTx/>
              <a:tabLst/>
              <a:defRPr/>
            </a:pPr>
            <a:r>
              <a:rPr kumimoji="0" lang="en-US" sz="2400" b="1" i="0" u="none" strike="noStrike" kern="1200" cap="none" spc="0" normalizeH="0" baseline="0" noProof="0" dirty="0" smtClean="0">
                <a:ln>
                  <a:noFill/>
                </a:ln>
                <a:solidFill>
                  <a:schemeClr val="bg1"/>
                </a:solidFill>
                <a:effectLst/>
                <a:uLnTx/>
                <a:uFillTx/>
                <a:latin typeface="+mn-lt"/>
                <a:ea typeface="+mn-ea"/>
                <a:cs typeface="+mn-cs"/>
              </a:rPr>
              <a:t>Spreading composted manure</a:t>
            </a:r>
            <a:endParaRPr kumimoji="0" lang="en-US" sz="2400" b="1" i="0" u="none" strike="noStrike" kern="1200" cap="none" spc="0" normalizeH="0" baseline="0" noProof="0" dirty="0">
              <a:ln>
                <a:noFill/>
              </a:ln>
              <a:solidFill>
                <a:schemeClr val="bg1"/>
              </a:solidFill>
              <a:effectLst/>
              <a:uLnTx/>
              <a:uFillTx/>
              <a:latin typeface="+mn-lt"/>
              <a:ea typeface="+mn-ea"/>
              <a:cs typeface="+mn-cs"/>
            </a:endParaRPr>
          </a:p>
        </p:txBody>
      </p:sp>
      <p:sp>
        <p:nvSpPr>
          <p:cNvPr id="14" name="Text Placeholder 6"/>
          <p:cNvSpPr txBox="1">
            <a:spLocks/>
          </p:cNvSpPr>
          <p:nvPr/>
        </p:nvSpPr>
        <p:spPr>
          <a:xfrm>
            <a:off x="241300" y="6400800"/>
            <a:ext cx="1401922" cy="307777"/>
          </a:xfrm>
          <a:prstGeom prst="rect">
            <a:avLst/>
          </a:prstGeom>
        </p:spPr>
        <p:txBody>
          <a:bodyPr wrap="none">
            <a:spAutoFit/>
          </a:bodyPr>
          <a:lstStyle>
            <a:lvl1pPr marL="342900" indent="-342900" algn="l" rtl="0" eaLnBrk="0" fontAlgn="base" hangingPunct="0">
              <a:spcBef>
                <a:spcPct val="20000"/>
              </a:spcBef>
              <a:spcAft>
                <a:spcPct val="0"/>
              </a:spcAft>
              <a:buClr>
                <a:srgbClr val="F6B101"/>
              </a:buClr>
              <a:buFont typeface="Arial" charset="0"/>
              <a:buChar char="•"/>
              <a:defRPr sz="2400"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6B101"/>
              </a:buClr>
              <a:buFont typeface="Arial" charset="0"/>
              <a:buChar char="–"/>
              <a:defRPr sz="2200"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6B101"/>
              </a:buClr>
              <a:buFont typeface="Arial" charset="0"/>
              <a:buChar char="•"/>
              <a:defRPr sz="2000"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6B101"/>
              </a:buClr>
              <a:buFont typeface="Arial" charset="0"/>
              <a:buChar char="–"/>
              <a:defRPr sz="1800"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6B101"/>
              </a:buClr>
              <a:buFont typeface="Arial"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336"/>
              </a:spcBef>
              <a:spcAft>
                <a:spcPts val="0"/>
              </a:spcAft>
              <a:buNone/>
            </a:pPr>
            <a:r>
              <a:rPr lang="en-US" sz="1400" b="1" i="1" dirty="0" smtClean="0">
                <a:solidFill>
                  <a:schemeClr val="accent2"/>
                </a:solidFill>
                <a:latin typeface="Calibri"/>
              </a:rPr>
              <a:t>Remedial Action</a:t>
            </a:r>
            <a:endParaRPr lang="en-US" sz="1400" b="1" i="1" dirty="0">
              <a:solidFill>
                <a:schemeClr val="accent2"/>
              </a:solidFill>
              <a:latin typeface="Calibri"/>
            </a:endParaRPr>
          </a:p>
        </p:txBody>
      </p:sp>
      <p:pic>
        <p:nvPicPr>
          <p:cNvPr id="15" name="Picture 2"/>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69333" y="0"/>
            <a:ext cx="7349067" cy="609600"/>
          </a:xfrm>
        </p:spPr>
        <p:txBody>
          <a:bodyPr/>
          <a:lstStyle/>
          <a:p>
            <a:pPr eaLnBrk="1" hangingPunct="1">
              <a:defRPr/>
            </a:pPr>
            <a:r>
              <a:rPr lang="en-US" sz="2800" dirty="0" smtClean="0"/>
              <a:t>RDU1 </a:t>
            </a:r>
            <a:r>
              <a:rPr lang="en-US" sz="2800" dirty="0" err="1" smtClean="0"/>
              <a:t>Stucky</a:t>
            </a:r>
            <a:r>
              <a:rPr lang="en-US" sz="2800" dirty="0" smtClean="0"/>
              <a:t> Ridge – Remedial Design</a:t>
            </a:r>
            <a:endParaRPr lang="en-US" sz="2800" dirty="0"/>
          </a:p>
        </p:txBody>
      </p:sp>
      <p:sp>
        <p:nvSpPr>
          <p:cNvPr id="6" name="Text Placeholder 6"/>
          <p:cNvSpPr txBox="1">
            <a:spLocks/>
          </p:cNvSpPr>
          <p:nvPr/>
        </p:nvSpPr>
        <p:spPr>
          <a:xfrm>
            <a:off x="241300" y="6400800"/>
            <a:ext cx="2724977" cy="307777"/>
          </a:xfrm>
          <a:prstGeom prst="rect">
            <a:avLst/>
          </a:prstGeom>
        </p:spPr>
        <p:txBody>
          <a:bodyPr wrap="none">
            <a:spAutoFit/>
          </a:bodyPr>
          <a:lstStyle>
            <a:lvl1pPr marL="342900" indent="-342900" algn="l" rtl="0" eaLnBrk="0" fontAlgn="base" hangingPunct="0">
              <a:spcBef>
                <a:spcPct val="20000"/>
              </a:spcBef>
              <a:spcAft>
                <a:spcPct val="0"/>
              </a:spcAft>
              <a:buClr>
                <a:srgbClr val="F6B101"/>
              </a:buClr>
              <a:buFont typeface="Arial" charset="0"/>
              <a:buChar char="•"/>
              <a:defRPr sz="2400"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6B101"/>
              </a:buClr>
              <a:buFont typeface="Arial" charset="0"/>
              <a:buChar char="–"/>
              <a:defRPr sz="2200"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6B101"/>
              </a:buClr>
              <a:buFont typeface="Arial" charset="0"/>
              <a:buChar char="•"/>
              <a:defRPr sz="2000"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6B101"/>
              </a:buClr>
              <a:buFont typeface="Arial" charset="0"/>
              <a:buChar char="–"/>
              <a:defRPr sz="1800"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6B101"/>
              </a:buClr>
              <a:buFont typeface="Arial"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336"/>
              </a:spcBef>
              <a:spcAft>
                <a:spcPts val="0"/>
              </a:spcAft>
              <a:buNone/>
            </a:pPr>
            <a:r>
              <a:rPr lang="en-US" sz="1400" b="1" i="1" dirty="0" smtClean="0">
                <a:solidFill>
                  <a:schemeClr val="accent2"/>
                </a:solidFill>
                <a:latin typeface="Calibri"/>
              </a:rPr>
              <a:t>Remedial Design/Remedial Action</a:t>
            </a:r>
            <a:endParaRPr lang="en-US" sz="1400" b="1" i="1" dirty="0">
              <a:solidFill>
                <a:schemeClr val="accent2"/>
              </a:solidFill>
              <a:latin typeface="Calibri"/>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551456"/>
            <a:ext cx="9147659" cy="5686382"/>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50676458"/>
      </p:ext>
    </p:extLst>
  </p:cSld>
  <p:clrMapOvr>
    <a:masterClrMapping/>
  </p:clrMapOvr>
  <p:transition>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Remedial Design</a:t>
            </a:r>
          </a:p>
          <a:p>
            <a:r>
              <a:rPr lang="en-US" dirty="0" smtClean="0"/>
              <a:t>Basis of Design</a:t>
            </a:r>
          </a:p>
          <a:p>
            <a:r>
              <a:rPr lang="en-US" dirty="0" smtClean="0"/>
              <a:t>Implementation</a:t>
            </a:r>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94155921"/>
      </p:ext>
    </p:extLst>
  </p:cSld>
  <p:clrMapOvr>
    <a:masterClrMapping/>
  </p:clrMapOvr>
  <p:transition>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8"/>
          <p:cNvSpPr>
            <a:spLocks noGrp="1"/>
          </p:cNvSpPr>
          <p:nvPr>
            <p:ph type="title"/>
          </p:nvPr>
        </p:nvSpPr>
        <p:spPr>
          <a:xfrm>
            <a:off x="332508" y="440577"/>
            <a:ext cx="8454045" cy="440574"/>
          </a:xfrm>
        </p:spPr>
        <p:txBody>
          <a:bodyPr/>
          <a:lstStyle/>
          <a:p>
            <a:pPr lvl="1" indent="-342900" eaLnBrk="1" hangingPunct="1">
              <a:lnSpc>
                <a:spcPts val="2000"/>
              </a:lnSpc>
              <a:spcBef>
                <a:spcPts val="1200"/>
              </a:spcBef>
              <a:spcAft>
                <a:spcPts val="0"/>
              </a:spcAft>
              <a:defRPr/>
            </a:pPr>
            <a:r>
              <a:rPr lang="en-US" sz="2000" dirty="0" smtClean="0">
                <a:solidFill>
                  <a:schemeClr val="bg2"/>
                </a:solidFill>
              </a:rPr>
              <a:t/>
            </a:r>
            <a:br>
              <a:rPr lang="en-US" sz="2000" dirty="0" smtClean="0">
                <a:solidFill>
                  <a:schemeClr val="bg2"/>
                </a:solidFill>
              </a:rPr>
            </a:br>
            <a:r>
              <a:rPr lang="en-US" sz="2000" dirty="0">
                <a:solidFill>
                  <a:schemeClr val="bg2"/>
                </a:solidFill>
              </a:rPr>
              <a:t/>
            </a:r>
            <a:br>
              <a:rPr lang="en-US" sz="2000" dirty="0">
                <a:solidFill>
                  <a:schemeClr val="bg2"/>
                </a:solidFill>
              </a:rPr>
            </a:br>
            <a:r>
              <a:rPr lang="en-US" sz="2800" dirty="0">
                <a:solidFill>
                  <a:schemeClr val="bg2"/>
                </a:solidFill>
              </a:rPr>
              <a:t>Part </a:t>
            </a:r>
            <a:r>
              <a:rPr lang="en-US" sz="2800" dirty="0" smtClean="0">
                <a:solidFill>
                  <a:schemeClr val="bg2"/>
                </a:solidFill>
              </a:rPr>
              <a:t>4 </a:t>
            </a:r>
            <a:r>
              <a:rPr lang="en-US" sz="2800" dirty="0">
                <a:solidFill>
                  <a:schemeClr val="bg2"/>
                </a:solidFill>
              </a:rPr>
              <a:t>- Revegetation Success and </a:t>
            </a:r>
            <a:r>
              <a:rPr lang="en-US" sz="2800" dirty="0" smtClean="0">
                <a:solidFill>
                  <a:schemeClr val="bg2"/>
                </a:solidFill>
              </a:rPr>
              <a:t>Problems (2009-2012)</a:t>
            </a:r>
            <a:r>
              <a:rPr lang="en-US" sz="2000" dirty="0" smtClean="0">
                <a:solidFill>
                  <a:schemeClr val="bg2"/>
                </a:solidFill>
              </a:rPr>
              <a:t/>
            </a:r>
            <a:br>
              <a:rPr lang="en-US" sz="2000" dirty="0" smtClean="0">
                <a:solidFill>
                  <a:schemeClr val="bg2"/>
                </a:solidFill>
              </a:rPr>
            </a:br>
            <a:r>
              <a:rPr lang="en-US" sz="2000" dirty="0">
                <a:solidFill>
                  <a:schemeClr val="bg2"/>
                </a:solidFill>
              </a:rPr>
              <a:t/>
            </a:r>
            <a:br>
              <a:rPr lang="en-US" sz="2000" dirty="0">
                <a:solidFill>
                  <a:schemeClr val="bg2"/>
                </a:solidFill>
              </a:rPr>
            </a:br>
            <a:endParaRPr lang="en-US" sz="2800" dirty="0"/>
          </a:p>
        </p:txBody>
      </p:sp>
      <p:sp>
        <p:nvSpPr>
          <p:cNvPr id="9" name="Title 8"/>
          <p:cNvSpPr txBox="1">
            <a:spLocks/>
          </p:cNvSpPr>
          <p:nvPr/>
        </p:nvSpPr>
        <p:spPr bwMode="auto">
          <a:xfrm>
            <a:off x="373897" y="1790008"/>
            <a:ext cx="7340313" cy="26905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ts val="4400"/>
              </a:lnSpc>
              <a:spcBef>
                <a:spcPct val="0"/>
              </a:spcBef>
              <a:spcAft>
                <a:spcPct val="0"/>
              </a:spcAft>
              <a:defRPr sz="3200" kern="1200">
                <a:solidFill>
                  <a:schemeClr val="bg1"/>
                </a:solidFill>
                <a:latin typeface="+mj-lt"/>
                <a:ea typeface="+mj-ea"/>
                <a:cs typeface="+mj-cs"/>
              </a:defRPr>
            </a:lvl1pPr>
            <a:lvl2pPr algn="l" rtl="0" eaLnBrk="0" fontAlgn="base" hangingPunct="0">
              <a:lnSpc>
                <a:spcPts val="4400"/>
              </a:lnSpc>
              <a:spcBef>
                <a:spcPct val="0"/>
              </a:spcBef>
              <a:spcAft>
                <a:spcPct val="0"/>
              </a:spcAft>
              <a:defRPr sz="4400">
                <a:solidFill>
                  <a:schemeClr val="bg1"/>
                </a:solidFill>
                <a:latin typeface="Calibri" pitchFamily="34" charset="0"/>
              </a:defRPr>
            </a:lvl2pPr>
            <a:lvl3pPr algn="l" rtl="0" eaLnBrk="0" fontAlgn="base" hangingPunct="0">
              <a:lnSpc>
                <a:spcPts val="4400"/>
              </a:lnSpc>
              <a:spcBef>
                <a:spcPct val="0"/>
              </a:spcBef>
              <a:spcAft>
                <a:spcPct val="0"/>
              </a:spcAft>
              <a:defRPr sz="4400">
                <a:solidFill>
                  <a:schemeClr val="bg1"/>
                </a:solidFill>
                <a:latin typeface="Calibri" pitchFamily="34" charset="0"/>
              </a:defRPr>
            </a:lvl3pPr>
            <a:lvl4pPr algn="l" rtl="0" eaLnBrk="0" fontAlgn="base" hangingPunct="0">
              <a:lnSpc>
                <a:spcPts val="4400"/>
              </a:lnSpc>
              <a:spcBef>
                <a:spcPct val="0"/>
              </a:spcBef>
              <a:spcAft>
                <a:spcPct val="0"/>
              </a:spcAft>
              <a:defRPr sz="4400">
                <a:solidFill>
                  <a:schemeClr val="bg1"/>
                </a:solidFill>
                <a:latin typeface="Calibri" pitchFamily="34" charset="0"/>
              </a:defRPr>
            </a:lvl4pPr>
            <a:lvl5pPr algn="l" rtl="0" eaLnBrk="0" fontAlgn="base" hangingPunct="0">
              <a:lnSpc>
                <a:spcPts val="4400"/>
              </a:lnSpc>
              <a:spcBef>
                <a:spcPct val="0"/>
              </a:spcBef>
              <a:spcAft>
                <a:spcPct val="0"/>
              </a:spcAft>
              <a:defRPr sz="4400">
                <a:solidFill>
                  <a:schemeClr val="bg1"/>
                </a:solidFill>
                <a:latin typeface="Calibri" pitchFamily="34" charset="0"/>
              </a:defRPr>
            </a:lvl5pPr>
            <a:lvl6pPr marL="457200" algn="l" rtl="0" fontAlgn="base">
              <a:lnSpc>
                <a:spcPts val="4400"/>
              </a:lnSpc>
              <a:spcBef>
                <a:spcPct val="0"/>
              </a:spcBef>
              <a:spcAft>
                <a:spcPct val="0"/>
              </a:spcAft>
              <a:defRPr sz="4400">
                <a:solidFill>
                  <a:schemeClr val="bg1"/>
                </a:solidFill>
                <a:latin typeface="Calibri" pitchFamily="34" charset="0"/>
              </a:defRPr>
            </a:lvl6pPr>
            <a:lvl7pPr marL="914400" algn="l" rtl="0" fontAlgn="base">
              <a:lnSpc>
                <a:spcPts val="4400"/>
              </a:lnSpc>
              <a:spcBef>
                <a:spcPct val="0"/>
              </a:spcBef>
              <a:spcAft>
                <a:spcPct val="0"/>
              </a:spcAft>
              <a:defRPr sz="4400">
                <a:solidFill>
                  <a:schemeClr val="bg1"/>
                </a:solidFill>
                <a:latin typeface="Calibri" pitchFamily="34" charset="0"/>
              </a:defRPr>
            </a:lvl7pPr>
            <a:lvl8pPr marL="1371600" algn="l" rtl="0" fontAlgn="base">
              <a:lnSpc>
                <a:spcPts val="4400"/>
              </a:lnSpc>
              <a:spcBef>
                <a:spcPct val="0"/>
              </a:spcBef>
              <a:spcAft>
                <a:spcPct val="0"/>
              </a:spcAft>
              <a:defRPr sz="4400">
                <a:solidFill>
                  <a:schemeClr val="bg1"/>
                </a:solidFill>
                <a:latin typeface="Calibri" pitchFamily="34" charset="0"/>
              </a:defRPr>
            </a:lvl8pPr>
            <a:lvl9pPr marL="1828800" algn="l" rtl="0" fontAlgn="base">
              <a:lnSpc>
                <a:spcPts val="4400"/>
              </a:lnSpc>
              <a:spcBef>
                <a:spcPct val="0"/>
              </a:spcBef>
              <a:spcAft>
                <a:spcPct val="0"/>
              </a:spcAft>
              <a:defRPr sz="4400">
                <a:solidFill>
                  <a:schemeClr val="bg1"/>
                </a:solidFill>
                <a:latin typeface="Calibri" pitchFamily="34" charset="0"/>
              </a:defRPr>
            </a:lvl9pPr>
          </a:lstStyle>
          <a:p>
            <a:pPr marL="0" lvl="1" eaLnBrk="1" hangingPunct="1">
              <a:lnSpc>
                <a:spcPts val="2000"/>
              </a:lnSpc>
              <a:spcBef>
                <a:spcPts val="1200"/>
              </a:spcBef>
              <a:spcAft>
                <a:spcPts val="1200"/>
              </a:spcAft>
              <a:defRPr/>
            </a:pPr>
            <a:r>
              <a:rPr lang="en-US" sz="2400" kern="0" dirty="0" smtClean="0">
                <a:solidFill>
                  <a:srgbClr val="FFC000"/>
                </a:solidFill>
              </a:rPr>
              <a:t>Topics</a:t>
            </a:r>
          </a:p>
          <a:p>
            <a:pPr marL="342900" lvl="1" indent="-342900" eaLnBrk="1" hangingPunct="1">
              <a:lnSpc>
                <a:spcPts val="2000"/>
              </a:lnSpc>
              <a:spcBef>
                <a:spcPts val="1200"/>
              </a:spcBef>
              <a:spcAft>
                <a:spcPts val="1200"/>
              </a:spcAft>
              <a:buFont typeface="Arial" panose="020B0604020202020204" pitchFamily="34" charset="0"/>
              <a:buChar char="•"/>
              <a:defRPr/>
            </a:pPr>
            <a:r>
              <a:rPr lang="en-US" sz="2400" kern="0" dirty="0" smtClean="0">
                <a:solidFill>
                  <a:schemeClr val="bg2"/>
                </a:solidFill>
              </a:rPr>
              <a:t>Reclamation success rate and the identification of problem areas (Five-Year Review)</a:t>
            </a:r>
          </a:p>
          <a:p>
            <a:pPr marL="342900" lvl="1" indent="-342900" eaLnBrk="1" hangingPunct="1">
              <a:lnSpc>
                <a:spcPts val="2000"/>
              </a:lnSpc>
              <a:spcBef>
                <a:spcPts val="1200"/>
              </a:spcBef>
              <a:spcAft>
                <a:spcPts val="1200"/>
              </a:spcAft>
              <a:buFont typeface="Arial" panose="020B0604020202020204" pitchFamily="34" charset="0"/>
              <a:buChar char="•"/>
              <a:defRPr/>
            </a:pPr>
            <a:r>
              <a:rPr lang="en-US" sz="2400" kern="0" dirty="0" smtClean="0">
                <a:solidFill>
                  <a:schemeClr val="bg2"/>
                </a:solidFill>
              </a:rPr>
              <a:t>Vegetation Response Investigation</a:t>
            </a:r>
          </a:p>
          <a:p>
            <a:pPr marL="342900" lvl="1" indent="-342900" eaLnBrk="1" hangingPunct="1">
              <a:lnSpc>
                <a:spcPts val="2000"/>
              </a:lnSpc>
              <a:spcBef>
                <a:spcPts val="1200"/>
              </a:spcBef>
              <a:spcAft>
                <a:spcPts val="1200"/>
              </a:spcAft>
              <a:buFont typeface="Arial" panose="020B0604020202020204" pitchFamily="34" charset="0"/>
              <a:buChar char="•"/>
              <a:defRPr/>
            </a:pPr>
            <a:r>
              <a:rPr lang="en-US" sz="2400" kern="0" dirty="0" smtClean="0">
                <a:solidFill>
                  <a:schemeClr val="bg2"/>
                </a:solidFill>
              </a:rPr>
              <a:t>Development of the Total Metal Index (TMI) for soil</a:t>
            </a:r>
            <a:br>
              <a:rPr lang="en-US" sz="2400" kern="0" dirty="0" smtClean="0">
                <a:solidFill>
                  <a:schemeClr val="bg2"/>
                </a:solidFill>
              </a:rPr>
            </a:br>
            <a:r>
              <a:rPr lang="en-US" sz="2400" kern="0" dirty="0" smtClean="0">
                <a:solidFill>
                  <a:schemeClr val="bg2"/>
                </a:solidFill>
              </a:rPr>
              <a:t/>
            </a:r>
            <a:br>
              <a:rPr lang="en-US" sz="2400" kern="0" dirty="0" smtClean="0">
                <a:solidFill>
                  <a:schemeClr val="bg2"/>
                </a:solidFill>
              </a:rPr>
            </a:br>
            <a:endParaRPr lang="en-US" sz="2400" kern="0" dirty="0"/>
          </a:p>
        </p:txBody>
      </p:sp>
      <p:sp>
        <p:nvSpPr>
          <p:cNvPr id="3" name="Rectangle 2"/>
          <p:cNvSpPr/>
          <p:nvPr/>
        </p:nvSpPr>
        <p:spPr>
          <a:xfrm>
            <a:off x="85993" y="6411483"/>
            <a:ext cx="2826864" cy="307777"/>
          </a:xfrm>
          <a:prstGeom prst="rect">
            <a:avLst/>
          </a:prstGeom>
        </p:spPr>
        <p:txBody>
          <a:bodyPr wrap="none">
            <a:spAutoFit/>
          </a:bodyPr>
          <a:lstStyle/>
          <a:p>
            <a:r>
              <a:rPr lang="en-US" sz="1400" b="1" i="1" dirty="0">
                <a:solidFill>
                  <a:schemeClr val="accent2"/>
                </a:solidFill>
                <a:latin typeface="Calibri"/>
              </a:rPr>
              <a:t>Revegetation Success and Problems</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299785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 Placeholder 5"/>
          <p:cNvSpPr>
            <a:spLocks noGrp="1"/>
          </p:cNvSpPr>
          <p:nvPr>
            <p:ph sz="half" idx="1"/>
          </p:nvPr>
        </p:nvSpPr>
        <p:spPr>
          <a:xfrm>
            <a:off x="0" y="1771651"/>
            <a:ext cx="4686300" cy="2990850"/>
          </a:xfrm>
        </p:spPr>
        <p:txBody>
          <a:bodyPr/>
          <a:lstStyle/>
          <a:p>
            <a:pPr marL="350838" lvl="1" indent="-350838">
              <a:lnSpc>
                <a:spcPts val="2600"/>
              </a:lnSpc>
              <a:spcAft>
                <a:spcPts val="1200"/>
              </a:spcAft>
              <a:buSzPct val="80000"/>
              <a:buFont typeface="Arial" panose="020B0604020202020204" pitchFamily="34" charset="0"/>
              <a:buChar char="•"/>
              <a:defRPr/>
            </a:pPr>
            <a:r>
              <a:rPr lang="en-US" sz="2000" dirty="0">
                <a:solidFill>
                  <a:schemeClr val="bg2"/>
                </a:solidFill>
              </a:rPr>
              <a:t>2010 Five Year Review inspected  approximately 3,500 acres </a:t>
            </a:r>
          </a:p>
          <a:p>
            <a:pPr marL="350838" lvl="1" indent="-350838">
              <a:lnSpc>
                <a:spcPts val="2600"/>
              </a:lnSpc>
              <a:spcAft>
                <a:spcPts val="1200"/>
              </a:spcAft>
              <a:buSzPct val="80000"/>
              <a:buFont typeface="Arial" panose="020B0604020202020204" pitchFamily="34" charset="0"/>
              <a:buChar char="•"/>
              <a:defRPr/>
            </a:pPr>
            <a:r>
              <a:rPr lang="en-US" sz="2000" dirty="0" smtClean="0">
                <a:solidFill>
                  <a:schemeClr val="bg2"/>
                </a:solidFill>
              </a:rPr>
              <a:t>Included all lands remediated from </a:t>
            </a:r>
            <a:r>
              <a:rPr lang="en-US" sz="2000" dirty="0">
                <a:solidFill>
                  <a:schemeClr val="bg2"/>
                </a:solidFill>
              </a:rPr>
              <a:t>the 1990s through </a:t>
            </a:r>
            <a:r>
              <a:rPr lang="en-US" sz="2000" dirty="0" smtClean="0">
                <a:solidFill>
                  <a:schemeClr val="bg2"/>
                </a:solidFill>
              </a:rPr>
              <a:t>2009</a:t>
            </a:r>
            <a:endParaRPr lang="en-US" sz="2000" dirty="0">
              <a:solidFill>
                <a:schemeClr val="bg2"/>
              </a:solidFill>
            </a:endParaRPr>
          </a:p>
          <a:p>
            <a:pPr marL="350838" lvl="1" indent="-350838">
              <a:lnSpc>
                <a:spcPts val="2600"/>
              </a:lnSpc>
              <a:spcAft>
                <a:spcPts val="1200"/>
              </a:spcAft>
              <a:buSzPct val="80000"/>
              <a:buFont typeface="Arial" panose="020B0604020202020204" pitchFamily="34" charset="0"/>
              <a:buChar char="•"/>
              <a:defRPr/>
            </a:pPr>
            <a:r>
              <a:rPr lang="en-US" sz="2000" dirty="0" smtClean="0">
                <a:solidFill>
                  <a:schemeClr val="bg2"/>
                </a:solidFill>
              </a:rPr>
              <a:t>Most areas (~</a:t>
            </a:r>
            <a:r>
              <a:rPr lang="en-US" sz="2000" dirty="0">
                <a:solidFill>
                  <a:schemeClr val="bg2"/>
                </a:solidFill>
              </a:rPr>
              <a:t>95%) </a:t>
            </a:r>
            <a:r>
              <a:rPr lang="en-US" sz="2000" dirty="0" smtClean="0">
                <a:solidFill>
                  <a:schemeClr val="bg2"/>
                </a:solidFill>
              </a:rPr>
              <a:t>were </a:t>
            </a:r>
            <a:r>
              <a:rPr lang="en-US" sz="2000" dirty="0">
                <a:solidFill>
                  <a:schemeClr val="bg2"/>
                </a:solidFill>
              </a:rPr>
              <a:t>determined to be successfully reclaimed</a:t>
            </a:r>
          </a:p>
          <a:p>
            <a:pPr marL="347663" indent="0">
              <a:lnSpc>
                <a:spcPts val="2600"/>
              </a:lnSpc>
              <a:spcBef>
                <a:spcPts val="600"/>
              </a:spcBef>
              <a:spcAft>
                <a:spcPts val="0"/>
              </a:spcAft>
              <a:buClr>
                <a:srgbClr val="FFFF99"/>
              </a:buClr>
              <a:buSzPct val="80000"/>
              <a:buNone/>
              <a:defRPr/>
            </a:pPr>
            <a:endParaRPr lang="en-US" b="1" kern="0" dirty="0">
              <a:solidFill>
                <a:schemeClr val="bg2"/>
              </a:solidFill>
            </a:endParaRPr>
          </a:p>
          <a:p>
            <a:endParaRPr lang="en-US" dirty="0"/>
          </a:p>
        </p:txBody>
      </p:sp>
      <p:graphicFrame>
        <p:nvGraphicFramePr>
          <p:cNvPr id="1026" name="Object 2"/>
          <p:cNvGraphicFramePr>
            <a:graphicFrameLocks noGrp="1" noChangeAspect="1"/>
          </p:cNvGraphicFramePr>
          <p:nvPr>
            <p:ph sz="half" idx="2"/>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462720996"/>
              </p:ext>
            </p:extLst>
          </p:nvPr>
        </p:nvGraphicFramePr>
        <p:xfrm>
          <a:off x="4772025" y="110236"/>
          <a:ext cx="4371975" cy="6270914"/>
        </p:xfrm>
        <a:graphic>
          <a:graphicData uri="http://schemas.openxmlformats.org/presentationml/2006/ole">
            <p:oleObj spid="_x0000_s70668" name="Acrobat Document" r:id="rId3" imgW="7112000" imgH="10985500" progId="">
              <p:embed/>
            </p:oleObj>
          </a:graphicData>
        </a:graphic>
      </p:graphicFrame>
      <p:sp>
        <p:nvSpPr>
          <p:cNvPr id="7" name="Title 8"/>
          <p:cNvSpPr>
            <a:spLocks noGrp="1"/>
          </p:cNvSpPr>
          <p:nvPr>
            <p:ph type="title"/>
          </p:nvPr>
        </p:nvSpPr>
        <p:spPr>
          <a:xfrm>
            <a:off x="238125" y="209550"/>
            <a:ext cx="3829050" cy="781050"/>
          </a:xfrm>
        </p:spPr>
        <p:txBody>
          <a:bodyPr/>
          <a:lstStyle/>
          <a:p>
            <a:r>
              <a:rPr lang="en-US" sz="2800" dirty="0" smtClean="0"/>
              <a:t>Remediation Success</a:t>
            </a:r>
            <a:endParaRPr lang="en-US" sz="2800" dirty="0"/>
          </a:p>
        </p:txBody>
      </p:sp>
      <p:sp>
        <p:nvSpPr>
          <p:cNvPr id="5" name="Rectangle 4"/>
          <p:cNvSpPr/>
          <p:nvPr/>
        </p:nvSpPr>
        <p:spPr>
          <a:xfrm>
            <a:off x="85993" y="6411483"/>
            <a:ext cx="2826864" cy="307777"/>
          </a:xfrm>
          <a:prstGeom prst="rect">
            <a:avLst/>
          </a:prstGeom>
        </p:spPr>
        <p:txBody>
          <a:bodyPr wrap="none">
            <a:spAutoFit/>
          </a:bodyPr>
          <a:lstStyle/>
          <a:p>
            <a:r>
              <a:rPr lang="en-US" sz="1400" b="1" i="1" dirty="0">
                <a:solidFill>
                  <a:schemeClr val="accent2"/>
                </a:solidFill>
                <a:latin typeface="Calibri"/>
              </a:rPr>
              <a:t>Revegetation Success and Problems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241360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1413" name="Rectangle 5"/>
          <p:cNvSpPr>
            <a:spLocks noChangeArrowheads="1"/>
          </p:cNvSpPr>
          <p:nvPr/>
        </p:nvSpPr>
        <p:spPr bwMode="auto">
          <a:xfrm>
            <a:off x="169333" y="5715000"/>
            <a:ext cx="5689600" cy="457200"/>
          </a:xfrm>
          <a:prstGeom prst="rect">
            <a:avLst/>
          </a:prstGeom>
          <a:noFill/>
          <a:ln w="9525">
            <a:noFill/>
            <a:miter lim="800000"/>
            <a:headEnd/>
            <a:tailEnd/>
          </a:ln>
          <a:effectLst/>
        </p:spPr>
        <p:txBody>
          <a:bodyPr lIns="92075" tIns="46038" rIns="92075" bIns="46038" anchor="ctr"/>
          <a:lstStyle/>
          <a:p>
            <a:pPr>
              <a:lnSpc>
                <a:spcPct val="90000"/>
              </a:lnSpc>
              <a:defRPr/>
            </a:pPr>
            <a:r>
              <a:rPr lang="en-US" sz="1600" i="1" dirty="0">
                <a:solidFill>
                  <a:srgbClr val="FCFEB9"/>
                </a:solidFill>
                <a:latin typeface="Arial" pitchFamily="34" charset="0"/>
              </a:rPr>
              <a:t>Never Sweat </a:t>
            </a:r>
            <a:r>
              <a:rPr lang="en-US" sz="1600" i="1" dirty="0" smtClean="0">
                <a:solidFill>
                  <a:srgbClr val="FCFEB9"/>
                </a:solidFill>
                <a:latin typeface="Arial" pitchFamily="34" charset="0"/>
              </a:rPr>
              <a:t>and </a:t>
            </a:r>
            <a:r>
              <a:rPr lang="en-US" sz="1600" i="1" dirty="0">
                <a:solidFill>
                  <a:srgbClr val="FCFEB9"/>
                </a:solidFill>
                <a:latin typeface="Arial" pitchFamily="34" charset="0"/>
              </a:rPr>
              <a:t>other underground mines on Butte Hill</a:t>
            </a:r>
          </a:p>
        </p:txBody>
      </p:sp>
      <p:pic>
        <p:nvPicPr>
          <p:cNvPr id="11267" name="Picture 6" descr="miner1"/>
          <p:cNvPicPr>
            <a:picLocks noChangeAspect="1" noChangeArrowheads="1"/>
          </p:cNvPicPr>
          <p:nvPr/>
        </p:nvPicPr>
        <p:blipFill>
          <a:blip r:embed="rId3"/>
          <a:srcRect/>
          <a:stretch>
            <a:fillRect/>
          </a:stretch>
        </p:blipFill>
        <p:spPr bwMode="auto">
          <a:xfrm>
            <a:off x="5655734" y="838200"/>
            <a:ext cx="3224389" cy="3967163"/>
          </a:xfrm>
          <a:prstGeom prst="rect">
            <a:avLst/>
          </a:prstGeom>
          <a:noFill/>
          <a:ln w="38100">
            <a:noFill/>
            <a:miter lim="800000"/>
            <a:headEnd/>
            <a:tailEnd/>
          </a:ln>
        </p:spPr>
      </p:pic>
      <p:sp>
        <p:nvSpPr>
          <p:cNvPr id="7" name="Rectangle 5"/>
          <p:cNvSpPr>
            <a:spLocks noChangeArrowheads="1"/>
          </p:cNvSpPr>
          <p:nvPr/>
        </p:nvSpPr>
        <p:spPr bwMode="auto">
          <a:xfrm>
            <a:off x="304800" y="260230"/>
            <a:ext cx="7247467" cy="457200"/>
          </a:xfrm>
          <a:prstGeom prst="rect">
            <a:avLst/>
          </a:prstGeom>
          <a:noFill/>
          <a:ln w="9525">
            <a:noFill/>
            <a:miter lim="800000"/>
            <a:headEnd/>
            <a:tailEnd/>
          </a:ln>
          <a:effectLst>
            <a:outerShdw dist="35921" dir="2700000" algn="ctr" rotWithShape="0">
              <a:srgbClr val="000000"/>
            </a:outerShdw>
          </a:effectLst>
        </p:spPr>
        <p:txBody>
          <a:bodyPr lIns="92075" tIns="46038" rIns="92075" bIns="46038" anchor="ctr"/>
          <a:lstStyle/>
          <a:p>
            <a:pPr>
              <a:lnSpc>
                <a:spcPct val="90000"/>
              </a:lnSpc>
              <a:defRPr/>
            </a:pPr>
            <a:r>
              <a:rPr lang="en-US" sz="2400" i="1" dirty="0">
                <a:solidFill>
                  <a:srgbClr val="FCFEB9"/>
                </a:solidFill>
                <a:latin typeface="Arial" pitchFamily="34" charset="0"/>
              </a:rPr>
              <a:t>Butte - the “Richest Hill on Earth” </a:t>
            </a:r>
          </a:p>
        </p:txBody>
      </p:sp>
      <p:sp>
        <p:nvSpPr>
          <p:cNvPr id="10" name="Rectangle 5"/>
          <p:cNvSpPr>
            <a:spLocks noChangeArrowheads="1"/>
          </p:cNvSpPr>
          <p:nvPr/>
        </p:nvSpPr>
        <p:spPr bwMode="auto">
          <a:xfrm>
            <a:off x="5689600" y="4953000"/>
            <a:ext cx="3454400" cy="457200"/>
          </a:xfrm>
          <a:prstGeom prst="rect">
            <a:avLst/>
          </a:prstGeom>
          <a:noFill/>
          <a:ln w="9525">
            <a:noFill/>
            <a:miter lim="800000"/>
            <a:headEnd/>
            <a:tailEnd/>
          </a:ln>
          <a:effectLst/>
        </p:spPr>
        <p:txBody>
          <a:bodyPr lIns="92075" tIns="46038" rIns="92075" bIns="46038" anchor="ctr"/>
          <a:lstStyle/>
          <a:p>
            <a:pPr>
              <a:lnSpc>
                <a:spcPct val="90000"/>
              </a:lnSpc>
              <a:defRPr/>
            </a:pPr>
            <a:r>
              <a:rPr lang="en-US" sz="1600" i="1" dirty="0">
                <a:solidFill>
                  <a:srgbClr val="FCFEB9"/>
                </a:solidFill>
                <a:latin typeface="Arial" pitchFamily="34" charset="0"/>
              </a:rPr>
              <a:t>Underground mining, CIRCA 1910</a:t>
            </a:r>
          </a:p>
        </p:txBody>
      </p:sp>
      <p:pic>
        <p:nvPicPr>
          <p:cNvPr id="11270" name="Picture 3" descr="butte_1912"/>
          <p:cNvPicPr>
            <a:picLocks noChangeAspect="1" noChangeArrowheads="1"/>
          </p:cNvPicPr>
          <p:nvPr/>
        </p:nvPicPr>
        <p:blipFill>
          <a:blip r:embed="rId4"/>
          <a:srcRect/>
          <a:stretch>
            <a:fillRect/>
          </a:stretch>
        </p:blipFill>
        <p:spPr bwMode="auto">
          <a:xfrm>
            <a:off x="237066" y="914400"/>
            <a:ext cx="4871156" cy="4648200"/>
          </a:xfrm>
          <a:prstGeom prst="rect">
            <a:avLst/>
          </a:prstGeom>
          <a:noFill/>
          <a:ln w="9525">
            <a:noFill/>
            <a:miter lim="800000"/>
            <a:headEnd/>
            <a:tailEnd/>
          </a:ln>
        </p:spPr>
      </p:pic>
      <p:sp>
        <p:nvSpPr>
          <p:cNvPr id="9" name="Rectangle 8"/>
          <p:cNvSpPr/>
          <p:nvPr/>
        </p:nvSpPr>
        <p:spPr>
          <a:xfrm>
            <a:off x="0" y="6488668"/>
            <a:ext cx="1712841" cy="307777"/>
          </a:xfrm>
          <a:prstGeom prst="rect">
            <a:avLst/>
          </a:prstGeom>
        </p:spPr>
        <p:txBody>
          <a:bodyPr wrap="none">
            <a:spAutoFit/>
          </a:bodyPr>
          <a:lstStyle/>
          <a:p>
            <a:pPr marL="347472" indent="-347472" eaLnBrk="0" hangingPunct="0">
              <a:spcBef>
                <a:spcPts val="336"/>
              </a:spcBef>
              <a:spcAft>
                <a:spcPts val="0"/>
              </a:spcAft>
            </a:pPr>
            <a:r>
              <a:rPr lang="en-US" sz="1400" b="1" i="1" dirty="0">
                <a:solidFill>
                  <a:schemeClr val="accent2"/>
                </a:solidFill>
                <a:latin typeface="Calibri"/>
              </a:rPr>
              <a:t>Location and History</a:t>
            </a:r>
          </a:p>
        </p:txBody>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ransition>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5" name="Content Placeholder 3" descr="IMG_5719.jpg"/>
          <p:cNvPicPr>
            <a:picLocks noGrp="1" noChangeAspect="1"/>
          </p:cNvPicPr>
          <p:nvPr>
            <p:ph idx="1"/>
          </p:nvPr>
        </p:nvPicPr>
        <p:blipFill>
          <a:blip r:embed="rId3"/>
          <a:srcRect/>
          <a:stretch>
            <a:fillRect/>
          </a:stretch>
        </p:blipFill>
        <p:spPr>
          <a:xfrm>
            <a:off x="232915" y="2573111"/>
            <a:ext cx="3662810" cy="3090496"/>
          </a:xfrm>
        </p:spPr>
      </p:pic>
      <p:pic>
        <p:nvPicPr>
          <p:cNvPr id="28678" name="Picture 4" descr="Q:\Project Photos\Anaconda\2010\IMG_5830.jpg"/>
          <p:cNvPicPr>
            <a:picLocks noChangeAspect="1" noChangeArrowheads="1"/>
          </p:cNvPicPr>
          <p:nvPr/>
        </p:nvPicPr>
        <p:blipFill>
          <a:blip r:embed="rId4"/>
          <a:srcRect/>
          <a:stretch>
            <a:fillRect/>
          </a:stretch>
        </p:blipFill>
        <p:spPr bwMode="auto">
          <a:xfrm>
            <a:off x="5367734" y="765672"/>
            <a:ext cx="3702959" cy="3125488"/>
          </a:xfrm>
          <a:prstGeom prst="rect">
            <a:avLst/>
          </a:prstGeom>
          <a:noFill/>
          <a:ln w="9525">
            <a:noFill/>
            <a:miter lim="800000"/>
            <a:headEnd/>
            <a:tailEnd/>
          </a:ln>
        </p:spPr>
      </p:pic>
      <p:pic>
        <p:nvPicPr>
          <p:cNvPr id="28676" name="Picture 3" descr="Q:\Project Photos\Anaconda\2010\IMG_5864.jpg"/>
          <p:cNvPicPr>
            <a:picLocks noChangeAspect="1" noChangeArrowheads="1"/>
          </p:cNvPicPr>
          <p:nvPr/>
        </p:nvPicPr>
        <p:blipFill>
          <a:blip r:embed="rId5" cstate="print"/>
          <a:srcRect/>
          <a:stretch>
            <a:fillRect/>
          </a:stretch>
        </p:blipFill>
        <p:spPr bwMode="auto">
          <a:xfrm>
            <a:off x="3686176" y="3120720"/>
            <a:ext cx="3829050" cy="3230760"/>
          </a:xfrm>
          <a:prstGeom prst="rect">
            <a:avLst/>
          </a:prstGeom>
          <a:noFill/>
          <a:ln w="9525">
            <a:noFill/>
            <a:miter lim="800000"/>
            <a:headEnd/>
            <a:tailEnd/>
          </a:ln>
        </p:spPr>
      </p:pic>
      <p:sp>
        <p:nvSpPr>
          <p:cNvPr id="7" name="Title 8"/>
          <p:cNvSpPr>
            <a:spLocks noGrp="1"/>
          </p:cNvSpPr>
          <p:nvPr>
            <p:ph type="title"/>
          </p:nvPr>
        </p:nvSpPr>
        <p:spPr>
          <a:xfrm>
            <a:off x="149977" y="283029"/>
            <a:ext cx="8920716" cy="844156"/>
          </a:xfrm>
        </p:spPr>
        <p:txBody>
          <a:bodyPr/>
          <a:lstStyle/>
          <a:p>
            <a:pPr>
              <a:lnSpc>
                <a:spcPts val="3600"/>
              </a:lnSpc>
              <a:spcAft>
                <a:spcPts val="0"/>
              </a:spcAft>
            </a:pPr>
            <a:r>
              <a:rPr lang="en-US" sz="2800" dirty="0" smtClean="0"/>
              <a:t>2010 Anaconda Five Year Review </a:t>
            </a:r>
            <a:r>
              <a:rPr lang="en-US" sz="2800" i="1" dirty="0" smtClean="0">
                <a:solidFill>
                  <a:srgbClr val="FFC000"/>
                </a:solidFill>
              </a:rPr>
              <a:t>Results</a:t>
            </a:r>
            <a:r>
              <a:rPr lang="en-US" sz="2400" dirty="0" smtClean="0"/>
              <a:t/>
            </a:r>
            <a:br>
              <a:rPr lang="en-US" sz="2400" dirty="0" smtClean="0"/>
            </a:br>
            <a:endParaRPr lang="en-US" sz="2400" i="1" dirty="0">
              <a:solidFill>
                <a:srgbClr val="FFC000"/>
              </a:solidFill>
            </a:endParaRPr>
          </a:p>
        </p:txBody>
      </p:sp>
      <p:sp>
        <p:nvSpPr>
          <p:cNvPr id="8" name="Title 8"/>
          <p:cNvSpPr txBox="1">
            <a:spLocks/>
          </p:cNvSpPr>
          <p:nvPr/>
        </p:nvSpPr>
        <p:spPr bwMode="auto">
          <a:xfrm>
            <a:off x="137558" y="1673679"/>
            <a:ext cx="5058725" cy="58374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ts val="4400"/>
              </a:lnSpc>
              <a:spcBef>
                <a:spcPct val="0"/>
              </a:spcBef>
              <a:spcAft>
                <a:spcPct val="0"/>
              </a:spcAft>
              <a:defRPr sz="3200" kern="1200">
                <a:solidFill>
                  <a:schemeClr val="bg1"/>
                </a:solidFill>
                <a:latin typeface="+mj-lt"/>
                <a:ea typeface="+mj-ea"/>
                <a:cs typeface="+mj-cs"/>
              </a:defRPr>
            </a:lvl1pPr>
            <a:lvl2pPr algn="l" rtl="0" eaLnBrk="0" fontAlgn="base" hangingPunct="0">
              <a:lnSpc>
                <a:spcPts val="4400"/>
              </a:lnSpc>
              <a:spcBef>
                <a:spcPct val="0"/>
              </a:spcBef>
              <a:spcAft>
                <a:spcPct val="0"/>
              </a:spcAft>
              <a:defRPr sz="4400">
                <a:solidFill>
                  <a:schemeClr val="bg1"/>
                </a:solidFill>
                <a:latin typeface="Calibri" pitchFamily="34" charset="0"/>
              </a:defRPr>
            </a:lvl2pPr>
            <a:lvl3pPr algn="l" rtl="0" eaLnBrk="0" fontAlgn="base" hangingPunct="0">
              <a:lnSpc>
                <a:spcPts val="4400"/>
              </a:lnSpc>
              <a:spcBef>
                <a:spcPct val="0"/>
              </a:spcBef>
              <a:spcAft>
                <a:spcPct val="0"/>
              </a:spcAft>
              <a:defRPr sz="4400">
                <a:solidFill>
                  <a:schemeClr val="bg1"/>
                </a:solidFill>
                <a:latin typeface="Calibri" pitchFamily="34" charset="0"/>
              </a:defRPr>
            </a:lvl3pPr>
            <a:lvl4pPr algn="l" rtl="0" eaLnBrk="0" fontAlgn="base" hangingPunct="0">
              <a:lnSpc>
                <a:spcPts val="4400"/>
              </a:lnSpc>
              <a:spcBef>
                <a:spcPct val="0"/>
              </a:spcBef>
              <a:spcAft>
                <a:spcPct val="0"/>
              </a:spcAft>
              <a:defRPr sz="4400">
                <a:solidFill>
                  <a:schemeClr val="bg1"/>
                </a:solidFill>
                <a:latin typeface="Calibri" pitchFamily="34" charset="0"/>
              </a:defRPr>
            </a:lvl4pPr>
            <a:lvl5pPr algn="l" rtl="0" eaLnBrk="0" fontAlgn="base" hangingPunct="0">
              <a:lnSpc>
                <a:spcPts val="4400"/>
              </a:lnSpc>
              <a:spcBef>
                <a:spcPct val="0"/>
              </a:spcBef>
              <a:spcAft>
                <a:spcPct val="0"/>
              </a:spcAft>
              <a:defRPr sz="4400">
                <a:solidFill>
                  <a:schemeClr val="bg1"/>
                </a:solidFill>
                <a:latin typeface="Calibri" pitchFamily="34" charset="0"/>
              </a:defRPr>
            </a:lvl5pPr>
            <a:lvl6pPr marL="457200" algn="l" rtl="0" fontAlgn="base">
              <a:lnSpc>
                <a:spcPts val="4400"/>
              </a:lnSpc>
              <a:spcBef>
                <a:spcPct val="0"/>
              </a:spcBef>
              <a:spcAft>
                <a:spcPct val="0"/>
              </a:spcAft>
              <a:defRPr sz="4400">
                <a:solidFill>
                  <a:schemeClr val="bg1"/>
                </a:solidFill>
                <a:latin typeface="Calibri" pitchFamily="34" charset="0"/>
              </a:defRPr>
            </a:lvl6pPr>
            <a:lvl7pPr marL="914400" algn="l" rtl="0" fontAlgn="base">
              <a:lnSpc>
                <a:spcPts val="4400"/>
              </a:lnSpc>
              <a:spcBef>
                <a:spcPct val="0"/>
              </a:spcBef>
              <a:spcAft>
                <a:spcPct val="0"/>
              </a:spcAft>
              <a:defRPr sz="4400">
                <a:solidFill>
                  <a:schemeClr val="bg1"/>
                </a:solidFill>
                <a:latin typeface="Calibri" pitchFamily="34" charset="0"/>
              </a:defRPr>
            </a:lvl7pPr>
            <a:lvl8pPr marL="1371600" algn="l" rtl="0" fontAlgn="base">
              <a:lnSpc>
                <a:spcPts val="4400"/>
              </a:lnSpc>
              <a:spcBef>
                <a:spcPct val="0"/>
              </a:spcBef>
              <a:spcAft>
                <a:spcPct val="0"/>
              </a:spcAft>
              <a:defRPr sz="4400">
                <a:solidFill>
                  <a:schemeClr val="bg1"/>
                </a:solidFill>
                <a:latin typeface="Calibri" pitchFamily="34" charset="0"/>
              </a:defRPr>
            </a:lvl8pPr>
            <a:lvl9pPr marL="1828800" algn="l" rtl="0" fontAlgn="base">
              <a:lnSpc>
                <a:spcPts val="4400"/>
              </a:lnSpc>
              <a:spcBef>
                <a:spcPct val="0"/>
              </a:spcBef>
              <a:spcAft>
                <a:spcPct val="0"/>
              </a:spcAft>
              <a:defRPr sz="4400">
                <a:solidFill>
                  <a:schemeClr val="bg1"/>
                </a:solidFill>
                <a:latin typeface="Calibri" pitchFamily="34" charset="0"/>
              </a:defRPr>
            </a:lvl9pPr>
          </a:lstStyle>
          <a:p>
            <a:pPr>
              <a:lnSpc>
                <a:spcPts val="3600"/>
              </a:lnSpc>
              <a:spcAft>
                <a:spcPts val="0"/>
              </a:spcAft>
            </a:pPr>
            <a:r>
              <a:rPr lang="en-US" sz="2400" dirty="0" smtClean="0"/>
              <a:t>Examples of successfully treated areas</a:t>
            </a:r>
            <a:br>
              <a:rPr lang="en-US" sz="2400" dirty="0" smtClean="0"/>
            </a:br>
            <a:endParaRPr lang="en-US" sz="2400" i="1" dirty="0">
              <a:solidFill>
                <a:srgbClr val="FFC000"/>
              </a:solidFill>
            </a:endParaRPr>
          </a:p>
        </p:txBody>
      </p:sp>
      <p:sp>
        <p:nvSpPr>
          <p:cNvPr id="9" name="Rectangle 8"/>
          <p:cNvSpPr/>
          <p:nvPr/>
        </p:nvSpPr>
        <p:spPr>
          <a:xfrm>
            <a:off x="232915" y="6453046"/>
            <a:ext cx="2826864" cy="307777"/>
          </a:xfrm>
          <a:prstGeom prst="rect">
            <a:avLst/>
          </a:prstGeom>
        </p:spPr>
        <p:txBody>
          <a:bodyPr wrap="none">
            <a:spAutoFit/>
          </a:bodyPr>
          <a:lstStyle/>
          <a:p>
            <a:r>
              <a:rPr lang="en-US" sz="1400" b="1" i="1" dirty="0">
                <a:solidFill>
                  <a:schemeClr val="accent2"/>
                </a:solidFill>
                <a:latin typeface="Calibri"/>
              </a:rPr>
              <a:t>Revegetation Success and Problems</a:t>
            </a:r>
          </a:p>
        </p:txBody>
      </p:sp>
      <p:pic>
        <p:nvPicPr>
          <p:cNvPr id="10" name="Picture 2"/>
          <p:cNvPicPr>
            <a:picLocks noChangeAspect="1" noChangeArrowheads="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ransition>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3" descr="IMG_5813.jpg"/>
          <p:cNvPicPr>
            <a:picLocks noChangeAspect="1"/>
          </p:cNvPicPr>
          <p:nvPr/>
        </p:nvPicPr>
        <p:blipFill>
          <a:blip r:embed="rId2"/>
          <a:srcRect/>
          <a:stretch>
            <a:fillRect/>
          </a:stretch>
        </p:blipFill>
        <p:spPr bwMode="auto">
          <a:xfrm>
            <a:off x="4969535" y="1192115"/>
            <a:ext cx="4143069" cy="3107302"/>
          </a:xfrm>
          <a:prstGeom prst="rect">
            <a:avLst/>
          </a:prstGeom>
          <a:noFill/>
          <a:ln w="9525">
            <a:noFill/>
            <a:miter lim="800000"/>
            <a:headEnd/>
            <a:tailEnd/>
          </a:ln>
        </p:spPr>
      </p:pic>
      <p:pic>
        <p:nvPicPr>
          <p:cNvPr id="12" name="Picture 6" descr="Q:\Project Photos\Anaconda\2010\IMG_5871.jpg"/>
          <p:cNvPicPr>
            <a:picLocks noChangeAspect="1" noChangeArrowheads="1"/>
          </p:cNvPicPr>
          <p:nvPr/>
        </p:nvPicPr>
        <p:blipFill>
          <a:blip r:embed="rId3"/>
          <a:srcRect/>
          <a:stretch>
            <a:fillRect/>
          </a:stretch>
        </p:blipFill>
        <p:spPr bwMode="auto">
          <a:xfrm>
            <a:off x="282513" y="1201332"/>
            <a:ext cx="3998823" cy="2999117"/>
          </a:xfrm>
          <a:prstGeom prst="rect">
            <a:avLst/>
          </a:prstGeom>
          <a:noFill/>
          <a:ln w="9525">
            <a:noFill/>
            <a:miter lim="800000"/>
            <a:headEnd/>
            <a:tailEnd/>
          </a:ln>
        </p:spPr>
      </p:pic>
      <p:sp>
        <p:nvSpPr>
          <p:cNvPr id="9" name="Title 8"/>
          <p:cNvSpPr>
            <a:spLocks noGrp="1"/>
          </p:cNvSpPr>
          <p:nvPr>
            <p:ph type="title"/>
          </p:nvPr>
        </p:nvSpPr>
        <p:spPr>
          <a:xfrm>
            <a:off x="282514" y="83004"/>
            <a:ext cx="6022793" cy="517071"/>
          </a:xfrm>
        </p:spPr>
        <p:txBody>
          <a:bodyPr/>
          <a:lstStyle/>
          <a:p>
            <a:pPr>
              <a:lnSpc>
                <a:spcPts val="3600"/>
              </a:lnSpc>
              <a:spcBef>
                <a:spcPts val="600"/>
              </a:spcBef>
              <a:spcAft>
                <a:spcPts val="0"/>
              </a:spcAft>
            </a:pPr>
            <a:r>
              <a:rPr lang="en-US" sz="2800" dirty="0" smtClean="0"/>
              <a:t/>
            </a:r>
            <a:br>
              <a:rPr lang="en-US" sz="2800" dirty="0" smtClean="0"/>
            </a:br>
            <a:r>
              <a:rPr lang="en-US" sz="2800" dirty="0" smtClean="0"/>
              <a:t>2010 Anaconda Five Year Review</a:t>
            </a:r>
            <a:r>
              <a:rPr lang="en-US" sz="2400" i="1" dirty="0">
                <a:solidFill>
                  <a:srgbClr val="FFC000"/>
                </a:solidFill>
              </a:rPr>
              <a:t> </a:t>
            </a:r>
            <a:r>
              <a:rPr lang="en-US" sz="2800" i="1" dirty="0">
                <a:solidFill>
                  <a:srgbClr val="FFC000"/>
                </a:solidFill>
              </a:rPr>
              <a:t>Results</a:t>
            </a:r>
            <a:r>
              <a:rPr lang="en-US" sz="2400" dirty="0" smtClean="0"/>
              <a:t/>
            </a:r>
            <a:br>
              <a:rPr lang="en-US" sz="2400" dirty="0" smtClean="0"/>
            </a:br>
            <a:r>
              <a:rPr lang="en-US" sz="2400" dirty="0"/>
              <a:t> </a:t>
            </a:r>
            <a:r>
              <a:rPr lang="en-US" sz="2400" dirty="0" smtClean="0"/>
              <a:t>  </a:t>
            </a:r>
            <a:endParaRPr lang="en-US" sz="2400" i="1" dirty="0">
              <a:solidFill>
                <a:srgbClr val="FFC000"/>
              </a:solidFill>
            </a:endParaRPr>
          </a:p>
        </p:txBody>
      </p:sp>
      <p:sp>
        <p:nvSpPr>
          <p:cNvPr id="6" name="Text Placeholder 5"/>
          <p:cNvSpPr>
            <a:spLocks noGrp="1"/>
          </p:cNvSpPr>
          <p:nvPr>
            <p:ph type="body" sz="quarter" idx="4294967295"/>
          </p:nvPr>
        </p:nvSpPr>
        <p:spPr>
          <a:xfrm>
            <a:off x="2496325" y="2576244"/>
            <a:ext cx="1690774" cy="477298"/>
          </a:xfrm>
        </p:spPr>
        <p:txBody>
          <a:bodyPr/>
          <a:lstStyle/>
          <a:p>
            <a:pPr>
              <a:buNone/>
            </a:pPr>
            <a:r>
              <a:rPr lang="en-US" dirty="0" smtClean="0"/>
              <a:t>3 Years Old</a:t>
            </a:r>
            <a:endParaRPr lang="en-US" dirty="0"/>
          </a:p>
        </p:txBody>
      </p:sp>
      <p:pic>
        <p:nvPicPr>
          <p:cNvPr id="14" name="Picture 8" descr="Q:\Project Photos\Anaconda\2010\IMG_5724.jpg"/>
          <p:cNvPicPr>
            <a:picLocks noChangeAspect="1" noChangeArrowheads="1"/>
          </p:cNvPicPr>
          <p:nvPr/>
        </p:nvPicPr>
        <p:blipFill>
          <a:blip r:embed="rId4" cstate="print"/>
          <a:srcRect/>
          <a:stretch>
            <a:fillRect/>
          </a:stretch>
        </p:blipFill>
        <p:spPr bwMode="auto">
          <a:xfrm>
            <a:off x="1067644" y="3289589"/>
            <a:ext cx="4031106" cy="3023330"/>
          </a:xfrm>
          <a:prstGeom prst="rect">
            <a:avLst/>
          </a:prstGeom>
          <a:noFill/>
          <a:ln w="9525">
            <a:noFill/>
            <a:miter lim="800000"/>
            <a:headEnd/>
            <a:tailEnd/>
          </a:ln>
        </p:spPr>
      </p:pic>
      <p:sp>
        <p:nvSpPr>
          <p:cNvPr id="10" name="Text Placeholder 5"/>
          <p:cNvSpPr txBox="1">
            <a:spLocks/>
          </p:cNvSpPr>
          <p:nvPr/>
        </p:nvSpPr>
        <p:spPr bwMode="auto">
          <a:xfrm>
            <a:off x="3332875" y="3656476"/>
            <a:ext cx="1693654" cy="4772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F6B101"/>
              </a:buClr>
              <a:buSzTx/>
              <a:buFont typeface="Arial" charset="0"/>
              <a:buNone/>
              <a:tabLst/>
              <a:defRPr/>
            </a:pPr>
            <a:r>
              <a:rPr lang="en-US" sz="2400" dirty="0" smtClean="0">
                <a:solidFill>
                  <a:schemeClr val="bg1"/>
                </a:solidFill>
                <a:latin typeface="+mn-lt"/>
              </a:rPr>
              <a:t>8</a:t>
            </a:r>
            <a:r>
              <a:rPr kumimoji="0" lang="en-US" sz="2400" b="0" i="0" u="none" strike="noStrike" kern="1200" cap="none" spc="0" normalizeH="0" baseline="0" noProof="0" dirty="0" smtClean="0">
                <a:ln>
                  <a:noFill/>
                </a:ln>
                <a:solidFill>
                  <a:schemeClr val="bg1"/>
                </a:solidFill>
                <a:effectLst/>
                <a:uLnTx/>
                <a:uFillTx/>
                <a:latin typeface="+mn-lt"/>
                <a:ea typeface="+mn-ea"/>
                <a:cs typeface="+mn-cs"/>
              </a:rPr>
              <a:t> Years Old</a:t>
            </a:r>
            <a:endParaRPr kumimoji="0" lang="en-US" sz="2400" b="0" i="0" u="none" strike="noStrike" kern="1200" cap="none" spc="0" normalizeH="0" baseline="0" noProof="0" dirty="0">
              <a:ln>
                <a:noFill/>
              </a:ln>
              <a:solidFill>
                <a:schemeClr val="bg1"/>
              </a:solidFill>
              <a:effectLst/>
              <a:uLnTx/>
              <a:uFillTx/>
              <a:latin typeface="+mn-lt"/>
              <a:ea typeface="+mn-ea"/>
              <a:cs typeface="+mn-cs"/>
            </a:endParaRPr>
          </a:p>
        </p:txBody>
      </p:sp>
      <p:sp>
        <p:nvSpPr>
          <p:cNvPr id="11" name="Text Placeholder 5"/>
          <p:cNvSpPr txBox="1">
            <a:spLocks/>
          </p:cNvSpPr>
          <p:nvPr/>
        </p:nvSpPr>
        <p:spPr bwMode="auto">
          <a:xfrm>
            <a:off x="5026529" y="2548723"/>
            <a:ext cx="1869056" cy="4772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F6B101"/>
              </a:buClr>
              <a:buSzTx/>
              <a:buFont typeface="Arial" charset="0"/>
              <a:buNone/>
              <a:tabLst/>
              <a:defRPr/>
            </a:pPr>
            <a:r>
              <a:rPr lang="en-US" sz="2400" dirty="0" smtClean="0">
                <a:solidFill>
                  <a:schemeClr val="bg1"/>
                </a:solidFill>
                <a:latin typeface="+mn-lt"/>
              </a:rPr>
              <a:t>12+</a:t>
            </a:r>
            <a:r>
              <a:rPr kumimoji="0" lang="en-US" sz="2400" b="0" i="0" u="none" strike="noStrike" kern="1200" cap="none" spc="0" normalizeH="0" baseline="0" noProof="0" dirty="0" smtClean="0">
                <a:ln>
                  <a:noFill/>
                </a:ln>
                <a:solidFill>
                  <a:schemeClr val="bg1"/>
                </a:solidFill>
                <a:effectLst/>
                <a:uLnTx/>
                <a:uFillTx/>
                <a:latin typeface="+mn-lt"/>
                <a:ea typeface="+mn-ea"/>
                <a:cs typeface="+mn-cs"/>
              </a:rPr>
              <a:t> Years Old</a:t>
            </a:r>
            <a:endParaRPr kumimoji="0" lang="en-US" sz="2400" b="0" i="0" u="none" strike="noStrike" kern="1200" cap="none" spc="0" normalizeH="0" baseline="0" noProof="0" dirty="0">
              <a:ln>
                <a:noFill/>
              </a:ln>
              <a:solidFill>
                <a:schemeClr val="bg1"/>
              </a:solidFill>
              <a:effectLst/>
              <a:uLnTx/>
              <a:uFillTx/>
              <a:latin typeface="+mn-lt"/>
              <a:ea typeface="+mn-ea"/>
              <a:cs typeface="+mn-cs"/>
            </a:endParaRPr>
          </a:p>
        </p:txBody>
      </p:sp>
      <p:sp>
        <p:nvSpPr>
          <p:cNvPr id="15" name="Title 8"/>
          <p:cNvSpPr txBox="1">
            <a:spLocks/>
          </p:cNvSpPr>
          <p:nvPr/>
        </p:nvSpPr>
        <p:spPr bwMode="auto">
          <a:xfrm>
            <a:off x="137704" y="684312"/>
            <a:ext cx="7529921" cy="42207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ts val="4400"/>
              </a:lnSpc>
              <a:spcBef>
                <a:spcPct val="0"/>
              </a:spcBef>
              <a:spcAft>
                <a:spcPct val="0"/>
              </a:spcAft>
              <a:defRPr sz="3200" kern="1200">
                <a:solidFill>
                  <a:schemeClr val="bg1"/>
                </a:solidFill>
                <a:latin typeface="+mj-lt"/>
                <a:ea typeface="+mj-ea"/>
                <a:cs typeface="+mj-cs"/>
              </a:defRPr>
            </a:lvl1pPr>
            <a:lvl2pPr algn="l" rtl="0" eaLnBrk="0" fontAlgn="base" hangingPunct="0">
              <a:lnSpc>
                <a:spcPts val="4400"/>
              </a:lnSpc>
              <a:spcBef>
                <a:spcPct val="0"/>
              </a:spcBef>
              <a:spcAft>
                <a:spcPct val="0"/>
              </a:spcAft>
              <a:defRPr sz="4400">
                <a:solidFill>
                  <a:schemeClr val="bg1"/>
                </a:solidFill>
                <a:latin typeface="Calibri" pitchFamily="34" charset="0"/>
              </a:defRPr>
            </a:lvl2pPr>
            <a:lvl3pPr algn="l" rtl="0" eaLnBrk="0" fontAlgn="base" hangingPunct="0">
              <a:lnSpc>
                <a:spcPts val="4400"/>
              </a:lnSpc>
              <a:spcBef>
                <a:spcPct val="0"/>
              </a:spcBef>
              <a:spcAft>
                <a:spcPct val="0"/>
              </a:spcAft>
              <a:defRPr sz="4400">
                <a:solidFill>
                  <a:schemeClr val="bg1"/>
                </a:solidFill>
                <a:latin typeface="Calibri" pitchFamily="34" charset="0"/>
              </a:defRPr>
            </a:lvl3pPr>
            <a:lvl4pPr algn="l" rtl="0" eaLnBrk="0" fontAlgn="base" hangingPunct="0">
              <a:lnSpc>
                <a:spcPts val="4400"/>
              </a:lnSpc>
              <a:spcBef>
                <a:spcPct val="0"/>
              </a:spcBef>
              <a:spcAft>
                <a:spcPct val="0"/>
              </a:spcAft>
              <a:defRPr sz="4400">
                <a:solidFill>
                  <a:schemeClr val="bg1"/>
                </a:solidFill>
                <a:latin typeface="Calibri" pitchFamily="34" charset="0"/>
              </a:defRPr>
            </a:lvl4pPr>
            <a:lvl5pPr algn="l" rtl="0" eaLnBrk="0" fontAlgn="base" hangingPunct="0">
              <a:lnSpc>
                <a:spcPts val="4400"/>
              </a:lnSpc>
              <a:spcBef>
                <a:spcPct val="0"/>
              </a:spcBef>
              <a:spcAft>
                <a:spcPct val="0"/>
              </a:spcAft>
              <a:defRPr sz="4400">
                <a:solidFill>
                  <a:schemeClr val="bg1"/>
                </a:solidFill>
                <a:latin typeface="Calibri" pitchFamily="34" charset="0"/>
              </a:defRPr>
            </a:lvl5pPr>
            <a:lvl6pPr marL="457200" algn="l" rtl="0" fontAlgn="base">
              <a:lnSpc>
                <a:spcPts val="4400"/>
              </a:lnSpc>
              <a:spcBef>
                <a:spcPct val="0"/>
              </a:spcBef>
              <a:spcAft>
                <a:spcPct val="0"/>
              </a:spcAft>
              <a:defRPr sz="4400">
                <a:solidFill>
                  <a:schemeClr val="bg1"/>
                </a:solidFill>
                <a:latin typeface="Calibri" pitchFamily="34" charset="0"/>
              </a:defRPr>
            </a:lvl6pPr>
            <a:lvl7pPr marL="914400" algn="l" rtl="0" fontAlgn="base">
              <a:lnSpc>
                <a:spcPts val="4400"/>
              </a:lnSpc>
              <a:spcBef>
                <a:spcPct val="0"/>
              </a:spcBef>
              <a:spcAft>
                <a:spcPct val="0"/>
              </a:spcAft>
              <a:defRPr sz="4400">
                <a:solidFill>
                  <a:schemeClr val="bg1"/>
                </a:solidFill>
                <a:latin typeface="Calibri" pitchFamily="34" charset="0"/>
              </a:defRPr>
            </a:lvl7pPr>
            <a:lvl8pPr marL="1371600" algn="l" rtl="0" fontAlgn="base">
              <a:lnSpc>
                <a:spcPts val="4400"/>
              </a:lnSpc>
              <a:spcBef>
                <a:spcPct val="0"/>
              </a:spcBef>
              <a:spcAft>
                <a:spcPct val="0"/>
              </a:spcAft>
              <a:defRPr sz="4400">
                <a:solidFill>
                  <a:schemeClr val="bg1"/>
                </a:solidFill>
                <a:latin typeface="Calibri" pitchFamily="34" charset="0"/>
              </a:defRPr>
            </a:lvl8pPr>
            <a:lvl9pPr marL="1828800" algn="l" rtl="0" fontAlgn="base">
              <a:lnSpc>
                <a:spcPts val="4400"/>
              </a:lnSpc>
              <a:spcBef>
                <a:spcPct val="0"/>
              </a:spcBef>
              <a:spcAft>
                <a:spcPct val="0"/>
              </a:spcAft>
              <a:defRPr sz="4400">
                <a:solidFill>
                  <a:schemeClr val="bg1"/>
                </a:solidFill>
                <a:latin typeface="Calibri" pitchFamily="34" charset="0"/>
              </a:defRPr>
            </a:lvl9pPr>
          </a:lstStyle>
          <a:p>
            <a:pPr>
              <a:lnSpc>
                <a:spcPct val="100000"/>
              </a:lnSpc>
              <a:spcAft>
                <a:spcPts val="0"/>
              </a:spcAft>
            </a:pPr>
            <a:r>
              <a:rPr lang="en-US" sz="2400" dirty="0" smtClean="0"/>
              <a:t>   Examples of </a:t>
            </a:r>
            <a:r>
              <a:rPr lang="en-US" sz="2400" dirty="0" smtClean="0">
                <a:solidFill>
                  <a:schemeClr val="bg2"/>
                </a:solidFill>
              </a:rPr>
              <a:t>Poor Plant Establishment and Site Conditions</a:t>
            </a:r>
            <a:endParaRPr lang="en-US" sz="2400" i="1" dirty="0">
              <a:solidFill>
                <a:srgbClr val="FFC000"/>
              </a:solidFill>
            </a:endParaRPr>
          </a:p>
        </p:txBody>
      </p:sp>
      <p:sp>
        <p:nvSpPr>
          <p:cNvPr id="17" name="Title 8"/>
          <p:cNvSpPr txBox="1">
            <a:spLocks/>
          </p:cNvSpPr>
          <p:nvPr/>
        </p:nvSpPr>
        <p:spPr bwMode="auto">
          <a:xfrm>
            <a:off x="5395618" y="4880905"/>
            <a:ext cx="3538876" cy="42207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ts val="4400"/>
              </a:lnSpc>
              <a:spcBef>
                <a:spcPct val="0"/>
              </a:spcBef>
              <a:spcAft>
                <a:spcPct val="0"/>
              </a:spcAft>
              <a:defRPr sz="3200" kern="1200">
                <a:solidFill>
                  <a:schemeClr val="bg1"/>
                </a:solidFill>
                <a:latin typeface="+mj-lt"/>
                <a:ea typeface="+mj-ea"/>
                <a:cs typeface="+mj-cs"/>
              </a:defRPr>
            </a:lvl1pPr>
            <a:lvl2pPr algn="l" rtl="0" eaLnBrk="0" fontAlgn="base" hangingPunct="0">
              <a:lnSpc>
                <a:spcPts val="4400"/>
              </a:lnSpc>
              <a:spcBef>
                <a:spcPct val="0"/>
              </a:spcBef>
              <a:spcAft>
                <a:spcPct val="0"/>
              </a:spcAft>
              <a:defRPr sz="4400">
                <a:solidFill>
                  <a:schemeClr val="bg1"/>
                </a:solidFill>
                <a:latin typeface="Calibri" pitchFamily="34" charset="0"/>
              </a:defRPr>
            </a:lvl2pPr>
            <a:lvl3pPr algn="l" rtl="0" eaLnBrk="0" fontAlgn="base" hangingPunct="0">
              <a:lnSpc>
                <a:spcPts val="4400"/>
              </a:lnSpc>
              <a:spcBef>
                <a:spcPct val="0"/>
              </a:spcBef>
              <a:spcAft>
                <a:spcPct val="0"/>
              </a:spcAft>
              <a:defRPr sz="4400">
                <a:solidFill>
                  <a:schemeClr val="bg1"/>
                </a:solidFill>
                <a:latin typeface="Calibri" pitchFamily="34" charset="0"/>
              </a:defRPr>
            </a:lvl3pPr>
            <a:lvl4pPr algn="l" rtl="0" eaLnBrk="0" fontAlgn="base" hangingPunct="0">
              <a:lnSpc>
                <a:spcPts val="4400"/>
              </a:lnSpc>
              <a:spcBef>
                <a:spcPct val="0"/>
              </a:spcBef>
              <a:spcAft>
                <a:spcPct val="0"/>
              </a:spcAft>
              <a:defRPr sz="4400">
                <a:solidFill>
                  <a:schemeClr val="bg1"/>
                </a:solidFill>
                <a:latin typeface="Calibri" pitchFamily="34" charset="0"/>
              </a:defRPr>
            </a:lvl4pPr>
            <a:lvl5pPr algn="l" rtl="0" eaLnBrk="0" fontAlgn="base" hangingPunct="0">
              <a:lnSpc>
                <a:spcPts val="4400"/>
              </a:lnSpc>
              <a:spcBef>
                <a:spcPct val="0"/>
              </a:spcBef>
              <a:spcAft>
                <a:spcPct val="0"/>
              </a:spcAft>
              <a:defRPr sz="4400">
                <a:solidFill>
                  <a:schemeClr val="bg1"/>
                </a:solidFill>
                <a:latin typeface="Calibri" pitchFamily="34" charset="0"/>
              </a:defRPr>
            </a:lvl5pPr>
            <a:lvl6pPr marL="457200" algn="l" rtl="0" fontAlgn="base">
              <a:lnSpc>
                <a:spcPts val="4400"/>
              </a:lnSpc>
              <a:spcBef>
                <a:spcPct val="0"/>
              </a:spcBef>
              <a:spcAft>
                <a:spcPct val="0"/>
              </a:spcAft>
              <a:defRPr sz="4400">
                <a:solidFill>
                  <a:schemeClr val="bg1"/>
                </a:solidFill>
                <a:latin typeface="Calibri" pitchFamily="34" charset="0"/>
              </a:defRPr>
            </a:lvl6pPr>
            <a:lvl7pPr marL="914400" algn="l" rtl="0" fontAlgn="base">
              <a:lnSpc>
                <a:spcPts val="4400"/>
              </a:lnSpc>
              <a:spcBef>
                <a:spcPct val="0"/>
              </a:spcBef>
              <a:spcAft>
                <a:spcPct val="0"/>
              </a:spcAft>
              <a:defRPr sz="4400">
                <a:solidFill>
                  <a:schemeClr val="bg1"/>
                </a:solidFill>
                <a:latin typeface="Calibri" pitchFamily="34" charset="0"/>
              </a:defRPr>
            </a:lvl7pPr>
            <a:lvl8pPr marL="1371600" algn="l" rtl="0" fontAlgn="base">
              <a:lnSpc>
                <a:spcPts val="4400"/>
              </a:lnSpc>
              <a:spcBef>
                <a:spcPct val="0"/>
              </a:spcBef>
              <a:spcAft>
                <a:spcPct val="0"/>
              </a:spcAft>
              <a:defRPr sz="4400">
                <a:solidFill>
                  <a:schemeClr val="bg1"/>
                </a:solidFill>
                <a:latin typeface="Calibri" pitchFamily="34" charset="0"/>
              </a:defRPr>
            </a:lvl8pPr>
            <a:lvl9pPr marL="1828800" algn="l" rtl="0" fontAlgn="base">
              <a:lnSpc>
                <a:spcPts val="4400"/>
              </a:lnSpc>
              <a:spcBef>
                <a:spcPct val="0"/>
              </a:spcBef>
              <a:spcAft>
                <a:spcPct val="0"/>
              </a:spcAft>
              <a:defRPr sz="4400">
                <a:solidFill>
                  <a:schemeClr val="bg1"/>
                </a:solidFill>
                <a:latin typeface="Calibri" pitchFamily="34" charset="0"/>
              </a:defRPr>
            </a:lvl9pPr>
          </a:lstStyle>
          <a:p>
            <a:pPr>
              <a:lnSpc>
                <a:spcPts val="3600"/>
              </a:lnSpc>
              <a:spcAft>
                <a:spcPts val="0"/>
              </a:spcAft>
            </a:pPr>
            <a:r>
              <a:rPr lang="en-US" sz="2400" i="1" dirty="0" smtClean="0">
                <a:solidFill>
                  <a:srgbClr val="FFC000"/>
                </a:solidFill>
              </a:rPr>
              <a:t>Residual Soil Phytotoxicity?</a:t>
            </a:r>
            <a:endParaRPr lang="en-US" sz="2400" i="1" dirty="0">
              <a:solidFill>
                <a:srgbClr val="FFC000"/>
              </a:solidFill>
            </a:endParaRPr>
          </a:p>
        </p:txBody>
      </p:sp>
      <p:sp>
        <p:nvSpPr>
          <p:cNvPr id="16" name="Rectangle 15"/>
          <p:cNvSpPr/>
          <p:nvPr/>
        </p:nvSpPr>
        <p:spPr>
          <a:xfrm>
            <a:off x="232915" y="6453046"/>
            <a:ext cx="2826864" cy="307777"/>
          </a:xfrm>
          <a:prstGeom prst="rect">
            <a:avLst/>
          </a:prstGeom>
        </p:spPr>
        <p:txBody>
          <a:bodyPr wrap="none">
            <a:spAutoFit/>
          </a:bodyPr>
          <a:lstStyle/>
          <a:p>
            <a:r>
              <a:rPr lang="en-US" sz="1400" b="1" i="1" dirty="0">
                <a:solidFill>
                  <a:schemeClr val="accent2"/>
                </a:solidFill>
                <a:latin typeface="Calibri"/>
              </a:rPr>
              <a:t>Revegetation Success and Problems</a:t>
            </a:r>
          </a:p>
        </p:txBody>
      </p:sp>
      <p:pic>
        <p:nvPicPr>
          <p:cNvPr id="18" name="Picture 2"/>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4" name="Content Placeholder 3"/>
          <p:cNvPicPr>
            <a:picLocks noGrp="1" noChangeAspect="1"/>
          </p:cNvPicPr>
          <p:nvPr>
            <p:ph idx="1"/>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131233" y="998537"/>
            <a:ext cx="4955117" cy="3716338"/>
          </a:xfrm>
        </p:spPr>
      </p:pic>
      <p:sp>
        <p:nvSpPr>
          <p:cNvPr id="40963" name="Title 1"/>
          <p:cNvSpPr>
            <a:spLocks noGrp="1"/>
          </p:cNvSpPr>
          <p:nvPr>
            <p:ph type="title"/>
          </p:nvPr>
        </p:nvSpPr>
        <p:spPr>
          <a:xfrm>
            <a:off x="232915" y="4724400"/>
            <a:ext cx="4673600" cy="1476375"/>
          </a:xfrm>
        </p:spPr>
        <p:txBody>
          <a:bodyPr/>
          <a:lstStyle/>
          <a:p>
            <a:pPr>
              <a:lnSpc>
                <a:spcPct val="100000"/>
              </a:lnSpc>
              <a:spcAft>
                <a:spcPts val="1200"/>
              </a:spcAft>
              <a:defRPr/>
            </a:pPr>
            <a:r>
              <a:rPr lang="en-US" sz="1800" dirty="0" smtClean="0">
                <a:solidFill>
                  <a:srgbClr val="FFFF00"/>
                </a:solidFill>
              </a:rPr>
              <a:t>Stressed, chlorotic bunchgrasses in the Stucky Ridge Moto-X Demo Plots</a:t>
            </a:r>
            <a:br>
              <a:rPr lang="en-US" sz="1800" dirty="0" smtClean="0">
                <a:solidFill>
                  <a:srgbClr val="FFFF00"/>
                </a:solidFill>
              </a:rPr>
            </a:br>
            <a:r>
              <a:rPr lang="en-US" sz="1800" dirty="0" smtClean="0">
                <a:solidFill>
                  <a:srgbClr val="FFFF00"/>
                </a:solidFill>
              </a:rPr>
              <a:t/>
            </a:r>
            <a:br>
              <a:rPr lang="en-US" sz="1800" dirty="0" smtClean="0">
                <a:solidFill>
                  <a:srgbClr val="FFFF00"/>
                </a:solidFill>
              </a:rPr>
            </a:br>
            <a:r>
              <a:rPr lang="en-US" sz="1400" dirty="0" smtClean="0">
                <a:solidFill>
                  <a:srgbClr val="FFFF00"/>
                </a:solidFill>
              </a:rPr>
              <a:t>Photograph taken in July 2010 during FYR site </a:t>
            </a:r>
            <a:r>
              <a:rPr lang="en-US" sz="1400" dirty="0">
                <a:solidFill>
                  <a:srgbClr val="FFFF00"/>
                </a:solidFill>
              </a:rPr>
              <a:t>i</a:t>
            </a:r>
            <a:r>
              <a:rPr lang="en-US" sz="1400" dirty="0" smtClean="0">
                <a:solidFill>
                  <a:srgbClr val="FFFF00"/>
                </a:solidFill>
              </a:rPr>
              <a:t>nspection</a:t>
            </a:r>
          </a:p>
        </p:txBody>
      </p:sp>
      <p:pic>
        <p:nvPicPr>
          <p:cNvPr id="38916" name="Content Placeholder 3"/>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8234" y="1323975"/>
            <a:ext cx="3543300" cy="4724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5" name="Title 8"/>
          <p:cNvSpPr txBox="1">
            <a:spLocks/>
          </p:cNvSpPr>
          <p:nvPr/>
        </p:nvSpPr>
        <p:spPr bwMode="auto">
          <a:xfrm>
            <a:off x="282514" y="83004"/>
            <a:ext cx="6022793" cy="51707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ts val="4400"/>
              </a:lnSpc>
              <a:spcBef>
                <a:spcPct val="0"/>
              </a:spcBef>
              <a:spcAft>
                <a:spcPct val="0"/>
              </a:spcAft>
              <a:defRPr sz="3200" kern="1200">
                <a:solidFill>
                  <a:schemeClr val="bg1"/>
                </a:solidFill>
                <a:latin typeface="+mj-lt"/>
                <a:ea typeface="+mj-ea"/>
                <a:cs typeface="+mj-cs"/>
              </a:defRPr>
            </a:lvl1pPr>
            <a:lvl2pPr algn="l" rtl="0" eaLnBrk="0" fontAlgn="base" hangingPunct="0">
              <a:lnSpc>
                <a:spcPts val="4400"/>
              </a:lnSpc>
              <a:spcBef>
                <a:spcPct val="0"/>
              </a:spcBef>
              <a:spcAft>
                <a:spcPct val="0"/>
              </a:spcAft>
              <a:defRPr sz="4400">
                <a:solidFill>
                  <a:schemeClr val="bg1"/>
                </a:solidFill>
                <a:latin typeface="Calibri" pitchFamily="34" charset="0"/>
              </a:defRPr>
            </a:lvl2pPr>
            <a:lvl3pPr algn="l" rtl="0" eaLnBrk="0" fontAlgn="base" hangingPunct="0">
              <a:lnSpc>
                <a:spcPts val="4400"/>
              </a:lnSpc>
              <a:spcBef>
                <a:spcPct val="0"/>
              </a:spcBef>
              <a:spcAft>
                <a:spcPct val="0"/>
              </a:spcAft>
              <a:defRPr sz="4400">
                <a:solidFill>
                  <a:schemeClr val="bg1"/>
                </a:solidFill>
                <a:latin typeface="Calibri" pitchFamily="34" charset="0"/>
              </a:defRPr>
            </a:lvl3pPr>
            <a:lvl4pPr algn="l" rtl="0" eaLnBrk="0" fontAlgn="base" hangingPunct="0">
              <a:lnSpc>
                <a:spcPts val="4400"/>
              </a:lnSpc>
              <a:spcBef>
                <a:spcPct val="0"/>
              </a:spcBef>
              <a:spcAft>
                <a:spcPct val="0"/>
              </a:spcAft>
              <a:defRPr sz="4400">
                <a:solidFill>
                  <a:schemeClr val="bg1"/>
                </a:solidFill>
                <a:latin typeface="Calibri" pitchFamily="34" charset="0"/>
              </a:defRPr>
            </a:lvl4pPr>
            <a:lvl5pPr algn="l" rtl="0" eaLnBrk="0" fontAlgn="base" hangingPunct="0">
              <a:lnSpc>
                <a:spcPts val="4400"/>
              </a:lnSpc>
              <a:spcBef>
                <a:spcPct val="0"/>
              </a:spcBef>
              <a:spcAft>
                <a:spcPct val="0"/>
              </a:spcAft>
              <a:defRPr sz="4400">
                <a:solidFill>
                  <a:schemeClr val="bg1"/>
                </a:solidFill>
                <a:latin typeface="Calibri" pitchFamily="34" charset="0"/>
              </a:defRPr>
            </a:lvl5pPr>
            <a:lvl6pPr marL="457200" algn="l" rtl="0" fontAlgn="base">
              <a:lnSpc>
                <a:spcPts val="4400"/>
              </a:lnSpc>
              <a:spcBef>
                <a:spcPct val="0"/>
              </a:spcBef>
              <a:spcAft>
                <a:spcPct val="0"/>
              </a:spcAft>
              <a:defRPr sz="4400">
                <a:solidFill>
                  <a:schemeClr val="bg1"/>
                </a:solidFill>
                <a:latin typeface="Calibri" pitchFamily="34" charset="0"/>
              </a:defRPr>
            </a:lvl6pPr>
            <a:lvl7pPr marL="914400" algn="l" rtl="0" fontAlgn="base">
              <a:lnSpc>
                <a:spcPts val="4400"/>
              </a:lnSpc>
              <a:spcBef>
                <a:spcPct val="0"/>
              </a:spcBef>
              <a:spcAft>
                <a:spcPct val="0"/>
              </a:spcAft>
              <a:defRPr sz="4400">
                <a:solidFill>
                  <a:schemeClr val="bg1"/>
                </a:solidFill>
                <a:latin typeface="Calibri" pitchFamily="34" charset="0"/>
              </a:defRPr>
            </a:lvl7pPr>
            <a:lvl8pPr marL="1371600" algn="l" rtl="0" fontAlgn="base">
              <a:lnSpc>
                <a:spcPts val="4400"/>
              </a:lnSpc>
              <a:spcBef>
                <a:spcPct val="0"/>
              </a:spcBef>
              <a:spcAft>
                <a:spcPct val="0"/>
              </a:spcAft>
              <a:defRPr sz="4400">
                <a:solidFill>
                  <a:schemeClr val="bg1"/>
                </a:solidFill>
                <a:latin typeface="Calibri" pitchFamily="34" charset="0"/>
              </a:defRPr>
            </a:lvl8pPr>
            <a:lvl9pPr marL="1828800" algn="l" rtl="0" fontAlgn="base">
              <a:lnSpc>
                <a:spcPts val="4400"/>
              </a:lnSpc>
              <a:spcBef>
                <a:spcPct val="0"/>
              </a:spcBef>
              <a:spcAft>
                <a:spcPct val="0"/>
              </a:spcAft>
              <a:defRPr sz="4400">
                <a:solidFill>
                  <a:schemeClr val="bg1"/>
                </a:solidFill>
                <a:latin typeface="Calibri" pitchFamily="34" charset="0"/>
              </a:defRPr>
            </a:lvl9pPr>
          </a:lstStyle>
          <a:p>
            <a:pPr>
              <a:lnSpc>
                <a:spcPts val="3600"/>
              </a:lnSpc>
              <a:spcBef>
                <a:spcPts val="600"/>
              </a:spcBef>
              <a:spcAft>
                <a:spcPts val="0"/>
              </a:spcAft>
            </a:pPr>
            <a:r>
              <a:rPr lang="en-US" sz="2800" dirty="0" smtClean="0"/>
              <a:t/>
            </a:r>
            <a:br>
              <a:rPr lang="en-US" sz="2800" dirty="0" smtClean="0"/>
            </a:br>
            <a:r>
              <a:rPr lang="en-US" sz="2800" dirty="0" smtClean="0"/>
              <a:t>2010 Anaconda Five Year Review</a:t>
            </a:r>
            <a:r>
              <a:rPr lang="en-US" sz="2400" i="1" dirty="0" smtClean="0">
                <a:solidFill>
                  <a:srgbClr val="FFC000"/>
                </a:solidFill>
              </a:rPr>
              <a:t> </a:t>
            </a:r>
            <a:r>
              <a:rPr lang="en-US" sz="2800" i="1" dirty="0" smtClean="0">
                <a:solidFill>
                  <a:srgbClr val="FFC000"/>
                </a:solidFill>
              </a:rPr>
              <a:t>Results</a:t>
            </a:r>
            <a:r>
              <a:rPr lang="en-US" sz="2400" dirty="0" smtClean="0"/>
              <a:t/>
            </a:r>
            <a:br>
              <a:rPr lang="en-US" sz="2400" dirty="0" smtClean="0"/>
            </a:br>
            <a:r>
              <a:rPr lang="en-US" sz="2400" dirty="0" smtClean="0"/>
              <a:t>   </a:t>
            </a:r>
            <a:endParaRPr lang="en-US" sz="2400" i="1" dirty="0">
              <a:solidFill>
                <a:srgbClr val="FFC000"/>
              </a:solidFill>
            </a:endParaRPr>
          </a:p>
        </p:txBody>
      </p:sp>
      <p:sp>
        <p:nvSpPr>
          <p:cNvPr id="7" name="Rectangle 6"/>
          <p:cNvSpPr/>
          <p:nvPr/>
        </p:nvSpPr>
        <p:spPr>
          <a:xfrm>
            <a:off x="232915" y="6453046"/>
            <a:ext cx="2826864" cy="307777"/>
          </a:xfrm>
          <a:prstGeom prst="rect">
            <a:avLst/>
          </a:prstGeom>
        </p:spPr>
        <p:txBody>
          <a:bodyPr wrap="none">
            <a:spAutoFit/>
          </a:bodyPr>
          <a:lstStyle/>
          <a:p>
            <a:r>
              <a:rPr lang="en-US" sz="1400" b="1" i="1" dirty="0">
                <a:solidFill>
                  <a:schemeClr val="accent2"/>
                </a:solidFill>
                <a:latin typeface="Calibri"/>
              </a:rPr>
              <a:t>Revegetation Success and Problems</a:t>
            </a: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76782281"/>
      </p:ext>
    </p:extLst>
  </p:cSld>
  <p:clrMapOvr>
    <a:masterClrMapping/>
  </p:clrMapOvr>
  <p:transition>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8" name="Picture 3"/>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43501" y="1000125"/>
            <a:ext cx="3488242" cy="51958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4" name="Rectangle 3"/>
          <p:cNvSpPr/>
          <p:nvPr/>
        </p:nvSpPr>
        <p:spPr>
          <a:xfrm>
            <a:off x="169333" y="2438401"/>
            <a:ext cx="4736042" cy="1692771"/>
          </a:xfrm>
          <a:prstGeom prst="rect">
            <a:avLst/>
          </a:prstGeom>
        </p:spPr>
        <p:txBody>
          <a:bodyPr wrap="square">
            <a:spAutoFit/>
          </a:bodyPr>
          <a:lstStyle/>
          <a:p>
            <a:pPr>
              <a:defRPr/>
            </a:pPr>
            <a:r>
              <a:rPr lang="en-US" dirty="0">
                <a:solidFill>
                  <a:srgbClr val="FFFF00"/>
                </a:solidFill>
                <a:latin typeface="+mj-lt"/>
                <a:ea typeface="+mj-ea"/>
                <a:cs typeface="+mj-cs"/>
              </a:rPr>
              <a:t>Poor root development on trees dug up 8 years after planting (10 year old plant material)</a:t>
            </a:r>
          </a:p>
          <a:p>
            <a:pPr>
              <a:defRPr/>
            </a:pPr>
            <a:endParaRPr lang="en-US" dirty="0">
              <a:solidFill>
                <a:srgbClr val="FFFF00"/>
              </a:solidFill>
              <a:latin typeface="+mj-lt"/>
              <a:ea typeface="+mj-ea"/>
              <a:cs typeface="+mj-cs"/>
            </a:endParaRPr>
          </a:p>
          <a:p>
            <a:pPr>
              <a:defRPr/>
            </a:pPr>
            <a:r>
              <a:rPr lang="en-US" sz="1400" dirty="0">
                <a:solidFill>
                  <a:srgbClr val="FFFF00"/>
                </a:solidFill>
              </a:rPr>
              <a:t>Photograph taken in July 2010 during FYR site inspection</a:t>
            </a:r>
            <a:endParaRPr lang="en-US" sz="1400" dirty="0"/>
          </a:p>
          <a:p>
            <a:pPr>
              <a:defRPr/>
            </a:pPr>
            <a:endParaRPr lang="en-US" dirty="0"/>
          </a:p>
          <a:p>
            <a:pPr>
              <a:defRPr/>
            </a:pPr>
            <a:endParaRPr lang="en-US" dirty="0"/>
          </a:p>
        </p:txBody>
      </p:sp>
      <p:sp>
        <p:nvSpPr>
          <p:cNvPr id="6" name="Title 8"/>
          <p:cNvSpPr txBox="1">
            <a:spLocks/>
          </p:cNvSpPr>
          <p:nvPr/>
        </p:nvSpPr>
        <p:spPr bwMode="auto">
          <a:xfrm>
            <a:off x="282514" y="83004"/>
            <a:ext cx="6022793" cy="51707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ts val="4400"/>
              </a:lnSpc>
              <a:spcBef>
                <a:spcPct val="0"/>
              </a:spcBef>
              <a:spcAft>
                <a:spcPct val="0"/>
              </a:spcAft>
              <a:defRPr sz="3200" kern="1200">
                <a:solidFill>
                  <a:schemeClr val="bg1"/>
                </a:solidFill>
                <a:latin typeface="+mj-lt"/>
                <a:ea typeface="+mj-ea"/>
                <a:cs typeface="+mj-cs"/>
              </a:defRPr>
            </a:lvl1pPr>
            <a:lvl2pPr algn="l" rtl="0" eaLnBrk="0" fontAlgn="base" hangingPunct="0">
              <a:lnSpc>
                <a:spcPts val="4400"/>
              </a:lnSpc>
              <a:spcBef>
                <a:spcPct val="0"/>
              </a:spcBef>
              <a:spcAft>
                <a:spcPct val="0"/>
              </a:spcAft>
              <a:defRPr sz="4400">
                <a:solidFill>
                  <a:schemeClr val="bg1"/>
                </a:solidFill>
                <a:latin typeface="Calibri" pitchFamily="34" charset="0"/>
              </a:defRPr>
            </a:lvl2pPr>
            <a:lvl3pPr algn="l" rtl="0" eaLnBrk="0" fontAlgn="base" hangingPunct="0">
              <a:lnSpc>
                <a:spcPts val="4400"/>
              </a:lnSpc>
              <a:spcBef>
                <a:spcPct val="0"/>
              </a:spcBef>
              <a:spcAft>
                <a:spcPct val="0"/>
              </a:spcAft>
              <a:defRPr sz="4400">
                <a:solidFill>
                  <a:schemeClr val="bg1"/>
                </a:solidFill>
                <a:latin typeface="Calibri" pitchFamily="34" charset="0"/>
              </a:defRPr>
            </a:lvl3pPr>
            <a:lvl4pPr algn="l" rtl="0" eaLnBrk="0" fontAlgn="base" hangingPunct="0">
              <a:lnSpc>
                <a:spcPts val="4400"/>
              </a:lnSpc>
              <a:spcBef>
                <a:spcPct val="0"/>
              </a:spcBef>
              <a:spcAft>
                <a:spcPct val="0"/>
              </a:spcAft>
              <a:defRPr sz="4400">
                <a:solidFill>
                  <a:schemeClr val="bg1"/>
                </a:solidFill>
                <a:latin typeface="Calibri" pitchFamily="34" charset="0"/>
              </a:defRPr>
            </a:lvl4pPr>
            <a:lvl5pPr algn="l" rtl="0" eaLnBrk="0" fontAlgn="base" hangingPunct="0">
              <a:lnSpc>
                <a:spcPts val="4400"/>
              </a:lnSpc>
              <a:spcBef>
                <a:spcPct val="0"/>
              </a:spcBef>
              <a:spcAft>
                <a:spcPct val="0"/>
              </a:spcAft>
              <a:defRPr sz="4400">
                <a:solidFill>
                  <a:schemeClr val="bg1"/>
                </a:solidFill>
                <a:latin typeface="Calibri" pitchFamily="34" charset="0"/>
              </a:defRPr>
            </a:lvl5pPr>
            <a:lvl6pPr marL="457200" algn="l" rtl="0" fontAlgn="base">
              <a:lnSpc>
                <a:spcPts val="4400"/>
              </a:lnSpc>
              <a:spcBef>
                <a:spcPct val="0"/>
              </a:spcBef>
              <a:spcAft>
                <a:spcPct val="0"/>
              </a:spcAft>
              <a:defRPr sz="4400">
                <a:solidFill>
                  <a:schemeClr val="bg1"/>
                </a:solidFill>
                <a:latin typeface="Calibri" pitchFamily="34" charset="0"/>
              </a:defRPr>
            </a:lvl6pPr>
            <a:lvl7pPr marL="914400" algn="l" rtl="0" fontAlgn="base">
              <a:lnSpc>
                <a:spcPts val="4400"/>
              </a:lnSpc>
              <a:spcBef>
                <a:spcPct val="0"/>
              </a:spcBef>
              <a:spcAft>
                <a:spcPct val="0"/>
              </a:spcAft>
              <a:defRPr sz="4400">
                <a:solidFill>
                  <a:schemeClr val="bg1"/>
                </a:solidFill>
                <a:latin typeface="Calibri" pitchFamily="34" charset="0"/>
              </a:defRPr>
            </a:lvl7pPr>
            <a:lvl8pPr marL="1371600" algn="l" rtl="0" fontAlgn="base">
              <a:lnSpc>
                <a:spcPts val="4400"/>
              </a:lnSpc>
              <a:spcBef>
                <a:spcPct val="0"/>
              </a:spcBef>
              <a:spcAft>
                <a:spcPct val="0"/>
              </a:spcAft>
              <a:defRPr sz="4400">
                <a:solidFill>
                  <a:schemeClr val="bg1"/>
                </a:solidFill>
                <a:latin typeface="Calibri" pitchFamily="34" charset="0"/>
              </a:defRPr>
            </a:lvl8pPr>
            <a:lvl9pPr marL="1828800" algn="l" rtl="0" fontAlgn="base">
              <a:lnSpc>
                <a:spcPts val="4400"/>
              </a:lnSpc>
              <a:spcBef>
                <a:spcPct val="0"/>
              </a:spcBef>
              <a:spcAft>
                <a:spcPct val="0"/>
              </a:spcAft>
              <a:defRPr sz="4400">
                <a:solidFill>
                  <a:schemeClr val="bg1"/>
                </a:solidFill>
                <a:latin typeface="Calibri" pitchFamily="34" charset="0"/>
              </a:defRPr>
            </a:lvl9pPr>
          </a:lstStyle>
          <a:p>
            <a:pPr>
              <a:lnSpc>
                <a:spcPts val="3600"/>
              </a:lnSpc>
              <a:spcBef>
                <a:spcPts val="600"/>
              </a:spcBef>
              <a:spcAft>
                <a:spcPts val="0"/>
              </a:spcAft>
            </a:pPr>
            <a:r>
              <a:rPr lang="en-US" sz="2800" dirty="0" smtClean="0"/>
              <a:t/>
            </a:r>
            <a:br>
              <a:rPr lang="en-US" sz="2800" dirty="0" smtClean="0"/>
            </a:br>
            <a:r>
              <a:rPr lang="en-US" sz="2800" dirty="0" smtClean="0"/>
              <a:t>2010 Anaconda Five Year Review</a:t>
            </a:r>
            <a:r>
              <a:rPr lang="en-US" sz="2400" i="1" dirty="0" smtClean="0">
                <a:solidFill>
                  <a:srgbClr val="FFC000"/>
                </a:solidFill>
              </a:rPr>
              <a:t> </a:t>
            </a:r>
            <a:r>
              <a:rPr lang="en-US" sz="2800" i="1" dirty="0" smtClean="0">
                <a:solidFill>
                  <a:srgbClr val="FFC000"/>
                </a:solidFill>
              </a:rPr>
              <a:t>Results</a:t>
            </a:r>
            <a:r>
              <a:rPr lang="en-US" sz="2400" dirty="0" smtClean="0"/>
              <a:t/>
            </a:r>
            <a:br>
              <a:rPr lang="en-US" sz="2400" dirty="0" smtClean="0"/>
            </a:br>
            <a:r>
              <a:rPr lang="en-US" sz="2400" dirty="0" smtClean="0"/>
              <a:t>   </a:t>
            </a:r>
            <a:endParaRPr lang="en-US" sz="2400" i="1" dirty="0">
              <a:solidFill>
                <a:srgbClr val="FFC000"/>
              </a:solidFill>
            </a:endParaRPr>
          </a:p>
        </p:txBody>
      </p:sp>
      <p:sp>
        <p:nvSpPr>
          <p:cNvPr id="7" name="Rectangle 6"/>
          <p:cNvSpPr/>
          <p:nvPr/>
        </p:nvSpPr>
        <p:spPr>
          <a:xfrm>
            <a:off x="232915" y="6453046"/>
            <a:ext cx="2826864" cy="307777"/>
          </a:xfrm>
          <a:prstGeom prst="rect">
            <a:avLst/>
          </a:prstGeom>
        </p:spPr>
        <p:txBody>
          <a:bodyPr wrap="none">
            <a:spAutoFit/>
          </a:bodyPr>
          <a:lstStyle/>
          <a:p>
            <a:r>
              <a:rPr lang="en-US" sz="1400" b="1" i="1" dirty="0">
                <a:solidFill>
                  <a:schemeClr val="accent2"/>
                </a:solidFill>
                <a:latin typeface="Calibri"/>
              </a:rPr>
              <a:t>Revegetation Success and Problems</a:t>
            </a: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82047901"/>
      </p:ext>
    </p:extLst>
  </p:cSld>
  <p:clrMapOvr>
    <a:masterClrMapping/>
  </p:clrMapOvr>
  <p:transition>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8"/>
          <p:cNvSpPr>
            <a:spLocks noGrp="1"/>
          </p:cNvSpPr>
          <p:nvPr>
            <p:ph type="title"/>
          </p:nvPr>
        </p:nvSpPr>
        <p:spPr>
          <a:xfrm>
            <a:off x="212652" y="0"/>
            <a:ext cx="9083748" cy="1417638"/>
          </a:xfrm>
        </p:spPr>
        <p:txBody>
          <a:bodyPr/>
          <a:lstStyle/>
          <a:p>
            <a:pPr>
              <a:lnSpc>
                <a:spcPct val="100000"/>
              </a:lnSpc>
            </a:pPr>
            <a:r>
              <a:rPr lang="en-US" sz="2400" dirty="0" smtClean="0"/>
              <a:t>Concerns Identified in 2010 ARWW&amp;S OU Five Year Review</a:t>
            </a:r>
            <a:endParaRPr lang="en-US" sz="2400" dirty="0"/>
          </a:p>
        </p:txBody>
      </p:sp>
      <p:sp>
        <p:nvSpPr>
          <p:cNvPr id="10" name="Content Placeholder 9"/>
          <p:cNvSpPr>
            <a:spLocks noGrp="1"/>
          </p:cNvSpPr>
          <p:nvPr>
            <p:ph idx="1"/>
          </p:nvPr>
        </p:nvSpPr>
        <p:spPr/>
        <p:txBody>
          <a:bodyPr/>
          <a:lstStyle/>
          <a:p>
            <a:r>
              <a:rPr lang="en-US" b="1" dirty="0" smtClean="0"/>
              <a:t>Issues:</a:t>
            </a:r>
          </a:p>
          <a:p>
            <a:pPr lvl="1">
              <a:spcAft>
                <a:spcPts val="600"/>
              </a:spcAft>
            </a:pPr>
            <a:r>
              <a:rPr lang="en-US" dirty="0" smtClean="0"/>
              <a:t>“The ground surface in some </a:t>
            </a:r>
            <a:r>
              <a:rPr lang="en-US" dirty="0" smtClean="0">
                <a:solidFill>
                  <a:srgbClr val="FFC000"/>
                </a:solidFill>
              </a:rPr>
              <a:t>in-place treated areas</a:t>
            </a:r>
            <a:r>
              <a:rPr lang="en-US" dirty="0" smtClean="0"/>
              <a:t> </a:t>
            </a:r>
            <a:r>
              <a:rPr lang="en-US" dirty="0" smtClean="0">
                <a:solidFill>
                  <a:srgbClr val="FFC000"/>
                </a:solidFill>
              </a:rPr>
              <a:t>is barren and unprotected</a:t>
            </a:r>
            <a:r>
              <a:rPr lang="en-US" dirty="0" smtClean="0"/>
              <a:t>; exposed to wind and water erosion.  These areas have </a:t>
            </a:r>
            <a:r>
              <a:rPr lang="en-US" dirty="0" smtClean="0">
                <a:solidFill>
                  <a:srgbClr val="FFC000"/>
                </a:solidFill>
              </a:rPr>
              <a:t>signs of phytotoxicity</a:t>
            </a:r>
            <a:r>
              <a:rPr lang="en-US" dirty="0" smtClean="0"/>
              <a:t>”</a:t>
            </a:r>
          </a:p>
          <a:p>
            <a:pPr lvl="1">
              <a:spcAft>
                <a:spcPts val="1200"/>
              </a:spcAft>
            </a:pPr>
            <a:r>
              <a:rPr lang="en-US" dirty="0" smtClean="0"/>
              <a:t>“Concerns with phytotoxicity and the long-term permanence of vegetation”</a:t>
            </a:r>
          </a:p>
          <a:p>
            <a:r>
              <a:rPr lang="en-US" b="1" dirty="0" smtClean="0"/>
              <a:t>Recommendation</a:t>
            </a:r>
            <a:r>
              <a:rPr lang="en-US" dirty="0" smtClean="0"/>
              <a:t>:</a:t>
            </a:r>
          </a:p>
          <a:p>
            <a:pPr lvl="1"/>
            <a:r>
              <a:rPr lang="en-US" dirty="0" smtClean="0"/>
              <a:t>“Determine why </a:t>
            </a:r>
            <a:r>
              <a:rPr lang="en-US" dirty="0" smtClean="0">
                <a:solidFill>
                  <a:schemeClr val="bg2"/>
                </a:solidFill>
              </a:rPr>
              <a:t>certain in-place treated areas </a:t>
            </a:r>
            <a:r>
              <a:rPr lang="en-US" dirty="0" smtClean="0"/>
              <a:t>have poor plant establishment”</a:t>
            </a:r>
          </a:p>
          <a:p>
            <a:pPr lvl="1">
              <a:buNone/>
            </a:pPr>
            <a:endParaRPr lang="en-US" dirty="0" smtClean="0"/>
          </a:p>
        </p:txBody>
      </p:sp>
      <p:sp>
        <p:nvSpPr>
          <p:cNvPr id="6" name="Rectangle 5"/>
          <p:cNvSpPr/>
          <p:nvPr/>
        </p:nvSpPr>
        <p:spPr>
          <a:xfrm>
            <a:off x="232915" y="6453046"/>
            <a:ext cx="2826864" cy="307777"/>
          </a:xfrm>
          <a:prstGeom prst="rect">
            <a:avLst/>
          </a:prstGeom>
        </p:spPr>
        <p:txBody>
          <a:bodyPr wrap="none">
            <a:spAutoFit/>
          </a:bodyPr>
          <a:lstStyle/>
          <a:p>
            <a:r>
              <a:rPr lang="en-US" sz="1400" b="1" i="1" dirty="0">
                <a:solidFill>
                  <a:schemeClr val="accent2"/>
                </a:solidFill>
                <a:latin typeface="Calibri"/>
              </a:rPr>
              <a:t>Revegetation Success and Problems</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314325"/>
            <a:ext cx="8572500" cy="762000"/>
          </a:xfrm>
        </p:spPr>
        <p:txBody>
          <a:bodyPr/>
          <a:lstStyle/>
          <a:p>
            <a:pPr>
              <a:defRPr/>
            </a:pPr>
            <a:r>
              <a:rPr lang="en-US" sz="2400" dirty="0" smtClean="0"/>
              <a:t>Principal Study Questions for Vegetation Response Investigation </a:t>
            </a:r>
            <a:endParaRPr lang="en-US" sz="2000" dirty="0"/>
          </a:p>
        </p:txBody>
      </p:sp>
      <p:sp>
        <p:nvSpPr>
          <p:cNvPr id="47107" name="Content Placeholder 2"/>
          <p:cNvSpPr>
            <a:spLocks noGrp="1"/>
          </p:cNvSpPr>
          <p:nvPr>
            <p:ph idx="1"/>
          </p:nvPr>
        </p:nvSpPr>
        <p:spPr>
          <a:xfrm>
            <a:off x="440267" y="1905000"/>
            <a:ext cx="7315200" cy="3276600"/>
          </a:xfrm>
        </p:spPr>
        <p:txBody>
          <a:bodyPr/>
          <a:lstStyle/>
          <a:p>
            <a:pPr eaLnBrk="1" hangingPunct="1">
              <a:lnSpc>
                <a:spcPts val="2000"/>
              </a:lnSpc>
              <a:buFont typeface="Monotype Sorts" pitchFamily="2" charset="2"/>
              <a:buNone/>
            </a:pPr>
            <a:r>
              <a:rPr lang="en-US" altLang="en-US" sz="1800" i="1" dirty="0" smtClean="0">
                <a:solidFill>
                  <a:srgbClr val="FFC000"/>
                </a:solidFill>
              </a:rPr>
              <a:t>Soil Properties/Vegetation Response</a:t>
            </a:r>
          </a:p>
          <a:p>
            <a:pPr eaLnBrk="1" hangingPunct="1">
              <a:lnSpc>
                <a:spcPts val="2000"/>
              </a:lnSpc>
              <a:buFont typeface="Monotype Sorts" pitchFamily="2" charset="2"/>
              <a:buNone/>
            </a:pPr>
            <a:endParaRPr lang="en-US" altLang="en-US" sz="1800" i="1" dirty="0" smtClean="0"/>
          </a:p>
          <a:p>
            <a:pPr eaLnBrk="1" hangingPunct="1">
              <a:lnSpc>
                <a:spcPts val="2000"/>
              </a:lnSpc>
              <a:spcAft>
                <a:spcPts val="1200"/>
              </a:spcAft>
              <a:buFont typeface="Wingdings" pitchFamily="2" charset="2"/>
              <a:buChar char="Ø"/>
            </a:pPr>
            <a:r>
              <a:rPr lang="en-US" altLang="en-US" sz="1800" dirty="0" smtClean="0"/>
              <a:t>What are the primary causes of revegetation shortcomings observed for in-place treated areas?</a:t>
            </a:r>
          </a:p>
          <a:p>
            <a:pPr eaLnBrk="1" hangingPunct="1">
              <a:lnSpc>
                <a:spcPts val="2000"/>
              </a:lnSpc>
              <a:spcAft>
                <a:spcPts val="1200"/>
              </a:spcAft>
              <a:buFont typeface="Wingdings" pitchFamily="2" charset="2"/>
              <a:buChar char="Ø"/>
            </a:pPr>
            <a:r>
              <a:rPr lang="en-US" altLang="en-US" sz="1800" dirty="0" smtClean="0"/>
              <a:t>To what degree are residual metal concentrations limiting the establishment and development of the reclamation plant species?</a:t>
            </a:r>
          </a:p>
          <a:p>
            <a:pPr eaLnBrk="1" hangingPunct="1">
              <a:lnSpc>
                <a:spcPts val="2000"/>
              </a:lnSpc>
              <a:spcAft>
                <a:spcPts val="1200"/>
              </a:spcAft>
              <a:buFont typeface="Wingdings" pitchFamily="2" charset="2"/>
              <a:buChar char="Ø"/>
            </a:pPr>
            <a:r>
              <a:rPr lang="en-US" altLang="en-US" sz="1800" dirty="0" smtClean="0"/>
              <a:t>Can the concentration of metals in the root zone be correlated to vegetation response?</a:t>
            </a:r>
          </a:p>
          <a:p>
            <a:pPr eaLnBrk="1" hangingPunct="1">
              <a:lnSpc>
                <a:spcPts val="2000"/>
              </a:lnSpc>
              <a:spcAft>
                <a:spcPts val="1200"/>
              </a:spcAft>
              <a:buFont typeface="Wingdings" pitchFamily="2" charset="2"/>
              <a:buChar char="Ø"/>
            </a:pPr>
            <a:r>
              <a:rPr lang="en-US" altLang="en-US" sz="1800" dirty="0" smtClean="0"/>
              <a:t>Is there a metal threshold above which in-place soil treatment is likely to fail and the selected remedy should be stripping/removal or coversoil application?</a:t>
            </a:r>
          </a:p>
          <a:p>
            <a:pPr eaLnBrk="1" hangingPunct="1">
              <a:lnSpc>
                <a:spcPts val="2000"/>
              </a:lnSpc>
              <a:buFont typeface="Wingdings" pitchFamily="2" charset="2"/>
              <a:buChar char="Ø"/>
            </a:pPr>
            <a:endParaRPr lang="en-US" altLang="en-US" sz="1800" dirty="0" smtClean="0"/>
          </a:p>
          <a:p>
            <a:endParaRPr lang="en-US" altLang="en-US" dirty="0" smtClean="0"/>
          </a:p>
        </p:txBody>
      </p:sp>
      <p:sp>
        <p:nvSpPr>
          <p:cNvPr id="4" name="Rectangle 3"/>
          <p:cNvSpPr/>
          <p:nvPr/>
        </p:nvSpPr>
        <p:spPr>
          <a:xfrm>
            <a:off x="232915" y="6453046"/>
            <a:ext cx="2756780" cy="307777"/>
          </a:xfrm>
          <a:prstGeom prst="rect">
            <a:avLst/>
          </a:prstGeom>
        </p:spPr>
        <p:txBody>
          <a:bodyPr wrap="none">
            <a:spAutoFit/>
          </a:bodyPr>
          <a:lstStyle/>
          <a:p>
            <a:r>
              <a:rPr lang="en-US" sz="1400" b="1" i="1" dirty="0" smtClean="0">
                <a:solidFill>
                  <a:schemeClr val="accent2"/>
                </a:solidFill>
                <a:latin typeface="Calibri"/>
              </a:rPr>
              <a:t>Vegetation Response Investigation</a:t>
            </a:r>
            <a:endParaRPr lang="en-US" sz="1400" b="1" i="1" dirty="0">
              <a:solidFill>
                <a:schemeClr val="accent2"/>
              </a:solidFill>
              <a:latin typeface="Calibri"/>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56281459"/>
      </p:ext>
    </p:extLst>
  </p:cSld>
  <p:clrMapOvr>
    <a:masterClrMapping/>
  </p:clrMapOvr>
  <p:transition>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solidFill>
                  <a:srgbClr val="FFFF00"/>
                </a:solidFill>
              </a:rPr>
              <a:t/>
            </a:r>
            <a:br>
              <a:rPr lang="en-US" dirty="0" smtClean="0">
                <a:solidFill>
                  <a:srgbClr val="FFFF00"/>
                </a:solidFill>
              </a:rPr>
            </a:br>
            <a:endParaRPr lang="en-US" dirty="0">
              <a:solidFill>
                <a:srgbClr val="FFFF00"/>
              </a:solidFill>
            </a:endParaRPr>
          </a:p>
        </p:txBody>
      </p:sp>
      <p:sp>
        <p:nvSpPr>
          <p:cNvPr id="48131" name="Content Placeholder 4"/>
          <p:cNvSpPr>
            <a:spLocks noGrp="1"/>
          </p:cNvSpPr>
          <p:nvPr>
            <p:ph idx="1"/>
          </p:nvPr>
        </p:nvSpPr>
        <p:spPr>
          <a:xfrm>
            <a:off x="643467" y="2057400"/>
            <a:ext cx="7239000" cy="3352800"/>
          </a:xfrm>
        </p:spPr>
        <p:txBody>
          <a:bodyPr/>
          <a:lstStyle/>
          <a:p>
            <a:pPr eaLnBrk="1" hangingPunct="1">
              <a:lnSpc>
                <a:spcPts val="2000"/>
              </a:lnSpc>
              <a:buFont typeface="Monotype Sorts" pitchFamily="2" charset="2"/>
              <a:buNone/>
            </a:pPr>
            <a:r>
              <a:rPr lang="en-US" altLang="en-US" sz="1800" i="1" dirty="0" smtClean="0">
                <a:solidFill>
                  <a:srgbClr val="FFC000"/>
                </a:solidFill>
              </a:rPr>
              <a:t>Long-term Protection of the Remedial Action </a:t>
            </a:r>
          </a:p>
          <a:p>
            <a:pPr eaLnBrk="1" hangingPunct="1">
              <a:lnSpc>
                <a:spcPts val="2000"/>
              </a:lnSpc>
              <a:buFont typeface="Monotype Sorts" pitchFamily="2" charset="2"/>
              <a:buNone/>
            </a:pPr>
            <a:endParaRPr lang="en-US" altLang="en-US" sz="1800" dirty="0" smtClean="0">
              <a:solidFill>
                <a:srgbClr val="FFFF00"/>
              </a:solidFill>
            </a:endParaRPr>
          </a:p>
          <a:p>
            <a:pPr eaLnBrk="1" hangingPunct="1">
              <a:lnSpc>
                <a:spcPts val="2000"/>
              </a:lnSpc>
              <a:spcAft>
                <a:spcPts val="1200"/>
              </a:spcAft>
              <a:buFont typeface="Wingdings" pitchFamily="2" charset="2"/>
              <a:buChar char="Ø"/>
            </a:pPr>
            <a:r>
              <a:rPr lang="en-US" altLang="en-US" sz="1800" dirty="0"/>
              <a:t>Can </a:t>
            </a:r>
            <a:r>
              <a:rPr lang="en-US" altLang="en-US" sz="1800" dirty="0" smtClean="0"/>
              <a:t>the total </a:t>
            </a:r>
            <a:r>
              <a:rPr lang="en-US" altLang="en-US" sz="1800" dirty="0"/>
              <a:t>residual soil metal concentration be related to the vulnerability of the reestablished plant community?</a:t>
            </a:r>
          </a:p>
          <a:p>
            <a:pPr eaLnBrk="1" hangingPunct="1">
              <a:lnSpc>
                <a:spcPts val="2000"/>
              </a:lnSpc>
              <a:spcAft>
                <a:spcPts val="1200"/>
              </a:spcAft>
              <a:buFont typeface="Wingdings" pitchFamily="2" charset="2"/>
              <a:buChar char="Ø"/>
            </a:pPr>
            <a:r>
              <a:rPr lang="en-US" altLang="en-US" sz="1800" dirty="0" smtClean="0"/>
              <a:t>What </a:t>
            </a:r>
            <a:r>
              <a:rPr lang="en-US" altLang="en-US" sz="1800" dirty="0"/>
              <a:t>lands may require </a:t>
            </a:r>
            <a:r>
              <a:rPr lang="en-US" altLang="en-US" sz="1800" dirty="0" smtClean="0"/>
              <a:t>specific </a:t>
            </a:r>
            <a:r>
              <a:rPr lang="en-US" altLang="en-US" sz="1800" dirty="0"/>
              <a:t>land management practices and more frequent inspections to protect </a:t>
            </a:r>
            <a:r>
              <a:rPr lang="en-US" altLang="en-US" sz="1800" dirty="0" smtClean="0"/>
              <a:t>the remedy</a:t>
            </a:r>
            <a:r>
              <a:rPr lang="en-US" altLang="en-US" sz="1800" dirty="0"/>
              <a:t>? </a:t>
            </a:r>
            <a:endParaRPr lang="en-US" altLang="en-US" sz="1800" dirty="0" smtClean="0"/>
          </a:p>
          <a:p>
            <a:pPr eaLnBrk="1" hangingPunct="1">
              <a:lnSpc>
                <a:spcPts val="2000"/>
              </a:lnSpc>
              <a:buFont typeface="Wingdings" pitchFamily="2" charset="2"/>
              <a:buChar char="Ø"/>
            </a:pPr>
            <a:r>
              <a:rPr lang="en-US" altLang="en-US" sz="1800" dirty="0" smtClean="0"/>
              <a:t>What </a:t>
            </a:r>
            <a:r>
              <a:rPr lang="en-US" altLang="en-US" sz="1800" dirty="0"/>
              <a:t>are the appropriate types of post-RA land uses given different levels of residual root zone contamination?</a:t>
            </a:r>
          </a:p>
          <a:p>
            <a:pPr eaLnBrk="1" hangingPunct="1">
              <a:lnSpc>
                <a:spcPts val="2000"/>
              </a:lnSpc>
              <a:buFont typeface="Wingdings" pitchFamily="2" charset="2"/>
              <a:buChar char="Ø"/>
            </a:pPr>
            <a:endParaRPr lang="en-US" altLang="en-US" sz="1800" dirty="0"/>
          </a:p>
          <a:p>
            <a:pPr>
              <a:buFont typeface="Monotype Sorts" pitchFamily="2" charset="2"/>
              <a:buNone/>
            </a:pPr>
            <a:endParaRPr lang="en-US" altLang="en-US" dirty="0" smtClean="0"/>
          </a:p>
        </p:txBody>
      </p:sp>
      <p:sp>
        <p:nvSpPr>
          <p:cNvPr id="6" name="Title 1"/>
          <p:cNvSpPr txBox="1">
            <a:spLocks/>
          </p:cNvSpPr>
          <p:nvPr/>
        </p:nvSpPr>
        <p:spPr bwMode="auto">
          <a:xfrm>
            <a:off x="372533" y="533400"/>
            <a:ext cx="4470400" cy="762000"/>
          </a:xfrm>
          <a:prstGeom prst="rect">
            <a:avLst/>
          </a:prstGeom>
          <a:noFill/>
          <a:ln w="9525">
            <a:noFill/>
            <a:miter lim="800000"/>
            <a:headEnd/>
            <a:tailEnd/>
          </a:ln>
          <a:effectLst/>
        </p:spPr>
        <p:txBody>
          <a:bodyPr anchor="ctr"/>
          <a:lstStyle/>
          <a:p>
            <a:pPr>
              <a:defRPr/>
            </a:pPr>
            <a:r>
              <a:rPr lang="en-US" sz="2400" dirty="0">
                <a:solidFill>
                  <a:schemeClr val="bg1"/>
                </a:solidFill>
                <a:latin typeface="+mj-lt"/>
                <a:ea typeface="+mj-ea"/>
                <a:cs typeface="+mj-cs"/>
              </a:rPr>
              <a:t>Principal Study Questions (cont) </a:t>
            </a:r>
            <a:br>
              <a:rPr lang="en-US" sz="2400" dirty="0">
                <a:solidFill>
                  <a:schemeClr val="bg1"/>
                </a:solidFill>
                <a:latin typeface="+mj-lt"/>
                <a:ea typeface="+mj-ea"/>
                <a:cs typeface="+mj-cs"/>
              </a:rPr>
            </a:br>
            <a:endParaRPr lang="en-US" sz="2400" dirty="0">
              <a:solidFill>
                <a:schemeClr val="bg1"/>
              </a:solidFill>
              <a:latin typeface="+mj-lt"/>
              <a:ea typeface="+mj-ea"/>
              <a:cs typeface="+mj-cs"/>
            </a:endParaRPr>
          </a:p>
        </p:txBody>
      </p:sp>
      <p:sp>
        <p:nvSpPr>
          <p:cNvPr id="5" name="Rectangle 4"/>
          <p:cNvSpPr/>
          <p:nvPr/>
        </p:nvSpPr>
        <p:spPr>
          <a:xfrm>
            <a:off x="232915" y="6453046"/>
            <a:ext cx="2756780" cy="307777"/>
          </a:xfrm>
          <a:prstGeom prst="rect">
            <a:avLst/>
          </a:prstGeom>
        </p:spPr>
        <p:txBody>
          <a:bodyPr wrap="none">
            <a:spAutoFit/>
          </a:bodyPr>
          <a:lstStyle/>
          <a:p>
            <a:r>
              <a:rPr lang="en-US" sz="1400" b="1" i="1" dirty="0" smtClean="0">
                <a:solidFill>
                  <a:schemeClr val="accent2"/>
                </a:solidFill>
                <a:latin typeface="Calibri"/>
              </a:rPr>
              <a:t>Vegetation Response Investigation</a:t>
            </a:r>
            <a:endParaRPr lang="en-US" sz="1400" b="1" i="1" dirty="0">
              <a:solidFill>
                <a:schemeClr val="accent2"/>
              </a:solidFill>
              <a:latin typeface="Calibri"/>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73998605"/>
      </p:ext>
    </p:extLst>
  </p:cSld>
  <p:clrMapOvr>
    <a:masterClrMapping/>
  </p:clrMapOvr>
  <p:transition>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44549" y="0"/>
            <a:ext cx="8899451" cy="1175657"/>
          </a:xfrm>
        </p:spPr>
        <p:txBody>
          <a:bodyPr/>
          <a:lstStyle/>
          <a:p>
            <a:r>
              <a:rPr lang="en-US" sz="2800" dirty="0" smtClean="0"/>
              <a:t>2011 Vegetation Response Study </a:t>
            </a:r>
            <a:r>
              <a:rPr lang="en-US" sz="2800" dirty="0" smtClean="0">
                <a:solidFill>
                  <a:srgbClr val="FFC000"/>
                </a:solidFill>
              </a:rPr>
              <a:t>Approach</a:t>
            </a:r>
            <a:endParaRPr lang="en-US" sz="2800" dirty="0">
              <a:solidFill>
                <a:srgbClr val="FFC000"/>
              </a:solidFill>
            </a:endParaRPr>
          </a:p>
        </p:txBody>
      </p:sp>
      <p:sp>
        <p:nvSpPr>
          <p:cNvPr id="3" name="Content Placeholder 2"/>
          <p:cNvSpPr>
            <a:spLocks noGrp="1"/>
          </p:cNvSpPr>
          <p:nvPr>
            <p:ph sz="half" idx="1"/>
          </p:nvPr>
        </p:nvSpPr>
        <p:spPr>
          <a:xfrm>
            <a:off x="139774" y="1752600"/>
            <a:ext cx="4343400" cy="3833553"/>
          </a:xfrm>
        </p:spPr>
        <p:txBody>
          <a:bodyPr/>
          <a:lstStyle/>
          <a:p>
            <a:pPr marL="342900" lvl="1" indent="-342900">
              <a:spcAft>
                <a:spcPts val="1200"/>
              </a:spcAft>
              <a:buFont typeface="Arial" panose="020B0604020202020204" pitchFamily="34" charset="0"/>
              <a:buChar char="•"/>
            </a:pPr>
            <a:r>
              <a:rPr lang="en-US" sz="2000" dirty="0"/>
              <a:t>Correlate soil and vegetation </a:t>
            </a:r>
            <a:r>
              <a:rPr lang="en-US" sz="2000" dirty="0" smtClean="0"/>
              <a:t>data from in-place treated sites</a:t>
            </a:r>
          </a:p>
          <a:p>
            <a:pPr marL="342900" lvl="1" indent="-342900">
              <a:spcAft>
                <a:spcPts val="0"/>
              </a:spcAft>
              <a:buFont typeface="Arial" panose="020B0604020202020204" pitchFamily="34" charset="0"/>
              <a:buChar char="•"/>
            </a:pPr>
            <a:r>
              <a:rPr lang="en-US" sz="2000" dirty="0" smtClean="0"/>
              <a:t>Evaluate metal/vegetation response literature</a:t>
            </a:r>
          </a:p>
          <a:p>
            <a:pPr marL="400050" lvl="1" indent="0">
              <a:spcAft>
                <a:spcPts val="0"/>
              </a:spcAft>
              <a:buNone/>
            </a:pPr>
            <a:r>
              <a:rPr lang="en-US" sz="2000" dirty="0"/>
              <a:t>- General literature</a:t>
            </a:r>
          </a:p>
          <a:p>
            <a:pPr marL="400050" lvl="1" indent="0">
              <a:spcAft>
                <a:spcPts val="1200"/>
              </a:spcAft>
              <a:buNone/>
            </a:pPr>
            <a:r>
              <a:rPr lang="en-US" sz="2000" dirty="0" smtClean="0"/>
              <a:t>- Upper </a:t>
            </a:r>
            <a:r>
              <a:rPr lang="en-US" sz="2000" dirty="0"/>
              <a:t>Clark Fork River </a:t>
            </a:r>
            <a:r>
              <a:rPr lang="en-US" sz="2000" dirty="0" smtClean="0"/>
              <a:t>ecological risk studies and models </a:t>
            </a:r>
            <a:endParaRPr lang="en-US" sz="2000" dirty="0"/>
          </a:p>
          <a:p>
            <a:pPr marL="342900" lvl="1" indent="-342900">
              <a:spcAft>
                <a:spcPts val="1200"/>
              </a:spcAft>
              <a:buFont typeface="Arial" panose="020B0604020202020204" pitchFamily="34" charset="0"/>
              <a:buChar char="•"/>
            </a:pPr>
            <a:r>
              <a:rPr lang="en-US" sz="2000" dirty="0" smtClean="0"/>
              <a:t>Evaluate data from </a:t>
            </a:r>
            <a:r>
              <a:rPr lang="en-US" sz="2000" dirty="0"/>
              <a:t>previous </a:t>
            </a:r>
            <a:r>
              <a:rPr lang="en-US" sz="2000" dirty="0" smtClean="0"/>
              <a:t>Anaconda vegetation/soil greenhouse studies</a:t>
            </a:r>
            <a:endParaRPr lang="en-US" sz="2000" dirty="0"/>
          </a:p>
          <a:p>
            <a:pPr marL="0" indent="0">
              <a:buNone/>
            </a:pPr>
            <a:endParaRPr lang="en-US" sz="2200" dirty="0" smtClean="0"/>
          </a:p>
          <a:p>
            <a:pPr marL="400050" lvl="1" indent="0">
              <a:buNone/>
            </a:pPr>
            <a:endParaRPr lang="en-US" dirty="0" smtClean="0"/>
          </a:p>
        </p:txBody>
      </p:sp>
      <p:pic>
        <p:nvPicPr>
          <p:cNvPr id="6" name="Content Placeholder 5" descr="C:\Rennick Current Work\Photographs\Work\Anaconda 2010\IMG_5815.jpg"/>
          <p:cNvPicPr>
            <a:picLocks noGrp="1" noChangeAspect="1" noChangeArrowheads="1"/>
          </p:cNvPicPr>
          <p:nvPr>
            <p:ph sz="half" idx="2"/>
          </p:nvPr>
        </p:nvPicPr>
        <p:blipFill>
          <a:blip r:embed="rId2"/>
          <a:srcRect/>
          <a:stretch>
            <a:fillRect/>
          </a:stretch>
        </p:blipFill>
        <p:spPr bwMode="auto">
          <a:xfrm>
            <a:off x="4967797" y="2156604"/>
            <a:ext cx="4071428" cy="3053571"/>
          </a:xfrm>
          <a:prstGeom prst="rect">
            <a:avLst/>
          </a:prstGeom>
          <a:noFill/>
          <a:ln w="9525">
            <a:noFill/>
            <a:miter lim="800000"/>
            <a:headEnd/>
            <a:tailEnd/>
          </a:ln>
        </p:spPr>
      </p:pic>
      <p:sp>
        <p:nvSpPr>
          <p:cNvPr id="8" name="Rectangle 7"/>
          <p:cNvSpPr/>
          <p:nvPr/>
        </p:nvSpPr>
        <p:spPr>
          <a:xfrm>
            <a:off x="232915" y="6453046"/>
            <a:ext cx="2756780" cy="307777"/>
          </a:xfrm>
          <a:prstGeom prst="rect">
            <a:avLst/>
          </a:prstGeom>
        </p:spPr>
        <p:txBody>
          <a:bodyPr wrap="none">
            <a:spAutoFit/>
          </a:bodyPr>
          <a:lstStyle/>
          <a:p>
            <a:r>
              <a:rPr lang="en-US" sz="1400" b="1" i="1" dirty="0" smtClean="0">
                <a:solidFill>
                  <a:schemeClr val="accent2"/>
                </a:solidFill>
                <a:latin typeface="Calibri"/>
              </a:rPr>
              <a:t>Vegetation Response Investigation</a:t>
            </a:r>
            <a:endParaRPr lang="en-US" sz="1400" b="1" i="1" dirty="0">
              <a:solidFill>
                <a:schemeClr val="accent2"/>
              </a:solidFill>
              <a:latin typeface="Calibri"/>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457200" y="990041"/>
          <a:ext cx="8251372" cy="5062516"/>
        </p:xfrm>
        <a:graphic>
          <a:graphicData uri="http://schemas.openxmlformats.org/drawingml/2006/table">
            <a:tbl>
              <a:tblPr/>
              <a:tblGrid>
                <a:gridCol w="8251372"/>
              </a:tblGrid>
              <a:tr h="376258">
                <a:tc>
                  <a:txBody>
                    <a:bodyPr/>
                    <a:lstStyle/>
                    <a:p>
                      <a:pPr marL="0" marR="0" lvl="0" indent="0" algn="l" defTabSz="914400" rtl="0" eaLnBrk="1" fontAlgn="base" latinLnBrk="0" hangingPunct="1">
                        <a:lnSpc>
                          <a:spcPct val="110000"/>
                        </a:lnSpc>
                        <a:spcBef>
                          <a:spcPct val="0"/>
                        </a:spcBef>
                        <a:spcAft>
                          <a:spcPts val="1000"/>
                        </a:spcAft>
                        <a:buClrTx/>
                        <a:buSzTx/>
                        <a:buFont typeface="Arial" pitchFamily="34" charset="0"/>
                        <a:buChar char="•"/>
                        <a:tabLst/>
                      </a:pPr>
                      <a:r>
                        <a:rPr kumimoji="0" lang="en-US" sz="1800" b="0" i="0" u="none" strike="noStrike" cap="none" normalizeH="0" baseline="0" dirty="0" smtClean="0">
                          <a:ln>
                            <a:noFill/>
                          </a:ln>
                          <a:solidFill>
                            <a:schemeClr val="bg2"/>
                          </a:solidFill>
                          <a:effectLst/>
                          <a:latin typeface="Constantia" pitchFamily="18" charset="0"/>
                          <a:ea typeface="Constantia" pitchFamily="18" charset="0"/>
                          <a:cs typeface="Times New Roman" pitchFamily="18" charset="0"/>
                        </a:rPr>
                        <a:t>Total metal concentrations (As, Cd, Cu, Pb, Mn, and Zn) </a:t>
                      </a:r>
                    </a:p>
                  </a:txBody>
                  <a:tcPr marL="50340" marR="50340" marT="6292"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4234">
                <a:tc>
                  <a:txBody>
                    <a:bodyPr/>
                    <a:lstStyle/>
                    <a:p>
                      <a:pPr marL="0" marR="0" lvl="0" indent="0" algn="l" defTabSz="914400" rtl="0" eaLnBrk="1" fontAlgn="base" latinLnBrk="0" hangingPunct="1">
                        <a:lnSpc>
                          <a:spcPct val="110000"/>
                        </a:lnSpc>
                        <a:spcBef>
                          <a:spcPct val="0"/>
                        </a:spcBef>
                        <a:spcAft>
                          <a:spcPts val="1000"/>
                        </a:spcAft>
                        <a:buClrTx/>
                        <a:buSzTx/>
                        <a:buFont typeface="Arial" pitchFamily="34" charset="0"/>
                        <a:buChar char="•"/>
                        <a:tabLst/>
                      </a:pPr>
                      <a:r>
                        <a:rPr kumimoji="0" lang="en-US" sz="1800" b="0" i="0" u="none" strike="noStrike" cap="none" normalizeH="0" baseline="0" dirty="0" smtClean="0">
                          <a:ln>
                            <a:noFill/>
                          </a:ln>
                          <a:solidFill>
                            <a:schemeClr val="bg2"/>
                          </a:solidFill>
                          <a:effectLst/>
                          <a:latin typeface="Constantia" pitchFamily="18" charset="0"/>
                          <a:ea typeface="Constantia" pitchFamily="18" charset="0"/>
                          <a:cs typeface="Times New Roman" pitchFamily="18" charset="0"/>
                        </a:rPr>
                        <a:t>Soluble metal, cation, and anion concentrations (As, Cd, Cu, Pb, Mn, Zn, Ca, Mg, Na, NO</a:t>
                      </a:r>
                      <a:r>
                        <a:rPr kumimoji="0" lang="en-US" sz="1800" b="0" i="0" u="none" strike="noStrike" cap="none" normalizeH="0" baseline="-25000" dirty="0" smtClean="0">
                          <a:ln>
                            <a:noFill/>
                          </a:ln>
                          <a:solidFill>
                            <a:schemeClr val="bg2"/>
                          </a:solidFill>
                          <a:effectLst/>
                          <a:latin typeface="Constantia" pitchFamily="18" charset="0"/>
                          <a:ea typeface="Constantia" pitchFamily="18" charset="0"/>
                          <a:cs typeface="Times New Roman" pitchFamily="18" charset="0"/>
                        </a:rPr>
                        <a:t>3</a:t>
                      </a:r>
                      <a:r>
                        <a:rPr kumimoji="0" lang="en-US" sz="1800" b="0" i="0" u="none" strike="noStrike" cap="none" normalizeH="0" baseline="0" dirty="0" smtClean="0">
                          <a:ln>
                            <a:noFill/>
                          </a:ln>
                          <a:solidFill>
                            <a:schemeClr val="bg2"/>
                          </a:solidFill>
                          <a:effectLst/>
                          <a:latin typeface="Constantia" pitchFamily="18" charset="0"/>
                          <a:ea typeface="Constantia" pitchFamily="18" charset="0"/>
                          <a:cs typeface="Times New Roman" pitchFamily="18" charset="0"/>
                        </a:rPr>
                        <a:t>, SO</a:t>
                      </a:r>
                      <a:r>
                        <a:rPr kumimoji="0" lang="en-US" sz="1800" b="0" i="0" u="none" strike="noStrike" cap="none" normalizeH="0" baseline="-25000" dirty="0" smtClean="0">
                          <a:ln>
                            <a:noFill/>
                          </a:ln>
                          <a:solidFill>
                            <a:schemeClr val="bg2"/>
                          </a:solidFill>
                          <a:effectLst/>
                          <a:latin typeface="Constantia" pitchFamily="18" charset="0"/>
                          <a:ea typeface="Constantia" pitchFamily="18" charset="0"/>
                          <a:cs typeface="Times New Roman" pitchFamily="18" charset="0"/>
                        </a:rPr>
                        <a:t>4</a:t>
                      </a:r>
                      <a:r>
                        <a:rPr kumimoji="0" lang="en-US" sz="1800" b="0" i="0" u="none" strike="noStrike" cap="none" normalizeH="0" baseline="0" dirty="0" smtClean="0">
                          <a:ln>
                            <a:noFill/>
                          </a:ln>
                          <a:solidFill>
                            <a:schemeClr val="bg2"/>
                          </a:solidFill>
                          <a:effectLst/>
                          <a:latin typeface="Constantia" pitchFamily="18" charset="0"/>
                          <a:ea typeface="Constantia" pitchFamily="18" charset="0"/>
                          <a:cs typeface="Times New Roman" pitchFamily="18" charset="0"/>
                        </a:rPr>
                        <a:t> ) </a:t>
                      </a:r>
                    </a:p>
                  </a:txBody>
                  <a:tcPr marL="50340" marR="50340" marT="6292"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6258">
                <a:tc>
                  <a:txBody>
                    <a:bodyPr/>
                    <a:lstStyle/>
                    <a:p>
                      <a:pPr marL="0" marR="0" lvl="0" indent="0" algn="l" defTabSz="914400" rtl="0" eaLnBrk="1" fontAlgn="base" latinLnBrk="0" hangingPunct="1">
                        <a:lnSpc>
                          <a:spcPct val="110000"/>
                        </a:lnSpc>
                        <a:spcBef>
                          <a:spcPct val="0"/>
                        </a:spcBef>
                        <a:spcAft>
                          <a:spcPts val="1000"/>
                        </a:spcAft>
                        <a:buClrTx/>
                        <a:buSzTx/>
                        <a:buFont typeface="Arial" pitchFamily="34" charset="0"/>
                        <a:buChar char="•"/>
                        <a:tabLst/>
                      </a:pPr>
                      <a:r>
                        <a:rPr kumimoji="0" lang="en-US" sz="1800" b="0" i="0" u="none" strike="noStrike" cap="none" normalizeH="0" baseline="0" dirty="0" smtClean="0">
                          <a:ln>
                            <a:noFill/>
                          </a:ln>
                          <a:solidFill>
                            <a:schemeClr val="bg2"/>
                          </a:solidFill>
                          <a:effectLst/>
                          <a:latin typeface="Constantia" pitchFamily="18" charset="0"/>
                          <a:ea typeface="Constantia" pitchFamily="18" charset="0"/>
                          <a:cs typeface="Times New Roman" pitchFamily="18" charset="0"/>
                        </a:rPr>
                        <a:t>pH and electrical conductivity </a:t>
                      </a:r>
                    </a:p>
                  </a:txBody>
                  <a:tcPr marL="50340" marR="50340" marT="6292"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4234">
                <a:tc>
                  <a:txBody>
                    <a:bodyPr/>
                    <a:lstStyle/>
                    <a:p>
                      <a:pPr marL="0" marR="0" lvl="0" indent="0" algn="l" defTabSz="914400" rtl="0" eaLnBrk="1" fontAlgn="base" latinLnBrk="0" hangingPunct="1">
                        <a:lnSpc>
                          <a:spcPct val="110000"/>
                        </a:lnSpc>
                        <a:spcBef>
                          <a:spcPct val="0"/>
                        </a:spcBef>
                        <a:spcAft>
                          <a:spcPts val="0"/>
                        </a:spcAft>
                        <a:buClrTx/>
                        <a:buSzTx/>
                        <a:buFont typeface="Arial" pitchFamily="34" charset="0"/>
                        <a:buChar char="•"/>
                        <a:tabLst/>
                      </a:pPr>
                      <a:r>
                        <a:rPr kumimoji="0" lang="en-US" sz="1800" b="0" i="0" u="none" strike="noStrike" cap="none" normalizeH="0" baseline="0" dirty="0" smtClean="0">
                          <a:ln>
                            <a:noFill/>
                          </a:ln>
                          <a:solidFill>
                            <a:schemeClr val="bg2"/>
                          </a:solidFill>
                          <a:effectLst/>
                          <a:latin typeface="Constantia" pitchFamily="18" charset="0"/>
                          <a:ea typeface="Constantia" pitchFamily="18" charset="0"/>
                          <a:cs typeface="Times New Roman" pitchFamily="18" charset="0"/>
                        </a:rPr>
                        <a:t>Exchangeable metal and cation concentrations (As, Cd, Cu, Pb, Mn, Zn, Ca, Mg, Na and K) </a:t>
                      </a:r>
                    </a:p>
                  </a:txBody>
                  <a:tcPr marL="50340" marR="50340" marT="6292"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5308">
                <a:tc>
                  <a:txBody>
                    <a:bodyPr/>
                    <a:lstStyle/>
                    <a:p>
                      <a:pPr marL="0" marR="0" lvl="0" indent="0" algn="l" defTabSz="914400" rtl="0" eaLnBrk="1" fontAlgn="base" latinLnBrk="0" hangingPunct="1">
                        <a:lnSpc>
                          <a:spcPct val="110000"/>
                        </a:lnSpc>
                        <a:spcBef>
                          <a:spcPct val="0"/>
                        </a:spcBef>
                        <a:spcAft>
                          <a:spcPts val="1000"/>
                        </a:spcAft>
                        <a:buClrTx/>
                        <a:buSzTx/>
                        <a:buFont typeface="Arial" pitchFamily="34" charset="0"/>
                        <a:buChar char="•"/>
                        <a:tabLst/>
                      </a:pPr>
                      <a:r>
                        <a:rPr kumimoji="0" lang="en-US" sz="1800" b="0" i="0" u="none" strike="noStrike" cap="none" normalizeH="0" baseline="0" dirty="0" smtClean="0">
                          <a:ln>
                            <a:noFill/>
                          </a:ln>
                          <a:solidFill>
                            <a:schemeClr val="bg2"/>
                          </a:solidFill>
                          <a:effectLst/>
                          <a:latin typeface="Constantia" pitchFamily="18" charset="0"/>
                          <a:ea typeface="Constantia" pitchFamily="18" charset="0"/>
                          <a:cs typeface="Times New Roman" pitchFamily="18" charset="0"/>
                        </a:rPr>
                        <a:t>Cation exchange capacity </a:t>
                      </a:r>
                    </a:p>
                  </a:txBody>
                  <a:tcPr marL="50340" marR="50340" marT="6292"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9933">
                <a:tc>
                  <a:txBody>
                    <a:bodyPr/>
                    <a:lstStyle/>
                    <a:p>
                      <a:pPr marL="0" marR="0" lvl="0" indent="0" algn="l" defTabSz="914400" rtl="0" eaLnBrk="1" fontAlgn="base" latinLnBrk="0" hangingPunct="1">
                        <a:lnSpc>
                          <a:spcPct val="110000"/>
                        </a:lnSpc>
                        <a:spcBef>
                          <a:spcPct val="0"/>
                        </a:spcBef>
                        <a:spcAft>
                          <a:spcPts val="1000"/>
                        </a:spcAft>
                        <a:buClrTx/>
                        <a:buSzTx/>
                        <a:buFont typeface="Arial" pitchFamily="34" charset="0"/>
                        <a:buChar char="•"/>
                        <a:tabLst/>
                      </a:pPr>
                      <a:r>
                        <a:rPr kumimoji="0" lang="en-US" sz="1800" b="0" i="0" u="none" strike="noStrike" cap="none" normalizeH="0" baseline="0" dirty="0" smtClean="0">
                          <a:ln>
                            <a:noFill/>
                          </a:ln>
                          <a:solidFill>
                            <a:schemeClr val="bg2"/>
                          </a:solidFill>
                          <a:effectLst/>
                          <a:latin typeface="Constantia" pitchFamily="18" charset="0"/>
                          <a:ea typeface="Constantia" pitchFamily="18" charset="0"/>
                          <a:cs typeface="Times New Roman" pitchFamily="18" charset="0"/>
                        </a:rPr>
                        <a:t>Particle size and texture classification </a:t>
                      </a:r>
                    </a:p>
                  </a:txBody>
                  <a:tcPr marL="50340" marR="50340" marT="6292"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6258">
                <a:tc>
                  <a:txBody>
                    <a:bodyPr/>
                    <a:lstStyle/>
                    <a:p>
                      <a:pPr marL="0" marR="0" lvl="0" indent="0" algn="l" defTabSz="914400" rtl="0" eaLnBrk="1" fontAlgn="base" latinLnBrk="0" hangingPunct="1">
                        <a:lnSpc>
                          <a:spcPct val="110000"/>
                        </a:lnSpc>
                        <a:spcBef>
                          <a:spcPct val="0"/>
                        </a:spcBef>
                        <a:spcAft>
                          <a:spcPts val="1000"/>
                        </a:spcAft>
                        <a:buClrTx/>
                        <a:buSzTx/>
                        <a:buFont typeface="Arial" pitchFamily="34" charset="0"/>
                        <a:buChar char="•"/>
                        <a:tabLst/>
                      </a:pPr>
                      <a:r>
                        <a:rPr kumimoji="0" lang="en-US" sz="1800" b="0" i="0" u="none" strike="noStrike" cap="none" normalizeH="0" baseline="0" dirty="0" smtClean="0">
                          <a:ln>
                            <a:noFill/>
                          </a:ln>
                          <a:solidFill>
                            <a:schemeClr val="bg2"/>
                          </a:solidFill>
                          <a:effectLst/>
                          <a:latin typeface="Constantia" pitchFamily="18" charset="0"/>
                          <a:ea typeface="Constantia" pitchFamily="18" charset="0"/>
                          <a:cs typeface="Times New Roman" pitchFamily="18" charset="0"/>
                        </a:rPr>
                        <a:t>Percent rock fragments </a:t>
                      </a:r>
                    </a:p>
                  </a:txBody>
                  <a:tcPr marL="50340" marR="50340" marT="6292"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7902">
                <a:tc>
                  <a:txBody>
                    <a:bodyPr/>
                    <a:lstStyle/>
                    <a:p>
                      <a:pPr marL="0" marR="0" lvl="0" indent="0" algn="l" defTabSz="914400" rtl="0" eaLnBrk="1" fontAlgn="base" latinLnBrk="0" hangingPunct="1">
                        <a:lnSpc>
                          <a:spcPct val="110000"/>
                        </a:lnSpc>
                        <a:spcBef>
                          <a:spcPct val="0"/>
                        </a:spcBef>
                        <a:spcAft>
                          <a:spcPts val="1000"/>
                        </a:spcAft>
                        <a:buClrTx/>
                        <a:buSzTx/>
                        <a:buFont typeface="Arial" pitchFamily="34" charset="0"/>
                        <a:buChar char="•"/>
                        <a:tabLst/>
                      </a:pPr>
                      <a:r>
                        <a:rPr kumimoji="0" lang="en-US" sz="1800" b="0" i="0" u="none" strike="noStrike" cap="none" normalizeH="0" baseline="0" dirty="0" smtClean="0">
                          <a:ln>
                            <a:noFill/>
                          </a:ln>
                          <a:solidFill>
                            <a:schemeClr val="bg2"/>
                          </a:solidFill>
                          <a:effectLst/>
                          <a:latin typeface="Constantia" pitchFamily="18" charset="0"/>
                          <a:ea typeface="Constantia" pitchFamily="18" charset="0"/>
                          <a:cs typeface="Times New Roman" pitchFamily="18" charset="0"/>
                        </a:rPr>
                        <a:t>Acid base account </a:t>
                      </a:r>
                    </a:p>
                  </a:txBody>
                  <a:tcPr marL="50340" marR="50340" marT="6292"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9931">
                <a:tc>
                  <a:txBody>
                    <a:bodyPr/>
                    <a:lstStyle/>
                    <a:p>
                      <a:pPr marL="0" marR="0" lvl="0" indent="0" algn="l" defTabSz="914400" rtl="0" eaLnBrk="1" fontAlgn="base" latinLnBrk="0" hangingPunct="1">
                        <a:lnSpc>
                          <a:spcPct val="110000"/>
                        </a:lnSpc>
                        <a:spcBef>
                          <a:spcPct val="0"/>
                        </a:spcBef>
                        <a:spcAft>
                          <a:spcPts val="1000"/>
                        </a:spcAft>
                        <a:buClrTx/>
                        <a:buSzTx/>
                        <a:buFont typeface="Arial" pitchFamily="34" charset="0"/>
                        <a:buChar char="•"/>
                        <a:tabLst/>
                      </a:pPr>
                      <a:r>
                        <a:rPr kumimoji="0" lang="en-US" sz="1800" b="0" i="0" u="none" strike="noStrike" cap="none" normalizeH="0" baseline="0" dirty="0" smtClean="0">
                          <a:ln>
                            <a:noFill/>
                          </a:ln>
                          <a:solidFill>
                            <a:schemeClr val="bg2"/>
                          </a:solidFill>
                          <a:effectLst/>
                          <a:latin typeface="Constantia" pitchFamily="18" charset="0"/>
                          <a:ea typeface="Constantia" pitchFamily="18" charset="0"/>
                          <a:cs typeface="Times New Roman" pitchFamily="18" charset="0"/>
                        </a:rPr>
                        <a:t>Fertility (available N, P, and K) </a:t>
                      </a:r>
                    </a:p>
                  </a:txBody>
                  <a:tcPr marL="50340" marR="50340" marT="6292"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7078">
                <a:tc>
                  <a:txBody>
                    <a:bodyPr/>
                    <a:lstStyle/>
                    <a:p>
                      <a:pPr marL="0" marR="0" lvl="0" indent="0" algn="l" defTabSz="914400" rtl="0" eaLnBrk="1" fontAlgn="base" latinLnBrk="0" hangingPunct="1">
                        <a:lnSpc>
                          <a:spcPct val="110000"/>
                        </a:lnSpc>
                        <a:spcBef>
                          <a:spcPct val="0"/>
                        </a:spcBef>
                        <a:spcAft>
                          <a:spcPts val="1000"/>
                        </a:spcAft>
                        <a:buClrTx/>
                        <a:buSzTx/>
                        <a:buFont typeface="Arial" pitchFamily="34" charset="0"/>
                        <a:buChar char="•"/>
                        <a:tabLst/>
                      </a:pPr>
                      <a:r>
                        <a:rPr kumimoji="0" lang="en-US" sz="1800" b="0" i="0" u="none" strike="noStrike" cap="none" normalizeH="0" baseline="0" dirty="0" smtClean="0">
                          <a:ln>
                            <a:noFill/>
                          </a:ln>
                          <a:solidFill>
                            <a:schemeClr val="bg2"/>
                          </a:solidFill>
                          <a:effectLst/>
                          <a:latin typeface="Constantia" pitchFamily="18" charset="0"/>
                          <a:ea typeface="Constantia" pitchFamily="18" charset="0"/>
                          <a:cs typeface="Times New Roman" pitchFamily="18" charset="0"/>
                        </a:rPr>
                        <a:t>Organic matter </a:t>
                      </a:r>
                    </a:p>
                  </a:txBody>
                  <a:tcPr marL="50340" marR="50340" marT="6292"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7078">
                <a:tc>
                  <a:txBody>
                    <a:bodyPr/>
                    <a:lstStyle/>
                    <a:p>
                      <a:pPr marL="0" marR="0" lvl="0" indent="0" algn="l" defTabSz="914400" rtl="0" eaLnBrk="1" fontAlgn="base" latinLnBrk="0" hangingPunct="1">
                        <a:lnSpc>
                          <a:spcPct val="110000"/>
                        </a:lnSpc>
                        <a:spcBef>
                          <a:spcPct val="0"/>
                        </a:spcBef>
                        <a:spcAft>
                          <a:spcPts val="1000"/>
                        </a:spcAft>
                        <a:buClrTx/>
                        <a:buSzTx/>
                        <a:buFont typeface="Arial" pitchFamily="34" charset="0"/>
                        <a:buChar char="•"/>
                        <a:tabLst/>
                      </a:pPr>
                      <a:r>
                        <a:rPr kumimoji="0" lang="en-US" sz="1800" b="0" i="0" u="none" strike="noStrike" cap="none" normalizeH="0" baseline="0" dirty="0" smtClean="0">
                          <a:ln>
                            <a:noFill/>
                          </a:ln>
                          <a:solidFill>
                            <a:schemeClr val="bg2"/>
                          </a:solidFill>
                          <a:effectLst/>
                          <a:latin typeface="Constantia" pitchFamily="18" charset="0"/>
                          <a:ea typeface="Constantia" pitchFamily="18" charset="0"/>
                          <a:cs typeface="Times New Roman" pitchFamily="18" charset="0"/>
                        </a:rPr>
                        <a:t> Soil respiration</a:t>
                      </a:r>
                    </a:p>
                  </a:txBody>
                  <a:tcPr marL="50340" marR="50340" marT="6292"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487">
                <a:tc>
                  <a:txBody>
                    <a:bodyPr/>
                    <a:lstStyle/>
                    <a:p>
                      <a:pPr marL="0" marR="0" lvl="0" indent="0" algn="l" defTabSz="914400" rtl="0" eaLnBrk="1" fontAlgn="base" latinLnBrk="0" hangingPunct="1">
                        <a:lnSpc>
                          <a:spcPct val="110000"/>
                        </a:lnSpc>
                        <a:spcBef>
                          <a:spcPct val="0"/>
                        </a:spcBef>
                        <a:spcAft>
                          <a:spcPts val="1000"/>
                        </a:spcAft>
                        <a:buClrTx/>
                        <a:buSzTx/>
                        <a:buFont typeface="Arial" pitchFamily="34" charset="0"/>
                        <a:buChar char="•"/>
                        <a:tabLst/>
                      </a:pPr>
                      <a:r>
                        <a:rPr kumimoji="0" lang="en-US" sz="1800" b="0" i="0" u="none" strike="noStrike" cap="none" normalizeH="0" baseline="0" dirty="0" smtClean="0">
                          <a:ln>
                            <a:noFill/>
                          </a:ln>
                          <a:solidFill>
                            <a:schemeClr val="bg2"/>
                          </a:solidFill>
                          <a:effectLst/>
                          <a:latin typeface="Constantia" pitchFamily="18" charset="0"/>
                          <a:ea typeface="Constantia" pitchFamily="18" charset="0"/>
                          <a:cs typeface="Times New Roman" pitchFamily="18" charset="0"/>
                        </a:rPr>
                        <a:t>Vegetation cover measurements</a:t>
                      </a:r>
                    </a:p>
                  </a:txBody>
                  <a:tcPr marL="50340" marR="50340" marT="6292"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 name="Title 1"/>
          <p:cNvSpPr txBox="1">
            <a:spLocks/>
          </p:cNvSpPr>
          <p:nvPr/>
        </p:nvSpPr>
        <p:spPr bwMode="auto">
          <a:xfrm>
            <a:off x="315685" y="0"/>
            <a:ext cx="7750629" cy="794657"/>
          </a:xfrm>
          <a:prstGeom prst="rect">
            <a:avLst/>
          </a:prstGeom>
          <a:noFill/>
          <a:ln w="9525">
            <a:noFill/>
            <a:miter lim="800000"/>
            <a:headEnd/>
            <a:tailEnd/>
          </a:ln>
          <a:effectLst/>
        </p:spPr>
        <p:txBody>
          <a:bodyPr anchor="ctr"/>
          <a:lstStyle/>
          <a:p>
            <a:pPr>
              <a:defRPr/>
            </a:pPr>
            <a:r>
              <a:rPr lang="en-US" sz="2800" dirty="0" smtClean="0">
                <a:solidFill>
                  <a:schemeClr val="bg2"/>
                </a:solidFill>
                <a:latin typeface="+mj-lt"/>
              </a:rPr>
              <a:t>2011 </a:t>
            </a:r>
            <a:r>
              <a:rPr lang="en-US" sz="2800" dirty="0">
                <a:solidFill>
                  <a:schemeClr val="bg2"/>
                </a:solidFill>
                <a:latin typeface="+mj-lt"/>
              </a:rPr>
              <a:t>Vegetation Response </a:t>
            </a:r>
            <a:r>
              <a:rPr lang="en-US" sz="2800" dirty="0" smtClean="0">
                <a:solidFill>
                  <a:schemeClr val="bg2"/>
                </a:solidFill>
                <a:latin typeface="+mj-lt"/>
              </a:rPr>
              <a:t>Study Parameters</a:t>
            </a:r>
            <a:endParaRPr lang="en-US" sz="2800" dirty="0">
              <a:solidFill>
                <a:schemeClr val="bg2"/>
              </a:solidFill>
              <a:latin typeface="+mj-lt"/>
            </a:endParaRPr>
          </a:p>
        </p:txBody>
      </p:sp>
      <p:sp>
        <p:nvSpPr>
          <p:cNvPr id="6" name="Rectangle 5"/>
          <p:cNvSpPr/>
          <p:nvPr/>
        </p:nvSpPr>
        <p:spPr>
          <a:xfrm>
            <a:off x="232915" y="6453046"/>
            <a:ext cx="2756780" cy="307777"/>
          </a:xfrm>
          <a:prstGeom prst="rect">
            <a:avLst/>
          </a:prstGeom>
        </p:spPr>
        <p:txBody>
          <a:bodyPr wrap="none">
            <a:spAutoFit/>
          </a:bodyPr>
          <a:lstStyle/>
          <a:p>
            <a:r>
              <a:rPr lang="en-US" sz="1400" b="1" i="1" dirty="0" smtClean="0">
                <a:solidFill>
                  <a:schemeClr val="accent2"/>
                </a:solidFill>
                <a:latin typeface="Calibri"/>
              </a:rPr>
              <a:t>Vegetation Response Investigation</a:t>
            </a:r>
            <a:endParaRPr lang="en-US" sz="1400" b="1" i="1" dirty="0">
              <a:solidFill>
                <a:schemeClr val="accent2"/>
              </a:solidFill>
              <a:latin typeface="Calibri"/>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Content Placeholder 9"/>
          <p:cNvSpPr txBox="1">
            <a:spLocks/>
          </p:cNvSpPr>
          <p:nvPr/>
        </p:nvSpPr>
        <p:spPr>
          <a:xfrm>
            <a:off x="216110" y="1109511"/>
            <a:ext cx="4217867" cy="4704691"/>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rgbClr val="F6B101"/>
              </a:buClr>
              <a:buSzTx/>
              <a:buFont typeface="Arial" charset="0"/>
              <a:buChar char="•"/>
              <a:tabLst/>
              <a:defRPr/>
            </a:pPr>
            <a:r>
              <a:rPr kumimoji="0" lang="en-US" sz="2400" i="0" u="none" strike="noStrike" kern="1200" cap="none" spc="0" normalizeH="0" baseline="0" noProof="0" dirty="0" smtClean="0">
                <a:ln>
                  <a:noFill/>
                </a:ln>
                <a:solidFill>
                  <a:schemeClr val="bg1"/>
                </a:solidFill>
                <a:effectLst/>
                <a:uLnTx/>
                <a:uFillTx/>
                <a:latin typeface="+mn-lt"/>
                <a:ea typeface="+mn-ea"/>
                <a:cs typeface="+mn-cs"/>
              </a:rPr>
              <a:t>30 sites investigated:</a:t>
            </a:r>
          </a:p>
          <a:p>
            <a:pPr marL="742950" marR="0" lvl="1" indent="-285750" algn="l" defTabSz="914400" rtl="0" eaLnBrk="0" fontAlgn="base" latinLnBrk="0" hangingPunct="0">
              <a:lnSpc>
                <a:spcPct val="100000"/>
              </a:lnSpc>
              <a:spcBef>
                <a:spcPct val="20000"/>
              </a:spcBef>
              <a:spcAft>
                <a:spcPct val="0"/>
              </a:spcAft>
              <a:buClr>
                <a:srgbClr val="F6B101"/>
              </a:buClr>
              <a:buSzTx/>
              <a:buFont typeface="Arial" charset="0"/>
              <a:buChar char="–"/>
              <a:tabLst/>
              <a:defRPr/>
            </a:pPr>
            <a:r>
              <a:rPr kumimoji="0" lang="en-US" sz="2200" b="0" i="0" u="none" strike="noStrike" kern="1200" cap="none" spc="0" normalizeH="0" baseline="0" noProof="0" dirty="0" smtClean="0">
                <a:ln>
                  <a:noFill/>
                </a:ln>
                <a:solidFill>
                  <a:schemeClr val="bg1"/>
                </a:solidFill>
                <a:effectLst/>
                <a:uLnTx/>
                <a:uFillTx/>
                <a:latin typeface="+mn-lt"/>
                <a:ea typeface="+mn-ea"/>
                <a:cs typeface="+mn-cs"/>
              </a:rPr>
              <a:t>26 in-place treated sites</a:t>
            </a:r>
          </a:p>
          <a:p>
            <a:pPr marL="742950" marR="0" lvl="1" indent="-285750" algn="l" defTabSz="914400" rtl="0" eaLnBrk="0" fontAlgn="base" latinLnBrk="0" hangingPunct="0">
              <a:lnSpc>
                <a:spcPct val="100000"/>
              </a:lnSpc>
              <a:spcBef>
                <a:spcPct val="20000"/>
              </a:spcBef>
              <a:spcAft>
                <a:spcPct val="0"/>
              </a:spcAft>
              <a:buClr>
                <a:srgbClr val="F6B101"/>
              </a:buClr>
              <a:buSzTx/>
              <a:buFont typeface="Arial" charset="0"/>
              <a:buChar char="–"/>
              <a:tabLst/>
              <a:defRPr/>
            </a:pPr>
            <a:r>
              <a:rPr lang="en-US" sz="2200" dirty="0" smtClean="0">
                <a:solidFill>
                  <a:schemeClr val="bg1"/>
                </a:solidFill>
                <a:latin typeface="+mn-lt"/>
              </a:rPr>
              <a:t>1 stripped and treated site</a:t>
            </a:r>
          </a:p>
          <a:p>
            <a:pPr marL="742950" marR="0" lvl="1" indent="-285750" algn="l" defTabSz="914400" rtl="0" eaLnBrk="0" fontAlgn="base" latinLnBrk="0" hangingPunct="0">
              <a:lnSpc>
                <a:spcPct val="100000"/>
              </a:lnSpc>
              <a:spcBef>
                <a:spcPct val="20000"/>
              </a:spcBef>
              <a:spcAft>
                <a:spcPts val="600"/>
              </a:spcAft>
              <a:buClr>
                <a:srgbClr val="F6B101"/>
              </a:buClr>
              <a:buSzTx/>
              <a:buFont typeface="Arial" charset="0"/>
              <a:buChar char="–"/>
              <a:tabLst/>
              <a:defRPr/>
            </a:pPr>
            <a:r>
              <a:rPr kumimoji="0" lang="en-US" sz="2200" b="0" i="0" u="none" strike="noStrike" kern="1200" cap="none" spc="0" normalizeH="0" baseline="0" noProof="0" dirty="0" smtClean="0">
                <a:ln>
                  <a:noFill/>
                </a:ln>
                <a:solidFill>
                  <a:schemeClr val="bg1"/>
                </a:solidFill>
                <a:effectLst/>
                <a:uLnTx/>
                <a:uFillTx/>
                <a:latin typeface="+mn-lt"/>
                <a:ea typeface="+mn-ea"/>
                <a:cs typeface="+mn-cs"/>
              </a:rPr>
              <a:t>3 untreated sites</a:t>
            </a:r>
          </a:p>
          <a:p>
            <a:pPr marL="342900" marR="0" lvl="0" indent="-342900" algn="l" defTabSz="914400" rtl="0" eaLnBrk="0" fontAlgn="base" latinLnBrk="0" hangingPunct="0">
              <a:lnSpc>
                <a:spcPct val="100000"/>
              </a:lnSpc>
              <a:spcBef>
                <a:spcPct val="20000"/>
              </a:spcBef>
              <a:spcAft>
                <a:spcPts val="600"/>
              </a:spcAft>
              <a:buClr>
                <a:srgbClr val="F6B101"/>
              </a:buClr>
              <a:buSzTx/>
              <a:buFont typeface="Arial" charset="0"/>
              <a:buChar char="•"/>
              <a:tabLst/>
              <a:defRPr/>
            </a:pPr>
            <a:r>
              <a:rPr kumimoji="0" lang="en-US" sz="2400" i="0" u="none" strike="noStrike" kern="1200" cap="none" spc="0" normalizeH="0" baseline="0" noProof="0" dirty="0" smtClean="0">
                <a:ln>
                  <a:noFill/>
                </a:ln>
                <a:solidFill>
                  <a:schemeClr val="bg1"/>
                </a:solidFill>
                <a:effectLst/>
                <a:uLnTx/>
                <a:uFillTx/>
                <a:latin typeface="+mn-lt"/>
                <a:ea typeface="+mn-ea"/>
                <a:cs typeface="+mn-cs"/>
              </a:rPr>
              <a:t>Sites ranged in age from 3 to 16 years</a:t>
            </a:r>
          </a:p>
          <a:p>
            <a:pPr marL="342900" marR="0" lvl="0" indent="-342900" algn="l" defTabSz="914400" rtl="0" eaLnBrk="0" fontAlgn="base" latinLnBrk="0" hangingPunct="0">
              <a:lnSpc>
                <a:spcPct val="100000"/>
              </a:lnSpc>
              <a:spcBef>
                <a:spcPct val="20000"/>
              </a:spcBef>
              <a:spcAft>
                <a:spcPts val="600"/>
              </a:spcAft>
              <a:buClr>
                <a:srgbClr val="F6B101"/>
              </a:buClr>
              <a:buSzTx/>
              <a:buFont typeface="Arial" charset="0"/>
              <a:buChar char="•"/>
              <a:tabLst/>
              <a:defRPr/>
            </a:pPr>
            <a:r>
              <a:rPr lang="en-US" sz="2400" dirty="0" smtClean="0">
                <a:solidFill>
                  <a:schemeClr val="bg1"/>
                </a:solidFill>
                <a:latin typeface="+mn-lt"/>
              </a:rPr>
              <a:t>Located 0.25 to 6.5 miles from smelters</a:t>
            </a:r>
          </a:p>
          <a:p>
            <a:pPr marL="342900" marR="0" lvl="0" indent="-342900" algn="l" defTabSz="914400" rtl="0" eaLnBrk="0" fontAlgn="base" latinLnBrk="0" hangingPunct="0">
              <a:lnSpc>
                <a:spcPct val="100000"/>
              </a:lnSpc>
              <a:spcBef>
                <a:spcPct val="20000"/>
              </a:spcBef>
              <a:spcAft>
                <a:spcPct val="0"/>
              </a:spcAft>
              <a:buClr>
                <a:srgbClr val="F6B101"/>
              </a:buClr>
              <a:buSzTx/>
              <a:buFont typeface="Arial" charset="0"/>
              <a:buChar char="•"/>
              <a:tabLst/>
              <a:defRPr/>
            </a:pPr>
            <a:r>
              <a:rPr kumimoji="0" lang="en-US" sz="2400" i="0" u="none" strike="noStrike" kern="1200" cap="none" spc="0" normalizeH="0" baseline="0" noProof="0" dirty="0" smtClean="0">
                <a:ln>
                  <a:noFill/>
                </a:ln>
                <a:solidFill>
                  <a:schemeClr val="bg1"/>
                </a:solidFill>
                <a:effectLst/>
                <a:uLnTx/>
                <a:uFillTx/>
                <a:latin typeface="+mn-lt"/>
                <a:ea typeface="+mn-ea"/>
                <a:cs typeface="+mn-cs"/>
              </a:rPr>
              <a:t>Soil</a:t>
            </a:r>
            <a:r>
              <a:rPr kumimoji="0" lang="en-US" sz="2400" i="0" u="none" strike="noStrike" kern="1200" cap="none" spc="0" normalizeH="0" noProof="0" dirty="0" smtClean="0">
                <a:ln>
                  <a:noFill/>
                </a:ln>
                <a:solidFill>
                  <a:schemeClr val="bg1"/>
                </a:solidFill>
                <a:effectLst/>
                <a:uLnTx/>
                <a:uFillTx/>
                <a:latin typeface="+mn-lt"/>
                <a:ea typeface="+mn-ea"/>
                <a:cs typeface="+mn-cs"/>
              </a:rPr>
              <a:t> contamination ranges from background to very high metal levels</a:t>
            </a:r>
            <a:endParaRPr kumimoji="0" lang="en-US" sz="2200" i="0" u="none" strike="noStrike" kern="1200" cap="none" spc="0" normalizeH="0" baseline="0" noProof="0" dirty="0" smtClean="0">
              <a:ln>
                <a:noFill/>
              </a:ln>
              <a:solidFill>
                <a:schemeClr val="bg1"/>
              </a:solidFill>
              <a:effectLst/>
              <a:uLnTx/>
              <a:uFillTx/>
              <a:latin typeface="+mn-lt"/>
              <a:ea typeface="+mn-ea"/>
              <a:cs typeface="+mn-cs"/>
            </a:endParaRPr>
          </a:p>
        </p:txBody>
      </p:sp>
      <p:pic>
        <p:nvPicPr>
          <p:cNvPr id="12" name="Picture 2"/>
          <p:cNvPicPr>
            <a:picLocks noChangeAspect="1" noChangeArrowheads="1"/>
          </p:cNvPicPr>
          <p:nvPr/>
        </p:nvPicPr>
        <p:blipFill>
          <a:blip r:embed="rId2"/>
          <a:srcRect/>
          <a:stretch>
            <a:fillRect/>
          </a:stretch>
        </p:blipFill>
        <p:spPr>
          <a:xfrm>
            <a:off x="4348403" y="963162"/>
            <a:ext cx="4079246" cy="5340582"/>
          </a:xfrm>
          <a:prstGeom prst="rect">
            <a:avLst/>
          </a:prstGeom>
          <a:noFill/>
        </p:spPr>
      </p:pic>
      <p:sp>
        <p:nvSpPr>
          <p:cNvPr id="5" name="Title 1"/>
          <p:cNvSpPr txBox="1">
            <a:spLocks/>
          </p:cNvSpPr>
          <p:nvPr/>
        </p:nvSpPr>
        <p:spPr>
          <a:xfrm>
            <a:off x="239486" y="185057"/>
            <a:ext cx="5332640" cy="778105"/>
          </a:xfrm>
          <a:prstGeom prst="rect">
            <a:avLst/>
          </a:prstGeom>
        </p:spPr>
        <p:txBody>
          <a:bodyPr/>
          <a:lstStyle/>
          <a:p>
            <a:pPr lvl="0" eaLnBrk="0" hangingPunct="0">
              <a:lnSpc>
                <a:spcPts val="4400"/>
              </a:lnSpc>
              <a:defRPr/>
            </a:pPr>
            <a:r>
              <a:rPr kumimoji="0" lang="en-US" sz="2800" b="0" i="0" u="none" strike="noStrike" kern="1200" cap="none" spc="0" normalizeH="0" baseline="0" noProof="0" dirty="0" smtClean="0">
                <a:ln>
                  <a:noFill/>
                </a:ln>
                <a:solidFill>
                  <a:schemeClr val="bg1"/>
                </a:solidFill>
                <a:effectLst/>
                <a:uLnTx/>
                <a:uFillTx/>
                <a:latin typeface="+mj-lt"/>
                <a:ea typeface="+mj-ea"/>
                <a:cs typeface="+mj-cs"/>
              </a:rPr>
              <a:t>2011 </a:t>
            </a:r>
            <a:r>
              <a:rPr lang="en-US" sz="2800" dirty="0">
                <a:solidFill>
                  <a:schemeClr val="bg2"/>
                </a:solidFill>
                <a:latin typeface="+mj-lt"/>
              </a:rPr>
              <a:t>Vegetation </a:t>
            </a:r>
            <a:r>
              <a:rPr lang="en-US" sz="2800" dirty="0" smtClean="0">
                <a:solidFill>
                  <a:schemeClr val="bg2"/>
                </a:solidFill>
                <a:latin typeface="+mj-lt"/>
              </a:rPr>
              <a:t>Response</a:t>
            </a:r>
            <a:r>
              <a:rPr kumimoji="0" lang="en-US" sz="2800" b="0" i="0" u="none" strike="noStrike" kern="1200" cap="none" spc="0" normalizeH="0" baseline="0" noProof="0" dirty="0" smtClean="0">
                <a:ln>
                  <a:noFill/>
                </a:ln>
                <a:solidFill>
                  <a:schemeClr val="bg1"/>
                </a:solidFill>
                <a:effectLst/>
                <a:uLnTx/>
                <a:uFillTx/>
                <a:latin typeface="+mj-lt"/>
                <a:ea typeface="+mj-ea"/>
                <a:cs typeface="+mj-cs"/>
              </a:rPr>
              <a:t> Study</a:t>
            </a:r>
            <a:endParaRPr kumimoji="0" lang="en-US" sz="2800" b="0" i="0" u="none" strike="noStrike" kern="1200" cap="none" spc="0" normalizeH="0" baseline="0" noProof="0" dirty="0">
              <a:ln>
                <a:noFill/>
              </a:ln>
              <a:solidFill>
                <a:schemeClr val="bg1"/>
              </a:solidFill>
              <a:effectLst/>
              <a:uLnTx/>
              <a:uFillTx/>
              <a:latin typeface="+mj-lt"/>
              <a:ea typeface="+mj-ea"/>
              <a:cs typeface="+mj-cs"/>
            </a:endParaRPr>
          </a:p>
        </p:txBody>
      </p:sp>
      <p:sp>
        <p:nvSpPr>
          <p:cNvPr id="8" name="Rectangle 7"/>
          <p:cNvSpPr/>
          <p:nvPr/>
        </p:nvSpPr>
        <p:spPr>
          <a:xfrm>
            <a:off x="232915" y="6453046"/>
            <a:ext cx="2756780" cy="307777"/>
          </a:xfrm>
          <a:prstGeom prst="rect">
            <a:avLst/>
          </a:prstGeom>
        </p:spPr>
        <p:txBody>
          <a:bodyPr wrap="none">
            <a:spAutoFit/>
          </a:bodyPr>
          <a:lstStyle/>
          <a:p>
            <a:r>
              <a:rPr lang="en-US" sz="1400" b="1" i="1" dirty="0" smtClean="0">
                <a:solidFill>
                  <a:schemeClr val="accent2"/>
                </a:solidFill>
                <a:latin typeface="Calibri"/>
              </a:rPr>
              <a:t>Vegetation Response Investigation</a:t>
            </a:r>
            <a:endParaRPr lang="en-US" sz="1400" b="1" i="1" dirty="0">
              <a:solidFill>
                <a:schemeClr val="accent2"/>
              </a:solidFill>
              <a:latin typeface="Calibri"/>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63286" y="228599"/>
            <a:ext cx="8602133" cy="949779"/>
          </a:xfrm>
        </p:spPr>
        <p:txBody>
          <a:bodyPr/>
          <a:lstStyle/>
          <a:p>
            <a:pPr eaLnBrk="1" hangingPunct="1">
              <a:defRPr/>
            </a:pPr>
            <a:r>
              <a:rPr lang="en-US" sz="2800" dirty="0" smtClean="0"/>
              <a:t>Open pit mining began in 1955 and continues today</a:t>
            </a:r>
            <a:endParaRPr lang="en-US" sz="2800" dirty="0"/>
          </a:p>
        </p:txBody>
      </p:sp>
      <p:sp>
        <p:nvSpPr>
          <p:cNvPr id="12291" name="Rectangle 4"/>
          <p:cNvSpPr>
            <a:spLocks noChangeArrowheads="1"/>
          </p:cNvSpPr>
          <p:nvPr/>
        </p:nvSpPr>
        <p:spPr bwMode="auto">
          <a:xfrm>
            <a:off x="962781" y="5660573"/>
            <a:ext cx="4572000" cy="646113"/>
          </a:xfrm>
          <a:prstGeom prst="rect">
            <a:avLst/>
          </a:prstGeom>
          <a:noFill/>
          <a:ln w="9525">
            <a:noFill/>
            <a:miter lim="800000"/>
            <a:headEnd/>
            <a:tailEnd/>
          </a:ln>
        </p:spPr>
        <p:txBody>
          <a:bodyPr>
            <a:spAutoFit/>
          </a:bodyPr>
          <a:lstStyle/>
          <a:p>
            <a:endParaRPr lang="en-US" dirty="0"/>
          </a:p>
          <a:p>
            <a:r>
              <a:rPr lang="en-US" dirty="0">
                <a:solidFill>
                  <a:schemeClr val="bg2"/>
                </a:solidFill>
              </a:rPr>
              <a:t>The Berkeley Pit </a:t>
            </a:r>
            <a:r>
              <a:rPr lang="en-US" dirty="0" smtClean="0">
                <a:solidFill>
                  <a:schemeClr val="bg2"/>
                </a:solidFill>
              </a:rPr>
              <a:t>- mined </a:t>
            </a:r>
            <a:r>
              <a:rPr lang="en-US" dirty="0">
                <a:solidFill>
                  <a:schemeClr val="bg2"/>
                </a:solidFill>
              </a:rPr>
              <a:t>until 1982</a:t>
            </a:r>
          </a:p>
        </p:txBody>
      </p:sp>
      <p:pic>
        <p:nvPicPr>
          <p:cNvPr id="12292" name="Picture 7" descr="http://img77.photobucket.com/albums/v235/Jed32/butte.jpg"/>
          <p:cNvPicPr>
            <a:picLocks noChangeAspect="1" noChangeArrowheads="1"/>
          </p:cNvPicPr>
          <p:nvPr/>
        </p:nvPicPr>
        <p:blipFill>
          <a:blip r:embed="rId2"/>
          <a:srcRect/>
          <a:stretch>
            <a:fillRect/>
          </a:stretch>
        </p:blipFill>
        <p:spPr bwMode="auto">
          <a:xfrm>
            <a:off x="846667" y="1447801"/>
            <a:ext cx="6908800" cy="4435475"/>
          </a:xfrm>
          <a:prstGeom prst="rect">
            <a:avLst/>
          </a:prstGeom>
          <a:noFill/>
          <a:ln w="9525">
            <a:noFill/>
            <a:miter lim="800000"/>
            <a:headEnd/>
            <a:tailEnd/>
          </a:ln>
        </p:spPr>
      </p:pic>
      <p:sp>
        <p:nvSpPr>
          <p:cNvPr id="7" name="Rectangle 6"/>
          <p:cNvSpPr/>
          <p:nvPr/>
        </p:nvSpPr>
        <p:spPr>
          <a:xfrm>
            <a:off x="0" y="6488668"/>
            <a:ext cx="1712841" cy="307777"/>
          </a:xfrm>
          <a:prstGeom prst="rect">
            <a:avLst/>
          </a:prstGeom>
        </p:spPr>
        <p:txBody>
          <a:bodyPr wrap="none">
            <a:spAutoFit/>
          </a:bodyPr>
          <a:lstStyle/>
          <a:p>
            <a:pPr marL="347472" indent="-347472" eaLnBrk="0" hangingPunct="0">
              <a:spcBef>
                <a:spcPts val="336"/>
              </a:spcBef>
              <a:spcAft>
                <a:spcPts val="0"/>
              </a:spcAft>
            </a:pPr>
            <a:r>
              <a:rPr lang="en-US" sz="1400" b="1" i="1" dirty="0">
                <a:solidFill>
                  <a:schemeClr val="accent2"/>
                </a:solidFill>
                <a:latin typeface="Calibri"/>
              </a:rPr>
              <a:t>Location and History</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ransition>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44549" y="0"/>
            <a:ext cx="8899451" cy="1259457"/>
          </a:xfrm>
        </p:spPr>
        <p:txBody>
          <a:bodyPr/>
          <a:lstStyle/>
          <a:p>
            <a:r>
              <a:rPr lang="en-US" sz="2800" dirty="0" smtClean="0"/>
              <a:t>Regional Phytotoxicity and Ecological Risk Research</a:t>
            </a:r>
            <a:endParaRPr lang="en-US" sz="2800" dirty="0"/>
          </a:p>
        </p:txBody>
      </p:sp>
      <p:sp>
        <p:nvSpPr>
          <p:cNvPr id="3" name="Content Placeholder 2"/>
          <p:cNvSpPr>
            <a:spLocks noGrp="1"/>
          </p:cNvSpPr>
          <p:nvPr>
            <p:ph sz="half" idx="1"/>
          </p:nvPr>
        </p:nvSpPr>
        <p:spPr>
          <a:xfrm>
            <a:off x="244549" y="1600200"/>
            <a:ext cx="8338734" cy="4595327"/>
          </a:xfrm>
        </p:spPr>
        <p:txBody>
          <a:bodyPr/>
          <a:lstStyle/>
          <a:p>
            <a:pPr>
              <a:spcBef>
                <a:spcPts val="0"/>
              </a:spcBef>
              <a:spcAft>
                <a:spcPts val="600"/>
              </a:spcAft>
              <a:buNone/>
            </a:pPr>
            <a:r>
              <a:rPr lang="en-US" dirty="0" smtClean="0"/>
              <a:t>Upper Clark Fork River NPL Sites</a:t>
            </a:r>
          </a:p>
          <a:p>
            <a:pPr>
              <a:spcBef>
                <a:spcPts val="0"/>
              </a:spcBef>
              <a:spcAft>
                <a:spcPts val="1200"/>
              </a:spcAft>
            </a:pPr>
            <a:r>
              <a:rPr lang="en-US" sz="1800" dirty="0" smtClean="0"/>
              <a:t>EPA Baseline Risk Assessments for Anaconda Smelter and Clark Fork River NPL Sites</a:t>
            </a:r>
          </a:p>
          <a:p>
            <a:pPr>
              <a:spcBef>
                <a:spcPts val="0"/>
              </a:spcBef>
              <a:spcAft>
                <a:spcPts val="1200"/>
              </a:spcAft>
            </a:pPr>
            <a:r>
              <a:rPr lang="en-US" sz="1800" dirty="0" smtClean="0"/>
              <a:t>ARCO Regional Ecorisk Field Investigation, Upper Clark Fork River Basin</a:t>
            </a:r>
          </a:p>
          <a:p>
            <a:pPr>
              <a:spcBef>
                <a:spcPts val="0"/>
              </a:spcBef>
              <a:spcAft>
                <a:spcPts val="1200"/>
              </a:spcAft>
            </a:pPr>
            <a:r>
              <a:rPr lang="en-US" sz="1800" dirty="0" smtClean="0"/>
              <a:t>Several independent investigation of metal and arsenic impacts to soils, vegetation, and habitat in riparian and upland environments near Anaconda </a:t>
            </a:r>
          </a:p>
          <a:p>
            <a:pPr>
              <a:spcBef>
                <a:spcPts val="0"/>
              </a:spcBef>
              <a:spcAft>
                <a:spcPts val="1200"/>
              </a:spcAft>
            </a:pPr>
            <a:r>
              <a:rPr lang="en-US" sz="1800" dirty="0" smtClean="0"/>
              <a:t>Spatial effects modeling of plant growth and soil metal concentrations associated with Anaconda smelter</a:t>
            </a:r>
          </a:p>
          <a:p>
            <a:pPr>
              <a:spcBef>
                <a:spcPts val="0"/>
              </a:spcBef>
              <a:spcAft>
                <a:spcPts val="1200"/>
              </a:spcAft>
              <a:buNone/>
            </a:pPr>
            <a:endParaRPr lang="en-US" sz="1800" dirty="0" smtClean="0"/>
          </a:p>
          <a:p>
            <a:pPr>
              <a:spcBef>
                <a:spcPts val="0"/>
              </a:spcBef>
              <a:spcAft>
                <a:spcPts val="600"/>
              </a:spcAft>
              <a:buNone/>
            </a:pPr>
            <a:r>
              <a:rPr lang="en-US" dirty="0" smtClean="0"/>
              <a:t>East Helena (Montana) NPL Site </a:t>
            </a:r>
          </a:p>
          <a:p>
            <a:pPr>
              <a:spcBef>
                <a:spcPts val="0"/>
              </a:spcBef>
              <a:spcAft>
                <a:spcPts val="1200"/>
              </a:spcAft>
            </a:pPr>
            <a:r>
              <a:rPr lang="en-US" sz="1800" dirty="0" smtClean="0"/>
              <a:t>East Helena Smelter NPL Site metal toxicity investigations</a:t>
            </a:r>
          </a:p>
          <a:p>
            <a:pPr>
              <a:spcBef>
                <a:spcPts val="0"/>
              </a:spcBef>
              <a:spcAft>
                <a:spcPts val="1200"/>
              </a:spcAft>
            </a:pPr>
            <a:endParaRPr lang="en-US" sz="1800" dirty="0" smtClean="0"/>
          </a:p>
          <a:p>
            <a:pPr>
              <a:spcBef>
                <a:spcPts val="0"/>
              </a:spcBef>
              <a:spcAft>
                <a:spcPts val="1200"/>
              </a:spcAft>
            </a:pPr>
            <a:endParaRPr lang="en-US" sz="1800" dirty="0" smtClean="0"/>
          </a:p>
          <a:p>
            <a:endParaRPr lang="en-US" sz="1800" dirty="0"/>
          </a:p>
        </p:txBody>
      </p:sp>
      <p:sp>
        <p:nvSpPr>
          <p:cNvPr id="7" name="Rectangle 6"/>
          <p:cNvSpPr/>
          <p:nvPr/>
        </p:nvSpPr>
        <p:spPr>
          <a:xfrm>
            <a:off x="232915" y="6453046"/>
            <a:ext cx="2756780" cy="307777"/>
          </a:xfrm>
          <a:prstGeom prst="rect">
            <a:avLst/>
          </a:prstGeom>
        </p:spPr>
        <p:txBody>
          <a:bodyPr wrap="none">
            <a:spAutoFit/>
          </a:bodyPr>
          <a:lstStyle/>
          <a:p>
            <a:r>
              <a:rPr lang="en-US" sz="1400" b="1" i="1" dirty="0" smtClean="0">
                <a:solidFill>
                  <a:schemeClr val="accent2"/>
                </a:solidFill>
                <a:latin typeface="Calibri"/>
              </a:rPr>
              <a:t>Vegetation Response Investigation</a:t>
            </a:r>
            <a:endParaRPr lang="en-US" sz="1400" b="1" i="1" dirty="0">
              <a:solidFill>
                <a:schemeClr val="accent2"/>
              </a:solidFill>
              <a:latin typeface="Calibri"/>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244549" y="0"/>
            <a:ext cx="8899451" cy="1043796"/>
          </a:xfrm>
        </p:spPr>
        <p:txBody>
          <a:bodyPr/>
          <a:lstStyle/>
          <a:p>
            <a:r>
              <a:rPr lang="en-US" dirty="0" smtClean="0"/>
              <a:t>Anaconda Plant Growth Studies</a:t>
            </a:r>
            <a:endParaRPr lang="en-US" dirty="0"/>
          </a:p>
        </p:txBody>
      </p:sp>
      <p:sp>
        <p:nvSpPr>
          <p:cNvPr id="4" name="Content Placeholder 3"/>
          <p:cNvSpPr>
            <a:spLocks noGrp="1"/>
          </p:cNvSpPr>
          <p:nvPr>
            <p:ph sz="half" idx="1"/>
          </p:nvPr>
        </p:nvSpPr>
        <p:spPr>
          <a:xfrm>
            <a:off x="244549" y="1450910"/>
            <a:ext cx="8899451" cy="2091905"/>
          </a:xfrm>
        </p:spPr>
        <p:txBody>
          <a:bodyPr/>
          <a:lstStyle/>
          <a:p>
            <a:pPr>
              <a:spcBef>
                <a:spcPts val="0"/>
              </a:spcBef>
              <a:spcAft>
                <a:spcPts val="1200"/>
              </a:spcAft>
              <a:buNone/>
            </a:pPr>
            <a:r>
              <a:rPr lang="en-US" dirty="0" smtClean="0"/>
              <a:t>Three well controlled greenhouse studies using Anaconda soil</a:t>
            </a:r>
          </a:p>
          <a:p>
            <a:r>
              <a:rPr lang="en-US" sz="2000" dirty="0" smtClean="0"/>
              <a:t>Smelter Hill Borrow Soil Greenhouse Investigation (ARCO 2002)</a:t>
            </a:r>
          </a:p>
          <a:p>
            <a:r>
              <a:rPr lang="en-US" sz="2000" dirty="0" smtClean="0"/>
              <a:t>Clear and Grub Greenhouse Investigation (ARCO 2005)</a:t>
            </a:r>
          </a:p>
          <a:p>
            <a:r>
              <a:rPr lang="en-US" sz="2000" dirty="0" smtClean="0"/>
              <a:t>Emergence and Growth Investigation (Martin 2009, Montana State Univ.)</a:t>
            </a:r>
            <a:endParaRPr lang="en-US" sz="2000" dirty="0"/>
          </a:p>
        </p:txBody>
      </p:sp>
      <p:pic>
        <p:nvPicPr>
          <p:cNvPr id="10" name="Picture 3"/>
          <p:cNvPicPr>
            <a:picLocks noChangeAspect="1" noChangeArrowheads="1"/>
          </p:cNvPicPr>
          <p:nvPr/>
        </p:nvPicPr>
        <p:blipFill>
          <a:blip r:embed="rId2"/>
          <a:srcRect/>
          <a:stretch>
            <a:fillRect/>
          </a:stretch>
        </p:blipFill>
        <p:spPr bwMode="auto">
          <a:xfrm>
            <a:off x="124305" y="3284376"/>
            <a:ext cx="4339196" cy="2733869"/>
          </a:xfrm>
          <a:prstGeom prst="rect">
            <a:avLst/>
          </a:prstGeom>
          <a:noFill/>
          <a:ln w="12700">
            <a:noFill/>
            <a:miter lim="800000"/>
            <a:headEnd type="none" w="sm" len="sm"/>
            <a:tailEnd type="none" w="sm" len="sm"/>
          </a:ln>
        </p:spPr>
      </p:pic>
      <p:pic>
        <p:nvPicPr>
          <p:cNvPr id="11" name="Picture 2"/>
          <p:cNvPicPr>
            <a:picLocks noChangeAspect="1" noChangeArrowheads="1"/>
          </p:cNvPicPr>
          <p:nvPr/>
        </p:nvPicPr>
        <p:blipFill>
          <a:blip r:embed="rId3"/>
          <a:srcRect/>
          <a:stretch>
            <a:fillRect/>
          </a:stretch>
        </p:blipFill>
        <p:spPr bwMode="auto">
          <a:xfrm>
            <a:off x="4631787" y="3147897"/>
            <a:ext cx="4433533" cy="2764648"/>
          </a:xfrm>
          <a:prstGeom prst="rect">
            <a:avLst/>
          </a:prstGeom>
          <a:noFill/>
          <a:ln w="12700">
            <a:noFill/>
            <a:miter lim="800000"/>
            <a:headEnd type="none" w="sm" len="sm"/>
            <a:tailEnd type="none" w="sm" len="sm"/>
          </a:ln>
        </p:spPr>
      </p:pic>
      <p:sp>
        <p:nvSpPr>
          <p:cNvPr id="8" name="Rectangle 7"/>
          <p:cNvSpPr/>
          <p:nvPr/>
        </p:nvSpPr>
        <p:spPr>
          <a:xfrm>
            <a:off x="232915" y="6453046"/>
            <a:ext cx="2756780" cy="307777"/>
          </a:xfrm>
          <a:prstGeom prst="rect">
            <a:avLst/>
          </a:prstGeom>
        </p:spPr>
        <p:txBody>
          <a:bodyPr wrap="none">
            <a:spAutoFit/>
          </a:bodyPr>
          <a:lstStyle/>
          <a:p>
            <a:r>
              <a:rPr lang="en-US" sz="1400" b="1" i="1" dirty="0" smtClean="0">
                <a:solidFill>
                  <a:schemeClr val="accent2"/>
                </a:solidFill>
                <a:latin typeface="Calibri"/>
              </a:rPr>
              <a:t>Vegetation Response Investigation</a:t>
            </a:r>
            <a:endParaRPr lang="en-US" sz="1400" b="1" i="1" dirty="0">
              <a:solidFill>
                <a:schemeClr val="accent2"/>
              </a:solidFill>
              <a:latin typeface="Calibri"/>
            </a:endParaRP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44548" y="0"/>
            <a:ext cx="8899452" cy="891822"/>
          </a:xfrm>
        </p:spPr>
        <p:txBody>
          <a:bodyPr/>
          <a:lstStyle/>
          <a:p>
            <a:r>
              <a:rPr lang="en-US" sz="2400" dirty="0"/>
              <a:t>2011 </a:t>
            </a:r>
            <a:r>
              <a:rPr lang="en-US" sz="2400" dirty="0" smtClean="0"/>
              <a:t>EPA Field </a:t>
            </a:r>
            <a:r>
              <a:rPr lang="en-US" sz="2400" dirty="0"/>
              <a:t>Work Results</a:t>
            </a:r>
          </a:p>
        </p:txBody>
      </p:sp>
      <p:pic>
        <p:nvPicPr>
          <p:cNvPr id="11" name="Content Placeholder 10" descr="des spp cover redction with 2011 sites.jpg"/>
          <p:cNvPicPr>
            <a:picLocks noGrp="1" noChangeAspect="1"/>
          </p:cNvPicPr>
          <p:nvPr>
            <p:ph sz="half" idx="2"/>
          </p:nvPr>
        </p:nvPicPr>
        <p:blipFill>
          <a:blip r:embed="rId2"/>
          <a:srcRect l="5882" t="27273" r="5882" b="27273"/>
          <a:stretch>
            <a:fillRect/>
          </a:stretch>
        </p:blipFill>
        <p:spPr>
          <a:xfrm>
            <a:off x="363057" y="983411"/>
            <a:ext cx="7702709" cy="5135168"/>
          </a:xfrm>
        </p:spPr>
      </p:pic>
      <p:sp>
        <p:nvSpPr>
          <p:cNvPr id="6" name="Rectangle 5"/>
          <p:cNvSpPr/>
          <p:nvPr/>
        </p:nvSpPr>
        <p:spPr>
          <a:xfrm>
            <a:off x="232915" y="6453046"/>
            <a:ext cx="2756780" cy="307777"/>
          </a:xfrm>
          <a:prstGeom prst="rect">
            <a:avLst/>
          </a:prstGeom>
        </p:spPr>
        <p:txBody>
          <a:bodyPr wrap="none">
            <a:spAutoFit/>
          </a:bodyPr>
          <a:lstStyle/>
          <a:p>
            <a:r>
              <a:rPr lang="en-US" sz="1400" b="1" i="1" dirty="0" smtClean="0">
                <a:solidFill>
                  <a:schemeClr val="accent2"/>
                </a:solidFill>
                <a:latin typeface="Calibri"/>
              </a:rPr>
              <a:t>Vegetation Response Investigation</a:t>
            </a:r>
            <a:endParaRPr lang="en-US" sz="1400" b="1" i="1" dirty="0">
              <a:solidFill>
                <a:schemeClr val="accent2"/>
              </a:solidFill>
              <a:latin typeface="Calibri"/>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Smelter Hill Borrow Study Results (ARCO 2002)</a:t>
            </a:r>
            <a:endParaRPr lang="en-US" sz="2800" dirty="0"/>
          </a:p>
        </p:txBody>
      </p:sp>
      <p:sp>
        <p:nvSpPr>
          <p:cNvPr id="4" name="Content Placeholder 3"/>
          <p:cNvSpPr>
            <a:spLocks noGrp="1"/>
          </p:cNvSpPr>
          <p:nvPr>
            <p:ph sz="half" idx="1"/>
          </p:nvPr>
        </p:nvSpPr>
        <p:spPr>
          <a:xfrm>
            <a:off x="203705" y="1395280"/>
            <a:ext cx="7467466" cy="536157"/>
          </a:xfrm>
        </p:spPr>
        <p:txBody>
          <a:bodyPr/>
          <a:lstStyle/>
          <a:p>
            <a:r>
              <a:rPr lang="en-US" sz="2000" dirty="0" smtClean="0"/>
              <a:t>Average Plant growth reduction for all species and soil types</a:t>
            </a:r>
            <a:endParaRPr lang="en-US" sz="2000" dirty="0"/>
          </a:p>
        </p:txBody>
      </p:sp>
      <p:pic>
        <p:nvPicPr>
          <p:cNvPr id="9" name="Picture 2"/>
          <p:cNvPicPr>
            <a:picLocks noGrp="1" noChangeAspect="1" noChangeArrowheads="1"/>
          </p:cNvPicPr>
          <p:nvPr>
            <p:ph sz="half" idx="1"/>
          </p:nvPr>
        </p:nvPicPr>
        <p:blipFill>
          <a:blip r:embed="rId2"/>
          <a:srcRect/>
          <a:stretch>
            <a:fillRect/>
          </a:stretch>
        </p:blipFill>
        <p:spPr>
          <a:xfrm>
            <a:off x="565424" y="1839216"/>
            <a:ext cx="7615188" cy="4422177"/>
          </a:xfrm>
          <a:noFill/>
        </p:spPr>
      </p:pic>
      <p:sp>
        <p:nvSpPr>
          <p:cNvPr id="8" name="Rectangle 7"/>
          <p:cNvSpPr/>
          <p:nvPr/>
        </p:nvSpPr>
        <p:spPr>
          <a:xfrm>
            <a:off x="232915" y="6453046"/>
            <a:ext cx="2756780" cy="307777"/>
          </a:xfrm>
          <a:prstGeom prst="rect">
            <a:avLst/>
          </a:prstGeom>
        </p:spPr>
        <p:txBody>
          <a:bodyPr wrap="none">
            <a:spAutoFit/>
          </a:bodyPr>
          <a:lstStyle/>
          <a:p>
            <a:r>
              <a:rPr lang="en-US" sz="1400" b="1" i="1" dirty="0" smtClean="0">
                <a:solidFill>
                  <a:schemeClr val="accent2"/>
                </a:solidFill>
                <a:latin typeface="Calibri"/>
              </a:rPr>
              <a:t>Vegetation Response Investigation</a:t>
            </a:r>
            <a:endParaRPr lang="en-US" sz="1400" b="1" i="1" dirty="0">
              <a:solidFill>
                <a:schemeClr val="accent2"/>
              </a:solidFill>
              <a:latin typeface="Calibri"/>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10804" y="0"/>
            <a:ext cx="7253531" cy="1417638"/>
          </a:xfrm>
        </p:spPr>
        <p:txBody>
          <a:bodyPr/>
          <a:lstStyle/>
          <a:p>
            <a:r>
              <a:rPr lang="en-US" sz="2800" dirty="0" smtClean="0"/>
              <a:t>Clear and Grub Study Results (ARCO 2005) </a:t>
            </a:r>
            <a:endParaRPr lang="en-US" sz="2800" dirty="0"/>
          </a:p>
        </p:txBody>
      </p:sp>
      <p:pic>
        <p:nvPicPr>
          <p:cNvPr id="8" name="Picture 2"/>
          <p:cNvPicPr>
            <a:picLocks noGrp="1" noChangeAspect="1" noChangeArrowheads="1"/>
          </p:cNvPicPr>
          <p:nvPr>
            <p:ph sz="half" idx="1"/>
          </p:nvPr>
        </p:nvPicPr>
        <p:blipFill>
          <a:blip r:embed="rId2"/>
          <a:srcRect/>
          <a:stretch>
            <a:fillRect/>
          </a:stretch>
        </p:blipFill>
        <p:spPr>
          <a:xfrm>
            <a:off x="877793" y="1255222"/>
            <a:ext cx="6969252" cy="5025267"/>
          </a:xfrm>
          <a:noFill/>
        </p:spPr>
      </p:pic>
      <p:sp>
        <p:nvSpPr>
          <p:cNvPr id="7" name="Rectangle 6"/>
          <p:cNvSpPr/>
          <p:nvPr/>
        </p:nvSpPr>
        <p:spPr>
          <a:xfrm>
            <a:off x="232915" y="6453046"/>
            <a:ext cx="2756780" cy="307777"/>
          </a:xfrm>
          <a:prstGeom prst="rect">
            <a:avLst/>
          </a:prstGeom>
        </p:spPr>
        <p:txBody>
          <a:bodyPr wrap="none">
            <a:spAutoFit/>
          </a:bodyPr>
          <a:lstStyle/>
          <a:p>
            <a:r>
              <a:rPr lang="en-US" sz="1400" b="1" i="1" dirty="0" smtClean="0">
                <a:solidFill>
                  <a:schemeClr val="accent2"/>
                </a:solidFill>
                <a:latin typeface="Calibri"/>
              </a:rPr>
              <a:t>Vegetation Response Investigation</a:t>
            </a:r>
            <a:endParaRPr lang="en-US" sz="1400" b="1" i="1" dirty="0">
              <a:solidFill>
                <a:schemeClr val="accent2"/>
              </a:solidFill>
              <a:latin typeface="Calibri"/>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Martin (MSU) Study Results</a:t>
            </a:r>
            <a:endParaRPr lang="en-US" sz="2800" dirty="0"/>
          </a:p>
        </p:txBody>
      </p:sp>
      <p:pic>
        <p:nvPicPr>
          <p:cNvPr id="9" name="Picture 3"/>
          <p:cNvPicPr>
            <a:picLocks noGrp="1" noChangeAspect="1" noChangeArrowheads="1"/>
          </p:cNvPicPr>
          <p:nvPr>
            <p:ph sz="half" idx="1"/>
          </p:nvPr>
        </p:nvPicPr>
        <p:blipFill>
          <a:blip r:embed="rId2"/>
          <a:srcRect/>
          <a:stretch>
            <a:fillRect/>
          </a:stretch>
        </p:blipFill>
        <p:spPr>
          <a:xfrm>
            <a:off x="232915" y="1527933"/>
            <a:ext cx="7880999" cy="4639412"/>
          </a:xfrm>
          <a:noFill/>
        </p:spPr>
      </p:pic>
      <p:sp>
        <p:nvSpPr>
          <p:cNvPr id="7" name="Rectangle 6"/>
          <p:cNvSpPr/>
          <p:nvPr/>
        </p:nvSpPr>
        <p:spPr>
          <a:xfrm>
            <a:off x="232915" y="6453046"/>
            <a:ext cx="2756780" cy="307777"/>
          </a:xfrm>
          <a:prstGeom prst="rect">
            <a:avLst/>
          </a:prstGeom>
        </p:spPr>
        <p:txBody>
          <a:bodyPr wrap="none">
            <a:spAutoFit/>
          </a:bodyPr>
          <a:lstStyle/>
          <a:p>
            <a:r>
              <a:rPr lang="en-US" sz="1400" b="1" i="1" dirty="0" smtClean="0">
                <a:solidFill>
                  <a:schemeClr val="accent2"/>
                </a:solidFill>
                <a:latin typeface="Calibri"/>
              </a:rPr>
              <a:t>Vegetation Response Investigation</a:t>
            </a:r>
            <a:endParaRPr lang="en-US" sz="1400" b="1" i="1" dirty="0">
              <a:solidFill>
                <a:schemeClr val="accent2"/>
              </a:solidFill>
              <a:latin typeface="Calibri"/>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Content Placeholder 9"/>
          <p:cNvSpPr txBox="1">
            <a:spLocks/>
          </p:cNvSpPr>
          <p:nvPr/>
        </p:nvSpPr>
        <p:spPr>
          <a:xfrm>
            <a:off x="190500" y="120071"/>
            <a:ext cx="8620125" cy="922002"/>
          </a:xfrm>
          <a:prstGeom prst="rect">
            <a:avLst/>
          </a:prstGeom>
        </p:spPr>
        <p:txBody>
          <a:bodyPr/>
          <a:lstStyle/>
          <a:p>
            <a:pPr marR="0" lvl="0" algn="l" defTabSz="914400" rtl="0" eaLnBrk="0" fontAlgn="base" latinLnBrk="0" hangingPunct="0">
              <a:lnSpc>
                <a:spcPct val="100000"/>
              </a:lnSpc>
              <a:spcBef>
                <a:spcPts val="0"/>
              </a:spcBef>
              <a:spcAft>
                <a:spcPts val="0"/>
              </a:spcAft>
              <a:buClr>
                <a:srgbClr val="F6B101"/>
              </a:buClr>
              <a:buSzTx/>
              <a:tabLst/>
              <a:defRPr/>
            </a:pPr>
            <a:r>
              <a:rPr lang="en-US" sz="2800" dirty="0" smtClean="0">
                <a:solidFill>
                  <a:schemeClr val="bg1"/>
                </a:solidFill>
                <a:latin typeface="+mn-lt"/>
              </a:rPr>
              <a:t>Curves for all species in each greenhouse study</a:t>
            </a:r>
            <a:endParaRPr kumimoji="0" lang="en-US" sz="2800" i="0" u="none" strike="noStrike" kern="1200" cap="none" spc="0" normalizeH="0" baseline="0" noProof="0" dirty="0" smtClean="0">
              <a:ln>
                <a:noFill/>
              </a:ln>
              <a:solidFill>
                <a:schemeClr val="bg1"/>
              </a:solidFill>
              <a:effectLst/>
              <a:uLnTx/>
              <a:uFillTx/>
              <a:latin typeface="+mn-lt"/>
            </a:endParaRPr>
          </a:p>
        </p:txBody>
      </p:sp>
      <p:pic>
        <p:nvPicPr>
          <p:cNvPr id="5" name="Picture 4" descr="predicted plant growht reduction.jpg"/>
          <p:cNvPicPr>
            <a:picLocks noChangeAspect="1"/>
          </p:cNvPicPr>
          <p:nvPr/>
        </p:nvPicPr>
        <p:blipFill>
          <a:blip r:embed="rId3"/>
          <a:srcRect l="2353" t="17273" r="1176" b="16364"/>
          <a:stretch>
            <a:fillRect/>
          </a:stretch>
        </p:blipFill>
        <p:spPr>
          <a:xfrm>
            <a:off x="1130530" y="752475"/>
            <a:ext cx="6507602" cy="5578244"/>
          </a:xfrm>
          <a:prstGeom prst="rect">
            <a:avLst/>
          </a:prstGeom>
        </p:spPr>
      </p:pic>
      <p:sp>
        <p:nvSpPr>
          <p:cNvPr id="6" name="Rectangle 5"/>
          <p:cNvSpPr/>
          <p:nvPr/>
        </p:nvSpPr>
        <p:spPr>
          <a:xfrm>
            <a:off x="232915" y="6453046"/>
            <a:ext cx="2756780" cy="307777"/>
          </a:xfrm>
          <a:prstGeom prst="rect">
            <a:avLst/>
          </a:prstGeom>
        </p:spPr>
        <p:txBody>
          <a:bodyPr wrap="none">
            <a:spAutoFit/>
          </a:bodyPr>
          <a:lstStyle/>
          <a:p>
            <a:r>
              <a:rPr lang="en-US" sz="1400" b="1" i="1" dirty="0" smtClean="0">
                <a:solidFill>
                  <a:schemeClr val="accent2"/>
                </a:solidFill>
                <a:latin typeface="Calibri"/>
              </a:rPr>
              <a:t>Vegetation Response Investigation</a:t>
            </a:r>
            <a:endParaRPr lang="en-US" sz="1400" b="1" i="1" dirty="0">
              <a:solidFill>
                <a:schemeClr val="accent2"/>
              </a:solidFill>
              <a:latin typeface="Calibri"/>
            </a:endParaRP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212652" y="0"/>
            <a:ext cx="8931348" cy="1128889"/>
          </a:xfrm>
        </p:spPr>
        <p:txBody>
          <a:bodyPr/>
          <a:lstStyle/>
          <a:p>
            <a:r>
              <a:rPr lang="en-US" sz="2800" dirty="0" smtClean="0"/>
              <a:t>Conclusions From 2011 Vegetation Response Investigation</a:t>
            </a:r>
            <a:endParaRPr lang="en-US" sz="2800" dirty="0"/>
          </a:p>
        </p:txBody>
      </p:sp>
      <p:sp>
        <p:nvSpPr>
          <p:cNvPr id="8" name="Content Placeholder 7"/>
          <p:cNvSpPr>
            <a:spLocks noGrp="1"/>
          </p:cNvSpPr>
          <p:nvPr>
            <p:ph idx="1"/>
          </p:nvPr>
        </p:nvSpPr>
        <p:spPr>
          <a:xfrm>
            <a:off x="119063" y="1479550"/>
            <a:ext cx="8739187" cy="4806950"/>
          </a:xfrm>
        </p:spPr>
        <p:txBody>
          <a:bodyPr/>
          <a:lstStyle/>
          <a:p>
            <a:pPr marL="0" indent="0">
              <a:spcAft>
                <a:spcPts val="600"/>
              </a:spcAft>
              <a:buNone/>
            </a:pPr>
            <a:r>
              <a:rPr lang="en-US" dirty="0" smtClean="0">
                <a:solidFill>
                  <a:schemeClr val="bg2"/>
                </a:solidFill>
              </a:rPr>
              <a:t>Both the 2011-collected data and the previously conducted greenhouse biomass data showed similar trends:</a:t>
            </a:r>
            <a:endParaRPr lang="en-US" sz="2200" dirty="0" smtClean="0">
              <a:solidFill>
                <a:schemeClr val="bg2"/>
              </a:solidFill>
            </a:endParaRPr>
          </a:p>
          <a:p>
            <a:pPr>
              <a:spcAft>
                <a:spcPts val="1200"/>
              </a:spcAft>
              <a:buFont typeface="Arial" panose="020B0604020202020204" pitchFamily="34" charset="0"/>
              <a:buChar char="•"/>
            </a:pPr>
            <a:r>
              <a:rPr lang="en-US" sz="2200" dirty="0" smtClean="0">
                <a:solidFill>
                  <a:schemeClr val="bg2"/>
                </a:solidFill>
              </a:rPr>
              <a:t>At </a:t>
            </a:r>
            <a:r>
              <a:rPr lang="en-US" sz="2200" dirty="0">
                <a:solidFill>
                  <a:schemeClr val="bg2"/>
                </a:solidFill>
              </a:rPr>
              <a:t>near neutral soil </a:t>
            </a:r>
            <a:r>
              <a:rPr lang="en-US" sz="2200" dirty="0" smtClean="0">
                <a:solidFill>
                  <a:schemeClr val="bg2"/>
                </a:solidFill>
              </a:rPr>
              <a:t>pH, decreases in </a:t>
            </a:r>
            <a:r>
              <a:rPr lang="en-US" sz="2200" dirty="0">
                <a:solidFill>
                  <a:schemeClr val="bg2"/>
                </a:solidFill>
              </a:rPr>
              <a:t>plant attributes </a:t>
            </a:r>
            <a:r>
              <a:rPr lang="en-US" sz="2200" dirty="0" smtClean="0">
                <a:solidFill>
                  <a:schemeClr val="bg2"/>
                </a:solidFill>
              </a:rPr>
              <a:t>occur with </a:t>
            </a:r>
            <a:r>
              <a:rPr lang="en-US" sz="2200" dirty="0">
                <a:solidFill>
                  <a:schemeClr val="bg2"/>
                </a:solidFill>
              </a:rPr>
              <a:t>increasing soil </a:t>
            </a:r>
            <a:r>
              <a:rPr lang="en-US" sz="2200" dirty="0" smtClean="0">
                <a:solidFill>
                  <a:schemeClr val="bg2"/>
                </a:solidFill>
              </a:rPr>
              <a:t>contaminant concentrations</a:t>
            </a:r>
            <a:endParaRPr lang="en-US" sz="2200" dirty="0">
              <a:solidFill>
                <a:schemeClr val="bg2"/>
              </a:solidFill>
            </a:endParaRPr>
          </a:p>
          <a:p>
            <a:pPr>
              <a:spcAft>
                <a:spcPts val="1200"/>
              </a:spcAft>
            </a:pPr>
            <a:r>
              <a:rPr lang="en-US" sz="2200" kern="0" dirty="0" smtClean="0">
                <a:solidFill>
                  <a:schemeClr val="bg2"/>
                </a:solidFill>
              </a:rPr>
              <a:t>Once soil pH is near neutral</a:t>
            </a:r>
            <a:r>
              <a:rPr lang="en-US" sz="2200" kern="0" dirty="0">
                <a:solidFill>
                  <a:schemeClr val="bg2"/>
                </a:solidFill>
              </a:rPr>
              <a:t>, successful revegetation is likely </a:t>
            </a:r>
            <a:r>
              <a:rPr lang="en-US" sz="2200" kern="0" dirty="0" smtClean="0">
                <a:solidFill>
                  <a:schemeClr val="bg2"/>
                </a:solidFill>
              </a:rPr>
              <a:t>when </a:t>
            </a:r>
            <a:r>
              <a:rPr lang="en-US" sz="2200" kern="0" dirty="0">
                <a:solidFill>
                  <a:schemeClr val="bg2"/>
                </a:solidFill>
              </a:rPr>
              <a:t>the sum of </a:t>
            </a:r>
            <a:r>
              <a:rPr lang="en-US" sz="2200" kern="0" dirty="0" smtClean="0">
                <a:solidFill>
                  <a:schemeClr val="bg2"/>
                </a:solidFill>
              </a:rPr>
              <a:t>total As+Cd+Cu+Pb+Zn concentration is less than about 1,000 mg/kg</a:t>
            </a:r>
          </a:p>
          <a:p>
            <a:pPr>
              <a:spcAft>
                <a:spcPts val="1200"/>
              </a:spcAft>
            </a:pPr>
            <a:r>
              <a:rPr lang="en-US" sz="2200" kern="0" dirty="0" smtClean="0">
                <a:solidFill>
                  <a:schemeClr val="bg2"/>
                </a:solidFill>
              </a:rPr>
              <a:t>Highly contaminated </a:t>
            </a:r>
            <a:r>
              <a:rPr lang="en-US" sz="2200" kern="0" dirty="0">
                <a:solidFill>
                  <a:schemeClr val="bg2"/>
                </a:solidFill>
              </a:rPr>
              <a:t>soil can be revegetated, but when the </a:t>
            </a:r>
            <a:r>
              <a:rPr lang="en-US" sz="2200" kern="0" dirty="0" smtClean="0">
                <a:solidFill>
                  <a:schemeClr val="bg2"/>
                </a:solidFill>
              </a:rPr>
              <a:t>total </a:t>
            </a:r>
            <a:r>
              <a:rPr lang="en-US" sz="2200" kern="0" dirty="0">
                <a:solidFill>
                  <a:schemeClr val="bg2"/>
                </a:solidFill>
              </a:rPr>
              <a:t>As+Cd+Cu+Pb+Zn </a:t>
            </a:r>
            <a:r>
              <a:rPr lang="en-US" sz="2200" kern="0" dirty="0" smtClean="0">
                <a:solidFill>
                  <a:schemeClr val="bg2"/>
                </a:solidFill>
              </a:rPr>
              <a:t>concentration is more than about 2,000 mg/kg, </a:t>
            </a:r>
            <a:r>
              <a:rPr lang="en-US" sz="2200" kern="0" dirty="0">
                <a:solidFill>
                  <a:schemeClr val="bg2"/>
                </a:solidFill>
              </a:rPr>
              <a:t>successful revegetation is </a:t>
            </a:r>
            <a:r>
              <a:rPr lang="en-US" sz="2200" kern="0" dirty="0" smtClean="0">
                <a:solidFill>
                  <a:schemeClr val="bg2"/>
                </a:solidFill>
              </a:rPr>
              <a:t>significantly jeopardized</a:t>
            </a:r>
            <a:endParaRPr lang="en-US" sz="2200" kern="0" dirty="0">
              <a:solidFill>
                <a:schemeClr val="bg2"/>
              </a:solidFill>
            </a:endParaRPr>
          </a:p>
          <a:p>
            <a:pPr marL="0" indent="0">
              <a:spcAft>
                <a:spcPts val="1200"/>
              </a:spcAft>
              <a:buNone/>
            </a:pPr>
            <a:r>
              <a:rPr lang="en-US" sz="2000" i="1" kern="0" dirty="0" smtClean="0">
                <a:solidFill>
                  <a:srgbClr val="FFFF00"/>
                </a:solidFill>
              </a:rPr>
              <a:t>But what is the in-place remediation risk threshold?</a:t>
            </a:r>
            <a:endParaRPr lang="en-US" sz="2000" i="1" kern="0" dirty="0">
              <a:solidFill>
                <a:srgbClr val="FFFF00"/>
              </a:solidFill>
            </a:endParaRPr>
          </a:p>
          <a:p>
            <a:pPr>
              <a:spcAft>
                <a:spcPts val="1200"/>
              </a:spcAft>
            </a:pPr>
            <a:endParaRPr lang="en-US" dirty="0" smtClean="0">
              <a:solidFill>
                <a:schemeClr val="bg2"/>
              </a:solidFill>
            </a:endParaRPr>
          </a:p>
          <a:p>
            <a:pPr>
              <a:spcAft>
                <a:spcPts val="1200"/>
              </a:spcAft>
            </a:pPr>
            <a:endParaRPr lang="en-US" dirty="0" smtClean="0">
              <a:solidFill>
                <a:schemeClr val="bg2"/>
              </a:solidFill>
            </a:endParaRPr>
          </a:p>
          <a:p>
            <a:endParaRPr lang="en-US" dirty="0"/>
          </a:p>
        </p:txBody>
      </p:sp>
      <p:sp>
        <p:nvSpPr>
          <p:cNvPr id="6" name="Rectangle 5"/>
          <p:cNvSpPr/>
          <p:nvPr/>
        </p:nvSpPr>
        <p:spPr>
          <a:xfrm>
            <a:off x="232915" y="6453046"/>
            <a:ext cx="2756780" cy="307777"/>
          </a:xfrm>
          <a:prstGeom prst="rect">
            <a:avLst/>
          </a:prstGeom>
        </p:spPr>
        <p:txBody>
          <a:bodyPr wrap="none">
            <a:spAutoFit/>
          </a:bodyPr>
          <a:lstStyle/>
          <a:p>
            <a:r>
              <a:rPr lang="en-US" sz="1400" b="1" i="1" dirty="0" smtClean="0">
                <a:solidFill>
                  <a:schemeClr val="accent2"/>
                </a:solidFill>
                <a:latin typeface="Calibri"/>
              </a:rPr>
              <a:t>Vegetation Response Investigation</a:t>
            </a:r>
            <a:endParaRPr lang="en-US" sz="1400" b="1" i="1" dirty="0">
              <a:solidFill>
                <a:schemeClr val="accent2"/>
              </a:solidFill>
              <a:latin typeface="Calibri"/>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Development of the Total Metal Index (TMI)</a:t>
            </a:r>
            <a:endParaRPr lang="en-US" sz="2800" dirty="0"/>
          </a:p>
        </p:txBody>
      </p:sp>
      <p:sp>
        <p:nvSpPr>
          <p:cNvPr id="3" name="Content Placeholder 2"/>
          <p:cNvSpPr>
            <a:spLocks noGrp="1"/>
          </p:cNvSpPr>
          <p:nvPr>
            <p:ph idx="1"/>
          </p:nvPr>
        </p:nvSpPr>
        <p:spPr>
          <a:xfrm>
            <a:off x="100013" y="1460501"/>
            <a:ext cx="8739187" cy="4806950"/>
          </a:xfrm>
        </p:spPr>
        <p:txBody>
          <a:bodyPr/>
          <a:lstStyle/>
          <a:p>
            <a:pPr>
              <a:spcAft>
                <a:spcPts val="1200"/>
              </a:spcAft>
            </a:pPr>
            <a:r>
              <a:rPr lang="en-US" sz="2000" dirty="0" smtClean="0"/>
              <a:t>Developed in 2012 based on the results of the vegetation response study, </a:t>
            </a:r>
            <a:r>
              <a:rPr lang="en-US" sz="2000" dirty="0"/>
              <a:t>a soil metal/plant growth index </a:t>
            </a:r>
            <a:r>
              <a:rPr lang="en-US" sz="2000" dirty="0" smtClean="0"/>
              <a:t>was derived to:</a:t>
            </a:r>
          </a:p>
          <a:p>
            <a:pPr marL="742950" indent="-171450">
              <a:spcAft>
                <a:spcPts val="1200"/>
              </a:spcAft>
              <a:buFont typeface="Wingdings" panose="05000000000000000000" pitchFamily="2" charset="2"/>
              <a:buChar char="Ø"/>
            </a:pPr>
            <a:r>
              <a:rPr lang="en-US" sz="2000" dirty="0" smtClean="0"/>
              <a:t> describe the </a:t>
            </a:r>
            <a:r>
              <a:rPr lang="en-US" sz="2000" dirty="0"/>
              <a:t>general level of contaminant-related plant stress</a:t>
            </a:r>
          </a:p>
          <a:p>
            <a:pPr marL="857250" indent="-285750">
              <a:spcAft>
                <a:spcPts val="1200"/>
              </a:spcAft>
              <a:buFont typeface="Wingdings" panose="05000000000000000000" pitchFamily="2" charset="2"/>
              <a:buChar char="Ø"/>
            </a:pPr>
            <a:r>
              <a:rPr lang="en-US" sz="2000" dirty="0" smtClean="0"/>
              <a:t>be a remedial decision guideline to predict when in-place </a:t>
            </a:r>
            <a:r>
              <a:rPr lang="en-US" sz="2000" dirty="0"/>
              <a:t>soil </a:t>
            </a:r>
            <a:r>
              <a:rPr lang="en-US" sz="2000" dirty="0" smtClean="0"/>
              <a:t>treatment is likely to result in a remediation failure</a:t>
            </a:r>
          </a:p>
          <a:p>
            <a:pPr marL="857250" indent="-285750">
              <a:spcAft>
                <a:spcPts val="1200"/>
              </a:spcAft>
              <a:buFont typeface="Wingdings" panose="05000000000000000000" pitchFamily="2" charset="2"/>
              <a:buChar char="Ø"/>
            </a:pPr>
            <a:r>
              <a:rPr lang="en-US" sz="2000" dirty="0" smtClean="0"/>
              <a:t>identify </a:t>
            </a:r>
            <a:r>
              <a:rPr lang="en-US" sz="2000" dirty="0"/>
              <a:t>areas that may be under </a:t>
            </a:r>
            <a:r>
              <a:rPr lang="en-US" sz="2000" dirty="0" smtClean="0"/>
              <a:t>elevated metal-related </a:t>
            </a:r>
            <a:r>
              <a:rPr lang="en-US" sz="2000" dirty="0"/>
              <a:t>stress and therefore heightened susceptibility to the additional stress of livestock grazing and other post-reclamation land </a:t>
            </a:r>
            <a:r>
              <a:rPr lang="en-US" sz="2000" dirty="0" smtClean="0"/>
              <a:t>uses</a:t>
            </a:r>
          </a:p>
          <a:p>
            <a:pPr marL="857250" indent="-285750">
              <a:spcAft>
                <a:spcPts val="1200"/>
              </a:spcAft>
              <a:buFont typeface="Wingdings" panose="05000000000000000000" pitchFamily="2" charset="2"/>
              <a:buChar char="Ø"/>
            </a:pPr>
            <a:r>
              <a:rPr lang="en-US" sz="2000" dirty="0" smtClean="0"/>
              <a:t>help land managers </a:t>
            </a:r>
            <a:r>
              <a:rPr lang="en-US" sz="2000" dirty="0"/>
              <a:t>protect and promote the newly established plant communities on these lands. </a:t>
            </a:r>
          </a:p>
        </p:txBody>
      </p:sp>
      <p:sp>
        <p:nvSpPr>
          <p:cNvPr id="4" name="Rectangle 3"/>
          <p:cNvSpPr/>
          <p:nvPr/>
        </p:nvSpPr>
        <p:spPr>
          <a:xfrm>
            <a:off x="232915" y="6453046"/>
            <a:ext cx="1477840" cy="307777"/>
          </a:xfrm>
          <a:prstGeom prst="rect">
            <a:avLst/>
          </a:prstGeom>
        </p:spPr>
        <p:txBody>
          <a:bodyPr wrap="none">
            <a:spAutoFit/>
          </a:bodyPr>
          <a:lstStyle/>
          <a:p>
            <a:r>
              <a:rPr lang="en-US" sz="1400" b="1" i="1" dirty="0" smtClean="0">
                <a:solidFill>
                  <a:schemeClr val="accent2"/>
                </a:solidFill>
                <a:latin typeface="Calibri"/>
              </a:rPr>
              <a:t>Total Metal index</a:t>
            </a:r>
            <a:endParaRPr lang="en-US" sz="1400" b="1" i="1" dirty="0">
              <a:solidFill>
                <a:schemeClr val="accent2"/>
              </a:solidFill>
              <a:latin typeface="Calibri"/>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2982224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ARWW&amp;S OU Total </a:t>
            </a:r>
            <a:r>
              <a:rPr lang="en-US" sz="2800" dirty="0"/>
              <a:t>Metal Index (TMI)</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844878488"/>
              </p:ext>
            </p:extLst>
          </p:nvPr>
        </p:nvGraphicFramePr>
        <p:xfrm>
          <a:off x="828675" y="1627189"/>
          <a:ext cx="7581901" cy="2725735"/>
        </p:xfrm>
        <a:graphic>
          <a:graphicData uri="http://schemas.openxmlformats.org/drawingml/2006/table">
            <a:tbl>
              <a:tblPr firstRow="1" firstCol="1" bandRow="1">
                <a:tableStyleId>{5C22544A-7EE6-4342-B048-85BDC9FD1C3A}</a:tableStyleId>
              </a:tblPr>
              <a:tblGrid>
                <a:gridCol w="3416021"/>
                <a:gridCol w="1499717"/>
                <a:gridCol w="2666163"/>
              </a:tblGrid>
              <a:tr h="617678">
                <a:tc>
                  <a:txBody>
                    <a:bodyPr/>
                    <a:lstStyle/>
                    <a:p>
                      <a:pPr marL="0" marR="0" algn="ctr">
                        <a:lnSpc>
                          <a:spcPts val="1400"/>
                        </a:lnSpc>
                        <a:spcBef>
                          <a:spcPts val="0"/>
                        </a:spcBef>
                        <a:spcAft>
                          <a:spcPts val="0"/>
                        </a:spcAft>
                      </a:pPr>
                      <a:r>
                        <a:rPr lang="en-US" sz="1100" dirty="0">
                          <a:effectLst/>
                        </a:rPr>
                        <a:t>Soil Metal Index</a:t>
                      </a:r>
                      <a:endParaRPr lang="en-US" sz="1000" dirty="0">
                        <a:effectLst/>
                      </a:endParaRPr>
                    </a:p>
                    <a:p>
                      <a:pPr marL="0" marR="0" algn="ctr">
                        <a:lnSpc>
                          <a:spcPts val="1400"/>
                        </a:lnSpc>
                        <a:spcBef>
                          <a:spcPts val="0"/>
                        </a:spcBef>
                        <a:spcAft>
                          <a:spcPts val="600"/>
                        </a:spcAft>
                      </a:pPr>
                      <a:r>
                        <a:rPr lang="en-US" sz="1100" dirty="0">
                          <a:effectLst/>
                        </a:rPr>
                        <a:t> (Sum of Total As+Cu+Zn in mg/kg) </a:t>
                      </a:r>
                      <a:endParaRPr lang="en-US" sz="1000" dirty="0">
                        <a:effectLst/>
                        <a:latin typeface="Cambria"/>
                        <a:ea typeface="Times New Roman"/>
                        <a:cs typeface="Times New Roman"/>
                      </a:endParaRPr>
                    </a:p>
                  </a:txBody>
                  <a:tcPr marL="68580" marR="68580" marT="0" marB="0"/>
                </a:tc>
                <a:tc>
                  <a:txBody>
                    <a:bodyPr/>
                    <a:lstStyle/>
                    <a:p>
                      <a:pPr marL="0" marR="0" algn="ctr">
                        <a:lnSpc>
                          <a:spcPts val="1400"/>
                        </a:lnSpc>
                        <a:spcBef>
                          <a:spcPts val="0"/>
                        </a:spcBef>
                        <a:spcAft>
                          <a:spcPts val="0"/>
                        </a:spcAft>
                      </a:pPr>
                      <a:r>
                        <a:rPr lang="en-US" sz="1100" dirty="0">
                          <a:effectLst/>
                        </a:rPr>
                        <a:t>Soil Arsenic Index (mg/kg)</a:t>
                      </a:r>
                      <a:endParaRPr lang="en-US" sz="1000" dirty="0">
                        <a:effectLst/>
                        <a:latin typeface="Cambria"/>
                        <a:ea typeface="Times New Roman"/>
                        <a:cs typeface="Times New Roman"/>
                      </a:endParaRPr>
                    </a:p>
                  </a:txBody>
                  <a:tcPr marL="68580" marR="68580" marT="0" marB="0"/>
                </a:tc>
                <a:tc>
                  <a:txBody>
                    <a:bodyPr/>
                    <a:lstStyle/>
                    <a:p>
                      <a:pPr marL="0" marR="0" algn="ctr">
                        <a:lnSpc>
                          <a:spcPts val="1400"/>
                        </a:lnSpc>
                        <a:spcBef>
                          <a:spcPts val="0"/>
                        </a:spcBef>
                        <a:spcAft>
                          <a:spcPts val="0"/>
                        </a:spcAft>
                      </a:pPr>
                      <a:r>
                        <a:rPr lang="en-US" sz="1100" dirty="0">
                          <a:effectLst/>
                        </a:rPr>
                        <a:t>General Plant Stress Level Due to Soil Contaminants</a:t>
                      </a:r>
                      <a:endParaRPr lang="en-US" sz="1000" dirty="0">
                        <a:effectLst/>
                        <a:latin typeface="Cambria"/>
                        <a:ea typeface="Times New Roman"/>
                        <a:cs typeface="Times New Roman"/>
                      </a:endParaRPr>
                    </a:p>
                  </a:txBody>
                  <a:tcPr marL="68580" marR="68580" marT="0" marB="0"/>
                </a:tc>
              </a:tr>
              <a:tr h="301151">
                <a:tc>
                  <a:txBody>
                    <a:bodyPr/>
                    <a:lstStyle/>
                    <a:p>
                      <a:pPr marL="0" marR="0" algn="ctr">
                        <a:lnSpc>
                          <a:spcPts val="1400"/>
                        </a:lnSpc>
                        <a:spcBef>
                          <a:spcPts val="0"/>
                        </a:spcBef>
                        <a:spcAft>
                          <a:spcPts val="0"/>
                        </a:spcAft>
                      </a:pPr>
                      <a:r>
                        <a:rPr lang="en-US" sz="1100" dirty="0">
                          <a:effectLst/>
                        </a:rPr>
                        <a:t>700-</a:t>
                      </a:r>
                      <a:endParaRPr lang="en-US" sz="1000" dirty="0">
                        <a:effectLst/>
                        <a:latin typeface="Cambria"/>
                        <a:ea typeface="Times New Roman"/>
                        <a:cs typeface="Times New Roman"/>
                      </a:endParaRPr>
                    </a:p>
                  </a:txBody>
                  <a:tcPr marL="68580" marR="68580" marT="0" marB="0"/>
                </a:tc>
                <a:tc>
                  <a:txBody>
                    <a:bodyPr/>
                    <a:lstStyle/>
                    <a:p>
                      <a:pPr marL="0" marR="0" algn="ctr">
                        <a:lnSpc>
                          <a:spcPts val="1400"/>
                        </a:lnSpc>
                        <a:spcBef>
                          <a:spcPts val="0"/>
                        </a:spcBef>
                        <a:spcAft>
                          <a:spcPts val="0"/>
                        </a:spcAft>
                      </a:pPr>
                      <a:r>
                        <a:rPr lang="en-US" sz="1100" dirty="0">
                          <a:effectLst/>
                        </a:rPr>
                        <a:t>166-</a:t>
                      </a:r>
                      <a:endParaRPr lang="en-US" sz="1000" dirty="0">
                        <a:effectLst/>
                        <a:latin typeface="Cambria"/>
                        <a:ea typeface="Times New Roman"/>
                        <a:cs typeface="Times New Roman"/>
                      </a:endParaRPr>
                    </a:p>
                  </a:txBody>
                  <a:tcPr marL="68580" marR="68580" marT="0" marB="0"/>
                </a:tc>
                <a:tc>
                  <a:txBody>
                    <a:bodyPr/>
                    <a:lstStyle/>
                    <a:p>
                      <a:pPr marL="0" marR="0" algn="ctr">
                        <a:lnSpc>
                          <a:spcPts val="1400"/>
                        </a:lnSpc>
                        <a:spcBef>
                          <a:spcPts val="0"/>
                        </a:spcBef>
                        <a:spcAft>
                          <a:spcPts val="0"/>
                        </a:spcAft>
                      </a:pPr>
                      <a:r>
                        <a:rPr lang="en-US" sz="1100" dirty="0">
                          <a:effectLst/>
                        </a:rPr>
                        <a:t>Very Low</a:t>
                      </a:r>
                      <a:endParaRPr lang="en-US" sz="1000" dirty="0">
                        <a:effectLst/>
                        <a:latin typeface="Cambria"/>
                        <a:ea typeface="Times New Roman"/>
                        <a:cs typeface="Times New Roman"/>
                      </a:endParaRPr>
                    </a:p>
                  </a:txBody>
                  <a:tcPr marL="68580" marR="68580" marT="0" marB="0"/>
                </a:tc>
              </a:tr>
              <a:tr h="301151">
                <a:tc>
                  <a:txBody>
                    <a:bodyPr/>
                    <a:lstStyle/>
                    <a:p>
                      <a:pPr marL="0" marR="0" algn="ctr">
                        <a:lnSpc>
                          <a:spcPts val="1400"/>
                        </a:lnSpc>
                        <a:spcBef>
                          <a:spcPts val="0"/>
                        </a:spcBef>
                        <a:spcAft>
                          <a:spcPts val="0"/>
                        </a:spcAft>
                      </a:pPr>
                      <a:r>
                        <a:rPr lang="en-US" sz="1100" dirty="0">
                          <a:effectLst/>
                        </a:rPr>
                        <a:t>1,200</a:t>
                      </a:r>
                      <a:endParaRPr lang="en-US" sz="1000" dirty="0">
                        <a:effectLst/>
                        <a:latin typeface="Cambria"/>
                        <a:ea typeface="Times New Roman"/>
                        <a:cs typeface="Times New Roman"/>
                      </a:endParaRPr>
                    </a:p>
                  </a:txBody>
                  <a:tcPr marL="68580" marR="68580" marT="0" marB="0"/>
                </a:tc>
                <a:tc>
                  <a:txBody>
                    <a:bodyPr/>
                    <a:lstStyle/>
                    <a:p>
                      <a:pPr marL="0" marR="0" algn="ctr">
                        <a:lnSpc>
                          <a:spcPts val="1400"/>
                        </a:lnSpc>
                        <a:spcBef>
                          <a:spcPts val="0"/>
                        </a:spcBef>
                        <a:spcAft>
                          <a:spcPts val="0"/>
                        </a:spcAft>
                      </a:pPr>
                      <a:r>
                        <a:rPr lang="en-US" sz="1100" dirty="0">
                          <a:effectLst/>
                        </a:rPr>
                        <a:t>245</a:t>
                      </a:r>
                      <a:endParaRPr lang="en-US" sz="1000" dirty="0">
                        <a:effectLst/>
                        <a:latin typeface="Cambria"/>
                        <a:ea typeface="Times New Roman"/>
                        <a:cs typeface="Times New Roman"/>
                      </a:endParaRPr>
                    </a:p>
                  </a:txBody>
                  <a:tcPr marL="68580" marR="68580" marT="0" marB="0"/>
                </a:tc>
                <a:tc>
                  <a:txBody>
                    <a:bodyPr/>
                    <a:lstStyle/>
                    <a:p>
                      <a:pPr marL="0" marR="0" algn="ctr">
                        <a:lnSpc>
                          <a:spcPts val="1400"/>
                        </a:lnSpc>
                        <a:spcBef>
                          <a:spcPts val="0"/>
                        </a:spcBef>
                        <a:spcAft>
                          <a:spcPts val="0"/>
                        </a:spcAft>
                      </a:pPr>
                      <a:r>
                        <a:rPr lang="en-US" sz="1100" dirty="0">
                          <a:effectLst/>
                        </a:rPr>
                        <a:t>Low</a:t>
                      </a:r>
                      <a:endParaRPr lang="en-US" sz="1000" dirty="0">
                        <a:effectLst/>
                        <a:latin typeface="Cambria"/>
                        <a:ea typeface="Times New Roman"/>
                        <a:cs typeface="Times New Roman"/>
                      </a:endParaRPr>
                    </a:p>
                  </a:txBody>
                  <a:tcPr marL="68580" marR="68580" marT="0" marB="0"/>
                </a:tc>
              </a:tr>
              <a:tr h="301151">
                <a:tc>
                  <a:txBody>
                    <a:bodyPr/>
                    <a:lstStyle/>
                    <a:p>
                      <a:pPr marL="0" marR="0" algn="ctr">
                        <a:lnSpc>
                          <a:spcPts val="1400"/>
                        </a:lnSpc>
                        <a:spcBef>
                          <a:spcPts val="0"/>
                        </a:spcBef>
                        <a:spcAft>
                          <a:spcPts val="0"/>
                        </a:spcAft>
                      </a:pPr>
                      <a:r>
                        <a:rPr lang="en-US" sz="1100" dirty="0">
                          <a:effectLst/>
                        </a:rPr>
                        <a:t>1,450</a:t>
                      </a:r>
                      <a:endParaRPr lang="en-US" sz="1000" dirty="0">
                        <a:effectLst/>
                        <a:latin typeface="Cambria"/>
                        <a:ea typeface="Times New Roman"/>
                        <a:cs typeface="Times New Roman"/>
                      </a:endParaRPr>
                    </a:p>
                  </a:txBody>
                  <a:tcPr marL="68580" marR="68580" marT="0" marB="0"/>
                </a:tc>
                <a:tc>
                  <a:txBody>
                    <a:bodyPr/>
                    <a:lstStyle/>
                    <a:p>
                      <a:pPr marL="0" marR="0" algn="ctr">
                        <a:lnSpc>
                          <a:spcPts val="1400"/>
                        </a:lnSpc>
                        <a:spcBef>
                          <a:spcPts val="0"/>
                        </a:spcBef>
                        <a:spcAft>
                          <a:spcPts val="0"/>
                        </a:spcAft>
                      </a:pPr>
                      <a:r>
                        <a:rPr lang="en-US" sz="1100" dirty="0">
                          <a:effectLst/>
                        </a:rPr>
                        <a:t>290</a:t>
                      </a:r>
                      <a:endParaRPr lang="en-US" sz="1000" dirty="0">
                        <a:effectLst/>
                        <a:latin typeface="Cambria"/>
                        <a:ea typeface="Times New Roman"/>
                        <a:cs typeface="Times New Roman"/>
                      </a:endParaRPr>
                    </a:p>
                  </a:txBody>
                  <a:tcPr marL="68580" marR="68580" marT="0" marB="0"/>
                </a:tc>
                <a:tc>
                  <a:txBody>
                    <a:bodyPr/>
                    <a:lstStyle/>
                    <a:p>
                      <a:pPr marL="0" marR="0" algn="ctr">
                        <a:lnSpc>
                          <a:spcPts val="1400"/>
                        </a:lnSpc>
                        <a:spcBef>
                          <a:spcPts val="0"/>
                        </a:spcBef>
                        <a:spcAft>
                          <a:spcPts val="0"/>
                        </a:spcAft>
                      </a:pPr>
                      <a:r>
                        <a:rPr lang="en-US" sz="1100" dirty="0">
                          <a:effectLst/>
                        </a:rPr>
                        <a:t>Low-Moderate</a:t>
                      </a:r>
                      <a:endParaRPr lang="en-US" sz="1000" dirty="0">
                        <a:effectLst/>
                        <a:latin typeface="Cambria"/>
                        <a:ea typeface="Times New Roman"/>
                        <a:cs typeface="Times New Roman"/>
                      </a:endParaRPr>
                    </a:p>
                  </a:txBody>
                  <a:tcPr marL="68580" marR="68580" marT="0" marB="0"/>
                </a:tc>
              </a:tr>
              <a:tr h="301151">
                <a:tc>
                  <a:txBody>
                    <a:bodyPr/>
                    <a:lstStyle/>
                    <a:p>
                      <a:pPr marL="0" marR="0" algn="ctr">
                        <a:lnSpc>
                          <a:spcPts val="1400"/>
                        </a:lnSpc>
                        <a:spcBef>
                          <a:spcPts val="0"/>
                        </a:spcBef>
                        <a:spcAft>
                          <a:spcPts val="0"/>
                        </a:spcAft>
                      </a:pPr>
                      <a:r>
                        <a:rPr lang="en-US" sz="1100" dirty="0">
                          <a:effectLst/>
                        </a:rPr>
                        <a:t>1,700</a:t>
                      </a:r>
                      <a:endParaRPr lang="en-US" sz="1000" dirty="0">
                        <a:effectLst/>
                        <a:latin typeface="Cambria"/>
                        <a:ea typeface="Times New Roman"/>
                        <a:cs typeface="Times New Roman"/>
                      </a:endParaRPr>
                    </a:p>
                  </a:txBody>
                  <a:tcPr marL="68580" marR="68580" marT="0" marB="0"/>
                </a:tc>
                <a:tc>
                  <a:txBody>
                    <a:bodyPr/>
                    <a:lstStyle/>
                    <a:p>
                      <a:pPr marL="0" marR="0" algn="ctr">
                        <a:lnSpc>
                          <a:spcPts val="1400"/>
                        </a:lnSpc>
                        <a:spcBef>
                          <a:spcPts val="0"/>
                        </a:spcBef>
                        <a:spcAft>
                          <a:spcPts val="0"/>
                        </a:spcAft>
                      </a:pPr>
                      <a:r>
                        <a:rPr lang="en-US" sz="1100" dirty="0">
                          <a:effectLst/>
                        </a:rPr>
                        <a:t>330</a:t>
                      </a:r>
                      <a:endParaRPr lang="en-US" sz="1000" dirty="0">
                        <a:effectLst/>
                        <a:latin typeface="Cambria"/>
                        <a:ea typeface="Times New Roman"/>
                        <a:cs typeface="Times New Roman"/>
                      </a:endParaRPr>
                    </a:p>
                  </a:txBody>
                  <a:tcPr marL="68580" marR="68580" marT="0" marB="0"/>
                </a:tc>
                <a:tc>
                  <a:txBody>
                    <a:bodyPr/>
                    <a:lstStyle/>
                    <a:p>
                      <a:pPr marL="0" marR="0" algn="ctr">
                        <a:lnSpc>
                          <a:spcPts val="1400"/>
                        </a:lnSpc>
                        <a:spcBef>
                          <a:spcPts val="0"/>
                        </a:spcBef>
                        <a:spcAft>
                          <a:spcPts val="0"/>
                        </a:spcAft>
                      </a:pPr>
                      <a:r>
                        <a:rPr lang="en-US" sz="1100" dirty="0">
                          <a:effectLst/>
                        </a:rPr>
                        <a:t>Moderate</a:t>
                      </a:r>
                      <a:endParaRPr lang="en-US" sz="1000" dirty="0">
                        <a:effectLst/>
                        <a:latin typeface="Cambria"/>
                        <a:ea typeface="Times New Roman"/>
                        <a:cs typeface="Times New Roman"/>
                      </a:endParaRPr>
                    </a:p>
                  </a:txBody>
                  <a:tcPr marL="68580" marR="68580" marT="0" marB="0"/>
                </a:tc>
              </a:tr>
              <a:tr h="301151">
                <a:tc>
                  <a:txBody>
                    <a:bodyPr/>
                    <a:lstStyle/>
                    <a:p>
                      <a:pPr marL="0" marR="0" algn="ctr">
                        <a:lnSpc>
                          <a:spcPts val="1400"/>
                        </a:lnSpc>
                        <a:spcBef>
                          <a:spcPts val="0"/>
                        </a:spcBef>
                        <a:spcAft>
                          <a:spcPts val="0"/>
                        </a:spcAft>
                      </a:pPr>
                      <a:r>
                        <a:rPr lang="en-US" sz="1100" dirty="0">
                          <a:effectLst/>
                        </a:rPr>
                        <a:t>2,300</a:t>
                      </a:r>
                      <a:endParaRPr lang="en-US" sz="1000" dirty="0">
                        <a:effectLst/>
                        <a:latin typeface="Cambria"/>
                        <a:ea typeface="Times New Roman"/>
                        <a:cs typeface="Times New Roman"/>
                      </a:endParaRPr>
                    </a:p>
                  </a:txBody>
                  <a:tcPr marL="68580" marR="68580" marT="0" marB="0"/>
                </a:tc>
                <a:tc>
                  <a:txBody>
                    <a:bodyPr/>
                    <a:lstStyle/>
                    <a:p>
                      <a:pPr marL="0" marR="0" algn="ctr">
                        <a:lnSpc>
                          <a:spcPts val="1400"/>
                        </a:lnSpc>
                        <a:spcBef>
                          <a:spcPts val="0"/>
                        </a:spcBef>
                        <a:spcAft>
                          <a:spcPts val="0"/>
                        </a:spcAft>
                      </a:pPr>
                      <a:r>
                        <a:rPr lang="en-US" sz="1100" dirty="0">
                          <a:effectLst/>
                        </a:rPr>
                        <a:t>430</a:t>
                      </a:r>
                      <a:endParaRPr lang="en-US" sz="1000" dirty="0">
                        <a:effectLst/>
                        <a:latin typeface="Cambria"/>
                        <a:ea typeface="Times New Roman"/>
                        <a:cs typeface="Times New Roman"/>
                      </a:endParaRPr>
                    </a:p>
                  </a:txBody>
                  <a:tcPr marL="68580" marR="68580" marT="0" marB="0"/>
                </a:tc>
                <a:tc>
                  <a:txBody>
                    <a:bodyPr/>
                    <a:lstStyle/>
                    <a:p>
                      <a:pPr marL="0" marR="0" algn="ctr">
                        <a:lnSpc>
                          <a:spcPts val="1400"/>
                        </a:lnSpc>
                        <a:spcBef>
                          <a:spcPts val="0"/>
                        </a:spcBef>
                        <a:spcAft>
                          <a:spcPts val="0"/>
                        </a:spcAft>
                      </a:pPr>
                      <a:r>
                        <a:rPr lang="en-US" sz="1100" dirty="0">
                          <a:effectLst/>
                        </a:rPr>
                        <a:t>Moderate-High</a:t>
                      </a:r>
                      <a:endParaRPr lang="en-US" sz="1000" dirty="0">
                        <a:effectLst/>
                        <a:latin typeface="Cambria"/>
                        <a:ea typeface="Times New Roman"/>
                        <a:cs typeface="Times New Roman"/>
                      </a:endParaRPr>
                    </a:p>
                  </a:txBody>
                  <a:tcPr marL="68580" marR="68580" marT="0" marB="0"/>
                </a:tc>
              </a:tr>
              <a:tr h="301151">
                <a:tc>
                  <a:txBody>
                    <a:bodyPr/>
                    <a:lstStyle/>
                    <a:p>
                      <a:pPr marL="0" marR="0" algn="ctr">
                        <a:lnSpc>
                          <a:spcPts val="1400"/>
                        </a:lnSpc>
                        <a:spcBef>
                          <a:spcPts val="0"/>
                        </a:spcBef>
                        <a:spcAft>
                          <a:spcPts val="0"/>
                        </a:spcAft>
                      </a:pPr>
                      <a:r>
                        <a:rPr lang="en-US" sz="1100" dirty="0">
                          <a:effectLst/>
                        </a:rPr>
                        <a:t>2,900</a:t>
                      </a:r>
                      <a:endParaRPr lang="en-US" sz="1000" dirty="0">
                        <a:effectLst/>
                        <a:latin typeface="Cambria"/>
                        <a:ea typeface="Times New Roman"/>
                        <a:cs typeface="Times New Roman"/>
                      </a:endParaRPr>
                    </a:p>
                  </a:txBody>
                  <a:tcPr marL="68580" marR="68580" marT="0" marB="0"/>
                </a:tc>
                <a:tc>
                  <a:txBody>
                    <a:bodyPr/>
                    <a:lstStyle/>
                    <a:p>
                      <a:pPr marL="0" marR="0" algn="ctr">
                        <a:lnSpc>
                          <a:spcPts val="1400"/>
                        </a:lnSpc>
                        <a:spcBef>
                          <a:spcPts val="0"/>
                        </a:spcBef>
                        <a:spcAft>
                          <a:spcPts val="0"/>
                        </a:spcAft>
                      </a:pPr>
                      <a:r>
                        <a:rPr lang="en-US" sz="1100" dirty="0">
                          <a:effectLst/>
                        </a:rPr>
                        <a:t>530</a:t>
                      </a:r>
                      <a:endParaRPr lang="en-US" sz="1000" dirty="0">
                        <a:effectLst/>
                        <a:latin typeface="Cambria"/>
                        <a:ea typeface="Times New Roman"/>
                        <a:cs typeface="Times New Roman"/>
                      </a:endParaRPr>
                    </a:p>
                  </a:txBody>
                  <a:tcPr marL="68580" marR="68580" marT="0" marB="0"/>
                </a:tc>
                <a:tc>
                  <a:txBody>
                    <a:bodyPr/>
                    <a:lstStyle/>
                    <a:p>
                      <a:pPr marL="0" marR="0" algn="ctr">
                        <a:lnSpc>
                          <a:spcPts val="1400"/>
                        </a:lnSpc>
                        <a:spcBef>
                          <a:spcPts val="0"/>
                        </a:spcBef>
                        <a:spcAft>
                          <a:spcPts val="0"/>
                        </a:spcAft>
                      </a:pPr>
                      <a:r>
                        <a:rPr lang="en-US" sz="1100" dirty="0">
                          <a:effectLst/>
                        </a:rPr>
                        <a:t>High</a:t>
                      </a:r>
                      <a:endParaRPr lang="en-US" sz="1000" dirty="0">
                        <a:effectLst/>
                        <a:latin typeface="Cambria"/>
                        <a:ea typeface="Times New Roman"/>
                        <a:cs typeface="Times New Roman"/>
                      </a:endParaRPr>
                    </a:p>
                  </a:txBody>
                  <a:tcPr marL="68580" marR="68580" marT="0" marB="0"/>
                </a:tc>
              </a:tr>
              <a:tr h="301151">
                <a:tc>
                  <a:txBody>
                    <a:bodyPr/>
                    <a:lstStyle/>
                    <a:p>
                      <a:pPr marL="0" marR="0" algn="ctr">
                        <a:lnSpc>
                          <a:spcPts val="1400"/>
                        </a:lnSpc>
                        <a:spcBef>
                          <a:spcPts val="0"/>
                        </a:spcBef>
                        <a:spcAft>
                          <a:spcPts val="0"/>
                        </a:spcAft>
                      </a:pPr>
                      <a:r>
                        <a:rPr lang="en-US" sz="1100" dirty="0">
                          <a:effectLst/>
                        </a:rPr>
                        <a:t>3,500+</a:t>
                      </a:r>
                      <a:endParaRPr lang="en-US" sz="1000" dirty="0">
                        <a:effectLst/>
                        <a:latin typeface="Cambria"/>
                        <a:ea typeface="Times New Roman"/>
                        <a:cs typeface="Times New Roman"/>
                      </a:endParaRPr>
                    </a:p>
                  </a:txBody>
                  <a:tcPr marL="68580" marR="68580" marT="0" marB="0"/>
                </a:tc>
                <a:tc>
                  <a:txBody>
                    <a:bodyPr/>
                    <a:lstStyle/>
                    <a:p>
                      <a:pPr marL="0" marR="0" algn="ctr">
                        <a:lnSpc>
                          <a:spcPts val="1400"/>
                        </a:lnSpc>
                        <a:spcBef>
                          <a:spcPts val="0"/>
                        </a:spcBef>
                        <a:spcAft>
                          <a:spcPts val="0"/>
                        </a:spcAft>
                      </a:pPr>
                      <a:r>
                        <a:rPr lang="en-US" sz="1100" dirty="0">
                          <a:effectLst/>
                        </a:rPr>
                        <a:t>630+</a:t>
                      </a:r>
                      <a:endParaRPr lang="en-US" sz="1000" dirty="0">
                        <a:effectLst/>
                        <a:latin typeface="Cambria"/>
                        <a:ea typeface="Times New Roman"/>
                        <a:cs typeface="Times New Roman"/>
                      </a:endParaRPr>
                    </a:p>
                  </a:txBody>
                  <a:tcPr marL="68580" marR="68580" marT="0" marB="0"/>
                </a:tc>
                <a:tc>
                  <a:txBody>
                    <a:bodyPr/>
                    <a:lstStyle/>
                    <a:p>
                      <a:pPr marL="0" marR="0" algn="ctr">
                        <a:lnSpc>
                          <a:spcPts val="1400"/>
                        </a:lnSpc>
                        <a:spcBef>
                          <a:spcPts val="0"/>
                        </a:spcBef>
                        <a:spcAft>
                          <a:spcPts val="0"/>
                        </a:spcAft>
                      </a:pPr>
                      <a:r>
                        <a:rPr lang="en-US" sz="1100" dirty="0">
                          <a:effectLst/>
                        </a:rPr>
                        <a:t>Very High</a:t>
                      </a:r>
                      <a:endParaRPr lang="en-US" sz="1000" dirty="0">
                        <a:effectLst/>
                        <a:latin typeface="Cambria"/>
                        <a:ea typeface="Times New Roman"/>
                        <a:cs typeface="Times New Roman"/>
                      </a:endParaRPr>
                    </a:p>
                  </a:txBody>
                  <a:tcPr marL="68580" marR="68580" marT="0" marB="0"/>
                </a:tc>
              </a:tr>
            </a:tbl>
          </a:graphicData>
        </a:graphic>
      </p:graphicFrame>
      <p:sp>
        <p:nvSpPr>
          <p:cNvPr id="4" name="Text Placeholder 3"/>
          <p:cNvSpPr>
            <a:spLocks noGrp="1"/>
          </p:cNvSpPr>
          <p:nvPr>
            <p:ph type="body" sz="quarter" idx="13"/>
          </p:nvPr>
        </p:nvSpPr>
        <p:spPr>
          <a:xfrm>
            <a:off x="307975" y="4752975"/>
            <a:ext cx="6435725" cy="1114425"/>
          </a:xfrm>
        </p:spPr>
        <p:txBody>
          <a:bodyPr/>
          <a:lstStyle/>
          <a:p>
            <a:pPr marL="0" indent="0"/>
            <a:r>
              <a:rPr lang="en-US" sz="1800" dirty="0">
                <a:solidFill>
                  <a:schemeClr val="bg2"/>
                </a:solidFill>
              </a:rPr>
              <a:t>S</a:t>
            </a:r>
            <a:r>
              <a:rPr lang="en-US" sz="1800" dirty="0" smtClean="0">
                <a:solidFill>
                  <a:schemeClr val="bg2"/>
                </a:solidFill>
              </a:rPr>
              <a:t>oil </a:t>
            </a:r>
            <a:r>
              <a:rPr lang="en-US" sz="1800" dirty="0">
                <a:solidFill>
                  <a:schemeClr val="bg2"/>
                </a:solidFill>
              </a:rPr>
              <a:t>arsenic concentrations </a:t>
            </a:r>
            <a:r>
              <a:rPr lang="en-US" sz="1800" dirty="0" smtClean="0">
                <a:solidFill>
                  <a:schemeClr val="bg2"/>
                </a:solidFill>
              </a:rPr>
              <a:t>correlate well with the TMI and therefore represents </a:t>
            </a:r>
            <a:r>
              <a:rPr lang="en-US" sz="1800" dirty="0">
                <a:solidFill>
                  <a:schemeClr val="bg2"/>
                </a:solidFill>
              </a:rPr>
              <a:t>a reasonable and valid means to identify areas where residual phytotoxic conditions </a:t>
            </a:r>
            <a:r>
              <a:rPr lang="en-US" sz="1800" dirty="0" smtClean="0">
                <a:solidFill>
                  <a:schemeClr val="bg2"/>
                </a:solidFill>
              </a:rPr>
              <a:t>are likely to exist</a:t>
            </a:r>
            <a:endParaRPr lang="en-US" sz="1800" dirty="0">
              <a:solidFill>
                <a:schemeClr val="bg2"/>
              </a:solidFill>
            </a:endParaRPr>
          </a:p>
        </p:txBody>
      </p:sp>
      <p:sp>
        <p:nvSpPr>
          <p:cNvPr id="6" name="Rectangle 5"/>
          <p:cNvSpPr/>
          <p:nvPr/>
        </p:nvSpPr>
        <p:spPr>
          <a:xfrm>
            <a:off x="232915" y="6453046"/>
            <a:ext cx="1477840" cy="307777"/>
          </a:xfrm>
          <a:prstGeom prst="rect">
            <a:avLst/>
          </a:prstGeom>
        </p:spPr>
        <p:txBody>
          <a:bodyPr wrap="none">
            <a:spAutoFit/>
          </a:bodyPr>
          <a:lstStyle/>
          <a:p>
            <a:r>
              <a:rPr lang="en-US" sz="1400" b="1" i="1" dirty="0" smtClean="0">
                <a:solidFill>
                  <a:schemeClr val="accent2"/>
                </a:solidFill>
                <a:latin typeface="Calibri"/>
              </a:rPr>
              <a:t>Total Metal index</a:t>
            </a:r>
            <a:endParaRPr lang="en-US" sz="1400" b="1" i="1" dirty="0">
              <a:solidFill>
                <a:schemeClr val="accent2"/>
              </a:solidFill>
              <a:latin typeface="Calibri"/>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619091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4" name="Picture 4" descr="http://image59.webshots.com/59/4/91/77/2171491770046852725tLHRvq_ph.jpg"/>
          <p:cNvPicPr>
            <a:picLocks noChangeAspect="1" noChangeArrowheads="1"/>
          </p:cNvPicPr>
          <p:nvPr/>
        </p:nvPicPr>
        <p:blipFill>
          <a:blip r:embed="rId2"/>
          <a:srcRect/>
          <a:stretch>
            <a:fillRect/>
          </a:stretch>
        </p:blipFill>
        <p:spPr bwMode="auto">
          <a:xfrm>
            <a:off x="4572001" y="2649568"/>
            <a:ext cx="4378678" cy="3676650"/>
          </a:xfrm>
          <a:prstGeom prst="rect">
            <a:avLst/>
          </a:prstGeom>
          <a:noFill/>
          <a:ln w="9525">
            <a:noFill/>
            <a:miter lim="800000"/>
            <a:headEnd/>
            <a:tailEnd/>
          </a:ln>
        </p:spPr>
      </p:pic>
      <p:pic>
        <p:nvPicPr>
          <p:cNvPr id="13315" name="Picture 8" descr="http://montanakids.com/dbaseimages/1101.jpg"/>
          <p:cNvPicPr>
            <a:picLocks noChangeAspect="1" noChangeArrowheads="1"/>
          </p:cNvPicPr>
          <p:nvPr/>
        </p:nvPicPr>
        <p:blipFill>
          <a:blip r:embed="rId3"/>
          <a:srcRect/>
          <a:stretch>
            <a:fillRect/>
          </a:stretch>
        </p:blipFill>
        <p:spPr bwMode="auto">
          <a:xfrm>
            <a:off x="575733" y="762000"/>
            <a:ext cx="4402667" cy="3108325"/>
          </a:xfrm>
          <a:prstGeom prst="rect">
            <a:avLst/>
          </a:prstGeom>
          <a:noFill/>
          <a:ln w="9525">
            <a:noFill/>
            <a:miter lim="800000"/>
            <a:headEnd/>
            <a:tailEnd/>
          </a:ln>
        </p:spPr>
      </p:pic>
      <p:sp>
        <p:nvSpPr>
          <p:cNvPr id="13316" name="Rectangle 7"/>
          <p:cNvSpPr>
            <a:spLocks noChangeArrowheads="1"/>
          </p:cNvSpPr>
          <p:nvPr/>
        </p:nvSpPr>
        <p:spPr bwMode="auto">
          <a:xfrm>
            <a:off x="228601" y="130629"/>
            <a:ext cx="6926512" cy="461665"/>
          </a:xfrm>
          <a:prstGeom prst="rect">
            <a:avLst/>
          </a:prstGeom>
          <a:noFill/>
          <a:ln w="9525">
            <a:noFill/>
            <a:miter lim="800000"/>
            <a:headEnd/>
            <a:tailEnd/>
          </a:ln>
        </p:spPr>
        <p:txBody>
          <a:bodyPr wrap="none">
            <a:spAutoFit/>
          </a:bodyPr>
          <a:lstStyle/>
          <a:p>
            <a:r>
              <a:rPr lang="en-US" sz="2400" b="1" dirty="0">
                <a:solidFill>
                  <a:srgbClr val="FFC000"/>
                </a:solidFill>
              </a:rPr>
              <a:t>Smelting </a:t>
            </a:r>
            <a:r>
              <a:rPr lang="en-US" sz="2400" b="1" dirty="0" smtClean="0">
                <a:solidFill>
                  <a:srgbClr val="FFC000"/>
                </a:solidFill>
              </a:rPr>
              <a:t>began </a:t>
            </a:r>
            <a:r>
              <a:rPr lang="en-US" sz="2400" b="1" dirty="0">
                <a:solidFill>
                  <a:srgbClr val="FFC000"/>
                </a:solidFill>
              </a:rPr>
              <a:t>in </a:t>
            </a:r>
            <a:r>
              <a:rPr lang="en-US" sz="2400" b="1" dirty="0" smtClean="0">
                <a:solidFill>
                  <a:srgbClr val="FFC000"/>
                </a:solidFill>
              </a:rPr>
              <a:t>Anaconda, MT </a:t>
            </a:r>
            <a:r>
              <a:rPr lang="en-US" sz="2400" b="1" dirty="0">
                <a:solidFill>
                  <a:srgbClr val="FFC000"/>
                </a:solidFill>
              </a:rPr>
              <a:t>in the 1880’s</a:t>
            </a:r>
            <a:endParaRPr lang="en-US" sz="2400" b="1" dirty="0"/>
          </a:p>
        </p:txBody>
      </p:sp>
      <p:sp>
        <p:nvSpPr>
          <p:cNvPr id="13317" name="Rectangle 8"/>
          <p:cNvSpPr>
            <a:spLocks noChangeArrowheads="1"/>
          </p:cNvSpPr>
          <p:nvPr/>
        </p:nvSpPr>
        <p:spPr bwMode="auto">
          <a:xfrm>
            <a:off x="5146525" y="1449239"/>
            <a:ext cx="3997476" cy="1200329"/>
          </a:xfrm>
          <a:prstGeom prst="rect">
            <a:avLst/>
          </a:prstGeom>
          <a:noFill/>
          <a:ln w="9525">
            <a:noFill/>
            <a:miter lim="800000"/>
            <a:headEnd/>
            <a:tailEnd/>
          </a:ln>
        </p:spPr>
        <p:txBody>
          <a:bodyPr wrap="square">
            <a:spAutoFit/>
          </a:bodyPr>
          <a:lstStyle/>
          <a:p>
            <a:r>
              <a:rPr lang="en-US" dirty="0" smtClean="0">
                <a:solidFill>
                  <a:srgbClr val="FFC000"/>
                </a:solidFill>
              </a:rPr>
              <a:t>Butte mines and Anaconda smelters, </a:t>
            </a:r>
            <a:r>
              <a:rPr lang="en-US" dirty="0">
                <a:solidFill>
                  <a:srgbClr val="FFC000"/>
                </a:solidFill>
              </a:rPr>
              <a:t>owned by Marcus Daly, produced more than $300 billion worth of metal over its lifetime. </a:t>
            </a:r>
            <a:endParaRPr lang="en-US" dirty="0"/>
          </a:p>
        </p:txBody>
      </p:sp>
      <p:sp>
        <p:nvSpPr>
          <p:cNvPr id="10" name="Rectangle 9"/>
          <p:cNvSpPr/>
          <p:nvPr/>
        </p:nvSpPr>
        <p:spPr>
          <a:xfrm>
            <a:off x="140304" y="4223659"/>
            <a:ext cx="4203095" cy="1588127"/>
          </a:xfrm>
          <a:prstGeom prst="rect">
            <a:avLst/>
          </a:prstGeom>
        </p:spPr>
        <p:txBody>
          <a:bodyPr wrap="square">
            <a:spAutoFit/>
          </a:bodyPr>
          <a:lstStyle/>
          <a:p>
            <a:pPr eaLnBrk="1" hangingPunct="1">
              <a:lnSpc>
                <a:spcPct val="90000"/>
              </a:lnSpc>
              <a:buFont typeface="Wingdings" pitchFamily="2" charset="2"/>
              <a:buChar char="Ø"/>
              <a:defRPr/>
            </a:pPr>
            <a:r>
              <a:rPr lang="en-US" dirty="0">
                <a:solidFill>
                  <a:schemeClr val="accent1">
                    <a:lumMod val="90000"/>
                  </a:schemeClr>
                </a:solidFill>
              </a:rPr>
              <a:t> </a:t>
            </a:r>
            <a:r>
              <a:rPr lang="en-US" b="1" dirty="0" smtClean="0">
                <a:solidFill>
                  <a:schemeClr val="accent1">
                    <a:lumMod val="90000"/>
                  </a:schemeClr>
                </a:solidFill>
              </a:rPr>
              <a:t>High wages - raised national    	standard of living</a:t>
            </a:r>
          </a:p>
          <a:p>
            <a:pPr eaLnBrk="1" hangingPunct="1">
              <a:lnSpc>
                <a:spcPct val="90000"/>
              </a:lnSpc>
              <a:defRPr/>
            </a:pPr>
            <a:endParaRPr lang="en-US" b="1" dirty="0">
              <a:solidFill>
                <a:schemeClr val="accent1">
                  <a:lumMod val="90000"/>
                </a:schemeClr>
              </a:solidFill>
            </a:endParaRPr>
          </a:p>
          <a:p>
            <a:pPr eaLnBrk="1" hangingPunct="1">
              <a:lnSpc>
                <a:spcPct val="90000"/>
              </a:lnSpc>
              <a:buFont typeface="Wingdings" pitchFamily="2" charset="2"/>
              <a:buChar char="Ø"/>
              <a:defRPr/>
            </a:pPr>
            <a:r>
              <a:rPr lang="en-US" b="1" dirty="0">
                <a:solidFill>
                  <a:schemeClr val="accent1">
                    <a:lumMod val="90000"/>
                  </a:schemeClr>
                </a:solidFill>
              </a:rPr>
              <a:t> Raw material for many products</a:t>
            </a:r>
          </a:p>
          <a:p>
            <a:pPr eaLnBrk="1" hangingPunct="1">
              <a:lnSpc>
                <a:spcPct val="90000"/>
              </a:lnSpc>
              <a:defRPr/>
            </a:pPr>
            <a:endParaRPr lang="en-US" b="1" dirty="0">
              <a:solidFill>
                <a:schemeClr val="accent1">
                  <a:lumMod val="90000"/>
                </a:schemeClr>
              </a:solidFill>
            </a:endParaRPr>
          </a:p>
          <a:p>
            <a:pPr eaLnBrk="1" hangingPunct="1">
              <a:lnSpc>
                <a:spcPct val="90000"/>
              </a:lnSpc>
              <a:buFont typeface="Wingdings" pitchFamily="2" charset="2"/>
              <a:buChar char="Ø"/>
              <a:defRPr/>
            </a:pPr>
            <a:r>
              <a:rPr lang="en-US" b="1" dirty="0">
                <a:solidFill>
                  <a:schemeClr val="accent1">
                    <a:lumMod val="90000"/>
                  </a:schemeClr>
                </a:solidFill>
              </a:rPr>
              <a:t> Contributed to war efforts</a:t>
            </a:r>
          </a:p>
        </p:txBody>
      </p:sp>
      <p:sp>
        <p:nvSpPr>
          <p:cNvPr id="8" name="Rectangle 7"/>
          <p:cNvSpPr/>
          <p:nvPr/>
        </p:nvSpPr>
        <p:spPr>
          <a:xfrm>
            <a:off x="0" y="6488668"/>
            <a:ext cx="1712841" cy="307777"/>
          </a:xfrm>
          <a:prstGeom prst="rect">
            <a:avLst/>
          </a:prstGeom>
        </p:spPr>
        <p:txBody>
          <a:bodyPr wrap="none">
            <a:spAutoFit/>
          </a:bodyPr>
          <a:lstStyle/>
          <a:p>
            <a:pPr marL="347472" indent="-347472" eaLnBrk="0" hangingPunct="0">
              <a:spcBef>
                <a:spcPts val="336"/>
              </a:spcBef>
              <a:spcAft>
                <a:spcPts val="0"/>
              </a:spcAft>
            </a:pPr>
            <a:r>
              <a:rPr lang="en-US" sz="1400" b="1" i="1" dirty="0">
                <a:solidFill>
                  <a:schemeClr val="accent2"/>
                </a:solidFill>
                <a:latin typeface="Calibri"/>
              </a:rPr>
              <a:t>Location and History</a:t>
            </a: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ransition>
    <p:fade thruBlk="1"/>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a:xfrm>
            <a:off x="233363" y="1596044"/>
            <a:ext cx="8910637" cy="1296785"/>
          </a:xfrm>
        </p:spPr>
        <p:txBody>
          <a:bodyPr/>
          <a:lstStyle/>
          <a:p>
            <a:pPr marL="342900" lvl="1" indent="-342900" eaLnBrk="1" hangingPunct="1">
              <a:lnSpc>
                <a:spcPts val="2000"/>
              </a:lnSpc>
              <a:spcBef>
                <a:spcPts val="1200"/>
              </a:spcBef>
              <a:spcAft>
                <a:spcPts val="1200"/>
              </a:spcAft>
              <a:buFont typeface="Arial" panose="020B0604020202020204" pitchFamily="34" charset="0"/>
              <a:buChar char="•"/>
              <a:defRPr/>
            </a:pPr>
            <a:r>
              <a:rPr lang="en-US" sz="2400" kern="0" dirty="0">
                <a:solidFill>
                  <a:schemeClr val="bg2"/>
                </a:solidFill>
              </a:rPr>
              <a:t>Vegetation Response Investigation</a:t>
            </a:r>
          </a:p>
          <a:p>
            <a:pPr marL="342900" lvl="1" indent="-342900" eaLnBrk="1" hangingPunct="1">
              <a:lnSpc>
                <a:spcPts val="2000"/>
              </a:lnSpc>
              <a:spcBef>
                <a:spcPts val="1200"/>
              </a:spcBef>
              <a:spcAft>
                <a:spcPts val="1200"/>
              </a:spcAft>
              <a:buFont typeface="Arial" panose="020B0604020202020204" pitchFamily="34" charset="0"/>
              <a:buChar char="•"/>
              <a:defRPr/>
            </a:pPr>
            <a:r>
              <a:rPr lang="en-US" sz="2400" kern="0" dirty="0" smtClean="0">
                <a:solidFill>
                  <a:schemeClr val="bg2"/>
                </a:solidFill>
              </a:rPr>
              <a:t>Total </a:t>
            </a:r>
            <a:r>
              <a:rPr lang="en-US" sz="2400" kern="0" dirty="0">
                <a:solidFill>
                  <a:schemeClr val="bg2"/>
                </a:solidFill>
              </a:rPr>
              <a:t>Metal Index (TMI</a:t>
            </a:r>
            <a:r>
              <a:rPr lang="en-US" sz="2400" kern="0" dirty="0" smtClean="0">
                <a:solidFill>
                  <a:schemeClr val="bg2"/>
                </a:solidFill>
              </a:rPr>
              <a:t>)</a:t>
            </a:r>
            <a:r>
              <a:rPr lang="en-US" sz="2400" kern="0" dirty="0">
                <a:solidFill>
                  <a:schemeClr val="bg2"/>
                </a:solidFill>
              </a:rPr>
              <a:t/>
            </a:r>
            <a:br>
              <a:rPr lang="en-US" sz="2400" kern="0" dirty="0">
                <a:solidFill>
                  <a:schemeClr val="bg2"/>
                </a:solidFill>
              </a:rPr>
            </a:br>
            <a:r>
              <a:rPr lang="en-US" sz="2400" kern="0" dirty="0">
                <a:solidFill>
                  <a:schemeClr val="bg2"/>
                </a:solidFill>
              </a:rPr>
              <a:t/>
            </a:r>
            <a:br>
              <a:rPr lang="en-US" sz="2400" kern="0" dirty="0">
                <a:solidFill>
                  <a:schemeClr val="bg2"/>
                </a:solidFill>
              </a:rPr>
            </a:br>
            <a:endParaRPr lang="en-US" sz="2400" kern="0" dirty="0"/>
          </a:p>
          <a:p>
            <a:endParaRPr lang="en-US" dirty="0"/>
          </a:p>
        </p:txBody>
      </p:sp>
      <p:sp>
        <p:nvSpPr>
          <p:cNvPr id="4" name="Text Placeholder 3"/>
          <p:cNvSpPr>
            <a:spLocks noGrp="1"/>
          </p:cNvSpPr>
          <p:nvPr>
            <p:ph type="body" sz="quarter" idx="13"/>
          </p:nvPr>
        </p:nvSpPr>
        <p:spPr/>
        <p:txBody>
          <a:bodyPr/>
          <a:lstStyle/>
          <a:p>
            <a:r>
              <a:rPr lang="en-US" dirty="0" smtClean="0"/>
              <a:t>Vegetation Response Investigation</a:t>
            </a:r>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5855224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a:xfrm>
            <a:off x="372533" y="304799"/>
            <a:ext cx="8189576" cy="1343025"/>
          </a:xfrm>
        </p:spPr>
        <p:txBody>
          <a:bodyPr/>
          <a:lstStyle/>
          <a:p>
            <a:pPr marL="342900" lvl="1" indent="-342900" eaLnBrk="1" hangingPunct="1">
              <a:lnSpc>
                <a:spcPts val="2000"/>
              </a:lnSpc>
              <a:spcBef>
                <a:spcPts val="0"/>
              </a:spcBef>
              <a:spcAft>
                <a:spcPts val="0"/>
              </a:spcAft>
              <a:defRPr/>
            </a:pPr>
            <a:r>
              <a:rPr lang="en-US" sz="2800" dirty="0" smtClean="0">
                <a:solidFill>
                  <a:schemeClr val="bg2"/>
                </a:solidFill>
              </a:rPr>
              <a:t>Part 5 - Evaluating </a:t>
            </a:r>
            <a:r>
              <a:rPr lang="en-US" sz="2800" dirty="0">
                <a:solidFill>
                  <a:schemeClr val="bg2"/>
                </a:solidFill>
              </a:rPr>
              <a:t>Remedial </a:t>
            </a:r>
            <a:r>
              <a:rPr lang="en-US" sz="2800" dirty="0" smtClean="0">
                <a:solidFill>
                  <a:schemeClr val="bg2"/>
                </a:solidFill>
              </a:rPr>
              <a:t>Performance (since 2005) </a:t>
            </a:r>
            <a:r>
              <a:rPr lang="en-US" sz="1800" b="1" dirty="0">
                <a:solidFill>
                  <a:schemeClr val="bg2"/>
                </a:solidFill>
              </a:rPr>
              <a:t/>
            </a:r>
            <a:br>
              <a:rPr lang="en-US" sz="1800" b="1" dirty="0">
                <a:solidFill>
                  <a:schemeClr val="bg2"/>
                </a:solidFill>
              </a:rPr>
            </a:br>
            <a:endParaRPr lang="en-US" sz="1800" b="1" dirty="0">
              <a:solidFill>
                <a:schemeClr val="bg2"/>
              </a:solidFill>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7" name="Rectangle 6"/>
          <p:cNvSpPr/>
          <p:nvPr/>
        </p:nvSpPr>
        <p:spPr>
          <a:xfrm>
            <a:off x="0" y="6488668"/>
            <a:ext cx="2706254" cy="307777"/>
          </a:xfrm>
          <a:prstGeom prst="rect">
            <a:avLst/>
          </a:prstGeom>
        </p:spPr>
        <p:txBody>
          <a:bodyPr wrap="none">
            <a:spAutoFit/>
          </a:bodyPr>
          <a:lstStyle/>
          <a:p>
            <a:pPr marL="347472" indent="-347472" eaLnBrk="0" hangingPunct="0">
              <a:spcBef>
                <a:spcPts val="336"/>
              </a:spcBef>
              <a:spcAft>
                <a:spcPts val="0"/>
              </a:spcAft>
            </a:pPr>
            <a:r>
              <a:rPr lang="en-US" sz="1400" b="1" i="1" dirty="0" smtClean="0">
                <a:solidFill>
                  <a:schemeClr val="accent2"/>
                </a:solidFill>
                <a:latin typeface="Calibri"/>
              </a:rPr>
              <a:t>Evaluating Remedial Performance</a:t>
            </a:r>
            <a:endParaRPr lang="en-US" sz="1400" b="1" i="1" dirty="0">
              <a:solidFill>
                <a:schemeClr val="accent2"/>
              </a:solidFill>
              <a:latin typeface="Calibri"/>
            </a:endParaRPr>
          </a:p>
        </p:txBody>
      </p:sp>
      <p:sp>
        <p:nvSpPr>
          <p:cNvPr id="8" name="Rectangle 2"/>
          <p:cNvSpPr>
            <a:spLocks noGrp="1" noChangeArrowheads="1"/>
          </p:cNvSpPr>
          <p:nvPr>
            <p:ph idx="1"/>
          </p:nvPr>
        </p:nvSpPr>
        <p:spPr>
          <a:xfrm>
            <a:off x="476250" y="2136776"/>
            <a:ext cx="8496300" cy="1492250"/>
          </a:xfrm>
        </p:spPr>
        <p:txBody>
          <a:bodyPr/>
          <a:lstStyle/>
          <a:p>
            <a:pPr marL="457200" lvl="1" indent="-457200" eaLnBrk="1" hangingPunct="1">
              <a:lnSpc>
                <a:spcPts val="2000"/>
              </a:lnSpc>
              <a:spcBef>
                <a:spcPts val="0"/>
              </a:spcBef>
              <a:spcAft>
                <a:spcPts val="1200"/>
              </a:spcAft>
              <a:buFont typeface="Arial" panose="020B0604020202020204" pitchFamily="34" charset="0"/>
              <a:buChar char="•"/>
              <a:defRPr/>
            </a:pPr>
            <a:r>
              <a:rPr lang="en-US" sz="2400" dirty="0" smtClean="0">
                <a:solidFill>
                  <a:schemeClr val="bg2"/>
                </a:solidFill>
              </a:rPr>
              <a:t>Vegetation </a:t>
            </a:r>
            <a:r>
              <a:rPr lang="en-US" sz="2400" dirty="0">
                <a:solidFill>
                  <a:schemeClr val="bg2"/>
                </a:solidFill>
              </a:rPr>
              <a:t>Management Plan (VMP</a:t>
            </a:r>
            <a:r>
              <a:rPr lang="en-US" sz="2400" dirty="0" smtClean="0">
                <a:solidFill>
                  <a:schemeClr val="bg2"/>
                </a:solidFill>
              </a:rPr>
              <a:t>)</a:t>
            </a:r>
          </a:p>
          <a:p>
            <a:pPr marL="457200" lvl="1" indent="-457200" eaLnBrk="1" hangingPunct="1">
              <a:lnSpc>
                <a:spcPts val="2000"/>
              </a:lnSpc>
              <a:spcBef>
                <a:spcPts val="0"/>
              </a:spcBef>
              <a:spcAft>
                <a:spcPts val="1200"/>
              </a:spcAft>
              <a:buFont typeface="Arial" panose="020B0604020202020204" pitchFamily="34" charset="0"/>
              <a:buChar char="•"/>
              <a:defRPr/>
            </a:pPr>
            <a:endParaRPr lang="en-US" sz="2400" dirty="0" smtClean="0">
              <a:solidFill>
                <a:schemeClr val="bg2"/>
              </a:solidFill>
            </a:endParaRPr>
          </a:p>
          <a:p>
            <a:pPr marL="457200" lvl="1" indent="-457200" eaLnBrk="1" hangingPunct="1">
              <a:lnSpc>
                <a:spcPts val="2000"/>
              </a:lnSpc>
              <a:spcBef>
                <a:spcPts val="0"/>
              </a:spcBef>
              <a:spcAft>
                <a:spcPts val="1200"/>
              </a:spcAft>
              <a:buFont typeface="Arial" panose="020B0604020202020204" pitchFamily="34" charset="0"/>
              <a:buChar char="•"/>
              <a:defRPr/>
            </a:pPr>
            <a:r>
              <a:rPr lang="en-US" sz="2400" dirty="0" smtClean="0">
                <a:solidFill>
                  <a:schemeClr val="bg2"/>
                </a:solidFill>
              </a:rPr>
              <a:t>Performance </a:t>
            </a:r>
            <a:r>
              <a:rPr lang="en-US" sz="2400" dirty="0">
                <a:solidFill>
                  <a:schemeClr val="bg2"/>
                </a:solidFill>
              </a:rPr>
              <a:t>Criteria and Compliance </a:t>
            </a:r>
            <a:r>
              <a:rPr lang="en-US" sz="2400" dirty="0" smtClean="0">
                <a:solidFill>
                  <a:schemeClr val="bg2"/>
                </a:solidFill>
              </a:rPr>
              <a:t>Standards</a:t>
            </a:r>
          </a:p>
          <a:p>
            <a:pPr marL="457200" lvl="1" indent="-457200" eaLnBrk="1" hangingPunct="1">
              <a:lnSpc>
                <a:spcPts val="2000"/>
              </a:lnSpc>
              <a:spcBef>
                <a:spcPts val="0"/>
              </a:spcBef>
              <a:spcAft>
                <a:spcPts val="1200"/>
              </a:spcAft>
              <a:buFont typeface="Arial" panose="020B0604020202020204" pitchFamily="34" charset="0"/>
              <a:buChar char="•"/>
              <a:defRPr/>
            </a:pPr>
            <a:endParaRPr lang="en-US" sz="2400" dirty="0" smtClean="0">
              <a:solidFill>
                <a:schemeClr val="bg2"/>
              </a:solidFill>
            </a:endParaRPr>
          </a:p>
          <a:p>
            <a:pPr marL="457200" lvl="1" indent="-457200" eaLnBrk="1" hangingPunct="1">
              <a:lnSpc>
                <a:spcPts val="2000"/>
              </a:lnSpc>
              <a:spcBef>
                <a:spcPts val="0"/>
              </a:spcBef>
              <a:spcAft>
                <a:spcPts val="1200"/>
              </a:spcAft>
              <a:buFont typeface="Arial" panose="020B0604020202020204" pitchFamily="34" charset="0"/>
              <a:buChar char="•"/>
              <a:defRPr/>
            </a:pPr>
            <a:r>
              <a:rPr lang="en-US" sz="2400" dirty="0" smtClean="0">
                <a:solidFill>
                  <a:schemeClr val="bg2"/>
                </a:solidFill>
              </a:rPr>
              <a:t>Remedial Contingencies </a:t>
            </a:r>
            <a:endParaRPr lang="en-US" sz="2400" dirty="0">
              <a:solidFill>
                <a:schemeClr val="bg2"/>
              </a:solidFill>
            </a:endParaRPr>
          </a:p>
          <a:p>
            <a:pPr marL="457200" lvl="1" indent="-457200" eaLnBrk="1" hangingPunct="1">
              <a:lnSpc>
                <a:spcPts val="2000"/>
              </a:lnSpc>
              <a:spcBef>
                <a:spcPts val="0"/>
              </a:spcBef>
              <a:spcAft>
                <a:spcPts val="1200"/>
              </a:spcAft>
              <a:buFont typeface="Arial" panose="020B0604020202020204" pitchFamily="34" charset="0"/>
              <a:buChar char="•"/>
              <a:defRPr/>
            </a:pPr>
            <a:endParaRPr lang="en-US" sz="2400" dirty="0">
              <a:solidFill>
                <a:schemeClr val="bg2"/>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61625871"/>
      </p:ext>
    </p:extLst>
  </p:cSld>
  <p:clrMapOvr>
    <a:masterClrMapping/>
  </p:clrMapOvr>
  <p:transition>
    <p:fade thruBlk="1"/>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7351" y="123825"/>
            <a:ext cx="5584824" cy="990600"/>
          </a:xfrm>
        </p:spPr>
        <p:txBody>
          <a:bodyPr/>
          <a:lstStyle/>
          <a:p>
            <a:pPr lvl="1"/>
            <a:r>
              <a:rPr lang="en-US" sz="2800" dirty="0">
                <a:solidFill>
                  <a:schemeClr val="bg2"/>
                </a:solidFill>
              </a:rPr>
              <a:t>Vegetation Management Plan (VMP</a:t>
            </a:r>
            <a:r>
              <a:rPr lang="en-US" sz="2800" dirty="0" smtClean="0">
                <a:solidFill>
                  <a:schemeClr val="bg2"/>
                </a:solidFill>
              </a:rPr>
              <a:t>)</a:t>
            </a:r>
            <a:endParaRPr lang="en-US" dirty="0"/>
          </a:p>
        </p:txBody>
      </p:sp>
      <p:sp>
        <p:nvSpPr>
          <p:cNvPr id="3" name="Content Placeholder 2"/>
          <p:cNvSpPr>
            <a:spLocks noGrp="1"/>
          </p:cNvSpPr>
          <p:nvPr>
            <p:ph idx="1"/>
          </p:nvPr>
        </p:nvSpPr>
        <p:spPr>
          <a:xfrm>
            <a:off x="400051" y="1441450"/>
            <a:ext cx="8191500" cy="4911725"/>
          </a:xfrm>
        </p:spPr>
        <p:txBody>
          <a:bodyPr/>
          <a:lstStyle/>
          <a:p>
            <a:pPr>
              <a:spcAft>
                <a:spcPts val="1200"/>
              </a:spcAft>
            </a:pPr>
            <a:r>
              <a:rPr lang="en-US" sz="2200" dirty="0" smtClean="0"/>
              <a:t>Developed starting in 2003 and approved in 2009</a:t>
            </a:r>
          </a:p>
          <a:p>
            <a:pPr>
              <a:spcAft>
                <a:spcPts val="1200"/>
              </a:spcAft>
            </a:pPr>
            <a:r>
              <a:rPr lang="en-US" sz="2200" dirty="0" smtClean="0"/>
              <a:t>Revised in 2013</a:t>
            </a:r>
          </a:p>
          <a:p>
            <a:pPr>
              <a:spcAft>
                <a:spcPts val="1200"/>
              </a:spcAft>
            </a:pPr>
            <a:r>
              <a:rPr lang="en-US" sz="2200" dirty="0"/>
              <a:t>D</a:t>
            </a:r>
            <a:r>
              <a:rPr lang="en-US" sz="2200" dirty="0" smtClean="0"/>
              <a:t>escribes EPA’s requirements for </a:t>
            </a:r>
            <a:r>
              <a:rPr lang="en-US" sz="2200" dirty="0"/>
              <a:t>remediated </a:t>
            </a:r>
            <a:r>
              <a:rPr lang="en-US" sz="2200" dirty="0" smtClean="0"/>
              <a:t>land at ARWW&amp;S OU </a:t>
            </a:r>
            <a:r>
              <a:rPr lang="en-US" sz="2200" dirty="0"/>
              <a:t>pursuant to </a:t>
            </a:r>
            <a:r>
              <a:rPr lang="en-US" sz="2200" dirty="0" smtClean="0"/>
              <a:t>provisions set forth </a:t>
            </a:r>
            <a:r>
              <a:rPr lang="en-US" sz="2200" dirty="0"/>
              <a:t>in the 1998 </a:t>
            </a:r>
            <a:r>
              <a:rPr lang="en-US" sz="2200" dirty="0" smtClean="0"/>
              <a:t>ROD </a:t>
            </a:r>
            <a:r>
              <a:rPr lang="en-US" sz="2200" dirty="0"/>
              <a:t>and 2011 ROD Amendment. </a:t>
            </a:r>
            <a:endParaRPr lang="en-US" sz="2200" dirty="0" smtClean="0"/>
          </a:p>
          <a:p>
            <a:pPr>
              <a:spcAft>
                <a:spcPts val="1200"/>
              </a:spcAft>
            </a:pPr>
            <a:r>
              <a:rPr lang="en-US" sz="2200" dirty="0" smtClean="0"/>
              <a:t>Specifically</a:t>
            </a:r>
            <a:r>
              <a:rPr lang="en-US" sz="2200" dirty="0"/>
              <a:t>, </a:t>
            </a:r>
            <a:r>
              <a:rPr lang="en-US" sz="2200" dirty="0" smtClean="0"/>
              <a:t>the VMP i</a:t>
            </a:r>
            <a:r>
              <a:rPr lang="en-US" sz="2000" dirty="0" smtClean="0"/>
              <a:t>dentifies:</a:t>
            </a:r>
          </a:p>
          <a:p>
            <a:pPr lvl="1">
              <a:spcAft>
                <a:spcPts val="1200"/>
              </a:spcAft>
              <a:buFont typeface="Wingdings" panose="05000000000000000000" pitchFamily="2" charset="2"/>
              <a:buChar char="Ø"/>
            </a:pPr>
            <a:r>
              <a:rPr lang="en-US" sz="1800" dirty="0" smtClean="0"/>
              <a:t>Agency and PRP responsibilities with respect to monitoring and inspecting reclaimed areas;</a:t>
            </a:r>
            <a:endParaRPr lang="en-US" sz="1800" dirty="0"/>
          </a:p>
          <a:p>
            <a:pPr lvl="1">
              <a:spcAft>
                <a:spcPts val="1200"/>
              </a:spcAft>
              <a:buFont typeface="Wingdings" panose="05000000000000000000" pitchFamily="2" charset="2"/>
              <a:buChar char="Ø"/>
            </a:pPr>
            <a:r>
              <a:rPr lang="en-US" sz="1800" dirty="0" smtClean="0"/>
              <a:t>Evaluation methods and performance standards, and;</a:t>
            </a:r>
            <a:endParaRPr lang="en-US" sz="1800" dirty="0"/>
          </a:p>
          <a:p>
            <a:pPr lvl="1">
              <a:spcAft>
                <a:spcPts val="1200"/>
              </a:spcAft>
              <a:buFont typeface="Wingdings" panose="05000000000000000000" pitchFamily="2" charset="2"/>
              <a:buChar char="Ø"/>
            </a:pPr>
            <a:r>
              <a:rPr lang="en-US" sz="1800" dirty="0"/>
              <a:t>R</a:t>
            </a:r>
            <a:r>
              <a:rPr lang="en-US" sz="1800" dirty="0" smtClean="0"/>
              <a:t>equirements </a:t>
            </a:r>
            <a:r>
              <a:rPr lang="en-US" sz="1800" dirty="0"/>
              <a:t>for conducting </a:t>
            </a:r>
            <a:r>
              <a:rPr lang="en-US" sz="1800" dirty="0" smtClean="0"/>
              <a:t>maintenance activities. </a:t>
            </a:r>
            <a:endParaRPr lang="en-US" sz="1800" dirty="0"/>
          </a:p>
          <a:p>
            <a:endParaRPr lang="en-US" dirty="0"/>
          </a:p>
        </p:txBody>
      </p:sp>
      <p:sp>
        <p:nvSpPr>
          <p:cNvPr id="4" name="Rectangle 3"/>
          <p:cNvSpPr/>
          <p:nvPr/>
        </p:nvSpPr>
        <p:spPr>
          <a:xfrm>
            <a:off x="0" y="6488668"/>
            <a:ext cx="2706254" cy="307777"/>
          </a:xfrm>
          <a:prstGeom prst="rect">
            <a:avLst/>
          </a:prstGeom>
        </p:spPr>
        <p:txBody>
          <a:bodyPr wrap="none">
            <a:spAutoFit/>
          </a:bodyPr>
          <a:lstStyle/>
          <a:p>
            <a:pPr marL="347472" indent="-347472" eaLnBrk="0" hangingPunct="0">
              <a:spcBef>
                <a:spcPts val="336"/>
              </a:spcBef>
              <a:spcAft>
                <a:spcPts val="0"/>
              </a:spcAft>
            </a:pPr>
            <a:r>
              <a:rPr lang="en-US" sz="1400" b="1" i="1" dirty="0" smtClean="0">
                <a:solidFill>
                  <a:schemeClr val="accent2"/>
                </a:solidFill>
                <a:latin typeface="Calibri"/>
              </a:rPr>
              <a:t>Evaluating Remedial Performance</a:t>
            </a:r>
            <a:endParaRPr lang="en-US" sz="1400" b="1" i="1" dirty="0">
              <a:solidFill>
                <a:schemeClr val="accent2"/>
              </a:solidFill>
              <a:latin typeface="Calibri"/>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48443959"/>
      </p:ext>
    </p:extLst>
  </p:cSld>
  <p:clrMapOvr>
    <a:masterClrMapping/>
  </p:clrMapOvr>
  <p:transition>
    <p:fade thruBlk="1"/>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3" name="Rectangle 4"/>
          <p:cNvSpPr>
            <a:spLocks noGrp="1" noChangeArrowheads="1"/>
          </p:cNvSpPr>
          <p:nvPr>
            <p:ph idx="1"/>
          </p:nvPr>
        </p:nvSpPr>
        <p:spPr>
          <a:xfrm>
            <a:off x="323850" y="1390650"/>
            <a:ext cx="4029075" cy="3962400"/>
          </a:xfrm>
        </p:spPr>
        <p:txBody>
          <a:bodyPr/>
          <a:lstStyle/>
          <a:p>
            <a:pPr eaLnBrk="1" hangingPunct="1">
              <a:buFont typeface="Monotype Sorts" pitchFamily="2" charset="2"/>
              <a:buNone/>
              <a:defRPr/>
            </a:pPr>
            <a:r>
              <a:rPr lang="en-US" sz="2000" dirty="0" smtClean="0">
                <a:solidFill>
                  <a:srgbClr val="FFFF66"/>
                </a:solidFill>
              </a:rPr>
              <a:t>Steps</a:t>
            </a:r>
          </a:p>
          <a:p>
            <a:pPr marL="457200" indent="-457200" eaLnBrk="1" hangingPunct="1">
              <a:spcAft>
                <a:spcPts val="1200"/>
              </a:spcAft>
              <a:buAutoNum type="arabicPeriod"/>
              <a:defRPr/>
            </a:pPr>
            <a:r>
              <a:rPr lang="en-US" sz="2000" b="0" dirty="0" smtClean="0">
                <a:solidFill>
                  <a:schemeClr val="bg2"/>
                </a:solidFill>
              </a:rPr>
              <a:t>Vegetation establishment and site stability (marks end of construction phase)</a:t>
            </a:r>
          </a:p>
          <a:p>
            <a:pPr marL="457200" indent="-457200" eaLnBrk="1" hangingPunct="1">
              <a:spcAft>
                <a:spcPts val="1200"/>
              </a:spcAft>
              <a:buAutoNum type="arabicPeriod"/>
              <a:defRPr/>
            </a:pPr>
            <a:endParaRPr lang="en-US" sz="2000" b="0" dirty="0" smtClean="0">
              <a:solidFill>
                <a:schemeClr val="bg2"/>
              </a:solidFill>
            </a:endParaRPr>
          </a:p>
          <a:p>
            <a:pPr marL="457200" indent="-457200" eaLnBrk="1" hangingPunct="1">
              <a:spcAft>
                <a:spcPts val="1200"/>
              </a:spcAft>
              <a:buAutoNum type="arabicPeriod" startAt="2"/>
              <a:defRPr/>
            </a:pPr>
            <a:r>
              <a:rPr lang="en-US" sz="2000" b="0" dirty="0" smtClean="0">
                <a:solidFill>
                  <a:schemeClr val="bg2"/>
                </a:solidFill>
              </a:rPr>
              <a:t>Monitoring and maintenance </a:t>
            </a:r>
          </a:p>
          <a:p>
            <a:pPr marL="457200" indent="-457200" eaLnBrk="1" hangingPunct="1">
              <a:spcAft>
                <a:spcPts val="1200"/>
              </a:spcAft>
              <a:buAutoNum type="arabicPeriod" startAt="2"/>
              <a:defRPr/>
            </a:pPr>
            <a:endParaRPr lang="en-US" sz="2000" b="0" dirty="0" smtClean="0">
              <a:solidFill>
                <a:schemeClr val="bg2"/>
              </a:solidFill>
            </a:endParaRPr>
          </a:p>
          <a:p>
            <a:pPr marL="457200" indent="-457200" eaLnBrk="1" hangingPunct="1">
              <a:buAutoNum type="arabicPeriod" startAt="3"/>
              <a:defRPr/>
            </a:pPr>
            <a:r>
              <a:rPr lang="en-US" sz="2000" b="0" dirty="0" smtClean="0">
                <a:solidFill>
                  <a:schemeClr val="bg2"/>
                </a:solidFill>
              </a:rPr>
              <a:t>Compliance determination</a:t>
            </a:r>
          </a:p>
          <a:p>
            <a:pPr marL="0" indent="0" eaLnBrk="1" hangingPunct="1">
              <a:buNone/>
              <a:defRPr/>
            </a:pPr>
            <a:endParaRPr lang="en-US" sz="2000" b="0" dirty="0" smtClean="0">
              <a:solidFill>
                <a:schemeClr val="bg2"/>
              </a:solidFill>
            </a:endParaRPr>
          </a:p>
        </p:txBody>
      </p:sp>
      <p:sp>
        <p:nvSpPr>
          <p:cNvPr id="31748" name="Title 1"/>
          <p:cNvSpPr txBox="1">
            <a:spLocks/>
          </p:cNvSpPr>
          <p:nvPr/>
        </p:nvSpPr>
        <p:spPr bwMode="auto">
          <a:xfrm>
            <a:off x="297392" y="304800"/>
            <a:ext cx="7586133" cy="762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lvl1pPr>
              <a:defRPr b="1">
                <a:solidFill>
                  <a:srgbClr val="1DB2FB"/>
                </a:solidFill>
                <a:latin typeface="Arial" pitchFamily="34" charset="0"/>
              </a:defRPr>
            </a:lvl1pPr>
            <a:lvl2pPr marL="742950" indent="-285750">
              <a:defRPr b="1">
                <a:solidFill>
                  <a:srgbClr val="1DB2FB"/>
                </a:solidFill>
                <a:latin typeface="Arial" pitchFamily="34" charset="0"/>
              </a:defRPr>
            </a:lvl2pPr>
            <a:lvl3pPr marL="1143000" indent="-228600">
              <a:defRPr b="1">
                <a:solidFill>
                  <a:srgbClr val="1DB2FB"/>
                </a:solidFill>
                <a:latin typeface="Arial" pitchFamily="34" charset="0"/>
              </a:defRPr>
            </a:lvl3pPr>
            <a:lvl4pPr marL="1600200" indent="-228600">
              <a:defRPr b="1">
                <a:solidFill>
                  <a:srgbClr val="1DB2FB"/>
                </a:solidFill>
                <a:latin typeface="Arial" pitchFamily="34" charset="0"/>
              </a:defRPr>
            </a:lvl4pPr>
            <a:lvl5pPr marL="2057400" indent="-228600">
              <a:defRPr b="1">
                <a:solidFill>
                  <a:srgbClr val="1DB2FB"/>
                </a:solidFill>
                <a:latin typeface="Arial" pitchFamily="34" charset="0"/>
              </a:defRPr>
            </a:lvl5pPr>
            <a:lvl6pPr marL="2514600" indent="-228600" eaLnBrk="0" fontAlgn="base" hangingPunct="0">
              <a:spcBef>
                <a:spcPct val="0"/>
              </a:spcBef>
              <a:spcAft>
                <a:spcPct val="0"/>
              </a:spcAft>
              <a:defRPr b="1">
                <a:solidFill>
                  <a:srgbClr val="1DB2FB"/>
                </a:solidFill>
                <a:latin typeface="Arial" pitchFamily="34" charset="0"/>
              </a:defRPr>
            </a:lvl6pPr>
            <a:lvl7pPr marL="2971800" indent="-228600" eaLnBrk="0" fontAlgn="base" hangingPunct="0">
              <a:spcBef>
                <a:spcPct val="0"/>
              </a:spcBef>
              <a:spcAft>
                <a:spcPct val="0"/>
              </a:spcAft>
              <a:defRPr b="1">
                <a:solidFill>
                  <a:srgbClr val="1DB2FB"/>
                </a:solidFill>
                <a:latin typeface="Arial" pitchFamily="34" charset="0"/>
              </a:defRPr>
            </a:lvl7pPr>
            <a:lvl8pPr marL="3429000" indent="-228600" eaLnBrk="0" fontAlgn="base" hangingPunct="0">
              <a:spcBef>
                <a:spcPct val="0"/>
              </a:spcBef>
              <a:spcAft>
                <a:spcPct val="0"/>
              </a:spcAft>
              <a:defRPr b="1">
                <a:solidFill>
                  <a:srgbClr val="1DB2FB"/>
                </a:solidFill>
                <a:latin typeface="Arial" pitchFamily="34" charset="0"/>
              </a:defRPr>
            </a:lvl8pPr>
            <a:lvl9pPr marL="3886200" indent="-228600" eaLnBrk="0" fontAlgn="base" hangingPunct="0">
              <a:spcBef>
                <a:spcPct val="0"/>
              </a:spcBef>
              <a:spcAft>
                <a:spcPct val="0"/>
              </a:spcAft>
              <a:defRPr b="1">
                <a:solidFill>
                  <a:srgbClr val="1DB2FB"/>
                </a:solidFill>
                <a:latin typeface="Arial" pitchFamily="34" charset="0"/>
              </a:defRPr>
            </a:lvl9pPr>
          </a:lstStyle>
          <a:p>
            <a:pPr eaLnBrk="1" hangingPunct="1"/>
            <a:r>
              <a:rPr lang="en-US" altLang="en-US" sz="2800" b="0" dirty="0" smtClean="0">
                <a:solidFill>
                  <a:schemeClr val="bg2"/>
                </a:solidFill>
              </a:rPr>
              <a:t>Remedial Action Performance Evaluations </a:t>
            </a:r>
            <a:endParaRPr lang="en-US" altLang="en-US" sz="2800" b="0" dirty="0">
              <a:solidFill>
                <a:schemeClr val="bg2"/>
              </a:solidFill>
            </a:endParaRPr>
          </a:p>
        </p:txBody>
      </p:sp>
      <p:sp>
        <p:nvSpPr>
          <p:cNvPr id="5" name="Rectangle 4"/>
          <p:cNvSpPr txBox="1">
            <a:spLocks noChangeArrowheads="1"/>
          </p:cNvSpPr>
          <p:nvPr/>
        </p:nvSpPr>
        <p:spPr bwMode="auto">
          <a:xfrm>
            <a:off x="4315897" y="1390650"/>
            <a:ext cx="4029075"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6B101"/>
              </a:buClr>
              <a:buFont typeface="Arial" charset="0"/>
              <a:buChar char="•"/>
              <a:defRPr sz="2400"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6B101"/>
              </a:buClr>
              <a:buFont typeface="Arial" charset="0"/>
              <a:buChar char="–"/>
              <a:defRPr sz="2200"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6B101"/>
              </a:buClr>
              <a:buFont typeface="Arial" charset="0"/>
              <a:buChar char="•"/>
              <a:defRPr sz="2000"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6B101"/>
              </a:buClr>
              <a:buFont typeface="Arial" charset="0"/>
              <a:buChar char="–"/>
              <a:defRPr sz="1800"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6B101"/>
              </a:buClr>
              <a:buFont typeface="Arial"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buFont typeface="Monotype Sorts" pitchFamily="2" charset="2"/>
              <a:buNone/>
              <a:defRPr/>
            </a:pPr>
            <a:r>
              <a:rPr lang="en-US" sz="2000" dirty="0" smtClean="0">
                <a:solidFill>
                  <a:srgbClr val="FFFF66"/>
                </a:solidFill>
              </a:rPr>
              <a:t>Criteria and Standards</a:t>
            </a:r>
          </a:p>
          <a:p>
            <a:pPr marL="457200" indent="-457200" eaLnBrk="1" hangingPunct="1">
              <a:spcAft>
                <a:spcPts val="600"/>
              </a:spcAft>
              <a:buFont typeface="Monotype Sorts" pitchFamily="2" charset="2"/>
              <a:buAutoNum type="arabicPeriod"/>
              <a:defRPr/>
            </a:pPr>
            <a:r>
              <a:rPr lang="en-US" sz="2000" dirty="0" smtClean="0"/>
              <a:t>Qualitative inspection </a:t>
            </a:r>
            <a:r>
              <a:rPr lang="en-US" sz="2000" dirty="0"/>
              <a:t>by </a:t>
            </a:r>
            <a:r>
              <a:rPr lang="en-US" sz="2000" dirty="0" smtClean="0"/>
              <a:t>EPA using Operational and Functional (O&amp;F) criteria. </a:t>
            </a:r>
            <a:r>
              <a:rPr lang="en-US" sz="2000" dirty="0" smtClean="0">
                <a:solidFill>
                  <a:srgbClr val="FFFF99"/>
                </a:solidFill>
              </a:rPr>
              <a:t>Performed after </a:t>
            </a:r>
            <a:r>
              <a:rPr lang="en-US" sz="2000" dirty="0">
                <a:solidFill>
                  <a:srgbClr val="FFFF99"/>
                </a:solidFill>
              </a:rPr>
              <a:t>first full growing season</a:t>
            </a:r>
          </a:p>
          <a:p>
            <a:pPr marL="457200" indent="-457200" eaLnBrk="1" hangingPunct="1">
              <a:spcAft>
                <a:spcPts val="600"/>
              </a:spcAft>
              <a:buFont typeface="Monotype Sorts" pitchFamily="2" charset="2"/>
              <a:buAutoNum type="arabicPeriod" startAt="2"/>
              <a:defRPr/>
            </a:pPr>
            <a:r>
              <a:rPr lang="en-US" sz="2000" dirty="0" smtClean="0"/>
              <a:t>Monitoring and maintenance by Atlantic Richfield and EPA. </a:t>
            </a:r>
            <a:r>
              <a:rPr lang="en-US" sz="2000" dirty="0" smtClean="0">
                <a:solidFill>
                  <a:srgbClr val="FFFF99"/>
                </a:solidFill>
              </a:rPr>
              <a:t>Performed in years 2-10</a:t>
            </a:r>
            <a:r>
              <a:rPr lang="en-US" sz="2000" dirty="0" smtClean="0">
                <a:solidFill>
                  <a:srgbClr val="FFFF66"/>
                </a:solidFill>
              </a:rPr>
              <a:t>.</a:t>
            </a:r>
          </a:p>
          <a:p>
            <a:pPr marL="457200" indent="-457200" eaLnBrk="1" hangingPunct="1">
              <a:spcAft>
                <a:spcPts val="600"/>
              </a:spcAft>
              <a:buFont typeface="Monotype Sorts" pitchFamily="2" charset="2"/>
              <a:buAutoNum type="arabicPeriod" startAt="2"/>
              <a:defRPr/>
            </a:pPr>
            <a:r>
              <a:rPr lang="en-US" sz="2000" dirty="0" smtClean="0"/>
              <a:t>Compliance determination by EPA. </a:t>
            </a:r>
            <a:r>
              <a:rPr lang="en-US" sz="2000" dirty="0" smtClean="0">
                <a:solidFill>
                  <a:srgbClr val="FFFF99"/>
                </a:solidFill>
              </a:rPr>
              <a:t>Sites that pass are successfully remediated and move into Long-Term Inspection and Maintenance phase</a:t>
            </a:r>
          </a:p>
        </p:txBody>
      </p:sp>
      <p:sp>
        <p:nvSpPr>
          <p:cNvPr id="6" name="Rectangle 5"/>
          <p:cNvSpPr/>
          <p:nvPr/>
        </p:nvSpPr>
        <p:spPr>
          <a:xfrm>
            <a:off x="0" y="6488668"/>
            <a:ext cx="2706254" cy="307777"/>
          </a:xfrm>
          <a:prstGeom prst="rect">
            <a:avLst/>
          </a:prstGeom>
        </p:spPr>
        <p:txBody>
          <a:bodyPr wrap="none">
            <a:spAutoFit/>
          </a:bodyPr>
          <a:lstStyle/>
          <a:p>
            <a:pPr marL="347472" indent="-347472" eaLnBrk="0" hangingPunct="0">
              <a:spcBef>
                <a:spcPts val="336"/>
              </a:spcBef>
              <a:spcAft>
                <a:spcPts val="0"/>
              </a:spcAft>
            </a:pPr>
            <a:r>
              <a:rPr lang="en-US" sz="1400" b="1" i="1" dirty="0" smtClean="0">
                <a:solidFill>
                  <a:schemeClr val="accent2"/>
                </a:solidFill>
                <a:latin typeface="Calibri"/>
              </a:rPr>
              <a:t>Evaluating Remedial Performance</a:t>
            </a:r>
            <a:endParaRPr lang="en-US" sz="1400" b="1" i="1" dirty="0">
              <a:solidFill>
                <a:schemeClr val="accent2"/>
              </a:solidFill>
              <a:latin typeface="Calibri"/>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26178854"/>
      </p:ext>
    </p:extLst>
  </p:cSld>
  <p:clrMapOvr>
    <a:masterClrMapping/>
  </p:clrMapOvr>
  <p:transition>
    <p:fade thruBlk="1"/>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70" name="Content Placeholder 3"/>
          <p:cNvPicPr>
            <a:picLocks noGrp="1" noChangeAspect="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2132370" y="1039090"/>
            <a:ext cx="6938356" cy="5203767"/>
          </a:xfrm>
        </p:spPr>
      </p:pic>
      <p:pic>
        <p:nvPicPr>
          <p:cNvPr id="32771" name="Content Placeholder 3"/>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515985"/>
            <a:ext cx="3977923" cy="3810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 name="Title 1"/>
          <p:cNvSpPr txBox="1">
            <a:spLocks/>
          </p:cNvSpPr>
          <p:nvPr/>
        </p:nvSpPr>
        <p:spPr bwMode="auto">
          <a:xfrm>
            <a:off x="181327" y="5343525"/>
            <a:ext cx="3615267" cy="457200"/>
          </a:xfrm>
          <a:prstGeom prst="rect">
            <a:avLst/>
          </a:prstGeom>
          <a:noFill/>
          <a:ln w="9525">
            <a:noFill/>
            <a:miter lim="800000"/>
            <a:headEnd/>
            <a:tailEnd/>
          </a:ln>
          <a:effectLst/>
        </p:spPr>
        <p:txBody>
          <a:bodyPr anchor="ctr"/>
          <a:lstStyle/>
          <a:p>
            <a:pPr>
              <a:defRPr/>
            </a:pPr>
            <a:r>
              <a:rPr lang="en-US" sz="1600" b="1" kern="0" dirty="0">
                <a:solidFill>
                  <a:schemeClr val="tx2"/>
                </a:solidFill>
                <a:latin typeface="+mj-lt"/>
                <a:ea typeface="+mj-ea"/>
                <a:cs typeface="+mj-cs"/>
              </a:rPr>
              <a:t>Treated In-Place and seeded (non-O&amp;F)</a:t>
            </a:r>
          </a:p>
        </p:txBody>
      </p:sp>
      <p:sp>
        <p:nvSpPr>
          <p:cNvPr id="43010" name="Title 1"/>
          <p:cNvSpPr>
            <a:spLocks noGrp="1"/>
          </p:cNvSpPr>
          <p:nvPr>
            <p:ph type="title"/>
          </p:nvPr>
        </p:nvSpPr>
        <p:spPr>
          <a:xfrm>
            <a:off x="2195504" y="1500447"/>
            <a:ext cx="4131733" cy="857250"/>
          </a:xfrm>
        </p:spPr>
        <p:txBody>
          <a:bodyPr/>
          <a:lstStyle/>
          <a:p>
            <a:pPr>
              <a:lnSpc>
                <a:spcPct val="100000"/>
              </a:lnSpc>
              <a:defRPr/>
            </a:pPr>
            <a:r>
              <a:rPr lang="en-US" sz="1600" b="1" dirty="0" smtClean="0">
                <a:solidFill>
                  <a:schemeClr val="tx2"/>
                </a:solidFill>
              </a:rPr>
              <a:t>Stripped, amended, tilled, and seeded – judged to be operational and functional (O&amp;F)</a:t>
            </a:r>
          </a:p>
        </p:txBody>
      </p:sp>
      <p:sp>
        <p:nvSpPr>
          <p:cNvPr id="7" name="Title 1"/>
          <p:cNvSpPr txBox="1">
            <a:spLocks/>
          </p:cNvSpPr>
          <p:nvPr/>
        </p:nvSpPr>
        <p:spPr bwMode="auto">
          <a:xfrm>
            <a:off x="237067" y="0"/>
            <a:ext cx="7772400" cy="914400"/>
          </a:xfrm>
          <a:prstGeom prst="rect">
            <a:avLst/>
          </a:prstGeom>
          <a:noFill/>
          <a:ln w="9525">
            <a:noFill/>
            <a:miter lim="800000"/>
            <a:headEnd/>
            <a:tailEnd/>
          </a:ln>
          <a:effectLst/>
        </p:spPr>
        <p:txBody>
          <a:bodyPr anchor="ctr"/>
          <a:lstStyle/>
          <a:p>
            <a:pPr>
              <a:defRPr/>
            </a:pPr>
            <a:r>
              <a:rPr lang="en-US" sz="2400" kern="0" dirty="0">
                <a:solidFill>
                  <a:srgbClr val="FFFF99"/>
                </a:solidFill>
                <a:latin typeface="+mj-lt"/>
                <a:ea typeface="+mj-ea"/>
                <a:cs typeface="+mj-cs"/>
              </a:rPr>
              <a:t>Step 1 </a:t>
            </a:r>
            <a:r>
              <a:rPr lang="en-US" sz="2400" kern="0" dirty="0" smtClean="0">
                <a:solidFill>
                  <a:srgbClr val="FFFF99"/>
                </a:solidFill>
                <a:latin typeface="+mj-lt"/>
                <a:ea typeface="+mj-ea"/>
                <a:cs typeface="+mj-cs"/>
              </a:rPr>
              <a:t>- Vegetation </a:t>
            </a:r>
            <a:r>
              <a:rPr lang="en-US" sz="2400" kern="0" dirty="0">
                <a:solidFill>
                  <a:srgbClr val="FFFF99"/>
                </a:solidFill>
                <a:latin typeface="+mj-lt"/>
                <a:ea typeface="+mj-ea"/>
                <a:cs typeface="+mj-cs"/>
              </a:rPr>
              <a:t>Establishment</a:t>
            </a:r>
          </a:p>
          <a:p>
            <a:pPr>
              <a:defRPr/>
            </a:pPr>
            <a:endParaRPr lang="en-US" sz="1200" kern="0" dirty="0">
              <a:solidFill>
                <a:srgbClr val="FFFF99"/>
              </a:solidFill>
              <a:latin typeface="+mj-lt"/>
              <a:ea typeface="+mj-ea"/>
              <a:cs typeface="+mj-cs"/>
            </a:endParaRPr>
          </a:p>
          <a:p>
            <a:pPr marL="285750" indent="-285750">
              <a:buFont typeface="Wingdings" panose="05000000000000000000" pitchFamily="2" charset="2"/>
              <a:buChar char="Ø"/>
              <a:defRPr/>
            </a:pPr>
            <a:r>
              <a:rPr lang="en-US" b="0" kern="0" dirty="0">
                <a:solidFill>
                  <a:srgbClr val="FFFFFF"/>
                </a:solidFill>
                <a:latin typeface="+mj-lt"/>
                <a:ea typeface="+mj-ea"/>
                <a:cs typeface="+mj-cs"/>
              </a:rPr>
              <a:t>Conducted by </a:t>
            </a:r>
            <a:r>
              <a:rPr lang="en-US" b="0" kern="0" dirty="0" smtClean="0">
                <a:solidFill>
                  <a:srgbClr val="FFFFFF"/>
                </a:solidFill>
                <a:latin typeface="+mj-lt"/>
                <a:ea typeface="+mj-ea"/>
                <a:cs typeface="+mj-cs"/>
              </a:rPr>
              <a:t>CDM Smith </a:t>
            </a:r>
            <a:r>
              <a:rPr lang="en-US" b="0" kern="0" dirty="0">
                <a:solidFill>
                  <a:srgbClr val="FFFFFF"/>
                </a:solidFill>
                <a:latin typeface="+mj-lt"/>
                <a:ea typeface="+mj-ea"/>
                <a:cs typeface="+mj-cs"/>
              </a:rPr>
              <a:t>for EPA</a:t>
            </a:r>
          </a:p>
        </p:txBody>
      </p:sp>
      <p:sp>
        <p:nvSpPr>
          <p:cNvPr id="8" name="Rectangle 7"/>
          <p:cNvSpPr/>
          <p:nvPr/>
        </p:nvSpPr>
        <p:spPr>
          <a:xfrm>
            <a:off x="0" y="6488668"/>
            <a:ext cx="2706254" cy="307777"/>
          </a:xfrm>
          <a:prstGeom prst="rect">
            <a:avLst/>
          </a:prstGeom>
        </p:spPr>
        <p:txBody>
          <a:bodyPr wrap="none">
            <a:spAutoFit/>
          </a:bodyPr>
          <a:lstStyle/>
          <a:p>
            <a:pPr marL="347472" indent="-347472" eaLnBrk="0" hangingPunct="0">
              <a:spcBef>
                <a:spcPts val="336"/>
              </a:spcBef>
              <a:spcAft>
                <a:spcPts val="0"/>
              </a:spcAft>
            </a:pPr>
            <a:r>
              <a:rPr lang="en-US" sz="1400" b="1" i="1" dirty="0" smtClean="0">
                <a:solidFill>
                  <a:schemeClr val="accent2"/>
                </a:solidFill>
                <a:latin typeface="Calibri"/>
              </a:rPr>
              <a:t>Evaluating Remedial Performance</a:t>
            </a:r>
            <a:endParaRPr lang="en-US" sz="1400" b="1" i="1" dirty="0">
              <a:solidFill>
                <a:schemeClr val="accent2"/>
              </a:solidFill>
              <a:latin typeface="Calibri"/>
            </a:endParaRP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26093111"/>
      </p:ext>
    </p:extLst>
  </p:cSld>
  <p:clrMapOvr>
    <a:masterClrMapping/>
  </p:clrMapOvr>
  <p:transition>
    <p:fade thruBlk="1"/>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69333" y="152400"/>
            <a:ext cx="7247467" cy="742950"/>
          </a:xfrm>
        </p:spPr>
        <p:txBody>
          <a:bodyPr/>
          <a:lstStyle/>
          <a:p>
            <a:pPr eaLnBrk="1" hangingPunct="1">
              <a:defRPr/>
            </a:pPr>
            <a:r>
              <a:rPr lang="en-US" sz="2400" dirty="0" smtClean="0">
                <a:solidFill>
                  <a:srgbClr val="FFFF99"/>
                </a:solidFill>
              </a:rPr>
              <a:t>Step 2</a:t>
            </a:r>
            <a:r>
              <a:rPr lang="en-US" sz="2400" dirty="0">
                <a:solidFill>
                  <a:srgbClr val="FFFF99"/>
                </a:solidFill>
              </a:rPr>
              <a:t> </a:t>
            </a:r>
            <a:r>
              <a:rPr lang="en-US" sz="2400" dirty="0" smtClean="0">
                <a:solidFill>
                  <a:srgbClr val="FFFF99"/>
                </a:solidFill>
              </a:rPr>
              <a:t>- Short-term Monitoring and Maintenance</a:t>
            </a:r>
            <a:endParaRPr lang="en-US" sz="2400" dirty="0">
              <a:solidFill>
                <a:srgbClr val="FFFF99"/>
              </a:solidFill>
            </a:endParaRPr>
          </a:p>
        </p:txBody>
      </p:sp>
      <p:pic>
        <p:nvPicPr>
          <p:cNvPr id="33795" name="Picture 2"/>
          <p:cNvPicPr>
            <a:picLocks noGrp="1" noChangeAspect="1" noChangeArrowheads="1"/>
          </p:cNvPicPr>
          <p:nvPr>
            <p:ph idx="1"/>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4047991" y="2130829"/>
            <a:ext cx="2912533" cy="4254500"/>
          </a:xfrm>
          <a:noFill/>
        </p:spPr>
      </p:pic>
      <p:sp>
        <p:nvSpPr>
          <p:cNvPr id="4" name="Title 1"/>
          <p:cNvSpPr txBox="1">
            <a:spLocks/>
          </p:cNvSpPr>
          <p:nvPr/>
        </p:nvSpPr>
        <p:spPr bwMode="auto">
          <a:xfrm>
            <a:off x="169333" y="1371600"/>
            <a:ext cx="4097867" cy="3962400"/>
          </a:xfrm>
          <a:prstGeom prst="rect">
            <a:avLst/>
          </a:prstGeom>
          <a:noFill/>
          <a:ln w="9525">
            <a:noFill/>
            <a:miter lim="800000"/>
            <a:headEnd/>
            <a:tailEnd/>
          </a:ln>
          <a:effectLst/>
        </p:spPr>
        <p:txBody>
          <a:bodyPr anchor="ctr"/>
          <a:lstStyle/>
          <a:p>
            <a:pPr eaLnBrk="1" hangingPunct="1">
              <a:buFont typeface="Wingdings" pitchFamily="2" charset="2"/>
              <a:buChar char="Ø"/>
              <a:defRPr/>
            </a:pPr>
            <a:r>
              <a:rPr lang="en-US" b="0" kern="0" dirty="0">
                <a:solidFill>
                  <a:srgbClr val="FFFF00"/>
                </a:solidFill>
                <a:latin typeface="+mj-lt"/>
                <a:ea typeface="+mj-ea"/>
                <a:cs typeface="+mj-cs"/>
              </a:rPr>
              <a:t> </a:t>
            </a:r>
            <a:r>
              <a:rPr lang="en-US" b="0" kern="0" dirty="0">
                <a:solidFill>
                  <a:schemeClr val="bg2"/>
                </a:solidFill>
                <a:latin typeface="+mj-lt"/>
                <a:ea typeface="+mj-ea"/>
                <a:cs typeface="+mj-cs"/>
              </a:rPr>
              <a:t>Conducted by </a:t>
            </a:r>
            <a:r>
              <a:rPr lang="en-US" b="0" kern="0" dirty="0" smtClean="0">
                <a:solidFill>
                  <a:schemeClr val="bg2"/>
                </a:solidFill>
                <a:latin typeface="+mj-lt"/>
                <a:ea typeface="+mj-ea"/>
                <a:cs typeface="+mj-cs"/>
              </a:rPr>
              <a:t>Atlantic Richfield</a:t>
            </a:r>
            <a:endParaRPr lang="en-US" b="0" kern="0" dirty="0">
              <a:solidFill>
                <a:schemeClr val="bg2"/>
              </a:solidFill>
              <a:latin typeface="+mj-lt"/>
              <a:ea typeface="+mj-ea"/>
              <a:cs typeface="+mj-cs"/>
            </a:endParaRPr>
          </a:p>
          <a:p>
            <a:pPr eaLnBrk="1" hangingPunct="1">
              <a:buFont typeface="Wingdings" pitchFamily="2" charset="2"/>
              <a:buChar char="Ø"/>
              <a:defRPr/>
            </a:pPr>
            <a:endParaRPr lang="en-US" b="0" kern="0" dirty="0">
              <a:solidFill>
                <a:schemeClr val="bg2"/>
              </a:solidFill>
              <a:latin typeface="+mj-lt"/>
              <a:ea typeface="+mj-ea"/>
              <a:cs typeface="+mj-cs"/>
            </a:endParaRPr>
          </a:p>
          <a:p>
            <a:pPr eaLnBrk="1" hangingPunct="1">
              <a:buFont typeface="Wingdings" pitchFamily="2" charset="2"/>
              <a:buChar char="Ø"/>
              <a:defRPr/>
            </a:pPr>
            <a:r>
              <a:rPr lang="en-US" b="0" kern="0" dirty="0">
                <a:solidFill>
                  <a:schemeClr val="bg2"/>
                </a:solidFill>
                <a:latin typeface="+mj-lt"/>
                <a:ea typeface="+mj-ea"/>
                <a:cs typeface="+mj-cs"/>
              </a:rPr>
              <a:t> Simplistic, annual evaluation: </a:t>
            </a:r>
          </a:p>
          <a:p>
            <a:pPr eaLnBrk="1" hangingPunct="1">
              <a:defRPr/>
            </a:pPr>
            <a:r>
              <a:rPr lang="en-US" b="0" kern="0" dirty="0">
                <a:solidFill>
                  <a:schemeClr val="bg2"/>
                </a:solidFill>
                <a:latin typeface="+mj-lt"/>
                <a:ea typeface="+mj-ea"/>
                <a:cs typeface="+mj-cs"/>
              </a:rPr>
              <a:t>    - vegetation condition </a:t>
            </a:r>
          </a:p>
          <a:p>
            <a:pPr eaLnBrk="1" hangingPunct="1">
              <a:defRPr/>
            </a:pPr>
            <a:r>
              <a:rPr lang="en-US" b="0" kern="0" dirty="0">
                <a:solidFill>
                  <a:schemeClr val="bg2"/>
                </a:solidFill>
                <a:latin typeface="+mj-lt"/>
                <a:ea typeface="+mj-ea"/>
                <a:cs typeface="+mj-cs"/>
              </a:rPr>
              <a:t>    - site stability </a:t>
            </a:r>
          </a:p>
          <a:p>
            <a:pPr eaLnBrk="1" hangingPunct="1">
              <a:defRPr/>
            </a:pPr>
            <a:r>
              <a:rPr lang="en-US" b="0" kern="0" dirty="0">
                <a:solidFill>
                  <a:schemeClr val="bg2"/>
                </a:solidFill>
                <a:latin typeface="+mj-lt"/>
                <a:ea typeface="+mj-ea"/>
                <a:cs typeface="+mj-cs"/>
              </a:rPr>
              <a:t>    - BMPs</a:t>
            </a:r>
          </a:p>
          <a:p>
            <a:pPr eaLnBrk="1" hangingPunct="1">
              <a:buFontTx/>
              <a:buChar char="-"/>
              <a:defRPr/>
            </a:pPr>
            <a:endParaRPr lang="en-US" b="0" kern="0" dirty="0">
              <a:solidFill>
                <a:schemeClr val="bg2"/>
              </a:solidFill>
              <a:latin typeface="+mj-lt"/>
              <a:ea typeface="+mj-ea"/>
              <a:cs typeface="+mj-cs"/>
            </a:endParaRPr>
          </a:p>
          <a:p>
            <a:pPr eaLnBrk="1" hangingPunct="1">
              <a:buFont typeface="Wingdings" pitchFamily="2" charset="2"/>
              <a:buChar char="Ø"/>
              <a:defRPr/>
            </a:pPr>
            <a:r>
              <a:rPr lang="en-US" b="0" kern="0" dirty="0">
                <a:solidFill>
                  <a:schemeClr val="bg2"/>
                </a:solidFill>
                <a:latin typeface="+mj-lt"/>
                <a:ea typeface="+mj-ea"/>
                <a:cs typeface="+mj-cs"/>
              </a:rPr>
              <a:t> </a:t>
            </a:r>
            <a:r>
              <a:rPr lang="en-US" kern="0" dirty="0">
                <a:solidFill>
                  <a:schemeClr val="bg2"/>
                </a:solidFill>
                <a:latin typeface="+mj-lt"/>
                <a:ea typeface="+mj-ea"/>
                <a:cs typeface="+mj-cs"/>
              </a:rPr>
              <a:t>G</a:t>
            </a:r>
            <a:r>
              <a:rPr lang="en-US" b="0" kern="0" dirty="0" smtClean="0">
                <a:solidFill>
                  <a:schemeClr val="bg2"/>
                </a:solidFill>
                <a:latin typeface="+mj-lt"/>
                <a:ea typeface="+mj-ea"/>
                <a:cs typeface="+mj-cs"/>
              </a:rPr>
              <a:t>enerally </a:t>
            </a:r>
            <a:r>
              <a:rPr lang="en-US" b="0" kern="0" dirty="0">
                <a:solidFill>
                  <a:schemeClr val="bg2"/>
                </a:solidFill>
                <a:latin typeface="+mj-lt"/>
                <a:ea typeface="+mj-ea"/>
                <a:cs typeface="+mj-cs"/>
              </a:rPr>
              <a:t>lasts from </a:t>
            </a:r>
            <a:r>
              <a:rPr lang="en-US" b="0" kern="0" dirty="0" smtClean="0">
                <a:solidFill>
                  <a:schemeClr val="bg2"/>
                </a:solidFill>
                <a:latin typeface="+mj-lt"/>
                <a:ea typeface="+mj-ea"/>
                <a:cs typeface="+mj-cs"/>
              </a:rPr>
              <a:t>2-10 </a:t>
            </a:r>
            <a:r>
              <a:rPr lang="en-US" b="0" kern="0" dirty="0">
                <a:solidFill>
                  <a:schemeClr val="bg2"/>
                </a:solidFill>
                <a:latin typeface="+mj-lt"/>
                <a:ea typeface="+mj-ea"/>
                <a:cs typeface="+mj-cs"/>
              </a:rPr>
              <a:t>years</a:t>
            </a:r>
          </a:p>
          <a:p>
            <a:pPr eaLnBrk="1" hangingPunct="1">
              <a:buFont typeface="Wingdings" pitchFamily="2" charset="2"/>
              <a:buChar char="Ø"/>
              <a:defRPr/>
            </a:pPr>
            <a:endParaRPr lang="en-US" b="0" kern="0" dirty="0">
              <a:solidFill>
                <a:schemeClr val="bg2"/>
              </a:solidFill>
              <a:latin typeface="+mj-lt"/>
              <a:ea typeface="+mj-ea"/>
              <a:cs typeface="+mj-cs"/>
            </a:endParaRPr>
          </a:p>
          <a:p>
            <a:pPr eaLnBrk="1" hangingPunct="1">
              <a:buFont typeface="Wingdings" pitchFamily="2" charset="2"/>
              <a:buChar char="Ø"/>
              <a:defRPr/>
            </a:pPr>
            <a:r>
              <a:rPr lang="en-US" b="0" kern="0" dirty="0">
                <a:solidFill>
                  <a:schemeClr val="bg2"/>
                </a:solidFill>
                <a:latin typeface="+mj-lt"/>
                <a:ea typeface="+mj-ea"/>
                <a:cs typeface="+mj-cs"/>
              </a:rPr>
              <a:t> Pre-compliance application</a:t>
            </a:r>
          </a:p>
        </p:txBody>
      </p:sp>
      <p:pic>
        <p:nvPicPr>
          <p:cNvPr id="33797"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94400" y="990600"/>
            <a:ext cx="3048000" cy="44529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 name="Rectangle 5"/>
          <p:cNvSpPr/>
          <p:nvPr/>
        </p:nvSpPr>
        <p:spPr>
          <a:xfrm>
            <a:off x="0" y="6488668"/>
            <a:ext cx="2706254" cy="307777"/>
          </a:xfrm>
          <a:prstGeom prst="rect">
            <a:avLst/>
          </a:prstGeom>
        </p:spPr>
        <p:txBody>
          <a:bodyPr wrap="none">
            <a:spAutoFit/>
          </a:bodyPr>
          <a:lstStyle/>
          <a:p>
            <a:pPr marL="347472" indent="-347472" eaLnBrk="0" hangingPunct="0">
              <a:spcBef>
                <a:spcPts val="336"/>
              </a:spcBef>
              <a:spcAft>
                <a:spcPts val="0"/>
              </a:spcAft>
            </a:pPr>
            <a:r>
              <a:rPr lang="en-US" sz="1400" b="1" i="1" dirty="0" smtClean="0">
                <a:solidFill>
                  <a:schemeClr val="accent2"/>
                </a:solidFill>
                <a:latin typeface="Calibri"/>
              </a:rPr>
              <a:t>Evaluating Remedial Performance</a:t>
            </a:r>
            <a:endParaRPr lang="en-US" sz="1400" b="1" i="1" dirty="0">
              <a:solidFill>
                <a:schemeClr val="accent2"/>
              </a:solidFill>
              <a:latin typeface="Calibri"/>
            </a:endParaRP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65235404"/>
      </p:ext>
    </p:extLst>
  </p:cSld>
  <p:clrMapOvr>
    <a:masterClrMapping/>
  </p:clrMapOvr>
  <p:transition>
    <p:fade thruBlk="1"/>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0283" y="114300"/>
            <a:ext cx="7772400" cy="914400"/>
          </a:xfrm>
        </p:spPr>
        <p:txBody>
          <a:bodyPr/>
          <a:lstStyle/>
          <a:p>
            <a:pPr>
              <a:defRPr/>
            </a:pPr>
            <a:r>
              <a:rPr lang="en-US" sz="2400" dirty="0" smtClean="0">
                <a:solidFill>
                  <a:srgbClr val="FFFF99"/>
                </a:solidFill>
              </a:rPr>
              <a:t>Step 3 - Compliance Determination</a:t>
            </a:r>
            <a:endParaRPr lang="en-US" sz="2400" dirty="0">
              <a:solidFill>
                <a:srgbClr val="FFFF99"/>
              </a:solidFill>
            </a:endParaRPr>
          </a:p>
        </p:txBody>
      </p:sp>
      <p:sp>
        <p:nvSpPr>
          <p:cNvPr id="43011" name="Content Placeholder 2"/>
          <p:cNvSpPr>
            <a:spLocks noGrp="1"/>
          </p:cNvSpPr>
          <p:nvPr>
            <p:ph idx="1"/>
          </p:nvPr>
        </p:nvSpPr>
        <p:spPr>
          <a:xfrm>
            <a:off x="0" y="1533525"/>
            <a:ext cx="4086225" cy="3200400"/>
          </a:xfrm>
        </p:spPr>
        <p:txBody>
          <a:bodyPr/>
          <a:lstStyle/>
          <a:p>
            <a:pPr>
              <a:spcAft>
                <a:spcPts val="1200"/>
              </a:spcAft>
              <a:buFont typeface="Wingdings" pitchFamily="2" charset="2"/>
              <a:buChar char="Ø"/>
              <a:defRPr/>
            </a:pPr>
            <a:r>
              <a:rPr lang="en-US" sz="1800" b="0" dirty="0" smtClean="0"/>
              <a:t>Conducted by CDM Smith for EPA</a:t>
            </a:r>
          </a:p>
          <a:p>
            <a:pPr>
              <a:spcAft>
                <a:spcPts val="1200"/>
              </a:spcAft>
              <a:buFont typeface="Wingdings" pitchFamily="2" charset="2"/>
              <a:buChar char="Ø"/>
              <a:defRPr/>
            </a:pPr>
            <a:endParaRPr lang="en-US" sz="1800" b="0" dirty="0" smtClean="0"/>
          </a:p>
          <a:p>
            <a:pPr>
              <a:buFont typeface="Wingdings" pitchFamily="2" charset="2"/>
              <a:buChar char="Ø"/>
              <a:defRPr/>
            </a:pPr>
            <a:r>
              <a:rPr lang="en-US" sz="1800" b="0" dirty="0" smtClean="0"/>
              <a:t>Separate methods and criteria for:</a:t>
            </a:r>
          </a:p>
          <a:p>
            <a:pPr marL="457200" lvl="1" indent="0">
              <a:buNone/>
              <a:defRPr/>
            </a:pPr>
            <a:r>
              <a:rPr lang="en-US" sz="1800" dirty="0" smtClean="0">
                <a:solidFill>
                  <a:schemeClr val="bg2"/>
                </a:solidFill>
              </a:rPr>
              <a:t>- Upland Areas</a:t>
            </a:r>
            <a:endParaRPr lang="en-US" sz="1800" dirty="0">
              <a:solidFill>
                <a:schemeClr val="bg2"/>
              </a:solidFill>
            </a:endParaRPr>
          </a:p>
          <a:p>
            <a:pPr marL="457200" lvl="1" indent="0">
              <a:buNone/>
              <a:defRPr/>
            </a:pPr>
            <a:r>
              <a:rPr lang="en-US" sz="1800" b="0" dirty="0" smtClean="0"/>
              <a:t>- Waste Management Areas (WMAs)</a:t>
            </a:r>
          </a:p>
          <a:p>
            <a:pPr marL="457200" lvl="1" indent="0">
              <a:buNone/>
              <a:defRPr/>
            </a:pPr>
            <a:r>
              <a:rPr lang="en-US" sz="1800" b="0" dirty="0" smtClean="0"/>
              <a:t>- Steep Slope Areas (SSAs)</a:t>
            </a:r>
          </a:p>
          <a:p>
            <a:pPr marL="0" lvl="1">
              <a:buFont typeface="Wingdings" pitchFamily="2" charset="2"/>
              <a:buChar char="Ø"/>
              <a:defRPr/>
            </a:pPr>
            <a:endParaRPr lang="en-US" b="0" dirty="0" smtClean="0">
              <a:solidFill>
                <a:srgbClr val="FFFF00"/>
              </a:solidFill>
            </a:endParaRPr>
          </a:p>
        </p:txBody>
      </p:sp>
      <p:pic>
        <p:nvPicPr>
          <p:cNvPr id="34820" name="Picture 4" descr="IMG_5801.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082799" y="1143002"/>
            <a:ext cx="4842480" cy="408622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5" name="Rectangle 4"/>
          <p:cNvSpPr/>
          <p:nvPr/>
        </p:nvSpPr>
        <p:spPr>
          <a:xfrm>
            <a:off x="0" y="6488668"/>
            <a:ext cx="2706254" cy="307777"/>
          </a:xfrm>
          <a:prstGeom prst="rect">
            <a:avLst/>
          </a:prstGeom>
        </p:spPr>
        <p:txBody>
          <a:bodyPr wrap="none">
            <a:spAutoFit/>
          </a:bodyPr>
          <a:lstStyle/>
          <a:p>
            <a:pPr marL="347472" indent="-347472" eaLnBrk="0" hangingPunct="0">
              <a:spcBef>
                <a:spcPts val="336"/>
              </a:spcBef>
              <a:spcAft>
                <a:spcPts val="0"/>
              </a:spcAft>
            </a:pPr>
            <a:r>
              <a:rPr lang="en-US" sz="1400" b="1" i="1" dirty="0" smtClean="0">
                <a:solidFill>
                  <a:schemeClr val="accent2"/>
                </a:solidFill>
                <a:latin typeface="Calibri"/>
              </a:rPr>
              <a:t>Evaluating Remedial Performance</a:t>
            </a:r>
            <a:endParaRPr lang="en-US" sz="1400" b="1" i="1" dirty="0">
              <a:solidFill>
                <a:schemeClr val="accent2"/>
              </a:solidFill>
              <a:latin typeface="Calibri"/>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402379"/>
      </p:ext>
    </p:extLst>
  </p:cSld>
  <p:clrMapOvr>
    <a:masterClrMapping/>
  </p:clrMapOvr>
  <p:transition>
    <p:fade thruBlk="1"/>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4396" y="278476"/>
            <a:ext cx="8805333" cy="762000"/>
          </a:xfrm>
        </p:spPr>
        <p:txBody>
          <a:bodyPr/>
          <a:lstStyle/>
          <a:p>
            <a:pPr eaLnBrk="1" hangingPunct="1">
              <a:defRPr/>
            </a:pPr>
            <a:r>
              <a:rPr lang="en-US" sz="2800" dirty="0" smtClean="0"/>
              <a:t>Performance Compliance Standard for Upland Areas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4026386301"/>
              </p:ext>
            </p:extLst>
          </p:nvPr>
        </p:nvGraphicFramePr>
        <p:xfrm>
          <a:off x="240242" y="1666875"/>
          <a:ext cx="8263467" cy="2008766"/>
        </p:xfrm>
        <a:graphic>
          <a:graphicData uri="http://schemas.openxmlformats.org/drawingml/2006/table">
            <a:tbl>
              <a:tblPr/>
              <a:tblGrid>
                <a:gridCol w="1862878"/>
                <a:gridCol w="1329825"/>
                <a:gridCol w="5070764"/>
              </a:tblGrid>
              <a:tr h="843569">
                <a:tc>
                  <a:txBody>
                    <a:bodyPr/>
                    <a:lstStyle/>
                    <a:p>
                      <a:pPr marL="0" marR="0" algn="ctr">
                        <a:spcBef>
                          <a:spcPts val="600"/>
                        </a:spcBef>
                        <a:spcAft>
                          <a:spcPts val="600"/>
                        </a:spcAft>
                      </a:pPr>
                      <a:r>
                        <a:rPr lang="en-US" sz="1800" b="1" dirty="0" smtClean="0">
                          <a:solidFill>
                            <a:srgbClr val="FFC000"/>
                          </a:solidFill>
                          <a:latin typeface="Times New Roman"/>
                          <a:ea typeface="Times New Roman"/>
                          <a:cs typeface="Times New Roman"/>
                        </a:rPr>
                        <a:t>Reclaimed Area Attributes</a:t>
                      </a:r>
                      <a:endParaRPr lang="en-US" sz="1800" dirty="0">
                        <a:solidFill>
                          <a:srgbClr val="FFC000"/>
                        </a:solidFill>
                        <a:latin typeface="Book Antiqua"/>
                        <a:ea typeface="Times New Roman"/>
                        <a:cs typeface="Times New Roman"/>
                      </a:endParaRPr>
                    </a:p>
                  </a:txBody>
                  <a:tcPr marL="45302" marR="45302"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1800" b="1" dirty="0">
                          <a:solidFill>
                            <a:srgbClr val="FFC000"/>
                          </a:solidFill>
                          <a:latin typeface="Times New Roman"/>
                          <a:ea typeface="Times New Roman"/>
                          <a:cs typeface="Times New Roman"/>
                        </a:rPr>
                        <a:t>Standard</a:t>
                      </a:r>
                      <a:endParaRPr lang="en-US" sz="1800" dirty="0">
                        <a:solidFill>
                          <a:srgbClr val="FFC000"/>
                        </a:solidFill>
                        <a:latin typeface="Book Antiqua"/>
                        <a:ea typeface="Times New Roman"/>
                        <a:cs typeface="Times New Roman"/>
                      </a:endParaRPr>
                    </a:p>
                  </a:txBody>
                  <a:tcPr marL="45302" marR="453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1800" b="1" dirty="0">
                          <a:solidFill>
                            <a:srgbClr val="FFC000"/>
                          </a:solidFill>
                          <a:latin typeface="Times New Roman"/>
                          <a:ea typeface="Times New Roman"/>
                          <a:cs typeface="Times New Roman"/>
                        </a:rPr>
                        <a:t>Description</a:t>
                      </a:r>
                      <a:endParaRPr lang="en-US" sz="1800" dirty="0">
                        <a:solidFill>
                          <a:srgbClr val="FFC000"/>
                        </a:solidFill>
                        <a:latin typeface="Book Antiqua"/>
                        <a:ea typeface="Times New Roman"/>
                        <a:cs typeface="Times New Roman"/>
                      </a:endParaRPr>
                    </a:p>
                  </a:txBody>
                  <a:tcPr marL="45302" marR="45302"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r>
              <a:tr h="1165197">
                <a:tc>
                  <a:txBody>
                    <a:bodyPr/>
                    <a:lstStyle/>
                    <a:p>
                      <a:pPr marL="0" marR="0">
                        <a:spcBef>
                          <a:spcPts val="0"/>
                        </a:spcBef>
                        <a:spcAft>
                          <a:spcPts val="600"/>
                        </a:spcAft>
                      </a:pPr>
                      <a:r>
                        <a:rPr lang="en-US" sz="1800" kern="1200" dirty="0" smtClean="0">
                          <a:solidFill>
                            <a:srgbClr val="FFFF99"/>
                          </a:solidFill>
                          <a:latin typeface="Times New Roman"/>
                          <a:ea typeface="Times New Roman"/>
                          <a:cs typeface="Times New Roman"/>
                        </a:rPr>
                        <a:t>Plant Community Measures </a:t>
                      </a:r>
                      <a:r>
                        <a:rPr lang="en-US" sz="1800" dirty="0" smtClean="0">
                          <a:solidFill>
                            <a:srgbClr val="FFFF99"/>
                          </a:solidFill>
                          <a:latin typeface="Times New Roman"/>
                          <a:ea typeface="Times New Roman"/>
                          <a:cs typeface="Times New Roman"/>
                        </a:rPr>
                        <a:t> </a:t>
                      </a:r>
                      <a:r>
                        <a:rPr lang="en-US" sz="1800" dirty="0">
                          <a:solidFill>
                            <a:srgbClr val="FFFF99"/>
                          </a:solidFill>
                          <a:latin typeface="Times New Roman"/>
                          <a:ea typeface="Times New Roman"/>
                          <a:cs typeface="Times New Roman"/>
                        </a:rPr>
                        <a:t>and </a:t>
                      </a:r>
                      <a:r>
                        <a:rPr lang="en-US" sz="1800" dirty="0" smtClean="0">
                          <a:solidFill>
                            <a:srgbClr val="FFFF99"/>
                          </a:solidFill>
                          <a:latin typeface="Times New Roman"/>
                          <a:ea typeface="Times New Roman"/>
                          <a:cs typeface="Times New Roman"/>
                        </a:rPr>
                        <a:t>Soil Stability Indicators</a:t>
                      </a:r>
                      <a:endParaRPr lang="en-US" sz="1800" dirty="0">
                        <a:solidFill>
                          <a:srgbClr val="FFFF99"/>
                        </a:solidFill>
                        <a:latin typeface="Book Antiqua"/>
                        <a:ea typeface="Times New Roman"/>
                        <a:cs typeface="Times New Roman"/>
                      </a:endParaRPr>
                    </a:p>
                  </a:txBody>
                  <a:tcPr marL="45302" marR="45302"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FFFF99"/>
                          </a:solidFill>
                          <a:latin typeface="Times New Roman"/>
                          <a:ea typeface="Times New Roman"/>
                          <a:cs typeface="Times New Roman"/>
                        </a:rPr>
                        <a:t>LRES total score </a:t>
                      </a:r>
                      <a:r>
                        <a:rPr lang="en-US" sz="1800" u="sng" dirty="0">
                          <a:solidFill>
                            <a:srgbClr val="FFFF99"/>
                          </a:solidFill>
                          <a:latin typeface="Times New Roman"/>
                          <a:ea typeface="Times New Roman"/>
                          <a:cs typeface="Times New Roman"/>
                        </a:rPr>
                        <a:t>&gt;</a:t>
                      </a:r>
                      <a:r>
                        <a:rPr lang="en-US" sz="1800" dirty="0">
                          <a:solidFill>
                            <a:srgbClr val="FFFF99"/>
                          </a:solidFill>
                          <a:latin typeface="Times New Roman"/>
                          <a:ea typeface="Times New Roman"/>
                          <a:cs typeface="Times New Roman"/>
                        </a:rPr>
                        <a:t>115 points</a:t>
                      </a:r>
                      <a:endParaRPr lang="en-US" sz="1800" dirty="0">
                        <a:solidFill>
                          <a:srgbClr val="FFFF99"/>
                        </a:solidFill>
                        <a:latin typeface="Book Antiqua"/>
                        <a:ea typeface="Times New Roman"/>
                        <a:cs typeface="Times New Roman"/>
                      </a:endParaRPr>
                    </a:p>
                  </a:txBody>
                  <a:tcPr marL="45302" marR="453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FFFF99"/>
                          </a:solidFill>
                          <a:latin typeface="Times New Roman"/>
                          <a:ea typeface="Times New Roman"/>
                          <a:cs typeface="Times New Roman"/>
                        </a:rPr>
                        <a:t>Site is evaluated using LRES methodology</a:t>
                      </a:r>
                      <a:r>
                        <a:rPr lang="en-US" sz="1800" dirty="0" smtClean="0">
                          <a:solidFill>
                            <a:srgbClr val="FFFF99"/>
                          </a:solidFill>
                          <a:latin typeface="Times New Roman"/>
                          <a:ea typeface="Times New Roman"/>
                          <a:cs typeface="Times New Roman"/>
                        </a:rPr>
                        <a:t>. Involves scoring vegetation and soil attributes.</a:t>
                      </a:r>
                      <a:endParaRPr lang="en-US" sz="1800" dirty="0">
                        <a:solidFill>
                          <a:srgbClr val="FFFF99"/>
                        </a:solidFill>
                        <a:latin typeface="Book Antiqua"/>
                        <a:ea typeface="Times New Roman"/>
                        <a:cs typeface="Times New Roman"/>
                      </a:endParaRPr>
                    </a:p>
                  </a:txBody>
                  <a:tcPr marL="45302" marR="45302"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r>
            </a:tbl>
          </a:graphicData>
        </a:graphic>
      </p:graphicFrame>
      <p:sp>
        <p:nvSpPr>
          <p:cNvPr id="5" name="Rectangle 4"/>
          <p:cNvSpPr/>
          <p:nvPr/>
        </p:nvSpPr>
        <p:spPr>
          <a:xfrm>
            <a:off x="0" y="6488668"/>
            <a:ext cx="2706254" cy="307777"/>
          </a:xfrm>
          <a:prstGeom prst="rect">
            <a:avLst/>
          </a:prstGeom>
        </p:spPr>
        <p:txBody>
          <a:bodyPr wrap="none">
            <a:spAutoFit/>
          </a:bodyPr>
          <a:lstStyle/>
          <a:p>
            <a:pPr marL="347472" indent="-347472" eaLnBrk="0" hangingPunct="0">
              <a:spcBef>
                <a:spcPts val="336"/>
              </a:spcBef>
              <a:spcAft>
                <a:spcPts val="0"/>
              </a:spcAft>
            </a:pPr>
            <a:r>
              <a:rPr lang="en-US" sz="1400" b="1" i="1" dirty="0" smtClean="0">
                <a:solidFill>
                  <a:schemeClr val="accent2"/>
                </a:solidFill>
                <a:latin typeface="Calibri"/>
              </a:rPr>
              <a:t>Evaluating Remedial Performance</a:t>
            </a:r>
            <a:endParaRPr lang="en-US" sz="1400" b="1" i="1" dirty="0">
              <a:solidFill>
                <a:schemeClr val="accent2"/>
              </a:solidFill>
              <a:latin typeface="Calibri"/>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31912361"/>
      </p:ext>
    </p:extLst>
  </p:cSld>
  <p:clrMapOvr>
    <a:masterClrMapping/>
  </p:clrMapOvr>
  <p:transition>
    <p:fade thruBlk="1"/>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Standards for Other Areas</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Waste Management Areas</a:t>
            </a:r>
          </a:p>
          <a:p>
            <a:pPr lvl="1">
              <a:buFont typeface="Wingdings" panose="05000000000000000000" pitchFamily="2" charset="2"/>
              <a:buChar char="Ø"/>
            </a:pPr>
            <a:r>
              <a:rPr lang="en-US" sz="2000" dirty="0" smtClean="0"/>
              <a:t>Semi-quantitative estimates of perennial plant cover, noxious weeds, bare areas, and erosion.</a:t>
            </a:r>
            <a:endParaRPr lang="en-US" sz="2000" dirty="0"/>
          </a:p>
          <a:p>
            <a:pPr marL="0" indent="0">
              <a:buNone/>
            </a:pPr>
            <a:endParaRPr lang="en-US" dirty="0" smtClean="0"/>
          </a:p>
          <a:p>
            <a:r>
              <a:rPr lang="en-US" dirty="0" smtClean="0"/>
              <a:t>Steep Slope Areas</a:t>
            </a:r>
          </a:p>
          <a:p>
            <a:pPr lvl="1">
              <a:buFont typeface="Wingdings" panose="05000000000000000000" pitchFamily="2" charset="2"/>
              <a:buChar char="Ø"/>
            </a:pPr>
            <a:r>
              <a:rPr lang="en-US" sz="2000" dirty="0" smtClean="0"/>
              <a:t>Semi-quantitative </a:t>
            </a:r>
            <a:r>
              <a:rPr lang="en-US" sz="2000" dirty="0"/>
              <a:t>estimates </a:t>
            </a:r>
            <a:r>
              <a:rPr lang="en-US" sz="2000" dirty="0" smtClean="0"/>
              <a:t>woody plant density and erosion</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03813546"/>
      </p:ext>
    </p:extLst>
  </p:cSld>
  <p:clrMapOvr>
    <a:masterClrMapping/>
  </p:clrMapOvr>
  <p:transition>
    <p:fade thruBlk="1"/>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Vegetation Monitoring</a:t>
            </a:r>
          </a:p>
          <a:p>
            <a:r>
              <a:rPr lang="en-US" dirty="0" smtClean="0"/>
              <a:t>Performance Standards</a:t>
            </a:r>
            <a:endParaRPr lang="en-US" dirty="0"/>
          </a:p>
        </p:txBody>
      </p:sp>
      <p:sp>
        <p:nvSpPr>
          <p:cNvPr id="4" name="Text Placeholder 3"/>
          <p:cNvSpPr>
            <a:spLocks noGrp="1"/>
          </p:cNvSpPr>
          <p:nvPr>
            <p:ph type="body" sz="quarter" idx="13"/>
          </p:nvPr>
        </p:nvSpPr>
        <p:spPr/>
        <p:txBody>
          <a:bodyPr/>
          <a:lstStyle/>
          <a:p>
            <a:r>
              <a:rPr lang="en-US" dirty="0"/>
              <a:t>Evaluating Remedial </a:t>
            </a:r>
            <a:r>
              <a:rPr lang="en-US" dirty="0" smtClean="0"/>
              <a:t>Performance</a:t>
            </a:r>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951773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8"/>
          <p:cNvSpPr>
            <a:spLocks noGrp="1"/>
          </p:cNvSpPr>
          <p:nvPr>
            <p:ph type="title"/>
          </p:nvPr>
        </p:nvSpPr>
        <p:spPr>
          <a:xfrm>
            <a:off x="244549" y="0"/>
            <a:ext cx="8899451" cy="1088571"/>
          </a:xfrm>
        </p:spPr>
        <p:txBody>
          <a:bodyPr/>
          <a:lstStyle/>
          <a:p>
            <a:r>
              <a:rPr lang="en-US" sz="2800" dirty="0" smtClean="0"/>
              <a:t>Smelting Legacy at the Anaconda Site</a:t>
            </a:r>
            <a:endParaRPr lang="en-US" sz="2800" dirty="0"/>
          </a:p>
        </p:txBody>
      </p:sp>
      <p:sp>
        <p:nvSpPr>
          <p:cNvPr id="6" name="Text Placeholder 5"/>
          <p:cNvSpPr>
            <a:spLocks noGrp="1"/>
          </p:cNvSpPr>
          <p:nvPr>
            <p:ph sz="half" idx="1"/>
          </p:nvPr>
        </p:nvSpPr>
        <p:spPr>
          <a:xfrm>
            <a:off x="244548" y="1600200"/>
            <a:ext cx="5535149" cy="3817189"/>
          </a:xfrm>
        </p:spPr>
        <p:txBody>
          <a:bodyPr/>
          <a:lstStyle/>
          <a:p>
            <a:r>
              <a:rPr lang="en-US" b="1" dirty="0" smtClean="0"/>
              <a:t>Wastes</a:t>
            </a:r>
          </a:p>
          <a:p>
            <a:pPr lvl="1"/>
            <a:r>
              <a:rPr lang="en-US" sz="2400" b="1" dirty="0" smtClean="0"/>
              <a:t>230 million yd³ of tailings</a:t>
            </a:r>
          </a:p>
          <a:p>
            <a:pPr lvl="1"/>
            <a:r>
              <a:rPr lang="en-US" sz="2400" b="1" dirty="0" smtClean="0"/>
              <a:t>30 million yd³ of furnace slag</a:t>
            </a:r>
          </a:p>
          <a:p>
            <a:pPr lvl="1"/>
            <a:r>
              <a:rPr lang="en-US" sz="2400" b="1" dirty="0" smtClean="0"/>
              <a:t>500 yd³ of flue dust</a:t>
            </a:r>
          </a:p>
          <a:p>
            <a:pPr lvl="1"/>
            <a:endParaRPr lang="en-US" sz="2400" b="1" dirty="0" smtClean="0"/>
          </a:p>
          <a:p>
            <a:r>
              <a:rPr lang="en-US" b="1" dirty="0" smtClean="0">
                <a:solidFill>
                  <a:srgbClr val="FFC000"/>
                </a:solidFill>
              </a:rPr>
              <a:t>Impacted soils, plant communities, and habitats over a 300 square mile area*</a:t>
            </a:r>
          </a:p>
          <a:p>
            <a:pPr>
              <a:buNone/>
            </a:pPr>
            <a:endParaRPr lang="en-US" sz="1400" dirty="0" smtClean="0"/>
          </a:p>
          <a:p>
            <a:pPr>
              <a:buNone/>
            </a:pPr>
            <a:endParaRPr lang="en-US" sz="1400" dirty="0" smtClean="0"/>
          </a:p>
          <a:p>
            <a:pPr>
              <a:buNone/>
            </a:pPr>
            <a:r>
              <a:rPr lang="en-US" sz="1400" dirty="0" smtClean="0"/>
              <a:t>*EPA Website 2012</a:t>
            </a:r>
            <a:endParaRPr lang="en-US" sz="1400" dirty="0"/>
          </a:p>
        </p:txBody>
      </p:sp>
      <p:sp>
        <p:nvSpPr>
          <p:cNvPr id="7" name="Text Placeholder 6"/>
          <p:cNvSpPr>
            <a:spLocks noGrp="1"/>
          </p:cNvSpPr>
          <p:nvPr>
            <p:ph type="body" sz="quarter" idx="13"/>
          </p:nvPr>
        </p:nvSpPr>
        <p:spPr>
          <a:prstGeom prst="rect">
            <a:avLst/>
          </a:prstGeom>
        </p:spPr>
        <p:txBody>
          <a:bodyPr wrap="none">
            <a:spAutoFit/>
          </a:bodyPr>
          <a:lstStyle/>
          <a:p>
            <a:pPr marL="347472" indent="-347472" eaLnBrk="0" hangingPunct="0">
              <a:spcBef>
                <a:spcPts val="336"/>
              </a:spcBef>
              <a:spcAft>
                <a:spcPts val="0"/>
              </a:spcAft>
            </a:pPr>
            <a:r>
              <a:rPr lang="en-US" sz="1400" b="1" i="1" dirty="0">
                <a:solidFill>
                  <a:schemeClr val="accent2"/>
                </a:solidFill>
                <a:latin typeface="Calibri"/>
              </a:rPr>
              <a:t>Location and History</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6 Post Remediation Land Use and Management</a:t>
            </a:r>
            <a:endParaRPr lang="en-US" dirty="0"/>
          </a:p>
        </p:txBody>
      </p:sp>
      <p:sp>
        <p:nvSpPr>
          <p:cNvPr id="3" name="Content Placeholder 2"/>
          <p:cNvSpPr>
            <a:spLocks noGrp="1"/>
          </p:cNvSpPr>
          <p:nvPr>
            <p:ph idx="1"/>
          </p:nvPr>
        </p:nvSpPr>
        <p:spPr/>
        <p:txBody>
          <a:bodyPr/>
          <a:lstStyle/>
          <a:p>
            <a:r>
              <a:rPr lang="en-US" dirty="0" smtClean="0"/>
              <a:t>Coordination with landowners</a:t>
            </a:r>
          </a:p>
          <a:p>
            <a:r>
              <a:rPr lang="en-US" dirty="0" smtClean="0"/>
              <a:t>Categories</a:t>
            </a:r>
          </a:p>
          <a:p>
            <a:r>
              <a:rPr lang="en-US" dirty="0" smtClean="0"/>
              <a:t>Land management plans</a:t>
            </a:r>
          </a:p>
          <a:p>
            <a:r>
              <a:rPr lang="en-US" dirty="0" smtClean="0"/>
              <a:t>Revised Vegetation Management Plan</a:t>
            </a:r>
          </a:p>
          <a:p>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61193105"/>
      </p:ext>
    </p:extLst>
  </p:cSld>
  <p:clrMapOvr>
    <a:masterClrMapping/>
  </p:clrMapOvr>
  <p:transition>
    <p:fade thruBlk="1"/>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Coordination with Landowners</a:t>
            </a:r>
            <a:endParaRPr lang="en-US" dirty="0"/>
          </a:p>
        </p:txBody>
      </p:sp>
      <p:sp>
        <p:nvSpPr>
          <p:cNvPr id="3" name="Content Placeholder 2"/>
          <p:cNvSpPr>
            <a:spLocks noGrp="1"/>
          </p:cNvSpPr>
          <p:nvPr>
            <p:ph idx="1"/>
          </p:nvPr>
        </p:nvSpPr>
        <p:spPr/>
        <p:txBody>
          <a:bodyPr/>
          <a:lstStyle/>
          <a:p>
            <a:r>
              <a:rPr lang="en-US" dirty="0" smtClean="0"/>
              <a:t>Early soil remediation work was focused on property owned by the responsible party</a:t>
            </a:r>
          </a:p>
          <a:p>
            <a:r>
              <a:rPr lang="en-US" dirty="0" smtClean="0"/>
              <a:t>As work moved to private property, landowners wanted compensation for loss of grazing land</a:t>
            </a:r>
          </a:p>
          <a:p>
            <a:r>
              <a:rPr lang="en-US" dirty="0" smtClean="0"/>
              <a:t>Achievement of vegetation performance standards may take several years</a:t>
            </a:r>
          </a:p>
          <a:p>
            <a:r>
              <a:rPr lang="en-US" dirty="0" smtClean="0"/>
              <a:t>For rural residential developments, developers wanted cleanup to unrestricted use</a:t>
            </a:r>
            <a:endParaRPr lang="en-US" dirty="0"/>
          </a:p>
        </p:txBody>
      </p:sp>
      <p:sp>
        <p:nvSpPr>
          <p:cNvPr id="4" name="Text Placeholder 3"/>
          <p:cNvSpPr>
            <a:spLocks noGrp="1"/>
          </p:cNvSpPr>
          <p:nvPr>
            <p:ph type="body" sz="quarter" idx="13"/>
          </p:nvPr>
        </p:nvSpPr>
        <p:spPr/>
        <p:txBody>
          <a:bodyPr/>
          <a:lstStyle/>
          <a:p>
            <a:pPr marL="347472" indent="-347472">
              <a:spcBef>
                <a:spcPts val="336"/>
              </a:spcBef>
              <a:spcAft>
                <a:spcPts val="0"/>
              </a:spcAft>
            </a:pPr>
            <a:r>
              <a:rPr lang="en-US" dirty="0"/>
              <a:t>Post Remediation Land Use and Management</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2965765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to the Vegetation Management Plan</a:t>
            </a:r>
            <a:endParaRPr lang="en-US" dirty="0"/>
          </a:p>
        </p:txBody>
      </p:sp>
      <p:sp>
        <p:nvSpPr>
          <p:cNvPr id="3" name="Content Placeholder 2"/>
          <p:cNvSpPr>
            <a:spLocks noGrp="1"/>
          </p:cNvSpPr>
          <p:nvPr>
            <p:ph sz="half" idx="1"/>
          </p:nvPr>
        </p:nvSpPr>
        <p:spPr>
          <a:xfrm>
            <a:off x="0" y="1627361"/>
            <a:ext cx="4343400" cy="4525963"/>
          </a:xfrm>
        </p:spPr>
        <p:txBody>
          <a:bodyPr/>
          <a:lstStyle/>
          <a:p>
            <a:r>
              <a:rPr lang="en-US" dirty="0" smtClean="0"/>
              <a:t>2009 Original VMP</a:t>
            </a:r>
          </a:p>
          <a:p>
            <a:pPr lvl="1"/>
            <a:r>
              <a:rPr lang="en-US" dirty="0" smtClean="0"/>
              <a:t>Considered only vegetation response</a:t>
            </a:r>
          </a:p>
          <a:p>
            <a:pPr lvl="1"/>
            <a:r>
              <a:rPr lang="en-US" dirty="0" smtClean="0"/>
              <a:t>All remediated soil areas treated the same, regardless of the contaminant concentrations remaining in the soil</a:t>
            </a:r>
          </a:p>
          <a:p>
            <a:pPr lvl="1"/>
            <a:r>
              <a:rPr lang="en-US" dirty="0" smtClean="0"/>
              <a:t>Required a LRES score of 115 for two consecutive years to meet performance standards</a:t>
            </a:r>
            <a:endParaRPr lang="en-US" dirty="0"/>
          </a:p>
        </p:txBody>
      </p:sp>
      <p:sp>
        <p:nvSpPr>
          <p:cNvPr id="4" name="Content Placeholder 3"/>
          <p:cNvSpPr>
            <a:spLocks noGrp="1"/>
          </p:cNvSpPr>
          <p:nvPr>
            <p:ph sz="half" idx="2"/>
          </p:nvPr>
        </p:nvSpPr>
        <p:spPr>
          <a:xfrm>
            <a:off x="4074059" y="1600200"/>
            <a:ext cx="4388762" cy="4525963"/>
          </a:xfrm>
        </p:spPr>
        <p:txBody>
          <a:bodyPr/>
          <a:lstStyle/>
          <a:p>
            <a:r>
              <a:rPr lang="en-US" dirty="0" smtClean="0"/>
              <a:t>2013 Revised VMP</a:t>
            </a:r>
          </a:p>
          <a:p>
            <a:pPr lvl="1"/>
            <a:r>
              <a:rPr lang="en-US" dirty="0" smtClean="0"/>
              <a:t>Used knowledge gained from Vegetation Response Study to develop 6 land management categories</a:t>
            </a:r>
          </a:p>
          <a:p>
            <a:pPr lvl="1"/>
            <a:r>
              <a:rPr lang="en-US" dirty="0" smtClean="0"/>
              <a:t>Early “off ramp” for sites cleaned to the highest land use (residential development)</a:t>
            </a:r>
          </a:p>
          <a:p>
            <a:pPr lvl="1"/>
            <a:r>
              <a:rPr lang="en-US" dirty="0" smtClean="0"/>
              <a:t>Constructing storm water engineered controls around most contaminated lands reduce restrictions on private property</a:t>
            </a:r>
            <a:endParaRPr lang="en-US" dirty="0"/>
          </a:p>
        </p:txBody>
      </p:sp>
      <p:sp>
        <p:nvSpPr>
          <p:cNvPr id="5" name="Text Placeholder 4"/>
          <p:cNvSpPr>
            <a:spLocks noGrp="1"/>
          </p:cNvSpPr>
          <p:nvPr>
            <p:ph type="body" sz="quarter" idx="13"/>
          </p:nvPr>
        </p:nvSpPr>
        <p:spPr/>
        <p:txBody>
          <a:bodyPr/>
          <a:lstStyle/>
          <a:p>
            <a:r>
              <a:rPr lang="en-US" dirty="0"/>
              <a:t>Post Remediation Land Use and </a:t>
            </a:r>
            <a:r>
              <a:rPr lang="en-US" dirty="0" smtClean="0"/>
              <a:t>Management</a:t>
            </a:r>
            <a:endParaRPr lang="en-US"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914514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155275" y="353683"/>
            <a:ext cx="4718649" cy="612475"/>
          </a:xfrm>
        </p:spPr>
        <p:txBody>
          <a:bodyPr/>
          <a:lstStyle/>
          <a:p>
            <a:r>
              <a:rPr lang="en-US" sz="2800" dirty="0" smtClean="0"/>
              <a:t>Long Term Land Management</a:t>
            </a:r>
            <a:endParaRPr lang="en-US" sz="2800" dirty="0"/>
          </a:p>
        </p:txBody>
      </p:sp>
      <p:sp>
        <p:nvSpPr>
          <p:cNvPr id="8" name="Content Placeholder 7"/>
          <p:cNvSpPr>
            <a:spLocks noGrp="1"/>
          </p:cNvSpPr>
          <p:nvPr>
            <p:ph idx="1"/>
          </p:nvPr>
        </p:nvSpPr>
        <p:spPr>
          <a:xfrm>
            <a:off x="112144" y="1333800"/>
            <a:ext cx="4797778" cy="4877857"/>
          </a:xfrm>
        </p:spPr>
        <p:txBody>
          <a:bodyPr/>
          <a:lstStyle/>
          <a:p>
            <a:pPr>
              <a:spcAft>
                <a:spcPts val="0"/>
              </a:spcAft>
              <a:buNone/>
            </a:pPr>
            <a:r>
              <a:rPr lang="en-US" dirty="0" smtClean="0"/>
              <a:t>Three Areas/Different Requirements</a:t>
            </a:r>
          </a:p>
          <a:p>
            <a:pPr>
              <a:spcAft>
                <a:spcPts val="0"/>
              </a:spcAft>
            </a:pPr>
            <a:r>
              <a:rPr lang="en-US" dirty="0" smtClean="0">
                <a:solidFill>
                  <a:srgbClr val="DFD621"/>
                </a:solidFill>
              </a:rPr>
              <a:t>Waste Management Areas</a:t>
            </a:r>
          </a:p>
          <a:p>
            <a:pPr>
              <a:spcBef>
                <a:spcPts val="0"/>
              </a:spcBef>
              <a:spcAft>
                <a:spcPts val="0"/>
              </a:spcAft>
              <a:buNone/>
            </a:pPr>
            <a:r>
              <a:rPr lang="en-US" dirty="0" smtClean="0"/>
              <a:t>	- </a:t>
            </a:r>
            <a:r>
              <a:rPr lang="en-US" sz="2000" dirty="0" smtClean="0"/>
              <a:t>owned by PRP</a:t>
            </a:r>
          </a:p>
          <a:p>
            <a:pPr>
              <a:spcBef>
                <a:spcPts val="0"/>
              </a:spcBef>
              <a:spcAft>
                <a:spcPts val="0"/>
              </a:spcAft>
              <a:buNone/>
            </a:pPr>
            <a:r>
              <a:rPr lang="en-US" sz="2000" dirty="0" smtClean="0"/>
              <a:t>	- long term I&amp;M plan </a:t>
            </a:r>
          </a:p>
          <a:p>
            <a:pPr>
              <a:spcBef>
                <a:spcPts val="0"/>
              </a:spcBef>
              <a:spcAft>
                <a:spcPts val="1200"/>
              </a:spcAft>
              <a:buNone/>
            </a:pPr>
            <a:r>
              <a:rPr lang="en-US" sz="2000" dirty="0" smtClean="0"/>
              <a:t>	- EPA five year review </a:t>
            </a:r>
          </a:p>
          <a:p>
            <a:pPr>
              <a:spcBef>
                <a:spcPts val="0"/>
              </a:spcBef>
              <a:spcAft>
                <a:spcPts val="0"/>
              </a:spcAft>
            </a:pPr>
            <a:r>
              <a:rPr lang="en-US" dirty="0" smtClean="0">
                <a:solidFill>
                  <a:srgbClr val="DFD621"/>
                </a:solidFill>
              </a:rPr>
              <a:t>Outer Areas </a:t>
            </a:r>
            <a:r>
              <a:rPr lang="en-US" sz="2000" dirty="0" smtClean="0">
                <a:solidFill>
                  <a:srgbClr val="DFD621"/>
                </a:solidFill>
              </a:rPr>
              <a:t>(low metals/plant stress)</a:t>
            </a:r>
          </a:p>
          <a:p>
            <a:pPr>
              <a:spcBef>
                <a:spcPts val="0"/>
              </a:spcBef>
              <a:spcAft>
                <a:spcPts val="0"/>
              </a:spcAft>
              <a:buNone/>
            </a:pPr>
            <a:r>
              <a:rPr lang="en-US" sz="2000" dirty="0" smtClean="0"/>
              <a:t>	- privately owned and managed </a:t>
            </a:r>
          </a:p>
          <a:p>
            <a:pPr>
              <a:spcBef>
                <a:spcPts val="0"/>
              </a:spcBef>
              <a:spcAft>
                <a:spcPts val="1200"/>
              </a:spcAft>
              <a:buNone/>
            </a:pPr>
            <a:r>
              <a:rPr lang="en-US" sz="2000" dirty="0" smtClean="0"/>
              <a:t>	- EPA five year review (</a:t>
            </a:r>
            <a:r>
              <a:rPr lang="en-US" sz="2000" i="1" dirty="0" smtClean="0"/>
              <a:t>only monitoring requirement, not for Category 1 and 2)</a:t>
            </a:r>
          </a:p>
          <a:p>
            <a:pPr>
              <a:spcBef>
                <a:spcPts val="0"/>
              </a:spcBef>
              <a:spcAft>
                <a:spcPts val="0"/>
              </a:spcAft>
            </a:pPr>
            <a:r>
              <a:rPr lang="en-US" dirty="0" smtClean="0">
                <a:solidFill>
                  <a:srgbClr val="DFD621"/>
                </a:solidFill>
              </a:rPr>
              <a:t>Vegetation Management Areas</a:t>
            </a:r>
            <a:endParaRPr lang="en-US" sz="2000" dirty="0" smtClean="0">
              <a:solidFill>
                <a:srgbClr val="DFD621"/>
              </a:solidFill>
            </a:endParaRPr>
          </a:p>
          <a:p>
            <a:pPr>
              <a:spcBef>
                <a:spcPts val="0"/>
              </a:spcBef>
              <a:spcAft>
                <a:spcPts val="0"/>
              </a:spcAft>
              <a:buNone/>
            </a:pPr>
            <a:r>
              <a:rPr lang="en-US" sz="2000" dirty="0" smtClean="0"/>
              <a:t>	- privately owned and managed</a:t>
            </a:r>
          </a:p>
          <a:p>
            <a:pPr>
              <a:spcBef>
                <a:spcPts val="0"/>
              </a:spcBef>
              <a:spcAft>
                <a:spcPts val="0"/>
              </a:spcAft>
              <a:buNone/>
            </a:pPr>
            <a:r>
              <a:rPr lang="en-US" sz="2000" dirty="0" smtClean="0"/>
              <a:t>	- Land Management Plan required</a:t>
            </a:r>
          </a:p>
          <a:p>
            <a:pPr>
              <a:spcBef>
                <a:spcPts val="0"/>
              </a:spcBef>
              <a:spcAft>
                <a:spcPts val="0"/>
              </a:spcAft>
              <a:buNone/>
            </a:pPr>
            <a:r>
              <a:rPr lang="en-US" sz="2000" dirty="0" smtClean="0"/>
              <a:t>	- PRP annual monitoring required</a:t>
            </a:r>
          </a:p>
          <a:p>
            <a:pPr>
              <a:spcBef>
                <a:spcPts val="0"/>
              </a:spcBef>
              <a:spcAft>
                <a:spcPts val="0"/>
              </a:spcAft>
              <a:buNone/>
            </a:pPr>
            <a:r>
              <a:rPr lang="en-US" sz="2000" dirty="0" smtClean="0"/>
              <a:t>	- EPA five year review </a:t>
            </a:r>
          </a:p>
        </p:txBody>
      </p:sp>
      <p:graphicFrame>
        <p:nvGraphicFramePr>
          <p:cNvPr id="64513" name="Object 1"/>
          <p:cNvGraphicFramePr>
            <a:graphicFrameLocks noChangeAspect="1"/>
          </p:cNvGraphicFramePr>
          <p:nvPr/>
        </p:nvGraphicFramePr>
        <p:xfrm>
          <a:off x="4944534" y="75982"/>
          <a:ext cx="4001206" cy="6185439"/>
        </p:xfrm>
        <a:graphic>
          <a:graphicData uri="http://schemas.openxmlformats.org/presentationml/2006/ole">
            <p:oleObj spid="_x0000_s64534" name="Acrobat Document" r:id="rId3" imgW="5448300" imgH="8420100" progId="">
              <p:embed/>
            </p:oleObj>
          </a:graphicData>
        </a:graphic>
      </p:graphicFrame>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11176" y="152400"/>
            <a:ext cx="6308724" cy="1009650"/>
          </a:xfrm>
        </p:spPr>
        <p:txBody>
          <a:bodyPr/>
          <a:lstStyle/>
          <a:p>
            <a:r>
              <a:rPr lang="en-US" sz="2800" dirty="0" smtClean="0">
                <a:solidFill>
                  <a:schemeClr val="bg2"/>
                </a:solidFill>
              </a:rPr>
              <a:t>Land Management Categories</a:t>
            </a:r>
            <a:endParaRPr lang="en-US" sz="2800" dirty="0"/>
          </a:p>
        </p:txBody>
      </p:sp>
      <p:sp>
        <p:nvSpPr>
          <p:cNvPr id="3" name="Content Placeholder 2"/>
          <p:cNvSpPr>
            <a:spLocks noGrp="1"/>
          </p:cNvSpPr>
          <p:nvPr>
            <p:ph idx="1"/>
          </p:nvPr>
        </p:nvSpPr>
        <p:spPr/>
        <p:txBody>
          <a:bodyPr/>
          <a:lstStyle/>
          <a:p>
            <a:pPr marL="0" indent="0">
              <a:buNone/>
            </a:pPr>
            <a:r>
              <a:rPr lang="en-US" sz="1800" dirty="0"/>
              <a:t>Based on the wide range of post-RA soil contaminant concentration levels, land ownership, and the various types of anticipated land uses, properties have been divided into six categories for the purposes of monitoring, maintenance, institutional controls, and determining </a:t>
            </a:r>
            <a:r>
              <a:rPr lang="en-US" sz="1800" dirty="0" smtClean="0"/>
              <a:t>compliance</a:t>
            </a:r>
          </a:p>
          <a:p>
            <a:pPr marL="0" indent="0">
              <a:buNone/>
            </a:pPr>
            <a:endParaRPr lang="en-US" sz="1800" dirty="0"/>
          </a:p>
          <a:p>
            <a:r>
              <a:rPr lang="en-US" sz="1800" dirty="0"/>
              <a:t>Category 1.  Unrestricted Use Properties – soil less than 250 mg/kg arsenic;</a:t>
            </a:r>
          </a:p>
          <a:p>
            <a:r>
              <a:rPr lang="en-US" sz="1800" dirty="0"/>
              <a:t>Category 2.  Upland Properties - Low to Moderate (</a:t>
            </a:r>
            <a:r>
              <a:rPr lang="en-US" sz="1800" dirty="0" smtClean="0"/>
              <a:t>up to </a:t>
            </a:r>
            <a:r>
              <a:rPr lang="en-US" sz="1800" dirty="0"/>
              <a:t>1,700 mg/kg) total metal index (</a:t>
            </a:r>
            <a:r>
              <a:rPr lang="en-US" sz="1800" dirty="0" smtClean="0"/>
              <a:t>TMI) </a:t>
            </a:r>
            <a:r>
              <a:rPr lang="en-US" sz="1800" dirty="0"/>
              <a:t>having enhanced reclamation; </a:t>
            </a:r>
          </a:p>
          <a:p>
            <a:r>
              <a:rPr lang="en-US" sz="1800" dirty="0"/>
              <a:t>Category 3.  Upland Properties - Moderate to High (&gt;1,701 mg/kg) TMI having enhanced reclamation and design;</a:t>
            </a:r>
          </a:p>
          <a:p>
            <a:r>
              <a:rPr lang="en-US" sz="1800" dirty="0"/>
              <a:t>Category 4.  Upland Properties - Moderate to High (&gt;1,701 mg/kg) TMI having enhanced reclamation and a land management plan where enhanced design is not feasible;</a:t>
            </a:r>
          </a:p>
          <a:p>
            <a:r>
              <a:rPr lang="en-US" sz="1800" dirty="0"/>
              <a:t>Category 5.  High Arsenic Areas (HAAs), and;</a:t>
            </a:r>
          </a:p>
          <a:p>
            <a:r>
              <a:rPr lang="en-US" sz="1800" dirty="0"/>
              <a:t>Category 6.  Waste Management Areas (WMAs).</a:t>
            </a:r>
          </a:p>
          <a:p>
            <a:endParaRPr lang="en-US" dirty="0"/>
          </a:p>
        </p:txBody>
      </p:sp>
      <p:sp>
        <p:nvSpPr>
          <p:cNvPr id="4" name="Rectangle 3"/>
          <p:cNvSpPr/>
          <p:nvPr/>
        </p:nvSpPr>
        <p:spPr>
          <a:xfrm>
            <a:off x="0" y="6488668"/>
            <a:ext cx="3583353" cy="307777"/>
          </a:xfrm>
          <a:prstGeom prst="rect">
            <a:avLst/>
          </a:prstGeom>
        </p:spPr>
        <p:txBody>
          <a:bodyPr wrap="none">
            <a:spAutoFit/>
          </a:bodyPr>
          <a:lstStyle/>
          <a:p>
            <a:pPr marL="347472" indent="-347472" eaLnBrk="0" hangingPunct="0">
              <a:spcBef>
                <a:spcPts val="336"/>
              </a:spcBef>
              <a:spcAft>
                <a:spcPts val="0"/>
              </a:spcAft>
            </a:pPr>
            <a:r>
              <a:rPr lang="en-US" sz="1400" b="1" i="1" dirty="0">
                <a:solidFill>
                  <a:schemeClr val="accent2"/>
                </a:solidFill>
                <a:latin typeface="Calibri"/>
              </a:rPr>
              <a:t>Post Remediation Land Use and </a:t>
            </a:r>
            <a:r>
              <a:rPr lang="en-US" sz="1400" b="1" i="1" dirty="0" smtClean="0">
                <a:solidFill>
                  <a:schemeClr val="accent2"/>
                </a:solidFill>
                <a:latin typeface="Calibri"/>
              </a:rPr>
              <a:t>Management</a:t>
            </a:r>
            <a:endParaRPr lang="en-US" sz="1400" b="1" i="1" dirty="0">
              <a:solidFill>
                <a:schemeClr val="accent2"/>
              </a:solidFill>
              <a:latin typeface="Calibri"/>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84717612"/>
      </p:ext>
    </p:extLst>
  </p:cSld>
  <p:clrMapOvr>
    <a:masterClrMapping/>
  </p:clrMapOvr>
  <p:transition>
    <p:fade thruBlk="1"/>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Improved Vegetation Management Plan</a:t>
            </a:r>
          </a:p>
        </p:txBody>
      </p:sp>
      <p:sp>
        <p:nvSpPr>
          <p:cNvPr id="3" name="Content Placeholder 2"/>
          <p:cNvSpPr>
            <a:spLocks noGrp="1"/>
          </p:cNvSpPr>
          <p:nvPr>
            <p:ph idx="1"/>
          </p:nvPr>
        </p:nvSpPr>
        <p:spPr/>
        <p:txBody>
          <a:bodyPr/>
          <a:lstStyle/>
          <a:p>
            <a:r>
              <a:rPr lang="en-US" dirty="0" smtClean="0"/>
              <a:t>2009 Vegetation Management Plan</a:t>
            </a:r>
          </a:p>
          <a:p>
            <a:pPr lvl="1"/>
            <a:r>
              <a:rPr lang="en-US" dirty="0"/>
              <a:t>Reduce arsenic concentrations below the 1,000 mg/kg recreational/open space agricultural land use action </a:t>
            </a:r>
            <a:r>
              <a:rPr lang="en-US" dirty="0" smtClean="0"/>
              <a:t>level</a:t>
            </a:r>
          </a:p>
          <a:p>
            <a:pPr lvl="1"/>
            <a:r>
              <a:rPr lang="en-US" dirty="0"/>
              <a:t>Meet </a:t>
            </a:r>
            <a:r>
              <a:rPr lang="en-US" dirty="0" smtClean="0"/>
              <a:t>vegetation </a:t>
            </a:r>
            <a:r>
              <a:rPr lang="en-US" dirty="0"/>
              <a:t>performance </a:t>
            </a:r>
            <a:r>
              <a:rPr lang="en-US" dirty="0" smtClean="0"/>
              <a:t>standards (can take up to 10 years)</a:t>
            </a:r>
          </a:p>
          <a:p>
            <a:pPr lvl="1"/>
            <a:endParaRPr lang="en-US" dirty="0"/>
          </a:p>
          <a:p>
            <a:r>
              <a:rPr lang="en-US" dirty="0" smtClean="0"/>
              <a:t>2013 Revised Vegetation Management Plan</a:t>
            </a:r>
          </a:p>
          <a:p>
            <a:pPr lvl="1"/>
            <a:r>
              <a:rPr lang="en-US" dirty="0" smtClean="0"/>
              <a:t>Creates incentives for responsible party to complete better cleanup (e.g., further reduce arsenic and metals concentrations means less restrictions, monitoring, and maintenance)</a:t>
            </a:r>
          </a:p>
          <a:p>
            <a:pPr lvl="1"/>
            <a:r>
              <a:rPr lang="en-US" dirty="0" smtClean="0"/>
              <a:t>Private landowners get property back quicker and with less restrictions – “ready for reuse”</a:t>
            </a:r>
          </a:p>
          <a:p>
            <a:pPr lvl="1"/>
            <a:r>
              <a:rPr lang="en-US" dirty="0" smtClean="0"/>
              <a:t>Better cleanup means less emphasis on institutional controls</a:t>
            </a:r>
            <a:endParaRPr lang="en-US" dirty="0"/>
          </a:p>
          <a:p>
            <a:pPr lvl="1"/>
            <a:endParaRPr lang="en-US" dirty="0"/>
          </a:p>
          <a:p>
            <a:pPr lvl="1"/>
            <a:endParaRPr lang="en-US" dirty="0"/>
          </a:p>
        </p:txBody>
      </p:sp>
      <p:sp>
        <p:nvSpPr>
          <p:cNvPr id="4" name="Text Placeholder 3"/>
          <p:cNvSpPr>
            <a:spLocks noGrp="1"/>
          </p:cNvSpPr>
          <p:nvPr>
            <p:ph type="body" sz="quarter" idx="13"/>
          </p:nvPr>
        </p:nvSpPr>
        <p:spPr/>
        <p:txBody>
          <a:bodyPr/>
          <a:lstStyle/>
          <a:p>
            <a:pPr marL="347472" indent="-347472">
              <a:spcBef>
                <a:spcPts val="336"/>
              </a:spcBef>
              <a:spcAft>
                <a:spcPts val="0"/>
              </a:spcAft>
            </a:pPr>
            <a:r>
              <a:rPr lang="en-US" dirty="0"/>
              <a:t>Post Remediation Land Use and Management</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4558166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Questions?</a:t>
            </a:r>
            <a:endParaRPr lang="en-US" dirty="0"/>
          </a:p>
        </p:txBody>
      </p:sp>
      <p:pic>
        <p:nvPicPr>
          <p:cNvPr id="9" name="Picture 7954935" descr="S5Picture 7954935"/>
          <p:cNvPicPr>
            <a:picLocks noChangeAspect="1" noChangeArrowheads="1"/>
          </p:cNvPicPr>
          <p:nvPr>
            <p:custDataLst>
              <p:tags r:id="rId1"/>
            </p:custDataLst>
          </p:nvPr>
        </p:nvPicPr>
        <p:blipFill>
          <a:blip r:embed="rId3"/>
          <a:srcRect/>
          <a:stretch>
            <a:fillRect/>
          </a:stretch>
        </p:blipFill>
        <p:spPr bwMode="auto">
          <a:xfrm>
            <a:off x="53786" y="2095921"/>
            <a:ext cx="9034177" cy="3538386"/>
          </a:xfrm>
          <a:prstGeom prst="rect">
            <a:avLst/>
          </a:prstGeom>
          <a:noFill/>
          <a:ln w="9525">
            <a:noFill/>
            <a:miter lim="800000"/>
            <a:headEnd/>
            <a:tailEnd/>
          </a:ln>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24851" y="5499282"/>
            <a:ext cx="819148" cy="8919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KIP" val="SKIP"/>
  <p:tag name="RNROPT" val="Picture 7234386"/>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KIP" val="SKIP"/>
  <p:tag name="RNROPT" val="Picture 4"/>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KIP" val="SKIP"/>
  <p:tag name="RNROPT" val="Picture 7"/>
</p:tagLst>
</file>

<file path=ppt/theme/theme1.xml><?xml version="1.0" encoding="utf-8"?>
<a:theme xmlns:a="http://schemas.openxmlformats.org/drawingml/2006/main" name="PowerPointBRennick">
  <a:themeElements>
    <a:clrScheme name="Splash">
      <a:dk1>
        <a:srgbClr val="003399"/>
      </a:dk1>
      <a:lt1>
        <a:srgbClr val="FFFFFF"/>
      </a:lt1>
      <a:dk2>
        <a:srgbClr val="000000"/>
      </a:dk2>
      <a:lt2>
        <a:srgbClr val="FFFFFF"/>
      </a:lt2>
      <a:accent1>
        <a:srgbClr val="00314C"/>
      </a:accent1>
      <a:accent2>
        <a:srgbClr val="9BCEF0"/>
      </a:accent2>
      <a:accent3>
        <a:srgbClr val="003399"/>
      </a:accent3>
      <a:accent4>
        <a:srgbClr val="A3A5A8"/>
      </a:accent4>
      <a:accent5>
        <a:srgbClr val="33DBFF"/>
      </a:accent5>
      <a:accent6>
        <a:srgbClr val="000000"/>
      </a:accent6>
      <a:hlink>
        <a:srgbClr val="003399"/>
      </a:hlink>
      <a:folHlink>
        <a:srgbClr val="C2E1F6"/>
      </a:folHlink>
    </a:clrScheme>
    <a:fontScheme name="CDM LF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ramework Dark">
  <a:themeElements>
    <a:clrScheme name="Splash">
      <a:dk1>
        <a:srgbClr val="003399"/>
      </a:dk1>
      <a:lt1>
        <a:srgbClr val="FFFFFF"/>
      </a:lt1>
      <a:dk2>
        <a:srgbClr val="000000"/>
      </a:dk2>
      <a:lt2>
        <a:srgbClr val="FFFFFF"/>
      </a:lt2>
      <a:accent1>
        <a:srgbClr val="00314C"/>
      </a:accent1>
      <a:accent2>
        <a:srgbClr val="9BCEF0"/>
      </a:accent2>
      <a:accent3>
        <a:srgbClr val="003399"/>
      </a:accent3>
      <a:accent4>
        <a:srgbClr val="A3A5A8"/>
      </a:accent4>
      <a:accent5>
        <a:srgbClr val="33DBFF"/>
      </a:accent5>
      <a:accent6>
        <a:srgbClr val="000000"/>
      </a:accent6>
      <a:hlink>
        <a:srgbClr val="003399"/>
      </a:hlink>
      <a:folHlink>
        <a:srgbClr val="C2E1F6"/>
      </a:folHlink>
    </a:clrScheme>
    <a:fontScheme name="CDM LF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04C7DDF731A7245BD9C9D6BB8130A5F" ma:contentTypeVersion="6" ma:contentTypeDescription="Create a new document." ma:contentTypeScope="" ma:versionID="18a35025eef8fc3423081b5ce7085327">
  <xsd:schema xmlns:xsd="http://www.w3.org/2001/XMLSchema" xmlns:xs="http://www.w3.org/2001/XMLSchema" xmlns:p="http://schemas.microsoft.com/office/2006/metadata/properties" xmlns:ns2="e82d9c9c-0106-4092-b4b0-0a0a115e3169" targetNamespace="http://schemas.microsoft.com/office/2006/metadata/properties" ma:root="true" ma:fieldsID="49a9e9858634b921b0e61c881ba2b417" ns2:_="">
    <xsd:import namespace="e82d9c9c-0106-4092-b4b0-0a0a115e3169"/>
    <xsd:element name="properties">
      <xsd:complexType>
        <xsd:sequence>
          <xsd:element name="documentManagement">
            <xsd:complexType>
              <xsd:all>
                <xsd:element ref="ns2:Document_x0020_Type" minOccurs="0"/>
                <xsd:element ref="ns2:Design_x0020_Theme" minOccurs="0"/>
                <xsd:element ref="ns2:Size" minOccurs="0"/>
                <xsd:element ref="ns2:Orientation" minOccurs="0"/>
                <xsd:element ref="ns2:Produc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2d9c9c-0106-4092-b4b0-0a0a115e3169" elementFormDefault="qualified">
    <xsd:import namespace="http://schemas.microsoft.com/office/2006/documentManagement/types"/>
    <xsd:import namespace="http://schemas.microsoft.com/office/infopath/2007/PartnerControls"/>
    <xsd:element name="Document_x0020_Type" ma:index="1" nillable="true" ma:displayName="Document Type" ma:format="RadioButtons" ma:internalName="Document_x0020_Type">
      <xsd:simpleType>
        <xsd:restriction base="dms:Choice">
          <xsd:enumeration value="InDesign"/>
          <xsd:enumeration value="Word"/>
          <xsd:enumeration value="PowerPoint"/>
          <xsd:enumeration value="Other"/>
        </xsd:restriction>
      </xsd:simpleType>
    </xsd:element>
    <xsd:element name="Design_x0020_Theme" ma:index="2" nillable="true" ma:displayName="Design Theme" ma:format="RadioButtons" ma:internalName="Design_x0020_Theme">
      <xsd:simpleType>
        <xsd:restriction base="dms:Choice">
          <xsd:enumeration value="Foundation"/>
          <xsd:enumeration value="Framework"/>
          <xsd:enumeration value="Focus"/>
          <xsd:enumeration value="N/A"/>
        </xsd:restriction>
      </xsd:simpleType>
    </xsd:element>
    <xsd:element name="Size" ma:index="3" nillable="true" ma:displayName="Size" ma:format="RadioButtons" ma:internalName="Size">
      <xsd:simpleType>
        <xsd:restriction base="dms:Choice">
          <xsd:enumeration value="US Letter"/>
          <xsd:enumeration value="A4"/>
          <xsd:enumeration value="Binder"/>
          <xsd:enumeration value="Other"/>
        </xsd:restriction>
      </xsd:simpleType>
    </xsd:element>
    <xsd:element name="Orientation" ma:index="4" nillable="true" ma:displayName="Orientation" ma:default="Portrait" ma:format="RadioButtons" ma:internalName="Orientation">
      <xsd:simpleType>
        <xsd:restriction base="dms:Choice">
          <xsd:enumeration value="Portrait"/>
          <xsd:enumeration value="Landscape"/>
        </xsd:restriction>
      </xsd:simpleType>
    </xsd:element>
    <xsd:element name="Product" ma:index="5" nillable="true" ma:displayName="Product" ma:format="RadioButtons" ma:internalName="Product">
      <xsd:simpleType>
        <xsd:restriction base="dms:Choice">
          <xsd:enumeration value="Covers"/>
          <xsd:enumeration value="Tabs"/>
          <xsd:enumeration value="CDs"/>
          <xsd:enumeration value="Brochures"/>
          <xsd:enumeration value="Leave-behinds"/>
          <xsd:enumeration value="PPT Presentations"/>
          <xsd:enumeration value="Exhibit Booth"/>
          <xsd:enumeration value="Fact Sheet"/>
          <xsd:enumeration value="Ads"/>
          <xsd:enumeration value="SPIN"/>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6"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Orientation xmlns="e82d9c9c-0106-4092-b4b0-0a0a115e3169">Landscape</Orientation>
    <Size xmlns="e82d9c9c-0106-4092-b4b0-0a0a115e3169">Other</Size>
    <Product xmlns="e82d9c9c-0106-4092-b4b0-0a0a115e3169">PPT Presentations</Product>
    <Design_x0020_Theme xmlns="e82d9c9c-0106-4092-b4b0-0a0a115e3169">Framework</Design_x0020_Theme>
    <Document_x0020_Type xmlns="e82d9c9c-0106-4092-b4b0-0a0a115e3169">PowerPoint</Document_x0020_Type>
  </documentManagement>
</p:properties>
</file>

<file path=customXml/itemProps1.xml><?xml version="1.0" encoding="utf-8"?>
<ds:datastoreItem xmlns:ds="http://schemas.openxmlformats.org/officeDocument/2006/customXml" ds:itemID="{D8498007-56BF-41BA-9C67-9CD805CB5A04}">
  <ds:schemaRefs>
    <ds:schemaRef ds:uri="http://schemas.microsoft.com/sharepoint/v3/contenttype/forms"/>
  </ds:schemaRefs>
</ds:datastoreItem>
</file>

<file path=customXml/itemProps2.xml><?xml version="1.0" encoding="utf-8"?>
<ds:datastoreItem xmlns:ds="http://schemas.openxmlformats.org/officeDocument/2006/customXml" ds:itemID="{BE4FD8C0-5103-475F-8156-13E53417DD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2d9c9c-0106-4092-b4b0-0a0a115e31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D1D912-3342-46C0-B1C6-45D1B78D0088}">
  <ds:schemaRefs>
    <ds:schemaRef ds:uri="http://schemas.microsoft.com/office/infopath/2007/PartnerControls"/>
    <ds:schemaRef ds:uri="http://schemas.microsoft.com/office/2006/metadata/properties"/>
    <ds:schemaRef ds:uri="http://schemas.microsoft.com/office/2006/documentManagement/types"/>
    <ds:schemaRef ds:uri="http://purl.org/dc/terms/"/>
    <ds:schemaRef ds:uri="http://purl.org/dc/elements/1.1/"/>
    <ds:schemaRef ds:uri="http://schemas.openxmlformats.org/package/2006/metadata/core-properties"/>
    <ds:schemaRef ds:uri="e82d9c9c-0106-4092-b4b0-0a0a115e316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PowerPointBRennick</Template>
  <TotalTime>10309</TotalTime>
  <Words>4993</Words>
  <Application>Microsoft Macintosh PowerPoint</Application>
  <PresentationFormat>On-screen Show (4:3)</PresentationFormat>
  <Paragraphs>671</Paragraphs>
  <Slides>96</Slides>
  <Notes>14</Notes>
  <HiddenSlides>0</HiddenSlides>
  <MMClips>0</MMClips>
  <ScaleCrop>false</ScaleCrop>
  <HeadingPairs>
    <vt:vector size="6" baseType="variant">
      <vt:variant>
        <vt:lpstr>Design Template</vt:lpstr>
      </vt:variant>
      <vt:variant>
        <vt:i4>3</vt:i4>
      </vt:variant>
      <vt:variant>
        <vt:lpstr>Embedded OLE Servers</vt:lpstr>
      </vt:variant>
      <vt:variant>
        <vt:i4>1</vt:i4>
      </vt:variant>
      <vt:variant>
        <vt:lpstr>Slide Titles</vt:lpstr>
      </vt:variant>
      <vt:variant>
        <vt:i4>96</vt:i4>
      </vt:variant>
    </vt:vector>
  </HeadingPairs>
  <TitlesOfParts>
    <vt:vector size="100" baseType="lpstr">
      <vt:lpstr>PowerPointBRennick</vt:lpstr>
      <vt:lpstr>Framework Dark</vt:lpstr>
      <vt:lpstr>Custom Design</vt:lpstr>
      <vt:lpstr>Acrobat Document</vt:lpstr>
      <vt:lpstr>Slide 1</vt:lpstr>
      <vt:lpstr>Contents</vt:lpstr>
      <vt:lpstr>Slide 3</vt:lpstr>
      <vt:lpstr>Slide 4</vt:lpstr>
      <vt:lpstr>Slide 5</vt:lpstr>
      <vt:lpstr>Slide 6</vt:lpstr>
      <vt:lpstr>Open pit mining began in 1955 and continues today</vt:lpstr>
      <vt:lpstr>Slide 8</vt:lpstr>
      <vt:lpstr>Smelting Legacy at the Anaconda Site</vt:lpstr>
      <vt:lpstr>Brief Regulatory History</vt:lpstr>
      <vt:lpstr>Anaconda Regional  Water, Waste &amp; Soils </vt:lpstr>
      <vt:lpstr>Smelter Complex, Anaconda, MT 1903</vt:lpstr>
      <vt:lpstr>Smelting Impacts Near Anaconda</vt:lpstr>
      <vt:lpstr>Slide 14</vt:lpstr>
      <vt:lpstr>Perspective: Uncontaminated Rangeland in SW Montana</vt:lpstr>
      <vt:lpstr>EPA’s Remedial Action Objectives for the ARWW&amp;S OU*</vt:lpstr>
      <vt:lpstr>Part 2 – Basis of Remedial Design (1998-2006) </vt:lpstr>
      <vt:lpstr>Basis of Remedial Design for the ARWW&amp;S OU</vt:lpstr>
      <vt:lpstr>Basis of Remedial Design for the ARWW&amp;S OU</vt:lpstr>
      <vt:lpstr>Method Development Process</vt:lpstr>
      <vt:lpstr>Land Reclamation Evaluation System (LRES) </vt:lpstr>
      <vt:lpstr>Vegetation Point Distribution (100 point max)</vt:lpstr>
      <vt:lpstr>Soil Point Distribution (75 point max)</vt:lpstr>
      <vt:lpstr>Decision Modifying Criteria</vt:lpstr>
      <vt:lpstr>Example Sites and Remedial Decisions</vt:lpstr>
      <vt:lpstr>Example Sites and Remedial Decisions</vt:lpstr>
      <vt:lpstr>Slide 27</vt:lpstr>
      <vt:lpstr>Results</vt:lpstr>
      <vt:lpstr>Questions?</vt:lpstr>
      <vt:lpstr>Part 3 – Remedial Design and Remedial Action</vt:lpstr>
      <vt:lpstr>Slide 31</vt:lpstr>
      <vt:lpstr>Steep Slope Reclamation</vt:lpstr>
      <vt:lpstr>Slide 33</vt:lpstr>
      <vt:lpstr>Slide 34</vt:lpstr>
      <vt:lpstr>Slide 35</vt:lpstr>
      <vt:lpstr>Slide 36</vt:lpstr>
      <vt:lpstr>Slide 37</vt:lpstr>
      <vt:lpstr>Slide 38</vt:lpstr>
      <vt:lpstr>Slide 39</vt:lpstr>
      <vt:lpstr>Basis of Design for Soil Treatment</vt:lpstr>
      <vt:lpstr>Slide 41</vt:lpstr>
      <vt:lpstr>Slide 42</vt:lpstr>
      <vt:lpstr>Soil Treatment Design Criteria Issues</vt:lpstr>
      <vt:lpstr>Depth of Treatment</vt:lpstr>
      <vt:lpstr>pH</vt:lpstr>
      <vt:lpstr>Alkaline Amendments</vt:lpstr>
      <vt:lpstr>Lime Equation for Soil Treatment</vt:lpstr>
      <vt:lpstr>Organic Matter (OM)</vt:lpstr>
      <vt:lpstr>Slide 49</vt:lpstr>
      <vt:lpstr>Slide 50</vt:lpstr>
      <vt:lpstr>Slide 51</vt:lpstr>
      <vt:lpstr>Slide 52</vt:lpstr>
      <vt:lpstr>Slide 53</vt:lpstr>
      <vt:lpstr>Slide 54</vt:lpstr>
      <vt:lpstr>Slide 55</vt:lpstr>
      <vt:lpstr>RDU1 Stucky Ridge – Remedial Design</vt:lpstr>
      <vt:lpstr>Questions?</vt:lpstr>
      <vt:lpstr>  Part 4 - Revegetation Success and Problems (2009-2012)  </vt:lpstr>
      <vt:lpstr>Remediation Success</vt:lpstr>
      <vt:lpstr>2010 Anaconda Five Year Review Results </vt:lpstr>
      <vt:lpstr> 2010 Anaconda Five Year Review Results    </vt:lpstr>
      <vt:lpstr>Stressed, chlorotic bunchgrasses in the Stucky Ridge Moto-X Demo Plots  Photograph taken in July 2010 during FYR site inspection</vt:lpstr>
      <vt:lpstr>Slide 63</vt:lpstr>
      <vt:lpstr>Concerns Identified in 2010 ARWW&amp;S OU Five Year Review</vt:lpstr>
      <vt:lpstr>Principal Study Questions for Vegetation Response Investigation </vt:lpstr>
      <vt:lpstr> </vt:lpstr>
      <vt:lpstr>2011 Vegetation Response Study Approach</vt:lpstr>
      <vt:lpstr>Slide 68</vt:lpstr>
      <vt:lpstr>Slide 69</vt:lpstr>
      <vt:lpstr>Regional Phytotoxicity and Ecological Risk Research</vt:lpstr>
      <vt:lpstr>Anaconda Plant Growth Studies</vt:lpstr>
      <vt:lpstr>2011 EPA Field Work Results</vt:lpstr>
      <vt:lpstr>Smelter Hill Borrow Study Results (ARCO 2002)</vt:lpstr>
      <vt:lpstr>Clear and Grub Study Results (ARCO 2005) </vt:lpstr>
      <vt:lpstr>Martin (MSU) Study Results</vt:lpstr>
      <vt:lpstr>Slide 76</vt:lpstr>
      <vt:lpstr>Conclusions From 2011 Vegetation Response Investigation</vt:lpstr>
      <vt:lpstr>Development of the Total Metal Index (TMI)</vt:lpstr>
      <vt:lpstr>ARWW&amp;S OU Total Metal Index (TMI)</vt:lpstr>
      <vt:lpstr>Questions?</vt:lpstr>
      <vt:lpstr>Part 5 - Evaluating Remedial Performance (since 2005)  </vt:lpstr>
      <vt:lpstr>Vegetation Management Plan (VMP)</vt:lpstr>
      <vt:lpstr>Slide 83</vt:lpstr>
      <vt:lpstr>Stripped, amended, tilled, and seeded – judged to be operational and functional (O&amp;F)</vt:lpstr>
      <vt:lpstr>Step 2 - Short-term Monitoring and Maintenance</vt:lpstr>
      <vt:lpstr>Step 3 - Compliance Determination</vt:lpstr>
      <vt:lpstr>Performance Compliance Standard for Upland Areas</vt:lpstr>
      <vt:lpstr>Performance Standards for Other Areas</vt:lpstr>
      <vt:lpstr>Questions?</vt:lpstr>
      <vt:lpstr>Part 6 Post Remediation Land Use and Management</vt:lpstr>
      <vt:lpstr>Coordination with Landowners</vt:lpstr>
      <vt:lpstr>Changes to the Vegetation Management Plan</vt:lpstr>
      <vt:lpstr>Long Term Land Management</vt:lpstr>
      <vt:lpstr>Land Management Categories</vt:lpstr>
      <vt:lpstr>Benefits of Improved Vegetation Management Plan</vt:lpstr>
      <vt:lpstr>Questions?</vt:lpstr>
    </vt:vector>
  </TitlesOfParts>
  <Company>CDM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rennickrb</dc:creator>
  <cp:lastModifiedBy>Peter Riddle</cp:lastModifiedBy>
  <cp:revision>59</cp:revision>
  <cp:lastPrinted>2015-03-04T16:01:13Z</cp:lastPrinted>
  <dcterms:created xsi:type="dcterms:W3CDTF">2015-06-04T14:23:05Z</dcterms:created>
  <dcterms:modified xsi:type="dcterms:W3CDTF">2015-06-04T14:23:52Z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0x010100A04C7DDF731A7245BD9C9D6BB8130A5F</vt:lpwstr>
  </property>
  <property fmtid="{D5CDD505-2E9C-101B-9397-08002B2CF9AE}" pid="3" name="Order">
    <vt:r8>3900</vt:r8>
  </property>
  <property fmtid="{D5CDD505-2E9C-101B-9397-08002B2CF9AE}" pid="4" name="TemplateUrl">
    <vt:lpwstr/>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ies>
</file>