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8"/>
  </p:notesMasterIdLst>
  <p:sldIdLst>
    <p:sldId id="291" r:id="rId6"/>
    <p:sldId id="315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08" r:id="rId22"/>
    <p:sldId id="296" r:id="rId23"/>
    <p:sldId id="292" r:id="rId24"/>
    <p:sldId id="320" r:id="rId25"/>
    <p:sldId id="319" r:id="rId26"/>
    <p:sldId id="313" r:id="rId27"/>
    <p:sldId id="307" r:id="rId28"/>
    <p:sldId id="294" r:id="rId29"/>
    <p:sldId id="328" r:id="rId30"/>
    <p:sldId id="329" r:id="rId31"/>
    <p:sldId id="309" r:id="rId32"/>
    <p:sldId id="312" r:id="rId33"/>
    <p:sldId id="310" r:id="rId34"/>
    <p:sldId id="295" r:id="rId35"/>
    <p:sldId id="300" r:id="rId36"/>
    <p:sldId id="331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Wilkinson" initials="JW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6443" autoAdjust="0"/>
  </p:normalViewPr>
  <p:slideViewPr>
    <p:cSldViewPr>
      <p:cViewPr varScale="1">
        <p:scale>
          <a:sx n="60" d="100"/>
          <a:sy n="60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D760B9-6FE4-4750-B44C-989112D3A9B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F6FE35-0546-499C-B5DC-B948A4CCB6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12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08" indent="-275427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06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388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071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753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435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117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800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55B934-FC0C-4FB3-B958-FA2B1158156C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2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448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69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28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37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77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884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04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289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565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08" indent="-275427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06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388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071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753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435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117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800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3A86D2-08E0-45CB-8CB7-59317C6C1AC8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19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55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6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15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079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06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913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08" indent="-275427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06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388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071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753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435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117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800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419AEA-9F29-41F8-92DF-5AFDDD6C6FC1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24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572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929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644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211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455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77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555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08" indent="-275427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06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388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071" indent="-220341" defTabSz="93186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753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435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117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800" indent="-220341" defTabSz="9318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A100AD0-BAF4-4F1D-992C-ED5798E5F444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30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8994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7649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6FE35-0546-499C-B5DC-B948A4CCB67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15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56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89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28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59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42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A8A4-2700-4FAF-9D45-1DD183A1B5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5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EDCD-E68A-4B72-BA8C-C206C5E2A4D8}" type="slidenum">
              <a:rPr lang="en-US">
                <a:solidFill>
                  <a:srgbClr val="F79646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3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F860-A6CB-4D08-A751-439C250745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9A23-D085-4487-9D0C-54F1C4E6FAB9}" type="slidenum">
              <a:rPr lang="en-US">
                <a:solidFill>
                  <a:srgbClr val="F79646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8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5" r="8438"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1427163" y="1243013"/>
            <a:ext cx="77168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7163" y="2057400"/>
            <a:ext cx="771683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80B1EAF2-E16D-41EC-90DD-242005B045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-1" charset="-128"/>
                <a:cs typeface="Arial" pitchFamily="34" charset="0"/>
              </a:defRPr>
            </a:lvl1pPr>
          </a:lstStyle>
          <a:p>
            <a:pPr>
              <a:defRPr/>
            </a:pPr>
            <a:fld id="{3A3A939E-E89B-4AB5-B957-402FC9A57367}" type="slidenum">
              <a:rPr lang="en-US">
                <a:solidFill>
                  <a:srgbClr val="F79646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1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B05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B05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§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honey.michele@ep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uin.org/min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uin.org/mining/events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in.org/mi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conf/tio/miwt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uin.org/mining/ev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in.org/min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luin.org/products/phyto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-in.org/download/issues/mining/Reference_%20Guide_to_Treatment_Technologies_for_MIW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uin.org/mini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in.org/mini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honey.Michele@e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in.org/mi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in.org/mi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hyperlink" Target="http://www.clui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1470025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E46C0A"/>
                </a:solidFill>
              </a:rPr>
              <a:t>Tools and Technologies for Mining Site Remediation</a:t>
            </a:r>
          </a:p>
        </p:txBody>
      </p:sp>
      <p:sp>
        <p:nvSpPr>
          <p:cNvPr id="48130" name="Subtitle 4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8991600" cy="1981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Michele Mahoney</a:t>
            </a: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 Environmental Protection Agency</a:t>
            </a: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Office of Superfund Remediation and Technology Innovation</a:t>
            </a: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mahoney.michele@epa.gov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www.cluin.org/mining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C64D2F24-7779-46A5-887F-69451B8EBDD3}" type="slidenum">
              <a:rPr lang="en-US" sz="1400" kern="0" smtClean="0">
                <a:solidFill>
                  <a:sysClr val="windowText" lastClr="000000"/>
                </a:solidFill>
                <a:latin typeface="Bitstream Vera Sans"/>
              </a:rPr>
              <a:pPr>
                <a:defRPr/>
              </a:pPr>
              <a:t>1</a:t>
            </a:fld>
            <a:endParaRPr lang="en-US" sz="1400" kern="0" dirty="0" smtClean="0">
              <a:solidFill>
                <a:sysClr val="windowText" lastClr="000000"/>
              </a:solidFill>
              <a:latin typeface="Bitstream Ver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7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464" y="1981201"/>
            <a:ext cx="3831336" cy="2590800"/>
          </a:xfrm>
        </p:spPr>
        <p:txBody>
          <a:bodyPr/>
          <a:lstStyle/>
          <a:p>
            <a:r>
              <a:rPr lang="en-US" dirty="0" smtClean="0"/>
              <a:t>Resources &amp; links</a:t>
            </a:r>
          </a:p>
          <a:p>
            <a:r>
              <a:rPr lang="en-US" dirty="0" smtClean="0"/>
              <a:t>Conference proceedings and presentations</a:t>
            </a:r>
          </a:p>
          <a:p>
            <a:r>
              <a:rPr lang="en-US" dirty="0" smtClean="0"/>
              <a:t>Training &amp; events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43013"/>
            <a:ext cx="8382001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br>
              <a:rPr lang="en-US" sz="4200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36919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52800"/>
            <a:ext cx="21275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4800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71600" y="46482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SzTx/>
              <a:tabLst/>
              <a:defRPr/>
            </a:pPr>
            <a:r>
              <a:rPr lang="en-US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hlinkClick r:id="rId5"/>
              </a:rPr>
              <a:t>www.cluin.org/mining/events</a:t>
            </a:r>
            <a:r>
              <a:rPr lang="en-US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6670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CLU-IN Mining </a:t>
            </a:r>
            <a:br>
              <a:rPr lang="en-US" dirty="0" smtClean="0"/>
            </a:br>
            <a:r>
              <a:rPr lang="en-US" dirty="0" smtClean="0"/>
              <a:t>Webinar Series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www.cluin.org/mining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7163" y="2057400"/>
            <a:ext cx="7716837" cy="4094163"/>
          </a:xfrm>
        </p:spPr>
        <p:txBody>
          <a:bodyPr/>
          <a:lstStyle/>
          <a:p>
            <a:r>
              <a:rPr lang="en-US" dirty="0" smtClean="0"/>
              <a:t>Launched in June 2012</a:t>
            </a:r>
          </a:p>
          <a:p>
            <a:r>
              <a:rPr lang="en-US" dirty="0" smtClean="0"/>
              <a:t>Complements CLU-IN Mining Sites Focus Area</a:t>
            </a:r>
          </a:p>
          <a:p>
            <a:r>
              <a:rPr lang="en-US" dirty="0" smtClean="0"/>
              <a:t>Held quarterly</a:t>
            </a:r>
          </a:p>
          <a:p>
            <a:r>
              <a:rPr lang="en-US" dirty="0" smtClean="0"/>
              <a:t>Goal: technology transfer resource and additional information source on innovative technologies and approaches for mine waste and MIW treatment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295400" y="1395413"/>
            <a:ext cx="7848601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CLU-IN Mining Webinar Series</a:t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0"/>
            <a:ext cx="6553200" cy="4094163"/>
          </a:xfrm>
        </p:spPr>
        <p:txBody>
          <a:bodyPr/>
          <a:lstStyle/>
          <a:p>
            <a:r>
              <a:rPr lang="en-US" dirty="0" smtClean="0"/>
              <a:t>Six webinars held since the launch</a:t>
            </a:r>
          </a:p>
          <a:p>
            <a:r>
              <a:rPr lang="en-US" dirty="0" smtClean="0"/>
              <a:t>Example topics:</a:t>
            </a:r>
          </a:p>
          <a:p>
            <a:pPr lvl="1"/>
            <a:r>
              <a:rPr lang="en-US" sz="2300" dirty="0" smtClean="0"/>
              <a:t>EPA resources and training opportunities </a:t>
            </a:r>
          </a:p>
          <a:p>
            <a:pPr lvl="1"/>
            <a:r>
              <a:rPr lang="en-US" sz="2300" dirty="0" smtClean="0"/>
              <a:t>Overview of the Global Acid Rock Drainage </a:t>
            </a:r>
            <a:br>
              <a:rPr lang="en-US" sz="2300" dirty="0" smtClean="0"/>
            </a:br>
            <a:r>
              <a:rPr lang="en-US" sz="2300" dirty="0" smtClean="0"/>
              <a:t>(GARD) Guide</a:t>
            </a:r>
          </a:p>
          <a:p>
            <a:pPr lvl="1"/>
            <a:r>
              <a:rPr lang="en-US" sz="2300" dirty="0" smtClean="0"/>
              <a:t>Impact of soil restoration at mine sites on </a:t>
            </a:r>
            <a:br>
              <a:rPr lang="en-US" sz="2300" dirty="0" smtClean="0"/>
            </a:br>
            <a:r>
              <a:rPr lang="en-US" sz="2300" dirty="0" smtClean="0"/>
              <a:t>ecosystem function and services</a:t>
            </a:r>
          </a:p>
          <a:p>
            <a:pPr lvl="1"/>
            <a:r>
              <a:rPr lang="en-US" sz="2300" dirty="0" smtClean="0"/>
              <a:t>Using </a:t>
            </a:r>
            <a:r>
              <a:rPr lang="en-US" sz="2300" dirty="0" err="1" smtClean="0"/>
              <a:t>biosolids</a:t>
            </a:r>
            <a:r>
              <a:rPr lang="en-US" sz="2300" dirty="0" smtClean="0"/>
              <a:t> and coal combustion </a:t>
            </a:r>
            <a:br>
              <a:rPr lang="en-US" sz="2300" dirty="0" smtClean="0"/>
            </a:br>
            <a:r>
              <a:rPr lang="en-US" sz="2300" dirty="0" smtClean="0"/>
              <a:t>products for soil remediation at mining sites</a:t>
            </a:r>
            <a:endParaRPr lang="en-US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395413"/>
            <a:ext cx="7848601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CLU-IN Mining Webinar Series</a:t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Z:\data\Gary\SITES\VAGmine\PILOTstudy\photos\IMG_0413.JPG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09800"/>
            <a:ext cx="2286000" cy="15361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2" descr="1339556931472"/>
          <p:cNvPicPr>
            <a:picLocks noChangeAspect="1" noChangeArrowheads="1"/>
          </p:cNvPicPr>
          <p:nvPr/>
        </p:nvPicPr>
        <p:blipFill>
          <a:blip r:embed="rId4" cstate="email"/>
          <a:srcRect t="47" b="47"/>
          <a:stretch>
            <a:fillRect/>
          </a:stretch>
        </p:blipFill>
        <p:spPr bwMode="auto">
          <a:xfrm>
            <a:off x="152400" y="3962401"/>
            <a:ext cx="2286000" cy="15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057400"/>
            <a:ext cx="6400799" cy="4094163"/>
          </a:xfrm>
        </p:spPr>
        <p:txBody>
          <a:bodyPr/>
          <a:lstStyle/>
          <a:p>
            <a:r>
              <a:rPr lang="en-US" dirty="0" smtClean="0"/>
              <a:t>Case studies and field applications at different types of mining sites and mine waste/MIW</a:t>
            </a:r>
          </a:p>
          <a:p>
            <a:r>
              <a:rPr lang="en-US" dirty="0" smtClean="0"/>
              <a:t>1050 attendees total (average 175 per webinar)</a:t>
            </a:r>
          </a:p>
          <a:p>
            <a:pPr lvl="1"/>
            <a:r>
              <a:rPr lang="en-US" dirty="0" smtClean="0"/>
              <a:t>Environmental, engineering, and mining professionals – government, consulting firms, academia, natural resource exploration industries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395413"/>
            <a:ext cx="7848601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CLU-IN Mining Webinar Series</a:t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Z:\data\Gary\SITES\VAGmine\photo\82808\IMG_2518.JPG"/>
          <p:cNvPicPr>
            <a:picLocks noChangeAspect="1" noChangeArrowheads="1"/>
          </p:cNvPicPr>
          <p:nvPr/>
        </p:nvPicPr>
        <p:blipFill>
          <a:blip r:embed="rId3" cstate="email"/>
          <a:srcRect l="16049"/>
          <a:stretch>
            <a:fillRect/>
          </a:stretch>
        </p:blipFill>
        <p:spPr bwMode="auto">
          <a:xfrm>
            <a:off x="6649720" y="2286000"/>
            <a:ext cx="2302933" cy="3048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webinar: December 17, 2014</a:t>
            </a:r>
          </a:p>
          <a:p>
            <a:pPr lvl="1"/>
            <a:r>
              <a:rPr lang="en-US" dirty="0">
                <a:hlinkClick r:id="rId3"/>
              </a:rPr>
              <a:t>http://www.clu-in.org/conf/tio/miwtt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Updates and archived mining webinars: </a:t>
            </a:r>
            <a:r>
              <a:rPr lang="en-US" dirty="0" smtClean="0">
                <a:hlinkClick r:id="rId4"/>
              </a:rPr>
              <a:t>www.cluin.org/mining/events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1395413"/>
            <a:ext cx="7848601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CLU-IN Mining Webinar Series</a:t>
            </a:r>
            <a:b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5487" r="10151"/>
          <a:stretch>
            <a:fillRect/>
          </a:stretch>
        </p:blipFill>
        <p:spPr bwMode="auto">
          <a:xfrm>
            <a:off x="0" y="0"/>
            <a:ext cx="93726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716837" cy="661987"/>
          </a:xfrm>
        </p:spPr>
        <p:txBody>
          <a:bodyPr/>
          <a:lstStyle/>
          <a:p>
            <a:r>
              <a:rPr lang="en-US" dirty="0" smtClean="0"/>
              <a:t>2014 EPA Reference Guide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75600"/>
            <a:ext cx="3167149" cy="4094018"/>
          </a:xfr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343400" y="1981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Compilation of MIW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technologies</a:t>
            </a:r>
          </a:p>
          <a:p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regulators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site owners and operators,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xmlns="" val="97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7716837" cy="661987"/>
          </a:xfrm>
        </p:spPr>
        <p:txBody>
          <a:bodyPr/>
          <a:lstStyle/>
          <a:p>
            <a:r>
              <a:rPr lang="en-US" dirty="0" smtClean="0"/>
              <a:t>Document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EPA National Mining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External Stakeholders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2909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16837" cy="661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Document Objectives</a:t>
            </a: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094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Identify and describe MIW treatment technologies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Support selection of appropriate and cost-effective treatment technologies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Inform decision makers on up to date and available treatment technologies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0F7953E9-92BF-4740-871B-808883A050D6}" type="slidenum">
              <a:rPr lang="en-US" sz="1400" kern="0" smtClean="0">
                <a:solidFill>
                  <a:sysClr val="windowText" lastClr="000000"/>
                </a:solidFill>
                <a:latin typeface="Bitstream Vera Sans"/>
              </a:rPr>
              <a:pPr>
                <a:defRPr/>
              </a:pPr>
              <a:t>19</a:t>
            </a:fld>
            <a:endParaRPr lang="en-US" sz="1400" kern="0" dirty="0" smtClean="0">
              <a:solidFill>
                <a:sysClr val="windowText" lastClr="000000"/>
              </a:solidFill>
              <a:latin typeface="Bitstream Ver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4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Assessment Branch</a:t>
            </a:r>
          </a:p>
          <a:p>
            <a:r>
              <a:rPr lang="en-US" dirty="0" smtClean="0"/>
              <a:t>Mining Website</a:t>
            </a:r>
          </a:p>
          <a:p>
            <a:pPr lvl="1"/>
            <a:r>
              <a:rPr lang="en-US" dirty="0" smtClean="0">
                <a:hlinkClick r:id="rId3"/>
              </a:rPr>
              <a:t>www.cluin.org/mining</a:t>
            </a:r>
            <a:endParaRPr lang="en-US" dirty="0" smtClean="0"/>
          </a:p>
          <a:p>
            <a:r>
              <a:rPr lang="en-US" dirty="0" smtClean="0"/>
              <a:t>Mining Webinar </a:t>
            </a:r>
            <a:r>
              <a:rPr lang="en-US" dirty="0"/>
              <a:t>S</a:t>
            </a:r>
            <a:r>
              <a:rPr lang="en-US" dirty="0" smtClean="0"/>
              <a:t>eries</a:t>
            </a:r>
          </a:p>
          <a:p>
            <a:r>
              <a:rPr lang="en-US" dirty="0" smtClean="0"/>
              <a:t>MIW Treatment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797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Long-term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Support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evelopment of technologies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energy needs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costs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maintenance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3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MIW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MIW: water </a:t>
            </a:r>
            <a:r>
              <a:rPr lang="en-US" dirty="0">
                <a:solidFill>
                  <a:schemeClr val="tx1"/>
                </a:solidFill>
              </a:rPr>
              <a:t>whose </a:t>
            </a:r>
            <a:r>
              <a:rPr lang="en-US" dirty="0" smtClean="0">
                <a:solidFill>
                  <a:schemeClr val="tx1"/>
                </a:solidFill>
              </a:rPr>
              <a:t>composition has </a:t>
            </a:r>
            <a:r>
              <a:rPr lang="en-US" dirty="0">
                <a:solidFill>
                  <a:schemeClr val="tx1"/>
                </a:solidFill>
              </a:rPr>
              <a:t>been affected by mining or mineral </a:t>
            </a:r>
            <a:r>
              <a:rPr lang="en-US" dirty="0" smtClean="0">
                <a:solidFill>
                  <a:schemeClr val="tx1"/>
                </a:solidFill>
              </a:rPr>
              <a:t>processing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Includes </a:t>
            </a:r>
            <a:r>
              <a:rPr lang="en-US" dirty="0">
                <a:solidFill>
                  <a:schemeClr val="tx1"/>
                </a:solidFill>
              </a:rPr>
              <a:t>acid rock </a:t>
            </a:r>
            <a:r>
              <a:rPr lang="en-US" dirty="0" smtClean="0">
                <a:solidFill>
                  <a:schemeClr val="tx1"/>
                </a:solidFill>
              </a:rPr>
              <a:t>drainage, </a:t>
            </a:r>
            <a:r>
              <a:rPr lang="en-US" dirty="0">
                <a:solidFill>
                  <a:schemeClr val="tx1"/>
                </a:solidFill>
              </a:rPr>
              <a:t>neutral and alkaline waters, mineral processing waters and residual </a:t>
            </a:r>
            <a:r>
              <a:rPr lang="en-US" dirty="0" smtClean="0">
                <a:solidFill>
                  <a:schemeClr val="tx1"/>
                </a:solidFill>
              </a:rPr>
              <a:t>waters</a:t>
            </a:r>
          </a:p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ffects </a:t>
            </a:r>
            <a:r>
              <a:rPr lang="en-US" dirty="0">
                <a:solidFill>
                  <a:schemeClr val="tx1"/>
                </a:solidFill>
              </a:rPr>
              <a:t>over 10,000 miles of receiving waters in the United </a:t>
            </a:r>
            <a:r>
              <a:rPr lang="en-US" dirty="0" smtClean="0">
                <a:solidFill>
                  <a:schemeClr val="tx1"/>
                </a:solidFill>
              </a:rPr>
              <a:t>States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3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Treatment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8800"/>
            <a:ext cx="4724400" cy="4094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Available </a:t>
            </a:r>
            <a:r>
              <a:rPr lang="en-US" dirty="0">
                <a:solidFill>
                  <a:schemeClr val="tx1"/>
                </a:solidFill>
              </a:rPr>
              <a:t>land surface and its </a:t>
            </a:r>
            <a:r>
              <a:rPr lang="en-US" dirty="0" smtClean="0">
                <a:solidFill>
                  <a:schemeClr val="tx1"/>
                </a:solidFill>
              </a:rPr>
              <a:t>topography </a:t>
            </a: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ystem longevity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Maintenance needs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Flow </a:t>
            </a:r>
            <a:r>
              <a:rPr lang="en-US" dirty="0">
                <a:solidFill>
                  <a:schemeClr val="tx1"/>
                </a:solidFill>
              </a:rPr>
              <a:t>rate and </a:t>
            </a:r>
            <a:r>
              <a:rPr lang="en-US" dirty="0" smtClean="0">
                <a:solidFill>
                  <a:schemeClr val="tx1"/>
                </a:solidFill>
              </a:rPr>
              <a:t>strength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Site </a:t>
            </a:r>
            <a:r>
              <a:rPr lang="en-US" dirty="0">
                <a:solidFill>
                  <a:schemeClr val="tx1"/>
                </a:solidFill>
              </a:rPr>
              <a:t>accessibility and </a:t>
            </a:r>
            <a:r>
              <a:rPr lang="en-US" dirty="0" smtClean="0">
                <a:solidFill>
                  <a:schemeClr val="tx1"/>
                </a:solidFill>
              </a:rPr>
              <a:t>remoteness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1" y="1809751"/>
            <a:ext cx="4114799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Wingdings" pitchFamily="2" charset="2"/>
              <a:buChar char="§"/>
              <a:defRPr sz="2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Wingdings" pitchFamily="2" charset="2"/>
              <a:buChar char="§"/>
              <a:defRPr sz="20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Wingdings" pitchFamily="2" charset="2"/>
              <a:buChar char="§"/>
              <a:defRPr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Wingdings" pitchFamily="2" charset="2"/>
              <a:buChar char="§"/>
              <a:defRPr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Availability of power sources</a:t>
            </a:r>
          </a:p>
          <a:p>
            <a:r>
              <a:rPr lang="en-US" smtClean="0">
                <a:solidFill>
                  <a:schemeClr val="tx1"/>
                </a:solidFill>
              </a:rPr>
              <a:t>Performance criteria </a:t>
            </a:r>
          </a:p>
          <a:p>
            <a:r>
              <a:rPr lang="en-US" smtClean="0">
                <a:solidFill>
                  <a:schemeClr val="tx1"/>
                </a:solidFill>
              </a:rPr>
              <a:t>Design, capital and operation costs</a:t>
            </a:r>
          </a:p>
          <a:p>
            <a:r>
              <a:rPr lang="en-US" smtClean="0">
                <a:solidFill>
                  <a:schemeClr val="tx1"/>
                </a:solidFill>
              </a:rPr>
              <a:t>Maintenance costs</a:t>
            </a:r>
          </a:p>
          <a:p>
            <a:r>
              <a:rPr lang="en-US" smtClean="0">
                <a:solidFill>
                  <a:schemeClr val="tx1"/>
                </a:solidFill>
              </a:rPr>
              <a:t>Local climate impacts on system effectiveness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21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Reference Guide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7716837" cy="4094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16 Technology Narratives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7 passive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9 active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31 Technology Summaries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383" y="1981200"/>
            <a:ext cx="4114800" cy="308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17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228600"/>
            <a:ext cx="7716837" cy="661988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 Table Snapshot</a:t>
            </a:r>
            <a:endParaRPr lang="en-US" dirty="0"/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4425"/>
            <a:ext cx="82296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586404E7-D518-4D02-8DCA-FE3AA06F8B32}" type="slidenum">
              <a:rPr lang="en-US" sz="1400" kern="0" smtClean="0">
                <a:solidFill>
                  <a:sysClr val="windowText" lastClr="000000"/>
                </a:solidFill>
                <a:latin typeface="Bitstream Vera Sans"/>
              </a:rPr>
              <a:pPr>
                <a:defRPr/>
              </a:pPr>
              <a:t>24</a:t>
            </a:fld>
            <a:endParaRPr lang="en-US" sz="1400" kern="0" dirty="0" smtClean="0">
              <a:solidFill>
                <a:sysClr val="windowText" lastClr="000000"/>
              </a:solidFill>
              <a:latin typeface="Bitstream Ver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8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Reference Guide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Treatment </a:t>
            </a:r>
            <a:r>
              <a:rPr lang="en-US" dirty="0">
                <a:solidFill>
                  <a:schemeClr val="tx1"/>
                </a:solidFill>
              </a:rPr>
              <a:t>technologies </a:t>
            </a:r>
          </a:p>
          <a:p>
            <a:r>
              <a:rPr lang="en-US" dirty="0">
                <a:solidFill>
                  <a:schemeClr val="tx1"/>
                </a:solidFill>
              </a:rPr>
              <a:t>Contaminants treated </a:t>
            </a:r>
          </a:p>
          <a:p>
            <a:r>
              <a:rPr lang="en-US" dirty="0">
                <a:solidFill>
                  <a:schemeClr val="tx1"/>
                </a:solidFill>
              </a:rPr>
              <a:t>Pre-treatment requirements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Costs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Long-term maintenance needs </a:t>
            </a:r>
          </a:p>
          <a:p>
            <a:r>
              <a:rPr lang="en-US" dirty="0">
                <a:solidFill>
                  <a:schemeClr val="tx1"/>
                </a:solidFill>
              </a:rPr>
              <a:t>System </a:t>
            </a:r>
            <a:r>
              <a:rPr lang="en-US" dirty="0" smtClean="0">
                <a:solidFill>
                  <a:schemeClr val="tx1"/>
                </a:solidFill>
              </a:rPr>
              <a:t>performance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13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Reference Guide </a:t>
            </a:r>
            <a:r>
              <a:rPr lang="en-US" dirty="0"/>
              <a:t>C</a:t>
            </a:r>
            <a:r>
              <a:rPr lang="en-US" dirty="0" smtClean="0"/>
              <a:t>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System costs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 sites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gaps and research needs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Resources for more information on each technology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03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4953000" cy="40941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Anoxic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imestone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rains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Successive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alkalinity producing systems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Aluminator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Constructed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etlands</a:t>
            </a: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Biochemical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reactors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3074" name="Picture 2" descr="C:\Users\rburdge\Desktop\MIW 7-14-14\Images for fact sheet\Water Treatment 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7166"/>
            <a:ext cx="4891596" cy="34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43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2057400"/>
            <a:ext cx="7716837" cy="4094163"/>
          </a:xfrm>
        </p:spPr>
        <p:txBody>
          <a:bodyPr/>
          <a:lstStyle/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Phytotechnologies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3"/>
              </a:rPr>
              <a:t>://cluin.org/products/phyto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3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)</a:t>
            </a:r>
            <a:endParaRPr lang="en-US" sz="2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Permeable reactive barriers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Fluidized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bed reactors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Reverse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osmosis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Zero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valent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ron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48150" cy="260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4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/>
              <a:t>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716837" cy="4094163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Rotating </a:t>
            </a:r>
            <a:r>
              <a:rPr lang="en-US" dirty="0" smtClean="0">
                <a:solidFill>
                  <a:schemeClr val="tx1"/>
                </a:solidFill>
              </a:rPr>
              <a:t>cylinder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reatment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ystems</a:t>
            </a:r>
            <a:endParaRPr lang="en-US"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Ferrihydrite </a:t>
            </a:r>
            <a:r>
              <a:rPr lang="en-US" dirty="0" smtClean="0">
                <a:solidFill>
                  <a:schemeClr val="tx1"/>
                </a:solidFill>
              </a:rPr>
              <a:t>adsorption</a:t>
            </a:r>
            <a:endParaRPr lang="en-US"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Electrocoagulation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Ion </a:t>
            </a:r>
            <a:r>
              <a:rPr lang="en-US" dirty="0" smtClean="0">
                <a:solidFill>
                  <a:schemeClr val="tx1"/>
                </a:solidFill>
              </a:rPr>
              <a:t>exchange</a:t>
            </a:r>
            <a:endParaRPr lang="en-US"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Biological </a:t>
            </a:r>
            <a:r>
              <a:rPr lang="en-US" dirty="0" smtClean="0">
                <a:solidFill>
                  <a:schemeClr val="tx1"/>
                </a:solidFill>
              </a:rPr>
              <a:t>reduction</a:t>
            </a:r>
            <a:endParaRPr lang="en-US" dirty="0">
              <a:solidFill>
                <a:schemeClr val="tx1"/>
              </a:solidFill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tabLst>
                <a:tab pos="5937250" algn="r"/>
              </a:tabLst>
            </a:pPr>
            <a:r>
              <a:rPr lang="en-US" dirty="0">
                <a:solidFill>
                  <a:schemeClr val="tx1"/>
                </a:solidFill>
              </a:rPr>
              <a:t>Ceramic m</a:t>
            </a:r>
            <a:r>
              <a:rPr lang="en-US" dirty="0" smtClean="0">
                <a:solidFill>
                  <a:schemeClr val="tx1"/>
                </a:solidFill>
              </a:rPr>
              <a:t>icrofiltration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475" y="2609850"/>
            <a:ext cx="47507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70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057400"/>
            <a:ext cx="8229600" cy="4094163"/>
          </a:xfrm>
        </p:spPr>
        <p:txBody>
          <a:bodyPr/>
          <a:lstStyle/>
          <a:p>
            <a:r>
              <a:rPr lang="en-US" dirty="0" smtClean="0"/>
              <a:t>Demonstrates and promotes the use of new and innovative treatment technologies for more cost effective cleanups</a:t>
            </a:r>
          </a:p>
          <a:p>
            <a:r>
              <a:rPr lang="en-US" dirty="0" smtClean="0"/>
              <a:t>Assesses and communicates to site managers state-of-the-art remedy technology information </a:t>
            </a:r>
          </a:p>
          <a:p>
            <a:r>
              <a:rPr lang="en-US" dirty="0" smtClean="0"/>
              <a:t>Provides site-specific support through five Technical Support Centers and staff consultation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915400" cy="661987"/>
          </a:xfrm>
        </p:spPr>
        <p:txBody>
          <a:bodyPr/>
          <a:lstStyle/>
          <a:p>
            <a:r>
              <a:rPr lang="en-US" sz="4200" dirty="0" smtClean="0"/>
              <a:t>Technology Assessment Branch</a:t>
            </a:r>
            <a:br>
              <a:rPr lang="en-US" sz="4200" dirty="0" smtClean="0"/>
            </a:br>
            <a:endParaRPr lang="en-US" sz="4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Anticipated Outcomes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Supplement and complement existing reference materials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Identify promising technologies and best practices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Determine data needs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Develop pilot projects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Present information publically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4BF17CF7-5722-4702-AEF5-E539C3B2143B}" type="slidenum">
              <a:rPr lang="en-US" sz="1400" kern="0" smtClean="0">
                <a:solidFill>
                  <a:sysClr val="windowText" lastClr="000000"/>
                </a:solidFill>
                <a:latin typeface="Bitstream Vera Sans"/>
              </a:rPr>
              <a:pPr>
                <a:defRPr/>
              </a:pPr>
              <a:t>30</a:t>
            </a:fld>
            <a:endParaRPr lang="en-US" sz="1400" kern="0" dirty="0" smtClean="0">
              <a:solidFill>
                <a:sysClr val="windowText" lastClr="000000"/>
              </a:solidFill>
              <a:latin typeface="Bitstream Ver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3" y="990600"/>
            <a:ext cx="7716837" cy="661987"/>
          </a:xfrm>
        </p:spPr>
        <p:txBody>
          <a:bodyPr/>
          <a:lstStyle/>
          <a:p>
            <a:r>
              <a:rPr lang="en-US" dirty="0" smtClean="0"/>
              <a:t>For More </a:t>
            </a:r>
            <a:r>
              <a:rPr lang="en-US" dirty="0"/>
              <a:t>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Reference Guide: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://www.clu-in.org/download/issues/mining/Reference_ </a:t>
            </a:r>
            <a:r>
              <a:rPr lang="en-US" u="sng" dirty="0" smtClean="0">
                <a:hlinkClick r:id="rId3"/>
              </a:rPr>
              <a:t>Guide_to_Treatment_Technologies_for_MIW.pdf</a:t>
            </a:r>
            <a:endParaRPr lang="en-US" u="sng" dirty="0" smtClean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Characterization, Cleanup and Revitalization of Mining Sites: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www.cluin.org/mining</a:t>
            </a:r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730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www.cluin.org/mining</a:t>
            </a:r>
            <a:endParaRPr lang="en-US" dirty="0" smtClean="0"/>
          </a:p>
          <a:p>
            <a:r>
              <a:rPr lang="en-US" dirty="0" smtClean="0"/>
              <a:t>Michele Mahoney</a:t>
            </a:r>
          </a:p>
          <a:p>
            <a:pPr lvl="1"/>
            <a:r>
              <a:rPr lang="en-US" dirty="0" smtClean="0"/>
              <a:t>US EPA OSWER TIFSD TAB</a:t>
            </a:r>
          </a:p>
          <a:p>
            <a:pPr lvl="1"/>
            <a:r>
              <a:rPr lang="en-US" dirty="0" smtClean="0">
                <a:hlinkClick r:id="rId4"/>
              </a:rPr>
              <a:t>Mahoney.Michele@epa.gov</a:t>
            </a:r>
            <a:endParaRPr lang="en-US" dirty="0" smtClean="0"/>
          </a:p>
          <a:p>
            <a:pPr lvl="1"/>
            <a:r>
              <a:rPr lang="en-US" dirty="0" smtClean="0"/>
              <a:t>703-603-9057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84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Mining Website: CLU-IN Mining Sites Focus Area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www.cluin.org/mining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43013"/>
            <a:ext cx="8382001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br>
              <a:rPr lang="en-US" sz="42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752600"/>
            <a:ext cx="8229600" cy="4094163"/>
          </a:xfrm>
        </p:spPr>
        <p:txBody>
          <a:bodyPr/>
          <a:lstStyle/>
          <a:p>
            <a:r>
              <a:rPr lang="en-US" sz="2700" dirty="0" smtClean="0"/>
              <a:t>Launched in 2012 (</a:t>
            </a:r>
            <a:r>
              <a:rPr lang="en-US" sz="2700" dirty="0" smtClean="0">
                <a:hlinkClick r:id="rId3"/>
              </a:rPr>
              <a:t>www.cluin.org/mining</a:t>
            </a:r>
            <a:r>
              <a:rPr lang="en-US" sz="2700" dirty="0" smtClean="0"/>
              <a:t>) </a:t>
            </a:r>
          </a:p>
          <a:p>
            <a:r>
              <a:rPr lang="en-US" sz="2700" dirty="0" smtClean="0"/>
              <a:t>Maintained on CLU-IN: Contaminated Site Cleanup Information (</a:t>
            </a:r>
            <a:r>
              <a:rPr lang="en-US" sz="2700" dirty="0" smtClean="0">
                <a:hlinkClick r:id="rId4"/>
              </a:rPr>
              <a:t>www.cluin.org</a:t>
            </a:r>
            <a:r>
              <a:rPr lang="en-US" sz="2700" dirty="0" smtClean="0"/>
              <a:t>) </a:t>
            </a:r>
          </a:p>
          <a:p>
            <a:r>
              <a:rPr lang="en-US" sz="2700" dirty="0" smtClean="0"/>
              <a:t>Goal: develop a source of information on site assessment, characterization, cleanup, and revitalization technologies &amp; training opportunities</a:t>
            </a:r>
          </a:p>
          <a:p>
            <a:r>
              <a:rPr lang="en-US" sz="2700" dirty="0" smtClean="0"/>
              <a:t>Initial focus: abandoned mine lands</a:t>
            </a:r>
          </a:p>
          <a:p>
            <a:r>
              <a:rPr lang="en-US" sz="2700" dirty="0" smtClean="0"/>
              <a:t>Today: current and former (i.e., active, closed and abandoned) sites </a:t>
            </a:r>
          </a:p>
        </p:txBody>
      </p:sp>
      <p:pic>
        <p:nvPicPr>
          <p:cNvPr id="7" name="Picture 6" descr="sun without background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284" y="5486400"/>
            <a:ext cx="1156716" cy="12024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3" y="1600200"/>
            <a:ext cx="7716837" cy="4094163"/>
          </a:xfrm>
        </p:spPr>
        <p:txBody>
          <a:bodyPr/>
          <a:lstStyle/>
          <a:p>
            <a:r>
              <a:rPr lang="en-US" sz="2700" dirty="0" smtClean="0"/>
              <a:t>Target audience: site managers, regulatory agencies, consultants, general public</a:t>
            </a:r>
          </a:p>
          <a:p>
            <a:r>
              <a:rPr lang="en-US" sz="2700" dirty="0" smtClean="0"/>
              <a:t>Spotlight, overview, and RSS feed</a:t>
            </a:r>
          </a:p>
          <a:p>
            <a:r>
              <a:rPr lang="en-US" sz="2700" dirty="0" smtClean="0"/>
              <a:t>Case studies </a:t>
            </a:r>
          </a:p>
          <a:p>
            <a:r>
              <a:rPr lang="en-US" sz="2700" dirty="0" smtClean="0"/>
              <a:t>Characterization</a:t>
            </a:r>
          </a:p>
          <a:p>
            <a:r>
              <a:rPr lang="en-US" sz="2700" dirty="0" smtClean="0"/>
              <a:t>Revitalization and reuse</a:t>
            </a:r>
          </a:p>
          <a:p>
            <a:r>
              <a:rPr lang="en-US" sz="2700" dirty="0" smtClean="0"/>
              <a:t>Resources and links</a:t>
            </a:r>
          </a:p>
          <a:p>
            <a:r>
              <a:rPr lang="en-US" sz="2700" dirty="0" smtClean="0"/>
              <a:t>Conference proceedings and presentations</a:t>
            </a:r>
          </a:p>
          <a:p>
            <a:r>
              <a:rPr lang="en-US" sz="2700" dirty="0" smtClean="0"/>
              <a:t>Training and events</a:t>
            </a:r>
            <a:endParaRPr lang="en-US" sz="2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8952" y="1243013"/>
            <a:ext cx="8385048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21945" t="43556" r="26667" b="45777"/>
          <a:stretch>
            <a:fillRect/>
          </a:stretch>
        </p:blipFill>
        <p:spPr bwMode="auto">
          <a:xfrm rot="16200000">
            <a:off x="-2131738" y="3350938"/>
            <a:ext cx="4899025" cy="63554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3" y="2057400"/>
            <a:ext cx="6878637" cy="4094163"/>
          </a:xfrm>
        </p:spPr>
        <p:txBody>
          <a:bodyPr/>
          <a:lstStyle/>
          <a:p>
            <a:r>
              <a:rPr lang="en-US" dirty="0" smtClean="0"/>
              <a:t>Spotlight and overview</a:t>
            </a:r>
          </a:p>
          <a:p>
            <a:r>
              <a:rPr lang="en-US" dirty="0" smtClean="0"/>
              <a:t>RSS feed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334" t="14222" r="8889" b="12000"/>
          <a:stretch>
            <a:fillRect/>
          </a:stretch>
        </p:blipFill>
        <p:spPr bwMode="auto">
          <a:xfrm>
            <a:off x="1600200" y="3276600"/>
            <a:ext cx="3581400" cy="212325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8674" t="14614" r="19837" b="22690"/>
          <a:stretch>
            <a:fillRect/>
          </a:stretch>
        </p:blipFill>
        <p:spPr bwMode="auto">
          <a:xfrm>
            <a:off x="4267200" y="3657600"/>
            <a:ext cx="3657600" cy="213359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1243013"/>
            <a:ext cx="8382001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br>
              <a:rPr lang="en-US" sz="42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057400"/>
            <a:ext cx="5257800" cy="4094163"/>
          </a:xfrm>
        </p:spPr>
        <p:txBody>
          <a:bodyPr/>
          <a:lstStyle/>
          <a:p>
            <a:r>
              <a:rPr lang="en-US" dirty="0" smtClean="0"/>
              <a:t>Case studies </a:t>
            </a:r>
          </a:p>
          <a:p>
            <a:pPr lvl="1"/>
            <a:r>
              <a:rPr lang="en-US" dirty="0" smtClean="0"/>
              <a:t>Successful remediation and revitalization efforts </a:t>
            </a:r>
          </a:p>
          <a:p>
            <a:pPr lvl="1"/>
            <a:r>
              <a:rPr lang="en-US" dirty="0" smtClean="0"/>
              <a:t>Grouped by mining site type </a:t>
            </a:r>
          </a:p>
          <a:p>
            <a:pPr lvl="2"/>
            <a:r>
              <a:rPr lang="en-US" dirty="0" err="1" smtClean="0"/>
              <a:t>Hardrock</a:t>
            </a:r>
            <a:endParaRPr lang="en-US" dirty="0" smtClean="0"/>
          </a:p>
          <a:p>
            <a:pPr lvl="2"/>
            <a:r>
              <a:rPr lang="en-US" dirty="0" smtClean="0"/>
              <a:t>Coal</a:t>
            </a:r>
          </a:p>
          <a:p>
            <a:pPr lvl="2"/>
            <a:r>
              <a:rPr lang="en-US" dirty="0" smtClean="0"/>
              <a:t>Uranium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3333" t="14222" r="28333" b="13778"/>
          <a:stretch>
            <a:fillRect/>
          </a:stretch>
        </p:blipFill>
        <p:spPr bwMode="auto">
          <a:xfrm>
            <a:off x="304800" y="1828800"/>
            <a:ext cx="3519311" cy="32766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243013"/>
            <a:ext cx="8382001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br>
              <a:rPr lang="en-US" sz="42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2556164" cy="207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3" y="2057400"/>
            <a:ext cx="4516437" cy="4094163"/>
          </a:xfrm>
        </p:spPr>
        <p:txBody>
          <a:bodyPr/>
          <a:lstStyle/>
          <a:p>
            <a:r>
              <a:rPr lang="en-US" dirty="0" smtClean="0"/>
              <a:t>Characterization</a:t>
            </a:r>
          </a:p>
          <a:p>
            <a:r>
              <a:rPr lang="en-US" dirty="0" smtClean="0"/>
              <a:t>Cleanup technologies (adapted from ITRC)</a:t>
            </a:r>
          </a:p>
          <a:p>
            <a:pPr lvl="1"/>
            <a:r>
              <a:rPr lang="en-US" dirty="0" smtClean="0"/>
              <a:t>Mining solid waste</a:t>
            </a:r>
          </a:p>
          <a:p>
            <a:pPr lvl="1"/>
            <a:r>
              <a:rPr lang="en-US" dirty="0" smtClean="0"/>
              <a:t>Mining-influenced water</a:t>
            </a:r>
          </a:p>
          <a:p>
            <a:pPr lvl="1"/>
            <a:r>
              <a:rPr lang="en-US" dirty="0" smtClean="0"/>
              <a:t>Both media</a:t>
            </a:r>
          </a:p>
          <a:p>
            <a:r>
              <a:rPr lang="en-US" dirty="0" smtClean="0"/>
              <a:t>Revitalization and reuse</a:t>
            </a:r>
            <a:endParaRPr lang="en-US" dirty="0"/>
          </a:p>
        </p:txBody>
      </p:sp>
      <p:pic>
        <p:nvPicPr>
          <p:cNvPr id="5122" name="Picture 2" descr="Image: Permeable Reactive Barriers"/>
          <p:cNvPicPr>
            <a:picLocks noChangeAspect="1" noChangeArrowheads="1"/>
          </p:cNvPicPr>
          <p:nvPr/>
        </p:nvPicPr>
        <p:blipFill>
          <a:blip r:embed="rId4"/>
          <a:srcRect b="22244"/>
          <a:stretch>
            <a:fillRect/>
          </a:stretch>
        </p:blipFill>
        <p:spPr bwMode="auto">
          <a:xfrm>
            <a:off x="6324600" y="4038600"/>
            <a:ext cx="2057400" cy="21308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1243013"/>
            <a:ext cx="8382001" cy="661987"/>
          </a:xfrm>
        </p:spPr>
        <p:txBody>
          <a:bodyPr/>
          <a:lstStyle/>
          <a:p>
            <a:r>
              <a:rPr lang="en-US" sz="4200" dirty="0" smtClean="0"/>
              <a:t>CLU-IN Mining Sites Focus Area</a:t>
            </a:r>
            <a:br>
              <a:rPr lang="en-US" sz="4200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oop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FAC9761549E46850BD8116B2D77A0" ma:contentTypeVersion="15" ma:contentTypeDescription="Create a new document." ma:contentTypeScope="" ma:versionID="64f4e7318dfe33824c809ae56f128946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496b22d0-0396-4fb9-b03f-93a8e0e105bd" targetNamespace="http://schemas.microsoft.com/office/2006/metadata/properties" ma:root="true" ma:fieldsID="c506b5073e3c96483c355d9ec8f8ea72" ns1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496b22d0-0396-4fb9-b03f-93a8e0e105b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070db13-14a3-454d-98ba-5bdb3ba198fa}" ma:internalName="TaxCatchAllLabel" ma:readOnly="true" ma:showField="CatchAllDataLabel" ma:web="496b22d0-0396-4fb9-b03f-93a8e0e10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070db13-14a3-454d-98ba-5bdb3ba198fa}" ma:internalName="TaxCatchAll" ma:showField="CatchAllData" ma:web="496b22d0-0396-4fb9-b03f-93a8e0e105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22d0-0396-4fb9-b03f-93a8e0e105b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2014-08-21T15:39:56+00:00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C17B07EB-2702-46F2-88D8-E72C4B15B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496b22d0-0396-4fb9-b03f-93a8e0e10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9830F-0AEF-46AF-90CC-8B49C5130B1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18B0FDB-C79D-4C36-8856-2E5303B7268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07E5884-161D-4DE0-8FFD-8F700EADC1C8}">
  <ds:schemaRefs>
    <ds:schemaRef ds:uri="http://purl.org/dc/dcmitype/"/>
    <ds:schemaRef ds:uri="496b22d0-0396-4fb9-b03f-93a8e0e105b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3/fields"/>
    <ds:schemaRef ds:uri="http://www.w3.org/XML/1998/namespace"/>
    <ds:schemaRef ds:uri="http://schemas.microsoft.com/sharepoint.v3"/>
    <ds:schemaRef ds:uri="http://schemas.microsoft.com/office/2006/documentManagement/types"/>
    <ds:schemaRef ds:uri="http://purl.org/dc/elements/1.1/"/>
    <ds:schemaRef ds:uri="4ffa91fb-a0ff-4ac5-b2db-65c790d184a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727</Words>
  <Application>Microsoft Office PowerPoint</Application>
  <PresentationFormat>On-screen Show (4:3)</PresentationFormat>
  <Paragraphs>197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swoop option 1</vt:lpstr>
      <vt:lpstr>Tools and Technologies for Mining Site Remediation</vt:lpstr>
      <vt:lpstr>Overview</vt:lpstr>
      <vt:lpstr>Technology Assessment Branch </vt:lpstr>
      <vt:lpstr>Mining Website: CLU-IN Mining Sites Focus Area  www.cluin.org/mining </vt:lpstr>
      <vt:lpstr>CLU-IN Mining Sites Focus Area </vt:lpstr>
      <vt:lpstr>CLU-IN Mining Sites Focus Area </vt:lpstr>
      <vt:lpstr>CLU-IN Mining Sites Focus Area </vt:lpstr>
      <vt:lpstr>CLU-IN Mining Sites Focus Area </vt:lpstr>
      <vt:lpstr>CLU-IN Mining Sites Focus Area </vt:lpstr>
      <vt:lpstr>CLU-IN Mining Sites Focus Area </vt:lpstr>
      <vt:lpstr>CLU-IN Mining  Webinar Series  www.cluin.org/mining </vt:lpstr>
      <vt:lpstr>Slide 12</vt:lpstr>
      <vt:lpstr>Slide 13</vt:lpstr>
      <vt:lpstr>Slide 14</vt:lpstr>
      <vt:lpstr>Slide 15</vt:lpstr>
      <vt:lpstr>Slide 16</vt:lpstr>
      <vt:lpstr>2014 EPA Reference Guide</vt:lpstr>
      <vt:lpstr>Document Development</vt:lpstr>
      <vt:lpstr>Document Objectives</vt:lpstr>
      <vt:lpstr>Long-term Goal</vt:lpstr>
      <vt:lpstr>MIW</vt:lpstr>
      <vt:lpstr>Treatment Considerations</vt:lpstr>
      <vt:lpstr>Reference Guide Content</vt:lpstr>
      <vt:lpstr>Summary Table Snapshot</vt:lpstr>
      <vt:lpstr>Reference Guide Content</vt:lpstr>
      <vt:lpstr>Reference Guide Content</vt:lpstr>
      <vt:lpstr>Technologies</vt:lpstr>
      <vt:lpstr>Technologies</vt:lpstr>
      <vt:lpstr>Technologies</vt:lpstr>
      <vt:lpstr>Anticipated Outcomes</vt:lpstr>
      <vt:lpstr>For More Information </vt:lpstr>
      <vt:lpstr>Contact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rbb</dc:creator>
  <cp:lastModifiedBy>mkazantseva</cp:lastModifiedBy>
  <cp:revision>114</cp:revision>
  <cp:lastPrinted>2014-08-08T16:38:49Z</cp:lastPrinted>
  <dcterms:created xsi:type="dcterms:W3CDTF">2014-07-14T04:37:26Z</dcterms:created>
  <dcterms:modified xsi:type="dcterms:W3CDTF">2014-10-28T14:53:09Z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0x010100186FAC9761549E46850BD8116B2D77A0</vt:lpwstr>
  </property>
  <property fmtid="{D5CDD505-2E9C-101B-9397-08002B2CF9AE}" pid="4" name="TaxKeyword">
    <vt:lpwstr/>
  </property>
  <property fmtid="{D5CDD505-2E9C-101B-9397-08002B2CF9AE}" pid="5" name="Document Type">
    <vt:lpwstr/>
  </property>
</Properties>
</file>