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2.xml" ContentType="application/vnd.openxmlformats-officedocument.presentationml.notesSl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notesSlides/notesSlide3.xml" ContentType="application/vnd.openxmlformats-officedocument.presentationml.notesSlid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9" r:id="rId12"/>
    <p:sldId id="270" r:id="rId13"/>
    <p:sldId id="267" r:id="rId14"/>
    <p:sldId id="271" r:id="rId15"/>
    <p:sldId id="273" r:id="rId16"/>
    <p:sldId id="275" r:id="rId17"/>
    <p:sldId id="274" r:id="rId18"/>
    <p:sldId id="280" r:id="rId19"/>
    <p:sldId id="281" r:id="rId20"/>
    <p:sldId id="277" r:id="rId21"/>
    <p:sldId id="276" r:id="rId22"/>
    <p:sldId id="279" r:id="rId23"/>
    <p:sldId id="283" r:id="rId24"/>
    <p:sldId id="268" r:id="rId25"/>
    <p:sldId id="284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10" d="100"/>
          <a:sy n="110" d="100"/>
        </p:scale>
        <p:origin x="-70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kcampbell\Documents\AMD\Iron%20Mountain\EPA_Charlie\IMM%20data\IMM%20scale%20characterization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campbell:Desktop:IMM%20batch%20modeling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campbell:Desktop:IMM%20batch%20modeling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campbell:Desktop:IMM%20batch%20modeling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campbell:Desktop:IMM%20batch%20modeling.xlsx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campbell:Desktop:July%202014:Tracer%20Test%20Analytical%20Results.xlsx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campbell:Desktop:July%202014:Tracer%20Test%20Analytical%20Results.xlsx" TargetMode="Externa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campbell:Desktop:July%202014:Tracer%20Test%20Analytical%20Results.xlsx" TargetMode="Externa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campbell:Desktop:July%202014:Tracer%20Test%20Analytical%20Results.xlsx" TargetMode="Externa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kcampbell\Documents\AMD\Iron%20Mountain\EPA_Charlie\IMM%20data\IMM%20scale%20dissoln-pptn%20experiments.xlsx" TargetMode="External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kcampbell\Documents\AMD\Iron%20Mountain\EPA_Charlie\IMM%20data\IMM%20scale%20dissoln-pptn%20experiment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kcampbell\Documents\AMD\Iron%20Mountain\EPA_Charlie\IMM%20data\IMM%20scale%20characterization.xlsx" TargetMode="Externa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kcampbell\Documents\AMD\Iron%20Mountain\EPA_Charlie\IMM%20data\IMM%20scale%20dissoln-pptn%20experiments.xlsx" TargetMode="External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kcampbell\Documents\AMD\Iron%20Mountain\EPA_Charlie\IMM%20data\IMM%20scale%20dissoln-pptn%20experiments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kcampbell\Documents\AMD\Iron%20Mountain\EPA_Charlie\IMM%20data\IMM%20scale%20characterization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kcampbell\Documents\AMD\Iron%20Mountain\EPA_Charlie\IMM%20data\IMM%20scale%20characterization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campbell:Documents:QIIME:IMM%20data:IMM%2016S%20arch&amp;bact%20taxa%20summary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kcampbell\Documents\AMD\Iron%20Mountain\EPA_Charlie\IMM%20data\Summary%20for%20call%20Nov%2020%202012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kcampbell\Documents\AMD\Iron%20Mountain\EPA_Charlie\IMM%20data\Summary%20for%20call%20Nov%2020%202012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campbell:Desktop:IMM%20batch%20modeling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campbell:Desktop:IMM%20batch%20modeling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DIW</c:v>
          </c:tx>
          <c:invertIfNegative val="0"/>
          <c:cat>
            <c:strRef>
              <c:f>('mass sum'!$A$55,'mass sum'!$A$49,'mass sum'!$A$43,'mass sum'!$A$37)</c:f>
              <c:strCache>
                <c:ptCount val="4"/>
                <c:pt idx="0">
                  <c:v>SS12</c:v>
                </c:pt>
                <c:pt idx="1">
                  <c:v>SS10</c:v>
                </c:pt>
                <c:pt idx="2">
                  <c:v>SS8</c:v>
                </c:pt>
                <c:pt idx="3">
                  <c:v>SS6</c:v>
                </c:pt>
              </c:strCache>
            </c:strRef>
          </c:cat>
          <c:val>
            <c:numRef>
              <c:f>('mass sum'!$I$56,'mass sum'!$I$50,'mass sum'!$I$44,'mass sum'!$I$38)</c:f>
              <c:numCache>
                <c:formatCode>General</c:formatCode>
                <c:ptCount val="4"/>
                <c:pt idx="0">
                  <c:v>1719.54485</c:v>
                </c:pt>
                <c:pt idx="1">
                  <c:v>5691.3735</c:v>
                </c:pt>
                <c:pt idx="2">
                  <c:v>5165.15625</c:v>
                </c:pt>
                <c:pt idx="3">
                  <c:v>3456.85</c:v>
                </c:pt>
              </c:numCache>
            </c:numRef>
          </c:val>
        </c:ser>
        <c:ser>
          <c:idx val="1"/>
          <c:order val="1"/>
          <c:tx>
            <c:v>Ammonium oxalate</c:v>
          </c:tx>
          <c:invertIfNegative val="0"/>
          <c:cat>
            <c:strRef>
              <c:f>('mass sum'!$A$55,'mass sum'!$A$49,'mass sum'!$A$43,'mass sum'!$A$37)</c:f>
              <c:strCache>
                <c:ptCount val="4"/>
                <c:pt idx="0">
                  <c:v>SS12</c:v>
                </c:pt>
                <c:pt idx="1">
                  <c:v>SS10</c:v>
                </c:pt>
                <c:pt idx="2">
                  <c:v>SS8</c:v>
                </c:pt>
                <c:pt idx="3">
                  <c:v>SS6</c:v>
                </c:pt>
              </c:strCache>
            </c:strRef>
          </c:cat>
          <c:val>
            <c:numRef>
              <c:f>('mass sum'!$I$57,'mass sum'!$I$51,'mass sum'!$I$45,'mass sum'!$I$39)</c:f>
              <c:numCache>
                <c:formatCode>General</c:formatCode>
                <c:ptCount val="4"/>
                <c:pt idx="0">
                  <c:v>35956.57</c:v>
                </c:pt>
                <c:pt idx="1">
                  <c:v>41438.29</c:v>
                </c:pt>
                <c:pt idx="2">
                  <c:v>40405.45000000001</c:v>
                </c:pt>
                <c:pt idx="3">
                  <c:v>40683.72636815919</c:v>
                </c:pt>
              </c:numCache>
            </c:numRef>
          </c:val>
        </c:ser>
        <c:ser>
          <c:idx val="2"/>
          <c:order val="2"/>
          <c:tx>
            <c:v>HCl</c:v>
          </c:tx>
          <c:invertIfNegative val="0"/>
          <c:cat>
            <c:strRef>
              <c:f>('mass sum'!$A$55,'mass sum'!$A$49,'mass sum'!$A$43,'mass sum'!$A$37)</c:f>
              <c:strCache>
                <c:ptCount val="4"/>
                <c:pt idx="0">
                  <c:v>SS12</c:v>
                </c:pt>
                <c:pt idx="1">
                  <c:v>SS10</c:v>
                </c:pt>
                <c:pt idx="2">
                  <c:v>SS8</c:v>
                </c:pt>
                <c:pt idx="3">
                  <c:v>SS6</c:v>
                </c:pt>
              </c:strCache>
            </c:strRef>
          </c:cat>
          <c:val>
            <c:numRef>
              <c:f>('mass sum'!$I$58,'mass sum'!$I$52,'mass sum'!$I$46,'mass sum'!$I$40)</c:f>
              <c:numCache>
                <c:formatCode>General</c:formatCode>
                <c:ptCount val="4"/>
                <c:pt idx="0">
                  <c:v>417610.6024999999</c:v>
                </c:pt>
                <c:pt idx="1">
                  <c:v>417903.6</c:v>
                </c:pt>
                <c:pt idx="2">
                  <c:v>429461.85</c:v>
                </c:pt>
                <c:pt idx="3">
                  <c:v>405420.8</c:v>
                </c:pt>
              </c:numCache>
            </c:numRef>
          </c:val>
        </c:ser>
        <c:ser>
          <c:idx val="3"/>
          <c:order val="3"/>
          <c:tx>
            <c:v>HCl/HA</c:v>
          </c:tx>
          <c:invertIfNegative val="0"/>
          <c:cat>
            <c:strRef>
              <c:f>('mass sum'!$A$55,'mass sum'!$A$49,'mass sum'!$A$43,'mass sum'!$A$37)</c:f>
              <c:strCache>
                <c:ptCount val="4"/>
                <c:pt idx="0">
                  <c:v>SS12</c:v>
                </c:pt>
                <c:pt idx="1">
                  <c:v>SS10</c:v>
                </c:pt>
                <c:pt idx="2">
                  <c:v>SS8</c:v>
                </c:pt>
                <c:pt idx="3">
                  <c:v>SS6</c:v>
                </c:pt>
              </c:strCache>
            </c:strRef>
          </c:cat>
          <c:val>
            <c:numRef>
              <c:f>('mass sum'!$I$59,'mass sum'!$I$53,'mass sum'!$I$47,'mass sum'!$I$41)</c:f>
              <c:numCache>
                <c:formatCode>General</c:formatCode>
                <c:ptCount val="4"/>
                <c:pt idx="0">
                  <c:v>460638.5600000001</c:v>
                </c:pt>
                <c:pt idx="1">
                  <c:v>468841.8099999999</c:v>
                </c:pt>
                <c:pt idx="2">
                  <c:v>480415.79</c:v>
                </c:pt>
                <c:pt idx="3">
                  <c:v>470526.4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57330824"/>
        <c:axId val="-2058189256"/>
      </c:barChart>
      <c:catAx>
        <c:axId val="-205733082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-2058189256"/>
        <c:crosses val="autoZero"/>
        <c:auto val="1"/>
        <c:lblAlgn val="ctr"/>
        <c:lblOffset val="100"/>
        <c:noMultiLvlLbl val="0"/>
      </c:catAx>
      <c:valAx>
        <c:axId val="-2058189256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/>
                  <a:t>Fe (mg/kg)</a:t>
                </a:r>
              </a:p>
            </c:rich>
          </c:tx>
          <c:layout/>
          <c:overlay val="0"/>
        </c:title>
        <c:numFmt formatCode="0.E+00" sourceLinked="0"/>
        <c:majorTickMark val="out"/>
        <c:minorTickMark val="none"/>
        <c:tickLblPos val="nextTo"/>
        <c:crossAx val="-2057330824"/>
        <c:crosses val="autoZero"/>
        <c:crossBetween val="between"/>
      </c:valAx>
    </c:plotArea>
    <c:plotVisOnly val="1"/>
    <c:dispBlanksAs val="gap"/>
    <c:showDLblsOverMax val="0"/>
  </c:chart>
  <c:spPr>
    <a:noFill/>
  </c:sp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>
              <a:solidFill>
                <a:srgbClr val="0000FF"/>
              </a:solidFill>
            </a:ln>
          </c:spPr>
          <c:marker>
            <c:symbol val="circle"/>
            <c:size val="6"/>
            <c:spPr>
              <a:solidFill>
                <a:srgbClr val="0000FF"/>
              </a:solidFill>
              <a:ln>
                <a:solidFill>
                  <a:srgbClr val="0000FF"/>
                </a:solidFill>
              </a:ln>
            </c:spPr>
          </c:marker>
          <c:xVal>
            <c:numRef>
              <c:f>'Overall summary'!$A$5:$A$22</c:f>
              <c:numCache>
                <c:formatCode>General</c:formatCode>
                <c:ptCount val="18"/>
                <c:pt idx="0">
                  <c:v>0.0</c:v>
                </c:pt>
                <c:pt idx="1">
                  <c:v>25.5</c:v>
                </c:pt>
                <c:pt idx="2">
                  <c:v>34.5</c:v>
                </c:pt>
                <c:pt idx="3">
                  <c:v>45.0</c:v>
                </c:pt>
                <c:pt idx="4">
                  <c:v>53.0</c:v>
                </c:pt>
                <c:pt idx="5">
                  <c:v>61.0</c:v>
                </c:pt>
                <c:pt idx="6">
                  <c:v>69.0</c:v>
                </c:pt>
                <c:pt idx="7">
                  <c:v>76.5</c:v>
                </c:pt>
                <c:pt idx="8">
                  <c:v>84.0</c:v>
                </c:pt>
                <c:pt idx="9">
                  <c:v>91.5</c:v>
                </c:pt>
                <c:pt idx="10">
                  <c:v>99.0</c:v>
                </c:pt>
                <c:pt idx="11">
                  <c:v>112.0</c:v>
                </c:pt>
                <c:pt idx="12">
                  <c:v>135.0</c:v>
                </c:pt>
                <c:pt idx="13">
                  <c:v>180.0</c:v>
                </c:pt>
                <c:pt idx="14">
                  <c:v>213.0</c:v>
                </c:pt>
                <c:pt idx="15">
                  <c:v>308.0</c:v>
                </c:pt>
              </c:numCache>
            </c:numRef>
          </c:xVal>
          <c:yVal>
            <c:numRef>
              <c:f>'Overall summary'!$C$5:$C$22</c:f>
              <c:numCache>
                <c:formatCode>General</c:formatCode>
                <c:ptCount val="18"/>
                <c:pt idx="0">
                  <c:v>0.0270348393176993</c:v>
                </c:pt>
                <c:pt idx="3">
                  <c:v>0.0270043564792154</c:v>
                </c:pt>
                <c:pt idx="4">
                  <c:v>0.0267161143447287</c:v>
                </c:pt>
                <c:pt idx="5">
                  <c:v>0.026403216973233</c:v>
                </c:pt>
                <c:pt idx="6">
                  <c:v>0.0259195260508206</c:v>
                </c:pt>
                <c:pt idx="7">
                  <c:v>0.0237270030651681</c:v>
                </c:pt>
                <c:pt idx="8">
                  <c:v>0.0208916508091361</c:v>
                </c:pt>
                <c:pt idx="9">
                  <c:v>0.0205738223902386</c:v>
                </c:pt>
                <c:pt idx="10">
                  <c:v>0.0208514721906354</c:v>
                </c:pt>
                <c:pt idx="11">
                  <c:v>0.0204909284791564</c:v>
                </c:pt>
                <c:pt idx="12">
                  <c:v>0.0194985854337787</c:v>
                </c:pt>
                <c:pt idx="13">
                  <c:v>0.0193364809085129</c:v>
                </c:pt>
                <c:pt idx="14">
                  <c:v>0.0188501673327154</c:v>
                </c:pt>
                <c:pt idx="15">
                  <c:v>0.0182163631047112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57285432"/>
        <c:axId val="-2056673720"/>
      </c:scatterChart>
      <c:scatterChart>
        <c:scatterStyle val="smoothMarker"/>
        <c:varyColors val="0"/>
        <c:ser>
          <c:idx val="1"/>
          <c:order val="1"/>
          <c:spPr>
            <a:ln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'Overall summary'!$A$28:$A$50</c:f>
              <c:numCache>
                <c:formatCode>General</c:formatCode>
                <c:ptCount val="23"/>
                <c:pt idx="0">
                  <c:v>0.0</c:v>
                </c:pt>
                <c:pt idx="1">
                  <c:v>10.0</c:v>
                </c:pt>
                <c:pt idx="2">
                  <c:v>20.0</c:v>
                </c:pt>
                <c:pt idx="3">
                  <c:v>30.0</c:v>
                </c:pt>
                <c:pt idx="4">
                  <c:v>40.0</c:v>
                </c:pt>
                <c:pt idx="5">
                  <c:v>50.0</c:v>
                </c:pt>
                <c:pt idx="6">
                  <c:v>60.0</c:v>
                </c:pt>
                <c:pt idx="7">
                  <c:v>70.0</c:v>
                </c:pt>
                <c:pt idx="8">
                  <c:v>80.0</c:v>
                </c:pt>
                <c:pt idx="9">
                  <c:v>90.0</c:v>
                </c:pt>
                <c:pt idx="10">
                  <c:v>100.0</c:v>
                </c:pt>
                <c:pt idx="11">
                  <c:v>110.0</c:v>
                </c:pt>
                <c:pt idx="12">
                  <c:v>120.0</c:v>
                </c:pt>
                <c:pt idx="13">
                  <c:v>130.0</c:v>
                </c:pt>
                <c:pt idx="14">
                  <c:v>140.0</c:v>
                </c:pt>
                <c:pt idx="15">
                  <c:v>150.0</c:v>
                </c:pt>
                <c:pt idx="16">
                  <c:v>160.0</c:v>
                </c:pt>
                <c:pt idx="17">
                  <c:v>170.0</c:v>
                </c:pt>
                <c:pt idx="18">
                  <c:v>180.0</c:v>
                </c:pt>
                <c:pt idx="19">
                  <c:v>190.0</c:v>
                </c:pt>
                <c:pt idx="20">
                  <c:v>200.0</c:v>
                </c:pt>
                <c:pt idx="21">
                  <c:v>210.0</c:v>
                </c:pt>
                <c:pt idx="22">
                  <c:v>220.0</c:v>
                </c:pt>
              </c:numCache>
            </c:numRef>
          </c:xVal>
          <c:yVal>
            <c:numRef>
              <c:f>'Overall summary'!$D$28:$D$50</c:f>
              <c:numCache>
                <c:formatCode>General</c:formatCode>
                <c:ptCount val="23"/>
                <c:pt idx="0">
                  <c:v>0.02702</c:v>
                </c:pt>
                <c:pt idx="1">
                  <c:v>0.0270195</c:v>
                </c:pt>
                <c:pt idx="2">
                  <c:v>0.0270196</c:v>
                </c:pt>
                <c:pt idx="3">
                  <c:v>0.0270204</c:v>
                </c:pt>
                <c:pt idx="4">
                  <c:v>0.0270199</c:v>
                </c:pt>
                <c:pt idx="5">
                  <c:v>0.0270201</c:v>
                </c:pt>
                <c:pt idx="6">
                  <c:v>0.0270203</c:v>
                </c:pt>
                <c:pt idx="7">
                  <c:v>0.02702</c:v>
                </c:pt>
                <c:pt idx="8">
                  <c:v>0.0221082</c:v>
                </c:pt>
                <c:pt idx="9">
                  <c:v>0.0197149</c:v>
                </c:pt>
                <c:pt idx="10">
                  <c:v>0.01871543</c:v>
                </c:pt>
                <c:pt idx="11">
                  <c:v>0.018341277</c:v>
                </c:pt>
                <c:pt idx="12">
                  <c:v>0.018163092</c:v>
                </c:pt>
                <c:pt idx="13">
                  <c:v>0.0180568886</c:v>
                </c:pt>
                <c:pt idx="14">
                  <c:v>0.0179825188</c:v>
                </c:pt>
                <c:pt idx="15">
                  <c:v>0.017926093292</c:v>
                </c:pt>
                <c:pt idx="16">
                  <c:v>0.017880016761</c:v>
                </c:pt>
                <c:pt idx="17">
                  <c:v>0.0178420032432</c:v>
                </c:pt>
                <c:pt idx="18">
                  <c:v>0.01780900060288</c:v>
                </c:pt>
                <c:pt idx="19">
                  <c:v>0.0177810001015</c:v>
                </c:pt>
                <c:pt idx="20">
                  <c:v>0.017755000017933</c:v>
                </c:pt>
                <c:pt idx="21">
                  <c:v>0.0177320000032467</c:v>
                </c:pt>
                <c:pt idx="22">
                  <c:v>0.0177120000006408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57285432"/>
        <c:axId val="-2056673720"/>
      </c:scatterChart>
      <c:valAx>
        <c:axId val="-2057285432"/>
        <c:scaling>
          <c:orientation val="minMax"/>
          <c:max val="250.0"/>
        </c:scaling>
        <c:delete val="0"/>
        <c:axPos val="b"/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sz="1800"/>
                  <a:t>time (hours)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-2056673720"/>
        <c:crosses val="autoZero"/>
        <c:crossBetween val="midCat"/>
      </c:valAx>
      <c:valAx>
        <c:axId val="-2056673720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/>
                  <a:t>Fe(T) (M)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-2057285432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8498007779148"/>
          <c:y val="0.0304568527918782"/>
          <c:w val="0.760423346931031"/>
          <c:h val="0.705704323047032"/>
        </c:manualLayout>
      </c:layout>
      <c:scatterChart>
        <c:scatterStyle val="lineMarker"/>
        <c:varyColors val="0"/>
        <c:ser>
          <c:idx val="2"/>
          <c:order val="0"/>
          <c:tx>
            <c:v>experimental pH - with scale</c:v>
          </c:tx>
          <c:spPr>
            <a:ln>
              <a:solidFill>
                <a:srgbClr val="0000FF"/>
              </a:solidFill>
            </a:ln>
          </c:spPr>
          <c:marker>
            <c:symbol val="circle"/>
            <c:size val="5"/>
            <c:spPr>
              <a:solidFill>
                <a:srgbClr val="0000FF"/>
              </a:solidFill>
              <a:ln>
                <a:solidFill>
                  <a:srgbClr val="0000FF"/>
                </a:solidFill>
              </a:ln>
            </c:spPr>
          </c:marker>
          <c:xVal>
            <c:numRef>
              <c:f>'Overall summary'!$O$5:$O$22</c:f>
              <c:numCache>
                <c:formatCode>General</c:formatCode>
                <c:ptCount val="18"/>
                <c:pt idx="0">
                  <c:v>0.0</c:v>
                </c:pt>
                <c:pt idx="1">
                  <c:v>8.5</c:v>
                </c:pt>
                <c:pt idx="2">
                  <c:v>17.0</c:v>
                </c:pt>
                <c:pt idx="3">
                  <c:v>25.5</c:v>
                </c:pt>
                <c:pt idx="4">
                  <c:v>34.5</c:v>
                </c:pt>
                <c:pt idx="5">
                  <c:v>45.0</c:v>
                </c:pt>
                <c:pt idx="6">
                  <c:v>53.0</c:v>
                </c:pt>
                <c:pt idx="7">
                  <c:v>61.0</c:v>
                </c:pt>
                <c:pt idx="8">
                  <c:v>69.0</c:v>
                </c:pt>
                <c:pt idx="9">
                  <c:v>76.5</c:v>
                </c:pt>
                <c:pt idx="10">
                  <c:v>84.0</c:v>
                </c:pt>
                <c:pt idx="11">
                  <c:v>91.5</c:v>
                </c:pt>
                <c:pt idx="12">
                  <c:v>99.0</c:v>
                </c:pt>
                <c:pt idx="13">
                  <c:v>112.0</c:v>
                </c:pt>
                <c:pt idx="14">
                  <c:v>135.0</c:v>
                </c:pt>
                <c:pt idx="15">
                  <c:v>180.0</c:v>
                </c:pt>
                <c:pt idx="16">
                  <c:v>213.0</c:v>
                </c:pt>
                <c:pt idx="17">
                  <c:v>308.0</c:v>
                </c:pt>
              </c:numCache>
            </c:numRef>
          </c:xVal>
          <c:yVal>
            <c:numRef>
              <c:f>'Overall summary'!$P$5:$P$22</c:f>
              <c:numCache>
                <c:formatCode>General</c:formatCode>
                <c:ptCount val="18"/>
                <c:pt idx="0">
                  <c:v>2.642</c:v>
                </c:pt>
                <c:pt idx="1">
                  <c:v>2.51</c:v>
                </c:pt>
                <c:pt idx="2">
                  <c:v>2.449</c:v>
                </c:pt>
                <c:pt idx="3">
                  <c:v>2.428</c:v>
                </c:pt>
                <c:pt idx="4">
                  <c:v>2.414</c:v>
                </c:pt>
                <c:pt idx="5">
                  <c:v>2.406</c:v>
                </c:pt>
                <c:pt idx="6">
                  <c:v>2.371999999999998</c:v>
                </c:pt>
                <c:pt idx="7">
                  <c:v>2.374</c:v>
                </c:pt>
                <c:pt idx="8">
                  <c:v>2.384</c:v>
                </c:pt>
                <c:pt idx="9">
                  <c:v>2.378999999999999</c:v>
                </c:pt>
                <c:pt idx="10">
                  <c:v>2.36</c:v>
                </c:pt>
                <c:pt idx="11">
                  <c:v>2.305</c:v>
                </c:pt>
                <c:pt idx="12">
                  <c:v>2.261</c:v>
                </c:pt>
                <c:pt idx="13">
                  <c:v>2.241</c:v>
                </c:pt>
                <c:pt idx="14">
                  <c:v>2.219</c:v>
                </c:pt>
                <c:pt idx="15">
                  <c:v>2.199</c:v>
                </c:pt>
                <c:pt idx="16">
                  <c:v>2.199</c:v>
                </c:pt>
                <c:pt idx="17">
                  <c:v>2.181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57209320"/>
        <c:axId val="-2057203752"/>
      </c:scatterChart>
      <c:scatterChart>
        <c:scatterStyle val="smoothMarker"/>
        <c:varyColors val="0"/>
        <c:ser>
          <c:idx val="3"/>
          <c:order val="1"/>
          <c:tx>
            <c:v>modeled pH - with scale</c:v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'Overall summary'!$K$28:$K$61</c:f>
              <c:numCache>
                <c:formatCode>General</c:formatCode>
                <c:ptCount val="34"/>
                <c:pt idx="0">
                  <c:v>0.0</c:v>
                </c:pt>
                <c:pt idx="1">
                  <c:v>5.0</c:v>
                </c:pt>
                <c:pt idx="2">
                  <c:v>10.0</c:v>
                </c:pt>
                <c:pt idx="3">
                  <c:v>15.0</c:v>
                </c:pt>
                <c:pt idx="4">
                  <c:v>20.0</c:v>
                </c:pt>
                <c:pt idx="5">
                  <c:v>25.0</c:v>
                </c:pt>
                <c:pt idx="6">
                  <c:v>30.0</c:v>
                </c:pt>
                <c:pt idx="7">
                  <c:v>35.0</c:v>
                </c:pt>
                <c:pt idx="8">
                  <c:v>40.0</c:v>
                </c:pt>
                <c:pt idx="9">
                  <c:v>45.0</c:v>
                </c:pt>
                <c:pt idx="10">
                  <c:v>50.0</c:v>
                </c:pt>
                <c:pt idx="11">
                  <c:v>55.0</c:v>
                </c:pt>
                <c:pt idx="12">
                  <c:v>60.0</c:v>
                </c:pt>
                <c:pt idx="13">
                  <c:v>65.0</c:v>
                </c:pt>
                <c:pt idx="14">
                  <c:v>70.0</c:v>
                </c:pt>
                <c:pt idx="15">
                  <c:v>75.0</c:v>
                </c:pt>
                <c:pt idx="16">
                  <c:v>80.0</c:v>
                </c:pt>
                <c:pt idx="17">
                  <c:v>85.0</c:v>
                </c:pt>
                <c:pt idx="18">
                  <c:v>90.0</c:v>
                </c:pt>
                <c:pt idx="19">
                  <c:v>95.0</c:v>
                </c:pt>
                <c:pt idx="20">
                  <c:v>100.0</c:v>
                </c:pt>
                <c:pt idx="21">
                  <c:v>105.0</c:v>
                </c:pt>
                <c:pt idx="22">
                  <c:v>110.0</c:v>
                </c:pt>
                <c:pt idx="23">
                  <c:v>120.0</c:v>
                </c:pt>
                <c:pt idx="24">
                  <c:v>130.0</c:v>
                </c:pt>
                <c:pt idx="25">
                  <c:v>140.0</c:v>
                </c:pt>
                <c:pt idx="26">
                  <c:v>150.0</c:v>
                </c:pt>
                <c:pt idx="27">
                  <c:v>160.0</c:v>
                </c:pt>
                <c:pt idx="28">
                  <c:v>170.0</c:v>
                </c:pt>
                <c:pt idx="29">
                  <c:v>180.0</c:v>
                </c:pt>
                <c:pt idx="30">
                  <c:v>190.0</c:v>
                </c:pt>
                <c:pt idx="31">
                  <c:v>200.0</c:v>
                </c:pt>
                <c:pt idx="32">
                  <c:v>210.0</c:v>
                </c:pt>
                <c:pt idx="33">
                  <c:v>220.0</c:v>
                </c:pt>
              </c:numCache>
            </c:numRef>
          </c:xVal>
          <c:yVal>
            <c:numRef>
              <c:f>'Overall summary'!$L$28:$L$61</c:f>
              <c:numCache>
                <c:formatCode>General</c:formatCode>
                <c:ptCount val="34"/>
                <c:pt idx="0">
                  <c:v>2.615</c:v>
                </c:pt>
                <c:pt idx="1">
                  <c:v>2.56707</c:v>
                </c:pt>
                <c:pt idx="2">
                  <c:v>2.530219999999998</c:v>
                </c:pt>
                <c:pt idx="3">
                  <c:v>2.502349999999998</c:v>
                </c:pt>
                <c:pt idx="4">
                  <c:v>2.482229999999998</c:v>
                </c:pt>
                <c:pt idx="5">
                  <c:v>2.4692</c:v>
                </c:pt>
                <c:pt idx="6">
                  <c:v>2.46307</c:v>
                </c:pt>
                <c:pt idx="7">
                  <c:v>2.46407</c:v>
                </c:pt>
                <c:pt idx="8">
                  <c:v>2.472869999999977</c:v>
                </c:pt>
                <c:pt idx="9">
                  <c:v>2.489459999999998</c:v>
                </c:pt>
                <c:pt idx="10">
                  <c:v>2.476449999999976</c:v>
                </c:pt>
                <c:pt idx="11">
                  <c:v>2.45779</c:v>
                </c:pt>
                <c:pt idx="12">
                  <c:v>2.438289999999998</c:v>
                </c:pt>
                <c:pt idx="13">
                  <c:v>2.418009999999998</c:v>
                </c:pt>
                <c:pt idx="14">
                  <c:v>2.397089999999998</c:v>
                </c:pt>
                <c:pt idx="15">
                  <c:v>2.375859999999976</c:v>
                </c:pt>
                <c:pt idx="16">
                  <c:v>2.354829999999997</c:v>
                </c:pt>
                <c:pt idx="17">
                  <c:v>2.334879999999996</c:v>
                </c:pt>
                <c:pt idx="18">
                  <c:v>2.319979999999997</c:v>
                </c:pt>
                <c:pt idx="19">
                  <c:v>2.309099999999998</c:v>
                </c:pt>
                <c:pt idx="20">
                  <c:v>2.29734</c:v>
                </c:pt>
                <c:pt idx="21">
                  <c:v>2.28661</c:v>
                </c:pt>
                <c:pt idx="22">
                  <c:v>2.27708</c:v>
                </c:pt>
                <c:pt idx="23">
                  <c:v>2.261170000000001</c:v>
                </c:pt>
                <c:pt idx="24">
                  <c:v>2.24864</c:v>
                </c:pt>
                <c:pt idx="25">
                  <c:v>2.23875</c:v>
                </c:pt>
                <c:pt idx="26">
                  <c:v>2.23091</c:v>
                </c:pt>
                <c:pt idx="27">
                  <c:v>2.224690000000001</c:v>
                </c:pt>
                <c:pt idx="28">
                  <c:v>2.21973</c:v>
                </c:pt>
                <c:pt idx="29">
                  <c:v>2.21578</c:v>
                </c:pt>
                <c:pt idx="30">
                  <c:v>2.212629999999998</c:v>
                </c:pt>
                <c:pt idx="31">
                  <c:v>2.21011</c:v>
                </c:pt>
                <c:pt idx="32">
                  <c:v>2.208100000000002</c:v>
                </c:pt>
                <c:pt idx="33">
                  <c:v>2.20649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57209320"/>
        <c:axId val="-2057203752"/>
      </c:scatterChart>
      <c:valAx>
        <c:axId val="-2057209320"/>
        <c:scaling>
          <c:orientation val="minMax"/>
          <c:max val="250.0"/>
        </c:scaling>
        <c:delete val="0"/>
        <c:axPos val="b"/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sz="1800"/>
                  <a:t>time (hours)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-2057203752"/>
        <c:crosses val="autoZero"/>
        <c:crossBetween val="midCat"/>
      </c:valAx>
      <c:valAx>
        <c:axId val="-2057203752"/>
        <c:scaling>
          <c:orientation val="minMax"/>
          <c:max val="3.0"/>
          <c:min val="2.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/>
                  <a:t>pH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-2057209320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8809682813317"/>
          <c:y val="0.0304568527918782"/>
          <c:w val="0.760059430441017"/>
          <c:h val="0.790915216993225"/>
        </c:manualLayout>
      </c:layout>
      <c:scatterChart>
        <c:scatterStyle val="lineMarker"/>
        <c:varyColors val="0"/>
        <c:ser>
          <c:idx val="2"/>
          <c:order val="0"/>
          <c:spPr>
            <a:ln>
              <a:solidFill>
                <a:srgbClr val="0000FF"/>
              </a:solidFill>
            </a:ln>
          </c:spPr>
          <c:marker>
            <c:symbol val="circle"/>
            <c:size val="5"/>
            <c:spPr>
              <a:solidFill>
                <a:srgbClr val="0000FF"/>
              </a:solidFill>
              <a:ln>
                <a:solidFill>
                  <a:srgbClr val="0000FF"/>
                </a:solidFill>
              </a:ln>
            </c:spPr>
          </c:marker>
          <c:xVal>
            <c:numRef>
              <c:f>'Overall summary'!$K$5:$K$22</c:f>
              <c:numCache>
                <c:formatCode>General</c:formatCode>
                <c:ptCount val="18"/>
                <c:pt idx="0">
                  <c:v>0.0</c:v>
                </c:pt>
                <c:pt idx="1">
                  <c:v>17.0</c:v>
                </c:pt>
                <c:pt idx="2">
                  <c:v>25.5</c:v>
                </c:pt>
                <c:pt idx="3">
                  <c:v>34.5</c:v>
                </c:pt>
                <c:pt idx="4">
                  <c:v>45.0</c:v>
                </c:pt>
                <c:pt idx="5">
                  <c:v>53.0</c:v>
                </c:pt>
                <c:pt idx="6">
                  <c:v>61.0</c:v>
                </c:pt>
                <c:pt idx="7">
                  <c:v>69.0</c:v>
                </c:pt>
                <c:pt idx="8">
                  <c:v>76.5</c:v>
                </c:pt>
                <c:pt idx="9">
                  <c:v>84.0</c:v>
                </c:pt>
                <c:pt idx="10">
                  <c:v>99.0</c:v>
                </c:pt>
                <c:pt idx="11">
                  <c:v>112.0</c:v>
                </c:pt>
                <c:pt idx="12">
                  <c:v>135.0</c:v>
                </c:pt>
                <c:pt idx="13">
                  <c:v>180.0</c:v>
                </c:pt>
                <c:pt idx="14">
                  <c:v>213.0</c:v>
                </c:pt>
                <c:pt idx="15">
                  <c:v>308.0</c:v>
                </c:pt>
                <c:pt idx="16">
                  <c:v>400.0</c:v>
                </c:pt>
                <c:pt idx="17">
                  <c:v>760.0</c:v>
                </c:pt>
              </c:numCache>
            </c:numRef>
          </c:xVal>
          <c:yVal>
            <c:numRef>
              <c:f>'Overall summary'!$L$5:$L$22</c:f>
              <c:numCache>
                <c:formatCode>General</c:formatCode>
                <c:ptCount val="18"/>
                <c:pt idx="0">
                  <c:v>0.0241246219492893</c:v>
                </c:pt>
                <c:pt idx="1">
                  <c:v>0.0222753127126039</c:v>
                </c:pt>
                <c:pt idx="2">
                  <c:v>0.020971594805844</c:v>
                </c:pt>
                <c:pt idx="3">
                  <c:v>0.0200016546637542</c:v>
                </c:pt>
                <c:pt idx="4">
                  <c:v>0.0176756746950373</c:v>
                </c:pt>
                <c:pt idx="5">
                  <c:v>0.0156976439715184</c:v>
                </c:pt>
                <c:pt idx="6">
                  <c:v>0.0131119003119287</c:v>
                </c:pt>
                <c:pt idx="7">
                  <c:v>0.00925526473901755</c:v>
                </c:pt>
                <c:pt idx="8">
                  <c:v>0.00457310656186597</c:v>
                </c:pt>
                <c:pt idx="9">
                  <c:v>0.00013745652924093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40530552"/>
        <c:axId val="-2056925096"/>
      </c:scatterChart>
      <c:scatterChart>
        <c:scatterStyle val="smoothMarker"/>
        <c:varyColors val="0"/>
        <c:ser>
          <c:idx val="3"/>
          <c:order val="1"/>
          <c:spPr>
            <a:ln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'Overall summary'!$K$28:$K$61</c:f>
              <c:numCache>
                <c:formatCode>General</c:formatCode>
                <c:ptCount val="34"/>
                <c:pt idx="0">
                  <c:v>0.0</c:v>
                </c:pt>
                <c:pt idx="1">
                  <c:v>5.0</c:v>
                </c:pt>
                <c:pt idx="2">
                  <c:v>10.0</c:v>
                </c:pt>
                <c:pt idx="3">
                  <c:v>15.0</c:v>
                </c:pt>
                <c:pt idx="4">
                  <c:v>20.0</c:v>
                </c:pt>
                <c:pt idx="5">
                  <c:v>25.0</c:v>
                </c:pt>
                <c:pt idx="6">
                  <c:v>30.0</c:v>
                </c:pt>
                <c:pt idx="7">
                  <c:v>35.0</c:v>
                </c:pt>
                <c:pt idx="8">
                  <c:v>40.0</c:v>
                </c:pt>
                <c:pt idx="9">
                  <c:v>45.0</c:v>
                </c:pt>
                <c:pt idx="10">
                  <c:v>50.0</c:v>
                </c:pt>
                <c:pt idx="11">
                  <c:v>55.0</c:v>
                </c:pt>
                <c:pt idx="12">
                  <c:v>60.0</c:v>
                </c:pt>
                <c:pt idx="13">
                  <c:v>65.0</c:v>
                </c:pt>
                <c:pt idx="14">
                  <c:v>70.0</c:v>
                </c:pt>
                <c:pt idx="15">
                  <c:v>75.0</c:v>
                </c:pt>
                <c:pt idx="16">
                  <c:v>80.0</c:v>
                </c:pt>
                <c:pt idx="17">
                  <c:v>85.0</c:v>
                </c:pt>
                <c:pt idx="18">
                  <c:v>90.0</c:v>
                </c:pt>
                <c:pt idx="19">
                  <c:v>95.0</c:v>
                </c:pt>
                <c:pt idx="20">
                  <c:v>100.0</c:v>
                </c:pt>
                <c:pt idx="21">
                  <c:v>105.0</c:v>
                </c:pt>
                <c:pt idx="22">
                  <c:v>110.0</c:v>
                </c:pt>
                <c:pt idx="23">
                  <c:v>120.0</c:v>
                </c:pt>
                <c:pt idx="24">
                  <c:v>130.0</c:v>
                </c:pt>
                <c:pt idx="25">
                  <c:v>140.0</c:v>
                </c:pt>
                <c:pt idx="26">
                  <c:v>150.0</c:v>
                </c:pt>
                <c:pt idx="27">
                  <c:v>160.0</c:v>
                </c:pt>
                <c:pt idx="28">
                  <c:v>170.0</c:v>
                </c:pt>
                <c:pt idx="29">
                  <c:v>180.0</c:v>
                </c:pt>
                <c:pt idx="30">
                  <c:v>190.0</c:v>
                </c:pt>
                <c:pt idx="31">
                  <c:v>200.0</c:v>
                </c:pt>
                <c:pt idx="32">
                  <c:v>210.0</c:v>
                </c:pt>
                <c:pt idx="33">
                  <c:v>220.0</c:v>
                </c:pt>
              </c:numCache>
            </c:numRef>
          </c:xVal>
          <c:yVal>
            <c:numRef>
              <c:f>'Overall summary'!$M$28:$M$61</c:f>
              <c:numCache>
                <c:formatCode>General</c:formatCode>
                <c:ptCount val="34"/>
                <c:pt idx="0">
                  <c:v>0.02411</c:v>
                </c:pt>
                <c:pt idx="1">
                  <c:v>0.023877</c:v>
                </c:pt>
                <c:pt idx="2">
                  <c:v>0.023589</c:v>
                </c:pt>
                <c:pt idx="3">
                  <c:v>0.023235</c:v>
                </c:pt>
                <c:pt idx="4">
                  <c:v>0.0228</c:v>
                </c:pt>
                <c:pt idx="5">
                  <c:v>0.022264</c:v>
                </c:pt>
                <c:pt idx="6">
                  <c:v>0.021608</c:v>
                </c:pt>
                <c:pt idx="7">
                  <c:v>0.020803</c:v>
                </c:pt>
                <c:pt idx="8">
                  <c:v>0.01982</c:v>
                </c:pt>
                <c:pt idx="9">
                  <c:v>0.018621</c:v>
                </c:pt>
                <c:pt idx="10">
                  <c:v>0.017168</c:v>
                </c:pt>
                <c:pt idx="11">
                  <c:v>0.015416</c:v>
                </c:pt>
                <c:pt idx="12">
                  <c:v>0.013326</c:v>
                </c:pt>
                <c:pt idx="13">
                  <c:v>0.010873</c:v>
                </c:pt>
                <c:pt idx="14">
                  <c:v>0.0080798</c:v>
                </c:pt>
                <c:pt idx="15">
                  <c:v>0.0050937</c:v>
                </c:pt>
                <c:pt idx="16">
                  <c:v>0.0023524</c:v>
                </c:pt>
                <c:pt idx="17">
                  <c:v>0.00064319</c:v>
                </c:pt>
                <c:pt idx="18">
                  <c:v>0.00010923</c:v>
                </c:pt>
                <c:pt idx="19">
                  <c:v>1.5692E-5</c:v>
                </c:pt>
                <c:pt idx="20">
                  <c:v>2.1879E-6</c:v>
                </c:pt>
                <c:pt idx="21">
                  <c:v>3.0378E-7</c:v>
                </c:pt>
                <c:pt idx="22">
                  <c:v>4.2305E-8</c:v>
                </c:pt>
                <c:pt idx="23">
                  <c:v>8.6394E-10</c:v>
                </c:pt>
                <c:pt idx="24">
                  <c:v>1.8422E-11</c:v>
                </c:pt>
                <c:pt idx="25">
                  <c:v>3.5369E-13</c:v>
                </c:pt>
                <c:pt idx="26">
                  <c:v>6.1126E-15</c:v>
                </c:pt>
                <c:pt idx="27">
                  <c:v>1.3185E-16</c:v>
                </c:pt>
                <c:pt idx="28">
                  <c:v>2.5037E-18</c:v>
                </c:pt>
                <c:pt idx="29">
                  <c:v>5.57370000000011E-20</c:v>
                </c:pt>
                <c:pt idx="30">
                  <c:v>1.0366E-21</c:v>
                </c:pt>
                <c:pt idx="31">
                  <c:v>1.8164E-23</c:v>
                </c:pt>
                <c:pt idx="32">
                  <c:v>4.02360000000011E-25</c:v>
                </c:pt>
                <c:pt idx="33">
                  <c:v>0.0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40530552"/>
        <c:axId val="-2056925096"/>
      </c:scatterChart>
      <c:valAx>
        <c:axId val="-2140530552"/>
        <c:scaling>
          <c:orientation val="minMax"/>
          <c:max val="250.0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-2056925096"/>
        <c:crosses val="autoZero"/>
        <c:crossBetween val="midCat"/>
      </c:valAx>
      <c:valAx>
        <c:axId val="-2056925096"/>
        <c:scaling>
          <c:orientation val="minMax"/>
          <c:min val="0.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/>
                  <a:t>Fe(II)</a:t>
                </a:r>
                <a:r>
                  <a:rPr lang="en-US" sz="1800" baseline="0"/>
                  <a:t> (M)</a:t>
                </a:r>
                <a:endParaRPr lang="en-US" sz="180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-2140530552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5025667747414"/>
          <c:y val="0.0304568527918782"/>
          <c:w val="0.747321097730431"/>
          <c:h val="0.732950131233596"/>
        </c:manualLayout>
      </c:layout>
      <c:scatterChart>
        <c:scatterStyle val="lineMarker"/>
        <c:varyColors val="0"/>
        <c:ser>
          <c:idx val="2"/>
          <c:order val="0"/>
          <c:spPr>
            <a:ln>
              <a:solidFill>
                <a:srgbClr val="0000FF"/>
              </a:solidFill>
            </a:ln>
          </c:spPr>
          <c:marker>
            <c:symbol val="circle"/>
            <c:size val="5"/>
            <c:spPr>
              <a:solidFill>
                <a:srgbClr val="0000FF"/>
              </a:solidFill>
              <a:ln>
                <a:solidFill>
                  <a:srgbClr val="0000FF"/>
                </a:solidFill>
              </a:ln>
            </c:spPr>
          </c:marker>
          <c:xVal>
            <c:numRef>
              <c:f>'Overall summary'!$K$5:$K$22</c:f>
              <c:numCache>
                <c:formatCode>General</c:formatCode>
                <c:ptCount val="18"/>
                <c:pt idx="0">
                  <c:v>0.0</c:v>
                </c:pt>
                <c:pt idx="1">
                  <c:v>17.0</c:v>
                </c:pt>
                <c:pt idx="2">
                  <c:v>25.5</c:v>
                </c:pt>
                <c:pt idx="3">
                  <c:v>34.5</c:v>
                </c:pt>
                <c:pt idx="4">
                  <c:v>45.0</c:v>
                </c:pt>
                <c:pt idx="5">
                  <c:v>53.0</c:v>
                </c:pt>
                <c:pt idx="6">
                  <c:v>61.0</c:v>
                </c:pt>
                <c:pt idx="7">
                  <c:v>69.0</c:v>
                </c:pt>
                <c:pt idx="8">
                  <c:v>76.5</c:v>
                </c:pt>
                <c:pt idx="9">
                  <c:v>84.0</c:v>
                </c:pt>
                <c:pt idx="10">
                  <c:v>99.0</c:v>
                </c:pt>
                <c:pt idx="11">
                  <c:v>112.0</c:v>
                </c:pt>
                <c:pt idx="12">
                  <c:v>135.0</c:v>
                </c:pt>
                <c:pt idx="13">
                  <c:v>180.0</c:v>
                </c:pt>
                <c:pt idx="14">
                  <c:v>213.0</c:v>
                </c:pt>
                <c:pt idx="15">
                  <c:v>308.0</c:v>
                </c:pt>
                <c:pt idx="16">
                  <c:v>400.0</c:v>
                </c:pt>
                <c:pt idx="17">
                  <c:v>760.0</c:v>
                </c:pt>
              </c:numCache>
            </c:numRef>
          </c:xVal>
          <c:yVal>
            <c:numRef>
              <c:f>'Overall summary'!$N$5:$N$22</c:f>
              <c:numCache>
                <c:formatCode>General</c:formatCode>
                <c:ptCount val="18"/>
                <c:pt idx="0">
                  <c:v>0.0273589436151081</c:v>
                </c:pt>
                <c:pt idx="3">
                  <c:v>0.025767560135438</c:v>
                </c:pt>
                <c:pt idx="4">
                  <c:v>0.0256707322955482</c:v>
                </c:pt>
                <c:pt idx="5">
                  <c:v>0.0248441094401928</c:v>
                </c:pt>
                <c:pt idx="6">
                  <c:v>0.024227280237932</c:v>
                </c:pt>
                <c:pt idx="7">
                  <c:v>0.0229519320690132</c:v>
                </c:pt>
                <c:pt idx="8">
                  <c:v>0.0221002056996123</c:v>
                </c:pt>
                <c:pt idx="9">
                  <c:v>0.0205168912065997</c:v>
                </c:pt>
                <c:pt idx="10">
                  <c:v>0.0214325249816445</c:v>
                </c:pt>
                <c:pt idx="11">
                  <c:v>0.0208137355852725</c:v>
                </c:pt>
                <c:pt idx="12">
                  <c:v>0.0205613209667365</c:v>
                </c:pt>
                <c:pt idx="13">
                  <c:v>0.0202832981217275</c:v>
                </c:pt>
                <c:pt idx="14">
                  <c:v>0.0199210533725301</c:v>
                </c:pt>
                <c:pt idx="15">
                  <c:v>0.0200341846260361</c:v>
                </c:pt>
                <c:pt idx="16">
                  <c:v>0.0210025981841233</c:v>
                </c:pt>
                <c:pt idx="17">
                  <c:v>0.029089373812728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40963640"/>
        <c:axId val="-2056971208"/>
      </c:scatterChart>
      <c:scatterChart>
        <c:scatterStyle val="smoothMarker"/>
        <c:varyColors val="0"/>
        <c:ser>
          <c:idx val="3"/>
          <c:order val="1"/>
          <c:spPr>
            <a:ln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'Overall summary'!$K$28:$K$61</c:f>
              <c:numCache>
                <c:formatCode>General</c:formatCode>
                <c:ptCount val="34"/>
                <c:pt idx="0">
                  <c:v>0.0</c:v>
                </c:pt>
                <c:pt idx="1">
                  <c:v>5.0</c:v>
                </c:pt>
                <c:pt idx="2">
                  <c:v>10.0</c:v>
                </c:pt>
                <c:pt idx="3">
                  <c:v>15.0</c:v>
                </c:pt>
                <c:pt idx="4">
                  <c:v>20.0</c:v>
                </c:pt>
                <c:pt idx="5">
                  <c:v>25.0</c:v>
                </c:pt>
                <c:pt idx="6">
                  <c:v>30.0</c:v>
                </c:pt>
                <c:pt idx="7">
                  <c:v>35.0</c:v>
                </c:pt>
                <c:pt idx="8">
                  <c:v>40.0</c:v>
                </c:pt>
                <c:pt idx="9">
                  <c:v>45.0</c:v>
                </c:pt>
                <c:pt idx="10">
                  <c:v>50.0</c:v>
                </c:pt>
                <c:pt idx="11">
                  <c:v>55.0</c:v>
                </c:pt>
                <c:pt idx="12">
                  <c:v>60.0</c:v>
                </c:pt>
                <c:pt idx="13">
                  <c:v>65.0</c:v>
                </c:pt>
                <c:pt idx="14">
                  <c:v>70.0</c:v>
                </c:pt>
                <c:pt idx="15">
                  <c:v>75.0</c:v>
                </c:pt>
                <c:pt idx="16">
                  <c:v>80.0</c:v>
                </c:pt>
                <c:pt idx="17">
                  <c:v>85.0</c:v>
                </c:pt>
                <c:pt idx="18">
                  <c:v>90.0</c:v>
                </c:pt>
                <c:pt idx="19">
                  <c:v>95.0</c:v>
                </c:pt>
                <c:pt idx="20">
                  <c:v>100.0</c:v>
                </c:pt>
                <c:pt idx="21">
                  <c:v>105.0</c:v>
                </c:pt>
                <c:pt idx="22">
                  <c:v>110.0</c:v>
                </c:pt>
                <c:pt idx="23">
                  <c:v>120.0</c:v>
                </c:pt>
                <c:pt idx="24">
                  <c:v>130.0</c:v>
                </c:pt>
                <c:pt idx="25">
                  <c:v>140.0</c:v>
                </c:pt>
                <c:pt idx="26">
                  <c:v>150.0</c:v>
                </c:pt>
                <c:pt idx="27">
                  <c:v>160.0</c:v>
                </c:pt>
                <c:pt idx="28">
                  <c:v>170.0</c:v>
                </c:pt>
                <c:pt idx="29">
                  <c:v>180.0</c:v>
                </c:pt>
                <c:pt idx="30">
                  <c:v>190.0</c:v>
                </c:pt>
                <c:pt idx="31">
                  <c:v>200.0</c:v>
                </c:pt>
                <c:pt idx="32">
                  <c:v>210.0</c:v>
                </c:pt>
                <c:pt idx="33">
                  <c:v>220.0</c:v>
                </c:pt>
              </c:numCache>
            </c:numRef>
          </c:xVal>
          <c:yVal>
            <c:numRef>
              <c:f>'Overall summary'!$N$28:$N$61</c:f>
              <c:numCache>
                <c:formatCode>General</c:formatCode>
                <c:ptCount val="34"/>
                <c:pt idx="0">
                  <c:v>0.02731</c:v>
                </c:pt>
                <c:pt idx="1">
                  <c:v>0.0273104</c:v>
                </c:pt>
                <c:pt idx="2">
                  <c:v>0.0273099</c:v>
                </c:pt>
                <c:pt idx="3">
                  <c:v>0.0273098</c:v>
                </c:pt>
                <c:pt idx="4">
                  <c:v>0.0273102</c:v>
                </c:pt>
                <c:pt idx="5">
                  <c:v>0.0273092</c:v>
                </c:pt>
                <c:pt idx="6">
                  <c:v>0.0273097</c:v>
                </c:pt>
                <c:pt idx="7">
                  <c:v>0.0273092</c:v>
                </c:pt>
                <c:pt idx="8">
                  <c:v>0.0273094</c:v>
                </c:pt>
                <c:pt idx="9">
                  <c:v>0.0273002</c:v>
                </c:pt>
                <c:pt idx="10">
                  <c:v>0.0269964</c:v>
                </c:pt>
                <c:pt idx="11">
                  <c:v>0.026533</c:v>
                </c:pt>
                <c:pt idx="12">
                  <c:v>0.025929</c:v>
                </c:pt>
                <c:pt idx="13">
                  <c:v>0.025175</c:v>
                </c:pt>
                <c:pt idx="14">
                  <c:v>0.0242758</c:v>
                </c:pt>
                <c:pt idx="15">
                  <c:v>0.0232857</c:v>
                </c:pt>
                <c:pt idx="16">
                  <c:v>0.0223544</c:v>
                </c:pt>
                <c:pt idx="17">
                  <c:v>0.02175519</c:v>
                </c:pt>
                <c:pt idx="18">
                  <c:v>0.02157823</c:v>
                </c:pt>
                <c:pt idx="19">
                  <c:v>0.021574692</c:v>
                </c:pt>
                <c:pt idx="20">
                  <c:v>0.0215751879</c:v>
                </c:pt>
                <c:pt idx="21">
                  <c:v>0.02157530378</c:v>
                </c:pt>
                <c:pt idx="22">
                  <c:v>0.021575042305</c:v>
                </c:pt>
                <c:pt idx="23">
                  <c:v>0.02157500086394</c:v>
                </c:pt>
                <c:pt idx="24">
                  <c:v>0.021575000018422</c:v>
                </c:pt>
                <c:pt idx="25">
                  <c:v>0.0215750000003537</c:v>
                </c:pt>
                <c:pt idx="26">
                  <c:v>0.0215750000000061</c:v>
                </c:pt>
                <c:pt idx="27">
                  <c:v>0.0215750000000001</c:v>
                </c:pt>
                <c:pt idx="28">
                  <c:v>0.021575</c:v>
                </c:pt>
                <c:pt idx="29">
                  <c:v>0.021575</c:v>
                </c:pt>
                <c:pt idx="30">
                  <c:v>0.021575</c:v>
                </c:pt>
                <c:pt idx="31">
                  <c:v>0.021575</c:v>
                </c:pt>
                <c:pt idx="32">
                  <c:v>0.021576</c:v>
                </c:pt>
                <c:pt idx="33">
                  <c:v>0.021576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40963640"/>
        <c:axId val="-2056971208"/>
      </c:scatterChart>
      <c:valAx>
        <c:axId val="-2140963640"/>
        <c:scaling>
          <c:orientation val="minMax"/>
          <c:max val="250.0"/>
        </c:scaling>
        <c:delete val="0"/>
        <c:axPos val="b"/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sz="1800"/>
                  <a:t>time (hours)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-2056971208"/>
        <c:crosses val="autoZero"/>
        <c:crossBetween val="midCat"/>
      </c:valAx>
      <c:valAx>
        <c:axId val="-2056971208"/>
        <c:scaling>
          <c:orientation val="minMax"/>
          <c:min val="0.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/>
                  <a:t>Fe(II)</a:t>
                </a:r>
                <a:r>
                  <a:rPr lang="en-US" sz="1800" baseline="0"/>
                  <a:t> (M)</a:t>
                </a:r>
                <a:endParaRPr lang="en-US" sz="180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-2140963640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SS12</a:t>
            </a:r>
            <a:endParaRPr lang="en-US" dirty="0"/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xVal>
            <c:numRef>
              <c:f>'SS12'!$B$41:$V$41</c:f>
              <c:numCache>
                <c:formatCode>0.00</c:formatCode>
                <c:ptCount val="21"/>
                <c:pt idx="0">
                  <c:v>-1.0</c:v>
                </c:pt>
                <c:pt idx="1">
                  <c:v>0.0</c:v>
                </c:pt>
                <c:pt idx="2">
                  <c:v>0.5</c:v>
                </c:pt>
                <c:pt idx="3">
                  <c:v>1.0</c:v>
                </c:pt>
                <c:pt idx="4">
                  <c:v>1.5</c:v>
                </c:pt>
                <c:pt idx="5">
                  <c:v>2.0</c:v>
                </c:pt>
                <c:pt idx="6">
                  <c:v>2.5</c:v>
                </c:pt>
                <c:pt idx="7">
                  <c:v>3.0</c:v>
                </c:pt>
                <c:pt idx="8">
                  <c:v>3.5</c:v>
                </c:pt>
                <c:pt idx="9">
                  <c:v>4.0</c:v>
                </c:pt>
                <c:pt idx="10">
                  <c:v>4.5</c:v>
                </c:pt>
                <c:pt idx="11">
                  <c:v>5.0</c:v>
                </c:pt>
                <c:pt idx="12">
                  <c:v>5.5</c:v>
                </c:pt>
                <c:pt idx="13">
                  <c:v>6.0</c:v>
                </c:pt>
                <c:pt idx="14">
                  <c:v>6.5</c:v>
                </c:pt>
                <c:pt idx="15">
                  <c:v>7.0</c:v>
                </c:pt>
                <c:pt idx="16">
                  <c:v>8.0</c:v>
                </c:pt>
                <c:pt idx="17">
                  <c:v>9.0</c:v>
                </c:pt>
                <c:pt idx="18">
                  <c:v>10.0</c:v>
                </c:pt>
                <c:pt idx="19">
                  <c:v>11.0</c:v>
                </c:pt>
                <c:pt idx="20">
                  <c:v>12.0</c:v>
                </c:pt>
              </c:numCache>
            </c:numRef>
          </c:xVal>
          <c:yVal>
            <c:numRef>
              <c:f>'SS12'!$B$55:$V$55</c:f>
              <c:numCache>
                <c:formatCode>General</c:formatCode>
                <c:ptCount val="21"/>
                <c:pt idx="0">
                  <c:v>0.092</c:v>
                </c:pt>
                <c:pt idx="1">
                  <c:v>0.089</c:v>
                </c:pt>
                <c:pt idx="2">
                  <c:v>0.09</c:v>
                </c:pt>
                <c:pt idx="3">
                  <c:v>0.093</c:v>
                </c:pt>
                <c:pt idx="4">
                  <c:v>0.088</c:v>
                </c:pt>
                <c:pt idx="5">
                  <c:v>0.089</c:v>
                </c:pt>
                <c:pt idx="6">
                  <c:v>0.116</c:v>
                </c:pt>
                <c:pt idx="7">
                  <c:v>22.3</c:v>
                </c:pt>
                <c:pt idx="8">
                  <c:v>23.9</c:v>
                </c:pt>
                <c:pt idx="9">
                  <c:v>22.85</c:v>
                </c:pt>
                <c:pt idx="10">
                  <c:v>4.13</c:v>
                </c:pt>
                <c:pt idx="11">
                  <c:v>0.673</c:v>
                </c:pt>
                <c:pt idx="12">
                  <c:v>0.35</c:v>
                </c:pt>
                <c:pt idx="13">
                  <c:v>0.239</c:v>
                </c:pt>
                <c:pt idx="14">
                  <c:v>0.19</c:v>
                </c:pt>
                <c:pt idx="15">
                  <c:v>0.165</c:v>
                </c:pt>
                <c:pt idx="16">
                  <c:v>0.137</c:v>
                </c:pt>
                <c:pt idx="17">
                  <c:v>0.122</c:v>
                </c:pt>
                <c:pt idx="18">
                  <c:v>0.115</c:v>
                </c:pt>
                <c:pt idx="19">
                  <c:v>0.109</c:v>
                </c:pt>
                <c:pt idx="20">
                  <c:v>0.103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57446440"/>
        <c:axId val="-2057582360"/>
      </c:scatterChart>
      <c:valAx>
        <c:axId val="-2057446440"/>
        <c:scaling>
          <c:orientation val="minMax"/>
          <c:max val="60.0"/>
          <c:min val="-1.0"/>
        </c:scaling>
        <c:delete val="0"/>
        <c:axPos val="b"/>
        <c:numFmt formatCode="0" sourceLinked="0"/>
        <c:majorTickMark val="out"/>
        <c:minorTickMark val="none"/>
        <c:tickLblPos val="nextTo"/>
        <c:crossAx val="-2057582360"/>
        <c:crosses val="autoZero"/>
        <c:crossBetween val="midCat"/>
      </c:valAx>
      <c:valAx>
        <c:axId val="-2057582360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Li (mg/L)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057446440"/>
        <c:crosses val="autoZero"/>
        <c:crossBetween val="midCat"/>
      </c:valAx>
    </c:plotArea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SS10</a:t>
            </a:r>
            <a:endParaRPr lang="en-US" dirty="0"/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xVal>
            <c:numRef>
              <c:f>'SS10'!$B$39:$V$39</c:f>
              <c:numCache>
                <c:formatCode>General</c:formatCode>
                <c:ptCount val="21"/>
                <c:pt idx="0">
                  <c:v>0.0</c:v>
                </c:pt>
                <c:pt idx="1">
                  <c:v>6.0</c:v>
                </c:pt>
                <c:pt idx="2">
                  <c:v>8.0</c:v>
                </c:pt>
                <c:pt idx="3">
                  <c:v>10.0</c:v>
                </c:pt>
                <c:pt idx="4">
                  <c:v>11.0</c:v>
                </c:pt>
                <c:pt idx="5">
                  <c:v>12.0</c:v>
                </c:pt>
                <c:pt idx="6">
                  <c:v>12.5</c:v>
                </c:pt>
                <c:pt idx="7">
                  <c:v>13.0</c:v>
                </c:pt>
                <c:pt idx="8">
                  <c:v>13.5</c:v>
                </c:pt>
                <c:pt idx="9">
                  <c:v>14.0</c:v>
                </c:pt>
                <c:pt idx="10">
                  <c:v>14.5</c:v>
                </c:pt>
                <c:pt idx="11">
                  <c:v>15.0</c:v>
                </c:pt>
                <c:pt idx="12">
                  <c:v>15.5</c:v>
                </c:pt>
                <c:pt idx="13">
                  <c:v>16.0</c:v>
                </c:pt>
                <c:pt idx="14">
                  <c:v>17.0</c:v>
                </c:pt>
                <c:pt idx="15">
                  <c:v>19.0</c:v>
                </c:pt>
                <c:pt idx="16">
                  <c:v>21.0</c:v>
                </c:pt>
                <c:pt idx="17">
                  <c:v>23.0</c:v>
                </c:pt>
                <c:pt idx="18">
                  <c:v>25.0</c:v>
                </c:pt>
                <c:pt idx="19">
                  <c:v>27.0</c:v>
                </c:pt>
                <c:pt idx="20">
                  <c:v>29.0</c:v>
                </c:pt>
              </c:numCache>
            </c:numRef>
          </c:xVal>
          <c:yVal>
            <c:numRef>
              <c:f>'SS10'!$B$53:$V$53</c:f>
              <c:numCache>
                <c:formatCode>General</c:formatCode>
                <c:ptCount val="21"/>
                <c:pt idx="0">
                  <c:v>0.088</c:v>
                </c:pt>
                <c:pt idx="1">
                  <c:v>0.091</c:v>
                </c:pt>
                <c:pt idx="2">
                  <c:v>0.09</c:v>
                </c:pt>
                <c:pt idx="3">
                  <c:v>0.087</c:v>
                </c:pt>
                <c:pt idx="4">
                  <c:v>0.088</c:v>
                </c:pt>
                <c:pt idx="5">
                  <c:v>0.014</c:v>
                </c:pt>
                <c:pt idx="6">
                  <c:v>5.2</c:v>
                </c:pt>
                <c:pt idx="7">
                  <c:v>16.3</c:v>
                </c:pt>
                <c:pt idx="8">
                  <c:v>20.3</c:v>
                </c:pt>
                <c:pt idx="9">
                  <c:v>17.4</c:v>
                </c:pt>
                <c:pt idx="10">
                  <c:v>7.49</c:v>
                </c:pt>
                <c:pt idx="11">
                  <c:v>2.61</c:v>
                </c:pt>
                <c:pt idx="12">
                  <c:v>1.2</c:v>
                </c:pt>
                <c:pt idx="13">
                  <c:v>0.7765</c:v>
                </c:pt>
                <c:pt idx="14">
                  <c:v>0.44</c:v>
                </c:pt>
                <c:pt idx="15">
                  <c:v>0.232</c:v>
                </c:pt>
                <c:pt idx="16">
                  <c:v>0.165</c:v>
                </c:pt>
                <c:pt idx="17">
                  <c:v>0.136</c:v>
                </c:pt>
                <c:pt idx="18">
                  <c:v>0.122</c:v>
                </c:pt>
                <c:pt idx="19">
                  <c:v>0.112</c:v>
                </c:pt>
                <c:pt idx="20">
                  <c:v>0.107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41189544"/>
        <c:axId val="-2140806104"/>
      </c:scatterChart>
      <c:valAx>
        <c:axId val="-2141189544"/>
        <c:scaling>
          <c:orientation val="minMax"/>
          <c:max val="60.0"/>
        </c:scaling>
        <c:delete val="0"/>
        <c:axPos val="b"/>
        <c:numFmt formatCode="General" sourceLinked="1"/>
        <c:majorTickMark val="out"/>
        <c:minorTickMark val="none"/>
        <c:tickLblPos val="nextTo"/>
        <c:crossAx val="-2140806104"/>
        <c:crosses val="autoZero"/>
        <c:crossBetween val="midCat"/>
      </c:valAx>
      <c:valAx>
        <c:axId val="-2140806104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Li (mg/L)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141189544"/>
        <c:crosses val="autoZero"/>
        <c:crossBetween val="midCat"/>
      </c:valAx>
    </c:plotArea>
    <c:plotVisOnly val="1"/>
    <c:dispBlanksAs val="gap"/>
    <c:showDLblsOverMax val="0"/>
  </c:chart>
  <c:spPr>
    <a:solidFill>
      <a:srgbClr val="FFFFFF"/>
    </a:solidFill>
  </c:sp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SS8</a:t>
            </a:r>
            <a:endParaRPr lang="en-US" dirty="0"/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xVal>
            <c:numRef>
              <c:f>'SS8'!$B$40:$U$40</c:f>
              <c:numCache>
                <c:formatCode>General</c:formatCode>
                <c:ptCount val="20"/>
                <c:pt idx="0">
                  <c:v>11.0</c:v>
                </c:pt>
                <c:pt idx="1">
                  <c:v>14.0</c:v>
                </c:pt>
                <c:pt idx="2">
                  <c:v>16.0</c:v>
                </c:pt>
                <c:pt idx="3">
                  <c:v>18.0</c:v>
                </c:pt>
                <c:pt idx="4">
                  <c:v>19.0</c:v>
                </c:pt>
                <c:pt idx="5">
                  <c:v>20.0</c:v>
                </c:pt>
                <c:pt idx="6">
                  <c:v>21.0</c:v>
                </c:pt>
                <c:pt idx="7">
                  <c:v>22.0</c:v>
                </c:pt>
                <c:pt idx="8">
                  <c:v>23.0</c:v>
                </c:pt>
                <c:pt idx="9">
                  <c:v>24.0</c:v>
                </c:pt>
                <c:pt idx="10">
                  <c:v>25.0</c:v>
                </c:pt>
                <c:pt idx="11">
                  <c:v>26.0</c:v>
                </c:pt>
                <c:pt idx="12">
                  <c:v>27.0</c:v>
                </c:pt>
                <c:pt idx="13">
                  <c:v>28.0</c:v>
                </c:pt>
                <c:pt idx="14">
                  <c:v>29.0</c:v>
                </c:pt>
                <c:pt idx="15">
                  <c:v>31.0</c:v>
                </c:pt>
                <c:pt idx="16">
                  <c:v>33.0</c:v>
                </c:pt>
                <c:pt idx="17">
                  <c:v>35.0</c:v>
                </c:pt>
                <c:pt idx="18">
                  <c:v>37.0</c:v>
                </c:pt>
                <c:pt idx="19">
                  <c:v>40.0</c:v>
                </c:pt>
              </c:numCache>
            </c:numRef>
          </c:xVal>
          <c:yVal>
            <c:numRef>
              <c:f>'SS8'!$B$54:$V$54</c:f>
              <c:numCache>
                <c:formatCode>General</c:formatCode>
                <c:ptCount val="21"/>
                <c:pt idx="0">
                  <c:v>0.091</c:v>
                </c:pt>
                <c:pt idx="1">
                  <c:v>0.09</c:v>
                </c:pt>
                <c:pt idx="2">
                  <c:v>0.087</c:v>
                </c:pt>
                <c:pt idx="3">
                  <c:v>0.092</c:v>
                </c:pt>
                <c:pt idx="4">
                  <c:v>0.087</c:v>
                </c:pt>
                <c:pt idx="5">
                  <c:v>0.09</c:v>
                </c:pt>
                <c:pt idx="6">
                  <c:v>0.626</c:v>
                </c:pt>
                <c:pt idx="7">
                  <c:v>14.6</c:v>
                </c:pt>
                <c:pt idx="8">
                  <c:v>15.9</c:v>
                </c:pt>
                <c:pt idx="9">
                  <c:v>2.99</c:v>
                </c:pt>
                <c:pt idx="10">
                  <c:v>1.01</c:v>
                </c:pt>
                <c:pt idx="11">
                  <c:v>0.5535</c:v>
                </c:pt>
                <c:pt idx="12">
                  <c:v>0.374</c:v>
                </c:pt>
                <c:pt idx="13">
                  <c:v>0.277</c:v>
                </c:pt>
                <c:pt idx="14">
                  <c:v>0.221</c:v>
                </c:pt>
                <c:pt idx="15">
                  <c:v>0.161</c:v>
                </c:pt>
                <c:pt idx="16">
                  <c:v>0.136</c:v>
                </c:pt>
                <c:pt idx="17">
                  <c:v>0.121</c:v>
                </c:pt>
                <c:pt idx="18">
                  <c:v>0.114</c:v>
                </c:pt>
                <c:pt idx="19">
                  <c:v>0.107</c:v>
                </c:pt>
                <c:pt idx="20">
                  <c:v>0.091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57679544"/>
        <c:axId val="-2057137144"/>
      </c:scatterChart>
      <c:valAx>
        <c:axId val="-2057679544"/>
        <c:scaling>
          <c:orientation val="minMax"/>
          <c:max val="60.0"/>
        </c:scaling>
        <c:delete val="0"/>
        <c:axPos val="b"/>
        <c:numFmt formatCode="General" sourceLinked="1"/>
        <c:majorTickMark val="out"/>
        <c:minorTickMark val="none"/>
        <c:tickLblPos val="nextTo"/>
        <c:crossAx val="-2057137144"/>
        <c:crosses val="autoZero"/>
        <c:crossBetween val="midCat"/>
      </c:valAx>
      <c:valAx>
        <c:axId val="-2057137144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Li (mg/L)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057679544"/>
        <c:crosses val="autoZero"/>
        <c:crossBetween val="midCat"/>
      </c:valAx>
    </c:plotArea>
    <c:plotVisOnly val="1"/>
    <c:dispBlanksAs val="gap"/>
    <c:showDLblsOverMax val="0"/>
  </c:chart>
  <c:spPr>
    <a:solidFill>
      <a:srgbClr val="FFFFFF"/>
    </a:solidFill>
  </c:sp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SS6</a:t>
            </a:r>
            <a:endParaRPr lang="en-US" dirty="0"/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xVal>
            <c:numRef>
              <c:f>'SS6'!$B$40:$U$40</c:f>
              <c:numCache>
                <c:formatCode>General</c:formatCode>
                <c:ptCount val="20"/>
                <c:pt idx="0">
                  <c:v>16.0</c:v>
                </c:pt>
                <c:pt idx="1">
                  <c:v>19.0</c:v>
                </c:pt>
                <c:pt idx="2">
                  <c:v>21.0</c:v>
                </c:pt>
                <c:pt idx="3">
                  <c:v>23.0</c:v>
                </c:pt>
                <c:pt idx="4">
                  <c:v>25.0</c:v>
                </c:pt>
                <c:pt idx="5">
                  <c:v>26.0</c:v>
                </c:pt>
                <c:pt idx="6">
                  <c:v>27.0</c:v>
                </c:pt>
                <c:pt idx="7">
                  <c:v>28.0</c:v>
                </c:pt>
                <c:pt idx="8">
                  <c:v>29.0</c:v>
                </c:pt>
                <c:pt idx="9">
                  <c:v>30.0</c:v>
                </c:pt>
                <c:pt idx="10">
                  <c:v>31.0</c:v>
                </c:pt>
                <c:pt idx="11">
                  <c:v>32.0</c:v>
                </c:pt>
                <c:pt idx="12">
                  <c:v>33.0</c:v>
                </c:pt>
                <c:pt idx="13">
                  <c:v>34.0</c:v>
                </c:pt>
                <c:pt idx="14">
                  <c:v>36.0</c:v>
                </c:pt>
                <c:pt idx="15">
                  <c:v>38.0</c:v>
                </c:pt>
                <c:pt idx="16">
                  <c:v>41.0</c:v>
                </c:pt>
                <c:pt idx="17">
                  <c:v>44.0</c:v>
                </c:pt>
                <c:pt idx="18">
                  <c:v>47.0</c:v>
                </c:pt>
                <c:pt idx="19">
                  <c:v>50.0</c:v>
                </c:pt>
              </c:numCache>
            </c:numRef>
          </c:xVal>
          <c:yVal>
            <c:numRef>
              <c:f>'SS6'!$B$54:$U$54</c:f>
              <c:numCache>
                <c:formatCode>General</c:formatCode>
                <c:ptCount val="20"/>
                <c:pt idx="0">
                  <c:v>0.089</c:v>
                </c:pt>
                <c:pt idx="1">
                  <c:v>0.09</c:v>
                </c:pt>
                <c:pt idx="2">
                  <c:v>0.089</c:v>
                </c:pt>
                <c:pt idx="3">
                  <c:v>0.089</c:v>
                </c:pt>
                <c:pt idx="4">
                  <c:v>0.09</c:v>
                </c:pt>
                <c:pt idx="5">
                  <c:v>0.091</c:v>
                </c:pt>
                <c:pt idx="6">
                  <c:v>0.091</c:v>
                </c:pt>
                <c:pt idx="7">
                  <c:v>0.091</c:v>
                </c:pt>
                <c:pt idx="8">
                  <c:v>0.334</c:v>
                </c:pt>
                <c:pt idx="9">
                  <c:v>12.6</c:v>
                </c:pt>
                <c:pt idx="10">
                  <c:v>15.4</c:v>
                </c:pt>
                <c:pt idx="11">
                  <c:v>4.28</c:v>
                </c:pt>
                <c:pt idx="12">
                  <c:v>1.36</c:v>
                </c:pt>
                <c:pt idx="13">
                  <c:v>0.685</c:v>
                </c:pt>
                <c:pt idx="14">
                  <c:v>0.31</c:v>
                </c:pt>
                <c:pt idx="15">
                  <c:v>0.205</c:v>
                </c:pt>
                <c:pt idx="16">
                  <c:v>0.143</c:v>
                </c:pt>
                <c:pt idx="17">
                  <c:v>0.12</c:v>
                </c:pt>
                <c:pt idx="18">
                  <c:v>0.11</c:v>
                </c:pt>
                <c:pt idx="19">
                  <c:v>0.103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41783096"/>
        <c:axId val="-2141775272"/>
      </c:scatterChart>
      <c:valAx>
        <c:axId val="-21417830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-2141775272"/>
        <c:crosses val="autoZero"/>
        <c:crossBetween val="midCat"/>
      </c:valAx>
      <c:valAx>
        <c:axId val="-2141775272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Li (mg/L)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141783096"/>
        <c:crosses val="autoZero"/>
        <c:crossBetween val="midCat"/>
      </c:valAx>
    </c:plotArea>
    <c:plotVisOnly val="1"/>
    <c:dispBlanksAs val="gap"/>
    <c:showDLblsOverMax val="0"/>
  </c:chart>
  <c:spPr>
    <a:solidFill>
      <a:srgbClr val="FFFFFF"/>
    </a:solidFill>
  </c:sp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6024362339323"/>
          <c:y val="0.0434116116717082"/>
          <c:w val="0.786195571707382"/>
          <c:h val="0.77572155386735"/>
        </c:manualLayout>
      </c:layout>
      <c:scatterChart>
        <c:scatterStyle val="lineMarker"/>
        <c:varyColors val="0"/>
        <c:ser>
          <c:idx val="0"/>
          <c:order val="0"/>
          <c:tx>
            <c:v>99% PW3 / 1% Richmond</c:v>
          </c:tx>
          <c:spPr>
            <a:ln w="25400">
              <a:solidFill>
                <a:srgbClr val="0070C0"/>
              </a:solidFill>
            </a:ln>
          </c:spPr>
          <c:marker>
            <c:spPr>
              <a:solidFill>
                <a:srgbClr val="0070C0"/>
              </a:solidFill>
            </c:spPr>
          </c:marker>
          <c:errBars>
            <c:errDir val="y"/>
            <c:errBarType val="both"/>
            <c:errValType val="fixedVal"/>
            <c:noEndCap val="0"/>
            <c:val val="1.5"/>
          </c:errBars>
          <c:errBars>
            <c:errDir val="x"/>
            <c:errBarType val="both"/>
            <c:errValType val="fixedVal"/>
            <c:noEndCap val="0"/>
            <c:val val="1.0"/>
          </c:errBars>
          <c:xVal>
            <c:numRef>
              <c:f>Sheet3!$B$4:$B$10</c:f>
              <c:numCache>
                <c:formatCode>General</c:formatCode>
                <c:ptCount val="7"/>
                <c:pt idx="0">
                  <c:v>0.0</c:v>
                </c:pt>
                <c:pt idx="1">
                  <c:v>81.0</c:v>
                </c:pt>
                <c:pt idx="2">
                  <c:v>95.0</c:v>
                </c:pt>
                <c:pt idx="3">
                  <c:v>118.0</c:v>
                </c:pt>
                <c:pt idx="4">
                  <c:v>173.0</c:v>
                </c:pt>
                <c:pt idx="5">
                  <c:v>262.0</c:v>
                </c:pt>
                <c:pt idx="6">
                  <c:v>341.0</c:v>
                </c:pt>
              </c:numCache>
            </c:numRef>
          </c:xVal>
          <c:yVal>
            <c:numRef>
              <c:f>Sheet3!$E$4:$E$10</c:f>
              <c:numCache>
                <c:formatCode>0.00</c:formatCode>
                <c:ptCount val="7"/>
                <c:pt idx="0" formatCode="General">
                  <c:v>29.81486142757171</c:v>
                </c:pt>
                <c:pt idx="1">
                  <c:v>25.9017881679468</c:v>
                </c:pt>
                <c:pt idx="2">
                  <c:v>24.63328162938502</c:v>
                </c:pt>
                <c:pt idx="3" formatCode="General">
                  <c:v>22.72197487722439</c:v>
                </c:pt>
                <c:pt idx="4" formatCode="General">
                  <c:v>22.08329376890703</c:v>
                </c:pt>
                <c:pt idx="5" formatCode="General">
                  <c:v>22.33754967678955</c:v>
                </c:pt>
                <c:pt idx="6" formatCode="General">
                  <c:v>21.13561265770852</c:v>
                </c:pt>
              </c:numCache>
            </c:numRef>
          </c:yVal>
          <c:smooth val="0"/>
        </c:ser>
        <c:ser>
          <c:idx val="1"/>
          <c:order val="1"/>
          <c:tx>
            <c:v>95% PW3 / 5% Richmond</c:v>
          </c:tx>
          <c:spPr>
            <a:ln w="25400">
              <a:solidFill>
                <a:srgbClr val="FF0000"/>
              </a:solidFill>
            </a:ln>
          </c:spPr>
          <c:marker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errBars>
            <c:errDir val="y"/>
            <c:errBarType val="both"/>
            <c:errValType val="fixedVal"/>
            <c:noEndCap val="0"/>
            <c:val val="1.5"/>
          </c:errBars>
          <c:errBars>
            <c:errDir val="x"/>
            <c:errBarType val="both"/>
            <c:errValType val="fixedVal"/>
            <c:noEndCap val="0"/>
            <c:val val="1.0"/>
          </c:errBars>
          <c:xVal>
            <c:numRef>
              <c:f>Sheet3!$K$4:$K$11</c:f>
              <c:numCache>
                <c:formatCode>General</c:formatCode>
                <c:ptCount val="8"/>
                <c:pt idx="0">
                  <c:v>0.0</c:v>
                </c:pt>
                <c:pt idx="1">
                  <c:v>81.0</c:v>
                </c:pt>
                <c:pt idx="2">
                  <c:v>95.0</c:v>
                </c:pt>
                <c:pt idx="3">
                  <c:v>118.0</c:v>
                </c:pt>
                <c:pt idx="4">
                  <c:v>144.0</c:v>
                </c:pt>
                <c:pt idx="5">
                  <c:v>173.0</c:v>
                </c:pt>
                <c:pt idx="6">
                  <c:v>262.0</c:v>
                </c:pt>
                <c:pt idx="7">
                  <c:v>341.0</c:v>
                </c:pt>
              </c:numCache>
            </c:numRef>
          </c:xVal>
          <c:yVal>
            <c:numRef>
              <c:f>Sheet3!$N$4:$N$11</c:f>
              <c:numCache>
                <c:formatCode>0.00</c:formatCode>
                <c:ptCount val="8"/>
                <c:pt idx="0">
                  <c:v>36.00074991812353</c:v>
                </c:pt>
                <c:pt idx="1">
                  <c:v>34.75831666115426</c:v>
                </c:pt>
                <c:pt idx="2">
                  <c:v>34.71636322645227</c:v>
                </c:pt>
                <c:pt idx="3">
                  <c:v>34.42001130472767</c:v>
                </c:pt>
                <c:pt idx="4">
                  <c:v>34.13437089824613</c:v>
                </c:pt>
                <c:pt idx="5" formatCode="General">
                  <c:v>35.92807539406061</c:v>
                </c:pt>
                <c:pt idx="6" formatCode="General">
                  <c:v>36.07655977537002</c:v>
                </c:pt>
                <c:pt idx="7" formatCode="General">
                  <c:v>36.47619166886003</c:v>
                </c:pt>
              </c:numCache>
            </c:numRef>
          </c:yVal>
          <c:smooth val="0"/>
        </c:ser>
        <c:ser>
          <c:idx val="2"/>
          <c:order val="2"/>
          <c:tx>
            <c:v>90% PW3 / 10% Richmond</c:v>
          </c:tx>
          <c:spPr>
            <a:ln w="25400">
              <a:solidFill>
                <a:srgbClr val="00B050"/>
              </a:solidFill>
            </a:ln>
          </c:spPr>
          <c:marker>
            <c:spPr>
              <a:solidFill>
                <a:srgbClr val="00B050"/>
              </a:solidFill>
            </c:spPr>
          </c:marker>
          <c:errBars>
            <c:errDir val="y"/>
            <c:errBarType val="both"/>
            <c:errValType val="fixedVal"/>
            <c:noEndCap val="0"/>
            <c:val val="1.5"/>
          </c:errBars>
          <c:errBars>
            <c:errDir val="x"/>
            <c:errBarType val="both"/>
            <c:errValType val="fixedVal"/>
            <c:noEndCap val="0"/>
            <c:val val="1.0"/>
          </c:errBars>
          <c:xVal>
            <c:numRef>
              <c:f>Sheet3!$T$4:$T$10</c:f>
              <c:numCache>
                <c:formatCode>General</c:formatCode>
                <c:ptCount val="7"/>
                <c:pt idx="0">
                  <c:v>0.0</c:v>
                </c:pt>
                <c:pt idx="1">
                  <c:v>95.0</c:v>
                </c:pt>
                <c:pt idx="2">
                  <c:v>118.0</c:v>
                </c:pt>
                <c:pt idx="3">
                  <c:v>144.0</c:v>
                </c:pt>
                <c:pt idx="4">
                  <c:v>173.0</c:v>
                </c:pt>
                <c:pt idx="5">
                  <c:v>262.0</c:v>
                </c:pt>
                <c:pt idx="6">
                  <c:v>341.0</c:v>
                </c:pt>
              </c:numCache>
            </c:numRef>
          </c:xVal>
          <c:yVal>
            <c:numRef>
              <c:f>Sheet3!$W$4:$W$10</c:f>
              <c:numCache>
                <c:formatCode>General</c:formatCode>
                <c:ptCount val="7"/>
                <c:pt idx="0">
                  <c:v>45.52785200923844</c:v>
                </c:pt>
                <c:pt idx="1">
                  <c:v>44.78130461245167</c:v>
                </c:pt>
                <c:pt idx="2">
                  <c:v>45.2907904674518</c:v>
                </c:pt>
                <c:pt idx="3">
                  <c:v>45.7142135730553</c:v>
                </c:pt>
                <c:pt idx="4">
                  <c:v>44.91912076474186</c:v>
                </c:pt>
                <c:pt idx="5">
                  <c:v>44.71712773097352</c:v>
                </c:pt>
                <c:pt idx="6">
                  <c:v>45.80545373138629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58150488"/>
        <c:axId val="-2058160440"/>
      </c:scatterChart>
      <c:valAx>
        <c:axId val="-2058150488"/>
        <c:scaling>
          <c:orientation val="minMax"/>
          <c:max val="300.0"/>
          <c:min val="0.0"/>
        </c:scaling>
        <c:delete val="0"/>
        <c:axPos val="b"/>
        <c:numFmt formatCode="General" sourceLinked="1"/>
        <c:majorTickMark val="out"/>
        <c:minorTickMark val="none"/>
        <c:tickLblPos val="nextTo"/>
        <c:crossAx val="-2058160440"/>
        <c:crosses val="autoZero"/>
        <c:crossBetween val="midCat"/>
      </c:valAx>
      <c:valAx>
        <c:axId val="-2058160440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 dirty="0"/>
                  <a:t>Total dissolved Fe (mM)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058150488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200">
          <a:latin typeface="+mn-lt"/>
        </a:defRPr>
      </a:pPr>
      <a:endParaRPr lang="en-US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8774840177584"/>
          <c:y val="0.0648148148148149"/>
          <c:w val="0.76522525888701"/>
          <c:h val="0.72558690580344"/>
        </c:manualLayout>
      </c:layout>
      <c:scatterChart>
        <c:scatterStyle val="lineMarker"/>
        <c:varyColors val="0"/>
        <c:ser>
          <c:idx val="0"/>
          <c:order val="0"/>
          <c:tx>
            <c:v>99/1</c:v>
          </c:tx>
          <c:spPr>
            <a:ln w="25400">
              <a:solidFill>
                <a:srgbClr val="0070C0"/>
              </a:solidFill>
            </a:ln>
          </c:spPr>
          <c:marker>
            <c:spPr>
              <a:solidFill>
                <a:srgbClr val="0070C0"/>
              </a:solidFill>
            </c:spPr>
          </c:marker>
          <c:xVal>
            <c:numRef>
              <c:f>'1-5-10'!$B$25:$B$37</c:f>
              <c:numCache>
                <c:formatCode>General</c:formatCode>
                <c:ptCount val="13"/>
                <c:pt idx="0">
                  <c:v>0.0</c:v>
                </c:pt>
                <c:pt idx="1">
                  <c:v>19.0</c:v>
                </c:pt>
                <c:pt idx="2">
                  <c:v>28.0</c:v>
                </c:pt>
                <c:pt idx="3">
                  <c:v>42.0</c:v>
                </c:pt>
                <c:pt idx="4">
                  <c:v>54.0</c:v>
                </c:pt>
                <c:pt idx="5">
                  <c:v>67.0</c:v>
                </c:pt>
                <c:pt idx="6">
                  <c:v>81.0</c:v>
                </c:pt>
                <c:pt idx="7">
                  <c:v>95.0</c:v>
                </c:pt>
                <c:pt idx="8">
                  <c:v>118.0</c:v>
                </c:pt>
                <c:pt idx="9">
                  <c:v>144.0</c:v>
                </c:pt>
                <c:pt idx="10">
                  <c:v>173.0</c:v>
                </c:pt>
                <c:pt idx="11">
                  <c:v>262.0</c:v>
                </c:pt>
                <c:pt idx="12">
                  <c:v>341.0</c:v>
                </c:pt>
              </c:numCache>
            </c:numRef>
          </c:xVal>
          <c:yVal>
            <c:numRef>
              <c:f>'1-5-10'!$C$25:$C$37</c:f>
              <c:numCache>
                <c:formatCode>General</c:formatCode>
                <c:ptCount val="13"/>
                <c:pt idx="0">
                  <c:v>2.486</c:v>
                </c:pt>
                <c:pt idx="1">
                  <c:v>2.488</c:v>
                </c:pt>
                <c:pt idx="2">
                  <c:v>2.474999999999999</c:v>
                </c:pt>
                <c:pt idx="3">
                  <c:v>2.551999999999999</c:v>
                </c:pt>
                <c:pt idx="4">
                  <c:v>2.622</c:v>
                </c:pt>
                <c:pt idx="5">
                  <c:v>2.659</c:v>
                </c:pt>
                <c:pt idx="6">
                  <c:v>2.597</c:v>
                </c:pt>
                <c:pt idx="7">
                  <c:v>2.546</c:v>
                </c:pt>
                <c:pt idx="8">
                  <c:v>2.469</c:v>
                </c:pt>
                <c:pt idx="9">
                  <c:v>2.435999999999998</c:v>
                </c:pt>
                <c:pt idx="10">
                  <c:v>2.404</c:v>
                </c:pt>
                <c:pt idx="11">
                  <c:v>2.386</c:v>
                </c:pt>
                <c:pt idx="12">
                  <c:v>2.381</c:v>
                </c:pt>
              </c:numCache>
            </c:numRef>
          </c:yVal>
          <c:smooth val="0"/>
        </c:ser>
        <c:ser>
          <c:idx val="1"/>
          <c:order val="1"/>
          <c:tx>
            <c:v>95/5</c:v>
          </c:tx>
          <c:spPr>
            <a:ln w="25400">
              <a:solidFill>
                <a:srgbClr val="FF0000"/>
              </a:solidFill>
            </a:ln>
          </c:spPr>
          <c:marker>
            <c:symbol val="square"/>
            <c:size val="6"/>
            <c:spPr>
              <a:solidFill>
                <a:srgbClr val="FF0000"/>
              </a:solidFill>
            </c:spPr>
          </c:marker>
          <c:xVal>
            <c:numRef>
              <c:f>'1-5-10'!$K$25:$K$37</c:f>
              <c:numCache>
                <c:formatCode>General</c:formatCode>
                <c:ptCount val="13"/>
                <c:pt idx="0">
                  <c:v>0.0</c:v>
                </c:pt>
                <c:pt idx="1">
                  <c:v>19.0</c:v>
                </c:pt>
                <c:pt idx="2">
                  <c:v>28.0</c:v>
                </c:pt>
                <c:pt idx="3">
                  <c:v>42.0</c:v>
                </c:pt>
                <c:pt idx="4">
                  <c:v>54.0</c:v>
                </c:pt>
                <c:pt idx="5">
                  <c:v>67.0</c:v>
                </c:pt>
                <c:pt idx="6">
                  <c:v>81.0</c:v>
                </c:pt>
                <c:pt idx="7">
                  <c:v>95.0</c:v>
                </c:pt>
                <c:pt idx="8">
                  <c:v>118.0</c:v>
                </c:pt>
                <c:pt idx="9">
                  <c:v>144.0</c:v>
                </c:pt>
                <c:pt idx="10">
                  <c:v>173.0</c:v>
                </c:pt>
                <c:pt idx="11">
                  <c:v>262.0</c:v>
                </c:pt>
                <c:pt idx="12">
                  <c:v>341.0</c:v>
                </c:pt>
              </c:numCache>
            </c:numRef>
          </c:xVal>
          <c:yVal>
            <c:numRef>
              <c:f>'1-5-10'!$L$25:$L$37</c:f>
              <c:numCache>
                <c:formatCode>General</c:formatCode>
                <c:ptCount val="13"/>
                <c:pt idx="0">
                  <c:v>2.081</c:v>
                </c:pt>
                <c:pt idx="1">
                  <c:v>2.009</c:v>
                </c:pt>
                <c:pt idx="2">
                  <c:v>2.023</c:v>
                </c:pt>
                <c:pt idx="3">
                  <c:v>2.075999999999999</c:v>
                </c:pt>
                <c:pt idx="4">
                  <c:v>2.147</c:v>
                </c:pt>
                <c:pt idx="5">
                  <c:v>2.249</c:v>
                </c:pt>
                <c:pt idx="6">
                  <c:v>2.305</c:v>
                </c:pt>
                <c:pt idx="7">
                  <c:v>2.36</c:v>
                </c:pt>
                <c:pt idx="8">
                  <c:v>2.361</c:v>
                </c:pt>
                <c:pt idx="9">
                  <c:v>2.363</c:v>
                </c:pt>
                <c:pt idx="10">
                  <c:v>2.358999999999999</c:v>
                </c:pt>
                <c:pt idx="11">
                  <c:v>2.364</c:v>
                </c:pt>
                <c:pt idx="12">
                  <c:v>2.369</c:v>
                </c:pt>
              </c:numCache>
            </c:numRef>
          </c:yVal>
          <c:smooth val="0"/>
        </c:ser>
        <c:ser>
          <c:idx val="2"/>
          <c:order val="2"/>
          <c:tx>
            <c:v>90/10</c:v>
          </c:tx>
          <c:spPr>
            <a:ln w="25400">
              <a:solidFill>
                <a:srgbClr val="00B050"/>
              </a:solidFill>
            </a:ln>
          </c:spPr>
          <c:marker>
            <c:spPr>
              <a:solidFill>
                <a:srgbClr val="00B050"/>
              </a:solidFill>
            </c:spPr>
          </c:marker>
          <c:xVal>
            <c:numRef>
              <c:f>'1-5-10'!$T$25:$T$37</c:f>
              <c:numCache>
                <c:formatCode>General</c:formatCode>
                <c:ptCount val="13"/>
                <c:pt idx="0">
                  <c:v>0.0</c:v>
                </c:pt>
                <c:pt idx="1">
                  <c:v>19.0</c:v>
                </c:pt>
                <c:pt idx="2">
                  <c:v>28.0</c:v>
                </c:pt>
                <c:pt idx="3">
                  <c:v>42.0</c:v>
                </c:pt>
                <c:pt idx="4">
                  <c:v>54.0</c:v>
                </c:pt>
                <c:pt idx="5">
                  <c:v>67.0</c:v>
                </c:pt>
                <c:pt idx="6">
                  <c:v>81.0</c:v>
                </c:pt>
                <c:pt idx="7">
                  <c:v>95.0</c:v>
                </c:pt>
                <c:pt idx="8">
                  <c:v>118.0</c:v>
                </c:pt>
                <c:pt idx="9">
                  <c:v>144.0</c:v>
                </c:pt>
                <c:pt idx="10">
                  <c:v>173.0</c:v>
                </c:pt>
                <c:pt idx="11">
                  <c:v>262.0</c:v>
                </c:pt>
                <c:pt idx="12">
                  <c:v>341.0</c:v>
                </c:pt>
              </c:numCache>
            </c:numRef>
          </c:xVal>
          <c:yVal>
            <c:numRef>
              <c:f>'1-5-10'!$U$25:$U$37</c:f>
              <c:numCache>
                <c:formatCode>General</c:formatCode>
                <c:ptCount val="13"/>
                <c:pt idx="0">
                  <c:v>1.794999999999999</c:v>
                </c:pt>
                <c:pt idx="1">
                  <c:v>1.734</c:v>
                </c:pt>
                <c:pt idx="2">
                  <c:v>1.754999999999999</c:v>
                </c:pt>
                <c:pt idx="3">
                  <c:v>1.78</c:v>
                </c:pt>
                <c:pt idx="4">
                  <c:v>1.796</c:v>
                </c:pt>
                <c:pt idx="5">
                  <c:v>1.865</c:v>
                </c:pt>
                <c:pt idx="6">
                  <c:v>1.913</c:v>
                </c:pt>
                <c:pt idx="7">
                  <c:v>1.994000000000001</c:v>
                </c:pt>
                <c:pt idx="8">
                  <c:v>2.043</c:v>
                </c:pt>
                <c:pt idx="9">
                  <c:v>2.063</c:v>
                </c:pt>
                <c:pt idx="10">
                  <c:v>2.075</c:v>
                </c:pt>
                <c:pt idx="11">
                  <c:v>2.069</c:v>
                </c:pt>
                <c:pt idx="12">
                  <c:v>2.081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57117096"/>
        <c:axId val="-2057111976"/>
      </c:scatterChart>
      <c:valAx>
        <c:axId val="-2057117096"/>
        <c:scaling>
          <c:orientation val="minMax"/>
          <c:max val="300.0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 dirty="0"/>
                  <a:t>time (hours)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057111976"/>
        <c:crosses val="autoZero"/>
        <c:crossBetween val="midCat"/>
      </c:valAx>
      <c:valAx>
        <c:axId val="-2057111976"/>
        <c:scaling>
          <c:orientation val="minMax"/>
          <c:min val="1.5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 dirty="0"/>
                  <a:t>pH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057117096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100">
          <a:latin typeface="+mn-lt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DIW</c:v>
          </c:tx>
          <c:invertIfNegative val="0"/>
          <c:cat>
            <c:strRef>
              <c:f>('mass sum'!$A$55,'mass sum'!$A$49,'mass sum'!$A$43,'mass sum'!$A$37)</c:f>
              <c:strCache>
                <c:ptCount val="4"/>
                <c:pt idx="0">
                  <c:v>SS12</c:v>
                </c:pt>
                <c:pt idx="1">
                  <c:v>SS10</c:v>
                </c:pt>
                <c:pt idx="2">
                  <c:v>SS8</c:v>
                </c:pt>
                <c:pt idx="3">
                  <c:v>SS6</c:v>
                </c:pt>
              </c:strCache>
            </c:strRef>
          </c:cat>
          <c:val>
            <c:numRef>
              <c:f>('mass sum'!$P$56,'mass sum'!$P$50,'mass sum'!$P$44,'mass sum'!$P$38)</c:f>
              <c:numCache>
                <c:formatCode>General</c:formatCode>
                <c:ptCount val="4"/>
                <c:pt idx="0">
                  <c:v>7179.422000000001</c:v>
                </c:pt>
                <c:pt idx="1">
                  <c:v>10521.928</c:v>
                </c:pt>
                <c:pt idx="2">
                  <c:v>9721.699</c:v>
                </c:pt>
                <c:pt idx="3">
                  <c:v>8523.50799999996</c:v>
                </c:pt>
              </c:numCache>
            </c:numRef>
          </c:val>
        </c:ser>
        <c:ser>
          <c:idx val="1"/>
          <c:order val="1"/>
          <c:tx>
            <c:v>Ammonium oxalate</c:v>
          </c:tx>
          <c:invertIfNegative val="0"/>
          <c:cat>
            <c:strRef>
              <c:f>('mass sum'!$A$55,'mass sum'!$A$49,'mass sum'!$A$43,'mass sum'!$A$37)</c:f>
              <c:strCache>
                <c:ptCount val="4"/>
                <c:pt idx="0">
                  <c:v>SS12</c:v>
                </c:pt>
                <c:pt idx="1">
                  <c:v>SS10</c:v>
                </c:pt>
                <c:pt idx="2">
                  <c:v>SS8</c:v>
                </c:pt>
                <c:pt idx="3">
                  <c:v>SS6</c:v>
                </c:pt>
              </c:strCache>
            </c:strRef>
          </c:cat>
          <c:val>
            <c:numRef>
              <c:f>('mass sum'!$P$57,'mass sum'!$P$51,'mass sum'!$P$45,'mass sum'!$P$39)</c:f>
              <c:numCache>
                <c:formatCode>General</c:formatCode>
                <c:ptCount val="4"/>
                <c:pt idx="0">
                  <c:v>44649.87000000001</c:v>
                </c:pt>
                <c:pt idx="1">
                  <c:v>45553.3965</c:v>
                </c:pt>
                <c:pt idx="2">
                  <c:v>49335.071</c:v>
                </c:pt>
                <c:pt idx="3">
                  <c:v>43637.0800995025</c:v>
                </c:pt>
              </c:numCache>
            </c:numRef>
          </c:val>
        </c:ser>
        <c:ser>
          <c:idx val="2"/>
          <c:order val="2"/>
          <c:tx>
            <c:v>HCl</c:v>
          </c:tx>
          <c:invertIfNegative val="0"/>
          <c:cat>
            <c:strRef>
              <c:f>('mass sum'!$A$55,'mass sum'!$A$49,'mass sum'!$A$43,'mass sum'!$A$37)</c:f>
              <c:strCache>
                <c:ptCount val="4"/>
                <c:pt idx="0">
                  <c:v>SS12</c:v>
                </c:pt>
                <c:pt idx="1">
                  <c:v>SS10</c:v>
                </c:pt>
                <c:pt idx="2">
                  <c:v>SS8</c:v>
                </c:pt>
                <c:pt idx="3">
                  <c:v>SS6</c:v>
                </c:pt>
              </c:strCache>
            </c:strRef>
          </c:cat>
          <c:val>
            <c:numRef>
              <c:f>('mass sum'!$P$58,'mass sum'!$P$52,'mass sum'!$P$46,'mass sum'!$P$40)</c:f>
              <c:numCache>
                <c:formatCode>General</c:formatCode>
                <c:ptCount val="4"/>
                <c:pt idx="0">
                  <c:v>42964.31000000001</c:v>
                </c:pt>
                <c:pt idx="1">
                  <c:v>44990.075</c:v>
                </c:pt>
                <c:pt idx="2">
                  <c:v>47507.98</c:v>
                </c:pt>
                <c:pt idx="3">
                  <c:v>41253.32</c:v>
                </c:pt>
              </c:numCache>
            </c:numRef>
          </c:val>
        </c:ser>
        <c:ser>
          <c:idx val="3"/>
          <c:order val="3"/>
          <c:tx>
            <c:v>HCl/HA</c:v>
          </c:tx>
          <c:invertIfNegative val="0"/>
          <c:cat>
            <c:strRef>
              <c:f>('mass sum'!$A$55,'mass sum'!$A$49,'mass sum'!$A$43,'mass sum'!$A$37)</c:f>
              <c:strCache>
                <c:ptCount val="4"/>
                <c:pt idx="0">
                  <c:v>SS12</c:v>
                </c:pt>
                <c:pt idx="1">
                  <c:v>SS10</c:v>
                </c:pt>
                <c:pt idx="2">
                  <c:v>SS8</c:v>
                </c:pt>
                <c:pt idx="3">
                  <c:v>SS6</c:v>
                </c:pt>
              </c:strCache>
            </c:strRef>
          </c:cat>
          <c:val>
            <c:numRef>
              <c:f>('mass sum'!$P$59,'mass sum'!$P$53,'mass sum'!$P$47,'mass sum'!$P$41)</c:f>
              <c:numCache>
                <c:formatCode>General</c:formatCode>
                <c:ptCount val="4"/>
                <c:pt idx="0">
                  <c:v>48410.677</c:v>
                </c:pt>
                <c:pt idx="1">
                  <c:v>49127.2175</c:v>
                </c:pt>
                <c:pt idx="2">
                  <c:v>51958.402</c:v>
                </c:pt>
                <c:pt idx="3">
                  <c:v>46052.082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57951752"/>
        <c:axId val="-2058223576"/>
      </c:barChart>
      <c:catAx>
        <c:axId val="-205795175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-2058223576"/>
        <c:crosses val="autoZero"/>
        <c:auto val="1"/>
        <c:lblAlgn val="ctr"/>
        <c:lblOffset val="100"/>
        <c:noMultiLvlLbl val="0"/>
      </c:catAx>
      <c:valAx>
        <c:axId val="-2058223576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/>
                  <a:t>S  (mg/kg)</a:t>
                </a:r>
              </a:p>
            </c:rich>
          </c:tx>
          <c:layout/>
          <c:overlay val="0"/>
        </c:title>
        <c:numFmt formatCode="0.E+00" sourceLinked="0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en-US"/>
          </a:p>
        </c:txPr>
        <c:crossAx val="-2057951752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spPr>
    <a:noFill/>
  </c:sp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1441101913543"/>
          <c:y val="0.0651738845144357"/>
          <c:w val="0.764368101494123"/>
          <c:h val="0.720674759405076"/>
        </c:manualLayout>
      </c:layout>
      <c:scatterChart>
        <c:scatterStyle val="lineMarker"/>
        <c:varyColors val="0"/>
        <c:ser>
          <c:idx val="0"/>
          <c:order val="0"/>
          <c:tx>
            <c:v>99% PW3 / 1% Richmond</c:v>
          </c:tx>
          <c:spPr>
            <a:ln w="25400">
              <a:solidFill>
                <a:srgbClr val="0070C0"/>
              </a:solidFill>
            </a:ln>
          </c:spPr>
          <c:marker>
            <c:spPr>
              <a:solidFill>
                <a:srgbClr val="0070C0"/>
              </a:solidFill>
            </c:spPr>
          </c:marker>
          <c:xVal>
            <c:numRef>
              <c:f>('1-5-10'!$B$9:$B$17,'1-5-10'!$B$19:$B$20)</c:f>
              <c:numCache>
                <c:formatCode>General</c:formatCode>
                <c:ptCount val="11"/>
                <c:pt idx="0">
                  <c:v>0.0</c:v>
                </c:pt>
                <c:pt idx="1">
                  <c:v>19.0</c:v>
                </c:pt>
                <c:pt idx="2">
                  <c:v>28.0</c:v>
                </c:pt>
                <c:pt idx="3">
                  <c:v>42.0</c:v>
                </c:pt>
                <c:pt idx="4">
                  <c:v>54.0</c:v>
                </c:pt>
                <c:pt idx="5">
                  <c:v>67.0</c:v>
                </c:pt>
                <c:pt idx="6">
                  <c:v>81.0</c:v>
                </c:pt>
                <c:pt idx="7">
                  <c:v>95.0</c:v>
                </c:pt>
                <c:pt idx="8">
                  <c:v>118.0</c:v>
                </c:pt>
                <c:pt idx="9">
                  <c:v>173.0</c:v>
                </c:pt>
                <c:pt idx="10">
                  <c:v>262.0</c:v>
                </c:pt>
              </c:numCache>
            </c:numRef>
          </c:xVal>
          <c:yVal>
            <c:numRef>
              <c:f>('1-5-10'!$C$9:$C$17,'1-5-10'!$C$19:$C$20)</c:f>
              <c:numCache>
                <c:formatCode>General</c:formatCode>
                <c:ptCount val="11"/>
                <c:pt idx="0">
                  <c:v>2.464</c:v>
                </c:pt>
                <c:pt idx="1">
                  <c:v>2.396999999999998</c:v>
                </c:pt>
                <c:pt idx="2">
                  <c:v>2.388</c:v>
                </c:pt>
                <c:pt idx="3">
                  <c:v>2.38</c:v>
                </c:pt>
                <c:pt idx="4">
                  <c:v>2.352999999999997</c:v>
                </c:pt>
                <c:pt idx="5">
                  <c:v>2.323</c:v>
                </c:pt>
                <c:pt idx="6">
                  <c:v>2.258</c:v>
                </c:pt>
                <c:pt idx="7">
                  <c:v>2.257</c:v>
                </c:pt>
                <c:pt idx="8">
                  <c:v>2.221</c:v>
                </c:pt>
                <c:pt idx="9">
                  <c:v>2.2</c:v>
                </c:pt>
                <c:pt idx="10">
                  <c:v>2.18</c:v>
                </c:pt>
              </c:numCache>
            </c:numRef>
          </c:yVal>
          <c:smooth val="0"/>
        </c:ser>
        <c:ser>
          <c:idx val="1"/>
          <c:order val="1"/>
          <c:tx>
            <c:v>95% PW3 / 5% Richmond</c:v>
          </c:tx>
          <c:spPr>
            <a:ln w="25400">
              <a:solidFill>
                <a:srgbClr val="FF0000"/>
              </a:solidFill>
            </a:ln>
          </c:spPr>
          <c:marker>
            <c:symbol val="square"/>
            <c:size val="6"/>
            <c:spPr>
              <a:solidFill>
                <a:srgbClr val="FF0000"/>
              </a:solidFill>
            </c:spPr>
          </c:marker>
          <c:xVal>
            <c:numRef>
              <c:f>('1-5-10'!$K$9:$K$17,'1-5-10'!$K$19:$K$20)</c:f>
              <c:numCache>
                <c:formatCode>General</c:formatCode>
                <c:ptCount val="11"/>
                <c:pt idx="0">
                  <c:v>0.0</c:v>
                </c:pt>
                <c:pt idx="1">
                  <c:v>19.0</c:v>
                </c:pt>
                <c:pt idx="2">
                  <c:v>28.0</c:v>
                </c:pt>
                <c:pt idx="3">
                  <c:v>42.0</c:v>
                </c:pt>
                <c:pt idx="4">
                  <c:v>54.0</c:v>
                </c:pt>
                <c:pt idx="5">
                  <c:v>67.0</c:v>
                </c:pt>
                <c:pt idx="6">
                  <c:v>81.0</c:v>
                </c:pt>
                <c:pt idx="7">
                  <c:v>95.0</c:v>
                </c:pt>
                <c:pt idx="8">
                  <c:v>118.0</c:v>
                </c:pt>
                <c:pt idx="9">
                  <c:v>173.0</c:v>
                </c:pt>
                <c:pt idx="10">
                  <c:v>262.0</c:v>
                </c:pt>
              </c:numCache>
            </c:numRef>
          </c:xVal>
          <c:yVal>
            <c:numRef>
              <c:f>('1-5-10'!$L$9:$L$17,'1-5-10'!$L$19:$L$20)</c:f>
              <c:numCache>
                <c:formatCode>General</c:formatCode>
                <c:ptCount val="11"/>
                <c:pt idx="0">
                  <c:v>2.083</c:v>
                </c:pt>
                <c:pt idx="1">
                  <c:v>2.262</c:v>
                </c:pt>
                <c:pt idx="2">
                  <c:v>2.269</c:v>
                </c:pt>
                <c:pt idx="3">
                  <c:v>2.277</c:v>
                </c:pt>
                <c:pt idx="4">
                  <c:v>2.255</c:v>
                </c:pt>
                <c:pt idx="5">
                  <c:v>2.249</c:v>
                </c:pt>
                <c:pt idx="6">
                  <c:v>2.2</c:v>
                </c:pt>
                <c:pt idx="7">
                  <c:v>2.194</c:v>
                </c:pt>
                <c:pt idx="8">
                  <c:v>2.165</c:v>
                </c:pt>
                <c:pt idx="9">
                  <c:v>2.14</c:v>
                </c:pt>
                <c:pt idx="10">
                  <c:v>2.129</c:v>
                </c:pt>
              </c:numCache>
            </c:numRef>
          </c:yVal>
          <c:smooth val="0"/>
        </c:ser>
        <c:ser>
          <c:idx val="2"/>
          <c:order val="2"/>
          <c:tx>
            <c:v>90% PW3 / 10% Richmond</c:v>
          </c:tx>
          <c:spPr>
            <a:ln w="25400">
              <a:solidFill>
                <a:srgbClr val="00B050"/>
              </a:solidFill>
            </a:ln>
          </c:spPr>
          <c:marker>
            <c:spPr>
              <a:solidFill>
                <a:srgbClr val="00B050"/>
              </a:solidFill>
            </c:spPr>
          </c:marker>
          <c:xVal>
            <c:numRef>
              <c:f>('1-5-10'!$T$9:$T$17,'1-5-10'!$T$19:$T$20)</c:f>
              <c:numCache>
                <c:formatCode>General</c:formatCode>
                <c:ptCount val="11"/>
                <c:pt idx="0">
                  <c:v>0.0</c:v>
                </c:pt>
                <c:pt idx="1">
                  <c:v>19.0</c:v>
                </c:pt>
                <c:pt idx="2">
                  <c:v>28.0</c:v>
                </c:pt>
                <c:pt idx="3">
                  <c:v>42.0</c:v>
                </c:pt>
                <c:pt idx="4">
                  <c:v>54.0</c:v>
                </c:pt>
                <c:pt idx="5">
                  <c:v>67.0</c:v>
                </c:pt>
                <c:pt idx="6">
                  <c:v>81.0</c:v>
                </c:pt>
                <c:pt idx="7">
                  <c:v>95.0</c:v>
                </c:pt>
                <c:pt idx="8">
                  <c:v>118.0</c:v>
                </c:pt>
                <c:pt idx="9">
                  <c:v>173.0</c:v>
                </c:pt>
                <c:pt idx="10">
                  <c:v>262.0</c:v>
                </c:pt>
              </c:numCache>
            </c:numRef>
          </c:xVal>
          <c:yVal>
            <c:numRef>
              <c:f>('1-5-10'!$U$9:$U$17,'1-5-10'!$U$19:$U$20)</c:f>
              <c:numCache>
                <c:formatCode>General</c:formatCode>
                <c:ptCount val="11"/>
                <c:pt idx="0">
                  <c:v>1.804999999999999</c:v>
                </c:pt>
                <c:pt idx="1">
                  <c:v>2.176</c:v>
                </c:pt>
                <c:pt idx="2">
                  <c:v>2.192</c:v>
                </c:pt>
                <c:pt idx="3">
                  <c:v>2.202</c:v>
                </c:pt>
                <c:pt idx="4">
                  <c:v>2.189</c:v>
                </c:pt>
                <c:pt idx="5">
                  <c:v>2.195</c:v>
                </c:pt>
                <c:pt idx="6">
                  <c:v>2.152</c:v>
                </c:pt>
                <c:pt idx="7">
                  <c:v>2.155</c:v>
                </c:pt>
                <c:pt idx="8">
                  <c:v>2.108</c:v>
                </c:pt>
                <c:pt idx="9">
                  <c:v>2.089</c:v>
                </c:pt>
                <c:pt idx="10">
                  <c:v>2.078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41833960"/>
        <c:axId val="-2140833704"/>
      </c:scatterChart>
      <c:valAx>
        <c:axId val="-2141833960"/>
        <c:scaling>
          <c:orientation val="minMax"/>
          <c:max val="300.0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 dirty="0"/>
                  <a:t>time (hours)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140833704"/>
        <c:crosses val="autoZero"/>
        <c:crossBetween val="midCat"/>
      </c:valAx>
      <c:valAx>
        <c:axId val="-2140833704"/>
        <c:scaling>
          <c:orientation val="minMax"/>
          <c:max val="2.9"/>
          <c:min val="1.5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-2141833960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100">
          <a:latin typeface="+mn-lt"/>
        </a:defRPr>
      </a:pPr>
      <a:endParaRPr lang="en-US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5196658282028"/>
          <c:y val="0.0498429615489984"/>
          <c:w val="0.805182836372585"/>
          <c:h val="0.837691702678582"/>
        </c:manualLayout>
      </c:layout>
      <c:scatterChart>
        <c:scatterStyle val="lineMarker"/>
        <c:varyColors val="0"/>
        <c:ser>
          <c:idx val="0"/>
          <c:order val="0"/>
          <c:tx>
            <c:v>99% PW3 / 1% Richmond</c:v>
          </c:tx>
          <c:spPr>
            <a:ln w="25400">
              <a:solidFill>
                <a:srgbClr val="0070C0"/>
              </a:solidFill>
            </a:ln>
          </c:spPr>
          <c:marker>
            <c:spPr>
              <a:solidFill>
                <a:srgbClr val="0070C0"/>
              </a:solidFill>
              <a:ln>
                <a:solidFill>
                  <a:srgbClr val="0070C0"/>
                </a:solidFill>
              </a:ln>
            </c:spPr>
          </c:marker>
          <c:xVal>
            <c:numRef>
              <c:f>'1-5-10'!$B$9:$B$20</c:f>
              <c:numCache>
                <c:formatCode>General</c:formatCode>
                <c:ptCount val="12"/>
                <c:pt idx="0">
                  <c:v>0.0</c:v>
                </c:pt>
                <c:pt idx="1">
                  <c:v>19.0</c:v>
                </c:pt>
                <c:pt idx="2">
                  <c:v>28.0</c:v>
                </c:pt>
                <c:pt idx="3">
                  <c:v>42.0</c:v>
                </c:pt>
                <c:pt idx="4">
                  <c:v>54.0</c:v>
                </c:pt>
                <c:pt idx="5">
                  <c:v>67.0</c:v>
                </c:pt>
                <c:pt idx="6">
                  <c:v>81.0</c:v>
                </c:pt>
                <c:pt idx="7">
                  <c:v>95.0</c:v>
                </c:pt>
                <c:pt idx="8">
                  <c:v>118.0</c:v>
                </c:pt>
                <c:pt idx="9">
                  <c:v>144.0</c:v>
                </c:pt>
                <c:pt idx="10">
                  <c:v>173.0</c:v>
                </c:pt>
                <c:pt idx="11">
                  <c:v>262.0</c:v>
                </c:pt>
              </c:numCache>
            </c:numRef>
          </c:xVal>
          <c:yVal>
            <c:numRef>
              <c:f>'1-5-10'!$E$9:$E$20</c:f>
              <c:numCache>
                <c:formatCode>0.00</c:formatCode>
                <c:ptCount val="12"/>
                <c:pt idx="0">
                  <c:v>28.26335808038851</c:v>
                </c:pt>
                <c:pt idx="1">
                  <c:v>28.09029964774944</c:v>
                </c:pt>
                <c:pt idx="2">
                  <c:v>30.79831093807582</c:v>
                </c:pt>
                <c:pt idx="3">
                  <c:v>29.73214737985311</c:v>
                </c:pt>
                <c:pt idx="4">
                  <c:v>31.02938002753453</c:v>
                </c:pt>
                <c:pt idx="5" formatCode="General">
                  <c:v>26.09871438578863</c:v>
                </c:pt>
                <c:pt idx="6">
                  <c:v>23.39302952880513</c:v>
                </c:pt>
                <c:pt idx="7">
                  <c:v>22.97333339794917</c:v>
                </c:pt>
                <c:pt idx="8">
                  <c:v>22.36586298133863</c:v>
                </c:pt>
                <c:pt idx="10" formatCode="General">
                  <c:v>22.76394535005668</c:v>
                </c:pt>
                <c:pt idx="11" formatCode="General">
                  <c:v>22.21650440007037</c:v>
                </c:pt>
              </c:numCache>
            </c:numRef>
          </c:yVal>
          <c:smooth val="0"/>
        </c:ser>
        <c:ser>
          <c:idx val="1"/>
          <c:order val="1"/>
          <c:tx>
            <c:v>95% PW3 / 5% Richmond</c:v>
          </c:tx>
          <c:spPr>
            <a:ln w="25400">
              <a:solidFill>
                <a:srgbClr val="FF0000"/>
              </a:solidFill>
            </a:ln>
          </c:spPr>
          <c:marker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xVal>
            <c:numRef>
              <c:f>'1-5-10'!$K$9:$K$20</c:f>
              <c:numCache>
                <c:formatCode>General</c:formatCode>
                <c:ptCount val="12"/>
                <c:pt idx="0">
                  <c:v>0.0</c:v>
                </c:pt>
                <c:pt idx="1">
                  <c:v>19.0</c:v>
                </c:pt>
                <c:pt idx="2">
                  <c:v>28.0</c:v>
                </c:pt>
                <c:pt idx="3">
                  <c:v>42.0</c:v>
                </c:pt>
                <c:pt idx="4">
                  <c:v>54.0</c:v>
                </c:pt>
                <c:pt idx="5">
                  <c:v>67.0</c:v>
                </c:pt>
                <c:pt idx="6">
                  <c:v>81.0</c:v>
                </c:pt>
                <c:pt idx="7">
                  <c:v>95.0</c:v>
                </c:pt>
                <c:pt idx="8">
                  <c:v>118.0</c:v>
                </c:pt>
                <c:pt idx="9">
                  <c:v>144.0</c:v>
                </c:pt>
                <c:pt idx="10">
                  <c:v>173.0</c:v>
                </c:pt>
                <c:pt idx="11">
                  <c:v>262.0</c:v>
                </c:pt>
              </c:numCache>
            </c:numRef>
          </c:xVal>
          <c:yVal>
            <c:numRef>
              <c:f>'1-5-10'!$N$9:$N$20</c:f>
              <c:numCache>
                <c:formatCode>General</c:formatCode>
                <c:ptCount val="12"/>
                <c:pt idx="0" formatCode="0.00">
                  <c:v>36.45811863295536</c:v>
                </c:pt>
                <c:pt idx="1">
                  <c:v>44.6351949450658</c:v>
                </c:pt>
                <c:pt idx="2" formatCode="0.00">
                  <c:v>41.46798366761818</c:v>
                </c:pt>
                <c:pt idx="3" formatCode="0.00">
                  <c:v>39.81682973468804</c:v>
                </c:pt>
                <c:pt idx="4" formatCode="0.00">
                  <c:v>40.07033559544055</c:v>
                </c:pt>
                <c:pt idx="5" formatCode="0.00">
                  <c:v>38.36184891417286</c:v>
                </c:pt>
                <c:pt idx="6" formatCode="0.00">
                  <c:v>36.33023152307292</c:v>
                </c:pt>
                <c:pt idx="7" formatCode="0.00">
                  <c:v>33.64788958095706</c:v>
                </c:pt>
                <c:pt idx="8" formatCode="0.00">
                  <c:v>32.63029563286681</c:v>
                </c:pt>
                <c:pt idx="10">
                  <c:v>31.92422016972392</c:v>
                </c:pt>
                <c:pt idx="11">
                  <c:v>34.14865522983497</c:v>
                </c:pt>
              </c:numCache>
            </c:numRef>
          </c:yVal>
          <c:smooth val="0"/>
        </c:ser>
        <c:ser>
          <c:idx val="2"/>
          <c:order val="2"/>
          <c:tx>
            <c:v>90% PW3 / 10% Richmond</c:v>
          </c:tx>
          <c:spPr>
            <a:ln w="25400">
              <a:solidFill>
                <a:srgbClr val="00B050"/>
              </a:solidFill>
            </a:ln>
          </c:spPr>
          <c:marker>
            <c:spPr>
              <a:solidFill>
                <a:srgbClr val="00B050"/>
              </a:solidFill>
              <a:ln>
                <a:solidFill>
                  <a:srgbClr val="00B050"/>
                </a:solidFill>
              </a:ln>
            </c:spPr>
          </c:marker>
          <c:xVal>
            <c:numRef>
              <c:f>'1-5-10'!$T$9:$T$20</c:f>
              <c:numCache>
                <c:formatCode>General</c:formatCode>
                <c:ptCount val="12"/>
                <c:pt idx="0">
                  <c:v>0.0</c:v>
                </c:pt>
                <c:pt idx="1">
                  <c:v>19.0</c:v>
                </c:pt>
                <c:pt idx="2">
                  <c:v>28.0</c:v>
                </c:pt>
                <c:pt idx="3">
                  <c:v>42.0</c:v>
                </c:pt>
                <c:pt idx="4">
                  <c:v>54.0</c:v>
                </c:pt>
                <c:pt idx="5">
                  <c:v>67.0</c:v>
                </c:pt>
                <c:pt idx="6">
                  <c:v>81.0</c:v>
                </c:pt>
                <c:pt idx="7">
                  <c:v>95.0</c:v>
                </c:pt>
                <c:pt idx="8">
                  <c:v>118.0</c:v>
                </c:pt>
                <c:pt idx="9">
                  <c:v>144.0</c:v>
                </c:pt>
                <c:pt idx="10">
                  <c:v>173.0</c:v>
                </c:pt>
                <c:pt idx="11">
                  <c:v>262.0</c:v>
                </c:pt>
              </c:numCache>
            </c:numRef>
          </c:xVal>
          <c:yVal>
            <c:numRef>
              <c:f>'1-5-10'!$W$9:$W$20</c:f>
              <c:numCache>
                <c:formatCode>0.00</c:formatCode>
                <c:ptCount val="12"/>
                <c:pt idx="0">
                  <c:v>43.60528233580785</c:v>
                </c:pt>
                <c:pt idx="1">
                  <c:v>56.30480380076125</c:v>
                </c:pt>
                <c:pt idx="2">
                  <c:v>55.7284222662541</c:v>
                </c:pt>
                <c:pt idx="3">
                  <c:v>56.39661678855912</c:v>
                </c:pt>
                <c:pt idx="4">
                  <c:v>55.89929643798855</c:v>
                </c:pt>
                <c:pt idx="5">
                  <c:v>52.7355739001284</c:v>
                </c:pt>
                <c:pt idx="6" formatCode="General">
                  <c:v>55.69792312511442</c:v>
                </c:pt>
                <c:pt idx="7" formatCode="General">
                  <c:v>50.62271055923941</c:v>
                </c:pt>
                <c:pt idx="8" formatCode="General">
                  <c:v>49.29343464129906</c:v>
                </c:pt>
                <c:pt idx="10" formatCode="General">
                  <c:v>48.97506735720803</c:v>
                </c:pt>
                <c:pt idx="11" formatCode="General">
                  <c:v>47.68236160171949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57650920"/>
        <c:axId val="-2057348808"/>
      </c:scatterChart>
      <c:valAx>
        <c:axId val="-20576509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-2057348808"/>
        <c:crosses val="autoZero"/>
        <c:crossBetween val="midCat"/>
      </c:valAx>
      <c:valAx>
        <c:axId val="-2057348808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numFmt formatCode="0" sourceLinked="0"/>
        <c:majorTickMark val="out"/>
        <c:minorTickMark val="none"/>
        <c:tickLblPos val="nextTo"/>
        <c:crossAx val="-2057650920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08007500430256"/>
          <c:y val="0.0496380425403912"/>
          <c:w val="0.715046402388474"/>
          <c:h val="0.82462280430945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CHN!$L$3</c:f>
              <c:strCache>
                <c:ptCount val="1"/>
                <c:pt idx="0">
                  <c:v>%C</c:v>
                </c:pt>
              </c:strCache>
            </c:strRef>
          </c:tx>
          <c:invertIfNegative val="0"/>
          <c:cat>
            <c:strRef>
              <c:f>(CHN!$K$7,CHN!$K$6,CHN!$K$5,CHN!$K$4)</c:f>
              <c:strCache>
                <c:ptCount val="4"/>
                <c:pt idx="0">
                  <c:v>SS12</c:v>
                </c:pt>
                <c:pt idx="1">
                  <c:v>SS10</c:v>
                </c:pt>
                <c:pt idx="2">
                  <c:v>SS8</c:v>
                </c:pt>
                <c:pt idx="3">
                  <c:v>SS6</c:v>
                </c:pt>
              </c:strCache>
            </c:strRef>
          </c:cat>
          <c:val>
            <c:numRef>
              <c:f>(CHN!$L$7,CHN!$L$6,CHN!$L$5,CHN!$L$4)</c:f>
              <c:numCache>
                <c:formatCode>General</c:formatCode>
                <c:ptCount val="4"/>
                <c:pt idx="0">
                  <c:v>1.127666666666667</c:v>
                </c:pt>
                <c:pt idx="1">
                  <c:v>0.581333333333333</c:v>
                </c:pt>
                <c:pt idx="2">
                  <c:v>0.523</c:v>
                </c:pt>
                <c:pt idx="3">
                  <c:v>0.504</c:v>
                </c:pt>
              </c:numCache>
            </c:numRef>
          </c:val>
        </c:ser>
        <c:ser>
          <c:idx val="2"/>
          <c:order val="1"/>
          <c:tx>
            <c:strRef>
              <c:f>CHN!$N$3</c:f>
              <c:strCache>
                <c:ptCount val="1"/>
                <c:pt idx="0">
                  <c:v>%N</c:v>
                </c:pt>
              </c:strCache>
            </c:strRef>
          </c:tx>
          <c:invertIfNegative val="0"/>
          <c:cat>
            <c:strRef>
              <c:f>(CHN!$K$7,CHN!$K$6,CHN!$K$5,CHN!$K$4)</c:f>
              <c:strCache>
                <c:ptCount val="4"/>
                <c:pt idx="0">
                  <c:v>SS12</c:v>
                </c:pt>
                <c:pt idx="1">
                  <c:v>SS10</c:v>
                </c:pt>
                <c:pt idx="2">
                  <c:v>SS8</c:v>
                </c:pt>
                <c:pt idx="3">
                  <c:v>SS6</c:v>
                </c:pt>
              </c:strCache>
            </c:strRef>
          </c:cat>
          <c:val>
            <c:numRef>
              <c:f>(CHN!$N$7,CHN!$N$6,CHN!$N$5,CHN!$N$4)</c:f>
              <c:numCache>
                <c:formatCode>General</c:formatCode>
                <c:ptCount val="4"/>
                <c:pt idx="0">
                  <c:v>0.158333333333334</c:v>
                </c:pt>
                <c:pt idx="1">
                  <c:v>0.0996666666666671</c:v>
                </c:pt>
                <c:pt idx="2">
                  <c:v>0.0896666666666671</c:v>
                </c:pt>
                <c:pt idx="3">
                  <c:v>0.072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58258552"/>
        <c:axId val="-2058255576"/>
      </c:barChart>
      <c:catAx>
        <c:axId val="-2058258552"/>
        <c:scaling>
          <c:orientation val="minMax"/>
        </c:scaling>
        <c:delete val="0"/>
        <c:axPos val="b"/>
        <c:majorTickMark val="out"/>
        <c:minorTickMark val="none"/>
        <c:tickLblPos val="nextTo"/>
        <c:crossAx val="-2058255576"/>
        <c:crosses val="autoZero"/>
        <c:auto val="1"/>
        <c:lblAlgn val="ctr"/>
        <c:lblOffset val="100"/>
        <c:noMultiLvlLbl val="0"/>
      </c:catAx>
      <c:valAx>
        <c:axId val="-2058255576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% by weight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058258552"/>
        <c:crosses val="autoZero"/>
        <c:crossBetween val="between"/>
      </c:valAx>
      <c:spPr>
        <a:noFill/>
      </c:spPr>
    </c:plotArea>
    <c:legend>
      <c:legendPos val="r"/>
      <c:layout>
        <c:manualLayout>
          <c:xMode val="edge"/>
          <c:yMode val="edge"/>
          <c:x val="0.54693474588399"/>
          <c:y val="0.18035188439526"/>
          <c:w val="0.137440786758187"/>
          <c:h val="0.186898881474269"/>
        </c:manualLayout>
      </c:layout>
      <c:overlay val="0"/>
    </c:legend>
    <c:plotVisOnly val="1"/>
    <c:dispBlanksAs val="gap"/>
    <c:showDLblsOverMax val="0"/>
  </c:chart>
  <c:spPr>
    <a:noFill/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Al</c:v>
          </c:tx>
          <c:invertIfNegative val="0"/>
          <c:cat>
            <c:strRef>
              <c:f>('mass sum'!$A$55,'mass sum'!$A$49,'mass sum'!$A$43,'mass sum'!$A$37)</c:f>
              <c:strCache>
                <c:ptCount val="4"/>
                <c:pt idx="0">
                  <c:v>SS12</c:v>
                </c:pt>
                <c:pt idx="1">
                  <c:v>SS10</c:v>
                </c:pt>
                <c:pt idx="2">
                  <c:v>SS8</c:v>
                </c:pt>
                <c:pt idx="3">
                  <c:v>SS6</c:v>
                </c:pt>
              </c:strCache>
            </c:strRef>
          </c:cat>
          <c:val>
            <c:numRef>
              <c:f>('mass sum'!$B$59,'mass sum'!$B$53,'mass sum'!$B$47,'mass sum'!$B$41)</c:f>
              <c:numCache>
                <c:formatCode>General</c:formatCode>
                <c:ptCount val="4"/>
                <c:pt idx="0">
                  <c:v>1134.7544</c:v>
                </c:pt>
                <c:pt idx="1">
                  <c:v>853.7035000000005</c:v>
                </c:pt>
                <c:pt idx="2">
                  <c:v>617.2189000000005</c:v>
                </c:pt>
                <c:pt idx="3">
                  <c:v>486.2819499999989</c:v>
                </c:pt>
              </c:numCache>
            </c:numRef>
          </c:val>
        </c:ser>
        <c:ser>
          <c:idx val="1"/>
          <c:order val="1"/>
          <c:tx>
            <c:v>Ca</c:v>
          </c:tx>
          <c:invertIfNegative val="0"/>
          <c:cat>
            <c:strRef>
              <c:f>('mass sum'!$A$55,'mass sum'!$A$49,'mass sum'!$A$43,'mass sum'!$A$37)</c:f>
              <c:strCache>
                <c:ptCount val="4"/>
                <c:pt idx="0">
                  <c:v>SS12</c:v>
                </c:pt>
                <c:pt idx="1">
                  <c:v>SS10</c:v>
                </c:pt>
                <c:pt idx="2">
                  <c:v>SS8</c:v>
                </c:pt>
                <c:pt idx="3">
                  <c:v>SS6</c:v>
                </c:pt>
              </c:strCache>
            </c:strRef>
          </c:cat>
          <c:val>
            <c:numRef>
              <c:f>('mass sum'!$D$59,'mass sum'!$D$53,'mass sum'!$D$47,'mass sum'!$D$41)</c:f>
              <c:numCache>
                <c:formatCode>General</c:formatCode>
                <c:ptCount val="4"/>
                <c:pt idx="0">
                  <c:v>166.4</c:v>
                </c:pt>
                <c:pt idx="1">
                  <c:v>81.62039999999995</c:v>
                </c:pt>
                <c:pt idx="2">
                  <c:v>73.21830000000001</c:v>
                </c:pt>
                <c:pt idx="3">
                  <c:v>50.4126</c:v>
                </c:pt>
              </c:numCache>
            </c:numRef>
          </c:val>
        </c:ser>
        <c:ser>
          <c:idx val="2"/>
          <c:order val="2"/>
          <c:tx>
            <c:v>Cu</c:v>
          </c:tx>
          <c:invertIfNegative val="0"/>
          <c:cat>
            <c:strRef>
              <c:f>('mass sum'!$A$55,'mass sum'!$A$49,'mass sum'!$A$43,'mass sum'!$A$37)</c:f>
              <c:strCache>
                <c:ptCount val="4"/>
                <c:pt idx="0">
                  <c:v>SS12</c:v>
                </c:pt>
                <c:pt idx="1">
                  <c:v>SS10</c:v>
                </c:pt>
                <c:pt idx="2">
                  <c:v>SS8</c:v>
                </c:pt>
                <c:pt idx="3">
                  <c:v>SS6</c:v>
                </c:pt>
              </c:strCache>
            </c:strRef>
          </c:cat>
          <c:val>
            <c:numRef>
              <c:f>('mass sum'!$H$59,'mass sum'!$H$53,'mass sum'!$H$47,'mass sum'!$H$41)</c:f>
              <c:numCache>
                <c:formatCode>General</c:formatCode>
                <c:ptCount val="4"/>
                <c:pt idx="0">
                  <c:v>622.5426999999975</c:v>
                </c:pt>
                <c:pt idx="1">
                  <c:v>203.5995</c:v>
                </c:pt>
                <c:pt idx="2">
                  <c:v>155.44565</c:v>
                </c:pt>
                <c:pt idx="3">
                  <c:v>309.4092000000001</c:v>
                </c:pt>
              </c:numCache>
            </c:numRef>
          </c:val>
        </c:ser>
        <c:ser>
          <c:idx val="3"/>
          <c:order val="3"/>
          <c:tx>
            <c:v>Zn</c:v>
          </c:tx>
          <c:invertIfNegative val="0"/>
          <c:cat>
            <c:strRef>
              <c:f>('mass sum'!$A$55,'mass sum'!$A$49,'mass sum'!$A$43,'mass sum'!$A$37)</c:f>
              <c:strCache>
                <c:ptCount val="4"/>
                <c:pt idx="0">
                  <c:v>SS12</c:v>
                </c:pt>
                <c:pt idx="1">
                  <c:v>SS10</c:v>
                </c:pt>
                <c:pt idx="2">
                  <c:v>SS8</c:v>
                </c:pt>
                <c:pt idx="3">
                  <c:v>SS6</c:v>
                </c:pt>
              </c:strCache>
            </c:strRef>
          </c:cat>
          <c:val>
            <c:numRef>
              <c:f>('mass sum'!$U$59,'mass sum'!$U$53,'mass sum'!$U$47,'mass sum'!$U$41)</c:f>
              <c:numCache>
                <c:formatCode>General</c:formatCode>
                <c:ptCount val="4"/>
                <c:pt idx="0">
                  <c:v>117.1115</c:v>
                </c:pt>
                <c:pt idx="1">
                  <c:v>81.1305</c:v>
                </c:pt>
                <c:pt idx="2">
                  <c:v>78.90445000000002</c:v>
                </c:pt>
                <c:pt idx="3">
                  <c:v>80.01345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41026584"/>
        <c:axId val="-2057355464"/>
      </c:barChart>
      <c:catAx>
        <c:axId val="-214102658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-2057355464"/>
        <c:crosses val="autoZero"/>
        <c:auto val="1"/>
        <c:lblAlgn val="ctr"/>
        <c:lblOffset val="100"/>
        <c:noMultiLvlLbl val="0"/>
      </c:catAx>
      <c:valAx>
        <c:axId val="-2057355464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 dirty="0"/>
                  <a:t>mg/kg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-2141026584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spPr>
    <a:noFill/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5210269134365"/>
          <c:y val="0.0287551199805487"/>
          <c:w val="0.579460993580622"/>
          <c:h val="0.89323358453583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Sheet4!$E$2</c:f>
              <c:strCache>
                <c:ptCount val="1"/>
                <c:pt idx="0">
                  <c:v>Acidobacteriales</c:v>
                </c:pt>
              </c:strCache>
            </c:strRef>
          </c:tx>
          <c:invertIfNegative val="0"/>
          <c:cat>
            <c:strRef>
              <c:f>Sheet4!$F$1:$G$1</c:f>
              <c:strCache>
                <c:ptCount val="2"/>
                <c:pt idx="0">
                  <c:v>SS12</c:v>
                </c:pt>
                <c:pt idx="1">
                  <c:v>SS6</c:v>
                </c:pt>
              </c:strCache>
            </c:strRef>
          </c:cat>
          <c:val>
            <c:numRef>
              <c:f>Sheet4!$F$2:$G$2</c:f>
              <c:numCache>
                <c:formatCode>0%</c:formatCode>
                <c:ptCount val="2"/>
                <c:pt idx="0">
                  <c:v>0.0642027455121</c:v>
                </c:pt>
                <c:pt idx="1">
                  <c:v>0.0</c:v>
                </c:pt>
              </c:numCache>
            </c:numRef>
          </c:val>
        </c:ser>
        <c:ser>
          <c:idx val="1"/>
          <c:order val="1"/>
          <c:tx>
            <c:strRef>
              <c:f>Sheet4!$E$3</c:f>
              <c:strCache>
                <c:ptCount val="1"/>
                <c:pt idx="0">
                  <c:v>Holophagales</c:v>
                </c:pt>
              </c:strCache>
            </c:strRef>
          </c:tx>
          <c:invertIfNegative val="0"/>
          <c:cat>
            <c:strRef>
              <c:f>Sheet4!$F$1:$G$1</c:f>
              <c:strCache>
                <c:ptCount val="2"/>
                <c:pt idx="0">
                  <c:v>SS12</c:v>
                </c:pt>
                <c:pt idx="1">
                  <c:v>SS6</c:v>
                </c:pt>
              </c:strCache>
            </c:strRef>
          </c:cat>
          <c:val>
            <c:numRef>
              <c:f>Sheet4!$F$3:$G$3</c:f>
              <c:numCache>
                <c:formatCode>0%</c:formatCode>
                <c:ptCount val="2"/>
                <c:pt idx="0">
                  <c:v>0.00475184794087</c:v>
                </c:pt>
                <c:pt idx="1">
                  <c:v>0.220802534319</c:v>
                </c:pt>
              </c:numCache>
            </c:numRef>
          </c:val>
        </c:ser>
        <c:ser>
          <c:idx val="2"/>
          <c:order val="2"/>
          <c:tx>
            <c:strRef>
              <c:f>Sheet4!$E$4</c:f>
              <c:strCache>
                <c:ptCount val="1"/>
                <c:pt idx="0">
                  <c:v>Acidobacteria;c</c:v>
                </c:pt>
              </c:strCache>
            </c:strRef>
          </c:tx>
          <c:invertIfNegative val="0"/>
          <c:cat>
            <c:strRef>
              <c:f>Sheet4!$F$1:$G$1</c:f>
              <c:strCache>
                <c:ptCount val="2"/>
                <c:pt idx="0">
                  <c:v>SS12</c:v>
                </c:pt>
                <c:pt idx="1">
                  <c:v>SS6</c:v>
                </c:pt>
              </c:strCache>
            </c:strRef>
          </c:cat>
          <c:val>
            <c:numRef>
              <c:f>Sheet4!$F$4:$G$4</c:f>
              <c:numCache>
                <c:formatCode>0%</c:formatCode>
                <c:ptCount val="2"/>
                <c:pt idx="0">
                  <c:v>0.00527983104541</c:v>
                </c:pt>
                <c:pt idx="1">
                  <c:v>0.00168954593453</c:v>
                </c:pt>
              </c:numCache>
            </c:numRef>
          </c:val>
        </c:ser>
        <c:ser>
          <c:idx val="3"/>
          <c:order val="3"/>
          <c:tx>
            <c:strRef>
              <c:f>Sheet4!$E$5</c:f>
              <c:strCache>
                <c:ptCount val="1"/>
                <c:pt idx="0">
                  <c:v>Acidimicrobiales</c:v>
                </c:pt>
              </c:strCache>
            </c:strRef>
          </c:tx>
          <c:invertIfNegative val="0"/>
          <c:cat>
            <c:strRef>
              <c:f>Sheet4!$F$1:$G$1</c:f>
              <c:strCache>
                <c:ptCount val="2"/>
                <c:pt idx="0">
                  <c:v>SS12</c:v>
                </c:pt>
                <c:pt idx="1">
                  <c:v>SS6</c:v>
                </c:pt>
              </c:strCache>
            </c:strRef>
          </c:cat>
          <c:val>
            <c:numRef>
              <c:f>Sheet4!$F$5:$G$5</c:f>
              <c:numCache>
                <c:formatCode>0%</c:formatCode>
                <c:ptCount val="2"/>
                <c:pt idx="0">
                  <c:v>0.0255543822598</c:v>
                </c:pt>
                <c:pt idx="1">
                  <c:v>0.00158394931362</c:v>
                </c:pt>
              </c:numCache>
            </c:numRef>
          </c:val>
        </c:ser>
        <c:ser>
          <c:idx val="4"/>
          <c:order val="4"/>
          <c:tx>
            <c:strRef>
              <c:f>Sheet4!$E$6</c:f>
              <c:strCache>
                <c:ptCount val="1"/>
                <c:pt idx="0">
                  <c:v>Actinobacteria;Other</c:v>
                </c:pt>
              </c:strCache>
            </c:strRef>
          </c:tx>
          <c:invertIfNegative val="0"/>
          <c:cat>
            <c:strRef>
              <c:f>Sheet4!$F$1:$G$1</c:f>
              <c:strCache>
                <c:ptCount val="2"/>
                <c:pt idx="0">
                  <c:v>SS12</c:v>
                </c:pt>
                <c:pt idx="1">
                  <c:v>SS6</c:v>
                </c:pt>
              </c:strCache>
            </c:strRef>
          </c:cat>
          <c:val>
            <c:numRef>
              <c:f>Sheet4!$F$6:$G$6</c:f>
              <c:numCache>
                <c:formatCode>0%</c:formatCode>
                <c:ptCount val="2"/>
                <c:pt idx="0">
                  <c:v>0.000105596620908</c:v>
                </c:pt>
                <c:pt idx="1">
                  <c:v>0.00623020063358</c:v>
                </c:pt>
              </c:numCache>
            </c:numRef>
          </c:val>
        </c:ser>
        <c:ser>
          <c:idx val="5"/>
          <c:order val="5"/>
          <c:tx>
            <c:strRef>
              <c:f>Sheet4!$E$7</c:f>
              <c:strCache>
                <c:ptCount val="1"/>
                <c:pt idx="0">
                  <c:v>Frankiales</c:v>
                </c:pt>
              </c:strCache>
            </c:strRef>
          </c:tx>
          <c:invertIfNegative val="0"/>
          <c:cat>
            <c:strRef>
              <c:f>Sheet4!$F$1:$G$1</c:f>
              <c:strCache>
                <c:ptCount val="2"/>
                <c:pt idx="0">
                  <c:v>SS12</c:v>
                </c:pt>
                <c:pt idx="1">
                  <c:v>SS6</c:v>
                </c:pt>
              </c:strCache>
            </c:strRef>
          </c:cat>
          <c:val>
            <c:numRef>
              <c:f>Sheet4!$F$7:$G$7</c:f>
              <c:numCache>
                <c:formatCode>0%</c:formatCode>
                <c:ptCount val="2"/>
                <c:pt idx="0">
                  <c:v>0.0143611404435</c:v>
                </c:pt>
                <c:pt idx="1">
                  <c:v>0.000527983104541</c:v>
                </c:pt>
              </c:numCache>
            </c:numRef>
          </c:val>
        </c:ser>
        <c:ser>
          <c:idx val="6"/>
          <c:order val="6"/>
          <c:tx>
            <c:strRef>
              <c:f>Sheet4!$E$8</c:f>
              <c:strCache>
                <c:ptCount val="1"/>
                <c:pt idx="0">
                  <c:v>Micrococcales</c:v>
                </c:pt>
              </c:strCache>
            </c:strRef>
          </c:tx>
          <c:invertIfNegative val="0"/>
          <c:cat>
            <c:strRef>
              <c:f>Sheet4!$F$1:$G$1</c:f>
              <c:strCache>
                <c:ptCount val="2"/>
                <c:pt idx="0">
                  <c:v>SS12</c:v>
                </c:pt>
                <c:pt idx="1">
                  <c:v>SS6</c:v>
                </c:pt>
              </c:strCache>
            </c:strRef>
          </c:cat>
          <c:val>
            <c:numRef>
              <c:f>Sheet4!$F$8:$G$8</c:f>
              <c:numCache>
                <c:formatCode>0%</c:formatCode>
                <c:ptCount val="2"/>
                <c:pt idx="0">
                  <c:v>0.0147835269271</c:v>
                </c:pt>
                <c:pt idx="1">
                  <c:v>0.00369588173178</c:v>
                </c:pt>
              </c:numCache>
            </c:numRef>
          </c:val>
        </c:ser>
        <c:ser>
          <c:idx val="7"/>
          <c:order val="7"/>
          <c:tx>
            <c:strRef>
              <c:f>Sheet4!$E$9</c:f>
              <c:strCache>
                <c:ptCount val="1"/>
                <c:pt idx="0">
                  <c:v>Propionibacteriales</c:v>
                </c:pt>
              </c:strCache>
            </c:strRef>
          </c:tx>
          <c:invertIfNegative val="0"/>
          <c:cat>
            <c:strRef>
              <c:f>Sheet4!$F$1:$G$1</c:f>
              <c:strCache>
                <c:ptCount val="2"/>
                <c:pt idx="0">
                  <c:v>SS12</c:v>
                </c:pt>
                <c:pt idx="1">
                  <c:v>SS6</c:v>
                </c:pt>
              </c:strCache>
            </c:strRef>
          </c:cat>
          <c:val>
            <c:numRef>
              <c:f>Sheet4!$F$9:$G$9</c:f>
              <c:numCache>
                <c:formatCode>0%</c:formatCode>
                <c:ptCount val="2"/>
                <c:pt idx="0">
                  <c:v>0.0581837381204</c:v>
                </c:pt>
                <c:pt idx="1">
                  <c:v>0.0065469904963</c:v>
                </c:pt>
              </c:numCache>
            </c:numRef>
          </c:val>
        </c:ser>
        <c:ser>
          <c:idx val="8"/>
          <c:order val="8"/>
          <c:tx>
            <c:strRef>
              <c:f>Sheet4!$E$10</c:f>
              <c:strCache>
                <c:ptCount val="1"/>
                <c:pt idx="0">
                  <c:v>Coriobacteriales</c:v>
                </c:pt>
              </c:strCache>
            </c:strRef>
          </c:tx>
          <c:invertIfNegative val="0"/>
          <c:cat>
            <c:strRef>
              <c:f>Sheet4!$F$1:$G$1</c:f>
              <c:strCache>
                <c:ptCount val="2"/>
                <c:pt idx="0">
                  <c:v>SS12</c:v>
                </c:pt>
                <c:pt idx="1">
                  <c:v>SS6</c:v>
                </c:pt>
              </c:strCache>
            </c:strRef>
          </c:cat>
          <c:val>
            <c:numRef>
              <c:f>Sheet4!$F$10:$G$10</c:f>
              <c:numCache>
                <c:formatCode>0%</c:formatCode>
                <c:ptCount val="2"/>
                <c:pt idx="0">
                  <c:v>0.0</c:v>
                </c:pt>
                <c:pt idx="1">
                  <c:v>0.0111932418163</c:v>
                </c:pt>
              </c:numCache>
            </c:numRef>
          </c:val>
        </c:ser>
        <c:ser>
          <c:idx val="9"/>
          <c:order val="9"/>
          <c:tx>
            <c:strRef>
              <c:f>Sheet4!$E$11</c:f>
              <c:strCache>
                <c:ptCount val="1"/>
                <c:pt idx="0">
                  <c:v>Thermoleophilia;Other</c:v>
                </c:pt>
              </c:strCache>
            </c:strRef>
          </c:tx>
          <c:invertIfNegative val="0"/>
          <c:cat>
            <c:strRef>
              <c:f>Sheet4!$F$1:$G$1</c:f>
              <c:strCache>
                <c:ptCount val="2"/>
                <c:pt idx="0">
                  <c:v>SS12</c:v>
                </c:pt>
                <c:pt idx="1">
                  <c:v>SS6</c:v>
                </c:pt>
              </c:strCache>
            </c:strRef>
          </c:cat>
          <c:val>
            <c:numRef>
              <c:f>Sheet4!$F$11:$G$11</c:f>
              <c:numCache>
                <c:formatCode>0%</c:formatCode>
                <c:ptCount val="2"/>
                <c:pt idx="0">
                  <c:v>0.0</c:v>
                </c:pt>
                <c:pt idx="1">
                  <c:v>0.0198521647307</c:v>
                </c:pt>
              </c:numCache>
            </c:numRef>
          </c:val>
        </c:ser>
        <c:ser>
          <c:idx val="10"/>
          <c:order val="10"/>
          <c:tx>
            <c:strRef>
              <c:f>Sheet4!$E$12</c:f>
              <c:strCache>
                <c:ptCount val="1"/>
                <c:pt idx="0">
                  <c:v>candidate division</c:v>
                </c:pt>
              </c:strCache>
            </c:strRef>
          </c:tx>
          <c:invertIfNegative val="0"/>
          <c:cat>
            <c:strRef>
              <c:f>Sheet4!$F$1:$G$1</c:f>
              <c:strCache>
                <c:ptCount val="2"/>
                <c:pt idx="0">
                  <c:v>SS12</c:v>
                </c:pt>
                <c:pt idx="1">
                  <c:v>SS6</c:v>
                </c:pt>
              </c:strCache>
            </c:strRef>
          </c:cat>
          <c:val>
            <c:numRef>
              <c:f>Sheet4!$F$12:$G$12</c:f>
              <c:numCache>
                <c:formatCode>0%</c:formatCode>
                <c:ptCount val="2"/>
                <c:pt idx="0">
                  <c:v>0.000422386483633</c:v>
                </c:pt>
                <c:pt idx="1">
                  <c:v>0.012671594509</c:v>
                </c:pt>
              </c:numCache>
            </c:numRef>
          </c:val>
        </c:ser>
        <c:ser>
          <c:idx val="11"/>
          <c:order val="11"/>
          <c:tx>
            <c:strRef>
              <c:f>Sheet4!$E$13</c:f>
              <c:strCache>
                <c:ptCount val="1"/>
                <c:pt idx="0">
                  <c:v>Ignavibacteriales</c:v>
                </c:pt>
              </c:strCache>
            </c:strRef>
          </c:tx>
          <c:invertIfNegative val="0"/>
          <c:cat>
            <c:strRef>
              <c:f>Sheet4!$F$1:$G$1</c:f>
              <c:strCache>
                <c:ptCount val="2"/>
                <c:pt idx="0">
                  <c:v>SS12</c:v>
                </c:pt>
                <c:pt idx="1">
                  <c:v>SS6</c:v>
                </c:pt>
              </c:strCache>
            </c:strRef>
          </c:cat>
          <c:val>
            <c:numRef>
              <c:f>Sheet4!$F$13:$G$13</c:f>
              <c:numCache>
                <c:formatCode>0%</c:formatCode>
                <c:ptCount val="2"/>
                <c:pt idx="0">
                  <c:v>0.0136219640971</c:v>
                </c:pt>
                <c:pt idx="1">
                  <c:v>0.0281942977825</c:v>
                </c:pt>
              </c:numCache>
            </c:numRef>
          </c:val>
        </c:ser>
        <c:ser>
          <c:idx val="12"/>
          <c:order val="12"/>
          <c:tx>
            <c:strRef>
              <c:f>Sheet4!$E$14</c:f>
              <c:strCache>
                <c:ptCount val="1"/>
                <c:pt idx="0">
                  <c:v>Anaerolineales</c:v>
                </c:pt>
              </c:strCache>
            </c:strRef>
          </c:tx>
          <c:invertIfNegative val="0"/>
          <c:cat>
            <c:strRef>
              <c:f>Sheet4!$F$1:$G$1</c:f>
              <c:strCache>
                <c:ptCount val="2"/>
                <c:pt idx="0">
                  <c:v>SS12</c:v>
                </c:pt>
                <c:pt idx="1">
                  <c:v>SS6</c:v>
                </c:pt>
              </c:strCache>
            </c:strRef>
          </c:cat>
          <c:val>
            <c:numRef>
              <c:f>Sheet4!$F$14:$G$14</c:f>
              <c:numCache>
                <c:formatCode>0%</c:formatCode>
                <c:ptCount val="2"/>
                <c:pt idx="0">
                  <c:v>0.014994720169</c:v>
                </c:pt>
                <c:pt idx="1">
                  <c:v>0.00686378035903</c:v>
                </c:pt>
              </c:numCache>
            </c:numRef>
          </c:val>
        </c:ser>
        <c:ser>
          <c:idx val="13"/>
          <c:order val="13"/>
          <c:tx>
            <c:strRef>
              <c:f>Sheet4!$E$15</c:f>
              <c:strCache>
                <c:ptCount val="1"/>
                <c:pt idx="0">
                  <c:v>Chloroflexi;other</c:v>
                </c:pt>
              </c:strCache>
            </c:strRef>
          </c:tx>
          <c:invertIfNegative val="0"/>
          <c:cat>
            <c:strRef>
              <c:f>Sheet4!$F$1:$G$1</c:f>
              <c:strCache>
                <c:ptCount val="2"/>
                <c:pt idx="0">
                  <c:v>SS12</c:v>
                </c:pt>
                <c:pt idx="1">
                  <c:v>SS6</c:v>
                </c:pt>
              </c:strCache>
            </c:strRef>
          </c:cat>
          <c:val>
            <c:numRef>
              <c:f>Sheet4!$F$15:$G$15</c:f>
              <c:numCache>
                <c:formatCode>0%</c:formatCode>
                <c:ptCount val="2"/>
                <c:pt idx="0">
                  <c:v>0.0436114044351</c:v>
                </c:pt>
                <c:pt idx="1">
                  <c:v>0.029883843717</c:v>
                </c:pt>
              </c:numCache>
            </c:numRef>
          </c:val>
        </c:ser>
        <c:ser>
          <c:idx val="14"/>
          <c:order val="14"/>
          <c:tx>
            <c:strRef>
              <c:f>Sheet4!$E$16</c:f>
              <c:strCache>
                <c:ptCount val="1"/>
                <c:pt idx="0">
                  <c:v>Uncultured</c:v>
                </c:pt>
              </c:strCache>
            </c:strRef>
          </c:tx>
          <c:invertIfNegative val="0"/>
          <c:cat>
            <c:strRef>
              <c:f>Sheet4!$F$1:$G$1</c:f>
              <c:strCache>
                <c:ptCount val="2"/>
                <c:pt idx="0">
                  <c:v>SS12</c:v>
                </c:pt>
                <c:pt idx="1">
                  <c:v>SS6</c:v>
                </c:pt>
              </c:strCache>
            </c:strRef>
          </c:cat>
          <c:val>
            <c:numRef>
              <c:f>Sheet4!$F$16:$G$16</c:f>
              <c:numCache>
                <c:formatCode>0%</c:formatCode>
                <c:ptCount val="2"/>
                <c:pt idx="0">
                  <c:v>0.00707497360084</c:v>
                </c:pt>
                <c:pt idx="1">
                  <c:v>0.00200633579725</c:v>
                </c:pt>
              </c:numCache>
            </c:numRef>
          </c:val>
        </c:ser>
        <c:ser>
          <c:idx val="15"/>
          <c:order val="15"/>
          <c:tx>
            <c:strRef>
              <c:f>Sheet4!$E$17</c:f>
              <c:strCache>
                <c:ptCount val="1"/>
                <c:pt idx="0">
                  <c:v>Uncultured</c:v>
                </c:pt>
              </c:strCache>
            </c:strRef>
          </c:tx>
          <c:invertIfNegative val="0"/>
          <c:cat>
            <c:strRef>
              <c:f>Sheet4!$F$1:$G$1</c:f>
              <c:strCache>
                <c:ptCount val="2"/>
                <c:pt idx="0">
                  <c:v>SS12</c:v>
                </c:pt>
                <c:pt idx="1">
                  <c:v>SS6</c:v>
                </c:pt>
              </c:strCache>
            </c:strRef>
          </c:cat>
          <c:val>
            <c:numRef>
              <c:f>Sheet4!$F$17:$G$17</c:f>
              <c:numCache>
                <c:formatCode>0%</c:formatCode>
                <c:ptCount val="2"/>
                <c:pt idx="0">
                  <c:v>0.0</c:v>
                </c:pt>
                <c:pt idx="1">
                  <c:v>0.00612460401267</c:v>
                </c:pt>
              </c:numCache>
            </c:numRef>
          </c:val>
        </c:ser>
        <c:ser>
          <c:idx val="16"/>
          <c:order val="16"/>
          <c:tx>
            <c:strRef>
              <c:f>Sheet4!$E$18</c:f>
              <c:strCache>
                <c:ptCount val="1"/>
                <c:pt idx="0">
                  <c:v>Uncultured</c:v>
                </c:pt>
              </c:strCache>
            </c:strRef>
          </c:tx>
          <c:invertIfNegative val="0"/>
          <c:cat>
            <c:strRef>
              <c:f>Sheet4!$F$1:$G$1</c:f>
              <c:strCache>
                <c:ptCount val="2"/>
                <c:pt idx="0">
                  <c:v>SS12</c:v>
                </c:pt>
                <c:pt idx="1">
                  <c:v>SS6</c:v>
                </c:pt>
              </c:strCache>
            </c:strRef>
          </c:cat>
          <c:val>
            <c:numRef>
              <c:f>Sheet4!$F$18:$G$18</c:f>
              <c:numCache>
                <c:formatCode>0%</c:formatCode>
                <c:ptCount val="2"/>
                <c:pt idx="0">
                  <c:v>0.00601900739176</c:v>
                </c:pt>
                <c:pt idx="1">
                  <c:v>0.0</c:v>
                </c:pt>
              </c:numCache>
            </c:numRef>
          </c:val>
        </c:ser>
        <c:ser>
          <c:idx val="17"/>
          <c:order val="17"/>
          <c:tx>
            <c:strRef>
              <c:f>Sheet4!$E$19</c:f>
              <c:strCache>
                <c:ptCount val="1"/>
                <c:pt idx="0">
                  <c:v>Elusimicrobia;o</c:v>
                </c:pt>
              </c:strCache>
            </c:strRef>
          </c:tx>
          <c:invertIfNegative val="0"/>
          <c:cat>
            <c:strRef>
              <c:f>Sheet4!$F$1:$G$1</c:f>
              <c:strCache>
                <c:ptCount val="2"/>
                <c:pt idx="0">
                  <c:v>SS12</c:v>
                </c:pt>
                <c:pt idx="1">
                  <c:v>SS6</c:v>
                </c:pt>
              </c:strCache>
            </c:strRef>
          </c:cat>
          <c:val>
            <c:numRef>
              <c:f>Sheet4!$F$19:$G$19</c:f>
              <c:numCache>
                <c:formatCode>0%</c:formatCode>
                <c:ptCount val="2"/>
                <c:pt idx="0">
                  <c:v>0.0090813093981</c:v>
                </c:pt>
                <c:pt idx="1">
                  <c:v>0.000211193241816</c:v>
                </c:pt>
              </c:numCache>
            </c:numRef>
          </c:val>
        </c:ser>
        <c:ser>
          <c:idx val="18"/>
          <c:order val="18"/>
          <c:tx>
            <c:strRef>
              <c:f>Sheet4!$E$20</c:f>
              <c:strCache>
                <c:ptCount val="1"/>
                <c:pt idx="0">
                  <c:v>Bacillales</c:v>
                </c:pt>
              </c:strCache>
            </c:strRef>
          </c:tx>
          <c:invertIfNegative val="0"/>
          <c:cat>
            <c:strRef>
              <c:f>Sheet4!$F$1:$G$1</c:f>
              <c:strCache>
                <c:ptCount val="2"/>
                <c:pt idx="0">
                  <c:v>SS12</c:v>
                </c:pt>
                <c:pt idx="1">
                  <c:v>SS6</c:v>
                </c:pt>
              </c:strCache>
            </c:strRef>
          </c:cat>
          <c:val>
            <c:numRef>
              <c:f>Sheet4!$F$20:$G$20</c:f>
              <c:numCache>
                <c:formatCode>0%</c:formatCode>
                <c:ptCount val="2"/>
                <c:pt idx="0">
                  <c:v>0.0533262935586</c:v>
                </c:pt>
                <c:pt idx="1">
                  <c:v>0.00580781414995</c:v>
                </c:pt>
              </c:numCache>
            </c:numRef>
          </c:val>
        </c:ser>
        <c:ser>
          <c:idx val="19"/>
          <c:order val="19"/>
          <c:tx>
            <c:strRef>
              <c:f>Sheet4!$E$21</c:f>
              <c:strCache>
                <c:ptCount val="1"/>
                <c:pt idx="0">
                  <c:v>Clostridiales</c:v>
                </c:pt>
              </c:strCache>
            </c:strRef>
          </c:tx>
          <c:invertIfNegative val="0"/>
          <c:cat>
            <c:strRef>
              <c:f>Sheet4!$F$1:$G$1</c:f>
              <c:strCache>
                <c:ptCount val="2"/>
                <c:pt idx="0">
                  <c:v>SS12</c:v>
                </c:pt>
                <c:pt idx="1">
                  <c:v>SS6</c:v>
                </c:pt>
              </c:strCache>
            </c:strRef>
          </c:cat>
          <c:val>
            <c:numRef>
              <c:f>Sheet4!$F$21:$G$21</c:f>
              <c:numCache>
                <c:formatCode>0%</c:formatCode>
                <c:ptCount val="2"/>
                <c:pt idx="0">
                  <c:v>0.0214361140444</c:v>
                </c:pt>
                <c:pt idx="1">
                  <c:v>0.00454065469905</c:v>
                </c:pt>
              </c:numCache>
            </c:numRef>
          </c:val>
        </c:ser>
        <c:ser>
          <c:idx val="20"/>
          <c:order val="20"/>
          <c:tx>
            <c:strRef>
              <c:f>Sheet4!$E$22</c:f>
              <c:strCache>
                <c:ptCount val="1"/>
                <c:pt idx="0">
                  <c:v>Gemmatimonadales</c:v>
                </c:pt>
              </c:strCache>
            </c:strRef>
          </c:tx>
          <c:invertIfNegative val="0"/>
          <c:cat>
            <c:strRef>
              <c:f>Sheet4!$F$1:$G$1</c:f>
              <c:strCache>
                <c:ptCount val="2"/>
                <c:pt idx="0">
                  <c:v>SS12</c:v>
                </c:pt>
                <c:pt idx="1">
                  <c:v>SS6</c:v>
                </c:pt>
              </c:strCache>
            </c:strRef>
          </c:cat>
          <c:val>
            <c:numRef>
              <c:f>Sheet4!$F$22:$G$22</c:f>
              <c:numCache>
                <c:formatCode>0%</c:formatCode>
                <c:ptCount val="2"/>
                <c:pt idx="0">
                  <c:v>0.00274551214361</c:v>
                </c:pt>
                <c:pt idx="1">
                  <c:v>0.0121436114044</c:v>
                </c:pt>
              </c:numCache>
            </c:numRef>
          </c:val>
        </c:ser>
        <c:ser>
          <c:idx val="21"/>
          <c:order val="21"/>
          <c:tx>
            <c:strRef>
              <c:f>Sheet4!$E$23</c:f>
              <c:strCache>
                <c:ptCount val="1"/>
                <c:pt idx="0">
                  <c:v>Nitrospirales</c:v>
                </c:pt>
              </c:strCache>
            </c:strRef>
          </c:tx>
          <c:invertIfNegative val="0"/>
          <c:cat>
            <c:strRef>
              <c:f>Sheet4!$F$1:$G$1</c:f>
              <c:strCache>
                <c:ptCount val="2"/>
                <c:pt idx="0">
                  <c:v>SS12</c:v>
                </c:pt>
                <c:pt idx="1">
                  <c:v>SS6</c:v>
                </c:pt>
              </c:strCache>
            </c:strRef>
          </c:cat>
          <c:val>
            <c:numRef>
              <c:f>Sheet4!$F$23:$G$23</c:f>
              <c:numCache>
                <c:formatCode>0%</c:formatCode>
                <c:ptCount val="2"/>
                <c:pt idx="0">
                  <c:v>0.0131995776135</c:v>
                </c:pt>
                <c:pt idx="1">
                  <c:v>0.0731784582893</c:v>
                </c:pt>
              </c:numCache>
            </c:numRef>
          </c:val>
        </c:ser>
        <c:ser>
          <c:idx val="22"/>
          <c:order val="22"/>
          <c:tx>
            <c:strRef>
              <c:f>Sheet4!$E$24</c:f>
              <c:strCache>
                <c:ptCount val="1"/>
                <c:pt idx="0">
                  <c:v>Proteobacteria;c</c:v>
                </c:pt>
              </c:strCache>
            </c:strRef>
          </c:tx>
          <c:invertIfNegative val="0"/>
          <c:cat>
            <c:strRef>
              <c:f>Sheet4!$F$1:$G$1</c:f>
              <c:strCache>
                <c:ptCount val="2"/>
                <c:pt idx="0">
                  <c:v>SS12</c:v>
                </c:pt>
                <c:pt idx="1">
                  <c:v>SS6</c:v>
                </c:pt>
              </c:strCache>
            </c:strRef>
          </c:cat>
          <c:val>
            <c:numRef>
              <c:f>Sheet4!$F$24:$G$24</c:f>
              <c:numCache>
                <c:formatCode>0%</c:formatCode>
                <c:ptCount val="2"/>
                <c:pt idx="0">
                  <c:v>0.0187961985216</c:v>
                </c:pt>
                <c:pt idx="1">
                  <c:v>0.0109820485744</c:v>
                </c:pt>
              </c:numCache>
            </c:numRef>
          </c:val>
        </c:ser>
        <c:ser>
          <c:idx val="23"/>
          <c:order val="23"/>
          <c:tx>
            <c:strRef>
              <c:f>Sheet4!$E$25</c:f>
              <c:strCache>
                <c:ptCount val="1"/>
                <c:pt idx="0">
                  <c:v>Rhizobiales</c:v>
                </c:pt>
              </c:strCache>
            </c:strRef>
          </c:tx>
          <c:invertIfNegative val="0"/>
          <c:cat>
            <c:strRef>
              <c:f>Sheet4!$F$1:$G$1</c:f>
              <c:strCache>
                <c:ptCount val="2"/>
                <c:pt idx="0">
                  <c:v>SS12</c:v>
                </c:pt>
                <c:pt idx="1">
                  <c:v>SS6</c:v>
                </c:pt>
              </c:strCache>
            </c:strRef>
          </c:cat>
          <c:val>
            <c:numRef>
              <c:f>Sheet4!$F$25:$G$25</c:f>
              <c:numCache>
                <c:formatCode>0%</c:formatCode>
                <c:ptCount val="2"/>
                <c:pt idx="0">
                  <c:v>0.0182682154171</c:v>
                </c:pt>
                <c:pt idx="1">
                  <c:v>0.00686378035903</c:v>
                </c:pt>
              </c:numCache>
            </c:numRef>
          </c:val>
        </c:ser>
        <c:ser>
          <c:idx val="24"/>
          <c:order val="24"/>
          <c:tx>
            <c:strRef>
              <c:f>Sheet4!$E$26</c:f>
              <c:strCache>
                <c:ptCount val="1"/>
                <c:pt idx="0">
                  <c:v>Sphingomonadales</c:v>
                </c:pt>
              </c:strCache>
            </c:strRef>
          </c:tx>
          <c:invertIfNegative val="0"/>
          <c:cat>
            <c:strRef>
              <c:f>Sheet4!$F$1:$G$1</c:f>
              <c:strCache>
                <c:ptCount val="2"/>
                <c:pt idx="0">
                  <c:v>SS12</c:v>
                </c:pt>
                <c:pt idx="1">
                  <c:v>SS6</c:v>
                </c:pt>
              </c:strCache>
            </c:strRef>
          </c:cat>
          <c:val>
            <c:numRef>
              <c:f>Sheet4!$F$26:$G$26</c:f>
              <c:numCache>
                <c:formatCode>0%</c:formatCode>
                <c:ptCount val="2"/>
                <c:pt idx="0">
                  <c:v>0.0</c:v>
                </c:pt>
                <c:pt idx="1">
                  <c:v>0.042555438226</c:v>
                </c:pt>
              </c:numCache>
            </c:numRef>
          </c:val>
        </c:ser>
        <c:ser>
          <c:idx val="25"/>
          <c:order val="25"/>
          <c:tx>
            <c:strRef>
              <c:f>Sheet4!$E$27</c:f>
              <c:strCache>
                <c:ptCount val="1"/>
                <c:pt idx="0">
                  <c:v>Betaproteobacteria;Other</c:v>
                </c:pt>
              </c:strCache>
            </c:strRef>
          </c:tx>
          <c:invertIfNegative val="0"/>
          <c:cat>
            <c:strRef>
              <c:f>Sheet4!$F$1:$G$1</c:f>
              <c:strCache>
                <c:ptCount val="2"/>
                <c:pt idx="0">
                  <c:v>SS12</c:v>
                </c:pt>
                <c:pt idx="1">
                  <c:v>SS6</c:v>
                </c:pt>
              </c:strCache>
            </c:strRef>
          </c:cat>
          <c:val>
            <c:numRef>
              <c:f>Sheet4!$F$27:$G$27</c:f>
              <c:numCache>
                <c:formatCode>0%</c:formatCode>
                <c:ptCount val="2"/>
                <c:pt idx="0">
                  <c:v>0.0738120380148</c:v>
                </c:pt>
                <c:pt idx="1">
                  <c:v>0.0078141499472</c:v>
                </c:pt>
              </c:numCache>
            </c:numRef>
          </c:val>
        </c:ser>
        <c:ser>
          <c:idx val="26"/>
          <c:order val="26"/>
          <c:tx>
            <c:strRef>
              <c:f>Sheet4!$E$28</c:f>
              <c:strCache>
                <c:ptCount val="1"/>
                <c:pt idx="0">
                  <c:v>Burkholderiales</c:v>
                </c:pt>
              </c:strCache>
            </c:strRef>
          </c:tx>
          <c:invertIfNegative val="0"/>
          <c:cat>
            <c:strRef>
              <c:f>Sheet4!$F$1:$G$1</c:f>
              <c:strCache>
                <c:ptCount val="2"/>
                <c:pt idx="0">
                  <c:v>SS12</c:v>
                </c:pt>
                <c:pt idx="1">
                  <c:v>SS6</c:v>
                </c:pt>
              </c:strCache>
            </c:strRef>
          </c:cat>
          <c:val>
            <c:numRef>
              <c:f>Sheet4!$F$28:$G$28</c:f>
              <c:numCache>
                <c:formatCode>0%</c:formatCode>
                <c:ptCount val="2"/>
                <c:pt idx="0">
                  <c:v>0.036747624076</c:v>
                </c:pt>
                <c:pt idx="1">
                  <c:v>0.34413938754</c:v>
                </c:pt>
              </c:numCache>
            </c:numRef>
          </c:val>
        </c:ser>
        <c:ser>
          <c:idx val="27"/>
          <c:order val="27"/>
          <c:tx>
            <c:strRef>
              <c:f>Sheet4!$E$29</c:f>
              <c:strCache>
                <c:ptCount val="1"/>
                <c:pt idx="0">
                  <c:v>Hydrogenophilales</c:v>
                </c:pt>
              </c:strCache>
            </c:strRef>
          </c:tx>
          <c:invertIfNegative val="0"/>
          <c:cat>
            <c:strRef>
              <c:f>Sheet4!$F$1:$G$1</c:f>
              <c:strCache>
                <c:ptCount val="2"/>
                <c:pt idx="0">
                  <c:v>SS12</c:v>
                </c:pt>
                <c:pt idx="1">
                  <c:v>SS6</c:v>
                </c:pt>
              </c:strCache>
            </c:strRef>
          </c:cat>
          <c:val>
            <c:numRef>
              <c:f>Sheet4!$F$29:$G$29</c:f>
              <c:numCache>
                <c:formatCode>0%</c:formatCode>
                <c:ptCount val="2"/>
                <c:pt idx="0">
                  <c:v>0.045934530095</c:v>
                </c:pt>
                <c:pt idx="1">
                  <c:v>0.0109820485744</c:v>
                </c:pt>
              </c:numCache>
            </c:numRef>
          </c:val>
        </c:ser>
        <c:ser>
          <c:idx val="28"/>
          <c:order val="28"/>
          <c:tx>
            <c:strRef>
              <c:f>Sheet4!$E$30</c:f>
              <c:strCache>
                <c:ptCount val="1"/>
                <c:pt idx="0">
                  <c:v>Neisseriales</c:v>
                </c:pt>
              </c:strCache>
            </c:strRef>
          </c:tx>
          <c:invertIfNegative val="0"/>
          <c:cat>
            <c:strRef>
              <c:f>Sheet4!$F$1:$G$1</c:f>
              <c:strCache>
                <c:ptCount val="2"/>
                <c:pt idx="0">
                  <c:v>SS12</c:v>
                </c:pt>
                <c:pt idx="1">
                  <c:v>SS6</c:v>
                </c:pt>
              </c:strCache>
            </c:strRef>
          </c:cat>
          <c:val>
            <c:numRef>
              <c:f>Sheet4!$F$30:$G$30</c:f>
              <c:numCache>
                <c:formatCode>0%</c:formatCode>
                <c:ptCount val="2"/>
                <c:pt idx="0">
                  <c:v>0.00897571277719</c:v>
                </c:pt>
                <c:pt idx="1">
                  <c:v>0.00295670538543</c:v>
                </c:pt>
              </c:numCache>
            </c:numRef>
          </c:val>
        </c:ser>
        <c:ser>
          <c:idx val="29"/>
          <c:order val="29"/>
          <c:tx>
            <c:strRef>
              <c:f>Sheet4!$E$31</c:f>
              <c:strCache>
                <c:ptCount val="1"/>
                <c:pt idx="0">
                  <c:v>Nitrosomonadales</c:v>
                </c:pt>
              </c:strCache>
            </c:strRef>
          </c:tx>
          <c:invertIfNegative val="0"/>
          <c:cat>
            <c:strRef>
              <c:f>Sheet4!$F$1:$G$1</c:f>
              <c:strCache>
                <c:ptCount val="2"/>
                <c:pt idx="0">
                  <c:v>SS12</c:v>
                </c:pt>
                <c:pt idx="1">
                  <c:v>SS6</c:v>
                </c:pt>
              </c:strCache>
            </c:strRef>
          </c:cat>
          <c:val>
            <c:numRef>
              <c:f>Sheet4!$F$31:$G$31</c:f>
              <c:numCache>
                <c:formatCode>0%</c:formatCode>
                <c:ptCount val="2"/>
                <c:pt idx="0">
                  <c:v>0.0446673706441</c:v>
                </c:pt>
                <c:pt idx="1">
                  <c:v>0.000422386483633</c:v>
                </c:pt>
              </c:numCache>
            </c:numRef>
          </c:val>
        </c:ser>
        <c:ser>
          <c:idx val="30"/>
          <c:order val="30"/>
          <c:tx>
            <c:strRef>
              <c:f>Sheet4!$E$32</c:f>
              <c:strCache>
                <c:ptCount val="1"/>
                <c:pt idx="0">
                  <c:v>Rhodocyclales</c:v>
                </c:pt>
              </c:strCache>
            </c:strRef>
          </c:tx>
          <c:invertIfNegative val="0"/>
          <c:cat>
            <c:strRef>
              <c:f>Sheet4!$F$1:$G$1</c:f>
              <c:strCache>
                <c:ptCount val="2"/>
                <c:pt idx="0">
                  <c:v>SS12</c:v>
                </c:pt>
                <c:pt idx="1">
                  <c:v>SS6</c:v>
                </c:pt>
              </c:strCache>
            </c:strRef>
          </c:cat>
          <c:val>
            <c:numRef>
              <c:f>Sheet4!$F$32:$G$32</c:f>
              <c:numCache>
                <c:formatCode>0%</c:formatCode>
                <c:ptCount val="2"/>
                <c:pt idx="0">
                  <c:v>0.00760295670539</c:v>
                </c:pt>
                <c:pt idx="1">
                  <c:v>0.0</c:v>
                </c:pt>
              </c:numCache>
            </c:numRef>
          </c:val>
        </c:ser>
        <c:ser>
          <c:idx val="31"/>
          <c:order val="31"/>
          <c:tx>
            <c:strRef>
              <c:f>Sheet4!$E$33</c:f>
              <c:strCache>
                <c:ptCount val="1"/>
                <c:pt idx="0">
                  <c:v>Betaproteobacteria;Tra3-20</c:v>
                </c:pt>
              </c:strCache>
            </c:strRef>
          </c:tx>
          <c:invertIfNegative val="0"/>
          <c:cat>
            <c:strRef>
              <c:f>Sheet4!$F$1:$G$1</c:f>
              <c:strCache>
                <c:ptCount val="2"/>
                <c:pt idx="0">
                  <c:v>SS12</c:v>
                </c:pt>
                <c:pt idx="1">
                  <c:v>SS6</c:v>
                </c:pt>
              </c:strCache>
            </c:strRef>
          </c:cat>
          <c:val>
            <c:numRef>
              <c:f>Sheet4!$F$33:$G$33</c:f>
              <c:numCache>
                <c:formatCode>0%</c:formatCode>
                <c:ptCount val="2"/>
                <c:pt idx="0">
                  <c:v>0.00770855332629</c:v>
                </c:pt>
                <c:pt idx="1">
                  <c:v>0.00527983104541</c:v>
                </c:pt>
              </c:numCache>
            </c:numRef>
          </c:val>
        </c:ser>
        <c:ser>
          <c:idx val="32"/>
          <c:order val="32"/>
          <c:tx>
            <c:strRef>
              <c:f>Sheet4!$E$34</c:f>
              <c:strCache>
                <c:ptCount val="1"/>
                <c:pt idx="0">
                  <c:v>Desulfuromonadales</c:v>
                </c:pt>
              </c:strCache>
            </c:strRef>
          </c:tx>
          <c:invertIfNegative val="0"/>
          <c:cat>
            <c:strRef>
              <c:f>Sheet4!$F$1:$G$1</c:f>
              <c:strCache>
                <c:ptCount val="2"/>
                <c:pt idx="0">
                  <c:v>SS12</c:v>
                </c:pt>
                <c:pt idx="1">
                  <c:v>SS6</c:v>
                </c:pt>
              </c:strCache>
            </c:strRef>
          </c:cat>
          <c:val>
            <c:numRef>
              <c:f>Sheet4!$F$34:$G$34</c:f>
              <c:numCache>
                <c:formatCode>0%</c:formatCode>
                <c:ptCount val="2"/>
                <c:pt idx="0">
                  <c:v>0.0</c:v>
                </c:pt>
                <c:pt idx="1">
                  <c:v>0.00686378035903</c:v>
                </c:pt>
              </c:numCache>
            </c:numRef>
          </c:val>
        </c:ser>
        <c:ser>
          <c:idx val="33"/>
          <c:order val="33"/>
          <c:tx>
            <c:strRef>
              <c:f>Sheet4!$E$35</c:f>
              <c:strCache>
                <c:ptCount val="1"/>
                <c:pt idx="0">
                  <c:v>Acidithiobacillales</c:v>
                </c:pt>
              </c:strCache>
            </c:strRef>
          </c:tx>
          <c:invertIfNegative val="0"/>
          <c:cat>
            <c:strRef>
              <c:f>Sheet4!$F$1:$G$1</c:f>
              <c:strCache>
                <c:ptCount val="2"/>
                <c:pt idx="0">
                  <c:v>SS12</c:v>
                </c:pt>
                <c:pt idx="1">
                  <c:v>SS6</c:v>
                </c:pt>
              </c:strCache>
            </c:strRef>
          </c:cat>
          <c:val>
            <c:numRef>
              <c:f>Sheet4!$F$35:$G$35</c:f>
              <c:numCache>
                <c:formatCode>0%</c:formatCode>
                <c:ptCount val="2"/>
                <c:pt idx="0">
                  <c:v>0.041393875396</c:v>
                </c:pt>
                <c:pt idx="1">
                  <c:v>0.000950369588173</c:v>
                </c:pt>
              </c:numCache>
            </c:numRef>
          </c:val>
        </c:ser>
        <c:ser>
          <c:idx val="34"/>
          <c:order val="34"/>
          <c:tx>
            <c:strRef>
              <c:f>Sheet4!$E$36</c:f>
              <c:strCache>
                <c:ptCount val="1"/>
                <c:pt idx="0">
                  <c:v>Chromatiales</c:v>
                </c:pt>
              </c:strCache>
            </c:strRef>
          </c:tx>
          <c:invertIfNegative val="0"/>
          <c:cat>
            <c:strRef>
              <c:f>Sheet4!$F$1:$G$1</c:f>
              <c:strCache>
                <c:ptCount val="2"/>
                <c:pt idx="0">
                  <c:v>SS12</c:v>
                </c:pt>
                <c:pt idx="1">
                  <c:v>SS6</c:v>
                </c:pt>
              </c:strCache>
            </c:strRef>
          </c:cat>
          <c:val>
            <c:numRef>
              <c:f>Sheet4!$F$36:$G$36</c:f>
              <c:numCache>
                <c:formatCode>0%</c:formatCode>
                <c:ptCount val="2"/>
                <c:pt idx="0">
                  <c:v>0.00665258711721</c:v>
                </c:pt>
                <c:pt idx="1">
                  <c:v>0.00190073917635</c:v>
                </c:pt>
              </c:numCache>
            </c:numRef>
          </c:val>
        </c:ser>
        <c:ser>
          <c:idx val="35"/>
          <c:order val="35"/>
          <c:tx>
            <c:strRef>
              <c:f>Sheet4!$E$37</c:f>
              <c:strCache>
                <c:ptCount val="1"/>
                <c:pt idx="0">
                  <c:v>Enterobacteriales</c:v>
                </c:pt>
              </c:strCache>
            </c:strRef>
          </c:tx>
          <c:invertIfNegative val="0"/>
          <c:cat>
            <c:strRef>
              <c:f>Sheet4!$F$1:$G$1</c:f>
              <c:strCache>
                <c:ptCount val="2"/>
                <c:pt idx="0">
                  <c:v>SS12</c:v>
                </c:pt>
                <c:pt idx="1">
                  <c:v>SS6</c:v>
                </c:pt>
              </c:strCache>
            </c:strRef>
          </c:cat>
          <c:val>
            <c:numRef>
              <c:f>Sheet4!$F$37:$G$37</c:f>
              <c:numCache>
                <c:formatCode>0%</c:formatCode>
                <c:ptCount val="2"/>
                <c:pt idx="0">
                  <c:v>0.00316789862724</c:v>
                </c:pt>
                <c:pt idx="1">
                  <c:v>0.00675818373812</c:v>
                </c:pt>
              </c:numCache>
            </c:numRef>
          </c:val>
        </c:ser>
        <c:ser>
          <c:idx val="36"/>
          <c:order val="36"/>
          <c:tx>
            <c:strRef>
              <c:f>Sheet4!$E$38</c:f>
              <c:strCache>
                <c:ptCount val="1"/>
                <c:pt idx="0">
                  <c:v>Pseudomonadales</c:v>
                </c:pt>
              </c:strCache>
            </c:strRef>
          </c:tx>
          <c:invertIfNegative val="0"/>
          <c:cat>
            <c:strRef>
              <c:f>Sheet4!$F$1:$G$1</c:f>
              <c:strCache>
                <c:ptCount val="2"/>
                <c:pt idx="0">
                  <c:v>SS12</c:v>
                </c:pt>
                <c:pt idx="1">
                  <c:v>SS6</c:v>
                </c:pt>
              </c:strCache>
            </c:strRef>
          </c:cat>
          <c:val>
            <c:numRef>
              <c:f>Sheet4!$F$38:$G$38</c:f>
              <c:numCache>
                <c:formatCode>0%</c:formatCode>
                <c:ptCount val="2"/>
                <c:pt idx="0">
                  <c:v>0.00971488912355</c:v>
                </c:pt>
                <c:pt idx="1">
                  <c:v>0.0012671594509</c:v>
                </c:pt>
              </c:numCache>
            </c:numRef>
          </c:val>
        </c:ser>
        <c:ser>
          <c:idx val="37"/>
          <c:order val="37"/>
          <c:tx>
            <c:strRef>
              <c:f>Sheet4!$E$39</c:f>
              <c:strCache>
                <c:ptCount val="1"/>
                <c:pt idx="0">
                  <c:v>Xanthomonadales</c:v>
                </c:pt>
              </c:strCache>
            </c:strRef>
          </c:tx>
          <c:invertIfNegative val="0"/>
          <c:cat>
            <c:strRef>
              <c:f>Sheet4!$F$1:$G$1</c:f>
              <c:strCache>
                <c:ptCount val="2"/>
                <c:pt idx="0">
                  <c:v>SS12</c:v>
                </c:pt>
                <c:pt idx="1">
                  <c:v>SS6</c:v>
                </c:pt>
              </c:strCache>
            </c:strRef>
          </c:cat>
          <c:val>
            <c:numRef>
              <c:f>Sheet4!$F$39:$G$39</c:f>
              <c:numCache>
                <c:formatCode>0%</c:formatCode>
                <c:ptCount val="2"/>
                <c:pt idx="0">
                  <c:v>0.22090813094</c:v>
                </c:pt>
                <c:pt idx="1">
                  <c:v>0.00760295670539</c:v>
                </c:pt>
              </c:numCache>
            </c:numRef>
          </c:val>
        </c:ser>
        <c:ser>
          <c:idx val="38"/>
          <c:order val="38"/>
          <c:tx>
            <c:strRef>
              <c:f>Sheet4!$E$40</c:f>
              <c:strCache>
                <c:ptCount val="1"/>
                <c:pt idx="0">
                  <c:v>Spirochaetales</c:v>
                </c:pt>
              </c:strCache>
            </c:strRef>
          </c:tx>
          <c:invertIfNegative val="0"/>
          <c:cat>
            <c:strRef>
              <c:f>Sheet4!$F$1:$G$1</c:f>
              <c:strCache>
                <c:ptCount val="2"/>
                <c:pt idx="0">
                  <c:v>SS12</c:v>
                </c:pt>
                <c:pt idx="1">
                  <c:v>SS6</c:v>
                </c:pt>
              </c:strCache>
            </c:strRef>
          </c:cat>
          <c:val>
            <c:numRef>
              <c:f>Sheet4!$F$40:$G$40</c:f>
              <c:numCache>
                <c:formatCode>0%</c:formatCode>
                <c:ptCount val="2"/>
                <c:pt idx="0">
                  <c:v>0.00601900739176</c:v>
                </c:pt>
                <c:pt idx="1">
                  <c:v>0.0360084477297</c:v>
                </c:pt>
              </c:numCache>
            </c:numRef>
          </c:val>
        </c:ser>
        <c:ser>
          <c:idx val="39"/>
          <c:order val="39"/>
          <c:tx>
            <c:strRef>
              <c:f>Sheet4!$E$41</c:f>
              <c:strCache>
                <c:ptCount val="1"/>
                <c:pt idx="0">
                  <c:v>other identified (&lt;1% each)</c:v>
                </c:pt>
              </c:strCache>
            </c:strRef>
          </c:tx>
          <c:invertIfNegative val="0"/>
          <c:cat>
            <c:strRef>
              <c:f>Sheet4!$F$1:$G$1</c:f>
              <c:strCache>
                <c:ptCount val="2"/>
                <c:pt idx="0">
                  <c:v>SS12</c:v>
                </c:pt>
                <c:pt idx="1">
                  <c:v>SS6</c:v>
                </c:pt>
              </c:strCache>
            </c:strRef>
          </c:cat>
          <c:val>
            <c:numRef>
              <c:f>Sheet4!$F$41:$G$41</c:f>
              <c:numCache>
                <c:formatCode>0%</c:formatCode>
                <c:ptCount val="2"/>
                <c:pt idx="0">
                  <c:v>0.0768743400210391</c:v>
                </c:pt>
                <c:pt idx="1">
                  <c:v>0.052903907074517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2056484424"/>
        <c:axId val="-2057769112"/>
      </c:barChart>
      <c:catAx>
        <c:axId val="-205648442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-2057769112"/>
        <c:crosses val="autoZero"/>
        <c:auto val="1"/>
        <c:lblAlgn val="ctr"/>
        <c:lblOffset val="100"/>
        <c:noMultiLvlLbl val="0"/>
      </c:catAx>
      <c:valAx>
        <c:axId val="-2057769112"/>
        <c:scaling>
          <c:orientation val="minMax"/>
          <c:max val="1.0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-205648442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Dissolved</a:t>
            </a:r>
            <a:r>
              <a:rPr lang="en-US" baseline="0" dirty="0"/>
              <a:t> Fe(II)</a:t>
            </a:r>
            <a:endParaRPr lang="en-US" dirty="0"/>
          </a:p>
        </c:rich>
      </c:tx>
      <c:layout>
        <c:manualLayout>
          <c:xMode val="edge"/>
          <c:yMode val="edge"/>
          <c:x val="0.375267590825458"/>
          <c:y val="0.0334600334049153"/>
        </c:manualLayout>
      </c:layout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Control 1</c:v>
          </c:tx>
          <c:spPr>
            <a:ln>
              <a:solidFill>
                <a:srgbClr val="008000"/>
              </a:solidFill>
            </a:ln>
          </c:spPr>
          <c:marker>
            <c:spPr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c:spPr>
          </c:marker>
          <c:xVal>
            <c:numRef>
              <c:f>'C:\Users\kcampbell\Documents\AMD\Iron Mountain\EPA_Charlie\IMM data\[IMM biotic oxidation experiment.xlsx]Iron'!$A$5:$A$20</c:f>
              <c:numCache>
                <c:formatCode>General</c:formatCode>
                <c:ptCount val="16"/>
                <c:pt idx="0">
                  <c:v>0.0</c:v>
                </c:pt>
                <c:pt idx="1">
                  <c:v>17.0</c:v>
                </c:pt>
                <c:pt idx="2">
                  <c:v>25.5</c:v>
                </c:pt>
                <c:pt idx="3">
                  <c:v>34.5</c:v>
                </c:pt>
                <c:pt idx="4">
                  <c:v>45.0</c:v>
                </c:pt>
                <c:pt idx="5">
                  <c:v>53.0</c:v>
                </c:pt>
                <c:pt idx="6">
                  <c:v>61.0</c:v>
                </c:pt>
                <c:pt idx="7">
                  <c:v>69.0</c:v>
                </c:pt>
                <c:pt idx="8">
                  <c:v>76.5</c:v>
                </c:pt>
                <c:pt idx="9">
                  <c:v>84.0</c:v>
                </c:pt>
                <c:pt idx="10">
                  <c:v>91.5</c:v>
                </c:pt>
                <c:pt idx="11">
                  <c:v>99.0</c:v>
                </c:pt>
                <c:pt idx="12">
                  <c:v>112.0</c:v>
                </c:pt>
                <c:pt idx="13">
                  <c:v>135.0</c:v>
                </c:pt>
                <c:pt idx="14">
                  <c:v>180.0</c:v>
                </c:pt>
                <c:pt idx="15">
                  <c:v>213.0</c:v>
                </c:pt>
              </c:numCache>
            </c:numRef>
          </c:xVal>
          <c:yVal>
            <c:numRef>
              <c:f>'C:\Users\kcampbell\Documents\AMD\Iron Mountain\EPA_Charlie\IMM data\[IMM biotic oxidation experiment.xlsx]Iron'!$B$5:$B$20</c:f>
              <c:numCache>
                <c:formatCode>General</c:formatCode>
                <c:ptCount val="16"/>
                <c:pt idx="0">
                  <c:v>24.81960138145633</c:v>
                </c:pt>
                <c:pt idx="2">
                  <c:v>24.79831177268277</c:v>
                </c:pt>
                <c:pt idx="4">
                  <c:v>24.42989328865237</c:v>
                </c:pt>
                <c:pt idx="6">
                  <c:v>25.33837333822289</c:v>
                </c:pt>
                <c:pt idx="8">
                  <c:v>24.64983993018916</c:v>
                </c:pt>
                <c:pt idx="11">
                  <c:v>24.3698944450084</c:v>
                </c:pt>
                <c:pt idx="12">
                  <c:v>24.1591489674004</c:v>
                </c:pt>
                <c:pt idx="13">
                  <c:v>25.20029453588172</c:v>
                </c:pt>
                <c:pt idx="14">
                  <c:v>23.40079566099941</c:v>
                </c:pt>
                <c:pt idx="15">
                  <c:v>23.73835123296679</c:v>
                </c:pt>
              </c:numCache>
            </c:numRef>
          </c:yVal>
          <c:smooth val="0"/>
        </c:ser>
        <c:ser>
          <c:idx val="1"/>
          <c:order val="1"/>
          <c:tx>
            <c:v>control 2</c:v>
          </c:tx>
          <c:spPr>
            <a:ln>
              <a:solidFill>
                <a:schemeClr val="accent3">
                  <a:lumMod val="75000"/>
                </a:schemeClr>
              </a:solidFill>
            </a:ln>
          </c:spPr>
          <c:marker>
            <c:spPr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</c:spPr>
          </c:marker>
          <c:xVal>
            <c:numRef>
              <c:f>'C:\Users\kcampbell\Documents\AMD\Iron Mountain\EPA_Charlie\IMM data\[IMM biotic oxidation experiment.xlsx]Iron'!$A$5:$A$20</c:f>
              <c:numCache>
                <c:formatCode>General</c:formatCode>
                <c:ptCount val="16"/>
                <c:pt idx="0">
                  <c:v>0.0</c:v>
                </c:pt>
                <c:pt idx="1">
                  <c:v>17.0</c:v>
                </c:pt>
                <c:pt idx="2">
                  <c:v>25.5</c:v>
                </c:pt>
                <c:pt idx="3">
                  <c:v>34.5</c:v>
                </c:pt>
                <c:pt idx="4">
                  <c:v>45.0</c:v>
                </c:pt>
                <c:pt idx="5">
                  <c:v>53.0</c:v>
                </c:pt>
                <c:pt idx="6">
                  <c:v>61.0</c:v>
                </c:pt>
                <c:pt idx="7">
                  <c:v>69.0</c:v>
                </c:pt>
                <c:pt idx="8">
                  <c:v>76.5</c:v>
                </c:pt>
                <c:pt idx="9">
                  <c:v>84.0</c:v>
                </c:pt>
                <c:pt idx="10">
                  <c:v>91.5</c:v>
                </c:pt>
                <c:pt idx="11">
                  <c:v>99.0</c:v>
                </c:pt>
                <c:pt idx="12">
                  <c:v>112.0</c:v>
                </c:pt>
                <c:pt idx="13">
                  <c:v>135.0</c:v>
                </c:pt>
                <c:pt idx="14">
                  <c:v>180.0</c:v>
                </c:pt>
                <c:pt idx="15">
                  <c:v>213.0</c:v>
                </c:pt>
              </c:numCache>
            </c:numRef>
          </c:xVal>
          <c:yVal>
            <c:numRef>
              <c:f>'C:\Users\kcampbell\Documents\AMD\Iron Mountain\EPA_Charlie\IMM data\[IMM biotic oxidation experiment.xlsx]Iron'!$C$5:$C$20</c:f>
              <c:numCache>
                <c:formatCode>General</c:formatCode>
                <c:ptCount val="16"/>
                <c:pt idx="0">
                  <c:v>24.81960138145633</c:v>
                </c:pt>
                <c:pt idx="2">
                  <c:v>25.20064929441992</c:v>
                </c:pt>
                <c:pt idx="4">
                  <c:v>24.19246002470329</c:v>
                </c:pt>
                <c:pt idx="6">
                  <c:v>25.06462889268172</c:v>
                </c:pt>
                <c:pt idx="8">
                  <c:v>24.25351261409053</c:v>
                </c:pt>
                <c:pt idx="11">
                  <c:v>24.5105412136466</c:v>
                </c:pt>
                <c:pt idx="12">
                  <c:v>24.21037494703218</c:v>
                </c:pt>
                <c:pt idx="13">
                  <c:v>23.76057489780909</c:v>
                </c:pt>
                <c:pt idx="14">
                  <c:v>23.28725424133765</c:v>
                </c:pt>
                <c:pt idx="15">
                  <c:v>23.74668052630102</c:v>
                </c:pt>
              </c:numCache>
            </c:numRef>
          </c:yVal>
          <c:smooth val="0"/>
        </c:ser>
        <c:ser>
          <c:idx val="4"/>
          <c:order val="2"/>
          <c:tx>
            <c:v>water only 3</c:v>
          </c:tx>
          <c:spPr>
            <a:ln>
              <a:solidFill>
                <a:schemeClr val="accent1">
                  <a:lumMod val="75000"/>
                </a:schemeClr>
              </a:solidFill>
            </a:ln>
          </c:spPr>
          <c:marker>
            <c:symbol val="triangle"/>
            <c:size val="7"/>
            <c:spPr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c:spPr>
          </c:marker>
          <c:xVal>
            <c:numRef>
              <c:f>'C:\Users\kcampbell\Documents\AMD\Iron Mountain\EPA_Charlie\IMM data\[IMM biotic oxidation experiment.xlsx]Iron'!$A$5:$A$20</c:f>
              <c:numCache>
                <c:formatCode>General</c:formatCode>
                <c:ptCount val="16"/>
                <c:pt idx="0">
                  <c:v>0.0</c:v>
                </c:pt>
                <c:pt idx="1">
                  <c:v>17.0</c:v>
                </c:pt>
                <c:pt idx="2">
                  <c:v>25.5</c:v>
                </c:pt>
                <c:pt idx="3">
                  <c:v>34.5</c:v>
                </c:pt>
                <c:pt idx="4">
                  <c:v>45.0</c:v>
                </c:pt>
                <c:pt idx="5">
                  <c:v>53.0</c:v>
                </c:pt>
                <c:pt idx="6">
                  <c:v>61.0</c:v>
                </c:pt>
                <c:pt idx="7">
                  <c:v>69.0</c:v>
                </c:pt>
                <c:pt idx="8">
                  <c:v>76.5</c:v>
                </c:pt>
                <c:pt idx="9">
                  <c:v>84.0</c:v>
                </c:pt>
                <c:pt idx="10">
                  <c:v>91.5</c:v>
                </c:pt>
                <c:pt idx="11">
                  <c:v>99.0</c:v>
                </c:pt>
                <c:pt idx="12">
                  <c:v>112.0</c:v>
                </c:pt>
                <c:pt idx="13">
                  <c:v>135.0</c:v>
                </c:pt>
                <c:pt idx="14">
                  <c:v>180.0</c:v>
                </c:pt>
                <c:pt idx="15">
                  <c:v>213.0</c:v>
                </c:pt>
              </c:numCache>
            </c:numRef>
          </c:xVal>
          <c:yVal>
            <c:numRef>
              <c:f>'C:\Users\kcampbell\Documents\AMD\Iron Mountain\EPA_Charlie\IMM data\[IMM biotic oxidation experiment.xlsx]Iron'!$F$5:$F$20</c:f>
              <c:numCache>
                <c:formatCode>General</c:formatCode>
                <c:ptCount val="16"/>
                <c:pt idx="0">
                  <c:v>24.92135849457733</c:v>
                </c:pt>
                <c:pt idx="2">
                  <c:v>25.37998718527533</c:v>
                </c:pt>
                <c:pt idx="3">
                  <c:v>23.71939770093852</c:v>
                </c:pt>
                <c:pt idx="4">
                  <c:v>22.80827461359595</c:v>
                </c:pt>
                <c:pt idx="5">
                  <c:v>22.46989821912158</c:v>
                </c:pt>
                <c:pt idx="6">
                  <c:v>20.56752710184805</c:v>
                </c:pt>
                <c:pt idx="7">
                  <c:v>16.52468059946829</c:v>
                </c:pt>
                <c:pt idx="8">
                  <c:v>10.78948862823621</c:v>
                </c:pt>
                <c:pt idx="9">
                  <c:v>4.725153937650345</c:v>
                </c:pt>
                <c:pt idx="10">
                  <c:v>0.136691554611762</c:v>
                </c:pt>
              </c:numCache>
            </c:numRef>
          </c:yVal>
          <c:smooth val="0"/>
        </c:ser>
        <c:ser>
          <c:idx val="7"/>
          <c:order val="3"/>
          <c:tx>
            <c:v>water+ scale 3</c:v>
          </c:tx>
          <c:spPr>
            <a:ln>
              <a:solidFill>
                <a:schemeClr val="accent6">
                  <a:lumMod val="50000"/>
                </a:schemeClr>
              </a:solidFill>
            </a:ln>
          </c:spPr>
          <c:marker>
            <c:symbol val="circle"/>
            <c:size val="7"/>
            <c:spPr>
              <a:solidFill>
                <a:schemeClr val="accent6">
                  <a:lumMod val="5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c:spPr>
          </c:marker>
          <c:xVal>
            <c:numRef>
              <c:f>'C:\Users\kcampbell\Documents\AMD\Iron Mountain\EPA_Charlie\IMM data\[IMM biotic oxidation experiment.xlsx]Iron'!$A$5:$A$20</c:f>
              <c:numCache>
                <c:formatCode>General</c:formatCode>
                <c:ptCount val="16"/>
                <c:pt idx="0">
                  <c:v>0.0</c:v>
                </c:pt>
                <c:pt idx="1">
                  <c:v>17.0</c:v>
                </c:pt>
                <c:pt idx="2">
                  <c:v>25.5</c:v>
                </c:pt>
                <c:pt idx="3">
                  <c:v>34.5</c:v>
                </c:pt>
                <c:pt idx="4">
                  <c:v>45.0</c:v>
                </c:pt>
                <c:pt idx="5">
                  <c:v>53.0</c:v>
                </c:pt>
                <c:pt idx="6">
                  <c:v>61.0</c:v>
                </c:pt>
                <c:pt idx="7">
                  <c:v>69.0</c:v>
                </c:pt>
                <c:pt idx="8">
                  <c:v>76.5</c:v>
                </c:pt>
                <c:pt idx="9">
                  <c:v>84.0</c:v>
                </c:pt>
                <c:pt idx="10">
                  <c:v>91.5</c:v>
                </c:pt>
                <c:pt idx="11">
                  <c:v>99.0</c:v>
                </c:pt>
                <c:pt idx="12">
                  <c:v>112.0</c:v>
                </c:pt>
                <c:pt idx="13">
                  <c:v>135.0</c:v>
                </c:pt>
                <c:pt idx="14">
                  <c:v>180.0</c:v>
                </c:pt>
                <c:pt idx="15">
                  <c:v>213.0</c:v>
                </c:pt>
              </c:numCache>
            </c:numRef>
          </c:xVal>
          <c:yVal>
            <c:numRef>
              <c:f>'C:\Users\kcampbell\Documents\AMD\Iron Mountain\EPA_Charlie\IMM data\[IMM biotic oxidation experiment.xlsx]Iron'!$I$5:$I$20</c:f>
              <c:numCache>
                <c:formatCode>General</c:formatCode>
                <c:ptCount val="16"/>
                <c:pt idx="0">
                  <c:v>24.12462194928928</c:v>
                </c:pt>
                <c:pt idx="1">
                  <c:v>22.27531271260388</c:v>
                </c:pt>
                <c:pt idx="2">
                  <c:v>20.97159480584403</c:v>
                </c:pt>
                <c:pt idx="3">
                  <c:v>20.00165466375423</c:v>
                </c:pt>
                <c:pt idx="4">
                  <c:v>17.67567469503733</c:v>
                </c:pt>
                <c:pt idx="5">
                  <c:v>15.69764397151841</c:v>
                </c:pt>
                <c:pt idx="6">
                  <c:v>13.11190031192875</c:v>
                </c:pt>
                <c:pt idx="7">
                  <c:v>9.255264739017553</c:v>
                </c:pt>
                <c:pt idx="8">
                  <c:v>4.573106561865965</c:v>
                </c:pt>
                <c:pt idx="9">
                  <c:v>0.13745652924093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42078104"/>
        <c:axId val="-2140818504"/>
      </c:scatterChart>
      <c:valAx>
        <c:axId val="-2142078104"/>
        <c:scaling>
          <c:orientation val="minMax"/>
          <c:max val="100.0"/>
          <c:min val="0.0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 dirty="0"/>
                  <a:t>time (</a:t>
                </a:r>
                <a:r>
                  <a:rPr lang="en-US" sz="1400" dirty="0" smtClean="0"/>
                  <a:t>hours)</a:t>
                </a:r>
                <a:endParaRPr lang="en-US" sz="1400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-2140818504"/>
        <c:crosses val="autoZero"/>
        <c:crossBetween val="midCat"/>
      </c:valAx>
      <c:valAx>
        <c:axId val="-2140818504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 dirty="0"/>
                  <a:t>Fe(II) mM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-2142078104"/>
        <c:crosses val="autoZero"/>
        <c:crossBetween val="midCat"/>
      </c:valAx>
    </c:plotArea>
    <c:plotVisOnly val="1"/>
    <c:dispBlanksAs val="gap"/>
    <c:showDLblsOverMax val="0"/>
  </c:chart>
  <c:spPr>
    <a:noFill/>
  </c:sp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pH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13709751798267"/>
          <c:y val="0.137868480725624"/>
          <c:w val="0.82903240543208"/>
          <c:h val="0.715958838478524"/>
        </c:manualLayout>
      </c:layout>
      <c:scatterChart>
        <c:scatterStyle val="lineMarker"/>
        <c:varyColors val="0"/>
        <c:ser>
          <c:idx val="0"/>
          <c:order val="0"/>
          <c:tx>
            <c:v>control 1</c:v>
          </c:tx>
          <c:spPr>
            <a:ln>
              <a:solidFill>
                <a:schemeClr val="accent3">
                  <a:lumMod val="50000"/>
                </a:schemeClr>
              </a:solidFill>
            </a:ln>
          </c:spPr>
          <c:marker>
            <c:spPr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c:spPr>
          </c:marker>
          <c:xVal>
            <c:numRef>
              <c:f>'C:\Users\kcampbell\Documents\AMD\Iron Mountain\EPA_Charlie\IMM data\[IMM biotic oxidation experiment.xlsx]lab params'!$G$5:$G$24</c:f>
              <c:numCache>
                <c:formatCode>General</c:formatCode>
                <c:ptCount val="20"/>
                <c:pt idx="0">
                  <c:v>0.0</c:v>
                </c:pt>
                <c:pt idx="1">
                  <c:v>8.5</c:v>
                </c:pt>
                <c:pt idx="2">
                  <c:v>17.0</c:v>
                </c:pt>
                <c:pt idx="3">
                  <c:v>25.5</c:v>
                </c:pt>
                <c:pt idx="4">
                  <c:v>34.5</c:v>
                </c:pt>
                <c:pt idx="5">
                  <c:v>45.0</c:v>
                </c:pt>
                <c:pt idx="6">
                  <c:v>53.0</c:v>
                </c:pt>
                <c:pt idx="7">
                  <c:v>61.0</c:v>
                </c:pt>
                <c:pt idx="8">
                  <c:v>69.0</c:v>
                </c:pt>
                <c:pt idx="9">
                  <c:v>76.5</c:v>
                </c:pt>
                <c:pt idx="10">
                  <c:v>84.0</c:v>
                </c:pt>
                <c:pt idx="11">
                  <c:v>91.5</c:v>
                </c:pt>
                <c:pt idx="12">
                  <c:v>99.0</c:v>
                </c:pt>
                <c:pt idx="13">
                  <c:v>112.0</c:v>
                </c:pt>
                <c:pt idx="14">
                  <c:v>135.0</c:v>
                </c:pt>
                <c:pt idx="15">
                  <c:v>180.0</c:v>
                </c:pt>
                <c:pt idx="16">
                  <c:v>213.0</c:v>
                </c:pt>
                <c:pt idx="17">
                  <c:v>308.0</c:v>
                </c:pt>
                <c:pt idx="18">
                  <c:v>400.0</c:v>
                </c:pt>
                <c:pt idx="19">
                  <c:v>760.0</c:v>
                </c:pt>
              </c:numCache>
            </c:numRef>
          </c:xVal>
          <c:yVal>
            <c:numRef>
              <c:f>'C:\Users\kcampbell\Documents\AMD\Iron Mountain\EPA_Charlie\IMM data\[IMM biotic oxidation experiment.xlsx]lab params'!$H$5:$H$24</c:f>
              <c:numCache>
                <c:formatCode>General</c:formatCode>
                <c:ptCount val="20"/>
                <c:pt idx="0">
                  <c:v>2.62</c:v>
                </c:pt>
                <c:pt idx="1">
                  <c:v>2.617</c:v>
                </c:pt>
                <c:pt idx="2">
                  <c:v>2.614</c:v>
                </c:pt>
                <c:pt idx="3">
                  <c:v>2.61</c:v>
                </c:pt>
                <c:pt idx="4">
                  <c:v>2.604</c:v>
                </c:pt>
                <c:pt idx="5">
                  <c:v>2.619</c:v>
                </c:pt>
                <c:pt idx="6">
                  <c:v>2.607</c:v>
                </c:pt>
                <c:pt idx="7">
                  <c:v>2.605</c:v>
                </c:pt>
                <c:pt idx="8">
                  <c:v>2.611</c:v>
                </c:pt>
                <c:pt idx="9">
                  <c:v>2.622</c:v>
                </c:pt>
                <c:pt idx="10">
                  <c:v>2.619</c:v>
                </c:pt>
                <c:pt idx="11">
                  <c:v>2.618</c:v>
                </c:pt>
                <c:pt idx="12">
                  <c:v>2.606</c:v>
                </c:pt>
                <c:pt idx="13">
                  <c:v>2.617</c:v>
                </c:pt>
                <c:pt idx="14">
                  <c:v>2.611</c:v>
                </c:pt>
                <c:pt idx="15">
                  <c:v>2.609</c:v>
                </c:pt>
                <c:pt idx="16">
                  <c:v>2.623</c:v>
                </c:pt>
                <c:pt idx="17">
                  <c:v>2.626</c:v>
                </c:pt>
              </c:numCache>
            </c:numRef>
          </c:yVal>
          <c:smooth val="0"/>
        </c:ser>
        <c:ser>
          <c:idx val="2"/>
          <c:order val="1"/>
          <c:tx>
            <c:v>water only 1</c:v>
          </c:tx>
          <c:spPr>
            <a:ln>
              <a:solidFill>
                <a:schemeClr val="accent1">
                  <a:lumMod val="75000"/>
                </a:schemeClr>
              </a:solidFill>
            </a:ln>
          </c:spPr>
          <c:marker>
            <c:spPr>
              <a:solidFill>
                <a:schemeClr val="accent1">
                  <a:lumMod val="75000"/>
                </a:schemeClr>
              </a:solidFill>
              <a:ln>
                <a:solidFill>
                  <a:srgbClr val="4F81BD">
                    <a:lumMod val="75000"/>
                  </a:srgbClr>
                </a:solidFill>
              </a:ln>
            </c:spPr>
          </c:marker>
          <c:xVal>
            <c:numRef>
              <c:f>'C:\Users\kcampbell\Documents\AMD\Iron Mountain\EPA_Charlie\IMM data\[IMM biotic oxidation experiment.xlsx]lab params'!$G$5:$G$24</c:f>
              <c:numCache>
                <c:formatCode>General</c:formatCode>
                <c:ptCount val="20"/>
                <c:pt idx="0">
                  <c:v>0.0</c:v>
                </c:pt>
                <c:pt idx="1">
                  <c:v>8.5</c:v>
                </c:pt>
                <c:pt idx="2">
                  <c:v>17.0</c:v>
                </c:pt>
                <c:pt idx="3">
                  <c:v>25.5</c:v>
                </c:pt>
                <c:pt idx="4">
                  <c:v>34.5</c:v>
                </c:pt>
                <c:pt idx="5">
                  <c:v>45.0</c:v>
                </c:pt>
                <c:pt idx="6">
                  <c:v>53.0</c:v>
                </c:pt>
                <c:pt idx="7">
                  <c:v>61.0</c:v>
                </c:pt>
                <c:pt idx="8">
                  <c:v>69.0</c:v>
                </c:pt>
                <c:pt idx="9">
                  <c:v>76.5</c:v>
                </c:pt>
                <c:pt idx="10">
                  <c:v>84.0</c:v>
                </c:pt>
                <c:pt idx="11">
                  <c:v>91.5</c:v>
                </c:pt>
                <c:pt idx="12">
                  <c:v>99.0</c:v>
                </c:pt>
                <c:pt idx="13">
                  <c:v>112.0</c:v>
                </c:pt>
                <c:pt idx="14">
                  <c:v>135.0</c:v>
                </c:pt>
                <c:pt idx="15">
                  <c:v>180.0</c:v>
                </c:pt>
                <c:pt idx="16">
                  <c:v>213.0</c:v>
                </c:pt>
                <c:pt idx="17">
                  <c:v>308.0</c:v>
                </c:pt>
                <c:pt idx="18">
                  <c:v>400.0</c:v>
                </c:pt>
                <c:pt idx="19">
                  <c:v>760.0</c:v>
                </c:pt>
              </c:numCache>
            </c:numRef>
          </c:xVal>
          <c:yVal>
            <c:numRef>
              <c:f>'C:\Users\kcampbell\Documents\AMD\Iron Mountain\EPA_Charlie\IMM data\[IMM biotic oxidation experiment.xlsx]lab params'!$J$5:$J$24</c:f>
              <c:numCache>
                <c:formatCode>General</c:formatCode>
                <c:ptCount val="20"/>
                <c:pt idx="0">
                  <c:v>2.708</c:v>
                </c:pt>
                <c:pt idx="1">
                  <c:v>2.624</c:v>
                </c:pt>
                <c:pt idx="2">
                  <c:v>2.631</c:v>
                </c:pt>
                <c:pt idx="3">
                  <c:v>2.64</c:v>
                </c:pt>
                <c:pt idx="4">
                  <c:v>2.643</c:v>
                </c:pt>
                <c:pt idx="5">
                  <c:v>2.688</c:v>
                </c:pt>
                <c:pt idx="6">
                  <c:v>2.709</c:v>
                </c:pt>
                <c:pt idx="7">
                  <c:v>2.753</c:v>
                </c:pt>
                <c:pt idx="8">
                  <c:v>2.8</c:v>
                </c:pt>
                <c:pt idx="9">
                  <c:v>2.773</c:v>
                </c:pt>
                <c:pt idx="10">
                  <c:v>2.613</c:v>
                </c:pt>
                <c:pt idx="11">
                  <c:v>2.555999999999999</c:v>
                </c:pt>
                <c:pt idx="12">
                  <c:v>2.49</c:v>
                </c:pt>
                <c:pt idx="13">
                  <c:v>2.447</c:v>
                </c:pt>
                <c:pt idx="14">
                  <c:v>2.429</c:v>
                </c:pt>
                <c:pt idx="15">
                  <c:v>2.398</c:v>
                </c:pt>
                <c:pt idx="16">
                  <c:v>2.398</c:v>
                </c:pt>
                <c:pt idx="17">
                  <c:v>2.349999999999999</c:v>
                </c:pt>
                <c:pt idx="18">
                  <c:v>2.349</c:v>
                </c:pt>
                <c:pt idx="19">
                  <c:v>2.309999999999999</c:v>
                </c:pt>
              </c:numCache>
            </c:numRef>
          </c:yVal>
          <c:smooth val="0"/>
        </c:ser>
        <c:ser>
          <c:idx val="7"/>
          <c:order val="2"/>
          <c:tx>
            <c:v>water + scale 3</c:v>
          </c:tx>
          <c:spPr>
            <a:ln>
              <a:solidFill>
                <a:schemeClr val="accent6">
                  <a:lumMod val="50000"/>
                </a:schemeClr>
              </a:solidFill>
            </a:ln>
          </c:spPr>
          <c:marker>
            <c:symbol val="circle"/>
            <c:size val="7"/>
            <c:spPr>
              <a:solidFill>
                <a:schemeClr val="accent6">
                  <a:lumMod val="50000"/>
                </a:schemeClr>
              </a:solidFill>
              <a:ln>
                <a:solidFill>
                  <a:srgbClr val="F79646">
                    <a:lumMod val="50000"/>
                  </a:srgbClr>
                </a:solidFill>
              </a:ln>
            </c:spPr>
          </c:marker>
          <c:xVal>
            <c:numRef>
              <c:f>'C:\Users\kcampbell\Documents\AMD\Iron Mountain\EPA_Charlie\IMM data\[IMM biotic oxidation experiment.xlsx]lab params'!$G$5:$G$24</c:f>
              <c:numCache>
                <c:formatCode>General</c:formatCode>
                <c:ptCount val="20"/>
                <c:pt idx="0">
                  <c:v>0.0</c:v>
                </c:pt>
                <c:pt idx="1">
                  <c:v>8.5</c:v>
                </c:pt>
                <c:pt idx="2">
                  <c:v>17.0</c:v>
                </c:pt>
                <c:pt idx="3">
                  <c:v>25.5</c:v>
                </c:pt>
                <c:pt idx="4">
                  <c:v>34.5</c:v>
                </c:pt>
                <c:pt idx="5">
                  <c:v>45.0</c:v>
                </c:pt>
                <c:pt idx="6">
                  <c:v>53.0</c:v>
                </c:pt>
                <c:pt idx="7">
                  <c:v>61.0</c:v>
                </c:pt>
                <c:pt idx="8">
                  <c:v>69.0</c:v>
                </c:pt>
                <c:pt idx="9">
                  <c:v>76.5</c:v>
                </c:pt>
                <c:pt idx="10">
                  <c:v>84.0</c:v>
                </c:pt>
                <c:pt idx="11">
                  <c:v>91.5</c:v>
                </c:pt>
                <c:pt idx="12">
                  <c:v>99.0</c:v>
                </c:pt>
                <c:pt idx="13">
                  <c:v>112.0</c:v>
                </c:pt>
                <c:pt idx="14">
                  <c:v>135.0</c:v>
                </c:pt>
                <c:pt idx="15">
                  <c:v>180.0</c:v>
                </c:pt>
                <c:pt idx="16">
                  <c:v>213.0</c:v>
                </c:pt>
                <c:pt idx="17">
                  <c:v>308.0</c:v>
                </c:pt>
                <c:pt idx="18">
                  <c:v>400.0</c:v>
                </c:pt>
                <c:pt idx="19">
                  <c:v>760.0</c:v>
                </c:pt>
              </c:numCache>
            </c:numRef>
          </c:xVal>
          <c:yVal>
            <c:numRef>
              <c:f>'C:\Users\kcampbell\Documents\AMD\Iron Mountain\EPA_Charlie\IMM data\[IMM biotic oxidation experiment.xlsx]lab params'!$O$5:$O$24</c:f>
              <c:numCache>
                <c:formatCode>General</c:formatCode>
                <c:ptCount val="20"/>
                <c:pt idx="0">
                  <c:v>2.621</c:v>
                </c:pt>
                <c:pt idx="1">
                  <c:v>2.491999999999999</c:v>
                </c:pt>
                <c:pt idx="2">
                  <c:v>2.44</c:v>
                </c:pt>
                <c:pt idx="3">
                  <c:v>2.423</c:v>
                </c:pt>
                <c:pt idx="4">
                  <c:v>2.411999999999998</c:v>
                </c:pt>
                <c:pt idx="5">
                  <c:v>2.406</c:v>
                </c:pt>
                <c:pt idx="6">
                  <c:v>2.378999999999999</c:v>
                </c:pt>
                <c:pt idx="7">
                  <c:v>2.378999999999999</c:v>
                </c:pt>
                <c:pt idx="8">
                  <c:v>2.38</c:v>
                </c:pt>
                <c:pt idx="9">
                  <c:v>2.376999999999997</c:v>
                </c:pt>
                <c:pt idx="10">
                  <c:v>2.336999999999996</c:v>
                </c:pt>
                <c:pt idx="11">
                  <c:v>2.283000000000001</c:v>
                </c:pt>
                <c:pt idx="12">
                  <c:v>2.252</c:v>
                </c:pt>
                <c:pt idx="13">
                  <c:v>2.238</c:v>
                </c:pt>
                <c:pt idx="14">
                  <c:v>2.217</c:v>
                </c:pt>
                <c:pt idx="15">
                  <c:v>2.193</c:v>
                </c:pt>
                <c:pt idx="16">
                  <c:v>2.195</c:v>
                </c:pt>
                <c:pt idx="17">
                  <c:v>2.213</c:v>
                </c:pt>
                <c:pt idx="18">
                  <c:v>2.217</c:v>
                </c:pt>
                <c:pt idx="19">
                  <c:v>2.211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57256264"/>
        <c:axId val="-2056905304"/>
      </c:scatterChart>
      <c:valAx>
        <c:axId val="-2057256264"/>
        <c:scaling>
          <c:orientation val="minMax"/>
          <c:max val="250.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time (</a:t>
                </a:r>
                <a:r>
                  <a:rPr lang="en-US" dirty="0" smtClean="0"/>
                  <a:t>hours)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056905304"/>
        <c:crosses val="autoZero"/>
        <c:crossBetween val="midCat"/>
      </c:valAx>
      <c:valAx>
        <c:axId val="-2056905304"/>
        <c:scaling>
          <c:orientation val="minMax"/>
          <c:min val="1.5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pH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057256264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v>experimental pH - no scale</c:v>
          </c:tx>
          <c:spPr>
            <a:ln>
              <a:solidFill>
                <a:srgbClr val="0000FF"/>
              </a:solidFill>
            </a:ln>
          </c:spPr>
          <c:marker>
            <c:symbol val="circle"/>
            <c:size val="6"/>
            <c:spPr>
              <a:solidFill>
                <a:srgbClr val="0000FF"/>
              </a:solidFill>
              <a:ln>
                <a:solidFill>
                  <a:srgbClr val="0000FF"/>
                </a:solidFill>
              </a:ln>
            </c:spPr>
          </c:marker>
          <c:xVal>
            <c:numRef>
              <c:f>'Overall summary'!$D$5:$D$22</c:f>
              <c:numCache>
                <c:formatCode>General</c:formatCode>
                <c:ptCount val="18"/>
                <c:pt idx="0">
                  <c:v>0.0</c:v>
                </c:pt>
                <c:pt idx="1">
                  <c:v>8.5</c:v>
                </c:pt>
                <c:pt idx="2">
                  <c:v>17.0</c:v>
                </c:pt>
                <c:pt idx="3">
                  <c:v>25.5</c:v>
                </c:pt>
                <c:pt idx="4">
                  <c:v>34.5</c:v>
                </c:pt>
                <c:pt idx="5">
                  <c:v>45.0</c:v>
                </c:pt>
                <c:pt idx="6">
                  <c:v>53.0</c:v>
                </c:pt>
                <c:pt idx="7">
                  <c:v>61.0</c:v>
                </c:pt>
                <c:pt idx="8">
                  <c:v>69.0</c:v>
                </c:pt>
                <c:pt idx="9">
                  <c:v>76.5</c:v>
                </c:pt>
                <c:pt idx="10">
                  <c:v>84.0</c:v>
                </c:pt>
                <c:pt idx="11">
                  <c:v>91.5</c:v>
                </c:pt>
                <c:pt idx="12">
                  <c:v>99.0</c:v>
                </c:pt>
                <c:pt idx="13">
                  <c:v>112.0</c:v>
                </c:pt>
                <c:pt idx="14">
                  <c:v>135.0</c:v>
                </c:pt>
                <c:pt idx="15">
                  <c:v>180.0</c:v>
                </c:pt>
                <c:pt idx="16">
                  <c:v>213.0</c:v>
                </c:pt>
                <c:pt idx="17">
                  <c:v>308.0</c:v>
                </c:pt>
              </c:numCache>
            </c:numRef>
          </c:xVal>
          <c:yVal>
            <c:numRef>
              <c:f>'Overall summary'!$E$5:$E$22</c:f>
              <c:numCache>
                <c:formatCode>General</c:formatCode>
                <c:ptCount val="18"/>
                <c:pt idx="0">
                  <c:v>2.699</c:v>
                </c:pt>
                <c:pt idx="1">
                  <c:v>2.636</c:v>
                </c:pt>
                <c:pt idx="2">
                  <c:v>2.623</c:v>
                </c:pt>
                <c:pt idx="3">
                  <c:v>2.637</c:v>
                </c:pt>
                <c:pt idx="4">
                  <c:v>2.645</c:v>
                </c:pt>
                <c:pt idx="5">
                  <c:v>2.697</c:v>
                </c:pt>
                <c:pt idx="6">
                  <c:v>2.711</c:v>
                </c:pt>
                <c:pt idx="7">
                  <c:v>2.763</c:v>
                </c:pt>
                <c:pt idx="8">
                  <c:v>2.799</c:v>
                </c:pt>
                <c:pt idx="9">
                  <c:v>2.74</c:v>
                </c:pt>
                <c:pt idx="10">
                  <c:v>2.633</c:v>
                </c:pt>
                <c:pt idx="11">
                  <c:v>2.557</c:v>
                </c:pt>
                <c:pt idx="12">
                  <c:v>2.492</c:v>
                </c:pt>
                <c:pt idx="13">
                  <c:v>2.459</c:v>
                </c:pt>
                <c:pt idx="14">
                  <c:v>2.435999999999999</c:v>
                </c:pt>
                <c:pt idx="15">
                  <c:v>2.395</c:v>
                </c:pt>
                <c:pt idx="16">
                  <c:v>2.4</c:v>
                </c:pt>
                <c:pt idx="17">
                  <c:v>2.371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57236120"/>
        <c:axId val="-2057854008"/>
      </c:scatterChart>
      <c:scatterChart>
        <c:scatterStyle val="smoothMarker"/>
        <c:varyColors val="0"/>
        <c:ser>
          <c:idx val="1"/>
          <c:order val="1"/>
          <c:tx>
            <c:v>modeled pH - no scale</c:v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'Overall summary'!$A$28:$A$50</c:f>
              <c:numCache>
                <c:formatCode>General</c:formatCode>
                <c:ptCount val="23"/>
                <c:pt idx="0">
                  <c:v>0.0</c:v>
                </c:pt>
                <c:pt idx="1">
                  <c:v>10.0</c:v>
                </c:pt>
                <c:pt idx="2">
                  <c:v>20.0</c:v>
                </c:pt>
                <c:pt idx="3">
                  <c:v>30.0</c:v>
                </c:pt>
                <c:pt idx="4">
                  <c:v>40.0</c:v>
                </c:pt>
                <c:pt idx="5">
                  <c:v>50.0</c:v>
                </c:pt>
                <c:pt idx="6">
                  <c:v>60.0</c:v>
                </c:pt>
                <c:pt idx="7">
                  <c:v>70.0</c:v>
                </c:pt>
                <c:pt idx="8">
                  <c:v>80.0</c:v>
                </c:pt>
                <c:pt idx="9">
                  <c:v>90.0</c:v>
                </c:pt>
                <c:pt idx="10">
                  <c:v>100.0</c:v>
                </c:pt>
                <c:pt idx="11">
                  <c:v>110.0</c:v>
                </c:pt>
                <c:pt idx="12">
                  <c:v>120.0</c:v>
                </c:pt>
                <c:pt idx="13">
                  <c:v>130.0</c:v>
                </c:pt>
                <c:pt idx="14">
                  <c:v>140.0</c:v>
                </c:pt>
                <c:pt idx="15">
                  <c:v>150.0</c:v>
                </c:pt>
                <c:pt idx="16">
                  <c:v>160.0</c:v>
                </c:pt>
                <c:pt idx="17">
                  <c:v>170.0</c:v>
                </c:pt>
                <c:pt idx="18">
                  <c:v>180.0</c:v>
                </c:pt>
                <c:pt idx="19">
                  <c:v>190.0</c:v>
                </c:pt>
                <c:pt idx="20">
                  <c:v>200.0</c:v>
                </c:pt>
                <c:pt idx="21">
                  <c:v>210.0</c:v>
                </c:pt>
                <c:pt idx="22">
                  <c:v>220.0</c:v>
                </c:pt>
              </c:numCache>
            </c:numRef>
          </c:xVal>
          <c:yVal>
            <c:numRef>
              <c:f>'Overall summary'!$B$28:$B$50</c:f>
              <c:numCache>
                <c:formatCode>General</c:formatCode>
                <c:ptCount val="23"/>
                <c:pt idx="0">
                  <c:v>2.615</c:v>
                </c:pt>
                <c:pt idx="1">
                  <c:v>2.61566</c:v>
                </c:pt>
                <c:pt idx="2">
                  <c:v>2.61748</c:v>
                </c:pt>
                <c:pt idx="3">
                  <c:v>2.62238</c:v>
                </c:pt>
                <c:pt idx="4">
                  <c:v>2.63525</c:v>
                </c:pt>
                <c:pt idx="5">
                  <c:v>2.66595</c:v>
                </c:pt>
                <c:pt idx="6">
                  <c:v>2.72116</c:v>
                </c:pt>
                <c:pt idx="7">
                  <c:v>2.77641</c:v>
                </c:pt>
                <c:pt idx="8">
                  <c:v>2.58595</c:v>
                </c:pt>
                <c:pt idx="9">
                  <c:v>2.5281</c:v>
                </c:pt>
                <c:pt idx="10">
                  <c:v>2.49519</c:v>
                </c:pt>
                <c:pt idx="11">
                  <c:v>2.47611</c:v>
                </c:pt>
                <c:pt idx="12">
                  <c:v>2.46427</c:v>
                </c:pt>
                <c:pt idx="13">
                  <c:v>2.456339999999999</c:v>
                </c:pt>
                <c:pt idx="14">
                  <c:v>2.4506</c:v>
                </c:pt>
                <c:pt idx="15">
                  <c:v>2.44616</c:v>
                </c:pt>
                <c:pt idx="16">
                  <c:v>2.44255</c:v>
                </c:pt>
                <c:pt idx="17">
                  <c:v>2.43952</c:v>
                </c:pt>
                <c:pt idx="18">
                  <c:v>2.43691</c:v>
                </c:pt>
                <c:pt idx="19">
                  <c:v>2.43462</c:v>
                </c:pt>
                <c:pt idx="20">
                  <c:v>2.43258</c:v>
                </c:pt>
                <c:pt idx="21">
                  <c:v>2.43074</c:v>
                </c:pt>
                <c:pt idx="22">
                  <c:v>2.42907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57236120"/>
        <c:axId val="-2057854008"/>
      </c:scatterChart>
      <c:valAx>
        <c:axId val="-2057236120"/>
        <c:scaling>
          <c:orientation val="minMax"/>
          <c:max val="250.0"/>
        </c:scaling>
        <c:delete val="0"/>
        <c:axPos val="b"/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sz="1800"/>
                  <a:t>time (hours)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-2057854008"/>
        <c:crosses val="autoZero"/>
        <c:crossBetween val="midCat"/>
      </c:valAx>
      <c:valAx>
        <c:axId val="-2057854008"/>
        <c:scaling>
          <c:orientation val="minMax"/>
          <c:max val="3.0"/>
          <c:min val="2.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/>
                  <a:t>pH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-2057236120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>
              <a:solidFill>
                <a:srgbClr val="0000FF"/>
              </a:solidFill>
            </a:ln>
          </c:spPr>
          <c:marker>
            <c:symbol val="circle"/>
            <c:size val="6"/>
            <c:spPr>
              <a:solidFill>
                <a:srgbClr val="0000FF"/>
              </a:solidFill>
              <a:ln>
                <a:solidFill>
                  <a:srgbClr val="0000FF"/>
                </a:solidFill>
              </a:ln>
            </c:spPr>
          </c:marker>
          <c:xVal>
            <c:numRef>
              <c:f>'Overall summary'!$A$5:$A$22</c:f>
              <c:numCache>
                <c:formatCode>General</c:formatCode>
                <c:ptCount val="18"/>
                <c:pt idx="0">
                  <c:v>0.0</c:v>
                </c:pt>
                <c:pt idx="1">
                  <c:v>25.5</c:v>
                </c:pt>
                <c:pt idx="2">
                  <c:v>34.5</c:v>
                </c:pt>
                <c:pt idx="3">
                  <c:v>45.0</c:v>
                </c:pt>
                <c:pt idx="4">
                  <c:v>53.0</c:v>
                </c:pt>
                <c:pt idx="5">
                  <c:v>61.0</c:v>
                </c:pt>
                <c:pt idx="6">
                  <c:v>69.0</c:v>
                </c:pt>
                <c:pt idx="7">
                  <c:v>76.5</c:v>
                </c:pt>
                <c:pt idx="8">
                  <c:v>84.0</c:v>
                </c:pt>
                <c:pt idx="9">
                  <c:v>91.5</c:v>
                </c:pt>
                <c:pt idx="10">
                  <c:v>99.0</c:v>
                </c:pt>
                <c:pt idx="11">
                  <c:v>112.0</c:v>
                </c:pt>
                <c:pt idx="12">
                  <c:v>135.0</c:v>
                </c:pt>
                <c:pt idx="13">
                  <c:v>180.0</c:v>
                </c:pt>
                <c:pt idx="14">
                  <c:v>213.0</c:v>
                </c:pt>
                <c:pt idx="15">
                  <c:v>308.0</c:v>
                </c:pt>
              </c:numCache>
            </c:numRef>
          </c:xVal>
          <c:yVal>
            <c:numRef>
              <c:f>'Overall summary'!$B$5:$B$22</c:f>
              <c:numCache>
                <c:formatCode>General</c:formatCode>
                <c:ptCount val="18"/>
                <c:pt idx="0">
                  <c:v>0.0249213584945773</c:v>
                </c:pt>
                <c:pt idx="1">
                  <c:v>0.0253799871852753</c:v>
                </c:pt>
                <c:pt idx="2">
                  <c:v>0.0237193977009385</c:v>
                </c:pt>
                <c:pt idx="3">
                  <c:v>0.022808274613596</c:v>
                </c:pt>
                <c:pt idx="4">
                  <c:v>0.0224698982191216</c:v>
                </c:pt>
                <c:pt idx="5">
                  <c:v>0.020567527101848</c:v>
                </c:pt>
                <c:pt idx="6">
                  <c:v>0.0165246805994683</c:v>
                </c:pt>
                <c:pt idx="7">
                  <c:v>0.0107894886282362</c:v>
                </c:pt>
                <c:pt idx="8">
                  <c:v>0.00472515393765035</c:v>
                </c:pt>
                <c:pt idx="9">
                  <c:v>0.000136691554611762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57305064"/>
        <c:axId val="-2057302040"/>
      </c:scatterChart>
      <c:scatterChart>
        <c:scatterStyle val="smoothMarker"/>
        <c:varyColors val="0"/>
        <c:ser>
          <c:idx val="1"/>
          <c:order val="1"/>
          <c:spPr>
            <a:ln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'Overall summary'!$A$28:$A$50</c:f>
              <c:numCache>
                <c:formatCode>General</c:formatCode>
                <c:ptCount val="23"/>
                <c:pt idx="0">
                  <c:v>0.0</c:v>
                </c:pt>
                <c:pt idx="1">
                  <c:v>10.0</c:v>
                </c:pt>
                <c:pt idx="2">
                  <c:v>20.0</c:v>
                </c:pt>
                <c:pt idx="3">
                  <c:v>30.0</c:v>
                </c:pt>
                <c:pt idx="4">
                  <c:v>40.0</c:v>
                </c:pt>
                <c:pt idx="5">
                  <c:v>50.0</c:v>
                </c:pt>
                <c:pt idx="6">
                  <c:v>60.0</c:v>
                </c:pt>
                <c:pt idx="7">
                  <c:v>70.0</c:v>
                </c:pt>
                <c:pt idx="8">
                  <c:v>80.0</c:v>
                </c:pt>
                <c:pt idx="9">
                  <c:v>90.0</c:v>
                </c:pt>
                <c:pt idx="10">
                  <c:v>100.0</c:v>
                </c:pt>
                <c:pt idx="11">
                  <c:v>110.0</c:v>
                </c:pt>
                <c:pt idx="12">
                  <c:v>120.0</c:v>
                </c:pt>
                <c:pt idx="13">
                  <c:v>130.0</c:v>
                </c:pt>
                <c:pt idx="14">
                  <c:v>140.0</c:v>
                </c:pt>
                <c:pt idx="15">
                  <c:v>150.0</c:v>
                </c:pt>
                <c:pt idx="16">
                  <c:v>160.0</c:v>
                </c:pt>
                <c:pt idx="17">
                  <c:v>170.0</c:v>
                </c:pt>
                <c:pt idx="18">
                  <c:v>180.0</c:v>
                </c:pt>
                <c:pt idx="19">
                  <c:v>190.0</c:v>
                </c:pt>
                <c:pt idx="20">
                  <c:v>200.0</c:v>
                </c:pt>
                <c:pt idx="21">
                  <c:v>210.0</c:v>
                </c:pt>
                <c:pt idx="22">
                  <c:v>220.0</c:v>
                </c:pt>
              </c:numCache>
            </c:numRef>
          </c:xVal>
          <c:yVal>
            <c:numRef>
              <c:f>'Overall summary'!$C$28:$C$50</c:f>
              <c:numCache>
                <c:formatCode>General</c:formatCode>
                <c:ptCount val="23"/>
                <c:pt idx="0">
                  <c:v>0.02492</c:v>
                </c:pt>
                <c:pt idx="1">
                  <c:v>0.024902</c:v>
                </c:pt>
                <c:pt idx="2">
                  <c:v>0.024854</c:v>
                </c:pt>
                <c:pt idx="3">
                  <c:v>0.024723</c:v>
                </c:pt>
                <c:pt idx="4">
                  <c:v>0.024364</c:v>
                </c:pt>
                <c:pt idx="5">
                  <c:v>0.023409</c:v>
                </c:pt>
                <c:pt idx="6">
                  <c:v>0.021003</c:v>
                </c:pt>
                <c:pt idx="7">
                  <c:v>0.015794</c:v>
                </c:pt>
                <c:pt idx="8">
                  <c:v>0.0080392</c:v>
                </c:pt>
                <c:pt idx="9">
                  <c:v>0.0023589</c:v>
                </c:pt>
                <c:pt idx="10">
                  <c:v>0.00048443</c:v>
                </c:pt>
                <c:pt idx="11">
                  <c:v>8.9277E-5</c:v>
                </c:pt>
                <c:pt idx="12">
                  <c:v>1.6092E-5</c:v>
                </c:pt>
                <c:pt idx="13">
                  <c:v>2.8886E-6</c:v>
                </c:pt>
                <c:pt idx="14">
                  <c:v>5.188E-7</c:v>
                </c:pt>
                <c:pt idx="15">
                  <c:v>9.3292E-8</c:v>
                </c:pt>
                <c:pt idx="16">
                  <c:v>1.6761E-8</c:v>
                </c:pt>
                <c:pt idx="17">
                  <c:v>3.2432E-9</c:v>
                </c:pt>
                <c:pt idx="18">
                  <c:v>6.0288E-10</c:v>
                </c:pt>
                <c:pt idx="19">
                  <c:v>1.015E-10</c:v>
                </c:pt>
                <c:pt idx="20">
                  <c:v>1.7933E-11</c:v>
                </c:pt>
                <c:pt idx="21">
                  <c:v>3.2467E-12</c:v>
                </c:pt>
                <c:pt idx="22">
                  <c:v>6.4083E-13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57305064"/>
        <c:axId val="-2057302040"/>
      </c:scatterChart>
      <c:valAx>
        <c:axId val="-2057305064"/>
        <c:scaling>
          <c:orientation val="minMax"/>
          <c:max val="250.0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-2057302040"/>
        <c:crosses val="autoZero"/>
        <c:crossBetween val="midCat"/>
      </c:valAx>
      <c:valAx>
        <c:axId val="-2057302040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/>
                  <a:t>Fe(II) (M)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-2057305064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D70316-265C-8047-AB8A-94C0CFE70990}" type="datetimeFigureOut">
              <a:rPr lang="en-US" smtClean="0"/>
              <a:t>12/15/14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8A7FB4-DA83-174C-ABAC-FDB587CC8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023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Plastic pipe</a:t>
            </a:r>
          </a:p>
          <a:p>
            <a:r>
              <a:rPr lang="en-US" dirty="0" smtClean="0"/>
              <a:t>Macroscopic biomass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D70AF2-7BDD-D14E-914B-89A4D0A388A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4305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16S 454-pyrosequencing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76606E-90E9-694F-B858-E30A5017DED5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6408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Instead of </a:t>
            </a:r>
            <a:r>
              <a:rPr lang="en-US" dirty="0" err="1" smtClean="0"/>
              <a:t>jarosite</a:t>
            </a:r>
            <a:r>
              <a:rPr lang="en-US" dirty="0" smtClean="0"/>
              <a:t>, </a:t>
            </a:r>
            <a:r>
              <a:rPr lang="en-US" dirty="0" err="1" smtClean="0"/>
              <a:t>schwertmannite</a:t>
            </a:r>
            <a:endParaRPr lang="en-US" dirty="0" smtClean="0"/>
          </a:p>
          <a:p>
            <a:r>
              <a:rPr lang="en-US" dirty="0" smtClean="0"/>
              <a:t>Not just adding parameters – we are fitting</a:t>
            </a:r>
            <a:r>
              <a:rPr lang="en-US" baseline="0" dirty="0" smtClean="0"/>
              <a:t> as much as possible to data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76606E-90E9-694F-B858-E30A5017DED5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582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C5D71-AD9A-4041-9094-4FB431E25009}" type="datetimeFigureOut">
              <a:rPr lang="en-US" smtClean="0"/>
              <a:t>12/15/14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B2AC9-2AA5-124D-9227-93287D97C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49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C5D71-AD9A-4041-9094-4FB431E25009}" type="datetimeFigureOut">
              <a:rPr lang="en-US" smtClean="0"/>
              <a:t>12/15/14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B2AC9-2AA5-124D-9227-93287D97C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604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C5D71-AD9A-4041-9094-4FB431E25009}" type="datetimeFigureOut">
              <a:rPr lang="en-US" smtClean="0"/>
              <a:t>12/15/14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B2AC9-2AA5-124D-9227-93287D97C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233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C5D71-AD9A-4041-9094-4FB431E25009}" type="datetimeFigureOut">
              <a:rPr lang="en-US" smtClean="0"/>
              <a:t>12/15/14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B2AC9-2AA5-124D-9227-93287D97C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992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C5D71-AD9A-4041-9094-4FB431E25009}" type="datetimeFigureOut">
              <a:rPr lang="en-US" smtClean="0"/>
              <a:t>12/15/14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B2AC9-2AA5-124D-9227-93287D97C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028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C5D71-AD9A-4041-9094-4FB431E25009}" type="datetimeFigureOut">
              <a:rPr lang="en-US" smtClean="0"/>
              <a:t>12/15/14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B2AC9-2AA5-124D-9227-93287D97C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523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C5D71-AD9A-4041-9094-4FB431E25009}" type="datetimeFigureOut">
              <a:rPr lang="en-US" smtClean="0"/>
              <a:t>12/15/14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B2AC9-2AA5-124D-9227-93287D97C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326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C5D71-AD9A-4041-9094-4FB431E25009}" type="datetimeFigureOut">
              <a:rPr lang="en-US" smtClean="0"/>
              <a:t>12/15/14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B2AC9-2AA5-124D-9227-93287D97C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030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C5D71-AD9A-4041-9094-4FB431E25009}" type="datetimeFigureOut">
              <a:rPr lang="en-US" smtClean="0"/>
              <a:t>12/15/14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B2AC9-2AA5-124D-9227-93287D97C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3324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C5D71-AD9A-4041-9094-4FB431E25009}" type="datetimeFigureOut">
              <a:rPr lang="en-US" smtClean="0"/>
              <a:t>12/15/14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B2AC9-2AA5-124D-9227-93287D97C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694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C5D71-AD9A-4041-9094-4FB431E25009}" type="datetimeFigureOut">
              <a:rPr lang="en-US" smtClean="0"/>
              <a:t>12/15/14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B2AC9-2AA5-124D-9227-93287D97C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948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7C5D71-AD9A-4041-9094-4FB431E25009}" type="datetimeFigureOut">
              <a:rPr lang="en-US" smtClean="0"/>
              <a:t>12/15/14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B2AC9-2AA5-124D-9227-93287D97C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090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4" Type="http://schemas.openxmlformats.org/officeDocument/2006/relationships/image" Target="../media/image7.png"/><Relationship Id="rId5" Type="http://schemas.openxmlformats.org/officeDocument/2006/relationships/image" Target="../media/image15.png"/><Relationship Id="rId6" Type="http://schemas.openxmlformats.org/officeDocument/2006/relationships/chart" Target="../charts/chart4.xm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chart" Target="../charts/chart5.xm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Relationship Id="rId3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6.xml"/><Relationship Id="rId3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chart" Target="../charts/char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4" Type="http://schemas.openxmlformats.org/officeDocument/2006/relationships/image" Target="../media/image7.png"/><Relationship Id="rId5" Type="http://schemas.openxmlformats.org/officeDocument/2006/relationships/chart" Target="../charts/chart9.xml"/><Relationship Id="rId6" Type="http://schemas.openxmlformats.org/officeDocument/2006/relationships/chart" Target="../charts/chart10.xm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4" Type="http://schemas.openxmlformats.org/officeDocument/2006/relationships/chart" Target="../charts/chart12.xml"/><Relationship Id="rId5" Type="http://schemas.openxmlformats.org/officeDocument/2006/relationships/chart" Target="../charts/chart13.xm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4" Type="http://schemas.openxmlformats.org/officeDocument/2006/relationships/chart" Target="../charts/chart14.xml"/><Relationship Id="rId5" Type="http://schemas.openxmlformats.org/officeDocument/2006/relationships/chart" Target="../charts/chart15.xml"/><Relationship Id="rId6" Type="http://schemas.openxmlformats.org/officeDocument/2006/relationships/chart" Target="../charts/chart16.xml"/><Relationship Id="rId7" Type="http://schemas.openxmlformats.org/officeDocument/2006/relationships/chart" Target="../charts/chart17.xm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4" Type="http://schemas.openxmlformats.org/officeDocument/2006/relationships/chart" Target="../charts/chart20.xml"/><Relationship Id="rId5" Type="http://schemas.openxmlformats.org/officeDocument/2006/relationships/chart" Target="../charts/chart21.xml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tiff"/><Relationship Id="rId3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tiff"/><Relationship Id="rId3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762000" y="304800"/>
            <a:ext cx="7772400" cy="2133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j-ea"/>
                <a:cs typeface="+mj-cs"/>
              </a:rPr>
              <a:t>Characterization and Remediation of Iron(III) Oxide-rich Scale in a Pipeline</a:t>
            </a:r>
            <a:r>
              <a:rPr kumimoji="0" lang="en-US" sz="4200" u="none" strike="noStrike" kern="1200" cap="none" spc="0" normalizeH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j-ea"/>
                <a:cs typeface="+mj-cs"/>
              </a:rPr>
              <a:t> Carrying Acid</a:t>
            </a:r>
            <a:r>
              <a:rPr lang="en-US" sz="4200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ea typeface="+mj-ea"/>
                <a:cs typeface="+mj-cs"/>
              </a:rPr>
              <a:t> Mine Drainage at </a:t>
            </a:r>
            <a:r>
              <a:rPr kumimoji="0" lang="en-US" sz="420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j-ea"/>
                <a:cs typeface="+mj-cs"/>
              </a:rPr>
              <a:t>Iron Mountain Mine, California, USA</a:t>
            </a:r>
            <a:endParaRPr kumimoji="0" lang="en-US" sz="420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j-ea"/>
              <a:cs typeface="+mj-cs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990600" y="2964708"/>
            <a:ext cx="7543800" cy="3505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kumimoji="0" lang="en-US" sz="2700" b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Kate Campbell</a:t>
            </a:r>
            <a:r>
              <a:rPr kumimoji="0" lang="en-US" sz="2700" b="0" u="none" strike="noStrike" kern="1200" cap="none" spc="0" normalizeH="0" baseline="3000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1</a:t>
            </a:r>
            <a:r>
              <a:rPr kumimoji="0" lang="en-US" sz="2700" b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,</a:t>
            </a:r>
            <a:r>
              <a:rPr kumimoji="0" lang="en-US" sz="2700" b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Charles Alpers</a:t>
            </a:r>
            <a:r>
              <a:rPr lang="en-US" sz="2700" baseline="30000" noProof="0" dirty="0" smtClean="0"/>
              <a:t>2</a:t>
            </a:r>
            <a:r>
              <a:rPr lang="en-US" sz="2700" dirty="0" smtClean="0"/>
              <a:t>, D. Kirk Nordstrom</a:t>
            </a:r>
            <a:r>
              <a:rPr lang="en-US" sz="2700" baseline="30000" dirty="0" smtClean="0"/>
              <a:t>1</a:t>
            </a:r>
            <a:r>
              <a:rPr lang="en-US" sz="2700" dirty="0" smtClean="0"/>
              <a:t>, and Alex </a:t>
            </a:r>
            <a:r>
              <a:rPr lang="en-US" sz="2700" dirty="0" smtClean="0"/>
              <a:t>Blum</a:t>
            </a:r>
            <a:r>
              <a:rPr lang="en-US" sz="2700" baseline="30000" dirty="0" smtClean="0"/>
              <a:t>1</a:t>
            </a:r>
          </a:p>
          <a:p>
            <a:pPr lvl="0" algn="ctr">
              <a:spcBef>
                <a:spcPct val="20000"/>
              </a:spcBef>
              <a:defRPr/>
            </a:pPr>
            <a:endParaRPr lang="en-US" sz="2700" baseline="30000" dirty="0" smtClean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u="none" strike="noStrike" kern="1200" cap="none" spc="0" normalizeH="0" baseline="3000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1</a:t>
            </a:r>
            <a:r>
              <a:rPr kumimoji="0" lang="en-US" sz="2000" b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USGS,</a:t>
            </a:r>
            <a:r>
              <a:rPr kumimoji="0" lang="en-US" sz="2000" b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Boulder, CO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2000" baseline="30000" dirty="0" smtClean="0"/>
              <a:t>2</a:t>
            </a:r>
            <a:r>
              <a:rPr lang="en-US" sz="2000" baseline="0" dirty="0" smtClean="0"/>
              <a:t>USGS,</a:t>
            </a:r>
            <a:r>
              <a:rPr lang="en-US" sz="2000" dirty="0" smtClean="0"/>
              <a:t> Sacramento, CA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5" descr="USGS white on green backgroun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5791200"/>
            <a:ext cx="1994291" cy="832780"/>
          </a:xfrm>
          <a:prstGeom prst="rect">
            <a:avLst/>
          </a:prstGeom>
        </p:spPr>
      </p:pic>
      <p:pic>
        <p:nvPicPr>
          <p:cNvPr id="7" name="Picture 4" descr="epa_log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6200" y="5410200"/>
            <a:ext cx="1295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30114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Chart 16"/>
          <p:cNvGraphicFramePr/>
          <p:nvPr>
            <p:extLst>
              <p:ext uri="{D42A27DB-BD31-4B8C-83A1-F6EECF244321}">
                <p14:modId xmlns:p14="http://schemas.microsoft.com/office/powerpoint/2010/main" val="480566183"/>
              </p:ext>
            </p:extLst>
          </p:nvPr>
        </p:nvGraphicFramePr>
        <p:xfrm>
          <a:off x="20722" y="1143000"/>
          <a:ext cx="3941678" cy="32984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6" name="Chart 15"/>
          <p:cNvGraphicFramePr/>
          <p:nvPr>
            <p:extLst>
              <p:ext uri="{D42A27DB-BD31-4B8C-83A1-F6EECF244321}">
                <p14:modId xmlns:p14="http://schemas.microsoft.com/office/powerpoint/2010/main" val="3357889616"/>
              </p:ext>
            </p:extLst>
          </p:nvPr>
        </p:nvGraphicFramePr>
        <p:xfrm>
          <a:off x="3962400" y="1143000"/>
          <a:ext cx="5181600" cy="33261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2181594" y="1384761"/>
            <a:ext cx="402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Fe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676463" y="1343533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990600" y="4703703"/>
            <a:ext cx="7467600" cy="132343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/>
              <a:t>Fe and S were dominant elements in extractions – </a:t>
            </a:r>
          </a:p>
          <a:p>
            <a:pPr algn="ctr"/>
            <a:r>
              <a:rPr lang="en-US" sz="2000" b="1" i="1" dirty="0" smtClean="0"/>
              <a:t>Schwertmannite as primary phase</a:t>
            </a:r>
          </a:p>
          <a:p>
            <a:pPr algn="ctr"/>
            <a:r>
              <a:rPr lang="en-US" sz="2000" i="1" dirty="0" smtClean="0"/>
              <a:t>Similar amounts of Fe and S extracted in all 4 scale samples –</a:t>
            </a:r>
          </a:p>
          <a:p>
            <a:pPr algn="ctr"/>
            <a:r>
              <a:rPr lang="en-US" sz="2000" b="1" i="1" dirty="0" smtClean="0"/>
              <a:t>Bulk mineralogy is similar along the pipeline</a:t>
            </a:r>
            <a:endParaRPr lang="en-US" sz="2000" b="1" i="1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10672" y="0"/>
            <a:ext cx="8229600" cy="846881"/>
          </a:xfrm>
          <a:prstGeom prst="rect">
            <a:avLst/>
          </a:prstGeom>
        </p:spPr>
        <p:txBody>
          <a:bodyPr/>
          <a:lstStyle/>
          <a:p>
            <a:pPr lvl="0" algn="ctr" defTabSz="457200">
              <a:spcBef>
                <a:spcPct val="0"/>
              </a:spcBef>
              <a:defRPr/>
            </a:pPr>
            <a:r>
              <a:rPr kumimoji="0" lang="en-US" sz="3600" b="0" u="none" strike="noStrike" kern="1200" cap="none" spc="0" normalizeH="0" baseline="0" noProof="0" dirty="0" smtClean="0">
                <a:ln>
                  <a:noFill/>
                </a:ln>
                <a:solidFill>
                  <a:srgbClr val="4F62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Characterization of Pipe</a:t>
            </a:r>
            <a:r>
              <a:rPr kumimoji="0" lang="en-US" sz="3600" b="0" u="none" strike="noStrike" kern="1200" cap="none" spc="0" normalizeH="0" noProof="0" dirty="0" smtClean="0">
                <a:ln>
                  <a:noFill/>
                </a:ln>
                <a:solidFill>
                  <a:srgbClr val="4F62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Scale</a:t>
            </a:r>
            <a:endParaRPr kumimoji="0" lang="en-US" sz="3600" b="0" u="none" strike="noStrike" kern="1200" cap="none" spc="0" normalizeH="0" baseline="0" noProof="0" dirty="0">
              <a:ln>
                <a:noFill/>
              </a:ln>
              <a:solidFill>
                <a:srgbClr val="4F6228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0" y="6509443"/>
            <a:ext cx="9143999" cy="343094"/>
            <a:chOff x="0" y="6514917"/>
            <a:chExt cx="9143999" cy="343094"/>
          </a:xfrm>
        </p:grpSpPr>
        <p:sp>
          <p:nvSpPr>
            <p:cNvPr id="11" name="Rectangle 10"/>
            <p:cNvSpPr/>
            <p:nvPr/>
          </p:nvSpPr>
          <p:spPr>
            <a:xfrm>
              <a:off x="0" y="6514917"/>
              <a:ext cx="9143999" cy="343093"/>
            </a:xfrm>
            <a:prstGeom prst="rect">
              <a:avLst/>
            </a:prstGeom>
            <a:solidFill>
              <a:srgbClr val="006E3F"/>
            </a:solidFill>
            <a:ln>
              <a:solidFill>
                <a:srgbClr val="006E4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" name="Picture 11" descr="USGS white on green background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6523886"/>
              <a:ext cx="815787" cy="334125"/>
            </a:xfrm>
            <a:prstGeom prst="rect">
              <a:avLst/>
            </a:prstGeom>
            <a:ln>
              <a:solidFill>
                <a:srgbClr val="006E3F"/>
              </a:solidFill>
            </a:ln>
          </p:spPr>
        </p:pic>
      </p:grpSp>
      <p:sp>
        <p:nvSpPr>
          <p:cNvPr id="19" name="TextBox 18"/>
          <p:cNvSpPr txBox="1"/>
          <p:nvPr/>
        </p:nvSpPr>
        <p:spPr>
          <a:xfrm>
            <a:off x="931334" y="6488668"/>
            <a:ext cx="7953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Introduction  </a:t>
            </a:r>
            <a:r>
              <a:rPr lang="en-US" i="1" dirty="0" smtClean="0">
                <a:solidFill>
                  <a:schemeClr val="bg1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i="1" dirty="0" smtClean="0">
                <a:solidFill>
                  <a:schemeClr val="bg1"/>
                </a:solidFill>
              </a:rPr>
              <a:t>  Objective 1</a:t>
            </a:r>
            <a:endParaRPr lang="en-US" i="1" dirty="0">
              <a:solidFill>
                <a:srgbClr val="2D80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547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Chart 11"/>
          <p:cNvGraphicFramePr/>
          <p:nvPr>
            <p:extLst>
              <p:ext uri="{D42A27DB-BD31-4B8C-83A1-F6EECF244321}">
                <p14:modId xmlns:p14="http://schemas.microsoft.com/office/powerpoint/2010/main" val="1471102537"/>
              </p:ext>
            </p:extLst>
          </p:nvPr>
        </p:nvGraphicFramePr>
        <p:xfrm>
          <a:off x="0" y="908731"/>
          <a:ext cx="4311359" cy="4042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237235" y="5144996"/>
            <a:ext cx="8749883" cy="132343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Phosphate-extractable cells also highest in SS12</a:t>
            </a:r>
          </a:p>
          <a:p>
            <a:pPr algn="ctr"/>
            <a:r>
              <a:rPr lang="en-US" sz="2000" dirty="0" smtClean="0"/>
              <a:t>Most </a:t>
            </a:r>
            <a:r>
              <a:rPr lang="en-US" sz="2000" dirty="0"/>
              <a:t>Probable Number (MPNs) for iron oxidizing </a:t>
            </a:r>
            <a:r>
              <a:rPr lang="en-US" sz="2000" dirty="0" smtClean="0"/>
              <a:t>bacteria  </a:t>
            </a:r>
            <a:endParaRPr lang="en-US" sz="2000" dirty="0"/>
          </a:p>
          <a:p>
            <a:pPr algn="ctr"/>
            <a:r>
              <a:rPr lang="en-US" sz="2000" b="1" i="1" dirty="0" smtClean="0"/>
              <a:t>Biomass </a:t>
            </a:r>
            <a:r>
              <a:rPr lang="en-US" sz="2000" b="1" i="1" dirty="0"/>
              <a:t>decreases along pipeline</a:t>
            </a:r>
          </a:p>
          <a:p>
            <a:pPr algn="ctr"/>
            <a:endParaRPr lang="en-US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2005744" y="814486"/>
            <a:ext cx="1920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Total C and N</a:t>
            </a:r>
            <a:endParaRPr lang="en-US" dirty="0"/>
          </a:p>
        </p:txBody>
      </p:sp>
      <p:grpSp>
        <p:nvGrpSpPr>
          <p:cNvPr id="2" name="Group 12"/>
          <p:cNvGrpSpPr/>
          <p:nvPr/>
        </p:nvGrpSpPr>
        <p:grpSpPr>
          <a:xfrm>
            <a:off x="0" y="6509443"/>
            <a:ext cx="9143999" cy="343094"/>
            <a:chOff x="0" y="6514917"/>
            <a:chExt cx="9143999" cy="343094"/>
          </a:xfrm>
        </p:grpSpPr>
        <p:sp>
          <p:nvSpPr>
            <p:cNvPr id="14" name="Rectangle 13"/>
            <p:cNvSpPr/>
            <p:nvPr/>
          </p:nvSpPr>
          <p:spPr>
            <a:xfrm>
              <a:off x="0" y="6514917"/>
              <a:ext cx="9143999" cy="343093"/>
            </a:xfrm>
            <a:prstGeom prst="rect">
              <a:avLst/>
            </a:prstGeom>
            <a:solidFill>
              <a:srgbClr val="006E3F"/>
            </a:solidFill>
            <a:ln>
              <a:solidFill>
                <a:srgbClr val="006E4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6" name="Picture 15" descr="USGS white on green background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6523886"/>
              <a:ext cx="815787" cy="334125"/>
            </a:xfrm>
            <a:prstGeom prst="rect">
              <a:avLst/>
            </a:prstGeom>
            <a:ln>
              <a:solidFill>
                <a:srgbClr val="006E3F"/>
              </a:solidFill>
            </a:ln>
          </p:spPr>
        </p:pic>
      </p:grpSp>
      <p:pic>
        <p:nvPicPr>
          <p:cNvPr id="3" name="Picture 2" descr="Scale pictur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723" y="1630711"/>
            <a:ext cx="4841395" cy="2798118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4891432" y="4155176"/>
            <a:ext cx="2821981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894800" y="4068189"/>
            <a:ext cx="776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~0.2m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171444" y="1176428"/>
            <a:ext cx="630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SS12</a:t>
            </a:r>
            <a:endParaRPr lang="en-US" dirty="0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410672" y="0"/>
            <a:ext cx="8229600" cy="846881"/>
          </a:xfrm>
          <a:prstGeom prst="rect">
            <a:avLst/>
          </a:prstGeom>
        </p:spPr>
        <p:txBody>
          <a:bodyPr/>
          <a:lstStyle/>
          <a:p>
            <a:pPr lvl="0" algn="ctr" defTabSz="457200">
              <a:spcBef>
                <a:spcPct val="0"/>
              </a:spcBef>
              <a:defRPr/>
            </a:pPr>
            <a:r>
              <a:rPr kumimoji="0" lang="en-US" sz="3600" b="0" u="none" strike="noStrike" kern="1200" cap="none" spc="0" normalizeH="0" baseline="0" noProof="0" dirty="0" smtClean="0">
                <a:ln>
                  <a:noFill/>
                </a:ln>
                <a:solidFill>
                  <a:srgbClr val="4F62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Characterization of Pipe</a:t>
            </a:r>
            <a:r>
              <a:rPr kumimoji="0" lang="en-US" sz="3600" b="0" u="none" strike="noStrike" kern="1200" cap="none" spc="0" normalizeH="0" noProof="0" dirty="0" smtClean="0">
                <a:ln>
                  <a:noFill/>
                </a:ln>
                <a:solidFill>
                  <a:srgbClr val="4F62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Scale</a:t>
            </a:r>
            <a:endParaRPr kumimoji="0" lang="en-US" sz="3600" b="0" u="none" strike="noStrike" kern="1200" cap="none" spc="0" normalizeH="0" baseline="0" noProof="0" dirty="0">
              <a:ln>
                <a:noFill/>
              </a:ln>
              <a:solidFill>
                <a:srgbClr val="4F6228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31334" y="6488668"/>
            <a:ext cx="7953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Introduction  </a:t>
            </a:r>
            <a:r>
              <a:rPr lang="en-US" i="1" dirty="0" smtClean="0">
                <a:solidFill>
                  <a:schemeClr val="bg1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i="1" dirty="0" smtClean="0">
                <a:solidFill>
                  <a:schemeClr val="bg1"/>
                </a:solidFill>
              </a:rPr>
              <a:t>  Objective 1</a:t>
            </a:r>
            <a:endParaRPr lang="en-US" i="1" dirty="0">
              <a:solidFill>
                <a:srgbClr val="2D8015"/>
              </a:solidFill>
            </a:endParaRPr>
          </a:p>
        </p:txBody>
      </p:sp>
      <p:graphicFrame>
        <p:nvGraphicFramePr>
          <p:cNvPr id="21" name="Chart 20"/>
          <p:cNvGraphicFramePr/>
          <p:nvPr>
            <p:extLst>
              <p:ext uri="{D42A27DB-BD31-4B8C-83A1-F6EECF244321}">
                <p14:modId xmlns:p14="http://schemas.microsoft.com/office/powerpoint/2010/main" val="350763994"/>
              </p:ext>
            </p:extLst>
          </p:nvPr>
        </p:nvGraphicFramePr>
        <p:xfrm>
          <a:off x="4311358" y="1216557"/>
          <a:ext cx="4675759" cy="36892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1700945" y="6030872"/>
            <a:ext cx="5896611" cy="40011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smtClean="0"/>
              <a:t>Certain trace elements decrease along pipeline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175596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Graphic spid="21" grpId="0">
        <p:bldAsOne/>
      </p:bldGraphic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6509443"/>
            <a:ext cx="9143999" cy="343094"/>
            <a:chOff x="0" y="6514917"/>
            <a:chExt cx="9143999" cy="343094"/>
          </a:xfrm>
        </p:grpSpPr>
        <p:sp>
          <p:nvSpPr>
            <p:cNvPr id="6" name="Rectangle 5"/>
            <p:cNvSpPr/>
            <p:nvPr/>
          </p:nvSpPr>
          <p:spPr>
            <a:xfrm>
              <a:off x="0" y="6514917"/>
              <a:ext cx="9143999" cy="343093"/>
            </a:xfrm>
            <a:prstGeom prst="rect">
              <a:avLst/>
            </a:prstGeom>
            <a:solidFill>
              <a:srgbClr val="006E3F"/>
            </a:solidFill>
            <a:ln>
              <a:solidFill>
                <a:srgbClr val="006E4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" name="Picture 6" descr="USGS white on green background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6523886"/>
              <a:ext cx="815787" cy="334125"/>
            </a:xfrm>
            <a:prstGeom prst="rect">
              <a:avLst/>
            </a:prstGeom>
            <a:ln>
              <a:solidFill>
                <a:srgbClr val="006E3F"/>
              </a:solidFill>
            </a:ln>
          </p:spPr>
        </p:pic>
      </p:grpSp>
      <p:sp>
        <p:nvSpPr>
          <p:cNvPr id="2" name="Title 1"/>
          <p:cNvSpPr txBox="1">
            <a:spLocks/>
          </p:cNvSpPr>
          <p:nvPr/>
        </p:nvSpPr>
        <p:spPr>
          <a:xfrm>
            <a:off x="457200" y="0"/>
            <a:ext cx="8229600" cy="846881"/>
          </a:xfrm>
          <a:prstGeom prst="rect">
            <a:avLst/>
          </a:prstGeom>
        </p:spPr>
        <p:txBody>
          <a:bodyPr/>
          <a:lstStyle/>
          <a:p>
            <a:pPr lvl="0" algn="ctr" defTabSz="457200">
              <a:spcBef>
                <a:spcPct val="0"/>
              </a:spcBef>
              <a:defRPr/>
            </a:pPr>
            <a:r>
              <a:rPr lang="en-US" sz="3600" dirty="0" smtClean="0">
                <a:solidFill>
                  <a:srgbClr val="4F6228"/>
                </a:solidFill>
                <a:latin typeface="+mj-lt"/>
                <a:ea typeface="+mj-ea"/>
                <a:cs typeface="+mj-cs"/>
              </a:rPr>
              <a:t>Scale Microbial Community (16S)</a:t>
            </a:r>
            <a:endParaRPr kumimoji="0" lang="en-US" sz="3600" b="0" u="none" strike="noStrike" kern="1200" cap="none" spc="0" normalizeH="0" baseline="0" noProof="0" dirty="0">
              <a:ln>
                <a:noFill/>
              </a:ln>
              <a:solidFill>
                <a:srgbClr val="4F6228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94042082"/>
              </p:ext>
            </p:extLst>
          </p:nvPr>
        </p:nvGraphicFramePr>
        <p:xfrm>
          <a:off x="381000" y="685800"/>
          <a:ext cx="6324600" cy="5651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181600" y="736223"/>
            <a:ext cx="3810000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/>
              <a:t>Dominant classifications: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err="1" smtClean="0"/>
              <a:t>Spirochaetales</a:t>
            </a:r>
            <a:endParaRPr lang="en-US" sz="2000" dirty="0" smtClean="0"/>
          </a:p>
          <a:p>
            <a:pPr marL="285750" indent="-285750">
              <a:buFont typeface="Arial"/>
              <a:buChar char="•"/>
            </a:pPr>
            <a:r>
              <a:rPr lang="en-US" sz="2000" dirty="0" err="1" smtClean="0"/>
              <a:t>Xanthomonadales</a:t>
            </a:r>
            <a:endParaRPr lang="en-US" sz="2000" dirty="0" smtClean="0"/>
          </a:p>
          <a:p>
            <a:pPr marL="285750" indent="-285750">
              <a:buFont typeface="Arial"/>
              <a:buChar char="•"/>
            </a:pPr>
            <a:r>
              <a:rPr lang="en-US" sz="2000" dirty="0" err="1" smtClean="0"/>
              <a:t>Burkholdariales</a:t>
            </a:r>
            <a:endParaRPr lang="en-US" sz="2000" dirty="0" smtClean="0"/>
          </a:p>
          <a:p>
            <a:pPr marL="285750" indent="-285750">
              <a:buFont typeface="Arial"/>
              <a:buChar char="•"/>
            </a:pPr>
            <a:r>
              <a:rPr lang="en-US" sz="2000" dirty="0" err="1" smtClean="0"/>
              <a:t>Acidithiobacillales</a:t>
            </a:r>
            <a:endParaRPr lang="en-US" sz="2000" dirty="0" smtClean="0"/>
          </a:p>
          <a:p>
            <a:pPr marL="285750" indent="-285750">
              <a:buFont typeface="Arial"/>
              <a:buChar char="•"/>
            </a:pPr>
            <a:r>
              <a:rPr lang="en-US" sz="2000" dirty="0" err="1" smtClean="0"/>
              <a:t>Nitrosprales</a:t>
            </a:r>
            <a:endParaRPr lang="en-US" sz="2000" dirty="0" smtClean="0"/>
          </a:p>
          <a:p>
            <a:pPr marL="285750" indent="-285750">
              <a:buFont typeface="Arial"/>
              <a:buChar char="•"/>
            </a:pPr>
            <a:r>
              <a:rPr lang="en-US" sz="2000" dirty="0" err="1" smtClean="0"/>
              <a:t>Holophagales</a:t>
            </a:r>
            <a:endParaRPr lang="en-US" sz="2000" dirty="0" smtClean="0"/>
          </a:p>
          <a:p>
            <a:pPr marL="285750" indent="-285750">
              <a:buFont typeface="Arial"/>
              <a:buChar char="•"/>
            </a:pPr>
            <a:r>
              <a:rPr lang="en-US" sz="2000" dirty="0" err="1" smtClean="0"/>
              <a:t>Chloroflexi</a:t>
            </a:r>
            <a:r>
              <a:rPr lang="en-US" sz="2000" dirty="0" smtClean="0"/>
              <a:t> 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err="1" smtClean="0"/>
              <a:t>Propionobacteriales</a:t>
            </a:r>
            <a:endParaRPr lang="en-US" sz="2000" dirty="0" smtClean="0"/>
          </a:p>
          <a:p>
            <a:pPr marL="285750" indent="-285750">
              <a:buFont typeface="Arial"/>
              <a:buChar char="•"/>
            </a:pPr>
            <a:r>
              <a:rPr lang="en-US" sz="2000" dirty="0" err="1" smtClean="0"/>
              <a:t>Acidibacteriales</a:t>
            </a:r>
            <a:endParaRPr lang="en-US" sz="2000" dirty="0" smtClean="0"/>
          </a:p>
          <a:p>
            <a:pPr marL="285750" indent="-285750">
              <a:buFont typeface="Arial"/>
              <a:buChar char="•"/>
            </a:pPr>
            <a:r>
              <a:rPr lang="en-US" sz="2000" dirty="0" err="1" smtClean="0"/>
              <a:t>Thermoplasma</a:t>
            </a:r>
            <a:endParaRPr lang="en-US" sz="2000" dirty="0" smtClean="0"/>
          </a:p>
          <a:p>
            <a:endParaRPr lang="en-US" sz="2000" dirty="0"/>
          </a:p>
          <a:p>
            <a:pPr marL="285750" indent="-285750">
              <a:buFont typeface="Wingdings" charset="2"/>
              <a:buChar char="Ø"/>
            </a:pPr>
            <a:r>
              <a:rPr lang="en-US" sz="2200" dirty="0" smtClean="0"/>
              <a:t>Diverse microbial community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2200" dirty="0" smtClean="0"/>
              <a:t>Different community up-and down-stream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2200" dirty="0" smtClean="0"/>
              <a:t>Many groups with known Fe oxidizers and other C,N metabolisms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31334" y="6488668"/>
            <a:ext cx="7953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Introduction  </a:t>
            </a:r>
            <a:r>
              <a:rPr lang="en-US" i="1" dirty="0" smtClean="0">
                <a:solidFill>
                  <a:schemeClr val="bg1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i="1" dirty="0" smtClean="0">
                <a:solidFill>
                  <a:schemeClr val="bg1"/>
                </a:solidFill>
              </a:rPr>
              <a:t>  Objective 1</a:t>
            </a:r>
            <a:endParaRPr lang="en-US" i="1" dirty="0">
              <a:solidFill>
                <a:srgbClr val="2D80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523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6509443"/>
            <a:ext cx="9143999" cy="343094"/>
            <a:chOff x="0" y="6514917"/>
            <a:chExt cx="9143999" cy="343094"/>
          </a:xfrm>
        </p:grpSpPr>
        <p:sp>
          <p:nvSpPr>
            <p:cNvPr id="3" name="Rectangle 2"/>
            <p:cNvSpPr/>
            <p:nvPr/>
          </p:nvSpPr>
          <p:spPr>
            <a:xfrm>
              <a:off x="0" y="6514917"/>
              <a:ext cx="9143999" cy="343093"/>
            </a:xfrm>
            <a:prstGeom prst="rect">
              <a:avLst/>
            </a:prstGeom>
            <a:solidFill>
              <a:srgbClr val="006E3F"/>
            </a:solidFill>
            <a:ln>
              <a:solidFill>
                <a:srgbClr val="006E4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3" descr="USGS white on green background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6523886"/>
              <a:ext cx="815787" cy="334125"/>
            </a:xfrm>
            <a:prstGeom prst="rect">
              <a:avLst/>
            </a:prstGeom>
            <a:ln>
              <a:solidFill>
                <a:srgbClr val="006E3F"/>
              </a:solidFill>
            </a:ln>
          </p:spPr>
        </p:pic>
      </p:grpSp>
      <p:sp>
        <p:nvSpPr>
          <p:cNvPr id="6" name="Title 1"/>
          <p:cNvSpPr txBox="1">
            <a:spLocks/>
          </p:cNvSpPr>
          <p:nvPr/>
        </p:nvSpPr>
        <p:spPr>
          <a:xfrm>
            <a:off x="457200" y="58553"/>
            <a:ext cx="8229600" cy="846881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4F6228"/>
                </a:solidFill>
              </a:rPr>
              <a:t>Research Objective 1</a:t>
            </a:r>
            <a:endParaRPr lang="en-US" dirty="0">
              <a:solidFill>
                <a:srgbClr val="4F6228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8820" y="1083129"/>
            <a:ext cx="8387113" cy="4832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Arial"/>
              <a:buChar char="•"/>
            </a:pPr>
            <a:r>
              <a:rPr lang="en-US" sz="2800" dirty="0" smtClean="0"/>
              <a:t>Fe(II) is oxidized to Fe(III) in the pipeline, resulting in scale precipitation</a:t>
            </a:r>
          </a:p>
          <a:p>
            <a:pPr marL="914400" lvl="1" indent="-457200">
              <a:buFont typeface="Arial"/>
              <a:buChar char="•"/>
            </a:pPr>
            <a:endParaRPr lang="en-US" sz="2800" dirty="0" smtClean="0"/>
          </a:p>
          <a:p>
            <a:pPr marL="914400" lvl="1" indent="-457200">
              <a:buFont typeface="Arial"/>
              <a:buChar char="•"/>
            </a:pPr>
            <a:r>
              <a:rPr lang="en-US" sz="2800" dirty="0" smtClean="0"/>
              <a:t>Scale mineralogy: </a:t>
            </a:r>
            <a:r>
              <a:rPr lang="en-US" sz="2800" dirty="0" err="1" smtClean="0"/>
              <a:t>schwertmannite</a:t>
            </a:r>
            <a:r>
              <a:rPr lang="en-US" sz="2800" dirty="0" smtClean="0"/>
              <a:t> with trace amounts of goethite, </a:t>
            </a:r>
            <a:r>
              <a:rPr lang="en-US" sz="2800" dirty="0" err="1" smtClean="0"/>
              <a:t>jarosite</a:t>
            </a:r>
            <a:endParaRPr lang="en-US" sz="2800" dirty="0" smtClean="0"/>
          </a:p>
          <a:p>
            <a:pPr marL="914400" lvl="1" indent="-457200">
              <a:buFont typeface="Arial"/>
              <a:buChar char="•"/>
            </a:pPr>
            <a:endParaRPr lang="en-US" sz="2800" dirty="0"/>
          </a:p>
          <a:p>
            <a:pPr marL="914400" lvl="1" indent="-457200">
              <a:buFont typeface="Arial"/>
              <a:buChar char="•"/>
            </a:pPr>
            <a:r>
              <a:rPr lang="en-US" sz="2800" dirty="0" smtClean="0"/>
              <a:t>Biomass and trace elements in scale decrease along the length of the pipeline</a:t>
            </a:r>
          </a:p>
          <a:p>
            <a:pPr marL="914400" lvl="1" indent="-457200">
              <a:buFont typeface="Arial"/>
              <a:buChar char="•"/>
            </a:pPr>
            <a:endParaRPr lang="en-US" sz="2800" dirty="0"/>
          </a:p>
          <a:p>
            <a:pPr marL="914400" lvl="1" indent="-457200">
              <a:buFont typeface="Arial"/>
              <a:buChar char="•"/>
            </a:pPr>
            <a:r>
              <a:rPr lang="en-US" sz="2800" dirty="0" smtClean="0"/>
              <a:t>Microbial community is diverse and is different between upstream and downstream scale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31334" y="6488668"/>
            <a:ext cx="7953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Introduction  </a:t>
            </a:r>
            <a:r>
              <a:rPr lang="en-US" i="1" dirty="0" smtClean="0">
                <a:solidFill>
                  <a:schemeClr val="bg1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i="1" dirty="0" smtClean="0">
                <a:solidFill>
                  <a:schemeClr val="bg1"/>
                </a:solidFill>
              </a:rPr>
              <a:t>  Objective 1</a:t>
            </a:r>
            <a:endParaRPr lang="en-US" i="1" dirty="0">
              <a:solidFill>
                <a:srgbClr val="2D80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550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800" y="835376"/>
            <a:ext cx="4958644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/>
              <a:t>Iron(II) oxidation at pH &lt;3:</a:t>
            </a:r>
          </a:p>
          <a:p>
            <a:r>
              <a:rPr lang="en-US" sz="2400" dirty="0" smtClean="0"/>
              <a:t>Abiotic oxidation is </a:t>
            </a:r>
            <a:r>
              <a:rPr lang="en-US" sz="2400" b="1" i="1" dirty="0" smtClean="0"/>
              <a:t>slow</a:t>
            </a:r>
            <a:r>
              <a:rPr lang="en-US" sz="2400" i="1" dirty="0" smtClean="0"/>
              <a:t>…</a:t>
            </a:r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… but </a:t>
            </a:r>
            <a:r>
              <a:rPr lang="en-US" sz="2400" dirty="0" err="1"/>
              <a:t>m</a:t>
            </a:r>
            <a:r>
              <a:rPr lang="en-US" sz="2400" dirty="0" err="1" smtClean="0"/>
              <a:t>icrobially</a:t>
            </a:r>
            <a:r>
              <a:rPr lang="en-US" sz="2400" dirty="0" smtClean="0"/>
              <a:t>-mediated Fe(II) oxidation has been well-documented</a:t>
            </a:r>
          </a:p>
          <a:p>
            <a:r>
              <a:rPr lang="en-US" sz="2400" i="1" dirty="0" smtClean="0"/>
              <a:t>	</a:t>
            </a:r>
            <a:r>
              <a:rPr lang="en-US" i="1" dirty="0" err="1" smtClean="0"/>
              <a:t>Acidithiobacillus</a:t>
            </a:r>
            <a:r>
              <a:rPr lang="en-US" i="1" dirty="0" smtClean="0"/>
              <a:t>, </a:t>
            </a:r>
            <a:r>
              <a:rPr lang="en-US" i="1" dirty="0" err="1" smtClean="0"/>
              <a:t>Leptosprillium</a:t>
            </a:r>
            <a:r>
              <a:rPr lang="en-US" i="1" dirty="0"/>
              <a:t>, </a:t>
            </a:r>
            <a:r>
              <a:rPr lang="en-US" i="1" dirty="0" err="1"/>
              <a:t>Ferroplasma</a:t>
            </a:r>
            <a:r>
              <a:rPr lang="en-US" i="1" dirty="0"/>
              <a:t>, </a:t>
            </a:r>
            <a:r>
              <a:rPr lang="en-US" i="1" dirty="0" smtClean="0"/>
              <a:t>	</a:t>
            </a:r>
            <a:r>
              <a:rPr lang="en-US" i="1" dirty="0" err="1" smtClean="0"/>
              <a:t>Sulfobacillus</a:t>
            </a:r>
            <a:r>
              <a:rPr lang="en-US" i="1" dirty="0"/>
              <a:t>, </a:t>
            </a:r>
            <a:r>
              <a:rPr lang="en-US" i="1" dirty="0" err="1" smtClean="0"/>
              <a:t>Acidimicrobium</a:t>
            </a:r>
            <a:r>
              <a:rPr lang="en-US" i="1" dirty="0" smtClean="0"/>
              <a:t>…</a:t>
            </a:r>
            <a:endParaRPr lang="en-US" dirty="0"/>
          </a:p>
        </p:txBody>
      </p:sp>
      <p:pic>
        <p:nvPicPr>
          <p:cNvPr id="4" name="Picture 2" descr="C:\Users\Kate\Desktop\Fe-As-Images-2\AMD FeAs schematic_0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5788" y="4313334"/>
            <a:ext cx="3805242" cy="1194751"/>
          </a:xfrm>
          <a:prstGeom prst="rect">
            <a:avLst/>
          </a:prstGeom>
          <a:noFill/>
        </p:spPr>
      </p:pic>
      <p:pic>
        <p:nvPicPr>
          <p:cNvPr id="5" name="Picture 4" descr="I:\2 Work Stuff\Presentations\Kirk's\Russia\Neg pH\Scan12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63444" y="1345479"/>
            <a:ext cx="3621643" cy="4524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0" y="6514917"/>
            <a:ext cx="9143999" cy="343094"/>
            <a:chOff x="0" y="6514917"/>
            <a:chExt cx="9143999" cy="343094"/>
          </a:xfrm>
        </p:grpSpPr>
        <p:sp>
          <p:nvSpPr>
            <p:cNvPr id="8" name="Rectangle 7"/>
            <p:cNvSpPr/>
            <p:nvPr/>
          </p:nvSpPr>
          <p:spPr>
            <a:xfrm>
              <a:off x="0" y="6514917"/>
              <a:ext cx="9143999" cy="343093"/>
            </a:xfrm>
            <a:prstGeom prst="rect">
              <a:avLst/>
            </a:prstGeom>
            <a:solidFill>
              <a:srgbClr val="006E3F"/>
            </a:solidFill>
            <a:ln>
              <a:solidFill>
                <a:srgbClr val="006E4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" name="Picture 9" descr="USGS white on green background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6523886"/>
              <a:ext cx="815787" cy="334125"/>
            </a:xfrm>
            <a:prstGeom prst="rect">
              <a:avLst/>
            </a:prstGeom>
            <a:ln>
              <a:solidFill>
                <a:srgbClr val="006E3F"/>
              </a:solidFill>
            </a:ln>
          </p:spPr>
        </p:pic>
      </p:grpSp>
      <p:sp>
        <p:nvSpPr>
          <p:cNvPr id="11" name="TextBox 10"/>
          <p:cNvSpPr txBox="1"/>
          <p:nvPr/>
        </p:nvSpPr>
        <p:spPr>
          <a:xfrm>
            <a:off x="931334" y="6488668"/>
            <a:ext cx="7953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Introduction   </a:t>
            </a:r>
            <a:r>
              <a:rPr lang="en-US" i="1" dirty="0" smtClean="0">
                <a:solidFill>
                  <a:schemeClr val="bg1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i="1" dirty="0" smtClean="0">
                <a:solidFill>
                  <a:schemeClr val="bg1"/>
                </a:solidFill>
              </a:rPr>
              <a:t>  Objective 1 </a:t>
            </a:r>
            <a:r>
              <a:rPr lang="en-US" i="1" dirty="0" smtClean="0">
                <a:solidFill>
                  <a:schemeClr val="bg1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i="1" dirty="0" smtClean="0">
                <a:solidFill>
                  <a:schemeClr val="bg1"/>
                </a:solidFill>
              </a:rPr>
              <a:t>  Objective 2</a:t>
            </a:r>
            <a:endParaRPr lang="en-US" i="1" dirty="0">
              <a:solidFill>
                <a:srgbClr val="2D8015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" y="58553"/>
            <a:ext cx="9108646" cy="846881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dirty="0" smtClean="0">
                <a:solidFill>
                  <a:srgbClr val="4F6228"/>
                </a:solidFill>
              </a:rPr>
              <a:t>Research Objective 2: </a:t>
            </a:r>
            <a:r>
              <a:rPr lang="en-US" sz="3000" dirty="0" smtClean="0">
                <a:solidFill>
                  <a:srgbClr val="4F6228"/>
                </a:solidFill>
              </a:rPr>
              <a:t>biogeochemical mechanisms</a:t>
            </a:r>
            <a:endParaRPr lang="en-US" sz="3000" dirty="0">
              <a:solidFill>
                <a:srgbClr val="4F622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137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9976" y="685800"/>
            <a:ext cx="827442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i="1" dirty="0" smtClean="0"/>
              <a:t>Batch experiments</a:t>
            </a:r>
            <a:r>
              <a:rPr lang="en-US" sz="2600" dirty="0" smtClean="0"/>
              <a:t>: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795005" y="1676400"/>
            <a:ext cx="1379442" cy="1107996"/>
          </a:xfrm>
          <a:prstGeom prst="rect">
            <a:avLst/>
          </a:prstGeom>
          <a:solidFill>
            <a:srgbClr val="EEECE1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200" b="1" dirty="0" smtClean="0"/>
              <a:t>Unfiltered</a:t>
            </a:r>
          </a:p>
          <a:p>
            <a:pPr algn="ctr"/>
            <a:r>
              <a:rPr lang="en-US" sz="2200" b="1" dirty="0" smtClean="0"/>
              <a:t>PW3</a:t>
            </a:r>
          </a:p>
          <a:p>
            <a:pPr algn="ctr"/>
            <a:r>
              <a:rPr lang="en-US" sz="2200" b="1" dirty="0" smtClean="0"/>
              <a:t>water</a:t>
            </a:r>
            <a:endParaRPr lang="en-US" sz="2200" b="1" dirty="0"/>
          </a:p>
        </p:txBody>
      </p:sp>
      <p:cxnSp>
        <p:nvCxnSpPr>
          <p:cNvPr id="7" name="Straight Arrow Connector 6"/>
          <p:cNvCxnSpPr>
            <a:endCxn id="13" idx="1"/>
          </p:cNvCxnSpPr>
          <p:nvPr/>
        </p:nvCxnSpPr>
        <p:spPr>
          <a:xfrm flipV="1">
            <a:off x="2174447" y="1251466"/>
            <a:ext cx="1676400" cy="72973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4" idx="3"/>
          </p:cNvCxnSpPr>
          <p:nvPr/>
        </p:nvCxnSpPr>
        <p:spPr>
          <a:xfrm flipV="1">
            <a:off x="2174447" y="2209800"/>
            <a:ext cx="1744758" cy="2059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174447" y="2514600"/>
            <a:ext cx="1559353" cy="5334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850847" y="1066800"/>
            <a:ext cx="43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Water only </a:t>
            </a:r>
            <a:r>
              <a:rPr lang="en-US" dirty="0" smtClean="0"/>
              <a:t>= Biotic Fe(II) oxidation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927047" y="1981200"/>
            <a:ext cx="518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Water + scale </a:t>
            </a:r>
            <a:r>
              <a:rPr lang="en-US" dirty="0" smtClean="0"/>
              <a:t>= Biotic Fe(II) oxidation, effect of scale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451047" y="2895600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Control </a:t>
            </a:r>
            <a:r>
              <a:rPr lang="en-US" dirty="0" smtClean="0"/>
              <a:t>= Abiotic Fe(II) oxidation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810000" y="2819400"/>
            <a:ext cx="990600" cy="615553"/>
          </a:xfrm>
          <a:prstGeom prst="rect">
            <a:avLst/>
          </a:prstGeom>
          <a:solidFill>
            <a:srgbClr val="EEECE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700" i="1" dirty="0" smtClean="0"/>
              <a:t>0.1μm filtration</a:t>
            </a:r>
            <a:endParaRPr lang="en-US" sz="1700" i="1" dirty="0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4841447" y="3124200"/>
            <a:ext cx="533400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Picture 23" descr="P902034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24400" y="3536286"/>
            <a:ext cx="4419600" cy="3225113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0" y="6509443"/>
            <a:ext cx="9143999" cy="343094"/>
            <a:chOff x="0" y="6514917"/>
            <a:chExt cx="9143999" cy="343094"/>
          </a:xfrm>
        </p:grpSpPr>
        <p:sp>
          <p:nvSpPr>
            <p:cNvPr id="16" name="Rectangle 15"/>
            <p:cNvSpPr/>
            <p:nvPr/>
          </p:nvSpPr>
          <p:spPr>
            <a:xfrm>
              <a:off x="0" y="6514917"/>
              <a:ext cx="9143999" cy="343093"/>
            </a:xfrm>
            <a:prstGeom prst="rect">
              <a:avLst/>
            </a:prstGeom>
            <a:solidFill>
              <a:srgbClr val="006E3F"/>
            </a:solidFill>
            <a:ln>
              <a:solidFill>
                <a:srgbClr val="006E4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7" name="Picture 16" descr="USGS white on green background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6523886"/>
              <a:ext cx="815787" cy="334125"/>
            </a:xfrm>
            <a:prstGeom prst="rect">
              <a:avLst/>
            </a:prstGeom>
            <a:ln>
              <a:solidFill>
                <a:srgbClr val="006E3F"/>
              </a:solidFill>
            </a:ln>
          </p:spPr>
        </p:pic>
      </p:grpSp>
      <p:sp>
        <p:nvSpPr>
          <p:cNvPr id="21" name="Title 1"/>
          <p:cNvSpPr txBox="1">
            <a:spLocks/>
          </p:cNvSpPr>
          <p:nvPr/>
        </p:nvSpPr>
        <p:spPr>
          <a:xfrm>
            <a:off x="1" y="58553"/>
            <a:ext cx="9108646" cy="846881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dirty="0" smtClean="0">
                <a:solidFill>
                  <a:srgbClr val="4F6228"/>
                </a:solidFill>
              </a:rPr>
              <a:t>Research Objective 2: </a:t>
            </a:r>
            <a:r>
              <a:rPr lang="en-US" sz="3000" dirty="0" smtClean="0">
                <a:solidFill>
                  <a:srgbClr val="4F6228"/>
                </a:solidFill>
              </a:rPr>
              <a:t>biogeochemical mechanisms</a:t>
            </a:r>
            <a:endParaRPr lang="en-US" sz="3000" dirty="0">
              <a:solidFill>
                <a:srgbClr val="4F6228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31334" y="6488668"/>
            <a:ext cx="7953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Introduction   </a:t>
            </a:r>
            <a:r>
              <a:rPr lang="en-US" i="1" dirty="0" smtClean="0">
                <a:solidFill>
                  <a:schemeClr val="bg1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i="1" dirty="0" smtClean="0">
                <a:solidFill>
                  <a:schemeClr val="bg1"/>
                </a:solidFill>
              </a:rPr>
              <a:t>  Objective 1 </a:t>
            </a:r>
            <a:r>
              <a:rPr lang="en-US" i="1" dirty="0" smtClean="0">
                <a:solidFill>
                  <a:schemeClr val="bg1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i="1" dirty="0" smtClean="0">
                <a:solidFill>
                  <a:schemeClr val="bg1"/>
                </a:solidFill>
              </a:rPr>
              <a:t>  Objective 2</a:t>
            </a:r>
            <a:endParaRPr lang="en-US" i="1" dirty="0">
              <a:solidFill>
                <a:srgbClr val="2D80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921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38667" y="5427868"/>
            <a:ext cx="8546420" cy="110799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i="1" dirty="0" smtClean="0"/>
              <a:t>Fe(II) oxidation is a biotic process</a:t>
            </a:r>
          </a:p>
          <a:p>
            <a:pPr algn="ctr"/>
            <a:r>
              <a:rPr lang="en-US" sz="2200" i="1" dirty="0" smtClean="0"/>
              <a:t>Presence of scale impacts iron oxidation rates</a:t>
            </a:r>
          </a:p>
          <a:p>
            <a:pPr algn="ctr"/>
            <a:endParaRPr lang="en-US" sz="2200" i="1" dirty="0" smtClean="0"/>
          </a:p>
        </p:txBody>
      </p:sp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3840106253"/>
              </p:ext>
            </p:extLst>
          </p:nvPr>
        </p:nvGraphicFramePr>
        <p:xfrm>
          <a:off x="1143000" y="846881"/>
          <a:ext cx="6710363" cy="44778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7696200" y="1634281"/>
            <a:ext cx="99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Abiotic controls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38333" y="3036926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Unfiltered water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24200" y="4003347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Unfiltered water + scale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457200" y="0"/>
            <a:ext cx="8229600" cy="846881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smtClean="0">
                <a:solidFill>
                  <a:srgbClr val="4F6228"/>
                </a:solidFill>
                <a:latin typeface="+mj-lt"/>
                <a:ea typeface="+mj-ea"/>
                <a:cs typeface="+mj-cs"/>
              </a:rPr>
              <a:t>Microbial Iron(II) Oxidation</a:t>
            </a:r>
            <a:endParaRPr kumimoji="0" lang="en-US" sz="3600" b="0" u="none" strike="noStrike" kern="1200" cap="none" spc="0" normalizeH="0" baseline="0" noProof="0" dirty="0">
              <a:ln>
                <a:noFill/>
              </a:ln>
              <a:solidFill>
                <a:srgbClr val="4F6228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0" y="6509443"/>
            <a:ext cx="9143999" cy="343094"/>
            <a:chOff x="0" y="6514917"/>
            <a:chExt cx="9143999" cy="343094"/>
          </a:xfrm>
        </p:grpSpPr>
        <p:sp>
          <p:nvSpPr>
            <p:cNvPr id="14" name="Rectangle 13"/>
            <p:cNvSpPr/>
            <p:nvPr/>
          </p:nvSpPr>
          <p:spPr>
            <a:xfrm>
              <a:off x="0" y="6514917"/>
              <a:ext cx="9143999" cy="343093"/>
            </a:xfrm>
            <a:prstGeom prst="rect">
              <a:avLst/>
            </a:prstGeom>
            <a:solidFill>
              <a:srgbClr val="006E3F"/>
            </a:solidFill>
            <a:ln>
              <a:solidFill>
                <a:srgbClr val="006E4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5" name="Picture 14" descr="USGS white on green background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6523886"/>
              <a:ext cx="815787" cy="334125"/>
            </a:xfrm>
            <a:prstGeom prst="rect">
              <a:avLst/>
            </a:prstGeom>
            <a:ln>
              <a:solidFill>
                <a:srgbClr val="006E3F"/>
              </a:solidFill>
            </a:ln>
          </p:spPr>
        </p:pic>
      </p:grpSp>
      <p:sp>
        <p:nvSpPr>
          <p:cNvPr id="16" name="TextBox 15"/>
          <p:cNvSpPr txBox="1"/>
          <p:nvPr/>
        </p:nvSpPr>
        <p:spPr>
          <a:xfrm>
            <a:off x="931334" y="6488668"/>
            <a:ext cx="7953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Introduction   </a:t>
            </a:r>
            <a:r>
              <a:rPr lang="en-US" i="1" dirty="0" smtClean="0">
                <a:solidFill>
                  <a:schemeClr val="bg1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i="1" dirty="0" smtClean="0">
                <a:solidFill>
                  <a:schemeClr val="bg1"/>
                </a:solidFill>
              </a:rPr>
              <a:t>  Objective 1 </a:t>
            </a:r>
            <a:r>
              <a:rPr lang="en-US" i="1" dirty="0" smtClean="0">
                <a:solidFill>
                  <a:schemeClr val="bg1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i="1" dirty="0" smtClean="0">
                <a:solidFill>
                  <a:schemeClr val="bg1"/>
                </a:solidFill>
              </a:rPr>
              <a:t>  Objective 2</a:t>
            </a:r>
            <a:endParaRPr lang="en-US" i="1" dirty="0">
              <a:solidFill>
                <a:srgbClr val="2D80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647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6509443"/>
            <a:ext cx="9143999" cy="343094"/>
            <a:chOff x="0" y="6514917"/>
            <a:chExt cx="9143999" cy="343094"/>
          </a:xfrm>
        </p:grpSpPr>
        <p:sp>
          <p:nvSpPr>
            <p:cNvPr id="3" name="Rectangle 2"/>
            <p:cNvSpPr/>
            <p:nvPr/>
          </p:nvSpPr>
          <p:spPr>
            <a:xfrm>
              <a:off x="0" y="6514917"/>
              <a:ext cx="9143999" cy="343093"/>
            </a:xfrm>
            <a:prstGeom prst="rect">
              <a:avLst/>
            </a:prstGeom>
            <a:solidFill>
              <a:srgbClr val="006E3F"/>
            </a:solidFill>
            <a:ln>
              <a:solidFill>
                <a:srgbClr val="006E4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3" descr="USGS white on green background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6523886"/>
              <a:ext cx="815787" cy="334125"/>
            </a:xfrm>
            <a:prstGeom prst="rect">
              <a:avLst/>
            </a:prstGeom>
            <a:ln>
              <a:solidFill>
                <a:srgbClr val="006E3F"/>
              </a:solidFill>
            </a:ln>
          </p:spPr>
        </p:pic>
      </p:grpSp>
      <p:sp>
        <p:nvSpPr>
          <p:cNvPr id="6" name="TextBox 5"/>
          <p:cNvSpPr txBox="1"/>
          <p:nvPr/>
        </p:nvSpPr>
        <p:spPr>
          <a:xfrm>
            <a:off x="931334" y="6488668"/>
            <a:ext cx="7953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Introduction   </a:t>
            </a:r>
            <a:r>
              <a:rPr lang="en-US" i="1" dirty="0" smtClean="0">
                <a:solidFill>
                  <a:schemeClr val="bg1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i="1" dirty="0" smtClean="0">
                <a:solidFill>
                  <a:schemeClr val="bg1"/>
                </a:solidFill>
              </a:rPr>
              <a:t>  Objective 1 </a:t>
            </a:r>
            <a:r>
              <a:rPr lang="en-US" i="1" dirty="0" smtClean="0">
                <a:solidFill>
                  <a:schemeClr val="bg1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i="1" dirty="0" smtClean="0">
                <a:solidFill>
                  <a:schemeClr val="bg1"/>
                </a:solidFill>
              </a:rPr>
              <a:t>  Objective 2</a:t>
            </a:r>
            <a:endParaRPr lang="en-US" i="1" dirty="0">
              <a:solidFill>
                <a:srgbClr val="2D8015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37958" y="4844849"/>
            <a:ext cx="32010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 smtClean="0"/>
              <a:t>4Fe</a:t>
            </a:r>
            <a:r>
              <a:rPr lang="en-CA" baseline="30000" dirty="0" smtClean="0"/>
              <a:t>2+</a:t>
            </a:r>
            <a:r>
              <a:rPr lang="en-CA" dirty="0" smtClean="0"/>
              <a:t> + O</a:t>
            </a:r>
            <a:r>
              <a:rPr lang="en-CA" baseline="-25000" dirty="0" smtClean="0"/>
              <a:t>2</a:t>
            </a:r>
            <a:r>
              <a:rPr lang="en-CA" dirty="0" smtClean="0"/>
              <a:t> + </a:t>
            </a:r>
            <a:r>
              <a:rPr lang="en-CA" dirty="0" smtClean="0">
                <a:solidFill>
                  <a:schemeClr val="accent6">
                    <a:lumMod val="50000"/>
                  </a:schemeClr>
                </a:solidFill>
              </a:rPr>
              <a:t>4H</a:t>
            </a:r>
            <a:r>
              <a:rPr lang="en-CA" baseline="30000" dirty="0" smtClean="0">
                <a:solidFill>
                  <a:schemeClr val="accent6">
                    <a:lumMod val="50000"/>
                  </a:schemeClr>
                </a:solidFill>
              </a:rPr>
              <a:t>+</a:t>
            </a:r>
            <a:r>
              <a:rPr lang="en-CA" dirty="0" smtClean="0"/>
              <a:t> → 4Fe</a:t>
            </a:r>
            <a:r>
              <a:rPr lang="en-CA" baseline="30000" dirty="0" smtClean="0"/>
              <a:t>3+</a:t>
            </a:r>
            <a:r>
              <a:rPr lang="en-CA" dirty="0" smtClean="0"/>
              <a:t> + 2H</a:t>
            </a:r>
            <a:r>
              <a:rPr lang="en-CA" baseline="-25000" dirty="0" smtClean="0"/>
              <a:t>2</a:t>
            </a:r>
            <a:r>
              <a:rPr lang="en-CA" dirty="0" smtClean="0"/>
              <a:t>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6488" y="4844849"/>
            <a:ext cx="2532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Microbial Fe(II) oxidation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39590" y="1524000"/>
            <a:ext cx="3429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Iron oxidation = increase pH</a:t>
            </a:r>
          </a:p>
          <a:p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Iron precipitation = decrease pH</a:t>
            </a:r>
          </a:p>
          <a:p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Iron precipitation is “seeded” by scale</a:t>
            </a:r>
          </a:p>
          <a:p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Precipitate formed in water only condition is </a:t>
            </a:r>
            <a:r>
              <a:rPr lang="en-US" dirty="0" err="1"/>
              <a:t>S</a:t>
            </a:r>
            <a:r>
              <a:rPr lang="en-US" dirty="0" err="1" smtClean="0"/>
              <a:t>chwertmannite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038600" y="30480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Unfiltered water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57200" y="31242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Unfiltered water + scale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4724400" y="2438400"/>
            <a:ext cx="0" cy="685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1981200" y="2514600"/>
            <a:ext cx="0" cy="685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572000" y="838200"/>
            <a:ext cx="99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Abiotic controls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4876800" y="1420188"/>
            <a:ext cx="0" cy="43883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651015" y="5324460"/>
            <a:ext cx="3778513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Fe(III) hydrolysis/</a:t>
            </a:r>
            <a:r>
              <a:rPr lang="en-US" dirty="0" smtClean="0"/>
              <a:t>polymerization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623405" y="5857860"/>
            <a:ext cx="29830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Schwertmannite</a:t>
            </a:r>
            <a:r>
              <a:rPr lang="en-US" dirty="0" smtClean="0"/>
              <a:t> </a:t>
            </a:r>
            <a:r>
              <a:rPr lang="en-US" dirty="0"/>
              <a:t>precipitation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017620" y="5324460"/>
            <a:ext cx="4724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 smtClean="0"/>
              <a:t>Fe</a:t>
            </a:r>
            <a:r>
              <a:rPr lang="en-CA" baseline="30000" dirty="0" smtClean="0"/>
              <a:t>3</a:t>
            </a:r>
            <a:r>
              <a:rPr lang="en-CA" baseline="30000" dirty="0"/>
              <a:t>+</a:t>
            </a:r>
            <a:r>
              <a:rPr lang="en-CA" dirty="0"/>
              <a:t> + H</a:t>
            </a:r>
            <a:r>
              <a:rPr lang="en-CA" baseline="-25000" dirty="0"/>
              <a:t>2</a:t>
            </a:r>
            <a:r>
              <a:rPr lang="en-CA" dirty="0"/>
              <a:t>O → FeOH</a:t>
            </a:r>
            <a:r>
              <a:rPr lang="en-CA" baseline="30000" dirty="0"/>
              <a:t>2+</a:t>
            </a:r>
            <a:r>
              <a:rPr lang="en-CA" dirty="0"/>
              <a:t> + </a:t>
            </a:r>
            <a:r>
              <a:rPr lang="en-CA" dirty="0">
                <a:solidFill>
                  <a:schemeClr val="accent6">
                    <a:lumMod val="50000"/>
                  </a:schemeClr>
                </a:solidFill>
              </a:rPr>
              <a:t>H</a:t>
            </a:r>
            <a:r>
              <a:rPr lang="en-CA" baseline="30000" dirty="0" smtClean="0">
                <a:solidFill>
                  <a:schemeClr val="accent6">
                    <a:lumMod val="50000"/>
                  </a:schemeClr>
                </a:solidFill>
              </a:rPr>
              <a:t>+</a:t>
            </a:r>
            <a:endParaRPr lang="en-CA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017620" y="5869528"/>
            <a:ext cx="4953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 smtClean="0"/>
              <a:t>8Fe</a:t>
            </a:r>
            <a:r>
              <a:rPr lang="en-CA" baseline="30000" dirty="0" smtClean="0"/>
              <a:t>3</a:t>
            </a:r>
            <a:r>
              <a:rPr lang="en-CA" baseline="30000" dirty="0"/>
              <a:t>+</a:t>
            </a:r>
            <a:r>
              <a:rPr lang="en-CA" dirty="0"/>
              <a:t> + SO</a:t>
            </a:r>
            <a:r>
              <a:rPr lang="en-CA" baseline="-25000" dirty="0"/>
              <a:t>4</a:t>
            </a:r>
            <a:r>
              <a:rPr lang="en-CA" baseline="30000" dirty="0"/>
              <a:t>2-</a:t>
            </a:r>
            <a:r>
              <a:rPr lang="en-CA" dirty="0"/>
              <a:t> + 14H</a:t>
            </a:r>
            <a:r>
              <a:rPr lang="en-CA" baseline="-25000" dirty="0"/>
              <a:t>2</a:t>
            </a:r>
            <a:r>
              <a:rPr lang="en-CA" dirty="0"/>
              <a:t>O → Fe</a:t>
            </a:r>
            <a:r>
              <a:rPr lang="en-CA" baseline="-25000" dirty="0"/>
              <a:t>8</a:t>
            </a:r>
            <a:r>
              <a:rPr lang="en-CA" dirty="0"/>
              <a:t>O</a:t>
            </a:r>
            <a:r>
              <a:rPr lang="en-CA" baseline="-25000" dirty="0"/>
              <a:t>8</a:t>
            </a:r>
            <a:r>
              <a:rPr lang="en-CA" dirty="0"/>
              <a:t>(OH)</a:t>
            </a:r>
            <a:r>
              <a:rPr lang="en-CA" baseline="-25000" dirty="0"/>
              <a:t>6</a:t>
            </a:r>
            <a:r>
              <a:rPr lang="en-CA" dirty="0"/>
              <a:t>(SO</a:t>
            </a:r>
            <a:r>
              <a:rPr lang="en-CA" baseline="-25000" dirty="0"/>
              <a:t>4</a:t>
            </a:r>
            <a:r>
              <a:rPr lang="en-CA" dirty="0"/>
              <a:t>) + </a:t>
            </a:r>
            <a:r>
              <a:rPr lang="en-CA" dirty="0">
                <a:solidFill>
                  <a:schemeClr val="accent6">
                    <a:lumMod val="50000"/>
                  </a:schemeClr>
                </a:solidFill>
              </a:rPr>
              <a:t>22H</a:t>
            </a:r>
            <a:r>
              <a:rPr lang="en-CA" baseline="30000" dirty="0">
                <a:solidFill>
                  <a:schemeClr val="accent6">
                    <a:lumMod val="50000"/>
                  </a:schemeClr>
                </a:solidFill>
              </a:rPr>
              <a:t>+</a:t>
            </a:r>
            <a:endParaRPr lang="en-US" baseline="30000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21" name="Chart 20"/>
          <p:cNvGraphicFramePr/>
          <p:nvPr>
            <p:extLst>
              <p:ext uri="{D42A27DB-BD31-4B8C-83A1-F6EECF244321}">
                <p14:modId xmlns:p14="http://schemas.microsoft.com/office/powerpoint/2010/main" val="654890639"/>
              </p:ext>
            </p:extLst>
          </p:nvPr>
        </p:nvGraphicFramePr>
        <p:xfrm>
          <a:off x="14351" y="685800"/>
          <a:ext cx="5700649" cy="4200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2" name="Title 1"/>
          <p:cNvSpPr txBox="1">
            <a:spLocks/>
          </p:cNvSpPr>
          <p:nvPr/>
        </p:nvSpPr>
        <p:spPr>
          <a:xfrm>
            <a:off x="457200" y="0"/>
            <a:ext cx="8229600" cy="846881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smtClean="0">
                <a:solidFill>
                  <a:srgbClr val="4F6228"/>
                </a:solidFill>
                <a:latin typeface="+mj-lt"/>
                <a:ea typeface="+mj-ea"/>
                <a:cs typeface="+mj-cs"/>
              </a:rPr>
              <a:t>Microbial Iron(II) Oxidation</a:t>
            </a:r>
            <a:endParaRPr kumimoji="0" lang="en-US" sz="3600" b="0" u="none" strike="noStrike" kern="1200" cap="none" spc="0" normalizeH="0" baseline="0" noProof="0" dirty="0">
              <a:ln>
                <a:noFill/>
              </a:ln>
              <a:solidFill>
                <a:srgbClr val="4F6228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46756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7" grpId="0"/>
      <p:bldP spid="18" grpId="0"/>
      <p:bldP spid="19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71791417"/>
              </p:ext>
            </p:extLst>
          </p:nvPr>
        </p:nvGraphicFramePr>
        <p:xfrm>
          <a:off x="4267200" y="557639"/>
          <a:ext cx="5000978" cy="34108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itle 1"/>
          <p:cNvSpPr txBox="1">
            <a:spLocks/>
          </p:cNvSpPr>
          <p:nvPr/>
        </p:nvSpPr>
        <p:spPr>
          <a:xfrm>
            <a:off x="0" y="0"/>
            <a:ext cx="9144000" cy="846881"/>
          </a:xfrm>
          <a:prstGeom prst="rect">
            <a:avLst/>
          </a:prstGeom>
        </p:spPr>
        <p:txBody>
          <a:bodyPr/>
          <a:lstStyle/>
          <a:p>
            <a:pPr lvl="0" algn="ctr">
              <a:spcBef>
                <a:spcPct val="0"/>
              </a:spcBef>
              <a:defRPr/>
            </a:pPr>
            <a:r>
              <a:rPr lang="en-US" sz="4000" dirty="0" smtClean="0">
                <a:solidFill>
                  <a:srgbClr val="4F6228"/>
                </a:solidFill>
              </a:rPr>
              <a:t>Batch model: water only condition</a:t>
            </a:r>
            <a:endParaRPr kumimoji="0" lang="en-US" sz="4000" b="0" u="none" strike="noStrike" kern="1200" cap="none" spc="0" normalizeH="0" baseline="0" noProof="0" dirty="0">
              <a:ln>
                <a:noFill/>
              </a:ln>
              <a:solidFill>
                <a:srgbClr val="4F6228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6509443"/>
            <a:ext cx="9143999" cy="343094"/>
            <a:chOff x="0" y="6514917"/>
            <a:chExt cx="9143999" cy="343094"/>
          </a:xfrm>
        </p:grpSpPr>
        <p:sp>
          <p:nvSpPr>
            <p:cNvPr id="5" name="Rectangle 4"/>
            <p:cNvSpPr/>
            <p:nvPr/>
          </p:nvSpPr>
          <p:spPr>
            <a:xfrm>
              <a:off x="0" y="6514917"/>
              <a:ext cx="9143999" cy="343093"/>
            </a:xfrm>
            <a:prstGeom prst="rect">
              <a:avLst/>
            </a:prstGeom>
            <a:solidFill>
              <a:srgbClr val="006E3F"/>
            </a:solidFill>
            <a:ln>
              <a:solidFill>
                <a:srgbClr val="006E4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 descr="USGS white on green background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6523886"/>
              <a:ext cx="815787" cy="334125"/>
            </a:xfrm>
            <a:prstGeom prst="rect">
              <a:avLst/>
            </a:prstGeom>
            <a:ln>
              <a:solidFill>
                <a:srgbClr val="006E3F"/>
              </a:solidFill>
            </a:ln>
          </p:spPr>
        </p:pic>
      </p:grpSp>
      <p:sp>
        <p:nvSpPr>
          <p:cNvPr id="8" name="TextBox 7"/>
          <p:cNvSpPr txBox="1"/>
          <p:nvPr/>
        </p:nvSpPr>
        <p:spPr>
          <a:xfrm>
            <a:off x="4800600" y="4156687"/>
            <a:ext cx="4343399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Microbial </a:t>
            </a:r>
            <a:r>
              <a:rPr lang="en-US" sz="2000" dirty="0"/>
              <a:t>Fe(II) </a:t>
            </a:r>
            <a:r>
              <a:rPr lang="en-US" sz="2000" dirty="0" smtClean="0"/>
              <a:t>oxidation kinetics</a:t>
            </a:r>
          </a:p>
          <a:p>
            <a:pPr marL="285750" indent="-285750">
              <a:buFont typeface="Arial"/>
              <a:buChar char="•"/>
            </a:pPr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Kinetic </a:t>
            </a:r>
            <a:r>
              <a:rPr lang="en-US" sz="2000" dirty="0" err="1"/>
              <a:t>schwertmannite</a:t>
            </a:r>
            <a:r>
              <a:rPr lang="en-US" sz="2000" dirty="0"/>
              <a:t> precipitation </a:t>
            </a:r>
            <a:endParaRPr lang="en-US" sz="2000" dirty="0" smtClean="0"/>
          </a:p>
          <a:p>
            <a:pPr marL="285750" indent="-285750">
              <a:buFont typeface="Arial"/>
              <a:buChar char="•"/>
            </a:pPr>
            <a:endParaRPr lang="en-US" sz="2000" dirty="0" smtClean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Dissolved Fe(III) polymer included</a:t>
            </a:r>
            <a:endParaRPr lang="en-US" sz="2000" dirty="0"/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46491783"/>
              </p:ext>
            </p:extLst>
          </p:nvPr>
        </p:nvGraphicFramePr>
        <p:xfrm>
          <a:off x="-152399" y="481439"/>
          <a:ext cx="4953000" cy="304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63019198"/>
              </p:ext>
            </p:extLst>
          </p:nvPr>
        </p:nvGraphicFramePr>
        <p:xfrm>
          <a:off x="-152400" y="3352800"/>
          <a:ext cx="4953000" cy="3276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931334" y="6488668"/>
            <a:ext cx="7953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Introduction   </a:t>
            </a:r>
            <a:r>
              <a:rPr lang="en-US" i="1" dirty="0" smtClean="0">
                <a:solidFill>
                  <a:schemeClr val="bg1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i="1" dirty="0" smtClean="0">
                <a:solidFill>
                  <a:schemeClr val="bg1"/>
                </a:solidFill>
              </a:rPr>
              <a:t>  Objective 1 </a:t>
            </a:r>
            <a:r>
              <a:rPr lang="en-US" i="1" dirty="0" smtClean="0">
                <a:solidFill>
                  <a:schemeClr val="bg1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i="1" dirty="0" smtClean="0">
                <a:solidFill>
                  <a:schemeClr val="bg1"/>
                </a:solidFill>
              </a:rPr>
              <a:t>  Objective 2</a:t>
            </a:r>
            <a:endParaRPr lang="en-US" i="1" dirty="0">
              <a:solidFill>
                <a:srgbClr val="2D80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760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6509443"/>
            <a:ext cx="9143999" cy="343094"/>
            <a:chOff x="0" y="6514917"/>
            <a:chExt cx="9143999" cy="343094"/>
          </a:xfrm>
        </p:grpSpPr>
        <p:sp>
          <p:nvSpPr>
            <p:cNvPr id="4" name="Rectangle 3"/>
            <p:cNvSpPr/>
            <p:nvPr/>
          </p:nvSpPr>
          <p:spPr>
            <a:xfrm>
              <a:off x="0" y="6514917"/>
              <a:ext cx="9143999" cy="343093"/>
            </a:xfrm>
            <a:prstGeom prst="rect">
              <a:avLst/>
            </a:prstGeom>
            <a:solidFill>
              <a:srgbClr val="006E3F"/>
            </a:solidFill>
            <a:ln>
              <a:solidFill>
                <a:srgbClr val="006E4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" name="Picture 4" descr="USGS white on green background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6523886"/>
              <a:ext cx="815787" cy="334125"/>
            </a:xfrm>
            <a:prstGeom prst="rect">
              <a:avLst/>
            </a:prstGeom>
            <a:ln>
              <a:solidFill>
                <a:srgbClr val="006E3F"/>
              </a:solidFill>
            </a:ln>
          </p:spPr>
        </p:pic>
      </p:grp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44293732"/>
              </p:ext>
            </p:extLst>
          </p:nvPr>
        </p:nvGraphicFramePr>
        <p:xfrm>
          <a:off x="4419600" y="505678"/>
          <a:ext cx="4597400" cy="31709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itle 1"/>
          <p:cNvSpPr txBox="1">
            <a:spLocks/>
          </p:cNvSpPr>
          <p:nvPr/>
        </p:nvSpPr>
        <p:spPr>
          <a:xfrm>
            <a:off x="0" y="0"/>
            <a:ext cx="9144000" cy="846881"/>
          </a:xfrm>
          <a:prstGeom prst="rect">
            <a:avLst/>
          </a:prstGeom>
        </p:spPr>
        <p:txBody>
          <a:bodyPr/>
          <a:lstStyle/>
          <a:p>
            <a:pPr lvl="0" algn="ctr">
              <a:spcBef>
                <a:spcPct val="0"/>
              </a:spcBef>
              <a:defRPr/>
            </a:pPr>
            <a:r>
              <a:rPr lang="en-US" sz="4000" dirty="0" smtClean="0">
                <a:solidFill>
                  <a:srgbClr val="4F6228"/>
                </a:solidFill>
              </a:rPr>
              <a:t>Batch model: water + scale condition</a:t>
            </a:r>
            <a:endParaRPr kumimoji="0" lang="en-US" sz="4000" b="0" u="none" strike="noStrike" kern="1200" cap="none" spc="0" normalizeH="0" baseline="0" noProof="0" dirty="0">
              <a:ln>
                <a:noFill/>
              </a:ln>
              <a:solidFill>
                <a:srgbClr val="4F6228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22679136"/>
              </p:ext>
            </p:extLst>
          </p:nvPr>
        </p:nvGraphicFramePr>
        <p:xfrm>
          <a:off x="152400" y="581878"/>
          <a:ext cx="4829175" cy="2730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Chart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50322193"/>
              </p:ext>
            </p:extLst>
          </p:nvPr>
        </p:nvGraphicFramePr>
        <p:xfrm>
          <a:off x="0" y="3352800"/>
          <a:ext cx="5181600" cy="304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5181599" y="3846255"/>
            <a:ext cx="3962400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/>
              <a:t>M</a:t>
            </a:r>
            <a:r>
              <a:rPr lang="en-US" sz="2000" dirty="0" smtClean="0"/>
              <a:t>icrobial </a:t>
            </a:r>
            <a:r>
              <a:rPr lang="en-US" sz="2000" dirty="0"/>
              <a:t>Fe(II) </a:t>
            </a:r>
            <a:r>
              <a:rPr lang="en-US" sz="2000" dirty="0" smtClean="0"/>
              <a:t>oxidation kinetics</a:t>
            </a:r>
          </a:p>
          <a:p>
            <a:pPr marL="285750" indent="-285750">
              <a:buFont typeface="Arial"/>
              <a:buChar char="•"/>
            </a:pPr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dirty="0" err="1" smtClean="0"/>
              <a:t>Schwertmannite</a:t>
            </a:r>
            <a:r>
              <a:rPr lang="en-US" sz="2000" dirty="0" smtClean="0"/>
              <a:t> precipitation kinetics</a:t>
            </a:r>
          </a:p>
          <a:p>
            <a:pPr marL="285750" indent="-285750">
              <a:buFont typeface="Arial"/>
              <a:buChar char="•"/>
            </a:pPr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Kinetic surface pH buffering </a:t>
            </a:r>
            <a:r>
              <a:rPr lang="en-US" sz="2000" dirty="0" smtClean="0"/>
              <a:t>reaction </a:t>
            </a:r>
          </a:p>
          <a:p>
            <a:endParaRPr lang="en-US" sz="2000" dirty="0" smtClean="0"/>
          </a:p>
        </p:txBody>
      </p:sp>
      <p:grpSp>
        <p:nvGrpSpPr>
          <p:cNvPr id="18" name="Group 17"/>
          <p:cNvGrpSpPr/>
          <p:nvPr/>
        </p:nvGrpSpPr>
        <p:grpSpPr>
          <a:xfrm>
            <a:off x="5181600" y="1599547"/>
            <a:ext cx="3906562" cy="383443"/>
            <a:chOff x="931333" y="2904446"/>
            <a:chExt cx="5319890" cy="383443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1333" y="3273778"/>
              <a:ext cx="5319890" cy="141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3499570" y="2904446"/>
              <a:ext cx="268939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smtClean="0"/>
                <a:t>Water only condition</a:t>
              </a:r>
              <a:endParaRPr lang="en-US" sz="1600" i="1" dirty="0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931334" y="6488668"/>
            <a:ext cx="7953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Introduction   </a:t>
            </a:r>
            <a:r>
              <a:rPr lang="en-US" i="1" dirty="0" smtClean="0">
                <a:solidFill>
                  <a:schemeClr val="bg1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i="1" dirty="0" smtClean="0">
                <a:solidFill>
                  <a:schemeClr val="bg1"/>
                </a:solidFill>
              </a:rPr>
              <a:t>  Objective 1 </a:t>
            </a:r>
            <a:r>
              <a:rPr lang="en-US" i="1" dirty="0" smtClean="0">
                <a:solidFill>
                  <a:schemeClr val="bg1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i="1" dirty="0" smtClean="0">
                <a:solidFill>
                  <a:schemeClr val="bg1"/>
                </a:solidFill>
              </a:rPr>
              <a:t>  Objective 2</a:t>
            </a:r>
            <a:endParaRPr lang="en-US" i="1" dirty="0">
              <a:solidFill>
                <a:srgbClr val="2D80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581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0548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801" y="713460"/>
            <a:ext cx="3785898" cy="2519535"/>
          </a:xfrm>
          <a:prstGeom prst="rect">
            <a:avLst/>
          </a:prstGeom>
          <a:ln w="1905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DSC0549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767" y="3510183"/>
            <a:ext cx="3785898" cy="2519535"/>
          </a:xfrm>
          <a:prstGeom prst="rect">
            <a:avLst/>
          </a:prstGeom>
          <a:ln w="1905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DSC05499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7232" y="722425"/>
            <a:ext cx="3788101" cy="2521001"/>
          </a:xfrm>
          <a:prstGeom prst="rect">
            <a:avLst/>
          </a:prstGeom>
          <a:ln w="1905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DSC00037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39638" y="3510183"/>
            <a:ext cx="3785696" cy="2519535"/>
          </a:xfrm>
          <a:prstGeom prst="rect">
            <a:avLst/>
          </a:prstGeom>
          <a:ln w="1905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57200" y="-68040"/>
            <a:ext cx="8229600" cy="846881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u="none" strike="noStrike" kern="1200" cap="none" spc="0" normalizeH="0" baseline="0" noProof="0" dirty="0" smtClean="0">
                <a:ln>
                  <a:noFill/>
                </a:ln>
                <a:solidFill>
                  <a:srgbClr val="4F62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Pipe scale in AMD pipeline</a:t>
            </a:r>
            <a:endParaRPr kumimoji="0" lang="en-US" sz="4400" b="0" u="none" strike="noStrike" kern="1200" cap="none" spc="0" normalizeH="0" baseline="0" noProof="0" dirty="0">
              <a:ln>
                <a:noFill/>
              </a:ln>
              <a:solidFill>
                <a:srgbClr val="4F6228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6055620"/>
            <a:ext cx="86868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dirty="0" smtClean="0"/>
              <a:t>Pipe scale causes clogging and requires costly clean-out every 2-4 years</a:t>
            </a:r>
            <a:endParaRPr lang="en-US" sz="2300" dirty="0"/>
          </a:p>
        </p:txBody>
      </p:sp>
      <p:grpSp>
        <p:nvGrpSpPr>
          <p:cNvPr id="10" name="Group 9"/>
          <p:cNvGrpSpPr/>
          <p:nvPr/>
        </p:nvGrpSpPr>
        <p:grpSpPr>
          <a:xfrm>
            <a:off x="0" y="6509443"/>
            <a:ext cx="9143999" cy="343094"/>
            <a:chOff x="0" y="6514917"/>
            <a:chExt cx="9143999" cy="343094"/>
          </a:xfrm>
        </p:grpSpPr>
        <p:sp>
          <p:nvSpPr>
            <p:cNvPr id="11" name="Rectangle 10"/>
            <p:cNvSpPr/>
            <p:nvPr/>
          </p:nvSpPr>
          <p:spPr>
            <a:xfrm>
              <a:off x="0" y="6514917"/>
              <a:ext cx="9143999" cy="343093"/>
            </a:xfrm>
            <a:prstGeom prst="rect">
              <a:avLst/>
            </a:prstGeom>
            <a:solidFill>
              <a:srgbClr val="006E3F"/>
            </a:solidFill>
            <a:ln>
              <a:solidFill>
                <a:srgbClr val="006E4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" name="Picture 11" descr="USGS white on green background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6523886"/>
              <a:ext cx="815787" cy="334125"/>
            </a:xfrm>
            <a:prstGeom prst="rect">
              <a:avLst/>
            </a:prstGeom>
            <a:ln>
              <a:solidFill>
                <a:srgbClr val="006E3F"/>
              </a:solidFill>
            </a:ln>
          </p:spPr>
        </p:pic>
      </p:grpSp>
      <p:sp>
        <p:nvSpPr>
          <p:cNvPr id="14" name="TextBox 13"/>
          <p:cNvSpPr txBox="1"/>
          <p:nvPr/>
        </p:nvSpPr>
        <p:spPr>
          <a:xfrm>
            <a:off x="931334" y="6488668"/>
            <a:ext cx="7953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Introduction</a:t>
            </a:r>
            <a:endParaRPr lang="en-US" i="1" dirty="0">
              <a:solidFill>
                <a:srgbClr val="2D80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648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1" y="0"/>
            <a:ext cx="9143998" cy="846881"/>
          </a:xfrm>
          <a:prstGeom prst="rect">
            <a:avLst/>
          </a:prstGeom>
        </p:spPr>
        <p:txBody>
          <a:bodyPr/>
          <a:lstStyle/>
          <a:p>
            <a:pPr lvl="0" algn="ctr">
              <a:spcBef>
                <a:spcPct val="0"/>
              </a:spcBef>
              <a:defRPr/>
            </a:pPr>
            <a:r>
              <a:rPr lang="en-US" sz="3600" dirty="0" smtClean="0">
                <a:solidFill>
                  <a:srgbClr val="4F6228"/>
                </a:solidFill>
              </a:rPr>
              <a:t>LiCl Tracer test for  1D reactive </a:t>
            </a:r>
            <a:r>
              <a:rPr lang="en-US" sz="3600" dirty="0">
                <a:solidFill>
                  <a:srgbClr val="4F6228"/>
                </a:solidFill>
              </a:rPr>
              <a:t>transport model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0" y="6509443"/>
            <a:ext cx="9143999" cy="343094"/>
            <a:chOff x="0" y="6514917"/>
            <a:chExt cx="9143999" cy="343094"/>
          </a:xfrm>
        </p:grpSpPr>
        <p:sp>
          <p:nvSpPr>
            <p:cNvPr id="5" name="Rectangle 4"/>
            <p:cNvSpPr/>
            <p:nvPr/>
          </p:nvSpPr>
          <p:spPr>
            <a:xfrm>
              <a:off x="0" y="6514917"/>
              <a:ext cx="9143999" cy="343093"/>
            </a:xfrm>
            <a:prstGeom prst="rect">
              <a:avLst/>
            </a:prstGeom>
            <a:solidFill>
              <a:srgbClr val="006E3F"/>
            </a:solidFill>
            <a:ln>
              <a:solidFill>
                <a:srgbClr val="006E4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 descr="USGS white on green background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6523886"/>
              <a:ext cx="815787" cy="334125"/>
            </a:xfrm>
            <a:prstGeom prst="rect">
              <a:avLst/>
            </a:prstGeom>
            <a:ln>
              <a:solidFill>
                <a:srgbClr val="006E3F"/>
              </a:solidFill>
            </a:ln>
          </p:spPr>
        </p:pic>
      </p:grpSp>
      <p:pic>
        <p:nvPicPr>
          <p:cNvPr id="8" name="Picture 7" descr="IMM scale project pipeline sites map3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64" y="611505"/>
            <a:ext cx="8458200" cy="5872022"/>
          </a:xfrm>
          <a:prstGeom prst="rect">
            <a:avLst/>
          </a:prstGeom>
        </p:spPr>
      </p:pic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83332404"/>
              </p:ext>
            </p:extLst>
          </p:nvPr>
        </p:nvGraphicFramePr>
        <p:xfrm>
          <a:off x="1" y="611505"/>
          <a:ext cx="3680592" cy="22779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10104736"/>
              </p:ext>
            </p:extLst>
          </p:nvPr>
        </p:nvGraphicFramePr>
        <p:xfrm>
          <a:off x="2786125" y="1099376"/>
          <a:ext cx="3783948" cy="23389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28985389"/>
              </p:ext>
            </p:extLst>
          </p:nvPr>
        </p:nvGraphicFramePr>
        <p:xfrm>
          <a:off x="5442926" y="1854215"/>
          <a:ext cx="3576345" cy="22923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58993865"/>
              </p:ext>
            </p:extLst>
          </p:nvPr>
        </p:nvGraphicFramePr>
        <p:xfrm>
          <a:off x="5442925" y="4133586"/>
          <a:ext cx="3701074" cy="23302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931334" y="6488668"/>
            <a:ext cx="7953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Introduction   </a:t>
            </a:r>
            <a:r>
              <a:rPr lang="en-US" i="1" dirty="0" smtClean="0">
                <a:solidFill>
                  <a:schemeClr val="bg1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i="1" dirty="0" smtClean="0">
                <a:solidFill>
                  <a:schemeClr val="bg1"/>
                </a:solidFill>
              </a:rPr>
              <a:t>  Objective 1 </a:t>
            </a:r>
            <a:r>
              <a:rPr lang="en-US" i="1" dirty="0" smtClean="0">
                <a:solidFill>
                  <a:schemeClr val="bg1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i="1" dirty="0" smtClean="0">
                <a:solidFill>
                  <a:schemeClr val="bg1"/>
                </a:solidFill>
              </a:rPr>
              <a:t>  Objective 2</a:t>
            </a:r>
            <a:endParaRPr lang="en-US" i="1" dirty="0">
              <a:solidFill>
                <a:srgbClr val="2D80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112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6509443"/>
            <a:ext cx="9143999" cy="343094"/>
            <a:chOff x="0" y="6514917"/>
            <a:chExt cx="9143999" cy="343094"/>
          </a:xfrm>
        </p:grpSpPr>
        <p:sp>
          <p:nvSpPr>
            <p:cNvPr id="3" name="Rectangle 2"/>
            <p:cNvSpPr/>
            <p:nvPr/>
          </p:nvSpPr>
          <p:spPr>
            <a:xfrm>
              <a:off x="0" y="6514917"/>
              <a:ext cx="9143999" cy="343093"/>
            </a:xfrm>
            <a:prstGeom prst="rect">
              <a:avLst/>
            </a:prstGeom>
            <a:solidFill>
              <a:srgbClr val="006E3F"/>
            </a:solidFill>
            <a:ln>
              <a:solidFill>
                <a:srgbClr val="006E4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3" descr="USGS white on green background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6523886"/>
              <a:ext cx="815787" cy="334125"/>
            </a:xfrm>
            <a:prstGeom prst="rect">
              <a:avLst/>
            </a:prstGeom>
            <a:ln>
              <a:solidFill>
                <a:srgbClr val="006E3F"/>
              </a:solidFill>
            </a:ln>
          </p:spPr>
        </p:pic>
      </p:grpSp>
      <p:sp>
        <p:nvSpPr>
          <p:cNvPr id="6" name="Title 1"/>
          <p:cNvSpPr txBox="1">
            <a:spLocks/>
          </p:cNvSpPr>
          <p:nvPr/>
        </p:nvSpPr>
        <p:spPr>
          <a:xfrm>
            <a:off x="457200" y="58553"/>
            <a:ext cx="8229600" cy="846881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4F6228"/>
                </a:solidFill>
              </a:rPr>
              <a:t>Research Objective 2</a:t>
            </a:r>
            <a:endParaRPr lang="en-US" dirty="0">
              <a:solidFill>
                <a:srgbClr val="4F6228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918134"/>
            <a:ext cx="8387113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Arial"/>
              <a:buChar char="•"/>
            </a:pPr>
            <a:r>
              <a:rPr lang="en-US" sz="2400" dirty="0" smtClean="0"/>
              <a:t>Iron oxidation is biotic</a:t>
            </a:r>
          </a:p>
          <a:p>
            <a:pPr marL="914400" lvl="1" indent="-457200">
              <a:buFont typeface="Arial"/>
              <a:buChar char="•"/>
            </a:pPr>
            <a:endParaRPr lang="en-US" sz="2400" dirty="0" smtClean="0"/>
          </a:p>
          <a:p>
            <a:pPr marL="914400" lvl="1" indent="-457200">
              <a:buFont typeface="Arial"/>
              <a:buChar char="•"/>
            </a:pPr>
            <a:r>
              <a:rPr lang="en-US" sz="2400" dirty="0" smtClean="0"/>
              <a:t>Iron precipitation is “seeded” by scale</a:t>
            </a:r>
          </a:p>
          <a:p>
            <a:pPr marL="914400" lvl="1" indent="-457200">
              <a:buFont typeface="Arial"/>
              <a:buChar char="•"/>
            </a:pPr>
            <a:endParaRPr lang="en-US" sz="2400" dirty="0" smtClean="0"/>
          </a:p>
          <a:p>
            <a:pPr marL="914400" lvl="1" indent="-457200">
              <a:buFont typeface="Arial"/>
              <a:buChar char="•"/>
            </a:pPr>
            <a:r>
              <a:rPr lang="en-US" sz="2400" dirty="0" smtClean="0"/>
              <a:t>Precipitate formed in batch experiments is similar to scale</a:t>
            </a:r>
          </a:p>
          <a:p>
            <a:pPr marL="914400" lvl="1" indent="-457200">
              <a:buFont typeface="Arial"/>
              <a:buChar char="•"/>
            </a:pPr>
            <a:endParaRPr lang="en-US" sz="2400" dirty="0" smtClean="0"/>
          </a:p>
          <a:p>
            <a:pPr marL="914400" lvl="1" indent="-457200">
              <a:buFont typeface="Arial"/>
              <a:buChar char="•"/>
            </a:pPr>
            <a:r>
              <a:rPr lang="en-US" sz="2400" dirty="0" smtClean="0"/>
              <a:t>Batch geochemical model</a:t>
            </a:r>
          </a:p>
          <a:p>
            <a:pPr marL="1371600" lvl="2" indent="-457200">
              <a:buFont typeface="Arial"/>
              <a:buChar char="•"/>
            </a:pPr>
            <a:r>
              <a:rPr lang="en-US" sz="2000" dirty="0" smtClean="0"/>
              <a:t>Kinetics: Microbial Fe oxidation, precipitation, surface buffering</a:t>
            </a:r>
          </a:p>
          <a:p>
            <a:pPr marL="1371600" lvl="2" indent="-457200">
              <a:buFont typeface="Arial"/>
              <a:buChar char="•"/>
            </a:pPr>
            <a:endParaRPr lang="en-US" sz="2000" dirty="0" smtClean="0"/>
          </a:p>
          <a:p>
            <a:pPr marL="914400" lvl="1" indent="-457200">
              <a:buFont typeface="Arial"/>
              <a:buChar char="•"/>
            </a:pPr>
            <a:r>
              <a:rPr lang="en-US" sz="2400" dirty="0" smtClean="0"/>
              <a:t>Field scale processes</a:t>
            </a:r>
          </a:p>
          <a:p>
            <a:pPr marL="1371600" lvl="2" indent="-457200">
              <a:buFont typeface="Arial"/>
              <a:buChar char="•"/>
            </a:pPr>
            <a:r>
              <a:rPr lang="en-US" sz="2000" dirty="0" smtClean="0"/>
              <a:t>In situ rates of Fe oxidation</a:t>
            </a:r>
          </a:p>
          <a:p>
            <a:pPr marL="1371600" lvl="2" indent="-457200">
              <a:buFont typeface="Arial"/>
              <a:buChar char="•"/>
            </a:pPr>
            <a:r>
              <a:rPr lang="en-US" sz="2000" dirty="0" smtClean="0"/>
              <a:t>1D reactive transport model</a:t>
            </a:r>
          </a:p>
          <a:p>
            <a:pPr lvl="3"/>
            <a:r>
              <a:rPr lang="en-US" sz="2000" i="1" dirty="0" smtClean="0"/>
              <a:t>	test remediation strategies</a:t>
            </a:r>
          </a:p>
          <a:p>
            <a:pPr lvl="3"/>
            <a:r>
              <a:rPr lang="en-US" sz="2000" i="1" dirty="0"/>
              <a:t>	</a:t>
            </a:r>
            <a:r>
              <a:rPr lang="en-US" sz="2000" i="1" dirty="0" smtClean="0"/>
              <a:t>application to other sites with pipe scaling</a:t>
            </a:r>
          </a:p>
          <a:p>
            <a:pPr marL="914400" lvl="1" indent="-457200">
              <a:buFont typeface="Arial"/>
              <a:buChar char="•"/>
            </a:pPr>
            <a:endParaRPr lang="en-US" sz="2800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931334" y="6488668"/>
            <a:ext cx="7953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Introduction   </a:t>
            </a:r>
            <a:r>
              <a:rPr lang="en-US" i="1" dirty="0" smtClean="0">
                <a:solidFill>
                  <a:schemeClr val="bg1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i="1" dirty="0" smtClean="0">
                <a:solidFill>
                  <a:schemeClr val="bg1"/>
                </a:solidFill>
              </a:rPr>
              <a:t>  Objective 1 </a:t>
            </a:r>
            <a:r>
              <a:rPr lang="en-US" i="1" dirty="0" smtClean="0">
                <a:solidFill>
                  <a:schemeClr val="bg1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i="1" dirty="0" smtClean="0">
                <a:solidFill>
                  <a:schemeClr val="bg1"/>
                </a:solidFill>
              </a:rPr>
              <a:t>  Objective 2</a:t>
            </a:r>
            <a:endParaRPr lang="en-US" i="1" dirty="0">
              <a:solidFill>
                <a:srgbClr val="2D80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921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6509443"/>
            <a:ext cx="9143999" cy="343094"/>
            <a:chOff x="0" y="6514917"/>
            <a:chExt cx="9143999" cy="343094"/>
          </a:xfrm>
        </p:grpSpPr>
        <p:sp>
          <p:nvSpPr>
            <p:cNvPr id="7" name="Rectangle 6"/>
            <p:cNvSpPr/>
            <p:nvPr/>
          </p:nvSpPr>
          <p:spPr>
            <a:xfrm>
              <a:off x="0" y="6514917"/>
              <a:ext cx="9143999" cy="343093"/>
            </a:xfrm>
            <a:prstGeom prst="rect">
              <a:avLst/>
            </a:prstGeom>
            <a:solidFill>
              <a:srgbClr val="006E3F"/>
            </a:solidFill>
            <a:ln>
              <a:solidFill>
                <a:srgbClr val="006E4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" name="Picture 7" descr="USGS white on green background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6523886"/>
              <a:ext cx="815787" cy="334125"/>
            </a:xfrm>
            <a:prstGeom prst="rect">
              <a:avLst/>
            </a:prstGeom>
            <a:ln>
              <a:solidFill>
                <a:srgbClr val="006E3F"/>
              </a:solidFill>
            </a:ln>
          </p:spPr>
        </p:pic>
      </p:grpSp>
      <p:sp>
        <p:nvSpPr>
          <p:cNvPr id="9" name="TextBox 8"/>
          <p:cNvSpPr txBox="1"/>
          <p:nvPr/>
        </p:nvSpPr>
        <p:spPr>
          <a:xfrm>
            <a:off x="931334" y="6488668"/>
            <a:ext cx="79537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Introduction   </a:t>
            </a:r>
            <a:r>
              <a:rPr lang="en-US" i="1" dirty="0" smtClean="0">
                <a:solidFill>
                  <a:schemeClr val="bg1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i="1" dirty="0" smtClean="0">
                <a:solidFill>
                  <a:schemeClr val="bg1"/>
                </a:solidFill>
              </a:rPr>
              <a:t>  Objective 1 </a:t>
            </a:r>
            <a:r>
              <a:rPr lang="en-US" i="1" dirty="0" smtClean="0">
                <a:solidFill>
                  <a:schemeClr val="bg1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i="1" dirty="0" smtClean="0">
                <a:solidFill>
                  <a:schemeClr val="bg1"/>
                </a:solidFill>
              </a:rPr>
              <a:t>  Objective 2 </a:t>
            </a:r>
            <a:r>
              <a:rPr lang="en-US" i="1" dirty="0" smtClean="0">
                <a:solidFill>
                  <a:schemeClr val="bg1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i="1" dirty="0" smtClean="0">
                <a:solidFill>
                  <a:schemeClr val="bg1"/>
                </a:solidFill>
              </a:rPr>
              <a:t>  Objective 3</a:t>
            </a:r>
            <a:endParaRPr lang="en-US" i="1" dirty="0" smtClean="0">
              <a:solidFill>
                <a:srgbClr val="2D8015"/>
              </a:solidFill>
            </a:endParaRPr>
          </a:p>
          <a:p>
            <a:endParaRPr lang="en-US" i="1" dirty="0">
              <a:solidFill>
                <a:srgbClr val="2D8015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57200" y="58553"/>
            <a:ext cx="8229600" cy="846881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4F6228"/>
                </a:solidFill>
              </a:rPr>
              <a:t>Research Objective 3 - mitigation</a:t>
            </a:r>
            <a:endParaRPr lang="en-US" dirty="0">
              <a:solidFill>
                <a:srgbClr val="4F6228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5800" y="990600"/>
            <a:ext cx="7848600" cy="4924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i="1" dirty="0"/>
              <a:t>Mixing PW3 and Richmond </a:t>
            </a:r>
            <a:r>
              <a:rPr lang="en-US" sz="2600" b="1" i="1" dirty="0" smtClean="0"/>
              <a:t>waters:</a:t>
            </a:r>
            <a:endParaRPr lang="en-US" sz="2600" b="1" dirty="0" smtClean="0"/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Fe(II) oxidation may be hard to control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Precipitation can be prevented by decreasing pH</a:t>
            </a:r>
          </a:p>
          <a:p>
            <a:endParaRPr lang="en-US" sz="2400" dirty="0"/>
          </a:p>
          <a:p>
            <a:r>
              <a:rPr lang="en-US" sz="2400" dirty="0" smtClean="0"/>
              <a:t>PHREEQC calculations of saturation index of </a:t>
            </a:r>
            <a:r>
              <a:rPr lang="en-US" sz="2400" dirty="0" err="1" smtClean="0"/>
              <a:t>schwertmannite</a:t>
            </a:r>
            <a:r>
              <a:rPr lang="en-US" sz="2400" dirty="0" smtClean="0"/>
              <a:t> 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Variable Fe(III) concentrations, mixing ratios (pH)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~5% Richmond + 95% PW3</a:t>
            </a:r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r>
              <a:rPr lang="en-US" sz="2400" dirty="0" smtClean="0"/>
              <a:t>Batch experiments: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1%, 5%, 10% Richmond water, balance PW3 </a:t>
            </a:r>
            <a:endParaRPr lang="en-US" sz="2400" dirty="0" smtClean="0"/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W</a:t>
            </a:r>
            <a:r>
              <a:rPr lang="en-US" sz="2400" dirty="0" smtClean="0"/>
              <a:t>ith </a:t>
            </a:r>
            <a:r>
              <a:rPr lang="en-US" sz="2400" dirty="0"/>
              <a:t>and without scale </a:t>
            </a:r>
            <a:r>
              <a:rPr lang="en-US" sz="2400" dirty="0" smtClean="0"/>
              <a:t>(effect </a:t>
            </a:r>
            <a:r>
              <a:rPr lang="en-US" sz="2400" dirty="0"/>
              <a:t>of pre-existing </a:t>
            </a:r>
            <a:r>
              <a:rPr lang="en-US" sz="2400" dirty="0" smtClean="0"/>
              <a:t>scale)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Range of Fe(III) conditions by inoculating </a:t>
            </a:r>
            <a:r>
              <a:rPr lang="en-US" sz="2400" dirty="0"/>
              <a:t>with </a:t>
            </a:r>
            <a:r>
              <a:rPr lang="en-US" sz="2400" dirty="0" smtClean="0"/>
              <a:t>a microbial culture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38864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-32736" y="5543450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/>
              <a:t>Precipitation in 1% Richmond – none in 5%, 10% </a:t>
            </a:r>
          </a:p>
        </p:txBody>
      </p:sp>
      <p:graphicFrame>
        <p:nvGraphicFramePr>
          <p:cNvPr id="11" name="Chart 10"/>
          <p:cNvGraphicFramePr/>
          <p:nvPr>
            <p:extLst>
              <p:ext uri="{D42A27DB-BD31-4B8C-83A1-F6EECF244321}">
                <p14:modId xmlns:p14="http://schemas.microsoft.com/office/powerpoint/2010/main" val="1678862834"/>
              </p:ext>
            </p:extLst>
          </p:nvPr>
        </p:nvGraphicFramePr>
        <p:xfrm>
          <a:off x="656170" y="935256"/>
          <a:ext cx="3657600" cy="23983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Chart 11"/>
          <p:cNvGraphicFramePr/>
          <p:nvPr>
            <p:extLst>
              <p:ext uri="{D42A27DB-BD31-4B8C-83A1-F6EECF244321}">
                <p14:modId xmlns:p14="http://schemas.microsoft.com/office/powerpoint/2010/main" val="1685288179"/>
              </p:ext>
            </p:extLst>
          </p:nvPr>
        </p:nvGraphicFramePr>
        <p:xfrm>
          <a:off x="579970" y="3181250"/>
          <a:ext cx="3810000" cy="23659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Chart 12"/>
          <p:cNvGraphicFramePr/>
          <p:nvPr>
            <p:extLst>
              <p:ext uri="{D42A27DB-BD31-4B8C-83A1-F6EECF244321}">
                <p14:modId xmlns:p14="http://schemas.microsoft.com/office/powerpoint/2010/main" val="2860751567"/>
              </p:ext>
            </p:extLst>
          </p:nvPr>
        </p:nvGraphicFramePr>
        <p:xfrm>
          <a:off x="4800601" y="3177506"/>
          <a:ext cx="4114800" cy="23659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" name="Chart 13"/>
          <p:cNvGraphicFramePr/>
          <p:nvPr>
            <p:extLst>
              <p:ext uri="{D42A27DB-BD31-4B8C-83A1-F6EECF244321}">
                <p14:modId xmlns:p14="http://schemas.microsoft.com/office/powerpoint/2010/main" val="2186020250"/>
              </p:ext>
            </p:extLst>
          </p:nvPr>
        </p:nvGraphicFramePr>
        <p:xfrm>
          <a:off x="4858350" y="895250"/>
          <a:ext cx="4133249" cy="228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2123659" y="591840"/>
            <a:ext cx="11057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/>
              <a:t>no scale</a:t>
            </a:r>
            <a:endParaRPr lang="en-US" sz="2000" b="1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6096000" y="590450"/>
            <a:ext cx="13135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/>
              <a:t>with scale</a:t>
            </a:r>
            <a:endParaRPr lang="en-US" sz="2000" b="1" i="1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4751872" y="762000"/>
            <a:ext cx="0" cy="5150782"/>
          </a:xfrm>
          <a:prstGeom prst="line">
            <a:avLst/>
          </a:prstGeom>
          <a:ln w="12700">
            <a:solidFill>
              <a:srgbClr val="77933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3491" y="1750490"/>
            <a:ext cx="664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Fe(T)</a:t>
            </a:r>
            <a:endParaRPr lang="en-US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125988" y="4036490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pH</a:t>
            </a:r>
            <a:endParaRPr lang="en-US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4294095" y="5543450"/>
            <a:ext cx="4849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/>
              <a:t>Scale buffers pH to 2.1-2.2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038600" y="1123850"/>
            <a:ext cx="5393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8000"/>
                </a:solidFill>
              </a:rPr>
              <a:t>10%</a:t>
            </a:r>
            <a:endParaRPr lang="en-US" sz="1600" dirty="0">
              <a:solidFill>
                <a:srgbClr val="008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114800" y="1504850"/>
            <a:ext cx="4353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5</a:t>
            </a:r>
            <a:r>
              <a:rPr lang="en-US" sz="1600" dirty="0" smtClean="0">
                <a:solidFill>
                  <a:srgbClr val="FF0000"/>
                </a:solidFill>
              </a:rPr>
              <a:t>%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114800" y="1885850"/>
            <a:ext cx="4353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1%</a:t>
            </a:r>
            <a:endParaRPr lang="en-US" sz="16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229600" y="1200050"/>
            <a:ext cx="5393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8000"/>
                </a:solidFill>
              </a:rPr>
              <a:t>10%</a:t>
            </a:r>
            <a:endParaRPr lang="en-US" sz="1600" dirty="0">
              <a:solidFill>
                <a:srgbClr val="008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305800" y="1581050"/>
            <a:ext cx="4353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5</a:t>
            </a:r>
            <a:r>
              <a:rPr lang="en-US" sz="1600" dirty="0" smtClean="0">
                <a:solidFill>
                  <a:srgbClr val="FF0000"/>
                </a:solidFill>
              </a:rPr>
              <a:t>%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305800" y="1962050"/>
            <a:ext cx="4353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558ED5"/>
                </a:solidFill>
              </a:rPr>
              <a:t>1%</a:t>
            </a:r>
            <a:endParaRPr lang="en-US" sz="1600" dirty="0">
              <a:solidFill>
                <a:srgbClr val="558ED5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930" y="5945538"/>
            <a:ext cx="9144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 smtClean="0">
                <a:solidFill>
                  <a:schemeClr val="accent3">
                    <a:lumMod val="50000"/>
                  </a:schemeClr>
                </a:solidFill>
              </a:rPr>
              <a:t>Decreasing pH by mixing with Richmond effective in preventing scale formation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1" y="0"/>
            <a:ext cx="9143998" cy="846881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smtClean="0">
                <a:solidFill>
                  <a:srgbClr val="4F6228"/>
                </a:solidFill>
                <a:latin typeface="+mj-lt"/>
                <a:ea typeface="+mj-ea"/>
                <a:cs typeface="+mj-cs"/>
              </a:rPr>
              <a:t>Pipe Scale Mitigation</a:t>
            </a:r>
            <a:endParaRPr kumimoji="0" lang="en-US" sz="3600" b="0" u="none" strike="noStrike" kern="1200" cap="none" spc="0" normalizeH="0" baseline="0" noProof="0" dirty="0">
              <a:ln>
                <a:noFill/>
              </a:ln>
              <a:solidFill>
                <a:srgbClr val="4F6228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0" y="6509443"/>
            <a:ext cx="9143999" cy="343094"/>
            <a:chOff x="0" y="6514917"/>
            <a:chExt cx="9143999" cy="343094"/>
          </a:xfrm>
        </p:grpSpPr>
        <p:sp>
          <p:nvSpPr>
            <p:cNvPr id="33" name="Rectangle 32"/>
            <p:cNvSpPr/>
            <p:nvPr/>
          </p:nvSpPr>
          <p:spPr>
            <a:xfrm>
              <a:off x="0" y="6514917"/>
              <a:ext cx="9143999" cy="343093"/>
            </a:xfrm>
            <a:prstGeom prst="rect">
              <a:avLst/>
            </a:prstGeom>
            <a:solidFill>
              <a:srgbClr val="006E3F"/>
            </a:solidFill>
            <a:ln>
              <a:solidFill>
                <a:srgbClr val="006E4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4" name="Picture 33" descr="USGS white on green background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6523886"/>
              <a:ext cx="815787" cy="334125"/>
            </a:xfrm>
            <a:prstGeom prst="rect">
              <a:avLst/>
            </a:prstGeom>
            <a:ln>
              <a:solidFill>
                <a:srgbClr val="006E3F"/>
              </a:solidFill>
            </a:ln>
          </p:spPr>
        </p:pic>
      </p:grpSp>
      <p:cxnSp>
        <p:nvCxnSpPr>
          <p:cNvPr id="4" name="Straight Connector 3"/>
          <p:cNvCxnSpPr/>
          <p:nvPr/>
        </p:nvCxnSpPr>
        <p:spPr>
          <a:xfrm>
            <a:off x="6621908" y="1360586"/>
            <a:ext cx="620560" cy="0"/>
          </a:xfrm>
          <a:prstGeom prst="line">
            <a:avLst/>
          </a:prstGeom>
          <a:ln>
            <a:solidFill>
              <a:srgbClr val="00AB0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6608949" y="1893688"/>
            <a:ext cx="620560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6608949" y="2198488"/>
            <a:ext cx="620560" cy="0"/>
          </a:xfrm>
          <a:prstGeom prst="line">
            <a:avLst/>
          </a:prstGeom>
          <a:ln>
            <a:solidFill>
              <a:srgbClr val="3366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931334" y="6488668"/>
            <a:ext cx="79537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Introduction   </a:t>
            </a:r>
            <a:r>
              <a:rPr lang="en-US" i="1" dirty="0" smtClean="0">
                <a:solidFill>
                  <a:schemeClr val="bg1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i="1" dirty="0" smtClean="0">
                <a:solidFill>
                  <a:schemeClr val="bg1"/>
                </a:solidFill>
              </a:rPr>
              <a:t>  Objective 1 </a:t>
            </a:r>
            <a:r>
              <a:rPr lang="en-US" i="1" dirty="0" smtClean="0">
                <a:solidFill>
                  <a:schemeClr val="bg1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i="1" dirty="0" smtClean="0">
                <a:solidFill>
                  <a:schemeClr val="bg1"/>
                </a:solidFill>
              </a:rPr>
              <a:t>  Objective 2 </a:t>
            </a:r>
            <a:r>
              <a:rPr lang="en-US" i="1" dirty="0" smtClean="0">
                <a:solidFill>
                  <a:schemeClr val="bg1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i="1" dirty="0" smtClean="0">
                <a:solidFill>
                  <a:schemeClr val="bg1"/>
                </a:solidFill>
              </a:rPr>
              <a:t>  Objective 3</a:t>
            </a:r>
            <a:endParaRPr lang="en-US" i="1" dirty="0" smtClean="0">
              <a:solidFill>
                <a:srgbClr val="2D8015"/>
              </a:solidFill>
            </a:endParaRPr>
          </a:p>
          <a:p>
            <a:endParaRPr lang="en-US" i="1" dirty="0">
              <a:solidFill>
                <a:srgbClr val="2D80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418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AsOne/>
      </p:bldGraphic>
      <p:bldGraphic spid="14" grpId="0">
        <p:bldAsOne/>
      </p:bldGraphic>
      <p:bldP spid="16" grpId="0"/>
      <p:bldP spid="24" grpId="0"/>
      <p:bldP spid="27" grpId="0"/>
      <p:bldP spid="28" grpId="0"/>
      <p:bldP spid="2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6509443"/>
            <a:ext cx="9143999" cy="343094"/>
            <a:chOff x="0" y="6514917"/>
            <a:chExt cx="9143999" cy="343094"/>
          </a:xfrm>
        </p:grpSpPr>
        <p:sp>
          <p:nvSpPr>
            <p:cNvPr id="3" name="Rectangle 2"/>
            <p:cNvSpPr/>
            <p:nvPr/>
          </p:nvSpPr>
          <p:spPr>
            <a:xfrm>
              <a:off x="0" y="6514917"/>
              <a:ext cx="9143999" cy="343093"/>
            </a:xfrm>
            <a:prstGeom prst="rect">
              <a:avLst/>
            </a:prstGeom>
            <a:solidFill>
              <a:srgbClr val="006E3F"/>
            </a:solidFill>
            <a:ln>
              <a:solidFill>
                <a:srgbClr val="006E4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3" descr="USGS white on green background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6523886"/>
              <a:ext cx="815787" cy="334125"/>
            </a:xfrm>
            <a:prstGeom prst="rect">
              <a:avLst/>
            </a:prstGeom>
            <a:ln>
              <a:solidFill>
                <a:srgbClr val="006E3F"/>
              </a:solidFill>
            </a:ln>
          </p:spPr>
        </p:pic>
      </p:grpSp>
      <p:sp>
        <p:nvSpPr>
          <p:cNvPr id="6" name="TextBox 5"/>
          <p:cNvSpPr txBox="1"/>
          <p:nvPr/>
        </p:nvSpPr>
        <p:spPr>
          <a:xfrm>
            <a:off x="931334" y="6488668"/>
            <a:ext cx="79537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Introduction   </a:t>
            </a:r>
            <a:r>
              <a:rPr lang="en-US" i="1" dirty="0" smtClean="0">
                <a:solidFill>
                  <a:schemeClr val="bg1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i="1" dirty="0" smtClean="0">
                <a:solidFill>
                  <a:schemeClr val="bg1"/>
                </a:solidFill>
              </a:rPr>
              <a:t>  Objective 1 </a:t>
            </a:r>
            <a:r>
              <a:rPr lang="en-US" i="1" dirty="0" smtClean="0">
                <a:solidFill>
                  <a:schemeClr val="bg1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i="1" dirty="0" smtClean="0">
                <a:solidFill>
                  <a:schemeClr val="bg1"/>
                </a:solidFill>
              </a:rPr>
              <a:t>  Objective 2 </a:t>
            </a:r>
            <a:r>
              <a:rPr lang="en-US" i="1" dirty="0" smtClean="0">
                <a:solidFill>
                  <a:schemeClr val="bg1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i="1" dirty="0" smtClean="0">
                <a:solidFill>
                  <a:schemeClr val="bg1"/>
                </a:solidFill>
              </a:rPr>
              <a:t>  Objective 3 </a:t>
            </a:r>
            <a:r>
              <a:rPr lang="en-US" i="1" dirty="0" smtClean="0">
                <a:solidFill>
                  <a:schemeClr val="bg1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i="1" dirty="0" smtClean="0">
                <a:solidFill>
                  <a:schemeClr val="bg1"/>
                </a:solidFill>
              </a:rPr>
              <a:t>  Conclusions</a:t>
            </a:r>
            <a:endParaRPr lang="en-US" i="1" dirty="0" smtClean="0">
              <a:solidFill>
                <a:srgbClr val="2D8015"/>
              </a:solidFill>
            </a:endParaRPr>
          </a:p>
          <a:p>
            <a:endParaRPr lang="en-US" i="1" dirty="0" smtClean="0">
              <a:solidFill>
                <a:srgbClr val="2D8015"/>
              </a:solidFill>
            </a:endParaRPr>
          </a:p>
          <a:p>
            <a:endParaRPr lang="en-US" i="1" dirty="0">
              <a:solidFill>
                <a:srgbClr val="2D8015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" y="838200"/>
            <a:ext cx="8763000" cy="5509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Fe(II) is oxidized to Fe(III) in pipeline, resulting in precipitation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Fe(II) oxidation is </a:t>
            </a:r>
            <a:r>
              <a:rPr lang="en-US" sz="2400" dirty="0" err="1"/>
              <a:t>microbially</a:t>
            </a:r>
            <a:r>
              <a:rPr lang="en-US" sz="2400" dirty="0"/>
              <a:t> </a:t>
            </a:r>
            <a:r>
              <a:rPr lang="en-US" sz="2400" dirty="0" smtClean="0"/>
              <a:t>mediated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Scale is composed of </a:t>
            </a:r>
            <a:r>
              <a:rPr lang="en-US" sz="2400" dirty="0" err="1" smtClean="0"/>
              <a:t>schwertmannite</a:t>
            </a:r>
            <a:r>
              <a:rPr lang="en-US" sz="2400" dirty="0" smtClean="0"/>
              <a:t>, with minor goethite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Presence of scale “seeds” precipitation</a:t>
            </a:r>
          </a:p>
          <a:p>
            <a:pPr marL="285750" indent="-285750">
              <a:buFont typeface="Arial"/>
              <a:buChar char="•"/>
            </a:pPr>
            <a:endParaRPr lang="en-US" sz="2400" dirty="0" smtClean="0"/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Mixing of Richmond and PW3 as potential mitigation strategy</a:t>
            </a:r>
          </a:p>
          <a:p>
            <a:pPr marL="742950" lvl="1" indent="-285750">
              <a:buFont typeface="Arial"/>
              <a:buChar char="•"/>
            </a:pPr>
            <a:r>
              <a:rPr lang="en-US" sz="2200" i="1" dirty="0" smtClean="0"/>
              <a:t>Confirm with field tests, over range of chemistry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Presence of scale strongly buffers pH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 smtClean="0"/>
              <a:t>Buffering </a:t>
            </a:r>
            <a:r>
              <a:rPr lang="en-US" sz="2400" dirty="0"/>
              <a:t>capacity of scale and rate of scale dissolution are important considerations for other mitigation </a:t>
            </a:r>
            <a:r>
              <a:rPr lang="en-US" sz="2400" dirty="0" smtClean="0"/>
              <a:t>strategies</a:t>
            </a:r>
          </a:p>
          <a:p>
            <a:pPr marL="285750" indent="-285750">
              <a:buFont typeface="Arial"/>
              <a:buChar char="•"/>
            </a:pPr>
            <a:endParaRPr lang="en-US" sz="2400" dirty="0" smtClean="0"/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1D reactive transport model for testing biogeochemical processes, remediation strategies</a:t>
            </a:r>
          </a:p>
          <a:p>
            <a:pPr marL="1200150" lvl="2" indent="-285750">
              <a:buFont typeface="Arial"/>
              <a:buChar char="•"/>
            </a:pPr>
            <a:r>
              <a:rPr lang="en-US" sz="2400" i="1" dirty="0"/>
              <a:t>Field-scale modeling as guidance for effective </a:t>
            </a:r>
            <a:r>
              <a:rPr lang="en-US" sz="2400" i="1" dirty="0" smtClean="0"/>
              <a:t>planning</a:t>
            </a:r>
            <a:endParaRPr lang="en-US" sz="2400" dirty="0" smtClean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" y="0"/>
            <a:ext cx="9143998" cy="846881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smtClean="0">
                <a:solidFill>
                  <a:srgbClr val="4F6228"/>
                </a:solidFill>
                <a:latin typeface="+mj-lt"/>
                <a:ea typeface="+mj-ea"/>
                <a:cs typeface="+mj-cs"/>
              </a:rPr>
              <a:t>Conclusions</a:t>
            </a:r>
            <a:endParaRPr kumimoji="0" lang="en-US" sz="3600" b="0" u="none" strike="noStrike" kern="1200" cap="none" spc="0" normalizeH="0" baseline="0" noProof="0" dirty="0">
              <a:ln>
                <a:noFill/>
              </a:ln>
              <a:solidFill>
                <a:srgbClr val="4F6228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28426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erplanckP429077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67460" y="39688"/>
            <a:ext cx="8976539" cy="194151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i="1" dirty="0" smtClean="0">
                <a:solidFill>
                  <a:schemeClr val="bg1"/>
                </a:solidFill>
                <a:latin typeface="+mn-lt"/>
              </a:rPr>
              <a:t>Thank you for your attention!</a:t>
            </a:r>
            <a:endParaRPr lang="en-US" sz="4000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67460" y="2742039"/>
            <a:ext cx="8838854" cy="3970818"/>
          </a:xfrm>
          <a:prstGeom prst="rect">
            <a:avLst/>
          </a:prstGeom>
          <a:solidFill>
            <a:schemeClr val="tx1">
              <a:alpha val="30000"/>
            </a:schemeClr>
          </a:solidFill>
        </p:spPr>
        <p:txBody>
          <a:bodyPr numCol="2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i="1" dirty="0" smtClean="0">
                <a:solidFill>
                  <a:srgbClr val="FFFFFF"/>
                </a:solidFill>
                <a:cs typeface="Calibri"/>
              </a:rPr>
              <a:t>Acknowledgements</a:t>
            </a:r>
            <a:r>
              <a:rPr lang="en-US" sz="2400" i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:</a:t>
            </a:r>
            <a:endParaRPr lang="en-US" sz="2200" i="1" dirty="0" smtClean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  <a:p>
            <a:r>
              <a:rPr lang="en-US" sz="2600" dirty="0">
                <a:solidFill>
                  <a:srgbClr val="FFFFFF"/>
                </a:solidFill>
                <a:cs typeface="Calibri"/>
              </a:rPr>
              <a:t>James Sickles (US EPA</a:t>
            </a:r>
            <a:r>
              <a:rPr lang="en-US" sz="2600" dirty="0" smtClean="0">
                <a:solidFill>
                  <a:srgbClr val="FFFFFF"/>
                </a:solidFill>
                <a:cs typeface="Calibri"/>
              </a:rPr>
              <a:t>)</a:t>
            </a:r>
            <a:endParaRPr lang="en-US" sz="2600" dirty="0" smtClean="0">
              <a:solidFill>
                <a:srgbClr val="FFFFFF"/>
              </a:solidFill>
              <a:cs typeface="Calibri"/>
            </a:endParaRPr>
          </a:p>
          <a:p>
            <a:r>
              <a:rPr lang="en-US" sz="2600" dirty="0" smtClean="0">
                <a:solidFill>
                  <a:srgbClr val="FFFFFF"/>
                </a:solidFill>
                <a:cs typeface="Calibri"/>
              </a:rPr>
              <a:t>Amy </a:t>
            </a:r>
            <a:r>
              <a:rPr lang="en-US" sz="2600" dirty="0" smtClean="0">
                <a:solidFill>
                  <a:srgbClr val="FFFFFF"/>
                </a:solidFill>
                <a:cs typeface="Calibri"/>
              </a:rPr>
              <a:t>Williams (UC Davis)</a:t>
            </a:r>
          </a:p>
          <a:p>
            <a:r>
              <a:rPr lang="en-US" sz="2600" dirty="0" smtClean="0">
                <a:solidFill>
                  <a:srgbClr val="FFFFFF"/>
                </a:solidFill>
                <a:cs typeface="Calibri"/>
              </a:rPr>
              <a:t>Lily </a:t>
            </a:r>
            <a:r>
              <a:rPr lang="en-US" sz="2600" dirty="0" smtClean="0">
                <a:solidFill>
                  <a:srgbClr val="FFFFFF"/>
                </a:solidFill>
                <a:cs typeface="Calibri"/>
              </a:rPr>
              <a:t>Tavassoli (US EPA)</a:t>
            </a:r>
          </a:p>
          <a:p>
            <a:r>
              <a:rPr lang="en-US" sz="2600" dirty="0" smtClean="0">
                <a:solidFill>
                  <a:srgbClr val="FFFFFF"/>
                </a:solidFill>
                <a:cs typeface="Calibri"/>
              </a:rPr>
              <a:t>Rudy Carver (Iron Mountain Operations)</a:t>
            </a:r>
          </a:p>
          <a:p>
            <a:r>
              <a:rPr lang="en-US" sz="2600" dirty="0" smtClean="0">
                <a:solidFill>
                  <a:srgbClr val="FFFFFF"/>
                </a:solidFill>
                <a:cs typeface="Calibri"/>
              </a:rPr>
              <a:t>Theron Elbe (Iron Mountain Operations)</a:t>
            </a:r>
          </a:p>
          <a:p>
            <a:r>
              <a:rPr lang="en-US" sz="2600" dirty="0" smtClean="0">
                <a:solidFill>
                  <a:srgbClr val="FFFFFF"/>
                </a:solidFill>
                <a:cs typeface="Calibri"/>
              </a:rPr>
              <a:t>Don Odean (Iron Mountain Operations)</a:t>
            </a:r>
          </a:p>
          <a:p>
            <a:r>
              <a:rPr lang="en-US" sz="2600" dirty="0" smtClean="0">
                <a:solidFill>
                  <a:srgbClr val="FFFFFF"/>
                </a:solidFill>
                <a:cs typeface="Calibri"/>
              </a:rPr>
              <a:t>Gary Campbell (USGS)</a:t>
            </a:r>
          </a:p>
          <a:p>
            <a:r>
              <a:rPr lang="en-US" sz="2600" dirty="0" smtClean="0">
                <a:solidFill>
                  <a:srgbClr val="FFFFFF"/>
                </a:solidFill>
                <a:cs typeface="Calibri"/>
              </a:rPr>
              <a:t>JoAnna Barrell (Colorado School of Mines)</a:t>
            </a:r>
          </a:p>
          <a:p>
            <a:r>
              <a:rPr lang="en-US" sz="2600" dirty="0" smtClean="0">
                <a:solidFill>
                  <a:srgbClr val="FFFFFF"/>
                </a:solidFill>
                <a:cs typeface="Calibri"/>
              </a:rPr>
              <a:t>David Metge (USGS)</a:t>
            </a:r>
          </a:p>
          <a:p>
            <a:r>
              <a:rPr lang="en-US" sz="2600" dirty="0" smtClean="0">
                <a:solidFill>
                  <a:srgbClr val="FFFFFF"/>
                </a:solidFill>
                <a:cs typeface="Calibri"/>
              </a:rPr>
              <a:t>Deb Repert (USGS</a:t>
            </a:r>
            <a:endParaRPr lang="en-US" sz="2600" dirty="0">
              <a:ln w="10160">
                <a:solidFill>
                  <a:schemeClr val="accent1"/>
                </a:solidFill>
                <a:prstDash val="solid"/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435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MM scale project pipeline map2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582136"/>
            <a:ext cx="8520955" cy="5915589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-53790"/>
            <a:ext cx="8229600" cy="846881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u="none" strike="noStrike" kern="1200" cap="none" spc="0" normalizeH="0" baseline="0" noProof="0" dirty="0" smtClean="0">
                <a:ln>
                  <a:noFill/>
                </a:ln>
                <a:solidFill>
                  <a:srgbClr val="4F62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Pipelines and water treatment at IMM</a:t>
            </a:r>
            <a:endParaRPr kumimoji="0" lang="en-US" sz="3500" b="0" u="none" strike="noStrike" kern="1200" cap="none" spc="0" normalizeH="0" baseline="0" noProof="0" dirty="0">
              <a:ln>
                <a:noFill/>
              </a:ln>
              <a:solidFill>
                <a:srgbClr val="4F6228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6509443"/>
            <a:ext cx="9143999" cy="343094"/>
            <a:chOff x="0" y="6514917"/>
            <a:chExt cx="9143999" cy="343094"/>
          </a:xfrm>
        </p:grpSpPr>
        <p:sp>
          <p:nvSpPr>
            <p:cNvPr id="6" name="Rectangle 5"/>
            <p:cNvSpPr/>
            <p:nvPr/>
          </p:nvSpPr>
          <p:spPr>
            <a:xfrm>
              <a:off x="0" y="6514917"/>
              <a:ext cx="9143999" cy="343093"/>
            </a:xfrm>
            <a:prstGeom prst="rect">
              <a:avLst/>
            </a:prstGeom>
            <a:solidFill>
              <a:srgbClr val="006E3F"/>
            </a:solidFill>
            <a:ln>
              <a:solidFill>
                <a:srgbClr val="006E4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" name="Picture 6" descr="USGS white on green background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6523886"/>
              <a:ext cx="815787" cy="334125"/>
            </a:xfrm>
            <a:prstGeom prst="rect">
              <a:avLst/>
            </a:prstGeom>
            <a:ln>
              <a:solidFill>
                <a:srgbClr val="006E3F"/>
              </a:solidFill>
            </a:ln>
          </p:spPr>
        </p:pic>
      </p:grpSp>
      <p:sp>
        <p:nvSpPr>
          <p:cNvPr id="8" name="TextBox 7"/>
          <p:cNvSpPr txBox="1"/>
          <p:nvPr/>
        </p:nvSpPr>
        <p:spPr>
          <a:xfrm>
            <a:off x="931334" y="6488668"/>
            <a:ext cx="7953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Introduction</a:t>
            </a:r>
            <a:endParaRPr lang="en-US" i="1" dirty="0">
              <a:solidFill>
                <a:srgbClr val="2D80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309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IMM scale project pipeline map2.tif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377091" y="589865"/>
            <a:ext cx="8520955" cy="591558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-53790"/>
            <a:ext cx="8229600" cy="846881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u="none" strike="noStrike" kern="1200" cap="none" spc="0" normalizeH="0" baseline="0" noProof="0" dirty="0" smtClean="0">
                <a:ln>
                  <a:noFill/>
                </a:ln>
                <a:solidFill>
                  <a:srgbClr val="4F62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Influent water to pipelines</a:t>
            </a:r>
            <a:endParaRPr kumimoji="0" lang="en-US" sz="3500" b="0" u="none" strike="noStrike" kern="1200" cap="none" spc="0" normalizeH="0" baseline="0" noProof="0" dirty="0">
              <a:ln>
                <a:noFill/>
              </a:ln>
              <a:solidFill>
                <a:srgbClr val="4F6228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2471787" y="1354472"/>
            <a:ext cx="152400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I:\2 Work Stuff\Presentations\Kirk's\Russia\Neg pH\Scan13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 bwMode="auto">
          <a:xfrm>
            <a:off x="4267200" y="1611610"/>
            <a:ext cx="4114800" cy="30861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6172200" y="3821410"/>
            <a:ext cx="2167062" cy="8309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Albertus Medium" charset="0"/>
                <a:ea typeface="ＭＳ Ｐゴシック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Albertus Medium" charset="0"/>
                <a:ea typeface="ＭＳ Ｐゴシック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Albertus Medium" charset="0"/>
                <a:ea typeface="ＭＳ Ｐゴシック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Albertus Medium" charset="0"/>
                <a:ea typeface="ＭＳ Ｐゴシック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Albertus Medium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lbertus Medium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lbertus Medium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lbertus Medium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lbertus Medium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i="0" dirty="0">
                <a:latin typeface="+mn-lt"/>
              </a:rPr>
              <a:t>pH = </a:t>
            </a:r>
            <a:r>
              <a:rPr lang="en-US" sz="1600" i="0" dirty="0" smtClean="0">
                <a:latin typeface="+mn-lt"/>
              </a:rPr>
              <a:t>0.5</a:t>
            </a:r>
            <a:endParaRPr lang="en-US" sz="1600" i="0" dirty="0">
              <a:latin typeface="+mn-lt"/>
            </a:endParaRPr>
          </a:p>
          <a:p>
            <a:pPr eaLnBrk="1" hangingPunct="1"/>
            <a:r>
              <a:rPr lang="en-US" sz="1600" i="0" dirty="0">
                <a:latin typeface="+mn-lt"/>
              </a:rPr>
              <a:t>Fe = </a:t>
            </a:r>
            <a:r>
              <a:rPr lang="en-US" sz="1600" i="0" dirty="0" smtClean="0">
                <a:latin typeface="+mn-lt"/>
              </a:rPr>
              <a:t>12,000 </a:t>
            </a:r>
            <a:r>
              <a:rPr lang="en-US" sz="1600" i="0" dirty="0">
                <a:latin typeface="+mn-lt"/>
              </a:rPr>
              <a:t>mg/L</a:t>
            </a:r>
          </a:p>
          <a:p>
            <a:pPr eaLnBrk="1" hangingPunct="1"/>
            <a:r>
              <a:rPr lang="en-US" sz="1600" i="0" dirty="0" smtClean="0">
                <a:latin typeface="+mn-lt"/>
              </a:rPr>
              <a:t>Sulfate </a:t>
            </a:r>
            <a:r>
              <a:rPr lang="en-US" sz="1600" i="0" dirty="0">
                <a:latin typeface="+mn-lt"/>
              </a:rPr>
              <a:t>= </a:t>
            </a:r>
            <a:r>
              <a:rPr lang="en-US" sz="1600" i="0" dirty="0" smtClean="0">
                <a:latin typeface="+mn-lt"/>
              </a:rPr>
              <a:t>49,000 mg/L</a:t>
            </a:r>
            <a:endParaRPr lang="en-US" sz="1600" i="0" dirty="0">
              <a:latin typeface="+mn-lt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809658" y="3611934"/>
            <a:ext cx="1295400" cy="685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990600" y="4888210"/>
            <a:ext cx="2167062" cy="8309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Albertus Medium" charset="0"/>
                <a:ea typeface="ＭＳ Ｐゴシック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Albertus Medium" charset="0"/>
                <a:ea typeface="ＭＳ Ｐゴシック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Albertus Medium" charset="0"/>
                <a:ea typeface="ＭＳ Ｐゴシック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Albertus Medium" charset="0"/>
                <a:ea typeface="ＭＳ Ｐゴシック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Albertus Medium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lbertus Medium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lbertus Medium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lbertus Medium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lbertus Medium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i="0" dirty="0">
                <a:latin typeface="+mn-lt"/>
              </a:rPr>
              <a:t>pH = </a:t>
            </a:r>
            <a:r>
              <a:rPr lang="en-US" sz="1600" i="0" dirty="0" smtClean="0">
                <a:latin typeface="+mn-lt"/>
              </a:rPr>
              <a:t>2.6</a:t>
            </a:r>
            <a:endParaRPr lang="en-US" sz="1600" i="0" dirty="0">
              <a:latin typeface="+mn-lt"/>
            </a:endParaRPr>
          </a:p>
          <a:p>
            <a:pPr eaLnBrk="1" hangingPunct="1"/>
            <a:r>
              <a:rPr lang="en-US" sz="1600" i="0" dirty="0">
                <a:latin typeface="+mn-lt"/>
              </a:rPr>
              <a:t>Fe = </a:t>
            </a:r>
            <a:r>
              <a:rPr lang="en-US" sz="1600" i="0" dirty="0" smtClean="0">
                <a:latin typeface="+mn-lt"/>
              </a:rPr>
              <a:t>1,400 </a:t>
            </a:r>
            <a:r>
              <a:rPr lang="en-US" sz="1600" i="0" dirty="0">
                <a:latin typeface="+mn-lt"/>
              </a:rPr>
              <a:t>mg/L</a:t>
            </a:r>
          </a:p>
          <a:p>
            <a:pPr eaLnBrk="1" hangingPunct="1"/>
            <a:r>
              <a:rPr lang="en-US" sz="1600" i="0" dirty="0" smtClean="0">
                <a:latin typeface="+mn-lt"/>
              </a:rPr>
              <a:t>Sulfate </a:t>
            </a:r>
            <a:r>
              <a:rPr lang="en-US" sz="1600" i="0" dirty="0">
                <a:latin typeface="+mn-lt"/>
              </a:rPr>
              <a:t>= </a:t>
            </a:r>
            <a:r>
              <a:rPr lang="en-US" sz="1600" i="0" dirty="0" smtClean="0">
                <a:latin typeface="+mn-lt"/>
              </a:rPr>
              <a:t>7,000 mg/L</a:t>
            </a:r>
            <a:endParaRPr lang="en-US" sz="1600" i="0" dirty="0"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67000" y="1623278"/>
            <a:ext cx="1130538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Richmond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31177" y="3771147"/>
            <a:ext cx="626268" cy="369332"/>
          </a:xfrm>
          <a:prstGeom prst="rect">
            <a:avLst/>
          </a:prstGeom>
          <a:solidFill>
            <a:srgbClr val="C4BD97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PW3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0" y="6488668"/>
            <a:ext cx="9143999" cy="369332"/>
            <a:chOff x="0" y="6488668"/>
            <a:chExt cx="9143999" cy="369332"/>
          </a:xfrm>
        </p:grpSpPr>
        <p:grpSp>
          <p:nvGrpSpPr>
            <p:cNvPr id="15" name="Group 14"/>
            <p:cNvGrpSpPr/>
            <p:nvPr/>
          </p:nvGrpSpPr>
          <p:grpSpPr>
            <a:xfrm>
              <a:off x="0" y="6509443"/>
              <a:ext cx="9143999" cy="343094"/>
              <a:chOff x="0" y="6514917"/>
              <a:chExt cx="9143999" cy="343094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0" y="6514917"/>
                <a:ext cx="9143999" cy="343093"/>
              </a:xfrm>
              <a:prstGeom prst="rect">
                <a:avLst/>
              </a:prstGeom>
              <a:solidFill>
                <a:srgbClr val="006E3F"/>
              </a:solidFill>
              <a:ln>
                <a:solidFill>
                  <a:srgbClr val="006E4B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9" name="Picture 18" descr="USGS white on green background.png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" y="6523886"/>
                <a:ext cx="815787" cy="334125"/>
              </a:xfrm>
              <a:prstGeom prst="rect">
                <a:avLst/>
              </a:prstGeom>
              <a:ln>
                <a:solidFill>
                  <a:srgbClr val="006E3F"/>
                </a:solidFill>
              </a:ln>
            </p:spPr>
          </p:pic>
        </p:grpSp>
        <p:sp>
          <p:nvSpPr>
            <p:cNvPr id="17" name="TextBox 16"/>
            <p:cNvSpPr txBox="1"/>
            <p:nvPr/>
          </p:nvSpPr>
          <p:spPr>
            <a:xfrm>
              <a:off x="931334" y="6488668"/>
              <a:ext cx="79537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smtClean="0">
                  <a:solidFill>
                    <a:schemeClr val="bg1"/>
                  </a:solidFill>
                </a:rPr>
                <a:t>Introduction</a:t>
              </a:r>
              <a:endParaRPr lang="en-US" i="1" dirty="0">
                <a:solidFill>
                  <a:srgbClr val="2D801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4876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-53790"/>
            <a:ext cx="8229600" cy="846881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u="none" strike="noStrike" kern="1200" cap="none" spc="0" normalizeH="0" baseline="0" noProof="0" dirty="0" smtClean="0">
                <a:ln>
                  <a:noFill/>
                </a:ln>
                <a:solidFill>
                  <a:srgbClr val="4F62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Water and Scale Sample</a:t>
            </a:r>
            <a:r>
              <a:rPr kumimoji="0" lang="en-US" sz="3500" b="0" u="none" strike="noStrike" kern="1200" cap="none" spc="0" normalizeH="0" noProof="0" dirty="0" smtClean="0">
                <a:ln>
                  <a:noFill/>
                </a:ln>
                <a:solidFill>
                  <a:srgbClr val="4F62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Collection</a:t>
            </a:r>
            <a:r>
              <a:rPr kumimoji="0" lang="en-US" sz="3500" b="0" u="none" strike="noStrike" kern="1200" cap="none" spc="0" normalizeH="0" baseline="0" noProof="0" dirty="0" smtClean="0">
                <a:ln>
                  <a:noFill/>
                </a:ln>
                <a:solidFill>
                  <a:srgbClr val="4F62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en-US" sz="3500" b="0" u="none" strike="noStrike" kern="1200" cap="none" spc="0" normalizeH="0" baseline="0" noProof="0" dirty="0">
              <a:ln>
                <a:noFill/>
              </a:ln>
              <a:solidFill>
                <a:srgbClr val="4F6228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 descr="IMM scale project pipeline sites map3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64" y="611505"/>
            <a:ext cx="8458200" cy="5872022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0" y="6488668"/>
            <a:ext cx="9143999" cy="369332"/>
            <a:chOff x="0" y="6488668"/>
            <a:chExt cx="9143999" cy="369332"/>
          </a:xfrm>
        </p:grpSpPr>
        <p:grpSp>
          <p:nvGrpSpPr>
            <p:cNvPr id="6" name="Group 5"/>
            <p:cNvGrpSpPr/>
            <p:nvPr/>
          </p:nvGrpSpPr>
          <p:grpSpPr>
            <a:xfrm>
              <a:off x="0" y="6509443"/>
              <a:ext cx="9143999" cy="343094"/>
              <a:chOff x="0" y="6514917"/>
              <a:chExt cx="9143999" cy="343094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0" y="6514917"/>
                <a:ext cx="9143999" cy="343093"/>
              </a:xfrm>
              <a:prstGeom prst="rect">
                <a:avLst/>
              </a:prstGeom>
              <a:solidFill>
                <a:srgbClr val="006E3F"/>
              </a:solidFill>
              <a:ln>
                <a:solidFill>
                  <a:srgbClr val="006E4B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9" name="Picture 8" descr="USGS white on green background.png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" y="6523886"/>
                <a:ext cx="815787" cy="334125"/>
              </a:xfrm>
              <a:prstGeom prst="rect">
                <a:avLst/>
              </a:prstGeom>
              <a:ln>
                <a:solidFill>
                  <a:srgbClr val="006E3F"/>
                </a:solidFill>
              </a:ln>
            </p:spPr>
          </p:pic>
        </p:grpSp>
        <p:sp>
          <p:nvSpPr>
            <p:cNvPr id="7" name="TextBox 6"/>
            <p:cNvSpPr txBox="1"/>
            <p:nvPr/>
          </p:nvSpPr>
          <p:spPr>
            <a:xfrm>
              <a:off x="931334" y="6488668"/>
              <a:ext cx="79537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smtClean="0">
                  <a:solidFill>
                    <a:schemeClr val="bg1"/>
                  </a:solidFill>
                </a:rPr>
                <a:t>Introduction</a:t>
              </a:r>
              <a:endParaRPr lang="en-US" i="1" dirty="0">
                <a:solidFill>
                  <a:srgbClr val="2D801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718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553"/>
            <a:ext cx="8229600" cy="846881"/>
          </a:xfrm>
        </p:spPr>
        <p:txBody>
          <a:bodyPr/>
          <a:lstStyle/>
          <a:p>
            <a:r>
              <a:rPr lang="en-US" dirty="0" smtClean="0">
                <a:solidFill>
                  <a:srgbClr val="4F6228"/>
                </a:solidFill>
              </a:rPr>
              <a:t>Research Objectives</a:t>
            </a:r>
            <a:endParaRPr lang="en-US" dirty="0">
              <a:solidFill>
                <a:srgbClr val="4F6228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5887" y="1600200"/>
            <a:ext cx="838711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Characterize water chemistry and pipe scale composition</a:t>
            </a:r>
          </a:p>
          <a:p>
            <a:pPr marL="457200" indent="-457200">
              <a:buFont typeface="+mj-lt"/>
              <a:buAutoNum type="arabicPeriod"/>
            </a:pPr>
            <a:endParaRPr lang="en-US" sz="2800" dirty="0"/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Identify biogeochemical processes leading to scale formation</a:t>
            </a:r>
          </a:p>
          <a:p>
            <a:pPr lvl="1"/>
            <a:endParaRPr lang="en-US" sz="2800" dirty="0"/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Identify strategies to prevent or retard scale formation in the pipeline</a:t>
            </a:r>
          </a:p>
          <a:p>
            <a:pPr marL="742950" lvl="1" indent="-285750">
              <a:buFont typeface="Arial"/>
              <a:buChar char="•"/>
            </a:pPr>
            <a:endParaRPr lang="en-US" sz="2800" dirty="0" smtClean="0"/>
          </a:p>
          <a:p>
            <a:pPr marL="742950" lvl="1" indent="-285750">
              <a:buFont typeface="Arial"/>
              <a:buChar char="•"/>
            </a:pPr>
            <a:endParaRPr lang="en-US" sz="2800" dirty="0" smtClean="0"/>
          </a:p>
        </p:txBody>
      </p:sp>
      <p:grpSp>
        <p:nvGrpSpPr>
          <p:cNvPr id="5" name="Group 4"/>
          <p:cNvGrpSpPr/>
          <p:nvPr/>
        </p:nvGrpSpPr>
        <p:grpSpPr>
          <a:xfrm>
            <a:off x="0" y="6509443"/>
            <a:ext cx="9143999" cy="343094"/>
            <a:chOff x="0" y="6514917"/>
            <a:chExt cx="9143999" cy="343094"/>
          </a:xfrm>
        </p:grpSpPr>
        <p:sp>
          <p:nvSpPr>
            <p:cNvPr id="6" name="Rectangle 5"/>
            <p:cNvSpPr/>
            <p:nvPr/>
          </p:nvSpPr>
          <p:spPr>
            <a:xfrm>
              <a:off x="0" y="6514917"/>
              <a:ext cx="9143999" cy="343093"/>
            </a:xfrm>
            <a:prstGeom prst="rect">
              <a:avLst/>
            </a:prstGeom>
            <a:solidFill>
              <a:srgbClr val="006E3F"/>
            </a:solidFill>
            <a:ln>
              <a:solidFill>
                <a:srgbClr val="006E4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" name="Picture 6" descr="USGS white on green background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6523886"/>
              <a:ext cx="815787" cy="334125"/>
            </a:xfrm>
            <a:prstGeom prst="rect">
              <a:avLst/>
            </a:prstGeom>
            <a:ln>
              <a:solidFill>
                <a:srgbClr val="006E3F"/>
              </a:solidFill>
            </a:ln>
          </p:spPr>
        </p:pic>
      </p:grpSp>
      <p:sp>
        <p:nvSpPr>
          <p:cNvPr id="8" name="TextBox 7"/>
          <p:cNvSpPr txBox="1"/>
          <p:nvPr/>
        </p:nvSpPr>
        <p:spPr>
          <a:xfrm>
            <a:off x="931334" y="6488668"/>
            <a:ext cx="7953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Introduction</a:t>
            </a:r>
            <a:endParaRPr lang="en-US" i="1" dirty="0">
              <a:solidFill>
                <a:srgbClr val="2D80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252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1243"/>
            <a:ext cx="8229600" cy="846881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u="none" strike="noStrike" kern="1200" cap="none" spc="0" normalizeH="0" baseline="0" noProof="0" dirty="0" smtClean="0">
                <a:ln>
                  <a:noFill/>
                </a:ln>
                <a:solidFill>
                  <a:srgbClr val="4F62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Pipeline Water Chemistry</a:t>
            </a:r>
            <a:endParaRPr kumimoji="0" lang="en-US" sz="3600" b="0" u="none" strike="noStrike" kern="1200" cap="none" spc="0" normalizeH="0" baseline="0" noProof="0" dirty="0">
              <a:ln>
                <a:noFill/>
              </a:ln>
              <a:solidFill>
                <a:srgbClr val="4F6228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3751982"/>
              </p:ext>
            </p:extLst>
          </p:nvPr>
        </p:nvGraphicFramePr>
        <p:xfrm>
          <a:off x="2362373" y="1416756"/>
          <a:ext cx="4368455" cy="3147289"/>
        </p:xfrm>
        <a:graphic>
          <a:graphicData uri="http://schemas.openxmlformats.org/drawingml/2006/table">
            <a:tbl>
              <a:tblPr/>
              <a:tblGrid>
                <a:gridCol w="990604"/>
                <a:gridCol w="600555"/>
                <a:gridCol w="694324"/>
                <a:gridCol w="694324"/>
                <a:gridCol w="694324"/>
                <a:gridCol w="694324"/>
              </a:tblGrid>
              <a:tr h="52093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800" b="1" i="1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Site name</a:t>
                      </a:r>
                    </a:p>
                  </a:txBody>
                  <a:tcPr marL="7749" marR="7749" marT="77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1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pH</a:t>
                      </a:r>
                    </a:p>
                  </a:txBody>
                  <a:tcPr marL="7749" marR="7749" marT="774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1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Fe(T)</a:t>
                      </a:r>
                    </a:p>
                  </a:txBody>
                  <a:tcPr marL="7749" marR="7749" marT="774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1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Fe(II)</a:t>
                      </a:r>
                    </a:p>
                  </a:txBody>
                  <a:tcPr marL="7749" marR="7749" marT="774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1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Fe(III)</a:t>
                      </a:r>
                    </a:p>
                  </a:txBody>
                  <a:tcPr marL="7749" marR="7749" marT="774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1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Sulfate</a:t>
                      </a:r>
                    </a:p>
                  </a:txBody>
                  <a:tcPr marL="7749" marR="7749" marT="774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4558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1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749" marR="7749" marT="77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1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mg/L</a:t>
                      </a:r>
                    </a:p>
                  </a:txBody>
                  <a:tcPr marL="7749" marR="7749" marT="77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1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mg/L</a:t>
                      </a:r>
                    </a:p>
                  </a:txBody>
                  <a:tcPr marL="7749" marR="7749" marT="77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1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mg/L</a:t>
                      </a:r>
                    </a:p>
                  </a:txBody>
                  <a:tcPr marL="7749" marR="7749" marT="77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1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mg/L</a:t>
                      </a:r>
                    </a:p>
                  </a:txBody>
                  <a:tcPr marL="7749" marR="7749" marT="77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34109"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PW3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749" marR="7749" marT="7749" marB="774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2.62</a:t>
                      </a:r>
                    </a:p>
                  </a:txBody>
                  <a:tcPr marL="7749" marR="7749" marT="7749" marB="7749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1460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749" marR="7749" marT="7749" marB="7749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1440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749" marR="7749" marT="7749" marB="7749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&lt;40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749" marR="7749" marT="7749" marB="7749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6890</a:t>
                      </a:r>
                    </a:p>
                  </a:txBody>
                  <a:tcPr marL="7749" marR="7749" marT="7749" marB="7749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434109"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SS12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749" marR="7749" marT="7749" marB="774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2.63</a:t>
                      </a:r>
                    </a:p>
                  </a:txBody>
                  <a:tcPr marL="7749" marR="7749" marT="7749" marB="7749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749" marR="7749" marT="7749" marB="7749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749" marR="7749" marT="7749" marB="7749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&lt;40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749" marR="7749" marT="7749" marB="7749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6690</a:t>
                      </a:r>
                    </a:p>
                  </a:txBody>
                  <a:tcPr marL="7749" marR="7749" marT="7749" marB="7749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434109"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SS10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749" marR="7749" marT="7749" marB="774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2.71</a:t>
                      </a:r>
                    </a:p>
                  </a:txBody>
                  <a:tcPr marL="7749" marR="7749" marT="7749" marB="7749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1390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749" marR="7749" marT="7749" marB="7749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1320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749" marR="7749" marT="7749" marB="7749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749" marR="7749" marT="7749" marB="7749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6480</a:t>
                      </a:r>
                    </a:p>
                  </a:txBody>
                  <a:tcPr marL="7749" marR="7749" marT="7749" marB="7749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434109"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SS8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749" marR="7749" marT="7749" marB="774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2.73</a:t>
                      </a:r>
                    </a:p>
                  </a:txBody>
                  <a:tcPr marL="7749" marR="7749" marT="7749" marB="7749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1360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749" marR="7749" marT="7749" marB="7749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1040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749" marR="7749" marT="7749" marB="7749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320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749" marR="7749" marT="7749" marB="7749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6820</a:t>
                      </a:r>
                    </a:p>
                  </a:txBody>
                  <a:tcPr marL="7749" marR="7749" marT="7749" marB="7749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4341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SS6</a:t>
                      </a:r>
                    </a:p>
                  </a:txBody>
                  <a:tcPr marL="7749" marR="7749" marT="77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2.74</a:t>
                      </a:r>
                    </a:p>
                  </a:txBody>
                  <a:tcPr marL="7749" marR="7749" marT="77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1360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749" marR="7749" marT="77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1060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749" marR="7749" marT="77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749" marR="7749" marT="77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6770</a:t>
                      </a:r>
                    </a:p>
                  </a:txBody>
                  <a:tcPr marL="7749" marR="7749" marT="77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3" name="Rectangle 12"/>
          <p:cNvSpPr/>
          <p:nvPr/>
        </p:nvSpPr>
        <p:spPr>
          <a:xfrm>
            <a:off x="3381700" y="2519841"/>
            <a:ext cx="580702" cy="204087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/>
          </a:p>
        </p:txBody>
      </p:sp>
      <p:sp>
        <p:nvSpPr>
          <p:cNvPr id="14" name="Rectangle 13"/>
          <p:cNvSpPr/>
          <p:nvPr/>
        </p:nvSpPr>
        <p:spPr>
          <a:xfrm>
            <a:off x="3962402" y="2519841"/>
            <a:ext cx="1981199" cy="204087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/>
          </a:p>
        </p:txBody>
      </p:sp>
      <p:sp>
        <p:nvSpPr>
          <p:cNvPr id="18" name="TextBox 17"/>
          <p:cNvSpPr txBox="1"/>
          <p:nvPr/>
        </p:nvSpPr>
        <p:spPr>
          <a:xfrm>
            <a:off x="1594561" y="5334000"/>
            <a:ext cx="5715000" cy="4616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/>
              <a:t>Fe(II) oxidation and Fe(III) precipitation</a:t>
            </a:r>
            <a:endParaRPr lang="en-US" sz="2400" b="1" i="1" dirty="0"/>
          </a:p>
        </p:txBody>
      </p:sp>
      <p:grpSp>
        <p:nvGrpSpPr>
          <p:cNvPr id="8" name="Group 7"/>
          <p:cNvGrpSpPr/>
          <p:nvPr/>
        </p:nvGrpSpPr>
        <p:grpSpPr>
          <a:xfrm>
            <a:off x="0" y="6509443"/>
            <a:ext cx="9143999" cy="343094"/>
            <a:chOff x="0" y="6514917"/>
            <a:chExt cx="9143999" cy="343094"/>
          </a:xfrm>
        </p:grpSpPr>
        <p:sp>
          <p:nvSpPr>
            <p:cNvPr id="9" name="Rectangle 8"/>
            <p:cNvSpPr/>
            <p:nvPr/>
          </p:nvSpPr>
          <p:spPr>
            <a:xfrm>
              <a:off x="0" y="6514917"/>
              <a:ext cx="9143999" cy="343093"/>
            </a:xfrm>
            <a:prstGeom prst="rect">
              <a:avLst/>
            </a:prstGeom>
            <a:solidFill>
              <a:srgbClr val="006E3F"/>
            </a:solidFill>
            <a:ln>
              <a:solidFill>
                <a:srgbClr val="006E4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" name="Picture 9" descr="USGS white on green background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6523886"/>
              <a:ext cx="815787" cy="334125"/>
            </a:xfrm>
            <a:prstGeom prst="rect">
              <a:avLst/>
            </a:prstGeom>
            <a:ln>
              <a:solidFill>
                <a:srgbClr val="006E3F"/>
              </a:solidFill>
            </a:ln>
          </p:spPr>
        </p:pic>
      </p:grpSp>
      <p:sp>
        <p:nvSpPr>
          <p:cNvPr id="2" name="Rectangle 1"/>
          <p:cNvSpPr/>
          <p:nvPr/>
        </p:nvSpPr>
        <p:spPr>
          <a:xfrm>
            <a:off x="2362373" y="1416756"/>
            <a:ext cx="4368455" cy="314728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91444" y="2471756"/>
            <a:ext cx="167092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/>
              <a:t>Portal</a:t>
            </a:r>
          </a:p>
          <a:p>
            <a:pPr algn="ctr"/>
            <a:endParaRPr lang="en-US" sz="1200" b="1" i="1" dirty="0"/>
          </a:p>
          <a:p>
            <a:pPr algn="ctr"/>
            <a:endParaRPr lang="en-US" b="1" i="1" dirty="0" smtClean="0"/>
          </a:p>
          <a:p>
            <a:pPr algn="ctr"/>
            <a:endParaRPr lang="en-US" b="1" i="1" dirty="0"/>
          </a:p>
          <a:p>
            <a:pPr algn="ctr"/>
            <a:endParaRPr lang="en-US" b="1" i="1" dirty="0" smtClean="0"/>
          </a:p>
          <a:p>
            <a:pPr algn="ctr"/>
            <a:endParaRPr lang="en-US" b="1" i="1" dirty="0" smtClean="0"/>
          </a:p>
          <a:p>
            <a:pPr algn="ctr"/>
            <a:endParaRPr lang="en-US" b="1" i="1" dirty="0"/>
          </a:p>
          <a:p>
            <a:pPr algn="ctr"/>
            <a:r>
              <a:rPr lang="en-US" b="1" i="1" dirty="0" smtClean="0"/>
              <a:t>downstream</a:t>
            </a:r>
            <a:endParaRPr lang="en-US" b="1" i="1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509895" y="2916392"/>
            <a:ext cx="0" cy="142522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31334" y="6488668"/>
            <a:ext cx="7953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Introduction  </a:t>
            </a:r>
            <a:r>
              <a:rPr lang="en-US" i="1" dirty="0" smtClean="0">
                <a:solidFill>
                  <a:schemeClr val="bg1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i="1" dirty="0" smtClean="0">
                <a:solidFill>
                  <a:schemeClr val="bg1"/>
                </a:solidFill>
              </a:rPr>
              <a:t>  Objective 1</a:t>
            </a:r>
            <a:endParaRPr lang="en-US" i="1" dirty="0">
              <a:solidFill>
                <a:srgbClr val="2D80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456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10672" y="0"/>
            <a:ext cx="8229600" cy="846881"/>
          </a:xfrm>
          <a:prstGeom prst="rect">
            <a:avLst/>
          </a:prstGeom>
        </p:spPr>
        <p:txBody>
          <a:bodyPr/>
          <a:lstStyle/>
          <a:p>
            <a:pPr lvl="0" algn="ctr" defTabSz="457200">
              <a:spcBef>
                <a:spcPct val="0"/>
              </a:spcBef>
              <a:defRPr/>
            </a:pPr>
            <a:r>
              <a:rPr kumimoji="0" lang="en-US" sz="3600" b="0" u="none" strike="noStrike" kern="1200" cap="none" spc="0" normalizeH="0" baseline="0" noProof="0" dirty="0" smtClean="0">
                <a:ln>
                  <a:noFill/>
                </a:ln>
                <a:solidFill>
                  <a:srgbClr val="4F62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Characterization of Pipe</a:t>
            </a:r>
            <a:r>
              <a:rPr kumimoji="0" lang="en-US" sz="3600" b="0" u="none" strike="noStrike" kern="1200" cap="none" spc="0" normalizeH="0" noProof="0" dirty="0" smtClean="0">
                <a:ln>
                  <a:noFill/>
                </a:ln>
                <a:solidFill>
                  <a:srgbClr val="4F62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Scale</a:t>
            </a:r>
            <a:endParaRPr kumimoji="0" lang="en-US" sz="3600" b="0" u="none" strike="noStrike" kern="1200" cap="none" spc="0" normalizeH="0" baseline="0" noProof="0" dirty="0">
              <a:ln>
                <a:noFill/>
              </a:ln>
              <a:solidFill>
                <a:srgbClr val="4F6228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1" name="Picture 10" descr="falcon tub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954" y="1384088"/>
            <a:ext cx="450952" cy="1488141"/>
          </a:xfrm>
          <a:prstGeom prst="rect">
            <a:avLst/>
          </a:prstGeom>
        </p:spPr>
      </p:pic>
      <p:pic>
        <p:nvPicPr>
          <p:cNvPr id="12" name="Picture 11" descr="falcon tube 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5106" y="1151310"/>
            <a:ext cx="208316" cy="687442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V="1">
            <a:off x="1143412" y="1433317"/>
            <a:ext cx="1228165" cy="995257"/>
          </a:xfrm>
          <a:prstGeom prst="straightConnector1">
            <a:avLst/>
          </a:prstGeom>
          <a:ln>
            <a:solidFill>
              <a:srgbClr val="77933C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371577" y="1211986"/>
            <a:ext cx="1047013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 smtClean="0"/>
              <a:t>XRD, SEM</a:t>
            </a:r>
            <a:endParaRPr lang="en-US" sz="1700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1143412" y="2428576"/>
            <a:ext cx="3829433" cy="22345"/>
          </a:xfrm>
          <a:prstGeom prst="straightConnector1">
            <a:avLst/>
          </a:prstGeom>
          <a:ln>
            <a:solidFill>
              <a:srgbClr val="77933C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080213" y="2026114"/>
            <a:ext cx="2429471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 smtClean="0"/>
              <a:t>Wet chemical extractions</a:t>
            </a:r>
            <a:endParaRPr lang="en-US" sz="1700" dirty="0"/>
          </a:p>
        </p:txBody>
      </p:sp>
      <p:cxnSp>
        <p:nvCxnSpPr>
          <p:cNvPr id="21" name="Straight Arrow Connector 20"/>
          <p:cNvCxnSpPr>
            <a:endCxn id="24" idx="1"/>
          </p:cNvCxnSpPr>
          <p:nvPr/>
        </p:nvCxnSpPr>
        <p:spPr>
          <a:xfrm>
            <a:off x="1143412" y="2428574"/>
            <a:ext cx="1394001" cy="901379"/>
          </a:xfrm>
          <a:prstGeom prst="straightConnector1">
            <a:avLst/>
          </a:prstGeom>
          <a:ln>
            <a:solidFill>
              <a:srgbClr val="77933C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537413" y="3152981"/>
            <a:ext cx="2435432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 smtClean="0"/>
              <a:t>Total elemental digestion</a:t>
            </a:r>
            <a:endParaRPr lang="en-US" sz="1700" dirty="0"/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1143412" y="2428575"/>
            <a:ext cx="1498254" cy="1739131"/>
          </a:xfrm>
          <a:prstGeom prst="straightConnector1">
            <a:avLst/>
          </a:prstGeom>
          <a:ln>
            <a:solidFill>
              <a:srgbClr val="77933C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2537413" y="4143581"/>
            <a:ext cx="2525808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 smtClean="0"/>
              <a:t>C and N analysis (biomass)</a:t>
            </a:r>
            <a:endParaRPr lang="en-US" sz="1700" dirty="0"/>
          </a:p>
        </p:txBody>
      </p:sp>
      <p:pic>
        <p:nvPicPr>
          <p:cNvPr id="30" name="Picture 29" descr="falcon tube 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5106" y="2061407"/>
            <a:ext cx="208316" cy="687442"/>
          </a:xfrm>
          <a:prstGeom prst="rect">
            <a:avLst/>
          </a:prstGeom>
        </p:spPr>
      </p:pic>
      <p:pic>
        <p:nvPicPr>
          <p:cNvPr id="31" name="Picture 30" descr="falcon tube 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5106" y="2920417"/>
            <a:ext cx="208316" cy="687442"/>
          </a:xfrm>
          <a:prstGeom prst="rect">
            <a:avLst/>
          </a:prstGeom>
        </p:spPr>
      </p:pic>
      <p:pic>
        <p:nvPicPr>
          <p:cNvPr id="32" name="Picture 31" descr="falcon tube 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5106" y="3818383"/>
            <a:ext cx="208316" cy="687442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5693422" y="1299085"/>
            <a:ext cx="13548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deionized water</a:t>
            </a:r>
            <a:endParaRPr lang="en-US" sz="1400" dirty="0"/>
          </a:p>
        </p:txBody>
      </p:sp>
      <p:sp>
        <p:nvSpPr>
          <p:cNvPr id="34" name="TextBox 33"/>
          <p:cNvSpPr txBox="1"/>
          <p:nvPr/>
        </p:nvSpPr>
        <p:spPr>
          <a:xfrm>
            <a:off x="5693422" y="2251239"/>
            <a:ext cx="20225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0.2M ammonium oxalate</a:t>
            </a:r>
            <a:endParaRPr lang="en-US" sz="1400" dirty="0"/>
          </a:p>
        </p:txBody>
      </p:sp>
      <p:sp>
        <p:nvSpPr>
          <p:cNvPr id="35" name="TextBox 34"/>
          <p:cNvSpPr txBox="1"/>
          <p:nvPr/>
        </p:nvSpPr>
        <p:spPr>
          <a:xfrm>
            <a:off x="5693422" y="3141027"/>
            <a:ext cx="8563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0.5M HCl</a:t>
            </a:r>
            <a:endParaRPr lang="en-US" sz="1400" dirty="0"/>
          </a:p>
        </p:txBody>
      </p:sp>
      <p:sp>
        <p:nvSpPr>
          <p:cNvPr id="36" name="TextBox 35"/>
          <p:cNvSpPr txBox="1"/>
          <p:nvPr/>
        </p:nvSpPr>
        <p:spPr>
          <a:xfrm>
            <a:off x="5693422" y="3845348"/>
            <a:ext cx="19697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0.5M HCl</a:t>
            </a:r>
          </a:p>
          <a:p>
            <a:r>
              <a:rPr lang="en-US" sz="1400" dirty="0" smtClean="0"/>
              <a:t>0.5M hydroxylamine HCl</a:t>
            </a:r>
            <a:endParaRPr lang="en-US" sz="1400" dirty="0"/>
          </a:p>
        </p:txBody>
      </p:sp>
      <p:sp>
        <p:nvSpPr>
          <p:cNvPr id="38" name="Down Arrow 37"/>
          <p:cNvSpPr/>
          <p:nvPr/>
        </p:nvSpPr>
        <p:spPr>
          <a:xfrm>
            <a:off x="8111689" y="1588931"/>
            <a:ext cx="242047" cy="2571669"/>
          </a:xfrm>
          <a:prstGeom prst="downArrow">
            <a:avLst/>
          </a:prstGeom>
          <a:gradFill>
            <a:gsLst>
              <a:gs pos="0">
                <a:schemeClr val="accent3">
                  <a:lumMod val="50000"/>
                </a:schemeClr>
              </a:gs>
              <a:gs pos="8100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7654227" y="1294002"/>
            <a:ext cx="12376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smtClean="0"/>
              <a:t>Least aggressive</a:t>
            </a:r>
            <a:endParaRPr lang="en-US" sz="1200" b="1" i="1" dirty="0"/>
          </a:p>
        </p:txBody>
      </p:sp>
      <p:sp>
        <p:nvSpPr>
          <p:cNvPr id="40" name="TextBox 39"/>
          <p:cNvSpPr txBox="1"/>
          <p:nvPr/>
        </p:nvSpPr>
        <p:spPr>
          <a:xfrm>
            <a:off x="7699052" y="4175036"/>
            <a:ext cx="12312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smtClean="0"/>
              <a:t>Most aggressive</a:t>
            </a:r>
            <a:endParaRPr lang="en-US" sz="1200" b="1" i="1" dirty="0"/>
          </a:p>
        </p:txBody>
      </p:sp>
      <p:sp>
        <p:nvSpPr>
          <p:cNvPr id="29" name="TextBox 28"/>
          <p:cNvSpPr txBox="1"/>
          <p:nvPr/>
        </p:nvSpPr>
        <p:spPr>
          <a:xfrm>
            <a:off x="6344695" y="5173700"/>
            <a:ext cx="27087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 smtClean="0"/>
              <a:t>Schwertmannite (</a:t>
            </a:r>
            <a:r>
              <a:rPr lang="en-CA" sz="1600" b="1" i="1" dirty="0" smtClean="0"/>
              <a:t>Fe</a:t>
            </a:r>
            <a:r>
              <a:rPr lang="en-CA" sz="1600" b="1" i="1" baseline="-25000" dirty="0" smtClean="0"/>
              <a:t>8</a:t>
            </a:r>
            <a:r>
              <a:rPr lang="en-CA" sz="1600" b="1" i="1" dirty="0" smtClean="0"/>
              <a:t>O</a:t>
            </a:r>
            <a:r>
              <a:rPr lang="en-CA" sz="1600" b="1" i="1" baseline="-25000" dirty="0" smtClean="0"/>
              <a:t>8</a:t>
            </a:r>
            <a:r>
              <a:rPr lang="en-CA" sz="1600" b="1" i="1" dirty="0" smtClean="0"/>
              <a:t>(OH)</a:t>
            </a:r>
            <a:r>
              <a:rPr lang="en-CA" sz="1600" b="1" i="1" baseline="-25000" dirty="0" smtClean="0"/>
              <a:t>6</a:t>
            </a:r>
            <a:r>
              <a:rPr lang="en-CA" sz="1600" b="1" i="1" dirty="0" smtClean="0"/>
              <a:t>SO</a:t>
            </a:r>
            <a:r>
              <a:rPr lang="en-CA" sz="1600" b="1" i="1" baseline="-25000" dirty="0" smtClean="0"/>
              <a:t>4</a:t>
            </a:r>
            <a:r>
              <a:rPr lang="en-US" sz="1600" b="1" i="1" dirty="0" smtClean="0"/>
              <a:t>) </a:t>
            </a:r>
            <a:r>
              <a:rPr lang="en-US" sz="1600" i="1" dirty="0" smtClean="0"/>
              <a:t>and </a:t>
            </a:r>
            <a:r>
              <a:rPr lang="en-US" sz="1600" b="1" i="1" dirty="0" smtClean="0"/>
              <a:t>Goethite (FeOOH)</a:t>
            </a:r>
            <a:r>
              <a:rPr lang="en-US" sz="1600" i="1" dirty="0" smtClean="0"/>
              <a:t> reference compounds</a:t>
            </a:r>
            <a:endParaRPr lang="en-US" sz="1600" i="1" dirty="0"/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1165813" y="2450921"/>
            <a:ext cx="914400" cy="2514600"/>
          </a:xfrm>
          <a:prstGeom prst="straightConnector1">
            <a:avLst/>
          </a:prstGeom>
          <a:ln>
            <a:solidFill>
              <a:srgbClr val="77933C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2156413" y="4889321"/>
            <a:ext cx="3267973" cy="877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 smtClean="0"/>
              <a:t>Microbial community </a:t>
            </a:r>
          </a:p>
          <a:p>
            <a:r>
              <a:rPr lang="en-US" sz="1700" dirty="0" smtClean="0"/>
              <a:t>(16S </a:t>
            </a:r>
            <a:r>
              <a:rPr lang="en-US" sz="1700" dirty="0" err="1" smtClean="0"/>
              <a:t>rRNA</a:t>
            </a:r>
            <a:r>
              <a:rPr lang="en-US" sz="1700" dirty="0" smtClean="0"/>
              <a:t> by 454-pyrosequencing)</a:t>
            </a:r>
          </a:p>
          <a:p>
            <a:r>
              <a:rPr lang="en-US" sz="1700" dirty="0" smtClean="0"/>
              <a:t>Fe oxidizing bacteria (MPNs)</a:t>
            </a:r>
            <a:endParaRPr lang="en-US" sz="1700" dirty="0"/>
          </a:p>
        </p:txBody>
      </p:sp>
      <p:grpSp>
        <p:nvGrpSpPr>
          <p:cNvPr id="27" name="Group 26"/>
          <p:cNvGrpSpPr/>
          <p:nvPr/>
        </p:nvGrpSpPr>
        <p:grpSpPr>
          <a:xfrm>
            <a:off x="0" y="6509443"/>
            <a:ext cx="9143999" cy="343094"/>
            <a:chOff x="0" y="6514917"/>
            <a:chExt cx="9143999" cy="343094"/>
          </a:xfrm>
        </p:grpSpPr>
        <p:sp>
          <p:nvSpPr>
            <p:cNvPr id="42" name="Rectangle 41"/>
            <p:cNvSpPr/>
            <p:nvPr/>
          </p:nvSpPr>
          <p:spPr>
            <a:xfrm>
              <a:off x="0" y="6514917"/>
              <a:ext cx="9143999" cy="343093"/>
            </a:xfrm>
            <a:prstGeom prst="rect">
              <a:avLst/>
            </a:prstGeom>
            <a:solidFill>
              <a:srgbClr val="006E3F"/>
            </a:solidFill>
            <a:ln>
              <a:solidFill>
                <a:srgbClr val="006E4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3" name="Picture 42" descr="USGS white on green background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6523886"/>
              <a:ext cx="815787" cy="334125"/>
            </a:xfrm>
            <a:prstGeom prst="rect">
              <a:avLst/>
            </a:prstGeom>
            <a:ln>
              <a:solidFill>
                <a:srgbClr val="006E3F"/>
              </a:solidFill>
            </a:ln>
          </p:spPr>
        </p:pic>
      </p:grpSp>
      <p:sp>
        <p:nvSpPr>
          <p:cNvPr id="4" name="Left Brace 3"/>
          <p:cNvSpPr/>
          <p:nvPr/>
        </p:nvSpPr>
        <p:spPr>
          <a:xfrm>
            <a:off x="5183489" y="1151310"/>
            <a:ext cx="256651" cy="3300725"/>
          </a:xfrm>
          <a:prstGeom prst="leftBrace">
            <a:avLst>
              <a:gd name="adj1" fmla="val 8333"/>
              <a:gd name="adj2" fmla="val 39400"/>
            </a:avLst>
          </a:prstGeom>
          <a:ln>
            <a:solidFill>
              <a:srgbClr val="77933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931334" y="6488668"/>
            <a:ext cx="7953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Introduction  </a:t>
            </a:r>
            <a:r>
              <a:rPr lang="en-US" i="1" dirty="0" smtClean="0">
                <a:solidFill>
                  <a:schemeClr val="bg1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i="1" dirty="0" smtClean="0">
                <a:solidFill>
                  <a:schemeClr val="bg1"/>
                </a:solidFill>
              </a:rPr>
              <a:t>  Objective 1</a:t>
            </a:r>
            <a:endParaRPr lang="en-US" i="1" dirty="0">
              <a:solidFill>
                <a:srgbClr val="2D80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249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6509443"/>
            <a:ext cx="9143999" cy="343094"/>
            <a:chOff x="0" y="6514917"/>
            <a:chExt cx="9143999" cy="343094"/>
          </a:xfrm>
        </p:grpSpPr>
        <p:sp>
          <p:nvSpPr>
            <p:cNvPr id="19" name="Rectangle 18"/>
            <p:cNvSpPr/>
            <p:nvPr/>
          </p:nvSpPr>
          <p:spPr>
            <a:xfrm>
              <a:off x="0" y="6514917"/>
              <a:ext cx="9143999" cy="343093"/>
            </a:xfrm>
            <a:prstGeom prst="rect">
              <a:avLst/>
            </a:prstGeom>
            <a:solidFill>
              <a:srgbClr val="006E3F"/>
            </a:solidFill>
            <a:ln>
              <a:solidFill>
                <a:srgbClr val="006E4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0" name="Picture 19" descr="USGS white on green background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6523886"/>
              <a:ext cx="815787" cy="334125"/>
            </a:xfrm>
            <a:prstGeom prst="rect">
              <a:avLst/>
            </a:prstGeom>
            <a:ln>
              <a:solidFill>
                <a:srgbClr val="006E3F"/>
              </a:solidFill>
            </a:ln>
          </p:spPr>
        </p:pic>
      </p:grpSp>
      <p:sp>
        <p:nvSpPr>
          <p:cNvPr id="10" name="TextBox 9"/>
          <p:cNvSpPr txBox="1"/>
          <p:nvPr/>
        </p:nvSpPr>
        <p:spPr>
          <a:xfrm>
            <a:off x="4648200" y="5207001"/>
            <a:ext cx="4343400" cy="132343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/>
              <a:t>Bulk mineralogy is similar in all scale:</a:t>
            </a:r>
          </a:p>
          <a:p>
            <a:pPr algn="ctr"/>
            <a:r>
              <a:rPr lang="en-US" sz="2000" dirty="0" smtClean="0"/>
              <a:t>Primarily </a:t>
            </a:r>
            <a:r>
              <a:rPr lang="en-US" sz="2000" b="1" i="1" dirty="0" err="1" smtClean="0"/>
              <a:t>Schwertmannite</a:t>
            </a:r>
            <a:r>
              <a:rPr lang="en-US" sz="2000" dirty="0" smtClean="0"/>
              <a:t> [</a:t>
            </a:r>
            <a:r>
              <a:rPr lang="en-CA" sz="2000" dirty="0" smtClean="0"/>
              <a:t>ideal composition: Fe</a:t>
            </a:r>
            <a:r>
              <a:rPr lang="en-CA" sz="2000" baseline="-25000" dirty="0" smtClean="0"/>
              <a:t>8</a:t>
            </a:r>
            <a:r>
              <a:rPr lang="en-CA" sz="2000" dirty="0" smtClean="0"/>
              <a:t>O</a:t>
            </a:r>
            <a:r>
              <a:rPr lang="en-CA" sz="2000" baseline="-25000" dirty="0" smtClean="0"/>
              <a:t>8</a:t>
            </a:r>
            <a:r>
              <a:rPr lang="en-CA" sz="2000" dirty="0" smtClean="0"/>
              <a:t>(OH)</a:t>
            </a:r>
            <a:r>
              <a:rPr lang="en-CA" sz="2000" baseline="-25000" dirty="0" smtClean="0"/>
              <a:t>6</a:t>
            </a:r>
            <a:r>
              <a:rPr lang="en-CA" sz="2000" dirty="0" smtClean="0"/>
              <a:t>SO</a:t>
            </a:r>
            <a:r>
              <a:rPr lang="en-CA" sz="2000" baseline="-25000" dirty="0" smtClean="0"/>
              <a:t>4</a:t>
            </a:r>
            <a:r>
              <a:rPr lang="en-US" sz="2000" dirty="0" smtClean="0"/>
              <a:t>]</a:t>
            </a:r>
            <a:r>
              <a:rPr lang="en-US" sz="2000" i="1" dirty="0" smtClean="0"/>
              <a:t> with minor </a:t>
            </a:r>
            <a:r>
              <a:rPr lang="en-US" sz="2000" b="1" i="1" dirty="0" smtClean="0"/>
              <a:t>Goethite</a:t>
            </a:r>
            <a:r>
              <a:rPr lang="en-US" sz="2000" i="1" dirty="0" smtClean="0"/>
              <a:t> </a:t>
            </a:r>
            <a:r>
              <a:rPr lang="en-US" sz="2000" dirty="0" smtClean="0"/>
              <a:t>[FeOOH]</a:t>
            </a:r>
            <a:endParaRPr lang="en-US" sz="2000" i="1" dirty="0"/>
          </a:p>
        </p:txBody>
      </p:sp>
      <p:pic>
        <p:nvPicPr>
          <p:cNvPr id="12" name="Picture 11" descr="scale XRD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56" t="5190" r="2396" b="-565"/>
          <a:stretch/>
        </p:blipFill>
        <p:spPr>
          <a:xfrm>
            <a:off x="931335" y="846881"/>
            <a:ext cx="7351888" cy="4360120"/>
          </a:xfrm>
          <a:prstGeom prst="rect">
            <a:avLst/>
          </a:prstGeom>
          <a:solidFill>
            <a:srgbClr val="DDD9C3"/>
          </a:solidFill>
        </p:spPr>
      </p:pic>
      <p:sp>
        <p:nvSpPr>
          <p:cNvPr id="13" name="TextBox 12"/>
          <p:cNvSpPr txBox="1"/>
          <p:nvPr/>
        </p:nvSpPr>
        <p:spPr>
          <a:xfrm>
            <a:off x="2590800" y="1524000"/>
            <a:ext cx="7444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Goethite</a:t>
            </a:r>
            <a:endParaRPr lang="en-US" sz="1200" b="1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2971800" y="1752600"/>
            <a:ext cx="4665" cy="318701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879917" y="883761"/>
            <a:ext cx="19320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Schwertmannite (broad peak) + goethite</a:t>
            </a:r>
            <a:endParaRPr lang="en-US" sz="1200" b="1" dirty="0"/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4724400" y="1371600"/>
            <a:ext cx="4662" cy="770965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610106" y="1045127"/>
            <a:ext cx="19320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Sharp peaks = corundum internal standard</a:t>
            </a:r>
            <a:endParaRPr lang="en-US" sz="1200" dirty="0"/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6629400" y="1447800"/>
            <a:ext cx="533400" cy="304800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7425639" y="1825105"/>
            <a:ext cx="5822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SS12</a:t>
            </a:r>
            <a:endParaRPr lang="en-US" sz="1600" i="1" dirty="0"/>
          </a:p>
        </p:txBody>
      </p:sp>
      <p:sp>
        <p:nvSpPr>
          <p:cNvPr id="44" name="TextBox 43"/>
          <p:cNvSpPr txBox="1"/>
          <p:nvPr/>
        </p:nvSpPr>
        <p:spPr>
          <a:xfrm>
            <a:off x="7425639" y="2551525"/>
            <a:ext cx="5822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SS10</a:t>
            </a:r>
            <a:endParaRPr lang="en-US" sz="1600" i="1" dirty="0"/>
          </a:p>
        </p:txBody>
      </p:sp>
      <p:sp>
        <p:nvSpPr>
          <p:cNvPr id="45" name="TextBox 44"/>
          <p:cNvSpPr txBox="1"/>
          <p:nvPr/>
        </p:nvSpPr>
        <p:spPr>
          <a:xfrm>
            <a:off x="7518917" y="3304678"/>
            <a:ext cx="4780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SS8</a:t>
            </a:r>
            <a:endParaRPr lang="en-US" sz="1600" i="1" dirty="0"/>
          </a:p>
        </p:txBody>
      </p:sp>
      <p:sp>
        <p:nvSpPr>
          <p:cNvPr id="46" name="TextBox 45"/>
          <p:cNvSpPr txBox="1"/>
          <p:nvPr/>
        </p:nvSpPr>
        <p:spPr>
          <a:xfrm>
            <a:off x="7518917" y="4163066"/>
            <a:ext cx="4780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SS6</a:t>
            </a:r>
          </a:p>
        </p:txBody>
      </p:sp>
      <p:pic>
        <p:nvPicPr>
          <p:cNvPr id="22" name="Picture 15" descr="SS6B1_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262" y="2890079"/>
            <a:ext cx="4495800" cy="337185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3" name="Title 1"/>
          <p:cNvSpPr txBox="1">
            <a:spLocks/>
          </p:cNvSpPr>
          <p:nvPr/>
        </p:nvSpPr>
        <p:spPr>
          <a:xfrm>
            <a:off x="410672" y="0"/>
            <a:ext cx="8229600" cy="846881"/>
          </a:xfrm>
          <a:prstGeom prst="rect">
            <a:avLst/>
          </a:prstGeom>
        </p:spPr>
        <p:txBody>
          <a:bodyPr/>
          <a:lstStyle/>
          <a:p>
            <a:pPr lvl="0" algn="ctr" defTabSz="457200">
              <a:spcBef>
                <a:spcPct val="0"/>
              </a:spcBef>
              <a:defRPr/>
            </a:pPr>
            <a:r>
              <a:rPr kumimoji="0" lang="en-US" sz="3600" b="0" u="none" strike="noStrike" kern="1200" cap="none" spc="0" normalizeH="0" baseline="0" noProof="0" dirty="0" smtClean="0">
                <a:ln>
                  <a:noFill/>
                </a:ln>
                <a:solidFill>
                  <a:srgbClr val="4F62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Characterization of Pipe</a:t>
            </a:r>
            <a:r>
              <a:rPr kumimoji="0" lang="en-US" sz="3600" b="0" u="none" strike="noStrike" kern="1200" cap="none" spc="0" normalizeH="0" noProof="0" dirty="0" smtClean="0">
                <a:ln>
                  <a:noFill/>
                </a:ln>
                <a:solidFill>
                  <a:srgbClr val="4F622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Scale</a:t>
            </a:r>
            <a:endParaRPr kumimoji="0" lang="en-US" sz="3600" b="0" u="none" strike="noStrike" kern="1200" cap="none" spc="0" normalizeH="0" baseline="0" noProof="0" dirty="0">
              <a:ln>
                <a:noFill/>
              </a:ln>
              <a:solidFill>
                <a:srgbClr val="4F6228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26322" y="6179323"/>
            <a:ext cx="21091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SEM courtesy of Amy Williams</a:t>
            </a:r>
            <a:endParaRPr lang="en-US" sz="1200" i="1" dirty="0"/>
          </a:p>
        </p:txBody>
      </p:sp>
      <p:sp>
        <p:nvSpPr>
          <p:cNvPr id="25" name="TextBox 24"/>
          <p:cNvSpPr txBox="1"/>
          <p:nvPr/>
        </p:nvSpPr>
        <p:spPr>
          <a:xfrm>
            <a:off x="931334" y="6488668"/>
            <a:ext cx="7953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Introduction  </a:t>
            </a:r>
            <a:r>
              <a:rPr lang="en-US" i="1" dirty="0" smtClean="0">
                <a:solidFill>
                  <a:schemeClr val="bg1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i="1" dirty="0" smtClean="0">
                <a:solidFill>
                  <a:schemeClr val="bg1"/>
                </a:solidFill>
              </a:rPr>
              <a:t>  Objective 1</a:t>
            </a:r>
            <a:endParaRPr lang="en-US" i="1" dirty="0">
              <a:solidFill>
                <a:srgbClr val="2D80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281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24" grpId="0"/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1230</TotalTime>
  <Words>1436</Words>
  <Application>Microsoft Macintosh PowerPoint</Application>
  <PresentationFormat>On-screen Show (4:3)</PresentationFormat>
  <Paragraphs>323</Paragraphs>
  <Slides>25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Research Objectives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USGS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Kate  Campbell</dc:creator>
  <cp:lastModifiedBy>Kate  Campbell</cp:lastModifiedBy>
  <cp:revision>29</cp:revision>
  <dcterms:created xsi:type="dcterms:W3CDTF">2014-08-07T22:52:08Z</dcterms:created>
  <dcterms:modified xsi:type="dcterms:W3CDTF">2014-12-15T18:09:47Z</dcterms:modified>
</cp:coreProperties>
</file>