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8" r:id="rId2"/>
    <p:sldId id="257" r:id="rId3"/>
    <p:sldId id="259" r:id="rId4"/>
    <p:sldId id="289" r:id="rId5"/>
    <p:sldId id="260" r:id="rId6"/>
    <p:sldId id="283" r:id="rId7"/>
    <p:sldId id="261" r:id="rId8"/>
    <p:sldId id="262" r:id="rId9"/>
    <p:sldId id="284" r:id="rId10"/>
    <p:sldId id="266" r:id="rId11"/>
    <p:sldId id="267" r:id="rId12"/>
    <p:sldId id="268" r:id="rId13"/>
    <p:sldId id="269" r:id="rId14"/>
    <p:sldId id="285" r:id="rId15"/>
    <p:sldId id="270" r:id="rId16"/>
    <p:sldId id="271" r:id="rId17"/>
    <p:sldId id="272" r:id="rId18"/>
    <p:sldId id="275" r:id="rId19"/>
    <p:sldId id="287" r:id="rId20"/>
    <p:sldId id="276" r:id="rId21"/>
    <p:sldId id="277" r:id="rId22"/>
    <p:sldId id="279" r:id="rId23"/>
    <p:sldId id="280" r:id="rId24"/>
    <p:sldId id="281" r:id="rId25"/>
    <p:sldId id="282" r:id="rId26"/>
  </p:sldIdLst>
  <p:sldSz cx="9144000" cy="6858000" type="letter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er, Lynn" initials="SL" lastIdx="23" clrIdx="0">
    <p:extLst>
      <p:ext uri="{19B8F6BF-5375-455C-9EA6-DF929625EA0E}">
        <p15:presenceInfo xmlns:p15="http://schemas.microsoft.com/office/powerpoint/2012/main" userId="S-1-5-21-1339303556-449845944-1601390327-357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2" autoAdjust="0"/>
    <p:restoredTop sz="81264" autoAdjust="0"/>
  </p:normalViewPr>
  <p:slideViewPr>
    <p:cSldViewPr snapToGrid="0">
      <p:cViewPr varScale="1">
        <p:scale>
          <a:sx n="60" d="100"/>
          <a:sy n="60" d="100"/>
        </p:scale>
        <p:origin x="151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1" y="0"/>
            <a:ext cx="3027363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0A1C949D-EAAD-4C0F-A9AA-0BB1A6BCFB0A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2464"/>
            <a:ext cx="5588000" cy="3649662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4"/>
            <a:ext cx="3027363" cy="46513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1" y="8805864"/>
            <a:ext cx="3027363" cy="46513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42FD777B-FEF9-48AE-92A7-5982102C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9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dirty="0" smtClean="0"/>
              <a:t>View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Slickrock</a:t>
            </a:r>
            <a:r>
              <a:rPr lang="en-US" baseline="0" dirty="0" smtClean="0"/>
              <a:t> Creek Retention Reservoir – </a:t>
            </a:r>
            <a:r>
              <a:rPr lang="en-US" baseline="0" dirty="0" err="1" smtClean="0"/>
              <a:t>Slickrock</a:t>
            </a:r>
            <a:r>
              <a:rPr lang="en-US" baseline="0" dirty="0" smtClean="0"/>
              <a:t> Creek drainage – 150 acres – 220 ac </a:t>
            </a:r>
            <a:r>
              <a:rPr lang="en-US" baseline="0" dirty="0" err="1" smtClean="0"/>
              <a:t>ft</a:t>
            </a:r>
            <a:r>
              <a:rPr lang="en-US" baseline="0" dirty="0" smtClean="0"/>
              <a:t> capacity – </a:t>
            </a:r>
            <a:r>
              <a:rPr lang="en-US" baseline="0" dirty="0" err="1" smtClean="0"/>
              <a:t>Slickrock</a:t>
            </a:r>
            <a:r>
              <a:rPr lang="en-US" baseline="0" dirty="0" smtClean="0"/>
              <a:t> Creek </a:t>
            </a:r>
            <a:r>
              <a:rPr lang="en-US" baseline="0" dirty="0" err="1" smtClean="0"/>
              <a:t>landsilde</a:t>
            </a:r>
            <a:r>
              <a:rPr lang="en-US" baseline="0" dirty="0" smtClean="0"/>
              <a:t> – 24 m (80 feet) in 1955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92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MFTP handles</a:t>
            </a:r>
            <a:r>
              <a:rPr lang="en-US" baseline="0" dirty="0" smtClean="0"/>
              <a:t> average of 1.5 cubic meters per year</a:t>
            </a:r>
          </a:p>
          <a:p>
            <a:r>
              <a:rPr lang="en-US" baseline="0" dirty="0" smtClean="0"/>
              <a:t>Ave Cu 55 mg/l</a:t>
            </a:r>
          </a:p>
          <a:p>
            <a:r>
              <a:rPr lang="en-US" baseline="0" dirty="0" smtClean="0"/>
              <a:t>Ave Zn 210 mg/l</a:t>
            </a:r>
          </a:p>
          <a:p>
            <a:r>
              <a:rPr lang="en-US" baseline="0" dirty="0" smtClean="0"/>
              <a:t>SO4 and Fe </a:t>
            </a:r>
            <a:r>
              <a:rPr lang="en-US" baseline="0" dirty="0" err="1" smtClean="0"/>
              <a:t>conc</a:t>
            </a:r>
            <a:r>
              <a:rPr lang="en-US" baseline="0" dirty="0" smtClean="0"/>
              <a:t> X 100s </a:t>
            </a:r>
          </a:p>
          <a:p>
            <a:r>
              <a:rPr lang="en-US" baseline="0" dirty="0" smtClean="0"/>
              <a:t>Ave cost $6m per year – 80% of cost for staff/</a:t>
            </a:r>
            <a:r>
              <a:rPr lang="en-US" baseline="0" dirty="0" err="1" smtClean="0"/>
              <a:t>mech</a:t>
            </a:r>
            <a:r>
              <a:rPr lang="en-US" baseline="0" dirty="0" smtClean="0"/>
              <a:t>/elect/ sludge and tailings management</a:t>
            </a:r>
          </a:p>
          <a:p>
            <a:r>
              <a:rPr lang="en-US" baseline="0" dirty="0" smtClean="0"/>
              <a:t>14 staff – 8 plant operators staffed 24 hours/day – 3 in daytime and 1 at night – lime by 40 foot tanker trailers rail cars in Redding </a:t>
            </a:r>
          </a:p>
          <a:p>
            <a:r>
              <a:rPr lang="en-US" baseline="0" dirty="0" smtClean="0"/>
              <a:t>Compounding emergency events = 2008 fire – 1997 storm 24 inches in 7 days 12/30 to 1/6 (BCMO Cu at 36 lbs per day to 1,686 lbs per day – 50% Richmond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7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USCD unlined</a:t>
            </a:r>
            <a:r>
              <a:rPr lang="en-US" baseline="0" dirty="0" smtClean="0"/>
              <a:t> drop inlet cast in place concrete screened for 1 ½ inch – unlined 8X8 concrete arched tunnel – reinforced concrete pipe 54 inches two coats flexible polyurethane coating – cast in place concrete impact structure</a:t>
            </a:r>
          </a:p>
          <a:p>
            <a:r>
              <a:rPr lang="en-US" baseline="0" dirty="0" smtClean="0"/>
              <a:t>Depth of concrete paste erosion – ½ to 1 ¼ inches – 61 % loss of 10% or less – 38% 15 to 80% loss- 10% greater than 40% loss –lining failure at bottom and at downstream ends of pipe joints</a:t>
            </a:r>
          </a:p>
          <a:p>
            <a:r>
              <a:rPr lang="en-US" baseline="0" dirty="0" smtClean="0"/>
              <a:t>Reline, HDPE slip lining, improve screen on inlet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4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46">
              <a:defRPr/>
            </a:pPr>
            <a:r>
              <a:rPr lang="en-US" baseline="0" dirty="0" smtClean="0"/>
              <a:t>pH greater than 3 chemically driven pH below 2 biologically driven</a:t>
            </a:r>
            <a:endParaRPr lang="en-US" dirty="0" smtClean="0"/>
          </a:p>
          <a:p>
            <a:r>
              <a:rPr lang="en-US" dirty="0" err="1" smtClean="0"/>
              <a:t>Microbially</a:t>
            </a:r>
            <a:r>
              <a:rPr lang="en-US" baseline="0" dirty="0" smtClean="0"/>
              <a:t> driven – </a:t>
            </a:r>
            <a:r>
              <a:rPr lang="en-US" i="1" dirty="0" err="1"/>
              <a:t>acidithiobacillus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oxidans</a:t>
            </a:r>
            <a:r>
              <a:rPr lang="en-US" i="1" baseline="0" dirty="0" smtClean="0"/>
              <a:t> </a:t>
            </a:r>
            <a:r>
              <a:rPr lang="en-US" baseline="0" dirty="0" smtClean="0"/>
              <a:t>in outer ore body – pH 2.0 – </a:t>
            </a:r>
            <a:r>
              <a:rPr lang="en-US" i="1" baseline="0" dirty="0" err="1" smtClean="0"/>
              <a:t>ferroplasma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acidarmanus</a:t>
            </a:r>
            <a:r>
              <a:rPr lang="en-US" i="1" baseline="0" dirty="0" smtClean="0"/>
              <a:t> </a:t>
            </a:r>
            <a:r>
              <a:rPr lang="en-US" baseline="0" dirty="0" smtClean="0"/>
              <a:t>and </a:t>
            </a:r>
            <a:r>
              <a:rPr lang="en-US" i="1" baseline="0" dirty="0" err="1" smtClean="0"/>
              <a:t>leptospirillium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ferrooxidans</a:t>
            </a:r>
            <a:r>
              <a:rPr lang="en-US" i="1" baseline="0" dirty="0" smtClean="0"/>
              <a:t> </a:t>
            </a:r>
            <a:r>
              <a:rPr lang="en-US" baseline="0" dirty="0" smtClean="0"/>
              <a:t>in inner deposit </a:t>
            </a:r>
          </a:p>
          <a:p>
            <a:r>
              <a:rPr lang="en-US" baseline="0" dirty="0" smtClean="0"/>
              <a:t>1 inch mild steel rebar dissolve to a thread is stuck in muck in the invert for 36 hours </a:t>
            </a:r>
          </a:p>
          <a:p>
            <a:r>
              <a:rPr lang="en-US" baseline="0" dirty="0" smtClean="0"/>
              <a:t>Prior to rehab muck piles and dams up to 600 feet in drift</a:t>
            </a:r>
          </a:p>
          <a:p>
            <a:r>
              <a:rPr lang="en-US" baseline="0" dirty="0" err="1" smtClean="0"/>
              <a:t>Dynastone</a:t>
            </a:r>
            <a:r>
              <a:rPr lang="en-US" baseline="0" dirty="0" smtClean="0"/>
              <a:t> in some areas more resistant but still problematic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00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dirty="0" smtClean="0"/>
              <a:t>Richmond </a:t>
            </a:r>
            <a:r>
              <a:rPr lang="en-US" dirty="0" err="1" smtClean="0"/>
              <a:t>adit</a:t>
            </a:r>
            <a:r>
              <a:rPr lang="en-US" baseline="0" dirty="0" smtClean="0"/>
              <a:t> 11X11 horseshoe shaped – 3 to 6 inch thick (some areas up to 10 inches </a:t>
            </a:r>
            <a:r>
              <a:rPr lang="en-US" baseline="0" dirty="0" err="1" smtClean="0"/>
              <a:t>shotcrete</a:t>
            </a:r>
            <a:r>
              <a:rPr lang="en-US" baseline="0" dirty="0" smtClean="0"/>
              <a:t> some areas 8 foot rock bolts such as 5 way and </a:t>
            </a:r>
            <a:r>
              <a:rPr lang="en-US" baseline="0" dirty="0" err="1" smtClean="0"/>
              <a:t>mattie</a:t>
            </a:r>
            <a:endParaRPr lang="en-US" baseline="0" dirty="0" smtClean="0"/>
          </a:p>
          <a:p>
            <a:pPr defTabSz="914292">
              <a:defRPr/>
            </a:pPr>
            <a:r>
              <a:rPr lang="en-US" baseline="0" dirty="0" smtClean="0"/>
              <a:t>Extensometers – chute labels refer to </a:t>
            </a:r>
            <a:r>
              <a:rPr lang="en-US" baseline="0" dirty="0" err="1" smtClean="0"/>
              <a:t>stope</a:t>
            </a:r>
            <a:r>
              <a:rPr lang="en-US" baseline="0" dirty="0" smtClean="0"/>
              <a:t> = 1C 2C, 1 D etc.</a:t>
            </a:r>
          </a:p>
          <a:p>
            <a:pPr defTabSz="914292">
              <a:defRPr/>
            </a:pPr>
            <a:r>
              <a:rPr lang="en-US" baseline="0" dirty="0" smtClean="0"/>
              <a:t>A drift - 10% of low pH – 1.2 to 1.5 - 100 degrees</a:t>
            </a:r>
          </a:p>
          <a:p>
            <a:pPr defTabSz="914292">
              <a:defRPr/>
            </a:pPr>
            <a:r>
              <a:rPr lang="en-US" baseline="0" dirty="0" smtClean="0"/>
              <a:t>B drift – 50% of low pH – 0.0 – 95 degrees</a:t>
            </a:r>
          </a:p>
          <a:p>
            <a:pPr defTabSz="914292">
              <a:defRPr/>
            </a:pPr>
            <a:r>
              <a:rPr lang="en-US" baseline="0" dirty="0" smtClean="0"/>
              <a:t>C drift – 40% of flow</a:t>
            </a:r>
          </a:p>
          <a:p>
            <a:pPr defTabSz="914292">
              <a:defRPr/>
            </a:pPr>
            <a:r>
              <a:rPr lang="en-US" baseline="0" dirty="0" smtClean="0"/>
              <a:t>AMD intakes 10” lines combined 15,000 </a:t>
            </a:r>
            <a:r>
              <a:rPr lang="en-US" baseline="0" dirty="0" err="1" smtClean="0"/>
              <a:t>gpm</a:t>
            </a:r>
            <a:endParaRPr lang="en-US" baseline="0" dirty="0" smtClean="0"/>
          </a:p>
          <a:p>
            <a:pPr defTabSz="914292">
              <a:defRPr/>
            </a:pPr>
            <a:r>
              <a:rPr lang="en-US" baseline="0" dirty="0" smtClean="0"/>
              <a:t>Bypass Dam and 5 way dam store AMD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1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drift = A and C </a:t>
            </a:r>
            <a:r>
              <a:rPr lang="en-US" dirty="0" err="1" smtClean="0"/>
              <a:t>stopes</a:t>
            </a:r>
            <a:endParaRPr lang="en-US" dirty="0" smtClean="0"/>
          </a:p>
          <a:p>
            <a:r>
              <a:rPr lang="en-US" dirty="0" smtClean="0"/>
              <a:t>B Drift</a:t>
            </a:r>
            <a:r>
              <a:rPr lang="en-US" baseline="0" dirty="0" smtClean="0"/>
              <a:t> = B,C,D,H, and J </a:t>
            </a:r>
            <a:r>
              <a:rPr lang="en-US" baseline="0" dirty="0" err="1" smtClean="0"/>
              <a:t>stopes</a:t>
            </a:r>
            <a:r>
              <a:rPr lang="en-US" baseline="0" dirty="0" smtClean="0"/>
              <a:t> along with A/B </a:t>
            </a:r>
            <a:r>
              <a:rPr lang="en-US" baseline="0" dirty="0" err="1" smtClean="0"/>
              <a:t>substope</a:t>
            </a:r>
            <a:endParaRPr lang="en-US" baseline="0" dirty="0" smtClean="0"/>
          </a:p>
          <a:p>
            <a:r>
              <a:rPr lang="en-US" baseline="0" dirty="0" smtClean="0"/>
              <a:t>C drift = E,F,G,I,J,K </a:t>
            </a:r>
            <a:r>
              <a:rPr lang="en-US" baseline="0" dirty="0" err="1" smtClean="0"/>
              <a:t>stopes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D drift exploratory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57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Slusher</a:t>
            </a:r>
            <a:r>
              <a:rPr lang="en-US" dirty="0" smtClean="0"/>
              <a:t> level for grizzly</a:t>
            </a:r>
            <a:r>
              <a:rPr lang="en-US" baseline="0" dirty="0" smtClean="0"/>
              <a:t> – bottom of </a:t>
            </a:r>
            <a:r>
              <a:rPr lang="en-US" baseline="0" dirty="0" err="1" smtClean="0"/>
              <a:t>stopes</a:t>
            </a:r>
            <a:r>
              <a:rPr lang="en-US" baseline="0" dirty="0" smtClean="0"/>
              <a:t> have several ore chutes to </a:t>
            </a:r>
            <a:r>
              <a:rPr lang="en-US" baseline="0" dirty="0" err="1" smtClean="0"/>
              <a:t>slusher</a:t>
            </a:r>
            <a:r>
              <a:rPr lang="en-US" baseline="0" dirty="0" smtClean="0"/>
              <a:t> level -  spacing determined by </a:t>
            </a:r>
            <a:r>
              <a:rPr lang="en-US" baseline="0" dirty="0" err="1" smtClean="0"/>
              <a:t>slusher</a:t>
            </a:r>
            <a:r>
              <a:rPr lang="en-US" baseline="0" dirty="0" smtClean="0"/>
              <a:t> drag line – collars around ore chutes – 10  mineral salts- early formed - </a:t>
            </a:r>
            <a:r>
              <a:rPr lang="en-US" baseline="0" dirty="0" err="1" smtClean="0"/>
              <a:t>melanterite</a:t>
            </a:r>
            <a:r>
              <a:rPr lang="en-US" baseline="0" dirty="0" smtClean="0"/>
              <a:t>- </a:t>
            </a:r>
            <a:r>
              <a:rPr lang="en-US" baseline="0" dirty="0" err="1" smtClean="0"/>
              <a:t>copiapite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rhomboclase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voltaite</a:t>
            </a:r>
            <a:r>
              <a:rPr lang="en-US" baseline="0" dirty="0" smtClean="0"/>
              <a:t> – starts as ferrous Fe on pyrite – rapid water stays in ferrous then then goes to ferric at end with </a:t>
            </a:r>
            <a:r>
              <a:rPr lang="en-US" baseline="0" dirty="0" err="1" smtClean="0"/>
              <a:t>Voltaite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48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Dry season</a:t>
            </a:r>
            <a:r>
              <a:rPr lang="en-US" baseline="0" dirty="0" smtClean="0"/>
              <a:t> base flow – Fe sulfates form in seeps and from AMD – first flush – creates rinse out – get step wise increase in metals  - higher concentration of Fe, Al, Cu, Zn</a:t>
            </a:r>
          </a:p>
          <a:p>
            <a:r>
              <a:rPr lang="en-US" baseline="0" dirty="0" smtClean="0"/>
              <a:t>Cu, Zn and Cd dependent on quantity of water flow – Cu increases rapidly with first large flow then decreases until next big flow (overall Cu increases in wet season but decreases in dry season) – Zn and Cd are the opposite – decrease with big flow and then increase ( decreases rapidly during wet season and increases slowly during dry season)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0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1300 to 1600</a:t>
            </a:r>
            <a:r>
              <a:rPr lang="en-US" baseline="0" dirty="0" smtClean="0"/>
              <a:t> years of acid generating potential over $500M cleanup so far</a:t>
            </a:r>
          </a:p>
          <a:p>
            <a:r>
              <a:rPr lang="en-US" baseline="0" dirty="0" smtClean="0"/>
              <a:t>EPA will be responsible for remedy O&amp;M in 2030 under CD with Aventis </a:t>
            </a:r>
            <a:r>
              <a:rPr lang="en-US" baseline="0" dirty="0" err="1" smtClean="0"/>
              <a:t>CropScience</a:t>
            </a:r>
            <a:r>
              <a:rPr lang="en-US" baseline="0" dirty="0" smtClean="0"/>
              <a:t> (Rhone </a:t>
            </a:r>
            <a:r>
              <a:rPr lang="en-US" baseline="0" dirty="0" err="1" smtClean="0"/>
              <a:t>Polenc</a:t>
            </a:r>
            <a:r>
              <a:rPr lang="en-US" baseline="0" dirty="0" smtClean="0"/>
              <a:t>) – AIG and IMO responsible until then current SOW  – at 2030 EPA gets a check for $514M  to continue O&amp;M </a:t>
            </a:r>
          </a:p>
          <a:p>
            <a:r>
              <a:rPr lang="en-US" baseline="0" dirty="0" smtClean="0"/>
              <a:t>EPA needs to assure that remedy is in good condition at transfer – currently putting together a 15 year plan to prepare for 2030- looking at metals recovery to reduce O&amp;M costs, re-evaluate remedy – new technologies – how to work with DTSC, Water Board, Cal F&amp;G and Bureau of Rec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70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of mountain at 3,538 feet - </a:t>
            </a:r>
            <a:r>
              <a:rPr lang="en-US" baseline="0" dirty="0" smtClean="0"/>
              <a:t> 3000 feet to Sacramento River –drops 1 to 2 feet for every 2 feet horizontal</a:t>
            </a:r>
            <a:endParaRPr lang="en-US" dirty="0" smtClean="0"/>
          </a:p>
          <a:p>
            <a:r>
              <a:rPr lang="en-US" dirty="0" smtClean="0"/>
              <a:t>Spring</a:t>
            </a:r>
            <a:r>
              <a:rPr lang="en-US" baseline="0" dirty="0" smtClean="0"/>
              <a:t> Creek Debris dam constructed 1963 by Bureau of Reclamation stops buildup in raceway of Spring Creek Power Plant part of </a:t>
            </a:r>
            <a:r>
              <a:rPr lang="en-US" baseline="0" dirty="0" err="1" smtClean="0"/>
              <a:t>Whiskeytown</a:t>
            </a:r>
            <a:r>
              <a:rPr lang="en-US" baseline="0" dirty="0" smtClean="0"/>
              <a:t> Reservoir – 1943 Shasta Dam – 1950 Keswick Dam </a:t>
            </a:r>
          </a:p>
          <a:p>
            <a:r>
              <a:rPr lang="en-US" baseline="0" dirty="0" smtClean="0"/>
              <a:t>Redding – 90,000 – 3 miles from Keswick – 450</a:t>
            </a:r>
          </a:p>
          <a:p>
            <a:r>
              <a:rPr lang="en-US" baseline="0" dirty="0" smtClean="0"/>
              <a:t>Central Valley project – 7,000,000 ac </a:t>
            </a:r>
            <a:r>
              <a:rPr lang="en-US" baseline="0" dirty="0" err="1" smtClean="0"/>
              <a:t>ft</a:t>
            </a:r>
            <a:r>
              <a:rPr lang="en-US" baseline="0" dirty="0" smtClean="0"/>
              <a:t> – 17% of state total of 40,000,000 – water for top 10 ag counties</a:t>
            </a:r>
          </a:p>
          <a:p>
            <a:r>
              <a:rPr lang="en-US" baseline="0" dirty="0" smtClean="0"/>
              <a:t>5 interim RODs – approximately $500 million cleanup –listed on NPL in 1983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4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Fish kills since</a:t>
            </a:r>
            <a:r>
              <a:rPr lang="en-US" baseline="0" dirty="0" smtClean="0"/>
              <a:t> 1899 – 30 documented – (four over 25,000 fish)</a:t>
            </a:r>
          </a:p>
          <a:p>
            <a:r>
              <a:rPr lang="en-US" baseline="0" dirty="0" smtClean="0"/>
              <a:t>Habitat for steelhead and four runs of Chinook salmon - </a:t>
            </a:r>
            <a:r>
              <a:rPr lang="en-US" dirty="0" smtClean="0"/>
              <a:t>Most valuable</a:t>
            </a:r>
            <a:r>
              <a:rPr lang="en-US" baseline="0" dirty="0" smtClean="0"/>
              <a:t> salmon spawning habitat in CA</a:t>
            </a:r>
          </a:p>
          <a:p>
            <a:r>
              <a:rPr lang="en-US" baseline="0" dirty="0" smtClean="0"/>
              <a:t>1896 narrow-gauge RR  from mine 18 km to Keswick - Stripped vegetation around Keswick – 1898-1904 sued for vegetation loss due to smelting – 1907 shut down moved smelter to </a:t>
            </a:r>
            <a:r>
              <a:rPr lang="en-US" baseline="0" dirty="0" err="1" smtClean="0"/>
              <a:t>Carquinez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dirty="0" smtClean="0"/>
              <a:t>Sludge at Spring</a:t>
            </a:r>
            <a:r>
              <a:rPr lang="en-US" baseline="0" dirty="0" smtClean="0"/>
              <a:t> Creek debris dam – Boulder creek – prior to cleanup – Post construction of Keswick dam from 1950-1960 formed delta 838 m long, 60 to 140 m wide and up to 12 m thick- total of 574,000 cubic meters toxic hydrous Fe and Al hydroxides – toxic </a:t>
            </a:r>
            <a:r>
              <a:rPr lang="en-US" baseline="0" dirty="0" err="1" smtClean="0"/>
              <a:t>porewater</a:t>
            </a:r>
            <a:r>
              <a:rPr lang="en-US" baseline="0" dirty="0" smtClean="0"/>
              <a:t> was from Fe and Al – in three piles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9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dirty="0" smtClean="0"/>
              <a:t>20.5 million</a:t>
            </a:r>
            <a:r>
              <a:rPr lang="en-US" baseline="0" dirty="0" smtClean="0"/>
              <a:t> tons of massive sulfide- mined out 6.8 Million tons, 13.5 million left –southernmost deposits in Shasta Mining District – massive sulfide lenses up to 60m thick – 95% pyrite variable chalcopyrite and </a:t>
            </a:r>
            <a:r>
              <a:rPr lang="en-US" baseline="0" dirty="0" err="1" smtClean="0"/>
              <a:t>sphalerite</a:t>
            </a:r>
            <a:r>
              <a:rPr lang="en-US" baseline="0" dirty="0" smtClean="0"/>
              <a:t> – 1% Cu and 2% Zn – enriched 5 to 10% Cu and Ag 27 gm/ton – Brick Flat/Richmond/ Hornet – single massive sulfide 1.4 km long up to 300 m wide and 60 m thick offset by faulting – disseminated sulfides on south flank- host rocks </a:t>
            </a:r>
            <a:r>
              <a:rPr lang="en-US" baseline="0" dirty="0" err="1" smtClean="0"/>
              <a:t>Balaklala</a:t>
            </a:r>
            <a:r>
              <a:rPr lang="en-US" baseline="0" dirty="0" smtClean="0"/>
              <a:t> meta-rhyolite and Copley Greenstone – volcanogenic massive sulfide deposit -</a:t>
            </a:r>
            <a:r>
              <a:rPr lang="en-US" baseline="0" dirty="0" err="1" smtClean="0"/>
              <a:t>Devonion</a:t>
            </a:r>
            <a:r>
              <a:rPr lang="en-US" baseline="0" dirty="0" smtClean="0"/>
              <a:t> age -Kuroko type deposit island arc environment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78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dirty="0" smtClean="0"/>
              <a:t>Mined</a:t>
            </a:r>
            <a:r>
              <a:rPr lang="en-US" baseline="0" dirty="0" smtClean="0"/>
              <a:t> Ag, Au, Cu, Fe, Zn, and pyrite for sulfuric acid production –</a:t>
            </a:r>
            <a:r>
              <a:rPr lang="en-US" dirty="0" smtClean="0"/>
              <a:t>Silver and gold</a:t>
            </a:r>
            <a:r>
              <a:rPr lang="en-US" baseline="0" dirty="0" smtClean="0"/>
              <a:t> mining of </a:t>
            </a:r>
            <a:r>
              <a:rPr lang="en-US" baseline="0" dirty="0" err="1" smtClean="0"/>
              <a:t>gossan</a:t>
            </a:r>
            <a:r>
              <a:rPr lang="en-US" baseline="0" dirty="0" smtClean="0"/>
              <a:t> in 1879 – </a:t>
            </a:r>
            <a:r>
              <a:rPr lang="en-US" baseline="0" dirty="0" err="1" smtClean="0"/>
              <a:t>CuS</a:t>
            </a:r>
            <a:r>
              <a:rPr lang="en-US" baseline="0" dirty="0" smtClean="0"/>
              <a:t> in 1895 -1928 – Brick Flat pit for </a:t>
            </a:r>
            <a:r>
              <a:rPr lang="en-US" baseline="0" dirty="0" err="1" smtClean="0"/>
              <a:t>gossan</a:t>
            </a:r>
            <a:r>
              <a:rPr lang="en-US" baseline="0" dirty="0" smtClean="0"/>
              <a:t> – cyanide plant in </a:t>
            </a:r>
            <a:r>
              <a:rPr lang="en-US" baseline="0" dirty="0" err="1" smtClean="0"/>
              <a:t>Slickrock</a:t>
            </a:r>
            <a:r>
              <a:rPr lang="en-US" baseline="0" dirty="0" smtClean="0"/>
              <a:t> Creek for Au and Ag – left high As tailings  – 1955 to 1962 Brick Flat pit for pyrite for sulfuric acid production at Martinez by way of Matheson loading by rail – sulfuric acid to petroleum refiners – little mining for Cu in 1920s and 1930s –during this period mined for pyrite –prior to 1939 and mining at Richmond AMD not as large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79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Hornet accessed from Lawson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adit</a:t>
            </a:r>
            <a:r>
              <a:rPr lang="en-US" baseline="0" dirty="0" smtClean="0"/>
              <a:t> – Richmond accessed from extension from Lawson 400 feet below  then Richmond </a:t>
            </a:r>
            <a:r>
              <a:rPr lang="en-US" baseline="0" dirty="0" err="1" smtClean="0"/>
              <a:t>adit</a:t>
            </a:r>
            <a:r>
              <a:rPr lang="en-US" baseline="0" dirty="0" smtClean="0"/>
              <a:t> at 2600 feet – then 2650 base of Richmond workings – third connection Confidence Complex </a:t>
            </a:r>
            <a:r>
              <a:rPr lang="en-US" baseline="0" dirty="0" err="1" smtClean="0"/>
              <a:t>adit</a:t>
            </a:r>
            <a:r>
              <a:rPr lang="en-US" baseline="0" dirty="0" smtClean="0"/>
              <a:t> 400 feet higher at 3007 feet goes to south flank- 23 </a:t>
            </a:r>
            <a:r>
              <a:rPr lang="en-US" baseline="0" dirty="0" err="1" smtClean="0"/>
              <a:t>stopes</a:t>
            </a:r>
            <a:r>
              <a:rPr lang="en-US" baseline="0" dirty="0" smtClean="0"/>
              <a:t> and smaller areas – mined from bottom by roof caving – inner part of mine by room and pillar – 10 to 15 acres collapsed at surface in six subsidence – total Richmond volume – 20 </a:t>
            </a:r>
            <a:r>
              <a:rPr lang="en-US" baseline="0" dirty="0" err="1" smtClean="0"/>
              <a:t>miilion</a:t>
            </a:r>
            <a:r>
              <a:rPr lang="en-US" baseline="0" dirty="0" smtClean="0"/>
              <a:t> cubic feet (460 acre feet)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Mining related characteristics in combination with nearly pure massive sulfide deposits surrounded by bedrock with no neutralizing capacity – create a unique </a:t>
            </a:r>
            <a:r>
              <a:rPr lang="en-US" baseline="0" dirty="0" err="1" smtClean="0"/>
              <a:t>hydrogeochemical</a:t>
            </a:r>
            <a:r>
              <a:rPr lang="en-US" baseline="0" dirty="0" smtClean="0"/>
              <a:t> reactor that is nearly optimal for maximum production of AMD (Nordstrom and Alpers 1990)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82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MIW</a:t>
            </a:r>
            <a:r>
              <a:rPr lang="en-US" baseline="0" dirty="0" smtClean="0"/>
              <a:t> source Richmond –Lawson </a:t>
            </a:r>
            <a:r>
              <a:rPr lang="en-US" baseline="0" dirty="0" err="1" smtClean="0"/>
              <a:t>adits</a:t>
            </a:r>
            <a:r>
              <a:rPr lang="en-US" baseline="0" dirty="0" smtClean="0"/>
              <a:t> on Boulder Creek – extraction wells at Old/No. 3 PW-3 – </a:t>
            </a:r>
            <a:r>
              <a:rPr lang="en-US" baseline="0" dirty="0" err="1" smtClean="0"/>
              <a:t>Slickrock</a:t>
            </a:r>
            <a:r>
              <a:rPr lang="en-US" baseline="0" dirty="0" smtClean="0"/>
              <a:t> Creek Retention Reservoir and surface water controls</a:t>
            </a:r>
          </a:p>
          <a:p>
            <a:r>
              <a:rPr lang="en-US" baseline="0" dirty="0" smtClean="0"/>
              <a:t>MIW conveyance systems – AMD lines from </a:t>
            </a:r>
            <a:r>
              <a:rPr lang="en-US" baseline="0" dirty="0" err="1" smtClean="0"/>
              <a:t>Slickrock</a:t>
            </a:r>
            <a:r>
              <a:rPr lang="en-US" baseline="0" dirty="0" smtClean="0"/>
              <a:t> Creek to Boulder Creek to MFTP</a:t>
            </a:r>
          </a:p>
          <a:p>
            <a:r>
              <a:rPr lang="en-US" baseline="0" dirty="0" smtClean="0"/>
              <a:t>Clean water diversions – </a:t>
            </a:r>
            <a:r>
              <a:rPr lang="en-US" baseline="0" dirty="0" err="1" smtClean="0"/>
              <a:t>Slickrock</a:t>
            </a:r>
            <a:r>
              <a:rPr lang="en-US" baseline="0" dirty="0" smtClean="0"/>
              <a:t> Creek and Upper Spring Creek </a:t>
            </a:r>
          </a:p>
          <a:p>
            <a:r>
              <a:rPr lang="en-US" baseline="0" dirty="0" smtClean="0"/>
              <a:t>Mine waste disposal – Brick Flat Pit Matheson cell, muck waste cell – waste rock cells in Boulder creek and CDF above Spring Creek Reservoir</a:t>
            </a:r>
          </a:p>
          <a:p>
            <a:r>
              <a:rPr lang="en-US" baseline="0" dirty="0" smtClean="0"/>
              <a:t>MIW treatment – lime neutralization/HDS at MFTP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sources – March 2013 –</a:t>
            </a:r>
            <a:r>
              <a:rPr lang="en-US" baseline="0" dirty="0" smtClean="0"/>
              <a:t> 13.28 inches  (1997 – 24 inches in 7 days)</a:t>
            </a:r>
          </a:p>
          <a:p>
            <a:r>
              <a:rPr lang="en-US" baseline="0" dirty="0" smtClean="0"/>
              <a:t>Richmond – 15-110 </a:t>
            </a:r>
            <a:r>
              <a:rPr lang="en-US" baseline="0" dirty="0" err="1" smtClean="0"/>
              <a:t>gpm</a:t>
            </a:r>
            <a:r>
              <a:rPr lang="en-US" baseline="0" dirty="0" smtClean="0"/>
              <a:t>, pH at 5 way – 0.8 to 1.1, portal 2.3 to 2.4 – Cu 170 mg/l; Zn 1740 mg/l; Cd 11.4 mg/l</a:t>
            </a:r>
          </a:p>
          <a:p>
            <a:r>
              <a:rPr lang="en-US" baseline="0" dirty="0" smtClean="0"/>
              <a:t>Lawson – 15-33 </a:t>
            </a:r>
            <a:r>
              <a:rPr lang="en-US" baseline="0" dirty="0" err="1" smtClean="0"/>
              <a:t>gpm</a:t>
            </a:r>
            <a:r>
              <a:rPr lang="en-US" baseline="0" dirty="0" smtClean="0"/>
              <a:t>, pH – 1.7 to 1.9 – Cu 86 mg; Zn 870 mg; Cd 1.9 mg</a:t>
            </a:r>
          </a:p>
          <a:p>
            <a:r>
              <a:rPr lang="en-US" baseline="0" dirty="0" smtClean="0"/>
              <a:t>Old/No. 8 – 75 to 104 </a:t>
            </a:r>
            <a:r>
              <a:rPr lang="en-US" baseline="0" dirty="0" err="1" smtClean="0"/>
              <a:t>gpm</a:t>
            </a:r>
            <a:r>
              <a:rPr lang="en-US" baseline="0" dirty="0" smtClean="0"/>
              <a:t>, pH – 2.7-2.8, Cu 73.5; Zn 34.9mg; Cd .27 mg</a:t>
            </a:r>
          </a:p>
          <a:p>
            <a:r>
              <a:rPr lang="en-US" baseline="0" dirty="0" err="1" smtClean="0"/>
              <a:t>Slickrock</a:t>
            </a:r>
            <a:r>
              <a:rPr lang="en-US" baseline="0" dirty="0" smtClean="0"/>
              <a:t> Creek RR – 82 to 1,402 </a:t>
            </a:r>
            <a:r>
              <a:rPr lang="en-US" baseline="0" dirty="0" err="1" smtClean="0"/>
              <a:t>gpm</a:t>
            </a:r>
            <a:r>
              <a:rPr lang="en-US" baseline="0" dirty="0" smtClean="0"/>
              <a:t> pH 2.7-3.0 Cu 7.8 mg, Zn 6.9 mg, Cd .05 mg</a:t>
            </a:r>
          </a:p>
          <a:p>
            <a:r>
              <a:rPr lang="en-US" baseline="0" dirty="0" smtClean="0"/>
              <a:t>MFTP – 266 to 2516 </a:t>
            </a:r>
            <a:r>
              <a:rPr lang="en-US" baseline="0" dirty="0" err="1" smtClean="0"/>
              <a:t>gpm</a:t>
            </a:r>
            <a:r>
              <a:rPr lang="en-US" baseline="0" dirty="0" smtClean="0"/>
              <a:t> – pH 1.5 to 2.2 Cu 43.4 mg, Zn 202 mg, Cd 1.4 mg lime 5.3 to 15.8 tons/day</a:t>
            </a:r>
          </a:p>
          <a:p>
            <a:r>
              <a:rPr lang="en-US" baseline="0" dirty="0" smtClean="0"/>
              <a:t>Keswick Cu =5.0 </a:t>
            </a:r>
            <a:r>
              <a:rPr lang="en-US" baseline="0" dirty="0" err="1" smtClean="0"/>
              <a:t>ug</a:t>
            </a:r>
            <a:r>
              <a:rPr lang="en-US" baseline="0" dirty="0" smtClean="0"/>
              <a:t>/ l, 0.22 ppb Cd, 16 ppb Zn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777B-FEF9-48AE-92A7-5982102C91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9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R 05_06_2004.jpg"/>
          <p:cNvPicPr>
            <a:picLocks noChangeAspect="1"/>
          </p:cNvPicPr>
          <p:nvPr userDrawn="1"/>
        </p:nvPicPr>
        <p:blipFill>
          <a:blip r:embed="rId2" cstate="print"/>
          <a:srcRect l="4309" t="10865" b="9630"/>
          <a:stretch>
            <a:fillRect/>
          </a:stretch>
        </p:blipFill>
        <p:spPr>
          <a:xfrm>
            <a:off x="0" y="0"/>
            <a:ext cx="9144000" cy="56980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698067"/>
            <a:ext cx="9144000" cy="115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351867"/>
            <a:ext cx="9144000" cy="1352928"/>
          </a:xfrm>
          <a:prstGeom prst="rect">
            <a:avLst/>
          </a:prstGeom>
          <a:solidFill>
            <a:srgbClr val="E0CBA3">
              <a:alpha val="74902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4445000"/>
            <a:ext cx="7772400" cy="880537"/>
          </a:xfrm>
        </p:spPr>
        <p:txBody>
          <a:bodyPr tIns="0" bIns="0" anchor="b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5342467"/>
            <a:ext cx="7772400" cy="3471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7" name="Picture 16" descr="epa_sea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9601" y="5980418"/>
            <a:ext cx="812800" cy="813413"/>
          </a:xfrm>
          <a:prstGeom prst="rect">
            <a:avLst/>
          </a:prstGeom>
        </p:spPr>
      </p:pic>
      <p:sp>
        <p:nvSpPr>
          <p:cNvPr id="2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786467" y="6019799"/>
            <a:ext cx="6671733" cy="745069"/>
          </a:xfrm>
        </p:spPr>
        <p:txBody>
          <a:bodyPr>
            <a:normAutofit/>
          </a:bodyPr>
          <a:lstStyle>
            <a:lvl1pPr algn="r">
              <a:buNone/>
              <a:defRPr sz="1800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z="1800" dirty="0" smtClean="0"/>
              <a:t>Add Names </a:t>
            </a:r>
            <a:br>
              <a:rPr lang="en-US" sz="1800" dirty="0" smtClean="0"/>
            </a:br>
            <a:r>
              <a:rPr lang="en-US" sz="1800" dirty="0" smtClean="0"/>
              <a:t>or Dates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53A24-D8C8-45AE-A22B-F061D0E0CCF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A1D541D3-05C7-480F-9553-4665443B2066}" type="datetimeFigureOut">
              <a:rPr lang="en-US" smtClean="0"/>
              <a:pPr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485464"/>
            <a:ext cx="8229600" cy="215069"/>
          </a:xfrm>
          <a:prstGeom prst="rect">
            <a:avLst/>
          </a:prstGeom>
        </p:spPr>
        <p:txBody>
          <a:bodyPr/>
          <a:lstStyle/>
          <a:p>
            <a:fld id="{C7D1BE40-13C8-4EE4-AB59-240FE95654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4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M Bottom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6406219"/>
            <a:ext cx="9144000" cy="38404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213645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781800"/>
            <a:ext cx="9144000" cy="76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65667" y="6468557"/>
            <a:ext cx="8229600" cy="21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Long Term O&amp;M Challenges 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fld id="{FAC06F01-C36B-4C2B-9C17-479771BB741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8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461934"/>
            <a:ext cx="7772400" cy="880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Iron Mountain Mine Superfund Site</a:t>
            </a:r>
            <a:br>
              <a:rPr lang="en-US" dirty="0" smtClean="0"/>
            </a:br>
            <a:r>
              <a:rPr lang="en-US" dirty="0" smtClean="0"/>
              <a:t>Long Term O&amp;M Challenges  </a:t>
            </a:r>
            <a:endParaRPr lang="en-US" sz="2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December 17, 2014				James Sickles, U.S. EPA Region 9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786467" y="5901267"/>
            <a:ext cx="6671733" cy="8636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Water Treatment: Iron Mountain Mine and Bunker Hill Mining and Metallurgical Complex Superfund Sites 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MIW Collection Systems</a:t>
            </a:r>
            <a:br>
              <a:rPr lang="en-US" dirty="0" smtClean="0"/>
            </a:br>
            <a:r>
              <a:rPr lang="en-US" sz="3100" dirty="0" smtClean="0"/>
              <a:t>Major AMD Sources</a:t>
            </a:r>
            <a:endParaRPr lang="en-US" sz="31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3124200" cy="4267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Richmond and Lawson </a:t>
            </a:r>
            <a:r>
              <a:rPr lang="en-US" dirty="0" err="1" smtClean="0"/>
              <a:t>Adits</a:t>
            </a:r>
            <a:r>
              <a:rPr lang="en-US" dirty="0" smtClean="0"/>
              <a:t> – pH ranges 0.8 to 2.6 – flow rates up to 1,400 </a:t>
            </a:r>
            <a:r>
              <a:rPr lang="en-US" dirty="0" err="1" smtClean="0"/>
              <a:t>gpm</a:t>
            </a:r>
            <a:r>
              <a:rPr lang="en-US" dirty="0" smtClean="0"/>
              <a:t> in winter storms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Old/No. 8 extraction wells – pH ranges 2.5 to 2.8 – flow rates up to 175 </a:t>
            </a:r>
            <a:r>
              <a:rPr lang="en-US" dirty="0" err="1" smtClean="0"/>
              <a:t>gpm</a:t>
            </a:r>
            <a:r>
              <a:rPr lang="en-US" dirty="0" smtClean="0"/>
              <a:t>  </a:t>
            </a:r>
          </a:p>
          <a:p>
            <a:pPr>
              <a:lnSpc>
                <a:spcPct val="110000"/>
              </a:lnSpc>
            </a:pPr>
            <a:r>
              <a:rPr lang="en-US" dirty="0" err="1" smtClean="0"/>
              <a:t>Slickrock</a:t>
            </a:r>
            <a:r>
              <a:rPr lang="en-US" dirty="0" smtClean="0"/>
              <a:t> Creek Retention Reservoir – pH ranges 2.8 to 3.0 – flow up to 3,250 </a:t>
            </a:r>
            <a:r>
              <a:rPr lang="en-US" dirty="0" err="1" smtClean="0"/>
              <a:t>gpm</a:t>
            </a:r>
            <a:endParaRPr lang="en-US" dirty="0"/>
          </a:p>
        </p:txBody>
      </p:sp>
      <p:pic>
        <p:nvPicPr>
          <p:cNvPr id="5" name="Picture 4" descr="Slide 10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0667" y="1580756"/>
            <a:ext cx="5231765" cy="38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9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Conveyance Systems and Clean Water Diversions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508421"/>
            <a:ext cx="2540000" cy="4685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MIW Pipelines </a:t>
            </a:r>
          </a:p>
          <a:p>
            <a:r>
              <a:rPr lang="en-US" sz="1400" dirty="0" smtClean="0"/>
              <a:t>Over 28,000 feet of 12 to 24 inch HDPE piping carrying AMD by gravity flow from the major sources on the north and south flanks to treatment Plant </a:t>
            </a:r>
          </a:p>
          <a:p>
            <a:pPr marL="0" indent="0">
              <a:buNone/>
            </a:pPr>
            <a:r>
              <a:rPr lang="en-US" sz="1400" b="1" dirty="0" smtClean="0"/>
              <a:t>Clean Water Diversions </a:t>
            </a:r>
          </a:p>
          <a:p>
            <a:r>
              <a:rPr lang="en-US" sz="1400" dirty="0" smtClean="0"/>
              <a:t> </a:t>
            </a:r>
            <a:r>
              <a:rPr lang="en-US" sz="1400" dirty="0" err="1" smtClean="0"/>
              <a:t>Slickrock</a:t>
            </a:r>
            <a:r>
              <a:rPr lang="en-US" sz="1400" dirty="0" smtClean="0"/>
              <a:t> Creek Clean Water Diversion which routes clean water around tailings and waste rock in </a:t>
            </a:r>
            <a:r>
              <a:rPr lang="en-US" sz="1400" dirty="0" err="1" smtClean="0"/>
              <a:t>Slickrock</a:t>
            </a:r>
            <a:r>
              <a:rPr lang="en-US" sz="1400" dirty="0" smtClean="0"/>
              <a:t> Creek drainage</a:t>
            </a:r>
          </a:p>
          <a:p>
            <a:r>
              <a:rPr lang="en-US" sz="1400" dirty="0" smtClean="0"/>
              <a:t>2) the Upper Spring Creek Diversion which routes clean water from upper Spring Creek and empties into Flat Creek </a:t>
            </a:r>
          </a:p>
        </p:txBody>
      </p:sp>
      <p:pic>
        <p:nvPicPr>
          <p:cNvPr id="5" name="Picture 4" descr="Slide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667" y="1642533"/>
            <a:ext cx="6002860" cy="35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2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MIW Treatment Plant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199" y="1417638"/>
            <a:ext cx="2878668" cy="4449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Minnesota Flats Treatment Plant</a:t>
            </a:r>
          </a:p>
          <a:p>
            <a:r>
              <a:rPr lang="en-US" sz="1400" dirty="0" smtClean="0"/>
              <a:t>Lime neutralization/high density sludge plant – design capacity of 6,500 </a:t>
            </a:r>
            <a:r>
              <a:rPr lang="en-US" sz="1400" dirty="0" err="1" smtClean="0"/>
              <a:t>gpm</a:t>
            </a:r>
            <a:r>
              <a:rPr lang="en-US" sz="1400" dirty="0" smtClean="0"/>
              <a:t>  (53.5 million gals per day)</a:t>
            </a:r>
          </a:p>
          <a:p>
            <a:r>
              <a:rPr lang="en-US" sz="1400" dirty="0" smtClean="0"/>
              <a:t>280 foot diameter thickener tank – Plant generates approximately 20,000 cubic yards of HDS per year that is placed in Brick Flat Pit</a:t>
            </a:r>
          </a:p>
          <a:p>
            <a:r>
              <a:rPr lang="en-US" sz="1400" dirty="0" smtClean="0"/>
              <a:t>The plant has a 1 million gallon AMD emergency storage tank that can handle 2 weeks of flow in the summer and less than a day in large winter storms </a:t>
            </a:r>
          </a:p>
        </p:txBody>
      </p:sp>
      <p:pic>
        <p:nvPicPr>
          <p:cNvPr id="5" name="Picture 4" descr="Slide 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2066" y="1641072"/>
            <a:ext cx="5562601" cy="37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90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O&amp;M Challenges at Iron Mountain 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Mineral precipitates in the MIW pipelines due to microbial FE(II) oxidation occurs over short timeframes, results in loss of up to 40% of pipe capacity and air vent spills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Deterioration of polyurethane liner in Upper Spring Creek Diversion, due to steep elevation drop and excessive flow velocities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Significant loss of </a:t>
            </a:r>
            <a:r>
              <a:rPr lang="en-US" dirty="0" err="1" smtClean="0"/>
              <a:t>leachate</a:t>
            </a:r>
            <a:r>
              <a:rPr lang="en-US" dirty="0" smtClean="0"/>
              <a:t> from HDS stored in the lined Brick Flat Pit landfill due to potential leakage into open fractures in pit wall and/or into underlying mine workings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Deterioration of concrete plugged ore chutes in the Richmond Mine</a:t>
            </a:r>
          </a:p>
        </p:txBody>
      </p:sp>
    </p:spTree>
    <p:extLst>
      <p:ext uri="{BB962C8B-B14F-4D97-AF65-F5344CB8AC3E}">
        <p14:creationId xmlns:p14="http://schemas.microsoft.com/office/powerpoint/2010/main" val="257632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O&amp;M Challenge – Formation of Pipe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7267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Pipe scale formed by varying pH in MIW due to microbial oxidation of FE(II) in piping scale, as has been shown by </a:t>
            </a:r>
            <a:r>
              <a:rPr lang="en-US" sz="1600" smtClean="0"/>
              <a:t>USGS </a:t>
            </a:r>
            <a:r>
              <a:rPr lang="en-US" sz="1600" smtClean="0"/>
              <a:t>research</a:t>
            </a:r>
            <a:endParaRPr lang="en-US" sz="1600" dirty="0" smtClean="0"/>
          </a:p>
          <a:p>
            <a:r>
              <a:rPr lang="en-US" sz="1600" dirty="0" smtClean="0"/>
              <a:t>Precipitation of scale occurs in  short time frame, reduces up to 40% of pipe capacity causing  blockage and releases through air vents</a:t>
            </a:r>
          </a:p>
          <a:p>
            <a:r>
              <a:rPr lang="en-US" sz="1600" dirty="0" smtClean="0"/>
              <a:t>Traditional cleaning methods problematic due to HDPE piping and burial of piping distorting pipe shape  </a:t>
            </a:r>
            <a:endParaRPr lang="en-US" sz="1600" dirty="0"/>
          </a:p>
        </p:txBody>
      </p:sp>
      <p:pic>
        <p:nvPicPr>
          <p:cNvPr id="5" name="Picture 4" descr="Slide 14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66" y="1669445"/>
            <a:ext cx="2556933" cy="1712817"/>
          </a:xfrm>
          <a:prstGeom prst="rect">
            <a:avLst/>
          </a:prstGeom>
        </p:spPr>
      </p:pic>
      <p:pic>
        <p:nvPicPr>
          <p:cNvPr id="6" name="Picture 5" descr="Slide 14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8399" y="3561180"/>
            <a:ext cx="2556933" cy="1712817"/>
          </a:xfrm>
          <a:prstGeom prst="rect">
            <a:avLst/>
          </a:prstGeom>
        </p:spPr>
      </p:pic>
      <p:pic>
        <p:nvPicPr>
          <p:cNvPr id="7" name="Picture 6" descr="Slide 14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66" y="3561180"/>
            <a:ext cx="2556933" cy="1712817"/>
          </a:xfrm>
          <a:prstGeom prst="rect">
            <a:avLst/>
          </a:prstGeom>
        </p:spPr>
      </p:pic>
      <p:pic>
        <p:nvPicPr>
          <p:cNvPr id="8" name="Picture 7" descr="Slide 14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8399" y="1669445"/>
            <a:ext cx="2556933" cy="17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13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32181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O&amp;M Challenge – Deterioration of Liner in Upper Spring Creek Diversion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4648200" cy="42672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Diversion is 1,200 feet long unlined concrete arch tunnel and reinforced concrete pipe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Diversion system drops 280 feet in elevation from upper Spring Creek to Flat Creek – designed to convey 800 cubic feet per second (</a:t>
            </a:r>
            <a:r>
              <a:rPr lang="en-US" dirty="0" err="1" smtClean="0"/>
              <a:t>cfs</a:t>
            </a:r>
            <a:r>
              <a:rPr lang="en-US" dirty="0" smtClean="0"/>
              <a:t>) 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Flow velocities at 800 </a:t>
            </a:r>
            <a:r>
              <a:rPr lang="en-US" dirty="0" err="1" smtClean="0"/>
              <a:t>cfs</a:t>
            </a:r>
            <a:r>
              <a:rPr lang="en-US" dirty="0" smtClean="0"/>
              <a:t> range from 15 feet per second (fps) to 70 fps.  Usual design flow is 15 fps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High flow velocities in winter storms result in abrasion-erosion and cavitation with loss of cement up to 1 ¼ inch and lining  failures of up to 40%</a:t>
            </a:r>
          </a:p>
        </p:txBody>
      </p:sp>
      <p:pic>
        <p:nvPicPr>
          <p:cNvPr id="5" name="Picture 4" descr="Slide 15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071" y="3975441"/>
            <a:ext cx="2872566" cy="2154425"/>
          </a:xfrm>
          <a:prstGeom prst="rect">
            <a:avLst/>
          </a:prstGeom>
        </p:spPr>
      </p:pic>
      <p:pic>
        <p:nvPicPr>
          <p:cNvPr id="7" name="Picture 6" descr="Slide 15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071" y="1585052"/>
            <a:ext cx="2863534" cy="2149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4105" y="3750736"/>
            <a:ext cx="28786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Liner Failure in Pipe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4110" y="6129870"/>
            <a:ext cx="2870194" cy="18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Erosion of Concrete Approximately 1” Deep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7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O&amp;M Challenge – Brick Flat Pit Landfill Leachate Leakage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3276600" cy="42672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Brick Flat Pit was first lined in 1989 and designed to place waste materials from site.  It was expanded in 1993-1994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Currently estimated to cover 44 acres and contain 494,000 cubic yards of sludge with a depth of 80 feet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At the current fill rate of 20 to 25,000 cubic yards per year; a third phase of the containment dam will be needed to allow another 150 years of use </a:t>
            </a:r>
          </a:p>
        </p:txBody>
      </p:sp>
      <p:pic>
        <p:nvPicPr>
          <p:cNvPr id="5" name="Picture 4" descr="Slide 1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260" y="1640686"/>
            <a:ext cx="4969588" cy="370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6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98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O&amp;M Challenge – Brick Flat Pit Leachate Leakage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5359400" cy="430953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Filtrate flow in 2004 dropped from up to 100 </a:t>
            </a:r>
            <a:r>
              <a:rPr lang="en-US" sz="2400" dirty="0" err="1" smtClean="0"/>
              <a:t>gpm</a:t>
            </a:r>
            <a:r>
              <a:rPr lang="en-US" sz="2400" dirty="0" smtClean="0"/>
              <a:t> discharge to a trickle during winter operations </a:t>
            </a:r>
          </a:p>
          <a:p>
            <a:r>
              <a:rPr lang="en-US" sz="2400" dirty="0" smtClean="0"/>
              <a:t>Summer 2004 tracer study and investigation have not been able to trace leakage – assumed to be leaking through fractured rock in unlined side walls of pit</a:t>
            </a:r>
          </a:p>
          <a:p>
            <a:r>
              <a:rPr lang="en-US" sz="2400" dirty="0" smtClean="0"/>
              <a:t>Investigation into loss of filtrate being evaluated to determine path of leakage and how to address in needed </a:t>
            </a:r>
          </a:p>
        </p:txBody>
      </p:sp>
      <p:pic>
        <p:nvPicPr>
          <p:cNvPr id="5" name="Picture 4" descr="Slide 1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068" y="1656492"/>
            <a:ext cx="2844129" cy="2123902"/>
          </a:xfrm>
          <a:prstGeom prst="rect">
            <a:avLst/>
          </a:prstGeom>
        </p:spPr>
      </p:pic>
      <p:pic>
        <p:nvPicPr>
          <p:cNvPr id="6" name="Picture 5" descr="Slide 1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8200" y="3956298"/>
            <a:ext cx="2844129" cy="21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28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O&amp;M Challenge – Richmond </a:t>
            </a:r>
            <a:r>
              <a:rPr lang="en-US" sz="3600" dirty="0" err="1" smtClean="0"/>
              <a:t>Adit</a:t>
            </a:r>
            <a:r>
              <a:rPr lang="en-US" sz="3600" dirty="0" smtClean="0"/>
              <a:t> Chute Plugs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2506133" cy="4267200"/>
          </a:xfrm>
        </p:spPr>
        <p:txBody>
          <a:bodyPr>
            <a:noAutofit/>
          </a:bodyPr>
          <a:lstStyle/>
          <a:p>
            <a:r>
              <a:rPr lang="en-US" sz="1400" dirty="0" smtClean="0"/>
              <a:t>Rehabilitated in 1989-90 and again in 2001-2003 creating configuration of the “ 5-way” catch basin (sump) where four haulage drifts intersect 1,400 feet inside mountain</a:t>
            </a:r>
          </a:p>
          <a:p>
            <a:r>
              <a:rPr lang="en-US" sz="1400" dirty="0" smtClean="0"/>
              <a:t>The “5-way” catch basin captures AMD from AMD dams in the A Drift, B Drift, and C Drift</a:t>
            </a:r>
          </a:p>
          <a:p>
            <a:r>
              <a:rPr lang="en-US" sz="1400" dirty="0" smtClean="0"/>
              <a:t>18 inch pipeline extends from the “5 way” to a grit chamber outside the portal with a 6,000 to 7,000 </a:t>
            </a:r>
            <a:r>
              <a:rPr lang="en-US" sz="1400" dirty="0" err="1" smtClean="0"/>
              <a:t>gpm</a:t>
            </a:r>
            <a:r>
              <a:rPr lang="en-US" sz="1400" dirty="0" smtClean="0"/>
              <a:t> capacity </a:t>
            </a:r>
          </a:p>
          <a:p>
            <a:r>
              <a:rPr lang="en-US" sz="1400" dirty="0"/>
              <a:t>Typical AMD pH ranges from 0.6 to 1.4 (lower pH in the </a:t>
            </a:r>
            <a:r>
              <a:rPr lang="en-US" sz="1400" dirty="0" err="1"/>
              <a:t>stopes</a:t>
            </a:r>
            <a:r>
              <a:rPr lang="en-US" sz="1400" dirty="0"/>
              <a:t> above) </a:t>
            </a:r>
          </a:p>
          <a:p>
            <a:endParaRPr lang="en-US" sz="1400" dirty="0"/>
          </a:p>
        </p:txBody>
      </p:sp>
      <p:pic>
        <p:nvPicPr>
          <p:cNvPr id="5" name="Picture 4" descr="RICHMOND ADIT AS BUILT_Page_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7920" y="1571311"/>
            <a:ext cx="6024417" cy="38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7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O&amp;M Challenge – Richmond </a:t>
            </a:r>
            <a:r>
              <a:rPr lang="en-US" sz="3600" dirty="0" err="1" smtClean="0"/>
              <a:t>Adit</a:t>
            </a:r>
            <a:r>
              <a:rPr lang="en-US" sz="3600" dirty="0" smtClean="0"/>
              <a:t> Chute Plugs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1" y="1600200"/>
            <a:ext cx="2607732" cy="4419599"/>
          </a:xfrm>
        </p:spPr>
        <p:txBody>
          <a:bodyPr>
            <a:noAutofit/>
          </a:bodyPr>
          <a:lstStyle/>
          <a:p>
            <a:r>
              <a:rPr lang="en-US" sz="1400" dirty="0" smtClean="0"/>
              <a:t>Timber and stainless steel AMD dams, 4 to 5 feet high, with AMD intakes constructed in A, B, and C drifts downstream from muck timber dams  </a:t>
            </a:r>
          </a:p>
          <a:p>
            <a:r>
              <a:rPr lang="en-US" sz="1400" dirty="0" smtClean="0"/>
              <a:t>Muck is waste rock, mine debris and fine-grained, </a:t>
            </a:r>
            <a:r>
              <a:rPr lang="en-US" sz="1400" dirty="0" err="1" smtClean="0"/>
              <a:t>silty</a:t>
            </a:r>
            <a:r>
              <a:rPr lang="en-US" sz="1400" dirty="0" smtClean="0"/>
              <a:t>, and pyritic material with “quick” characteristics (sudden impacts causes the material become liquid) found throughout the workings</a:t>
            </a:r>
          </a:p>
          <a:p>
            <a:r>
              <a:rPr lang="en-US" sz="1400" dirty="0" smtClean="0"/>
              <a:t>22 ore chutes from overlying </a:t>
            </a:r>
            <a:r>
              <a:rPr lang="en-US" sz="1400" dirty="0" err="1" smtClean="0"/>
              <a:t>stopes</a:t>
            </a:r>
            <a:r>
              <a:rPr lang="en-US" sz="1400" dirty="0" smtClean="0"/>
              <a:t> were plugged with concrete and </a:t>
            </a:r>
            <a:r>
              <a:rPr lang="en-US" sz="1400" dirty="0" err="1" smtClean="0"/>
              <a:t>shotcrete</a:t>
            </a:r>
            <a:r>
              <a:rPr lang="en-US" sz="1400" dirty="0" smtClean="0"/>
              <a:t> due to past surges of up to 3,000 gals of extremely acidic MIW and mine debris</a:t>
            </a:r>
            <a:endParaRPr lang="en-US" sz="1400" dirty="0"/>
          </a:p>
        </p:txBody>
      </p:sp>
      <p:pic>
        <p:nvPicPr>
          <p:cNvPr id="5" name="Picture 4" descr="Slide 20.jpg"/>
          <p:cNvPicPr>
            <a:picLocks noChangeAspect="1"/>
          </p:cNvPicPr>
          <p:nvPr/>
        </p:nvPicPr>
        <p:blipFill>
          <a:blip r:embed="rId3" cstate="print"/>
          <a:srcRect l="2037" b="1078"/>
          <a:stretch>
            <a:fillRect/>
          </a:stretch>
        </p:blipFill>
        <p:spPr>
          <a:xfrm>
            <a:off x="3064931" y="1599277"/>
            <a:ext cx="5934057" cy="38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Iron Mountain Mine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Site Setting</a:t>
            </a:r>
          </a:p>
          <a:p>
            <a:r>
              <a:rPr lang="en-US" dirty="0" smtClean="0"/>
              <a:t>Mining Impacts</a:t>
            </a:r>
          </a:p>
          <a:p>
            <a:r>
              <a:rPr lang="en-US" dirty="0" smtClean="0"/>
              <a:t>Geologic Setting</a:t>
            </a:r>
          </a:p>
          <a:p>
            <a:r>
              <a:rPr lang="en-US" dirty="0" smtClean="0"/>
              <a:t>Mining Chronology </a:t>
            </a:r>
          </a:p>
          <a:p>
            <a:r>
              <a:rPr lang="en-US" dirty="0" smtClean="0"/>
              <a:t>Mining Processes</a:t>
            </a:r>
          </a:p>
          <a:p>
            <a:r>
              <a:rPr lang="en-US" dirty="0" smtClean="0"/>
              <a:t>Site Remedial Components</a:t>
            </a:r>
          </a:p>
          <a:p>
            <a:r>
              <a:rPr lang="en-US" dirty="0" smtClean="0"/>
              <a:t>O&amp;M Challenges </a:t>
            </a:r>
          </a:p>
          <a:p>
            <a:r>
              <a:rPr lang="en-US" dirty="0" smtClean="0"/>
              <a:t>Issues and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36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O&amp;M Challenge – Richmond </a:t>
            </a:r>
            <a:r>
              <a:rPr lang="en-US" sz="3600" dirty="0" err="1" smtClean="0"/>
              <a:t>Adit</a:t>
            </a:r>
            <a:r>
              <a:rPr lang="en-US" sz="3600" dirty="0" smtClean="0"/>
              <a:t> Chute Plugs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2548467" cy="4504266"/>
          </a:xfrm>
        </p:spPr>
        <p:txBody>
          <a:bodyPr>
            <a:noAutofit/>
          </a:bodyPr>
          <a:lstStyle/>
          <a:p>
            <a:r>
              <a:rPr lang="en-US" sz="1200" dirty="0" smtClean="0"/>
              <a:t>Drifts A,B, and C are flat at the 2,600 level with multiple chutes, raises and </a:t>
            </a:r>
            <a:r>
              <a:rPr lang="en-US" sz="1200" dirty="0" err="1" smtClean="0"/>
              <a:t>manways</a:t>
            </a:r>
            <a:r>
              <a:rPr lang="en-US" sz="1200" dirty="0" smtClean="0"/>
              <a:t> – ore chutes extend upward from the drifts to an access  level at 2650.  Ore mined above at the 2700 level were dumped through the chutes to the haulage </a:t>
            </a:r>
            <a:r>
              <a:rPr lang="en-US" sz="1200" dirty="0" err="1" smtClean="0"/>
              <a:t>adit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Five major levels occur in the Richmond above the drifts up to the 3000 level – Larger </a:t>
            </a:r>
            <a:r>
              <a:rPr lang="en-US" sz="1200" dirty="0" err="1" smtClean="0"/>
              <a:t>stopes</a:t>
            </a:r>
            <a:r>
              <a:rPr lang="en-US" sz="1200" dirty="0" smtClean="0"/>
              <a:t> were rectangular and 60 to 150 feet on a side and 60 to 200 feet high with 40 to 80 foot unsupported spans.  </a:t>
            </a:r>
          </a:p>
          <a:p>
            <a:r>
              <a:rPr lang="en-US" sz="1200" dirty="0" smtClean="0"/>
              <a:t>Ore chutes were packed with sulfide muck and clayey waste, others with large rocks suspended in the chute – some with pooled AMD or wet muck at up to 100 degrees </a:t>
            </a:r>
          </a:p>
        </p:txBody>
      </p:sp>
      <p:pic>
        <p:nvPicPr>
          <p:cNvPr id="5" name="Picture 4" descr="Slide 21.jpg"/>
          <p:cNvPicPr>
            <a:picLocks noChangeAspect="1"/>
          </p:cNvPicPr>
          <p:nvPr/>
        </p:nvPicPr>
        <p:blipFill>
          <a:blip r:embed="rId3" cstate="print"/>
          <a:srcRect l="5185" t="804" r="1759" b="2088"/>
          <a:stretch>
            <a:fillRect/>
          </a:stretch>
        </p:blipFill>
        <p:spPr>
          <a:xfrm>
            <a:off x="3037075" y="1515533"/>
            <a:ext cx="5910071" cy="40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9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O&amp;M Challenge – Richmond </a:t>
            </a:r>
            <a:r>
              <a:rPr lang="en-US" sz="3600" dirty="0" err="1" smtClean="0"/>
              <a:t>Adit</a:t>
            </a:r>
            <a:r>
              <a:rPr lang="en-US" sz="3600" dirty="0" smtClean="0"/>
              <a:t> Chute Plugs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5207000" cy="1716024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2650 level entered in 1990 and 1991 to evaluate conditions and compare historical mine mapping with actual conditions</a:t>
            </a:r>
          </a:p>
          <a:p>
            <a:r>
              <a:rPr lang="en-US" sz="1800" dirty="0" smtClean="0"/>
              <a:t>Re-entry encountered extreme heat – greater than 120 degrees due to exothermic reactions of bacterially driven oxidation of massive pyrites </a:t>
            </a:r>
          </a:p>
        </p:txBody>
      </p:sp>
      <p:pic>
        <p:nvPicPr>
          <p:cNvPr id="5" name="Picture 4" descr="Slide 22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7001" y="3591661"/>
            <a:ext cx="1618927" cy="2292672"/>
          </a:xfrm>
          <a:prstGeom prst="rect">
            <a:avLst/>
          </a:prstGeom>
        </p:spPr>
      </p:pic>
      <p:pic>
        <p:nvPicPr>
          <p:cNvPr id="6" name="Picture 5" descr="Slide 22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3909" y="1682046"/>
            <a:ext cx="2592019" cy="1814687"/>
          </a:xfrm>
          <a:prstGeom prst="rect">
            <a:avLst/>
          </a:prstGeom>
        </p:spPr>
      </p:pic>
      <p:pic>
        <p:nvPicPr>
          <p:cNvPr id="7" name="Picture 6" descr="Slide 22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3439" y="3591661"/>
            <a:ext cx="1615788" cy="2292672"/>
          </a:xfrm>
          <a:prstGeom prst="rect">
            <a:avLst/>
          </a:prstGeom>
        </p:spPr>
      </p:pic>
      <p:pic>
        <p:nvPicPr>
          <p:cNvPr id="8" name="Picture 7" descr="Slide 22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77372" y="3591661"/>
            <a:ext cx="1598292" cy="2292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3420541"/>
            <a:ext cx="287020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AMD did not appear to be pooled at the bottom of the </a:t>
            </a:r>
            <a:r>
              <a:rPr lang="en-US" dirty="0" err="1" smtClean="0">
                <a:solidFill>
                  <a:prstClr val="black"/>
                </a:solidFill>
              </a:rPr>
              <a:t>stopes</a:t>
            </a:r>
            <a:r>
              <a:rPr lang="en-US" dirty="0" smtClean="0">
                <a:solidFill>
                  <a:prstClr val="black"/>
                </a:solidFill>
              </a:rPr>
              <a:t> except at isolated locations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AMD pH was measured as low as -3.6 along with abundant crystallization of acid sulfate salts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33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O&amp;M Challenge – Richmond </a:t>
            </a:r>
            <a:r>
              <a:rPr lang="en-US" sz="3600" dirty="0" err="1" smtClean="0"/>
              <a:t>Adit</a:t>
            </a:r>
            <a:r>
              <a:rPr lang="en-US" sz="3600" dirty="0" smtClean="0"/>
              <a:t> Chute Plugs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2"/>
            <a:ext cx="5469467" cy="194733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Inspected annually – usually in the summer to avoid wet winter conditions</a:t>
            </a:r>
          </a:p>
          <a:p>
            <a:r>
              <a:rPr lang="en-US" dirty="0" smtClean="0"/>
              <a:t>As of the 2013 inspection all ore chutes are considered to be dangerous and to be avoided.  </a:t>
            </a:r>
            <a:r>
              <a:rPr lang="en-US" dirty="0" err="1" smtClean="0"/>
              <a:t>Shotcrete</a:t>
            </a:r>
            <a:r>
              <a:rPr lang="en-US" dirty="0" smtClean="0"/>
              <a:t> on walls and ceilings of drifts is </a:t>
            </a:r>
            <a:r>
              <a:rPr lang="en-US" dirty="0" err="1" smtClean="0"/>
              <a:t>spalling</a:t>
            </a:r>
            <a:r>
              <a:rPr lang="en-US" dirty="0" smtClean="0"/>
              <a:t> and to be avoided </a:t>
            </a:r>
          </a:p>
        </p:txBody>
      </p:sp>
      <p:pic>
        <p:nvPicPr>
          <p:cNvPr id="5" name="Picture 4" descr="Slide 24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0142" y="3784589"/>
            <a:ext cx="1528943" cy="2032001"/>
          </a:xfrm>
          <a:prstGeom prst="rect">
            <a:avLst/>
          </a:prstGeom>
        </p:spPr>
      </p:pic>
      <p:pic>
        <p:nvPicPr>
          <p:cNvPr id="6" name="Picture 5" descr="Slide 24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9314" y="3779817"/>
            <a:ext cx="2712683" cy="2037336"/>
          </a:xfrm>
          <a:prstGeom prst="rect">
            <a:avLst/>
          </a:prstGeom>
        </p:spPr>
      </p:pic>
      <p:pic>
        <p:nvPicPr>
          <p:cNvPr id="7" name="Picture 6" descr="Slide 24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7950" y="1663151"/>
            <a:ext cx="2716448" cy="20367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505196"/>
            <a:ext cx="388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A drift  has two leaking chute plugs, B drift has seven leaking chute plugs, C drift has nine leaking chute plugs, one of which is leaking at greater than 5 </a:t>
            </a:r>
            <a:r>
              <a:rPr lang="en-US" sz="2000" dirty="0" err="1" smtClean="0">
                <a:solidFill>
                  <a:prstClr val="black"/>
                </a:solidFill>
              </a:rPr>
              <a:t>gpm</a:t>
            </a:r>
            <a:endParaRPr lang="en-US" sz="2000" dirty="0" smtClean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5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O&amp;M Challenge – Richmond </a:t>
            </a:r>
            <a:r>
              <a:rPr lang="en-US" sz="3600" dirty="0" err="1" smtClean="0"/>
              <a:t>Adit</a:t>
            </a:r>
            <a:r>
              <a:rPr lang="en-US" sz="3600" dirty="0" smtClean="0"/>
              <a:t> Chute Plugs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Study to evaluate a subset of previously treated chutes that were plugged with concrete and those not treated but plugged with cemented mine muck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Techniques to be used </a:t>
            </a:r>
          </a:p>
          <a:p>
            <a:pPr lvl="1">
              <a:lnSpc>
                <a:spcPct val="110000"/>
              </a:lnSpc>
            </a:pPr>
            <a:r>
              <a:rPr lang="en-US" dirty="0" err="1" smtClean="0"/>
              <a:t>surfacial</a:t>
            </a:r>
            <a:r>
              <a:rPr lang="en-US" dirty="0" smtClean="0"/>
              <a:t> evaluation of concrete and rock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non-destructive testing using hammer sounding, impulse response, impact echo and rebound hammer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ultrasonic pulse velocity to measure stress and shear wave velocities</a:t>
            </a:r>
          </a:p>
          <a:p>
            <a:pPr lvl="1">
              <a:lnSpc>
                <a:spcPct val="110000"/>
              </a:lnSpc>
            </a:pPr>
            <a:r>
              <a:rPr lang="en-US" dirty="0" err="1" smtClean="0"/>
              <a:t>petrographic</a:t>
            </a:r>
            <a:r>
              <a:rPr lang="en-US" dirty="0" smtClean="0"/>
              <a:t> analysis of concrete and materials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Re-enter 2650 level to compare existing conditions with 1990 reconnaissance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Compile a 3-D map of the mine workings to better evaluate orientations of mine workings and ore chute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4118883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and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b="1" dirty="0" smtClean="0"/>
              <a:t>Current O&amp;M Issues consists of:</a:t>
            </a:r>
          </a:p>
          <a:p>
            <a:pPr lvl="1"/>
            <a:r>
              <a:rPr lang="en-US" sz="1800" dirty="0" smtClean="0"/>
              <a:t>1)Mineral Scale</a:t>
            </a:r>
          </a:p>
          <a:p>
            <a:pPr lvl="1"/>
            <a:r>
              <a:rPr lang="en-US" sz="1800" dirty="0" smtClean="0"/>
              <a:t>2)Liner Failure in Upper Spring Creek Diversion</a:t>
            </a:r>
          </a:p>
          <a:p>
            <a:pPr lvl="1"/>
            <a:r>
              <a:rPr lang="en-US" sz="1800" dirty="0" smtClean="0"/>
              <a:t>3)Brick Flat Pit Landfill Leakage</a:t>
            </a:r>
          </a:p>
          <a:p>
            <a:pPr lvl="1"/>
            <a:r>
              <a:rPr lang="en-US" sz="1800" dirty="0" smtClean="0"/>
              <a:t>4)Richmond </a:t>
            </a:r>
            <a:r>
              <a:rPr lang="en-US" sz="1800" dirty="0" err="1" smtClean="0"/>
              <a:t>Adit</a:t>
            </a:r>
            <a:r>
              <a:rPr lang="en-US" sz="1800" dirty="0" smtClean="0"/>
              <a:t> Ore Chute Plugs Deterioration</a:t>
            </a:r>
          </a:p>
          <a:p>
            <a:r>
              <a:rPr lang="en-US" sz="1800" dirty="0" smtClean="0"/>
              <a:t>O&amp;M conducted by Iron Mountain Operations under contract to AIG Insurance until 2030 </a:t>
            </a:r>
          </a:p>
          <a:p>
            <a:r>
              <a:rPr lang="en-US" sz="1800" b="1" dirty="0" smtClean="0"/>
              <a:t>Future O&amp;M Issues</a:t>
            </a:r>
          </a:p>
          <a:p>
            <a:r>
              <a:rPr lang="en-US" sz="1800" dirty="0" smtClean="0"/>
              <a:t>EPA is responsible for O&amp;M in 2030 – will receive $514 million to pay for all future O&amp;M in perpetuity</a:t>
            </a:r>
          </a:p>
          <a:p>
            <a:r>
              <a:rPr lang="en-US" sz="1800" dirty="0"/>
              <a:t>1,800 to 3,200 years of acid generating potential remaining</a:t>
            </a:r>
          </a:p>
          <a:p>
            <a:r>
              <a:rPr lang="en-US" sz="1800" dirty="0" smtClean="0"/>
              <a:t>Future evaluation of new remedial technologies and potential metals recovery from AMD and mine wastes</a:t>
            </a:r>
          </a:p>
        </p:txBody>
      </p:sp>
    </p:spTree>
    <p:extLst>
      <p:ext uri="{BB962C8B-B14F-4D97-AF65-F5344CB8AC3E}">
        <p14:creationId xmlns:p14="http://schemas.microsoft.com/office/powerpoint/2010/main" val="2552886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381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1" y="1156381"/>
            <a:ext cx="6008915" cy="4232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7542" y="5780314"/>
            <a:ext cx="342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Sunset at Iron Mountain 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2751668" cy="4267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Located 9 miles northwest of Redding, CA  </a:t>
            </a:r>
          </a:p>
          <a:p>
            <a:r>
              <a:rPr lang="en-US" dirty="0" smtClean="0"/>
              <a:t>Consists of more than a dozen sulfide mines </a:t>
            </a:r>
          </a:p>
          <a:p>
            <a:r>
              <a:rPr lang="en-US" dirty="0" smtClean="0"/>
              <a:t>Covers approximately 4,400 acres, with over 2,500 feet of relief </a:t>
            </a:r>
          </a:p>
          <a:p>
            <a:r>
              <a:rPr lang="en-US" dirty="0" smtClean="0"/>
              <a:t>Mines produced silver, copper, zinc and pyrite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381755" y="1637871"/>
            <a:ext cx="5452921" cy="4297261"/>
            <a:chOff x="4114801" y="1143000"/>
            <a:chExt cx="6172201" cy="4864100"/>
          </a:xfrm>
        </p:grpSpPr>
        <p:pic>
          <p:nvPicPr>
            <p:cNvPr id="4" name="Picture 2" descr="sc_imm1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114801" y="1143000"/>
              <a:ext cx="6172201" cy="486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829800" y="2438400"/>
              <a:ext cx="457200" cy="7620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424236" y="2255218"/>
              <a:ext cx="1709280" cy="443348"/>
            </a:xfrm>
            <a:prstGeom prst="rect">
              <a:avLst/>
            </a:prstGeom>
            <a:noFill/>
            <a:ln w="4763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Arial" charset="0"/>
                </a:rPr>
                <a:t>Shasta Lake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066147" y="2955331"/>
              <a:ext cx="2344966" cy="443348"/>
            </a:xfrm>
            <a:prstGeom prst="rect">
              <a:avLst/>
            </a:prstGeom>
            <a:noFill/>
            <a:ln w="4763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Arial" charset="0"/>
                </a:rPr>
                <a:t>Sacramento River</a:t>
              </a: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8991600" y="3124200"/>
              <a:ext cx="381000" cy="7620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604121" y="2269533"/>
              <a:ext cx="1891294" cy="443348"/>
            </a:xfrm>
            <a:prstGeom prst="rect">
              <a:avLst/>
            </a:prstGeom>
            <a:noFill/>
            <a:ln w="4763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Arial" charset="0"/>
                </a:rPr>
                <a:t>Iron Mountain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5715000" y="2438400"/>
              <a:ext cx="228600" cy="22860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84607" y="4729536"/>
              <a:ext cx="2969781" cy="443348"/>
            </a:xfrm>
            <a:prstGeom prst="rect">
              <a:avLst/>
            </a:prstGeom>
            <a:noFill/>
            <a:ln w="4763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Arial" charset="0"/>
                </a:rPr>
                <a:t>Spring Creek Reservoir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8077200" y="5029200"/>
              <a:ext cx="381000" cy="30480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33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370"/>
            <a:ext cx="3479801" cy="424542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Fish kills in the Sacramento River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Open-air heap roasting and smelters stripped the land of vegetation for over 100 square miles along lower Spring Creek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Acid mine water seeping into the Sacramento River, created sediment deposits in Keswick Reservoir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Drinking water source for the city of Redding is the Sacramento River downstream</a:t>
            </a:r>
          </a:p>
        </p:txBody>
      </p:sp>
      <p:pic>
        <p:nvPicPr>
          <p:cNvPr id="8" name="Picture 2" descr="smelter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0778" y="1692370"/>
            <a:ext cx="2947711" cy="2322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smelter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92762" y="3740763"/>
            <a:ext cx="2794042" cy="2329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8669" y="4097866"/>
            <a:ext cx="1684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Keswick Smelter Operations </a:t>
            </a:r>
            <a:b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1895 - 1907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1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Mining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866" y="1600201"/>
            <a:ext cx="4842933" cy="44534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Mining influenced waters (MIW) with pH as low as -3.6 found in Richmond Mine workings</a:t>
            </a:r>
          </a:p>
          <a:p>
            <a:endParaRPr lang="en-US" sz="2000" dirty="0" smtClean="0"/>
          </a:p>
          <a:p>
            <a:r>
              <a:rPr lang="en-US" sz="2000" dirty="0" smtClean="0"/>
              <a:t>10,000 pounds of iron, 650 pounds of copper, and 1,800 pounds of zinc were discharged per day prior to remediation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AMD entering Keswick Reservoir precipitated more than 200,000 cubic yards of metal rich sediment into the Spring Creek Arm </a:t>
            </a:r>
          </a:p>
        </p:txBody>
      </p:sp>
      <p:pic>
        <p:nvPicPr>
          <p:cNvPr id="4" name="Picture 3" descr="Boulder_Cre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03" y="3443776"/>
            <a:ext cx="3276805" cy="2685604"/>
          </a:xfrm>
          <a:prstGeom prst="rect">
            <a:avLst/>
          </a:prstGeom>
        </p:spPr>
      </p:pic>
      <p:pic>
        <p:nvPicPr>
          <p:cNvPr id="5" name="Picture 4" descr="sluge below scpp.jpg"/>
          <p:cNvPicPr>
            <a:picLocks noChangeAspect="1"/>
          </p:cNvPicPr>
          <p:nvPr/>
        </p:nvPicPr>
        <p:blipFill>
          <a:blip r:embed="rId4" cstate="print"/>
          <a:srcRect t="1954" b="16218"/>
          <a:stretch>
            <a:fillRect/>
          </a:stretch>
        </p:blipFill>
        <p:spPr>
          <a:xfrm>
            <a:off x="441802" y="1566979"/>
            <a:ext cx="3275065" cy="17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8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 Setting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413000" cy="42672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Complex of nearly pure sulfide (massive sulfide deposit) and several small massive sulfide deposits </a:t>
            </a:r>
          </a:p>
          <a:p>
            <a:r>
              <a:rPr lang="en-US" sz="1600" dirty="0" smtClean="0"/>
              <a:t>Several zones of disseminated sulfides and a </a:t>
            </a:r>
            <a:r>
              <a:rPr lang="en-US" sz="1600" dirty="0" err="1" smtClean="0"/>
              <a:t>gossan</a:t>
            </a:r>
            <a:r>
              <a:rPr lang="en-US" sz="1600" dirty="0" smtClean="0"/>
              <a:t> (a weathered zone of iron and heavy metals, aka “Iron Mountain”)  </a:t>
            </a:r>
          </a:p>
          <a:p>
            <a:r>
              <a:rPr lang="en-US" sz="1600" dirty="0" smtClean="0"/>
              <a:t>Country rock is rhyolite, low porosity with jointing and faulting   </a:t>
            </a:r>
          </a:p>
        </p:txBody>
      </p:sp>
      <p:pic>
        <p:nvPicPr>
          <p:cNvPr id="4" name="Picture 3" descr="Slide 4.jpg"/>
          <p:cNvPicPr>
            <a:picLocks noChangeAspect="1"/>
          </p:cNvPicPr>
          <p:nvPr/>
        </p:nvPicPr>
        <p:blipFill>
          <a:blip r:embed="rId3" cstate="print"/>
          <a:srcRect l="4167" r="2870" b="1861"/>
          <a:stretch>
            <a:fillRect/>
          </a:stretch>
        </p:blipFill>
        <p:spPr>
          <a:xfrm>
            <a:off x="2878666" y="1516445"/>
            <a:ext cx="6079067" cy="41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9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Mining Chronology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2" y="1600201"/>
            <a:ext cx="3064932" cy="4631266"/>
          </a:xfrm>
        </p:spPr>
        <p:txBody>
          <a:bodyPr>
            <a:normAutofit fontScale="92500"/>
          </a:bodyPr>
          <a:lstStyle/>
          <a:p>
            <a:r>
              <a:rPr lang="en-US" sz="1800" dirty="0" smtClean="0"/>
              <a:t>Underground mining on south flank starting in 1880s </a:t>
            </a:r>
            <a:endParaRPr lang="en-US" sz="1800" dirty="0"/>
          </a:p>
          <a:p>
            <a:r>
              <a:rPr lang="en-US" sz="1800" dirty="0" smtClean="0"/>
              <a:t>In </a:t>
            </a:r>
            <a:r>
              <a:rPr lang="en-US" sz="1800" dirty="0"/>
              <a:t>the first quarter of the 20th century was the largest copper producer in California and the sixth largest in the </a:t>
            </a:r>
            <a:r>
              <a:rPr lang="en-US" sz="1800" dirty="0" smtClean="0"/>
              <a:t>U.S.  </a:t>
            </a:r>
            <a:endParaRPr lang="en-US" sz="1800" dirty="0"/>
          </a:p>
          <a:p>
            <a:r>
              <a:rPr lang="en-US" sz="1800" dirty="0" smtClean="0"/>
              <a:t>Underground mining on north flank started in 1907 </a:t>
            </a:r>
            <a:endParaRPr lang="en-US" sz="1800" dirty="0"/>
          </a:p>
          <a:p>
            <a:r>
              <a:rPr lang="en-US" sz="1800" dirty="0" smtClean="0"/>
              <a:t>Brick </a:t>
            </a:r>
            <a:r>
              <a:rPr lang="en-US" sz="1800" dirty="0"/>
              <a:t>Flat Pit </a:t>
            </a:r>
            <a:r>
              <a:rPr lang="en-US" sz="1800" dirty="0" smtClean="0"/>
              <a:t>mined by open pit method starting in 1920s  </a:t>
            </a:r>
            <a:endParaRPr lang="en-US" sz="1800" dirty="0"/>
          </a:p>
          <a:p>
            <a:r>
              <a:rPr lang="en-US" sz="1800" dirty="0" smtClean="0"/>
              <a:t>Mining ended in 1962 with copper recovery by cementation plants in </a:t>
            </a:r>
            <a:r>
              <a:rPr lang="en-US" sz="1800" dirty="0"/>
              <a:t>the 1970s 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Slide 6.jpg"/>
          <p:cNvPicPr>
            <a:picLocks noChangeAspect="1"/>
          </p:cNvPicPr>
          <p:nvPr/>
        </p:nvPicPr>
        <p:blipFill>
          <a:blip r:embed="rId3" cstate="print"/>
          <a:srcRect l="3089" t="7483" b="2793"/>
          <a:stretch>
            <a:fillRect/>
          </a:stretch>
        </p:blipFill>
        <p:spPr>
          <a:xfrm>
            <a:off x="3699853" y="1701805"/>
            <a:ext cx="4986948" cy="3716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96535" y="5631000"/>
            <a:ext cx="41571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Typical Mine Workings on South Flank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6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Processes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199" y="1817913"/>
            <a:ext cx="2565401" cy="4371219"/>
          </a:xfrm>
        </p:spPr>
        <p:txBody>
          <a:bodyPr>
            <a:noAutofit/>
          </a:bodyPr>
          <a:lstStyle/>
          <a:p>
            <a:r>
              <a:rPr lang="en-US" sz="1600" dirty="0" smtClean="0"/>
              <a:t>Mining used: 1) </a:t>
            </a:r>
            <a:r>
              <a:rPr lang="en-US" sz="1600" dirty="0" err="1" smtClean="0"/>
              <a:t>Stoping</a:t>
            </a:r>
            <a:r>
              <a:rPr lang="en-US" sz="1600" dirty="0" smtClean="0"/>
              <a:t> and block caving; 2) Room and pillar; 3)Side-hill; and 4)open pit at the surface </a:t>
            </a:r>
          </a:p>
          <a:p>
            <a:r>
              <a:rPr lang="en-US" sz="1600" dirty="0" smtClean="0"/>
              <a:t>Collapse of workings fractured overlying rock 400 feet to the surface </a:t>
            </a:r>
          </a:p>
          <a:p>
            <a:r>
              <a:rPr lang="en-US" sz="1600" dirty="0" smtClean="0"/>
              <a:t>Pathways opened for air and water flow</a:t>
            </a:r>
          </a:p>
          <a:p>
            <a:r>
              <a:rPr lang="en-US" sz="1600" dirty="0" smtClean="0"/>
              <a:t>Massive sulfides in the unsaturated zone and can oxidize and induce convective air flow</a:t>
            </a:r>
          </a:p>
        </p:txBody>
      </p:sp>
      <p:pic>
        <p:nvPicPr>
          <p:cNvPr id="5" name="Picture 4" descr="Slide 7.jpg"/>
          <p:cNvPicPr>
            <a:picLocks noChangeAspect="1"/>
          </p:cNvPicPr>
          <p:nvPr/>
        </p:nvPicPr>
        <p:blipFill>
          <a:blip r:embed="rId3" cstate="print"/>
          <a:srcRect l="7130" t="6796" r="4167" b="2121"/>
          <a:stretch>
            <a:fillRect/>
          </a:stretch>
        </p:blipFill>
        <p:spPr>
          <a:xfrm>
            <a:off x="3022600" y="1600201"/>
            <a:ext cx="5845338" cy="3923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2600" y="5382930"/>
            <a:ext cx="46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Typical Mine Workings on North Flank with Collapse Features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967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Site</a:t>
            </a:r>
            <a:r>
              <a:rPr lang="en-US" dirty="0" smtClean="0"/>
              <a:t> Remedial Components</a:t>
            </a:r>
            <a:endParaRPr lang="en-US" dirty="0"/>
          </a:p>
        </p:txBody>
      </p:sp>
      <p:pic>
        <p:nvPicPr>
          <p:cNvPr id="3" name="Picture 2" descr="IMM Tour Map (Aerial 11x1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365" y="1349934"/>
            <a:ext cx="7557270" cy="48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431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2362</TotalTime>
  <Words>3267</Words>
  <Application>Microsoft Office PowerPoint</Application>
  <PresentationFormat>Letter Paper (8.5x11 in)</PresentationFormat>
  <Paragraphs>212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1_Office Theme</vt:lpstr>
      <vt:lpstr>Iron Mountain Mine Superfund Site Long Term O&amp;M Challenges  </vt:lpstr>
      <vt:lpstr>Iron Mountain Mine Site</vt:lpstr>
      <vt:lpstr>Site Setting</vt:lpstr>
      <vt:lpstr>Mining Impacts</vt:lpstr>
      <vt:lpstr>Mining Impacts</vt:lpstr>
      <vt:lpstr>Geologic Setting  </vt:lpstr>
      <vt:lpstr>Mining Chronology</vt:lpstr>
      <vt:lpstr>Mining Processes</vt:lpstr>
      <vt:lpstr>Site Remedial Components</vt:lpstr>
      <vt:lpstr>MIW Collection Systems Major AMD Sources</vt:lpstr>
      <vt:lpstr>Conveyance Systems and Clean Water Diversions</vt:lpstr>
      <vt:lpstr>MIW Treatment Plant</vt:lpstr>
      <vt:lpstr>O&amp;M Challenges at Iron Mountain Mine</vt:lpstr>
      <vt:lpstr>O&amp;M Challenge – Formation of Pipe Scale</vt:lpstr>
      <vt:lpstr>O&amp;M Challenge – Deterioration of Liner in Upper Spring Creek Diversion</vt:lpstr>
      <vt:lpstr>O&amp;M Challenge – Brick Flat Pit Landfill Leachate Leakage </vt:lpstr>
      <vt:lpstr>O&amp;M Challenge – Brick Flat Pit Leachate Leakage</vt:lpstr>
      <vt:lpstr>O&amp;M Challenge – Richmond Adit Chute Plugs </vt:lpstr>
      <vt:lpstr>O&amp;M Challenge – Richmond Adit Chute Plugs </vt:lpstr>
      <vt:lpstr>O&amp;M Challenge – Richmond Adit Chute Plugs </vt:lpstr>
      <vt:lpstr>O&amp;M Challenge – Richmond Adit Chute Plugs </vt:lpstr>
      <vt:lpstr>O&amp;M Challenge – Richmond Adit Chute Plugs </vt:lpstr>
      <vt:lpstr>O&amp;M Challenge – Richmond Adit Chute Plugs </vt:lpstr>
      <vt:lpstr>Issues and the Future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Iron Mountain Mine Superfund Site Long Term O&amp;M Challenges</dc:title>
  <dc:creator>Sickles, James</dc:creator>
  <cp:lastModifiedBy>Sickles, James</cp:lastModifiedBy>
  <cp:revision>174</cp:revision>
  <cp:lastPrinted>2014-10-23T21:20:50Z</cp:lastPrinted>
  <dcterms:created xsi:type="dcterms:W3CDTF">2014-07-08T17:43:08Z</dcterms:created>
  <dcterms:modified xsi:type="dcterms:W3CDTF">2014-11-26T19:44:16Z</dcterms:modified>
</cp:coreProperties>
</file>