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gif" ContentType="image/gif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rels" ContentType="application/vnd.openxmlformats-package.relationships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36.xml" ContentType="application/vnd.openxmlformats-officedocument.presentationml.slide+xml"/>
  <Override PartName="/ppt/slides/slide4.xml" ContentType="application/vnd.openxmlformats-officedocument.presentationml.slide+xml"/>
  <Default Extension="emf" ContentType="image/x-emf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Layouts/slideLayout36.xml" ContentType="application/vnd.openxmlformats-officedocument.presentationml.slideLayout+xml"/>
  <Override PartName="/docProps/app.xml" ContentType="application/vnd.openxmlformats-officedocument.extended-properties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charts/chart1.xml" ContentType="application/vnd.openxmlformats-officedocument.drawingml.chart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Layouts/slideLayout3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embeddings/oleObject2.bin" ContentType="application/vnd.openxmlformats-officedocument.oleObject"/>
  <Override PartName="/ppt/slideLayouts/slideLayout3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838" r:id="rId1"/>
    <p:sldMasterId id="2147483853" r:id="rId2"/>
    <p:sldMasterId id="2147483865" r:id="rId3"/>
  </p:sldMasterIdLst>
  <p:notesMasterIdLst>
    <p:notesMasterId r:id="rId47"/>
  </p:notesMasterIdLst>
  <p:handoutMasterIdLst>
    <p:handoutMasterId r:id="rId48"/>
  </p:handoutMasterIdLst>
  <p:sldIdLst>
    <p:sldId id="393" r:id="rId4"/>
    <p:sldId id="354" r:id="rId5"/>
    <p:sldId id="257" r:id="rId6"/>
    <p:sldId id="291" r:id="rId7"/>
    <p:sldId id="270" r:id="rId8"/>
    <p:sldId id="265" r:id="rId9"/>
    <p:sldId id="335" r:id="rId10"/>
    <p:sldId id="355" r:id="rId11"/>
    <p:sldId id="369" r:id="rId12"/>
    <p:sldId id="341" r:id="rId13"/>
    <p:sldId id="370" r:id="rId14"/>
    <p:sldId id="352" r:id="rId15"/>
    <p:sldId id="365" r:id="rId16"/>
    <p:sldId id="286" r:id="rId17"/>
    <p:sldId id="366" r:id="rId18"/>
    <p:sldId id="343" r:id="rId19"/>
    <p:sldId id="264" r:id="rId20"/>
    <p:sldId id="266" r:id="rId21"/>
    <p:sldId id="371" r:id="rId22"/>
    <p:sldId id="356" r:id="rId23"/>
    <p:sldId id="271" r:id="rId24"/>
    <p:sldId id="353" r:id="rId25"/>
    <p:sldId id="342" r:id="rId26"/>
    <p:sldId id="359" r:id="rId27"/>
    <p:sldId id="386" r:id="rId28"/>
    <p:sldId id="385" r:id="rId29"/>
    <p:sldId id="384" r:id="rId30"/>
    <p:sldId id="358" r:id="rId31"/>
    <p:sldId id="360" r:id="rId32"/>
    <p:sldId id="387" r:id="rId33"/>
    <p:sldId id="313" r:id="rId34"/>
    <p:sldId id="362" r:id="rId35"/>
    <p:sldId id="388" r:id="rId36"/>
    <p:sldId id="389" r:id="rId37"/>
    <p:sldId id="392" r:id="rId38"/>
    <p:sldId id="269" r:id="rId39"/>
    <p:sldId id="374" r:id="rId40"/>
    <p:sldId id="376" r:id="rId41"/>
    <p:sldId id="378" r:id="rId42"/>
    <p:sldId id="337" r:id="rId43"/>
    <p:sldId id="364" r:id="rId44"/>
    <p:sldId id="331" r:id="rId45"/>
    <p:sldId id="383" r:id="rId4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00"/>
    <a:srgbClr val="0099CC"/>
    <a:srgbClr val="0099FF"/>
    <a:srgbClr val="33CCFF"/>
    <a:srgbClr val="00CCFF"/>
    <a:srgbClr val="33CCCC"/>
    <a:srgbClr val="00FFFF"/>
    <a:srgbClr val="66FFCC"/>
    <a:srgbClr val="0000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 autoAdjust="0"/>
    <p:restoredTop sz="94647" autoAdjust="0"/>
  </p:normalViewPr>
  <p:slideViewPr>
    <p:cSldViewPr>
      <p:cViewPr varScale="1">
        <p:scale>
          <a:sx n="137" d="100"/>
          <a:sy n="137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oleObject" Target="Macintosh%20HD:Users:loretta1:Palos%20Verdes%20Shelf:flux%20from%20sediment%20to%20water%20column:6C%20PE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>
        <c:manualLayout>
          <c:layoutTarget val="inner"/>
          <c:xMode val="edge"/>
          <c:yMode val="edge"/>
          <c:x val="0.184650043744532"/>
          <c:y val="0.149622744320302"/>
          <c:w val="0.7151284660846"/>
          <c:h val="0.673121821430678"/>
        </c:manualLayout>
      </c:layout>
      <c:scatterChart>
        <c:scatterStyle val="lineMarker"/>
        <c:ser>
          <c:idx val="3"/>
          <c:order val="0"/>
          <c:tx>
            <c:v>avg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errBars>
            <c:errDir val="x"/>
            <c:errBarType val="both"/>
            <c:errValType val="cust"/>
            <c:noEndCap val="1"/>
            <c:plus>
              <c:numRef>
                <c:f>'better plots'!$H$4:$H$45</c:f>
                <c:numCache>
                  <c:formatCode>General</c:formatCode>
                  <c:ptCount val="42"/>
                  <c:pt idx="6">
                    <c:v>0.190287597851205</c:v>
                  </c:pt>
                  <c:pt idx="16">
                    <c:v>0.600068516487793</c:v>
                  </c:pt>
                  <c:pt idx="22">
                    <c:v>3.136455870464653</c:v>
                  </c:pt>
                  <c:pt idx="24">
                    <c:v>3.36658874764666</c:v>
                  </c:pt>
                  <c:pt idx="26">
                    <c:v>0.527020108607985</c:v>
                  </c:pt>
                  <c:pt idx="28">
                    <c:v>0.661575879827261</c:v>
                  </c:pt>
                  <c:pt idx="30">
                    <c:v>0.728852745483521</c:v>
                  </c:pt>
                  <c:pt idx="32">
                    <c:v>1.181337168712966</c:v>
                  </c:pt>
                  <c:pt idx="34">
                    <c:v>0.617011124767736</c:v>
                  </c:pt>
                  <c:pt idx="36">
                    <c:v>3.539231051408007</c:v>
                  </c:pt>
                  <c:pt idx="38">
                    <c:v>0.0820875764762014</c:v>
                  </c:pt>
                </c:numCache>
              </c:numRef>
            </c:plus>
            <c:minus>
              <c:numRef>
                <c:f>'better plots'!$H$4:$H$45</c:f>
                <c:numCache>
                  <c:formatCode>General</c:formatCode>
                  <c:ptCount val="42"/>
                  <c:pt idx="6">
                    <c:v>0.190287597851205</c:v>
                  </c:pt>
                  <c:pt idx="16">
                    <c:v>0.600068516487793</c:v>
                  </c:pt>
                  <c:pt idx="22">
                    <c:v>3.136455870464653</c:v>
                  </c:pt>
                  <c:pt idx="24">
                    <c:v>3.36658874764666</c:v>
                  </c:pt>
                  <c:pt idx="26">
                    <c:v>0.527020108607985</c:v>
                  </c:pt>
                  <c:pt idx="28">
                    <c:v>0.661575879827261</c:v>
                  </c:pt>
                  <c:pt idx="30">
                    <c:v>0.728852745483521</c:v>
                  </c:pt>
                  <c:pt idx="32">
                    <c:v>1.181337168712966</c:v>
                  </c:pt>
                  <c:pt idx="34">
                    <c:v>0.617011124767736</c:v>
                  </c:pt>
                  <c:pt idx="36">
                    <c:v>3.539231051408007</c:v>
                  </c:pt>
                  <c:pt idx="38">
                    <c:v>0.0820875764762014</c:v>
                  </c:pt>
                </c:numCache>
              </c:numRef>
            </c:minus>
            <c:spPr>
              <a:ln w="15875">
                <a:solidFill>
                  <a:schemeClr val="accent6">
                    <a:lumMod val="75000"/>
                  </a:schemeClr>
                </a:solidFill>
              </a:ln>
            </c:spPr>
          </c:errBars>
          <c:xVal>
            <c:numRef>
              <c:f>'better plots'!$G$4:$G$45</c:f>
              <c:numCache>
                <c:formatCode>General</c:formatCode>
                <c:ptCount val="42"/>
                <c:pt idx="0">
                  <c:v>4.457962275118229</c:v>
                </c:pt>
                <c:pt idx="1">
                  <c:v>4.457962275118229</c:v>
                </c:pt>
                <c:pt idx="2">
                  <c:v>4.457962275118229</c:v>
                </c:pt>
                <c:pt idx="3">
                  <c:v>4.457962275118229</c:v>
                </c:pt>
                <c:pt idx="4">
                  <c:v>4.457962275118229</c:v>
                </c:pt>
                <c:pt idx="5">
                  <c:v>4.457962275118229</c:v>
                </c:pt>
                <c:pt idx="6" formatCode="0.00">
                  <c:v>4.441454258048147</c:v>
                </c:pt>
                <c:pt idx="7" formatCode="0.00">
                  <c:v>4.457962275118229</c:v>
                </c:pt>
                <c:pt idx="8" formatCode="0.00">
                  <c:v>4.457962275118229</c:v>
                </c:pt>
                <c:pt idx="9" formatCode="0.00">
                  <c:v>4.457962275118229</c:v>
                </c:pt>
                <c:pt idx="10" formatCode="0.00">
                  <c:v>4.457962275118229</c:v>
                </c:pt>
                <c:pt idx="11" formatCode="0.00">
                  <c:v>5.586720127318103</c:v>
                </c:pt>
                <c:pt idx="12" formatCode="0.00">
                  <c:v>5.586720127318103</c:v>
                </c:pt>
                <c:pt idx="13" formatCode="0.00">
                  <c:v>5.586720127318103</c:v>
                </c:pt>
                <c:pt idx="14" formatCode="0.00">
                  <c:v>5.586720127318103</c:v>
                </c:pt>
                <c:pt idx="15" formatCode="0.00">
                  <c:v>5.586720127318103</c:v>
                </c:pt>
                <c:pt idx="16" formatCode="0.00">
                  <c:v>5.640649560067056</c:v>
                </c:pt>
                <c:pt idx="17" formatCode="0.00">
                  <c:v>5.586720127318103</c:v>
                </c:pt>
                <c:pt idx="18" formatCode="0.00">
                  <c:v>5.586720127318103</c:v>
                </c:pt>
                <c:pt idx="19" formatCode="0.00">
                  <c:v>5.586720127318103</c:v>
                </c:pt>
                <c:pt idx="20" formatCode="0.00">
                  <c:v>5.586720127318103</c:v>
                </c:pt>
                <c:pt idx="22" formatCode="0.00">
                  <c:v>15.72784740021276</c:v>
                </c:pt>
                <c:pt idx="23" formatCode="0.00">
                  <c:v>15.40800041565683</c:v>
                </c:pt>
                <c:pt idx="24" formatCode="0.00">
                  <c:v>18.13439367204193</c:v>
                </c:pt>
                <c:pt idx="25" formatCode="0.00">
                  <c:v>15.33143557192072</c:v>
                </c:pt>
                <c:pt idx="26" formatCode="0.00">
                  <c:v>15.62594153669095</c:v>
                </c:pt>
                <c:pt idx="27" formatCode="0.00">
                  <c:v>16.68630376093759</c:v>
                </c:pt>
                <c:pt idx="28" formatCode="0.00">
                  <c:v>16.84092583349205</c:v>
                </c:pt>
                <c:pt idx="29" formatCode="0.00">
                  <c:v>18.83183237391533</c:v>
                </c:pt>
                <c:pt idx="30" formatCode="0.00">
                  <c:v>17.32811068899299</c:v>
                </c:pt>
                <c:pt idx="31" formatCode="0.00">
                  <c:v>17.72886408576279</c:v>
                </c:pt>
                <c:pt idx="32" formatCode="0.00">
                  <c:v>19.24603796508169</c:v>
                </c:pt>
                <c:pt idx="33" formatCode="0.00">
                  <c:v>21.3500658878195</c:v>
                </c:pt>
                <c:pt idx="34" formatCode="0.00">
                  <c:v>21.14520222541464</c:v>
                </c:pt>
                <c:pt idx="35" formatCode="0.00">
                  <c:v>23.17125312690238</c:v>
                </c:pt>
                <c:pt idx="36" formatCode="0.00">
                  <c:v>17.84491712005</c:v>
                </c:pt>
                <c:pt idx="37" formatCode="0.00">
                  <c:v>16.45733470888604</c:v>
                </c:pt>
                <c:pt idx="38" formatCode="0.00">
                  <c:v>21.55180352546711</c:v>
                </c:pt>
                <c:pt idx="39" formatCode="0.00">
                  <c:v>17.36680394000015</c:v>
                </c:pt>
                <c:pt idx="40" formatCode="0.00">
                  <c:v>19.82552048180186</c:v>
                </c:pt>
                <c:pt idx="41" formatCode="0.00">
                  <c:v>19.82552048180186</c:v>
                </c:pt>
              </c:numCache>
            </c:numRef>
          </c:xVal>
          <c:yVal>
            <c:numRef>
              <c:f>'better plots'!$B$4:$B$45</c:f>
              <c:numCache>
                <c:formatCode>General</c:formatCode>
                <c:ptCount val="42"/>
                <c:pt idx="0">
                  <c:v>21.0</c:v>
                </c:pt>
                <c:pt idx="1">
                  <c:v>20.0</c:v>
                </c:pt>
                <c:pt idx="2">
                  <c:v>19.0</c:v>
                </c:pt>
                <c:pt idx="3">
                  <c:v>18.0</c:v>
                </c:pt>
                <c:pt idx="4">
                  <c:v>17.0</c:v>
                </c:pt>
                <c:pt idx="5">
                  <c:v>16.0</c:v>
                </c:pt>
                <c:pt idx="6">
                  <c:v>15.0</c:v>
                </c:pt>
                <c:pt idx="7">
                  <c:v>14.0</c:v>
                </c:pt>
                <c:pt idx="8">
                  <c:v>13.0</c:v>
                </c:pt>
                <c:pt idx="9">
                  <c:v>12.0</c:v>
                </c:pt>
                <c:pt idx="10">
                  <c:v>11.0</c:v>
                </c:pt>
                <c:pt idx="11">
                  <c:v>10.0</c:v>
                </c:pt>
                <c:pt idx="12">
                  <c:v>9.0</c:v>
                </c:pt>
                <c:pt idx="13">
                  <c:v>8.0</c:v>
                </c:pt>
                <c:pt idx="14">
                  <c:v>7.0</c:v>
                </c:pt>
                <c:pt idx="15">
                  <c:v>6.0</c:v>
                </c:pt>
                <c:pt idx="16">
                  <c:v>5.0</c:v>
                </c:pt>
                <c:pt idx="17">
                  <c:v>4.0</c:v>
                </c:pt>
                <c:pt idx="18">
                  <c:v>3.0</c:v>
                </c:pt>
                <c:pt idx="19">
                  <c:v>2.0</c:v>
                </c:pt>
                <c:pt idx="20">
                  <c:v>1.0</c:v>
                </c:pt>
                <c:pt idx="21">
                  <c:v>0.0</c:v>
                </c:pt>
                <c:pt idx="22">
                  <c:v>-1.0</c:v>
                </c:pt>
                <c:pt idx="23">
                  <c:v>-2.0</c:v>
                </c:pt>
                <c:pt idx="24">
                  <c:v>-3.0</c:v>
                </c:pt>
                <c:pt idx="25">
                  <c:v>-4.0</c:v>
                </c:pt>
                <c:pt idx="26">
                  <c:v>-5.0</c:v>
                </c:pt>
                <c:pt idx="27">
                  <c:v>-6.0</c:v>
                </c:pt>
                <c:pt idx="28">
                  <c:v>-7.0</c:v>
                </c:pt>
                <c:pt idx="29">
                  <c:v>-8.0</c:v>
                </c:pt>
                <c:pt idx="30">
                  <c:v>-9.0</c:v>
                </c:pt>
                <c:pt idx="31">
                  <c:v>-10.0</c:v>
                </c:pt>
                <c:pt idx="32">
                  <c:v>-11.0</c:v>
                </c:pt>
                <c:pt idx="33">
                  <c:v>-12.0</c:v>
                </c:pt>
                <c:pt idx="34">
                  <c:v>-13.0</c:v>
                </c:pt>
                <c:pt idx="35">
                  <c:v>-14.0</c:v>
                </c:pt>
                <c:pt idx="36">
                  <c:v>-15.0</c:v>
                </c:pt>
                <c:pt idx="37">
                  <c:v>-16.0</c:v>
                </c:pt>
                <c:pt idx="38">
                  <c:v>-17.0</c:v>
                </c:pt>
                <c:pt idx="39">
                  <c:v>-18.0</c:v>
                </c:pt>
                <c:pt idx="40">
                  <c:v>-19.0</c:v>
                </c:pt>
                <c:pt idx="41">
                  <c:v>-20.0</c:v>
                </c:pt>
              </c:numCache>
            </c:numRef>
          </c:yVal>
        </c:ser>
        <c:axId val="571432200"/>
        <c:axId val="571409928"/>
      </c:scatterChart>
      <c:valAx>
        <c:axId val="571432200"/>
        <c:scaling>
          <c:orientation val="minMax"/>
        </c:scaling>
        <c:axPos val="b"/>
        <c:numFmt formatCode="0" sourceLinked="0"/>
        <c:tickLblPos val="nextTo"/>
        <c:txPr>
          <a:bodyPr/>
          <a:lstStyle/>
          <a:p>
            <a:pPr>
              <a:defRPr sz="14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71409928"/>
        <c:crossesAt val="-20.0"/>
        <c:crossBetween val="midCat"/>
      </c:valAx>
      <c:valAx>
        <c:axId val="571409928"/>
        <c:scaling>
          <c:orientation val="minMax"/>
          <c:max val="24.0"/>
          <c:min val="-20.0"/>
        </c:scaling>
        <c:delete val="1"/>
        <c:axPos val="l"/>
        <c:numFmt formatCode="General" sourceLinked="1"/>
        <c:tickLblPos val="none"/>
        <c:crossAx val="571432200"/>
        <c:crosses val="autoZero"/>
        <c:crossBetween val="midCat"/>
        <c:majorUnit val="4.0"/>
      </c:valAx>
      <c:spPr>
        <a:blipFill rotWithShape="1">
          <a:blip xmlns:r="http://schemas.openxmlformats.org/officeDocument/2006/relationships" r:embed="rId1"/>
          <a:stretch>
            <a:fillRect/>
          </a:stretch>
        </a:blipFill>
      </c:spPr>
    </c:plotArea>
    <c:plotVisOnly val="1"/>
    <c:dispBlanksAs val="gap"/>
  </c:chart>
  <c:spPr>
    <a:ln>
      <a:noFill/>
    </a:ln>
  </c:sp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B1E3DEC4-4FED-42A0-9ACF-A6211DD34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8595D148-3458-45CB-B3D0-A0FE3B30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>
            <a:lvl1pPr>
              <a:defRPr sz="10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0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BB64ED0B-9B82-4DE4-8ACA-A06116E3EA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7D6CB-B72A-4849-911D-C0EA68B1C9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99907-94ED-448E-AAAE-493F69EDE8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559AD-6C7C-4FD7-ACFE-EC045511BE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EPA NARPM 2011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D959-1299-4683-8A7E-CD78BC86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276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U.S. EPA Region 1 Biological Technical Assistance Group January 29,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31AC5CB-1E32-4350-8D21-5DF05E053E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A28951-D3B9-46A2-B676-2424B883F1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61E649-33D1-445D-87F3-C2E088DEA4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B6A14-3DE4-4A71-A676-D54D24E172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81230-365B-4FCD-81C2-9B35695B83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835C3-FCA8-439F-AF1E-256259DE20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D7E77-2E5D-47C8-8CCE-8A4AD14AD2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73FFE-0AB5-4EB4-BD3D-B84B7DFA96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8FB3D-AFBA-4974-BB18-B0C1566FDC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flip="none" rotWithShape="1">
          <a:gsLst>
            <a:gs pos="2000">
              <a:srgbClr val="0000FF"/>
            </a:gs>
            <a:gs pos="50000">
              <a:srgbClr val="000099"/>
            </a:gs>
            <a:gs pos="100000">
              <a:srgbClr val="0000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U.S. EPA NARPM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A28951-D3B9-46A2-B676-2424B883F1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2" r:id="rId13"/>
    <p:sldLayoutId id="2147483878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538F4-0461-4C80-A6DF-5A6B76CD2F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U.S. EPA NARPM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49BAB-6812-48B6-9218-041F951EC6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em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2.emf"/><Relationship Id="rId6" Type="http://schemas.openxmlformats.org/officeDocument/2006/relationships/image" Target="../media/image23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jpe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burkhard.lawrence@epa.gov" TargetMode="External"/><Relationship Id="rId5" Type="http://schemas.openxmlformats.org/officeDocument/2006/relationships/hyperlink" Target="mailto:duncan.bruce@epa.gov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124200"/>
            <a:ext cx="8305800" cy="22098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/>
              <a:t>Robert M Burgess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/>
              <a:t>Office of Research and Development, NHEERL, Atlantic Ecology Division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/>
              <a:t>Narragansett, Rhode Island 02882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burgess.robert@epa.gov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/>
              <a:t>&amp;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 smtClean="0"/>
          </a:p>
          <a:p>
            <a:pPr>
              <a:lnSpc>
                <a:spcPct val="80000"/>
              </a:lnSpc>
              <a:defRPr/>
            </a:pPr>
            <a:r>
              <a:rPr lang="en-US" sz="1600" dirty="0" smtClean="0"/>
              <a:t>Marc S Greenberg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 smtClean="0"/>
              <a:t>Office of Solid Waste and Emergency Response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 smtClean="0"/>
              <a:t>OSRTI/TIFSD/Environmental Response Team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 smtClean="0"/>
              <a:t>Edison, New Jersey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greenberg.marc@epa.gov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1600" dirty="0" smtClean="0"/>
          </a:p>
        </p:txBody>
      </p:sp>
      <p:grpSp>
        <p:nvGrpSpPr>
          <p:cNvPr id="2" name="Group 11"/>
          <p:cNvGrpSpPr/>
          <p:nvPr/>
        </p:nvGrpSpPr>
        <p:grpSpPr>
          <a:xfrm>
            <a:off x="2362200" y="6096000"/>
            <a:ext cx="4343400" cy="685800"/>
            <a:chOff x="2362200" y="6019800"/>
            <a:chExt cx="4343400" cy="685800"/>
          </a:xfrm>
        </p:grpSpPr>
        <p:grpSp>
          <p:nvGrpSpPr>
            <p:cNvPr id="3" name="Group 3"/>
            <p:cNvGrpSpPr/>
            <p:nvPr/>
          </p:nvGrpSpPr>
          <p:grpSpPr>
            <a:xfrm>
              <a:off x="2362200" y="6019800"/>
              <a:ext cx="4343400" cy="685800"/>
              <a:chOff x="336550" y="317500"/>
              <a:chExt cx="8534400" cy="1438275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6550" y="317500"/>
                <a:ext cx="8534400" cy="1438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4650" y="327025"/>
                <a:ext cx="1323975" cy="1390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153856" y="6167735"/>
              <a:ext cx="8162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Berlin Sans FB Demi" pitchFamily="34" charset="0"/>
                </a:rPr>
                <a:t>26 August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Berlin Sans FB Demi" pitchFamily="34" charset="0"/>
                </a:rPr>
                <a:t>2013</a:t>
              </a:r>
            </a:p>
          </p:txBody>
        </p:sp>
      </p:grpSp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304800" y="838200"/>
            <a:ext cx="8534400" cy="147002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b="1" dirty="0" smtClean="0"/>
              <a:t>The Use of Passive Samplers to Monitor Organic Contaminants at Superfund Sediment Sites:</a:t>
            </a:r>
            <a:br>
              <a:rPr lang="en-US" b="1" dirty="0" smtClean="0"/>
            </a:br>
            <a:r>
              <a:rPr lang="en-US" sz="2800" b="1" dirty="0" smtClean="0"/>
              <a:t>Concepts, Samplers, Methods &amp; Applications</a:t>
            </a:r>
            <a:endParaRPr 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What Passive Samplers Tell Us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3072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Tx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(1) Concentration of COCs in passive sampler</a:t>
            </a:r>
            <a:endParaRPr lang="en-US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Evidence of correlation with bioaccumulation by aquatic organisms</a:t>
            </a:r>
          </a:p>
          <a:p>
            <a:pPr lvl="2"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Serve as surrogates for biomonitoring organisms</a:t>
            </a:r>
          </a:p>
          <a:p>
            <a:pPr lvl="3"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Especially in situations where mussels or fish cannot be used (e.g., low dissolved oxygen, toxicity, low/high temperature constraints) </a:t>
            </a:r>
          </a:p>
          <a:p>
            <a:pPr lvl="1">
              <a:buFontTx/>
              <a:buNone/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Tx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(2) Dissolved concentrations of COCs in water around passive sampler</a:t>
            </a:r>
          </a:p>
          <a:p>
            <a:pPr lvl="2"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Water column</a:t>
            </a:r>
          </a:p>
          <a:p>
            <a:pPr lvl="2"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Interstitial water</a:t>
            </a:r>
          </a:p>
          <a:p>
            <a:pPr lvl="2"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Compare to Water Quality Criteria (WQC) or other water quality standards or toxicity data</a:t>
            </a:r>
          </a:p>
          <a:p>
            <a:pPr lvl="2"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E54C1B9-3B76-4E37-9E7D-F01EB7DE6E8C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10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7200" y="990600"/>
            <a:ext cx="41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3581400"/>
            <a:ext cx="41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AutoShape 183"/>
          <p:cNvSpPr>
            <a:spLocks noChangeArrowheads="1"/>
          </p:cNvSpPr>
          <p:nvPr/>
        </p:nvSpPr>
        <p:spPr bwMode="auto">
          <a:xfrm>
            <a:off x="152400" y="63246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4173FFE-0AB5-4EB4-BD3D-B84B7DFA969F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11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95400" y="902378"/>
            <a:ext cx="6629400" cy="4495800"/>
            <a:chOff x="1295400" y="1295400"/>
            <a:chExt cx="6629400" cy="4495800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1295400" y="1295400"/>
              <a:ext cx="76200" cy="44958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295400" y="5791200"/>
              <a:ext cx="6629400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886200" y="5481935"/>
            <a:ext cx="179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Time (days)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586846" y="2806047"/>
            <a:ext cx="4397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Dissolved Concentration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/L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539817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0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7212" y="539817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sym typeface="Symbol"/>
              </a:rPr>
              <a:t>30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371600" y="3188378"/>
            <a:ext cx="457200" cy="228600"/>
          </a:xfrm>
          <a:custGeom>
            <a:avLst/>
            <a:gdLst>
              <a:gd name="connsiteX0" fmla="*/ 0 w 491603"/>
              <a:gd name="connsiteY0" fmla="*/ 923475 h 923475"/>
              <a:gd name="connsiteX1" fmla="*/ 53163 w 491603"/>
              <a:gd name="connsiteY1" fmla="*/ 763986 h 923475"/>
              <a:gd name="connsiteX2" fmla="*/ 63795 w 491603"/>
              <a:gd name="connsiteY2" fmla="*/ 732089 h 923475"/>
              <a:gd name="connsiteX3" fmla="*/ 95693 w 491603"/>
              <a:gd name="connsiteY3" fmla="*/ 710823 h 923475"/>
              <a:gd name="connsiteX4" fmla="*/ 138223 w 491603"/>
              <a:gd name="connsiteY4" fmla="*/ 657661 h 923475"/>
              <a:gd name="connsiteX5" fmla="*/ 180753 w 491603"/>
              <a:gd name="connsiteY5" fmla="*/ 604498 h 923475"/>
              <a:gd name="connsiteX6" fmla="*/ 244549 w 491603"/>
              <a:gd name="connsiteY6" fmla="*/ 540703 h 923475"/>
              <a:gd name="connsiteX7" fmla="*/ 265814 w 491603"/>
              <a:gd name="connsiteY7" fmla="*/ 519437 h 923475"/>
              <a:gd name="connsiteX8" fmla="*/ 297711 w 491603"/>
              <a:gd name="connsiteY8" fmla="*/ 466275 h 923475"/>
              <a:gd name="connsiteX9" fmla="*/ 340242 w 491603"/>
              <a:gd name="connsiteY9" fmla="*/ 391847 h 923475"/>
              <a:gd name="connsiteX10" fmla="*/ 350874 w 491603"/>
              <a:gd name="connsiteY10" fmla="*/ 349317 h 923475"/>
              <a:gd name="connsiteX11" fmla="*/ 372139 w 491603"/>
              <a:gd name="connsiteY11" fmla="*/ 211093 h 923475"/>
              <a:gd name="connsiteX12" fmla="*/ 393404 w 491603"/>
              <a:gd name="connsiteY12" fmla="*/ 179196 h 923475"/>
              <a:gd name="connsiteX13" fmla="*/ 404037 w 491603"/>
              <a:gd name="connsiteY13" fmla="*/ 147298 h 923475"/>
              <a:gd name="connsiteX14" fmla="*/ 446567 w 491603"/>
              <a:gd name="connsiteY14" fmla="*/ 83503 h 923475"/>
              <a:gd name="connsiteX15" fmla="*/ 457200 w 491603"/>
              <a:gd name="connsiteY15" fmla="*/ 51605 h 923475"/>
              <a:gd name="connsiteX16" fmla="*/ 489097 w 491603"/>
              <a:gd name="connsiteY16" fmla="*/ 9075 h 92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1603" h="923475">
                <a:moveTo>
                  <a:pt x="0" y="923475"/>
                </a:moveTo>
                <a:lnTo>
                  <a:pt x="53163" y="763986"/>
                </a:lnTo>
                <a:cubicBezTo>
                  <a:pt x="56707" y="753354"/>
                  <a:pt x="54470" y="738306"/>
                  <a:pt x="63795" y="732089"/>
                </a:cubicBezTo>
                <a:lnTo>
                  <a:pt x="95693" y="710823"/>
                </a:lnTo>
                <a:cubicBezTo>
                  <a:pt x="116391" y="648726"/>
                  <a:pt x="90129" y="705755"/>
                  <a:pt x="138223" y="657661"/>
                </a:cubicBezTo>
                <a:cubicBezTo>
                  <a:pt x="154270" y="641614"/>
                  <a:pt x="165487" y="621290"/>
                  <a:pt x="180753" y="604498"/>
                </a:cubicBezTo>
                <a:cubicBezTo>
                  <a:pt x="200983" y="582245"/>
                  <a:pt x="223284" y="561968"/>
                  <a:pt x="244549" y="540703"/>
                </a:cubicBezTo>
                <a:cubicBezTo>
                  <a:pt x="251638" y="533614"/>
                  <a:pt x="260656" y="528033"/>
                  <a:pt x="265814" y="519437"/>
                </a:cubicBezTo>
                <a:cubicBezTo>
                  <a:pt x="276446" y="501716"/>
                  <a:pt x="287675" y="484340"/>
                  <a:pt x="297711" y="466275"/>
                </a:cubicBezTo>
                <a:cubicBezTo>
                  <a:pt x="342675" y="385341"/>
                  <a:pt x="295687" y="458678"/>
                  <a:pt x="340242" y="391847"/>
                </a:cubicBezTo>
                <a:cubicBezTo>
                  <a:pt x="343786" y="377670"/>
                  <a:pt x="348652" y="363760"/>
                  <a:pt x="350874" y="349317"/>
                </a:cubicBezTo>
                <a:cubicBezTo>
                  <a:pt x="354288" y="327127"/>
                  <a:pt x="357745" y="244679"/>
                  <a:pt x="372139" y="211093"/>
                </a:cubicBezTo>
                <a:cubicBezTo>
                  <a:pt x="377173" y="199348"/>
                  <a:pt x="387689" y="190625"/>
                  <a:pt x="393404" y="179196"/>
                </a:cubicBezTo>
                <a:cubicBezTo>
                  <a:pt x="398416" y="169171"/>
                  <a:pt x="398594" y="157095"/>
                  <a:pt x="404037" y="147298"/>
                </a:cubicBezTo>
                <a:cubicBezTo>
                  <a:pt x="416449" y="124957"/>
                  <a:pt x="438485" y="107749"/>
                  <a:pt x="446567" y="83503"/>
                </a:cubicBezTo>
                <a:cubicBezTo>
                  <a:pt x="450111" y="72870"/>
                  <a:pt x="450983" y="60931"/>
                  <a:pt x="457200" y="51605"/>
                </a:cubicBezTo>
                <a:cubicBezTo>
                  <a:pt x="491603" y="0"/>
                  <a:pt x="489097" y="38798"/>
                  <a:pt x="489097" y="9075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828800" y="3188378"/>
            <a:ext cx="609600" cy="152400"/>
          </a:xfrm>
          <a:custGeom>
            <a:avLst/>
            <a:gdLst>
              <a:gd name="connsiteX0" fmla="*/ 0 w 572319"/>
              <a:gd name="connsiteY0" fmla="*/ 0 h 1720636"/>
              <a:gd name="connsiteX1" fmla="*/ 31898 w 572319"/>
              <a:gd name="connsiteY1" fmla="*/ 10633 h 1720636"/>
              <a:gd name="connsiteX2" fmla="*/ 42530 w 572319"/>
              <a:gd name="connsiteY2" fmla="*/ 42530 h 1720636"/>
              <a:gd name="connsiteX3" fmla="*/ 53163 w 572319"/>
              <a:gd name="connsiteY3" fmla="*/ 255182 h 1720636"/>
              <a:gd name="connsiteX4" fmla="*/ 74428 w 572319"/>
              <a:gd name="connsiteY4" fmla="*/ 340242 h 1720636"/>
              <a:gd name="connsiteX5" fmla="*/ 106326 w 572319"/>
              <a:gd name="connsiteY5" fmla="*/ 414670 h 1720636"/>
              <a:gd name="connsiteX6" fmla="*/ 138223 w 572319"/>
              <a:gd name="connsiteY6" fmla="*/ 520996 h 1720636"/>
              <a:gd name="connsiteX7" fmla="*/ 148856 w 572319"/>
              <a:gd name="connsiteY7" fmla="*/ 552893 h 1720636"/>
              <a:gd name="connsiteX8" fmla="*/ 159488 w 572319"/>
              <a:gd name="connsiteY8" fmla="*/ 584791 h 1720636"/>
              <a:gd name="connsiteX9" fmla="*/ 180753 w 572319"/>
              <a:gd name="connsiteY9" fmla="*/ 829340 h 1720636"/>
              <a:gd name="connsiteX10" fmla="*/ 202019 w 572319"/>
              <a:gd name="connsiteY10" fmla="*/ 903768 h 1720636"/>
              <a:gd name="connsiteX11" fmla="*/ 223284 w 572319"/>
              <a:gd name="connsiteY11" fmla="*/ 935665 h 1720636"/>
              <a:gd name="connsiteX12" fmla="*/ 244549 w 572319"/>
              <a:gd name="connsiteY12" fmla="*/ 999461 h 1720636"/>
              <a:gd name="connsiteX13" fmla="*/ 265814 w 572319"/>
              <a:gd name="connsiteY13" fmla="*/ 1031358 h 1720636"/>
              <a:gd name="connsiteX14" fmla="*/ 297712 w 572319"/>
              <a:gd name="connsiteY14" fmla="*/ 1137684 h 1720636"/>
              <a:gd name="connsiteX15" fmla="*/ 318977 w 572319"/>
              <a:gd name="connsiteY15" fmla="*/ 1201479 h 1720636"/>
              <a:gd name="connsiteX16" fmla="*/ 329609 w 572319"/>
              <a:gd name="connsiteY16" fmla="*/ 1254642 h 1720636"/>
              <a:gd name="connsiteX17" fmla="*/ 361507 w 572319"/>
              <a:gd name="connsiteY17" fmla="*/ 1329070 h 1720636"/>
              <a:gd name="connsiteX18" fmla="*/ 382772 w 572319"/>
              <a:gd name="connsiteY18" fmla="*/ 1392865 h 1720636"/>
              <a:gd name="connsiteX19" fmla="*/ 393405 w 572319"/>
              <a:gd name="connsiteY19" fmla="*/ 1424763 h 1720636"/>
              <a:gd name="connsiteX20" fmla="*/ 404037 w 572319"/>
              <a:gd name="connsiteY20" fmla="*/ 1467293 h 1720636"/>
              <a:gd name="connsiteX21" fmla="*/ 425302 w 572319"/>
              <a:gd name="connsiteY21" fmla="*/ 1509823 h 1720636"/>
              <a:gd name="connsiteX22" fmla="*/ 467833 w 572319"/>
              <a:gd name="connsiteY22" fmla="*/ 1573619 h 1720636"/>
              <a:gd name="connsiteX23" fmla="*/ 489098 w 572319"/>
              <a:gd name="connsiteY23" fmla="*/ 1605516 h 1720636"/>
              <a:gd name="connsiteX24" fmla="*/ 520995 w 572319"/>
              <a:gd name="connsiteY24" fmla="*/ 1669312 h 1720636"/>
              <a:gd name="connsiteX25" fmla="*/ 563526 w 572319"/>
              <a:gd name="connsiteY25" fmla="*/ 1711842 h 17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2319" h="1720636">
                <a:moveTo>
                  <a:pt x="0" y="0"/>
                </a:moveTo>
                <a:cubicBezTo>
                  <a:pt x="10633" y="3544"/>
                  <a:pt x="23973" y="2708"/>
                  <a:pt x="31898" y="10633"/>
                </a:cubicBezTo>
                <a:cubicBezTo>
                  <a:pt x="39823" y="18558"/>
                  <a:pt x="41559" y="31365"/>
                  <a:pt x="42530" y="42530"/>
                </a:cubicBezTo>
                <a:cubicBezTo>
                  <a:pt x="48678" y="113236"/>
                  <a:pt x="45602" y="184613"/>
                  <a:pt x="53163" y="255182"/>
                </a:cubicBezTo>
                <a:cubicBezTo>
                  <a:pt x="56277" y="284242"/>
                  <a:pt x="67340" y="311889"/>
                  <a:pt x="74428" y="340242"/>
                </a:cubicBezTo>
                <a:cubicBezTo>
                  <a:pt x="88160" y="395171"/>
                  <a:pt x="76953" y="370613"/>
                  <a:pt x="106326" y="414670"/>
                </a:cubicBezTo>
                <a:cubicBezTo>
                  <a:pt x="122393" y="478941"/>
                  <a:pt x="112339" y="443345"/>
                  <a:pt x="138223" y="520996"/>
                </a:cubicBezTo>
                <a:lnTo>
                  <a:pt x="148856" y="552893"/>
                </a:lnTo>
                <a:lnTo>
                  <a:pt x="159488" y="584791"/>
                </a:lnTo>
                <a:cubicBezTo>
                  <a:pt x="177026" y="935528"/>
                  <a:pt x="146677" y="710073"/>
                  <a:pt x="180753" y="829340"/>
                </a:cubicBezTo>
                <a:cubicBezTo>
                  <a:pt x="185295" y="845237"/>
                  <a:pt x="193521" y="886773"/>
                  <a:pt x="202019" y="903768"/>
                </a:cubicBezTo>
                <a:cubicBezTo>
                  <a:pt x="207734" y="915197"/>
                  <a:pt x="216196" y="925033"/>
                  <a:pt x="223284" y="935665"/>
                </a:cubicBezTo>
                <a:cubicBezTo>
                  <a:pt x="230372" y="956930"/>
                  <a:pt x="232115" y="980810"/>
                  <a:pt x="244549" y="999461"/>
                </a:cubicBezTo>
                <a:cubicBezTo>
                  <a:pt x="251637" y="1010093"/>
                  <a:pt x="260624" y="1019681"/>
                  <a:pt x="265814" y="1031358"/>
                </a:cubicBezTo>
                <a:cubicBezTo>
                  <a:pt x="288944" y="1083401"/>
                  <a:pt x="283439" y="1090107"/>
                  <a:pt x="297712" y="1137684"/>
                </a:cubicBezTo>
                <a:cubicBezTo>
                  <a:pt x="304153" y="1159154"/>
                  <a:pt x="314581" y="1179499"/>
                  <a:pt x="318977" y="1201479"/>
                </a:cubicBezTo>
                <a:cubicBezTo>
                  <a:pt x="322521" y="1219200"/>
                  <a:pt x="325226" y="1237110"/>
                  <a:pt x="329609" y="1254642"/>
                </a:cubicBezTo>
                <a:cubicBezTo>
                  <a:pt x="341017" y="1300273"/>
                  <a:pt x="341223" y="1278359"/>
                  <a:pt x="361507" y="1329070"/>
                </a:cubicBezTo>
                <a:cubicBezTo>
                  <a:pt x="369832" y="1349882"/>
                  <a:pt x="375684" y="1371600"/>
                  <a:pt x="382772" y="1392865"/>
                </a:cubicBezTo>
                <a:cubicBezTo>
                  <a:pt x="386316" y="1403498"/>
                  <a:pt x="390687" y="1413890"/>
                  <a:pt x="393405" y="1424763"/>
                </a:cubicBezTo>
                <a:cubicBezTo>
                  <a:pt x="396949" y="1438940"/>
                  <a:pt x="398906" y="1453610"/>
                  <a:pt x="404037" y="1467293"/>
                </a:cubicBezTo>
                <a:cubicBezTo>
                  <a:pt x="409602" y="1482134"/>
                  <a:pt x="417147" y="1496232"/>
                  <a:pt x="425302" y="1509823"/>
                </a:cubicBezTo>
                <a:cubicBezTo>
                  <a:pt x="438451" y="1531739"/>
                  <a:pt x="453656" y="1552354"/>
                  <a:pt x="467833" y="1573619"/>
                </a:cubicBezTo>
                <a:lnTo>
                  <a:pt x="489098" y="1605516"/>
                </a:lnTo>
                <a:cubicBezTo>
                  <a:pt x="497745" y="1631459"/>
                  <a:pt x="500383" y="1648700"/>
                  <a:pt x="520995" y="1669312"/>
                </a:cubicBezTo>
                <a:cubicBezTo>
                  <a:pt x="572319" y="1720636"/>
                  <a:pt x="539220" y="1663232"/>
                  <a:pt x="563526" y="1711842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438400" y="2045378"/>
            <a:ext cx="762000" cy="1295400"/>
          </a:xfrm>
          <a:custGeom>
            <a:avLst/>
            <a:gdLst>
              <a:gd name="connsiteX0" fmla="*/ 0 w 1212112"/>
              <a:gd name="connsiteY0" fmla="*/ 2445489 h 2445489"/>
              <a:gd name="connsiteX1" fmla="*/ 42530 w 1212112"/>
              <a:gd name="connsiteY1" fmla="*/ 2371061 h 2445489"/>
              <a:gd name="connsiteX2" fmla="*/ 74428 w 1212112"/>
              <a:gd name="connsiteY2" fmla="*/ 2360428 h 2445489"/>
              <a:gd name="connsiteX3" fmla="*/ 116958 w 1212112"/>
              <a:gd name="connsiteY3" fmla="*/ 2296633 h 2445489"/>
              <a:gd name="connsiteX4" fmla="*/ 138223 w 1212112"/>
              <a:gd name="connsiteY4" fmla="*/ 2254103 h 2445489"/>
              <a:gd name="connsiteX5" fmla="*/ 191386 w 1212112"/>
              <a:gd name="connsiteY5" fmla="*/ 2211572 h 2445489"/>
              <a:gd name="connsiteX6" fmla="*/ 223284 w 1212112"/>
              <a:gd name="connsiteY6" fmla="*/ 2169042 h 2445489"/>
              <a:gd name="connsiteX7" fmla="*/ 287079 w 1212112"/>
              <a:gd name="connsiteY7" fmla="*/ 2105247 h 2445489"/>
              <a:gd name="connsiteX8" fmla="*/ 350875 w 1212112"/>
              <a:gd name="connsiteY8" fmla="*/ 2041451 h 2445489"/>
              <a:gd name="connsiteX9" fmla="*/ 372140 w 1212112"/>
              <a:gd name="connsiteY9" fmla="*/ 2009554 h 2445489"/>
              <a:gd name="connsiteX10" fmla="*/ 435935 w 1212112"/>
              <a:gd name="connsiteY10" fmla="*/ 1924493 h 2445489"/>
              <a:gd name="connsiteX11" fmla="*/ 457200 w 1212112"/>
              <a:gd name="connsiteY11" fmla="*/ 1881963 h 2445489"/>
              <a:gd name="connsiteX12" fmla="*/ 499730 w 1212112"/>
              <a:gd name="connsiteY12" fmla="*/ 1828800 h 2445489"/>
              <a:gd name="connsiteX13" fmla="*/ 531628 w 1212112"/>
              <a:gd name="connsiteY13" fmla="*/ 1775637 h 2445489"/>
              <a:gd name="connsiteX14" fmla="*/ 563526 w 1212112"/>
              <a:gd name="connsiteY14" fmla="*/ 1733107 h 2445489"/>
              <a:gd name="connsiteX15" fmla="*/ 606056 w 1212112"/>
              <a:gd name="connsiteY15" fmla="*/ 1648047 h 2445489"/>
              <a:gd name="connsiteX16" fmla="*/ 616689 w 1212112"/>
              <a:gd name="connsiteY16" fmla="*/ 1616149 h 2445489"/>
              <a:gd name="connsiteX17" fmla="*/ 648586 w 1212112"/>
              <a:gd name="connsiteY17" fmla="*/ 1562986 h 2445489"/>
              <a:gd name="connsiteX18" fmla="*/ 669851 w 1212112"/>
              <a:gd name="connsiteY18" fmla="*/ 1488558 h 2445489"/>
              <a:gd name="connsiteX19" fmla="*/ 691116 w 1212112"/>
              <a:gd name="connsiteY19" fmla="*/ 1446028 h 2445489"/>
              <a:gd name="connsiteX20" fmla="*/ 712382 w 1212112"/>
              <a:gd name="connsiteY20" fmla="*/ 1360968 h 2445489"/>
              <a:gd name="connsiteX21" fmla="*/ 723014 w 1212112"/>
              <a:gd name="connsiteY21" fmla="*/ 1318437 h 2445489"/>
              <a:gd name="connsiteX22" fmla="*/ 754912 w 1212112"/>
              <a:gd name="connsiteY22" fmla="*/ 1158949 h 2445489"/>
              <a:gd name="connsiteX23" fmla="*/ 776177 w 1212112"/>
              <a:gd name="connsiteY23" fmla="*/ 1095154 h 2445489"/>
              <a:gd name="connsiteX24" fmla="*/ 797442 w 1212112"/>
              <a:gd name="connsiteY24" fmla="*/ 1063256 h 2445489"/>
              <a:gd name="connsiteX25" fmla="*/ 818707 w 1212112"/>
              <a:gd name="connsiteY25" fmla="*/ 999461 h 2445489"/>
              <a:gd name="connsiteX26" fmla="*/ 839972 w 1212112"/>
              <a:gd name="connsiteY26" fmla="*/ 935665 h 2445489"/>
              <a:gd name="connsiteX27" fmla="*/ 850605 w 1212112"/>
              <a:gd name="connsiteY27" fmla="*/ 893135 h 2445489"/>
              <a:gd name="connsiteX28" fmla="*/ 871870 w 1212112"/>
              <a:gd name="connsiteY28" fmla="*/ 829340 h 2445489"/>
              <a:gd name="connsiteX29" fmla="*/ 893135 w 1212112"/>
              <a:gd name="connsiteY29" fmla="*/ 765544 h 2445489"/>
              <a:gd name="connsiteX30" fmla="*/ 914400 w 1212112"/>
              <a:gd name="connsiteY30" fmla="*/ 733647 h 2445489"/>
              <a:gd name="connsiteX31" fmla="*/ 935665 w 1212112"/>
              <a:gd name="connsiteY31" fmla="*/ 648586 h 2445489"/>
              <a:gd name="connsiteX32" fmla="*/ 967563 w 1212112"/>
              <a:gd name="connsiteY32" fmla="*/ 574158 h 2445489"/>
              <a:gd name="connsiteX33" fmla="*/ 988828 w 1212112"/>
              <a:gd name="connsiteY33" fmla="*/ 489098 h 2445489"/>
              <a:gd name="connsiteX34" fmla="*/ 1020726 w 1212112"/>
              <a:gd name="connsiteY34" fmla="*/ 255182 h 2445489"/>
              <a:gd name="connsiteX35" fmla="*/ 1031358 w 1212112"/>
              <a:gd name="connsiteY35" fmla="*/ 212651 h 2445489"/>
              <a:gd name="connsiteX36" fmla="*/ 1052623 w 1212112"/>
              <a:gd name="connsiteY36" fmla="*/ 180754 h 2445489"/>
              <a:gd name="connsiteX37" fmla="*/ 1084521 w 1212112"/>
              <a:gd name="connsiteY37" fmla="*/ 116958 h 2445489"/>
              <a:gd name="connsiteX38" fmla="*/ 1127051 w 1212112"/>
              <a:gd name="connsiteY38" fmla="*/ 85061 h 2445489"/>
              <a:gd name="connsiteX39" fmla="*/ 1190847 w 1212112"/>
              <a:gd name="connsiteY39" fmla="*/ 42530 h 2445489"/>
              <a:gd name="connsiteX40" fmla="*/ 1212112 w 1212112"/>
              <a:gd name="connsiteY40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12112" h="2445489">
                <a:moveTo>
                  <a:pt x="0" y="2445489"/>
                </a:moveTo>
                <a:cubicBezTo>
                  <a:pt x="5233" y="2435023"/>
                  <a:pt x="30005" y="2381081"/>
                  <a:pt x="42530" y="2371061"/>
                </a:cubicBezTo>
                <a:cubicBezTo>
                  <a:pt x="51282" y="2364060"/>
                  <a:pt x="63795" y="2363972"/>
                  <a:pt x="74428" y="2360428"/>
                </a:cubicBezTo>
                <a:cubicBezTo>
                  <a:pt x="97757" y="2267115"/>
                  <a:pt x="64510" y="2359571"/>
                  <a:pt x="116958" y="2296633"/>
                </a:cubicBezTo>
                <a:cubicBezTo>
                  <a:pt x="127105" y="2284457"/>
                  <a:pt x="129431" y="2267291"/>
                  <a:pt x="138223" y="2254103"/>
                </a:cubicBezTo>
                <a:cubicBezTo>
                  <a:pt x="159268" y="2222536"/>
                  <a:pt x="162948" y="2240010"/>
                  <a:pt x="191386" y="2211572"/>
                </a:cubicBezTo>
                <a:cubicBezTo>
                  <a:pt x="203917" y="2199041"/>
                  <a:pt x="211429" y="2182214"/>
                  <a:pt x="223284" y="2169042"/>
                </a:cubicBezTo>
                <a:cubicBezTo>
                  <a:pt x="243402" y="2146689"/>
                  <a:pt x="269035" y="2129305"/>
                  <a:pt x="287079" y="2105247"/>
                </a:cubicBezTo>
                <a:cubicBezTo>
                  <a:pt x="326644" y="2052494"/>
                  <a:pt x="304232" y="2072547"/>
                  <a:pt x="350875" y="2041451"/>
                </a:cubicBezTo>
                <a:cubicBezTo>
                  <a:pt x="357963" y="2030819"/>
                  <a:pt x="364624" y="2019888"/>
                  <a:pt x="372140" y="2009554"/>
                </a:cubicBezTo>
                <a:cubicBezTo>
                  <a:pt x="392986" y="1980891"/>
                  <a:pt x="420085" y="1956193"/>
                  <a:pt x="435935" y="1924493"/>
                </a:cubicBezTo>
                <a:cubicBezTo>
                  <a:pt x="443023" y="1910316"/>
                  <a:pt x="448408" y="1895151"/>
                  <a:pt x="457200" y="1881963"/>
                </a:cubicBezTo>
                <a:cubicBezTo>
                  <a:pt x="469788" y="1863081"/>
                  <a:pt x="486716" y="1847392"/>
                  <a:pt x="499730" y="1828800"/>
                </a:cubicBezTo>
                <a:cubicBezTo>
                  <a:pt x="511581" y="1811870"/>
                  <a:pt x="520164" y="1792832"/>
                  <a:pt x="531628" y="1775637"/>
                </a:cubicBezTo>
                <a:cubicBezTo>
                  <a:pt x="541458" y="1760892"/>
                  <a:pt x="554597" y="1748414"/>
                  <a:pt x="563526" y="1733107"/>
                </a:cubicBezTo>
                <a:cubicBezTo>
                  <a:pt x="579499" y="1705725"/>
                  <a:pt x="596031" y="1678120"/>
                  <a:pt x="606056" y="1648047"/>
                </a:cubicBezTo>
                <a:cubicBezTo>
                  <a:pt x="609600" y="1637414"/>
                  <a:pt x="611677" y="1626174"/>
                  <a:pt x="616689" y="1616149"/>
                </a:cubicBezTo>
                <a:cubicBezTo>
                  <a:pt x="625931" y="1597665"/>
                  <a:pt x="639344" y="1581470"/>
                  <a:pt x="648586" y="1562986"/>
                </a:cubicBezTo>
                <a:cubicBezTo>
                  <a:pt x="661444" y="1537270"/>
                  <a:pt x="659625" y="1515827"/>
                  <a:pt x="669851" y="1488558"/>
                </a:cubicBezTo>
                <a:cubicBezTo>
                  <a:pt x="675416" y="1473717"/>
                  <a:pt x="686104" y="1461065"/>
                  <a:pt x="691116" y="1446028"/>
                </a:cubicBezTo>
                <a:cubicBezTo>
                  <a:pt x="700358" y="1418302"/>
                  <a:pt x="705294" y="1389321"/>
                  <a:pt x="712382" y="1360968"/>
                </a:cubicBezTo>
                <a:lnTo>
                  <a:pt x="723014" y="1318437"/>
                </a:lnTo>
                <a:cubicBezTo>
                  <a:pt x="736123" y="1200462"/>
                  <a:pt x="723498" y="1253194"/>
                  <a:pt x="754912" y="1158949"/>
                </a:cubicBezTo>
                <a:cubicBezTo>
                  <a:pt x="754914" y="1158944"/>
                  <a:pt x="776173" y="1095159"/>
                  <a:pt x="776177" y="1095154"/>
                </a:cubicBezTo>
                <a:cubicBezTo>
                  <a:pt x="783265" y="1084521"/>
                  <a:pt x="792252" y="1074933"/>
                  <a:pt x="797442" y="1063256"/>
                </a:cubicBezTo>
                <a:cubicBezTo>
                  <a:pt x="806546" y="1042773"/>
                  <a:pt x="811619" y="1020726"/>
                  <a:pt x="818707" y="999461"/>
                </a:cubicBezTo>
                <a:lnTo>
                  <a:pt x="839972" y="935665"/>
                </a:lnTo>
                <a:cubicBezTo>
                  <a:pt x="843516" y="921488"/>
                  <a:pt x="846406" y="907132"/>
                  <a:pt x="850605" y="893135"/>
                </a:cubicBezTo>
                <a:cubicBezTo>
                  <a:pt x="857046" y="871665"/>
                  <a:pt x="864782" y="850605"/>
                  <a:pt x="871870" y="829340"/>
                </a:cubicBezTo>
                <a:cubicBezTo>
                  <a:pt x="871872" y="829335"/>
                  <a:pt x="893132" y="765548"/>
                  <a:pt x="893135" y="765544"/>
                </a:cubicBezTo>
                <a:cubicBezTo>
                  <a:pt x="900223" y="754912"/>
                  <a:pt x="908685" y="745076"/>
                  <a:pt x="914400" y="733647"/>
                </a:cubicBezTo>
                <a:cubicBezTo>
                  <a:pt x="930317" y="701814"/>
                  <a:pt x="923531" y="684989"/>
                  <a:pt x="935665" y="648586"/>
                </a:cubicBezTo>
                <a:cubicBezTo>
                  <a:pt x="979236" y="517870"/>
                  <a:pt x="939689" y="676362"/>
                  <a:pt x="967563" y="574158"/>
                </a:cubicBezTo>
                <a:cubicBezTo>
                  <a:pt x="975253" y="545962"/>
                  <a:pt x="988828" y="489098"/>
                  <a:pt x="988828" y="489098"/>
                </a:cubicBezTo>
                <a:cubicBezTo>
                  <a:pt x="998089" y="377965"/>
                  <a:pt x="994795" y="358914"/>
                  <a:pt x="1020726" y="255182"/>
                </a:cubicBezTo>
                <a:cubicBezTo>
                  <a:pt x="1024270" y="241005"/>
                  <a:pt x="1025602" y="226083"/>
                  <a:pt x="1031358" y="212651"/>
                </a:cubicBezTo>
                <a:cubicBezTo>
                  <a:pt x="1036392" y="200906"/>
                  <a:pt x="1046908" y="192183"/>
                  <a:pt x="1052623" y="180754"/>
                </a:cubicBezTo>
                <a:cubicBezTo>
                  <a:pt x="1069918" y="146164"/>
                  <a:pt x="1054051" y="147428"/>
                  <a:pt x="1084521" y="116958"/>
                </a:cubicBezTo>
                <a:cubicBezTo>
                  <a:pt x="1097051" y="104428"/>
                  <a:pt x="1113596" y="96593"/>
                  <a:pt x="1127051" y="85061"/>
                </a:cubicBezTo>
                <a:cubicBezTo>
                  <a:pt x="1177736" y="41617"/>
                  <a:pt x="1136588" y="60617"/>
                  <a:pt x="1190847" y="42530"/>
                </a:cubicBezTo>
                <a:cubicBezTo>
                  <a:pt x="1203064" y="5878"/>
                  <a:pt x="1193554" y="18558"/>
                  <a:pt x="1212112" y="0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200401" y="2045378"/>
            <a:ext cx="381000" cy="1219200"/>
          </a:xfrm>
          <a:custGeom>
            <a:avLst/>
            <a:gdLst>
              <a:gd name="connsiteX0" fmla="*/ 0 w 204525"/>
              <a:gd name="connsiteY0" fmla="*/ 0 h 1775638"/>
              <a:gd name="connsiteX1" fmla="*/ 10633 w 204525"/>
              <a:gd name="connsiteY1" fmla="*/ 106326 h 1775638"/>
              <a:gd name="connsiteX2" fmla="*/ 31898 w 204525"/>
              <a:gd name="connsiteY2" fmla="*/ 191386 h 1775638"/>
              <a:gd name="connsiteX3" fmla="*/ 53163 w 204525"/>
              <a:gd name="connsiteY3" fmla="*/ 265814 h 1775638"/>
              <a:gd name="connsiteX4" fmla="*/ 63796 w 204525"/>
              <a:gd name="connsiteY4" fmla="*/ 340242 h 1775638"/>
              <a:gd name="connsiteX5" fmla="*/ 74428 w 204525"/>
              <a:gd name="connsiteY5" fmla="*/ 393405 h 1775638"/>
              <a:gd name="connsiteX6" fmla="*/ 85061 w 204525"/>
              <a:gd name="connsiteY6" fmla="*/ 478465 h 1775638"/>
              <a:gd name="connsiteX7" fmla="*/ 95693 w 204525"/>
              <a:gd name="connsiteY7" fmla="*/ 1520456 h 1775638"/>
              <a:gd name="connsiteX8" fmla="*/ 127591 w 204525"/>
              <a:gd name="connsiteY8" fmla="*/ 1637414 h 1775638"/>
              <a:gd name="connsiteX9" fmla="*/ 148856 w 204525"/>
              <a:gd name="connsiteY9" fmla="*/ 1701210 h 1775638"/>
              <a:gd name="connsiteX10" fmla="*/ 170121 w 204525"/>
              <a:gd name="connsiteY10" fmla="*/ 1733107 h 1775638"/>
              <a:gd name="connsiteX11" fmla="*/ 202019 w 204525"/>
              <a:gd name="connsiteY11" fmla="*/ 1775638 h 177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525" h="1775638">
                <a:moveTo>
                  <a:pt x="0" y="0"/>
                </a:moveTo>
                <a:cubicBezTo>
                  <a:pt x="3544" y="35442"/>
                  <a:pt x="4777" y="71192"/>
                  <a:pt x="10633" y="106326"/>
                </a:cubicBezTo>
                <a:cubicBezTo>
                  <a:pt x="15438" y="135154"/>
                  <a:pt x="24810" y="163033"/>
                  <a:pt x="31898" y="191386"/>
                </a:cubicBezTo>
                <a:cubicBezTo>
                  <a:pt x="45248" y="244787"/>
                  <a:pt x="37911" y="220055"/>
                  <a:pt x="53163" y="265814"/>
                </a:cubicBezTo>
                <a:cubicBezTo>
                  <a:pt x="56707" y="290623"/>
                  <a:pt x="59676" y="315522"/>
                  <a:pt x="63796" y="340242"/>
                </a:cubicBezTo>
                <a:cubicBezTo>
                  <a:pt x="66767" y="358068"/>
                  <a:pt x="71680" y="375543"/>
                  <a:pt x="74428" y="393405"/>
                </a:cubicBezTo>
                <a:cubicBezTo>
                  <a:pt x="78773" y="421647"/>
                  <a:pt x="81517" y="450112"/>
                  <a:pt x="85061" y="478465"/>
                </a:cubicBezTo>
                <a:cubicBezTo>
                  <a:pt x="88605" y="825795"/>
                  <a:pt x="89140" y="1173169"/>
                  <a:pt x="95693" y="1520456"/>
                </a:cubicBezTo>
                <a:cubicBezTo>
                  <a:pt x="98304" y="1658829"/>
                  <a:pt x="94772" y="1563571"/>
                  <a:pt x="127591" y="1637414"/>
                </a:cubicBezTo>
                <a:cubicBezTo>
                  <a:pt x="136695" y="1657898"/>
                  <a:pt x="136422" y="1682559"/>
                  <a:pt x="148856" y="1701210"/>
                </a:cubicBezTo>
                <a:cubicBezTo>
                  <a:pt x="155944" y="1711842"/>
                  <a:pt x="161940" y="1723290"/>
                  <a:pt x="170121" y="1733107"/>
                </a:cubicBezTo>
                <a:cubicBezTo>
                  <a:pt x="204525" y="1774392"/>
                  <a:pt x="202019" y="1748346"/>
                  <a:pt x="202019" y="1775638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V="1">
            <a:off x="3581400" y="3264578"/>
            <a:ext cx="838200" cy="76200"/>
          </a:xfrm>
          <a:custGeom>
            <a:avLst/>
            <a:gdLst>
              <a:gd name="connsiteX0" fmla="*/ 0 w 648586"/>
              <a:gd name="connsiteY0" fmla="*/ 1967023 h 1967023"/>
              <a:gd name="connsiteX1" fmla="*/ 10632 w 648586"/>
              <a:gd name="connsiteY1" fmla="*/ 1935125 h 1967023"/>
              <a:gd name="connsiteX2" fmla="*/ 74428 w 648586"/>
              <a:gd name="connsiteY2" fmla="*/ 1839432 h 1967023"/>
              <a:gd name="connsiteX3" fmla="*/ 95693 w 648586"/>
              <a:gd name="connsiteY3" fmla="*/ 1807535 h 1967023"/>
              <a:gd name="connsiteX4" fmla="*/ 116958 w 648586"/>
              <a:gd name="connsiteY4" fmla="*/ 1765005 h 1967023"/>
              <a:gd name="connsiteX5" fmla="*/ 180753 w 648586"/>
              <a:gd name="connsiteY5" fmla="*/ 1679944 h 1967023"/>
              <a:gd name="connsiteX6" fmla="*/ 212651 w 648586"/>
              <a:gd name="connsiteY6" fmla="*/ 1584251 h 1967023"/>
              <a:gd name="connsiteX7" fmla="*/ 223283 w 648586"/>
              <a:gd name="connsiteY7" fmla="*/ 1552353 h 1967023"/>
              <a:gd name="connsiteX8" fmla="*/ 233916 w 648586"/>
              <a:gd name="connsiteY8" fmla="*/ 1520456 h 1967023"/>
              <a:gd name="connsiteX9" fmla="*/ 265814 w 648586"/>
              <a:gd name="connsiteY9" fmla="*/ 1424763 h 1967023"/>
              <a:gd name="connsiteX10" fmla="*/ 287079 w 648586"/>
              <a:gd name="connsiteY10" fmla="*/ 1329070 h 1967023"/>
              <a:gd name="connsiteX11" fmla="*/ 297711 w 648586"/>
              <a:gd name="connsiteY11" fmla="*/ 1286539 h 1967023"/>
              <a:gd name="connsiteX12" fmla="*/ 308344 w 648586"/>
              <a:gd name="connsiteY12" fmla="*/ 925032 h 1967023"/>
              <a:gd name="connsiteX13" fmla="*/ 350874 w 648586"/>
              <a:gd name="connsiteY13" fmla="*/ 776177 h 1967023"/>
              <a:gd name="connsiteX14" fmla="*/ 414669 w 648586"/>
              <a:gd name="connsiteY14" fmla="*/ 627321 h 1967023"/>
              <a:gd name="connsiteX15" fmla="*/ 435934 w 648586"/>
              <a:gd name="connsiteY15" fmla="*/ 595423 h 1967023"/>
              <a:gd name="connsiteX16" fmla="*/ 467832 w 648586"/>
              <a:gd name="connsiteY16" fmla="*/ 467832 h 1967023"/>
              <a:gd name="connsiteX17" fmla="*/ 478465 w 648586"/>
              <a:gd name="connsiteY17" fmla="*/ 435935 h 1967023"/>
              <a:gd name="connsiteX18" fmla="*/ 499730 w 648586"/>
              <a:gd name="connsiteY18" fmla="*/ 393405 h 1967023"/>
              <a:gd name="connsiteX19" fmla="*/ 520995 w 648586"/>
              <a:gd name="connsiteY19" fmla="*/ 329609 h 1967023"/>
              <a:gd name="connsiteX20" fmla="*/ 531628 w 648586"/>
              <a:gd name="connsiteY20" fmla="*/ 287079 h 1967023"/>
              <a:gd name="connsiteX21" fmla="*/ 552893 w 648586"/>
              <a:gd name="connsiteY21" fmla="*/ 244549 h 1967023"/>
              <a:gd name="connsiteX22" fmla="*/ 584790 w 648586"/>
              <a:gd name="connsiteY22" fmla="*/ 170121 h 1967023"/>
              <a:gd name="connsiteX23" fmla="*/ 616688 w 648586"/>
              <a:gd name="connsiteY23" fmla="*/ 85060 h 1967023"/>
              <a:gd name="connsiteX24" fmla="*/ 637953 w 648586"/>
              <a:gd name="connsiteY24" fmla="*/ 21265 h 1967023"/>
              <a:gd name="connsiteX25" fmla="*/ 648586 w 648586"/>
              <a:gd name="connsiteY25" fmla="*/ 0 h 19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48586" h="1967023">
                <a:moveTo>
                  <a:pt x="0" y="1967023"/>
                </a:moveTo>
                <a:cubicBezTo>
                  <a:pt x="3544" y="1956390"/>
                  <a:pt x="5189" y="1944922"/>
                  <a:pt x="10632" y="1935125"/>
                </a:cubicBezTo>
                <a:cubicBezTo>
                  <a:pt x="10641" y="1935110"/>
                  <a:pt x="63791" y="1855388"/>
                  <a:pt x="74428" y="1839432"/>
                </a:cubicBezTo>
                <a:cubicBezTo>
                  <a:pt x="81516" y="1828800"/>
                  <a:pt x="89978" y="1818964"/>
                  <a:pt x="95693" y="1807535"/>
                </a:cubicBezTo>
                <a:cubicBezTo>
                  <a:pt x="102781" y="1793358"/>
                  <a:pt x="108166" y="1778193"/>
                  <a:pt x="116958" y="1765005"/>
                </a:cubicBezTo>
                <a:cubicBezTo>
                  <a:pt x="150543" y="1714627"/>
                  <a:pt x="147326" y="1780225"/>
                  <a:pt x="180753" y="1679944"/>
                </a:cubicBezTo>
                <a:lnTo>
                  <a:pt x="212651" y="1584251"/>
                </a:lnTo>
                <a:lnTo>
                  <a:pt x="223283" y="1552353"/>
                </a:lnTo>
                <a:cubicBezTo>
                  <a:pt x="226827" y="1541721"/>
                  <a:pt x="231718" y="1531446"/>
                  <a:pt x="233916" y="1520456"/>
                </a:cubicBezTo>
                <a:cubicBezTo>
                  <a:pt x="247656" y="1451751"/>
                  <a:pt x="236466" y="1483457"/>
                  <a:pt x="265814" y="1424763"/>
                </a:cubicBezTo>
                <a:cubicBezTo>
                  <a:pt x="291743" y="1321038"/>
                  <a:pt x="260082" y="1450556"/>
                  <a:pt x="287079" y="1329070"/>
                </a:cubicBezTo>
                <a:cubicBezTo>
                  <a:pt x="290249" y="1314805"/>
                  <a:pt x="294167" y="1300716"/>
                  <a:pt x="297711" y="1286539"/>
                </a:cubicBezTo>
                <a:cubicBezTo>
                  <a:pt x="301255" y="1166037"/>
                  <a:pt x="299755" y="1045280"/>
                  <a:pt x="308344" y="925032"/>
                </a:cubicBezTo>
                <a:cubicBezTo>
                  <a:pt x="310097" y="900484"/>
                  <a:pt x="339501" y="804609"/>
                  <a:pt x="350874" y="776177"/>
                </a:cubicBezTo>
                <a:cubicBezTo>
                  <a:pt x="368517" y="732069"/>
                  <a:pt x="389111" y="672048"/>
                  <a:pt x="414669" y="627321"/>
                </a:cubicBezTo>
                <a:cubicBezTo>
                  <a:pt x="421009" y="616226"/>
                  <a:pt x="428846" y="606056"/>
                  <a:pt x="435934" y="595423"/>
                </a:cubicBezTo>
                <a:cubicBezTo>
                  <a:pt x="450252" y="509522"/>
                  <a:pt x="439750" y="552076"/>
                  <a:pt x="467832" y="467832"/>
                </a:cubicBezTo>
                <a:cubicBezTo>
                  <a:pt x="471376" y="457200"/>
                  <a:pt x="473453" y="445959"/>
                  <a:pt x="478465" y="435935"/>
                </a:cubicBezTo>
                <a:cubicBezTo>
                  <a:pt x="485553" y="421758"/>
                  <a:pt x="493844" y="408121"/>
                  <a:pt x="499730" y="393405"/>
                </a:cubicBezTo>
                <a:cubicBezTo>
                  <a:pt x="508055" y="372593"/>
                  <a:pt x="515558" y="351355"/>
                  <a:pt x="520995" y="329609"/>
                </a:cubicBezTo>
                <a:cubicBezTo>
                  <a:pt x="524539" y="315432"/>
                  <a:pt x="526497" y="300762"/>
                  <a:pt x="531628" y="287079"/>
                </a:cubicBezTo>
                <a:cubicBezTo>
                  <a:pt x="537193" y="272238"/>
                  <a:pt x="546649" y="259117"/>
                  <a:pt x="552893" y="244549"/>
                </a:cubicBezTo>
                <a:cubicBezTo>
                  <a:pt x="599826" y="135036"/>
                  <a:pt x="514263" y="311174"/>
                  <a:pt x="584790" y="170121"/>
                </a:cubicBezTo>
                <a:cubicBezTo>
                  <a:pt x="609998" y="44085"/>
                  <a:pt x="576865" y="174663"/>
                  <a:pt x="616688" y="85060"/>
                </a:cubicBezTo>
                <a:cubicBezTo>
                  <a:pt x="625792" y="64577"/>
                  <a:pt x="627928" y="41314"/>
                  <a:pt x="637953" y="21265"/>
                </a:cubicBezTo>
                <a:lnTo>
                  <a:pt x="648586" y="0"/>
                </a:ln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419601" y="3340778"/>
            <a:ext cx="457200" cy="1295400"/>
          </a:xfrm>
          <a:custGeom>
            <a:avLst/>
            <a:gdLst>
              <a:gd name="connsiteX0" fmla="*/ 0 w 734507"/>
              <a:gd name="connsiteY0" fmla="*/ 0 h 2828261"/>
              <a:gd name="connsiteX1" fmla="*/ 10633 w 734507"/>
              <a:gd name="connsiteY1" fmla="*/ 31898 h 2828261"/>
              <a:gd name="connsiteX2" fmla="*/ 21265 w 734507"/>
              <a:gd name="connsiteY2" fmla="*/ 85061 h 2828261"/>
              <a:gd name="connsiteX3" fmla="*/ 42530 w 734507"/>
              <a:gd name="connsiteY3" fmla="*/ 116959 h 2828261"/>
              <a:gd name="connsiteX4" fmla="*/ 63795 w 734507"/>
              <a:gd name="connsiteY4" fmla="*/ 180754 h 2828261"/>
              <a:gd name="connsiteX5" fmla="*/ 85061 w 734507"/>
              <a:gd name="connsiteY5" fmla="*/ 223284 h 2828261"/>
              <a:gd name="connsiteX6" fmla="*/ 127591 w 734507"/>
              <a:gd name="connsiteY6" fmla="*/ 329610 h 2828261"/>
              <a:gd name="connsiteX7" fmla="*/ 159488 w 734507"/>
              <a:gd name="connsiteY7" fmla="*/ 467833 h 2828261"/>
              <a:gd name="connsiteX8" fmla="*/ 170121 w 734507"/>
              <a:gd name="connsiteY8" fmla="*/ 510363 h 2828261"/>
              <a:gd name="connsiteX9" fmla="*/ 180754 w 734507"/>
              <a:gd name="connsiteY9" fmla="*/ 1446028 h 2828261"/>
              <a:gd name="connsiteX10" fmla="*/ 212651 w 734507"/>
              <a:gd name="connsiteY10" fmla="*/ 1552354 h 2828261"/>
              <a:gd name="connsiteX11" fmla="*/ 223284 w 734507"/>
              <a:gd name="connsiteY11" fmla="*/ 1594884 h 2828261"/>
              <a:gd name="connsiteX12" fmla="*/ 265814 w 734507"/>
              <a:gd name="connsiteY12" fmla="*/ 1658680 h 2828261"/>
              <a:gd name="connsiteX13" fmla="*/ 287079 w 734507"/>
              <a:gd name="connsiteY13" fmla="*/ 1690577 h 2828261"/>
              <a:gd name="connsiteX14" fmla="*/ 318977 w 734507"/>
              <a:gd name="connsiteY14" fmla="*/ 1786270 h 2828261"/>
              <a:gd name="connsiteX15" fmla="*/ 329609 w 734507"/>
              <a:gd name="connsiteY15" fmla="*/ 1818168 h 2828261"/>
              <a:gd name="connsiteX16" fmla="*/ 340242 w 734507"/>
              <a:gd name="connsiteY16" fmla="*/ 1871331 h 2828261"/>
              <a:gd name="connsiteX17" fmla="*/ 361507 w 734507"/>
              <a:gd name="connsiteY17" fmla="*/ 1935126 h 2828261"/>
              <a:gd name="connsiteX18" fmla="*/ 372140 w 734507"/>
              <a:gd name="connsiteY18" fmla="*/ 1967024 h 2828261"/>
              <a:gd name="connsiteX19" fmla="*/ 393405 w 734507"/>
              <a:gd name="connsiteY19" fmla="*/ 2041452 h 2828261"/>
              <a:gd name="connsiteX20" fmla="*/ 435935 w 734507"/>
              <a:gd name="connsiteY20" fmla="*/ 2105247 h 2828261"/>
              <a:gd name="connsiteX21" fmla="*/ 467833 w 734507"/>
              <a:gd name="connsiteY21" fmla="*/ 2179675 h 2828261"/>
              <a:gd name="connsiteX22" fmla="*/ 478465 w 734507"/>
              <a:gd name="connsiteY22" fmla="*/ 2211573 h 2828261"/>
              <a:gd name="connsiteX23" fmla="*/ 520995 w 734507"/>
              <a:gd name="connsiteY23" fmla="*/ 2275368 h 2828261"/>
              <a:gd name="connsiteX24" fmla="*/ 542261 w 734507"/>
              <a:gd name="connsiteY24" fmla="*/ 2307266 h 2828261"/>
              <a:gd name="connsiteX25" fmla="*/ 574158 w 734507"/>
              <a:gd name="connsiteY25" fmla="*/ 2339163 h 2828261"/>
              <a:gd name="connsiteX26" fmla="*/ 627321 w 734507"/>
              <a:gd name="connsiteY26" fmla="*/ 2466754 h 2828261"/>
              <a:gd name="connsiteX27" fmla="*/ 648586 w 734507"/>
              <a:gd name="connsiteY27" fmla="*/ 2498652 h 2828261"/>
              <a:gd name="connsiteX28" fmla="*/ 669851 w 734507"/>
              <a:gd name="connsiteY28" fmla="*/ 2562447 h 2828261"/>
              <a:gd name="connsiteX29" fmla="*/ 701749 w 734507"/>
              <a:gd name="connsiteY29" fmla="*/ 2690038 h 2828261"/>
              <a:gd name="connsiteX30" fmla="*/ 723014 w 734507"/>
              <a:gd name="connsiteY30" fmla="*/ 2775098 h 2828261"/>
              <a:gd name="connsiteX31" fmla="*/ 733647 w 734507"/>
              <a:gd name="connsiteY31" fmla="*/ 2828261 h 282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4507" h="2828261">
                <a:moveTo>
                  <a:pt x="0" y="0"/>
                </a:moveTo>
                <a:cubicBezTo>
                  <a:pt x="3544" y="10633"/>
                  <a:pt x="7915" y="21025"/>
                  <a:pt x="10633" y="31898"/>
                </a:cubicBezTo>
                <a:cubicBezTo>
                  <a:pt x="15016" y="49430"/>
                  <a:pt x="14920" y="68140"/>
                  <a:pt x="21265" y="85061"/>
                </a:cubicBezTo>
                <a:cubicBezTo>
                  <a:pt x="25752" y="97026"/>
                  <a:pt x="37340" y="105282"/>
                  <a:pt x="42530" y="116959"/>
                </a:cubicBezTo>
                <a:cubicBezTo>
                  <a:pt x="51634" y="137442"/>
                  <a:pt x="53770" y="160705"/>
                  <a:pt x="63795" y="180754"/>
                </a:cubicBezTo>
                <a:cubicBezTo>
                  <a:pt x="70884" y="194931"/>
                  <a:pt x="79174" y="208568"/>
                  <a:pt x="85061" y="223284"/>
                </a:cubicBezTo>
                <a:cubicBezTo>
                  <a:pt x="137621" y="354683"/>
                  <a:pt x="77717" y="229861"/>
                  <a:pt x="127591" y="329610"/>
                </a:cubicBezTo>
                <a:cubicBezTo>
                  <a:pt x="143953" y="411426"/>
                  <a:pt x="133842" y="365249"/>
                  <a:pt x="159488" y="467833"/>
                </a:cubicBezTo>
                <a:lnTo>
                  <a:pt x="170121" y="510363"/>
                </a:lnTo>
                <a:cubicBezTo>
                  <a:pt x="173665" y="822251"/>
                  <a:pt x="173975" y="1134193"/>
                  <a:pt x="180754" y="1446028"/>
                </a:cubicBezTo>
                <a:cubicBezTo>
                  <a:pt x="181156" y="1464516"/>
                  <a:pt x="210795" y="1544932"/>
                  <a:pt x="212651" y="1552354"/>
                </a:cubicBezTo>
                <a:cubicBezTo>
                  <a:pt x="216195" y="1566531"/>
                  <a:pt x="216749" y="1581814"/>
                  <a:pt x="223284" y="1594884"/>
                </a:cubicBezTo>
                <a:cubicBezTo>
                  <a:pt x="234714" y="1617743"/>
                  <a:pt x="251637" y="1637415"/>
                  <a:pt x="265814" y="1658680"/>
                </a:cubicBezTo>
                <a:cubicBezTo>
                  <a:pt x="272902" y="1669312"/>
                  <a:pt x="283038" y="1678454"/>
                  <a:pt x="287079" y="1690577"/>
                </a:cubicBezTo>
                <a:lnTo>
                  <a:pt x="318977" y="1786270"/>
                </a:lnTo>
                <a:cubicBezTo>
                  <a:pt x="322521" y="1796903"/>
                  <a:pt x="327411" y="1807178"/>
                  <a:pt x="329609" y="1818168"/>
                </a:cubicBezTo>
                <a:cubicBezTo>
                  <a:pt x="333153" y="1835889"/>
                  <a:pt x="335487" y="1853896"/>
                  <a:pt x="340242" y="1871331"/>
                </a:cubicBezTo>
                <a:cubicBezTo>
                  <a:pt x="346140" y="1892956"/>
                  <a:pt x="354419" y="1913861"/>
                  <a:pt x="361507" y="1935126"/>
                </a:cubicBezTo>
                <a:cubicBezTo>
                  <a:pt x="365051" y="1945759"/>
                  <a:pt x="369422" y="1956151"/>
                  <a:pt x="372140" y="1967024"/>
                </a:cubicBezTo>
                <a:cubicBezTo>
                  <a:pt x="374644" y="1977039"/>
                  <a:pt x="386470" y="2028969"/>
                  <a:pt x="393405" y="2041452"/>
                </a:cubicBezTo>
                <a:cubicBezTo>
                  <a:pt x="405817" y="2063793"/>
                  <a:pt x="427853" y="2081001"/>
                  <a:pt x="435935" y="2105247"/>
                </a:cubicBezTo>
                <a:cubicBezTo>
                  <a:pt x="460874" y="2180063"/>
                  <a:pt x="428412" y="2087691"/>
                  <a:pt x="467833" y="2179675"/>
                </a:cubicBezTo>
                <a:cubicBezTo>
                  <a:pt x="472248" y="2189977"/>
                  <a:pt x="473022" y="2201776"/>
                  <a:pt x="478465" y="2211573"/>
                </a:cubicBezTo>
                <a:cubicBezTo>
                  <a:pt x="490877" y="2233914"/>
                  <a:pt x="506818" y="2254103"/>
                  <a:pt x="520995" y="2275368"/>
                </a:cubicBezTo>
                <a:cubicBezTo>
                  <a:pt x="528084" y="2286001"/>
                  <a:pt x="533225" y="2298230"/>
                  <a:pt x="542261" y="2307266"/>
                </a:cubicBezTo>
                <a:lnTo>
                  <a:pt x="574158" y="2339163"/>
                </a:lnTo>
                <a:cubicBezTo>
                  <a:pt x="587956" y="2394352"/>
                  <a:pt x="588070" y="2407876"/>
                  <a:pt x="627321" y="2466754"/>
                </a:cubicBezTo>
                <a:cubicBezTo>
                  <a:pt x="634409" y="2477387"/>
                  <a:pt x="643396" y="2486975"/>
                  <a:pt x="648586" y="2498652"/>
                </a:cubicBezTo>
                <a:cubicBezTo>
                  <a:pt x="657690" y="2519135"/>
                  <a:pt x="664414" y="2540701"/>
                  <a:pt x="669851" y="2562447"/>
                </a:cubicBezTo>
                <a:lnTo>
                  <a:pt x="701749" y="2690038"/>
                </a:lnTo>
                <a:lnTo>
                  <a:pt x="723014" y="2775098"/>
                </a:lnTo>
                <a:cubicBezTo>
                  <a:pt x="734507" y="2821066"/>
                  <a:pt x="733647" y="2803015"/>
                  <a:pt x="733647" y="2828261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876801" y="3264578"/>
            <a:ext cx="304800" cy="1371600"/>
          </a:xfrm>
          <a:custGeom>
            <a:avLst/>
            <a:gdLst>
              <a:gd name="connsiteX0" fmla="*/ 0 w 642437"/>
              <a:gd name="connsiteY0" fmla="*/ 1913861 h 1913861"/>
              <a:gd name="connsiteX1" fmla="*/ 31898 w 642437"/>
              <a:gd name="connsiteY1" fmla="*/ 1881963 h 1913861"/>
              <a:gd name="connsiteX2" fmla="*/ 74428 w 642437"/>
              <a:gd name="connsiteY2" fmla="*/ 1828800 h 1913861"/>
              <a:gd name="connsiteX3" fmla="*/ 116958 w 642437"/>
              <a:gd name="connsiteY3" fmla="*/ 1711842 h 1913861"/>
              <a:gd name="connsiteX4" fmla="*/ 138223 w 642437"/>
              <a:gd name="connsiteY4" fmla="*/ 1648047 h 1913861"/>
              <a:gd name="connsiteX5" fmla="*/ 148856 w 642437"/>
              <a:gd name="connsiteY5" fmla="*/ 1616149 h 1913861"/>
              <a:gd name="connsiteX6" fmla="*/ 159488 w 642437"/>
              <a:gd name="connsiteY6" fmla="*/ 1584252 h 1913861"/>
              <a:gd name="connsiteX7" fmla="*/ 170121 w 642437"/>
              <a:gd name="connsiteY7" fmla="*/ 1552354 h 1913861"/>
              <a:gd name="connsiteX8" fmla="*/ 191386 w 642437"/>
              <a:gd name="connsiteY8" fmla="*/ 1446028 h 1913861"/>
              <a:gd name="connsiteX9" fmla="*/ 212651 w 642437"/>
              <a:gd name="connsiteY9" fmla="*/ 1360968 h 1913861"/>
              <a:gd name="connsiteX10" fmla="*/ 233916 w 642437"/>
              <a:gd name="connsiteY10" fmla="*/ 1329070 h 1913861"/>
              <a:gd name="connsiteX11" fmla="*/ 265814 w 642437"/>
              <a:gd name="connsiteY11" fmla="*/ 1254642 h 1913861"/>
              <a:gd name="connsiteX12" fmla="*/ 276447 w 642437"/>
              <a:gd name="connsiteY12" fmla="*/ 1212112 h 1913861"/>
              <a:gd name="connsiteX13" fmla="*/ 297712 w 642437"/>
              <a:gd name="connsiteY13" fmla="*/ 1169582 h 1913861"/>
              <a:gd name="connsiteX14" fmla="*/ 329609 w 642437"/>
              <a:gd name="connsiteY14" fmla="*/ 1095154 h 1913861"/>
              <a:gd name="connsiteX15" fmla="*/ 361507 w 642437"/>
              <a:gd name="connsiteY15" fmla="*/ 1063256 h 1913861"/>
              <a:gd name="connsiteX16" fmla="*/ 404037 w 642437"/>
              <a:gd name="connsiteY16" fmla="*/ 999461 h 1913861"/>
              <a:gd name="connsiteX17" fmla="*/ 435935 w 642437"/>
              <a:gd name="connsiteY17" fmla="*/ 882503 h 1913861"/>
              <a:gd name="connsiteX18" fmla="*/ 446567 w 642437"/>
              <a:gd name="connsiteY18" fmla="*/ 584791 h 1913861"/>
              <a:gd name="connsiteX19" fmla="*/ 467833 w 642437"/>
              <a:gd name="connsiteY19" fmla="*/ 499731 h 1913861"/>
              <a:gd name="connsiteX20" fmla="*/ 489098 w 642437"/>
              <a:gd name="connsiteY20" fmla="*/ 425303 h 1913861"/>
              <a:gd name="connsiteX21" fmla="*/ 520995 w 642437"/>
              <a:gd name="connsiteY21" fmla="*/ 318977 h 1913861"/>
              <a:gd name="connsiteX22" fmla="*/ 563526 w 642437"/>
              <a:gd name="connsiteY22" fmla="*/ 265814 h 1913861"/>
              <a:gd name="connsiteX23" fmla="*/ 574158 w 642437"/>
              <a:gd name="connsiteY23" fmla="*/ 223284 h 1913861"/>
              <a:gd name="connsiteX24" fmla="*/ 595423 w 642437"/>
              <a:gd name="connsiteY24" fmla="*/ 191386 h 1913861"/>
              <a:gd name="connsiteX25" fmla="*/ 606056 w 642437"/>
              <a:gd name="connsiteY25" fmla="*/ 159489 h 1913861"/>
              <a:gd name="connsiteX26" fmla="*/ 616688 w 642437"/>
              <a:gd name="connsiteY26" fmla="*/ 63796 h 1913861"/>
              <a:gd name="connsiteX27" fmla="*/ 637954 w 642437"/>
              <a:gd name="connsiteY27" fmla="*/ 42531 h 1913861"/>
              <a:gd name="connsiteX28" fmla="*/ 637954 w 642437"/>
              <a:gd name="connsiteY28" fmla="*/ 0 h 191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42437" h="1913861">
                <a:moveTo>
                  <a:pt x="0" y="1913861"/>
                </a:moveTo>
                <a:cubicBezTo>
                  <a:pt x="10633" y="1903228"/>
                  <a:pt x="22272" y="1893515"/>
                  <a:pt x="31898" y="1881963"/>
                </a:cubicBezTo>
                <a:cubicBezTo>
                  <a:pt x="98972" y="1801474"/>
                  <a:pt x="12553" y="1890678"/>
                  <a:pt x="74428" y="1828800"/>
                </a:cubicBezTo>
                <a:cubicBezTo>
                  <a:pt x="136480" y="1642645"/>
                  <a:pt x="57778" y="1874586"/>
                  <a:pt x="116958" y="1711842"/>
                </a:cubicBezTo>
                <a:cubicBezTo>
                  <a:pt x="124618" y="1690776"/>
                  <a:pt x="131135" y="1669312"/>
                  <a:pt x="138223" y="1648047"/>
                </a:cubicBezTo>
                <a:lnTo>
                  <a:pt x="148856" y="1616149"/>
                </a:lnTo>
                <a:lnTo>
                  <a:pt x="159488" y="1584252"/>
                </a:lnTo>
                <a:cubicBezTo>
                  <a:pt x="163032" y="1573619"/>
                  <a:pt x="167923" y="1563344"/>
                  <a:pt x="170121" y="1552354"/>
                </a:cubicBezTo>
                <a:lnTo>
                  <a:pt x="191386" y="1446028"/>
                </a:lnTo>
                <a:cubicBezTo>
                  <a:pt x="195429" y="1425814"/>
                  <a:pt x="201755" y="1382761"/>
                  <a:pt x="212651" y="1360968"/>
                </a:cubicBezTo>
                <a:cubicBezTo>
                  <a:pt x="218366" y="1349538"/>
                  <a:pt x="226828" y="1339703"/>
                  <a:pt x="233916" y="1329070"/>
                </a:cubicBezTo>
                <a:cubicBezTo>
                  <a:pt x="264442" y="1206970"/>
                  <a:pt x="221757" y="1357440"/>
                  <a:pt x="265814" y="1254642"/>
                </a:cubicBezTo>
                <a:cubicBezTo>
                  <a:pt x="271570" y="1241211"/>
                  <a:pt x="271316" y="1225795"/>
                  <a:pt x="276447" y="1212112"/>
                </a:cubicBezTo>
                <a:cubicBezTo>
                  <a:pt x="282012" y="1197271"/>
                  <a:pt x="291468" y="1184150"/>
                  <a:pt x="297712" y="1169582"/>
                </a:cubicBezTo>
                <a:cubicBezTo>
                  <a:pt x="312587" y="1134872"/>
                  <a:pt x="304418" y="1130421"/>
                  <a:pt x="329609" y="1095154"/>
                </a:cubicBezTo>
                <a:cubicBezTo>
                  <a:pt x="338349" y="1082918"/>
                  <a:pt x="352275" y="1075125"/>
                  <a:pt x="361507" y="1063256"/>
                </a:cubicBezTo>
                <a:cubicBezTo>
                  <a:pt x="377198" y="1043082"/>
                  <a:pt x="404037" y="999461"/>
                  <a:pt x="404037" y="999461"/>
                </a:cubicBezTo>
                <a:cubicBezTo>
                  <a:pt x="428020" y="903527"/>
                  <a:pt x="416059" y="942126"/>
                  <a:pt x="435935" y="882503"/>
                </a:cubicBezTo>
                <a:cubicBezTo>
                  <a:pt x="439479" y="783266"/>
                  <a:pt x="438320" y="683749"/>
                  <a:pt x="446567" y="584791"/>
                </a:cubicBezTo>
                <a:cubicBezTo>
                  <a:pt x="448994" y="555666"/>
                  <a:pt x="460745" y="528084"/>
                  <a:pt x="467833" y="499731"/>
                </a:cubicBezTo>
                <a:cubicBezTo>
                  <a:pt x="501088" y="366712"/>
                  <a:pt x="458578" y="532124"/>
                  <a:pt x="489098" y="425303"/>
                </a:cubicBezTo>
                <a:cubicBezTo>
                  <a:pt x="496528" y="399299"/>
                  <a:pt x="508360" y="337928"/>
                  <a:pt x="520995" y="318977"/>
                </a:cubicBezTo>
                <a:cubicBezTo>
                  <a:pt x="547822" y="278739"/>
                  <a:pt x="533225" y="296116"/>
                  <a:pt x="563526" y="265814"/>
                </a:cubicBezTo>
                <a:cubicBezTo>
                  <a:pt x="567070" y="251637"/>
                  <a:pt x="568402" y="236715"/>
                  <a:pt x="574158" y="223284"/>
                </a:cubicBezTo>
                <a:cubicBezTo>
                  <a:pt x="579192" y="211538"/>
                  <a:pt x="589708" y="202816"/>
                  <a:pt x="595423" y="191386"/>
                </a:cubicBezTo>
                <a:cubicBezTo>
                  <a:pt x="600435" y="181362"/>
                  <a:pt x="602512" y="170121"/>
                  <a:pt x="606056" y="159489"/>
                </a:cubicBezTo>
                <a:cubicBezTo>
                  <a:pt x="609600" y="127591"/>
                  <a:pt x="608243" y="94759"/>
                  <a:pt x="616688" y="63796"/>
                </a:cubicBezTo>
                <a:cubicBezTo>
                  <a:pt x="619326" y="54125"/>
                  <a:pt x="634784" y="52041"/>
                  <a:pt x="637954" y="42531"/>
                </a:cubicBezTo>
                <a:cubicBezTo>
                  <a:pt x="642437" y="29082"/>
                  <a:pt x="637954" y="14177"/>
                  <a:pt x="637954" y="0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181600" y="3264578"/>
            <a:ext cx="990600" cy="152400"/>
          </a:xfrm>
          <a:custGeom>
            <a:avLst/>
            <a:gdLst>
              <a:gd name="connsiteX0" fmla="*/ 0 w 457200"/>
              <a:gd name="connsiteY0" fmla="*/ 0 h 1520456"/>
              <a:gd name="connsiteX1" fmla="*/ 10633 w 457200"/>
              <a:gd name="connsiteY1" fmla="*/ 191386 h 1520456"/>
              <a:gd name="connsiteX2" fmla="*/ 31898 w 457200"/>
              <a:gd name="connsiteY2" fmla="*/ 265814 h 1520456"/>
              <a:gd name="connsiteX3" fmla="*/ 74428 w 457200"/>
              <a:gd name="connsiteY3" fmla="*/ 372140 h 1520456"/>
              <a:gd name="connsiteX4" fmla="*/ 95693 w 457200"/>
              <a:gd name="connsiteY4" fmla="*/ 446567 h 1520456"/>
              <a:gd name="connsiteX5" fmla="*/ 138223 w 457200"/>
              <a:gd name="connsiteY5" fmla="*/ 510363 h 1520456"/>
              <a:gd name="connsiteX6" fmla="*/ 159488 w 457200"/>
              <a:gd name="connsiteY6" fmla="*/ 552893 h 1520456"/>
              <a:gd name="connsiteX7" fmla="*/ 180754 w 457200"/>
              <a:gd name="connsiteY7" fmla="*/ 574158 h 1520456"/>
              <a:gd name="connsiteX8" fmla="*/ 202019 w 457200"/>
              <a:gd name="connsiteY8" fmla="*/ 606056 h 1520456"/>
              <a:gd name="connsiteX9" fmla="*/ 233916 w 457200"/>
              <a:gd name="connsiteY9" fmla="*/ 680484 h 1520456"/>
              <a:gd name="connsiteX10" fmla="*/ 255181 w 457200"/>
              <a:gd name="connsiteY10" fmla="*/ 744279 h 1520456"/>
              <a:gd name="connsiteX11" fmla="*/ 265814 w 457200"/>
              <a:gd name="connsiteY11" fmla="*/ 776177 h 1520456"/>
              <a:gd name="connsiteX12" fmla="*/ 287079 w 457200"/>
              <a:gd name="connsiteY12" fmla="*/ 839972 h 1520456"/>
              <a:gd name="connsiteX13" fmla="*/ 308344 w 457200"/>
              <a:gd name="connsiteY13" fmla="*/ 914400 h 1520456"/>
              <a:gd name="connsiteX14" fmla="*/ 318977 w 457200"/>
              <a:gd name="connsiteY14" fmla="*/ 1265274 h 1520456"/>
              <a:gd name="connsiteX15" fmla="*/ 329609 w 457200"/>
              <a:gd name="connsiteY15" fmla="*/ 1318437 h 1520456"/>
              <a:gd name="connsiteX16" fmla="*/ 350875 w 457200"/>
              <a:gd name="connsiteY16" fmla="*/ 1350335 h 1520456"/>
              <a:gd name="connsiteX17" fmla="*/ 382772 w 457200"/>
              <a:gd name="connsiteY17" fmla="*/ 1424763 h 1520456"/>
              <a:gd name="connsiteX18" fmla="*/ 425302 w 457200"/>
              <a:gd name="connsiteY18" fmla="*/ 1456660 h 1520456"/>
              <a:gd name="connsiteX19" fmla="*/ 435935 w 457200"/>
              <a:gd name="connsiteY19" fmla="*/ 1488558 h 1520456"/>
              <a:gd name="connsiteX20" fmla="*/ 457200 w 457200"/>
              <a:gd name="connsiteY20" fmla="*/ 1520456 h 152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200" h="1520456">
                <a:moveTo>
                  <a:pt x="0" y="0"/>
                </a:moveTo>
                <a:cubicBezTo>
                  <a:pt x="3544" y="63795"/>
                  <a:pt x="4848" y="127755"/>
                  <a:pt x="10633" y="191386"/>
                </a:cubicBezTo>
                <a:cubicBezTo>
                  <a:pt x="13048" y="217956"/>
                  <a:pt x="25031" y="240634"/>
                  <a:pt x="31898" y="265814"/>
                </a:cubicBezTo>
                <a:cubicBezTo>
                  <a:pt x="58557" y="363562"/>
                  <a:pt x="31481" y="329191"/>
                  <a:pt x="74428" y="372140"/>
                </a:cubicBezTo>
                <a:cubicBezTo>
                  <a:pt x="76930" y="382147"/>
                  <a:pt x="88761" y="434089"/>
                  <a:pt x="95693" y="446567"/>
                </a:cubicBezTo>
                <a:cubicBezTo>
                  <a:pt x="108105" y="468908"/>
                  <a:pt x="126793" y="487504"/>
                  <a:pt x="138223" y="510363"/>
                </a:cubicBezTo>
                <a:cubicBezTo>
                  <a:pt x="145311" y="524540"/>
                  <a:pt x="150696" y="539705"/>
                  <a:pt x="159488" y="552893"/>
                </a:cubicBezTo>
                <a:cubicBezTo>
                  <a:pt x="165049" y="561234"/>
                  <a:pt x="174492" y="566330"/>
                  <a:pt x="180754" y="574158"/>
                </a:cubicBezTo>
                <a:cubicBezTo>
                  <a:pt x="188737" y="584137"/>
                  <a:pt x="194931" y="595423"/>
                  <a:pt x="202019" y="606056"/>
                </a:cubicBezTo>
                <a:cubicBezTo>
                  <a:pt x="236240" y="708721"/>
                  <a:pt x="181367" y="549110"/>
                  <a:pt x="233916" y="680484"/>
                </a:cubicBezTo>
                <a:cubicBezTo>
                  <a:pt x="242241" y="701296"/>
                  <a:pt x="248093" y="723014"/>
                  <a:pt x="255181" y="744279"/>
                </a:cubicBezTo>
                <a:lnTo>
                  <a:pt x="265814" y="776177"/>
                </a:lnTo>
                <a:lnTo>
                  <a:pt x="287079" y="839972"/>
                </a:lnTo>
                <a:cubicBezTo>
                  <a:pt x="300430" y="893375"/>
                  <a:pt x="293091" y="868639"/>
                  <a:pt x="308344" y="914400"/>
                </a:cubicBezTo>
                <a:cubicBezTo>
                  <a:pt x="311888" y="1031358"/>
                  <a:pt x="312827" y="1148424"/>
                  <a:pt x="318977" y="1265274"/>
                </a:cubicBezTo>
                <a:cubicBezTo>
                  <a:pt x="319927" y="1283321"/>
                  <a:pt x="323264" y="1301516"/>
                  <a:pt x="329609" y="1318437"/>
                </a:cubicBezTo>
                <a:cubicBezTo>
                  <a:pt x="334096" y="1330402"/>
                  <a:pt x="343786" y="1339702"/>
                  <a:pt x="350875" y="1350335"/>
                </a:cubicBezTo>
                <a:cubicBezTo>
                  <a:pt x="358074" y="1371933"/>
                  <a:pt x="368438" y="1408040"/>
                  <a:pt x="382772" y="1424763"/>
                </a:cubicBezTo>
                <a:cubicBezTo>
                  <a:pt x="394305" y="1438218"/>
                  <a:pt x="411125" y="1446028"/>
                  <a:pt x="425302" y="1456660"/>
                </a:cubicBezTo>
                <a:cubicBezTo>
                  <a:pt x="428846" y="1467293"/>
                  <a:pt x="430923" y="1478533"/>
                  <a:pt x="435935" y="1488558"/>
                </a:cubicBezTo>
                <a:cubicBezTo>
                  <a:pt x="441650" y="1499988"/>
                  <a:pt x="457200" y="1520456"/>
                  <a:pt x="457200" y="1520456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553200" y="2654978"/>
            <a:ext cx="304800" cy="685800"/>
          </a:xfrm>
          <a:custGeom>
            <a:avLst/>
            <a:gdLst>
              <a:gd name="connsiteX0" fmla="*/ 0 w 630605"/>
              <a:gd name="connsiteY0" fmla="*/ 2477386 h 2477386"/>
              <a:gd name="connsiteX1" fmla="*/ 85060 w 630605"/>
              <a:gd name="connsiteY1" fmla="*/ 2424223 h 2477386"/>
              <a:gd name="connsiteX2" fmla="*/ 106325 w 630605"/>
              <a:gd name="connsiteY2" fmla="*/ 2381693 h 2477386"/>
              <a:gd name="connsiteX3" fmla="*/ 127590 w 630605"/>
              <a:gd name="connsiteY3" fmla="*/ 2317898 h 2477386"/>
              <a:gd name="connsiteX4" fmla="*/ 138223 w 630605"/>
              <a:gd name="connsiteY4" fmla="*/ 2286000 h 2477386"/>
              <a:gd name="connsiteX5" fmla="*/ 148856 w 630605"/>
              <a:gd name="connsiteY5" fmla="*/ 2243470 h 2477386"/>
              <a:gd name="connsiteX6" fmla="*/ 159488 w 630605"/>
              <a:gd name="connsiteY6" fmla="*/ 2211572 h 2477386"/>
              <a:gd name="connsiteX7" fmla="*/ 180753 w 630605"/>
              <a:gd name="connsiteY7" fmla="*/ 2126512 h 2477386"/>
              <a:gd name="connsiteX8" fmla="*/ 191386 w 630605"/>
              <a:gd name="connsiteY8" fmla="*/ 2083981 h 2477386"/>
              <a:gd name="connsiteX9" fmla="*/ 212651 w 630605"/>
              <a:gd name="connsiteY9" fmla="*/ 2009553 h 2477386"/>
              <a:gd name="connsiteX10" fmla="*/ 244549 w 630605"/>
              <a:gd name="connsiteY10" fmla="*/ 1818167 h 2477386"/>
              <a:gd name="connsiteX11" fmla="*/ 255181 w 630605"/>
              <a:gd name="connsiteY11" fmla="*/ 1733107 h 2477386"/>
              <a:gd name="connsiteX12" fmla="*/ 265814 w 630605"/>
              <a:gd name="connsiteY12" fmla="*/ 1616149 h 2477386"/>
              <a:gd name="connsiteX13" fmla="*/ 287079 w 630605"/>
              <a:gd name="connsiteY13" fmla="*/ 1488558 h 2477386"/>
              <a:gd name="connsiteX14" fmla="*/ 297711 w 630605"/>
              <a:gd name="connsiteY14" fmla="*/ 1446028 h 2477386"/>
              <a:gd name="connsiteX15" fmla="*/ 318977 w 630605"/>
              <a:gd name="connsiteY15" fmla="*/ 1414130 h 2477386"/>
              <a:gd name="connsiteX16" fmla="*/ 329609 w 630605"/>
              <a:gd name="connsiteY16" fmla="*/ 1371600 h 2477386"/>
              <a:gd name="connsiteX17" fmla="*/ 340242 w 630605"/>
              <a:gd name="connsiteY17" fmla="*/ 1318437 h 2477386"/>
              <a:gd name="connsiteX18" fmla="*/ 361507 w 630605"/>
              <a:gd name="connsiteY18" fmla="*/ 1254642 h 2477386"/>
              <a:gd name="connsiteX19" fmla="*/ 382772 w 630605"/>
              <a:gd name="connsiteY19" fmla="*/ 1180214 h 2477386"/>
              <a:gd name="connsiteX20" fmla="*/ 404037 w 630605"/>
              <a:gd name="connsiteY20" fmla="*/ 1148316 h 2477386"/>
              <a:gd name="connsiteX21" fmla="*/ 425302 w 630605"/>
              <a:gd name="connsiteY21" fmla="*/ 1084521 h 2477386"/>
              <a:gd name="connsiteX22" fmla="*/ 446567 w 630605"/>
              <a:gd name="connsiteY22" fmla="*/ 1052623 h 2477386"/>
              <a:gd name="connsiteX23" fmla="*/ 467832 w 630605"/>
              <a:gd name="connsiteY23" fmla="*/ 988828 h 2477386"/>
              <a:gd name="connsiteX24" fmla="*/ 489097 w 630605"/>
              <a:gd name="connsiteY24" fmla="*/ 925032 h 2477386"/>
              <a:gd name="connsiteX25" fmla="*/ 499730 w 630605"/>
              <a:gd name="connsiteY25" fmla="*/ 893135 h 2477386"/>
              <a:gd name="connsiteX26" fmla="*/ 531628 w 630605"/>
              <a:gd name="connsiteY26" fmla="*/ 818707 h 2477386"/>
              <a:gd name="connsiteX27" fmla="*/ 574158 w 630605"/>
              <a:gd name="connsiteY27" fmla="*/ 712381 h 2477386"/>
              <a:gd name="connsiteX28" fmla="*/ 584790 w 630605"/>
              <a:gd name="connsiteY28" fmla="*/ 669851 h 2477386"/>
              <a:gd name="connsiteX29" fmla="*/ 606056 w 630605"/>
              <a:gd name="connsiteY29" fmla="*/ 606056 h 2477386"/>
              <a:gd name="connsiteX30" fmla="*/ 616688 w 630605"/>
              <a:gd name="connsiteY30" fmla="*/ 435935 h 2477386"/>
              <a:gd name="connsiteX31" fmla="*/ 627321 w 630605"/>
              <a:gd name="connsiteY31" fmla="*/ 404037 h 2477386"/>
              <a:gd name="connsiteX32" fmla="*/ 627321 w 630605"/>
              <a:gd name="connsiteY32" fmla="*/ 0 h 247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0605" h="2477386">
                <a:moveTo>
                  <a:pt x="0" y="2477386"/>
                </a:moveTo>
                <a:cubicBezTo>
                  <a:pt x="27518" y="2463627"/>
                  <a:pt x="64356" y="2448378"/>
                  <a:pt x="85060" y="2424223"/>
                </a:cubicBezTo>
                <a:cubicBezTo>
                  <a:pt x="95375" y="2412189"/>
                  <a:pt x="100438" y="2396409"/>
                  <a:pt x="106325" y="2381693"/>
                </a:cubicBezTo>
                <a:cubicBezTo>
                  <a:pt x="114650" y="2360881"/>
                  <a:pt x="120502" y="2339163"/>
                  <a:pt x="127590" y="2317898"/>
                </a:cubicBezTo>
                <a:cubicBezTo>
                  <a:pt x="131134" y="2307265"/>
                  <a:pt x="135505" y="2296873"/>
                  <a:pt x="138223" y="2286000"/>
                </a:cubicBezTo>
                <a:cubicBezTo>
                  <a:pt x="141767" y="2271823"/>
                  <a:pt x="144842" y="2257521"/>
                  <a:pt x="148856" y="2243470"/>
                </a:cubicBezTo>
                <a:cubicBezTo>
                  <a:pt x="151935" y="2232693"/>
                  <a:pt x="156539" y="2222385"/>
                  <a:pt x="159488" y="2211572"/>
                </a:cubicBezTo>
                <a:cubicBezTo>
                  <a:pt x="167178" y="2183376"/>
                  <a:pt x="173665" y="2154865"/>
                  <a:pt x="180753" y="2126512"/>
                </a:cubicBezTo>
                <a:cubicBezTo>
                  <a:pt x="184297" y="2112335"/>
                  <a:pt x="186765" y="2097844"/>
                  <a:pt x="191386" y="2083981"/>
                </a:cubicBezTo>
                <a:cubicBezTo>
                  <a:pt x="199812" y="2058702"/>
                  <a:pt x="208201" y="2036252"/>
                  <a:pt x="212651" y="2009553"/>
                </a:cubicBezTo>
                <a:cubicBezTo>
                  <a:pt x="247649" y="1799567"/>
                  <a:pt x="218358" y="1922929"/>
                  <a:pt x="244549" y="1818167"/>
                </a:cubicBezTo>
                <a:cubicBezTo>
                  <a:pt x="248093" y="1789814"/>
                  <a:pt x="252190" y="1761524"/>
                  <a:pt x="255181" y="1733107"/>
                </a:cubicBezTo>
                <a:cubicBezTo>
                  <a:pt x="259279" y="1694175"/>
                  <a:pt x="260751" y="1654967"/>
                  <a:pt x="265814" y="1616149"/>
                </a:cubicBezTo>
                <a:cubicBezTo>
                  <a:pt x="271391" y="1573394"/>
                  <a:pt x="276622" y="1530388"/>
                  <a:pt x="287079" y="1488558"/>
                </a:cubicBezTo>
                <a:cubicBezTo>
                  <a:pt x="290623" y="1474381"/>
                  <a:pt x="291955" y="1459459"/>
                  <a:pt x="297711" y="1446028"/>
                </a:cubicBezTo>
                <a:cubicBezTo>
                  <a:pt x="302745" y="1434282"/>
                  <a:pt x="311888" y="1424763"/>
                  <a:pt x="318977" y="1414130"/>
                </a:cubicBezTo>
                <a:cubicBezTo>
                  <a:pt x="322521" y="1399953"/>
                  <a:pt x="326439" y="1385865"/>
                  <a:pt x="329609" y="1371600"/>
                </a:cubicBezTo>
                <a:cubicBezTo>
                  <a:pt x="333529" y="1353958"/>
                  <a:pt x="335487" y="1335872"/>
                  <a:pt x="340242" y="1318437"/>
                </a:cubicBezTo>
                <a:cubicBezTo>
                  <a:pt x="346140" y="1296812"/>
                  <a:pt x="356071" y="1276388"/>
                  <a:pt x="361507" y="1254642"/>
                </a:cubicBezTo>
                <a:cubicBezTo>
                  <a:pt x="364915" y="1241010"/>
                  <a:pt x="375143" y="1195471"/>
                  <a:pt x="382772" y="1180214"/>
                </a:cubicBezTo>
                <a:cubicBezTo>
                  <a:pt x="388487" y="1168784"/>
                  <a:pt x="398847" y="1159993"/>
                  <a:pt x="404037" y="1148316"/>
                </a:cubicBezTo>
                <a:cubicBezTo>
                  <a:pt x="413141" y="1127833"/>
                  <a:pt x="412868" y="1103172"/>
                  <a:pt x="425302" y="1084521"/>
                </a:cubicBezTo>
                <a:cubicBezTo>
                  <a:pt x="432390" y="1073888"/>
                  <a:pt x="441377" y="1064300"/>
                  <a:pt x="446567" y="1052623"/>
                </a:cubicBezTo>
                <a:cubicBezTo>
                  <a:pt x="455671" y="1032140"/>
                  <a:pt x="460744" y="1010093"/>
                  <a:pt x="467832" y="988828"/>
                </a:cubicBezTo>
                <a:lnTo>
                  <a:pt x="489097" y="925032"/>
                </a:lnTo>
                <a:cubicBezTo>
                  <a:pt x="492641" y="914400"/>
                  <a:pt x="494718" y="903159"/>
                  <a:pt x="499730" y="893135"/>
                </a:cubicBezTo>
                <a:cubicBezTo>
                  <a:pt x="570256" y="752083"/>
                  <a:pt x="484693" y="928220"/>
                  <a:pt x="531628" y="818707"/>
                </a:cubicBezTo>
                <a:cubicBezTo>
                  <a:pt x="558026" y="757113"/>
                  <a:pt x="554799" y="789821"/>
                  <a:pt x="574158" y="712381"/>
                </a:cubicBezTo>
                <a:cubicBezTo>
                  <a:pt x="577702" y="698204"/>
                  <a:pt x="580591" y="683848"/>
                  <a:pt x="584790" y="669851"/>
                </a:cubicBezTo>
                <a:cubicBezTo>
                  <a:pt x="591231" y="648381"/>
                  <a:pt x="606056" y="606056"/>
                  <a:pt x="606056" y="606056"/>
                </a:cubicBezTo>
                <a:cubicBezTo>
                  <a:pt x="609600" y="549349"/>
                  <a:pt x="610740" y="492440"/>
                  <a:pt x="616688" y="435935"/>
                </a:cubicBezTo>
                <a:cubicBezTo>
                  <a:pt x="617861" y="424789"/>
                  <a:pt x="627048" y="415242"/>
                  <a:pt x="627321" y="404037"/>
                </a:cubicBezTo>
                <a:cubicBezTo>
                  <a:pt x="630605" y="269398"/>
                  <a:pt x="627321" y="134679"/>
                  <a:pt x="627321" y="0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6858000" y="2654978"/>
            <a:ext cx="304800" cy="685800"/>
          </a:xfrm>
          <a:custGeom>
            <a:avLst/>
            <a:gdLst>
              <a:gd name="connsiteX0" fmla="*/ 0 w 839972"/>
              <a:gd name="connsiteY0" fmla="*/ 0 h 2286000"/>
              <a:gd name="connsiteX1" fmla="*/ 42530 w 839972"/>
              <a:gd name="connsiteY1" fmla="*/ 148856 h 2286000"/>
              <a:gd name="connsiteX2" fmla="*/ 63795 w 839972"/>
              <a:gd name="connsiteY2" fmla="*/ 180754 h 2286000"/>
              <a:gd name="connsiteX3" fmla="*/ 85060 w 839972"/>
              <a:gd name="connsiteY3" fmla="*/ 244549 h 2286000"/>
              <a:gd name="connsiteX4" fmla="*/ 95693 w 839972"/>
              <a:gd name="connsiteY4" fmla="*/ 276447 h 2286000"/>
              <a:gd name="connsiteX5" fmla="*/ 138223 w 839972"/>
              <a:gd name="connsiteY5" fmla="*/ 340242 h 2286000"/>
              <a:gd name="connsiteX6" fmla="*/ 159488 w 839972"/>
              <a:gd name="connsiteY6" fmla="*/ 404038 h 2286000"/>
              <a:gd name="connsiteX7" fmla="*/ 170121 w 839972"/>
              <a:gd name="connsiteY7" fmla="*/ 446568 h 2286000"/>
              <a:gd name="connsiteX8" fmla="*/ 191386 w 839972"/>
              <a:gd name="connsiteY8" fmla="*/ 510363 h 2286000"/>
              <a:gd name="connsiteX9" fmla="*/ 212651 w 839972"/>
              <a:gd name="connsiteY9" fmla="*/ 839973 h 2286000"/>
              <a:gd name="connsiteX10" fmla="*/ 223283 w 839972"/>
              <a:gd name="connsiteY10" fmla="*/ 925033 h 2286000"/>
              <a:gd name="connsiteX11" fmla="*/ 244549 w 839972"/>
              <a:gd name="connsiteY11" fmla="*/ 988828 h 2286000"/>
              <a:gd name="connsiteX12" fmla="*/ 265814 w 839972"/>
              <a:gd name="connsiteY12" fmla="*/ 1052624 h 2286000"/>
              <a:gd name="connsiteX13" fmla="*/ 297711 w 839972"/>
              <a:gd name="connsiteY13" fmla="*/ 1127052 h 2286000"/>
              <a:gd name="connsiteX14" fmla="*/ 329609 w 839972"/>
              <a:gd name="connsiteY14" fmla="*/ 1275907 h 2286000"/>
              <a:gd name="connsiteX15" fmla="*/ 372139 w 839972"/>
              <a:gd name="connsiteY15" fmla="*/ 1424763 h 2286000"/>
              <a:gd name="connsiteX16" fmla="*/ 382772 w 839972"/>
              <a:gd name="connsiteY16" fmla="*/ 1456661 h 2286000"/>
              <a:gd name="connsiteX17" fmla="*/ 425302 w 839972"/>
              <a:gd name="connsiteY17" fmla="*/ 1531089 h 2286000"/>
              <a:gd name="connsiteX18" fmla="*/ 446567 w 839972"/>
              <a:gd name="connsiteY18" fmla="*/ 1573619 h 2286000"/>
              <a:gd name="connsiteX19" fmla="*/ 478465 w 839972"/>
              <a:gd name="connsiteY19" fmla="*/ 1605517 h 2286000"/>
              <a:gd name="connsiteX20" fmla="*/ 499730 w 839972"/>
              <a:gd name="connsiteY20" fmla="*/ 1637414 h 2286000"/>
              <a:gd name="connsiteX21" fmla="*/ 531628 w 839972"/>
              <a:gd name="connsiteY21" fmla="*/ 1669312 h 2286000"/>
              <a:gd name="connsiteX22" fmla="*/ 552893 w 839972"/>
              <a:gd name="connsiteY22" fmla="*/ 1701210 h 2286000"/>
              <a:gd name="connsiteX23" fmla="*/ 606056 w 839972"/>
              <a:gd name="connsiteY23" fmla="*/ 1743740 h 2286000"/>
              <a:gd name="connsiteX24" fmla="*/ 637953 w 839972"/>
              <a:gd name="connsiteY24" fmla="*/ 1786270 h 2286000"/>
              <a:gd name="connsiteX25" fmla="*/ 669851 w 839972"/>
              <a:gd name="connsiteY25" fmla="*/ 1818168 h 2286000"/>
              <a:gd name="connsiteX26" fmla="*/ 691116 w 839972"/>
              <a:gd name="connsiteY26" fmla="*/ 1860698 h 2286000"/>
              <a:gd name="connsiteX27" fmla="*/ 723014 w 839972"/>
              <a:gd name="connsiteY27" fmla="*/ 1903228 h 2286000"/>
              <a:gd name="connsiteX28" fmla="*/ 744279 w 839972"/>
              <a:gd name="connsiteY28" fmla="*/ 1935126 h 2286000"/>
              <a:gd name="connsiteX29" fmla="*/ 776176 w 839972"/>
              <a:gd name="connsiteY29" fmla="*/ 1998921 h 2286000"/>
              <a:gd name="connsiteX30" fmla="*/ 808074 w 839972"/>
              <a:gd name="connsiteY30" fmla="*/ 2062717 h 2286000"/>
              <a:gd name="connsiteX31" fmla="*/ 839972 w 839972"/>
              <a:gd name="connsiteY31" fmla="*/ 2232838 h 2286000"/>
              <a:gd name="connsiteX32" fmla="*/ 839972 w 839972"/>
              <a:gd name="connsiteY32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39972" h="2286000">
                <a:moveTo>
                  <a:pt x="0" y="0"/>
                </a:moveTo>
                <a:cubicBezTo>
                  <a:pt x="2836" y="11344"/>
                  <a:pt x="30327" y="130551"/>
                  <a:pt x="42530" y="148856"/>
                </a:cubicBezTo>
                <a:cubicBezTo>
                  <a:pt x="49618" y="159489"/>
                  <a:pt x="58605" y="169077"/>
                  <a:pt x="63795" y="180754"/>
                </a:cubicBezTo>
                <a:cubicBezTo>
                  <a:pt x="72899" y="201237"/>
                  <a:pt x="77972" y="223284"/>
                  <a:pt x="85060" y="244549"/>
                </a:cubicBezTo>
                <a:cubicBezTo>
                  <a:pt x="88604" y="255182"/>
                  <a:pt x="89476" y="267122"/>
                  <a:pt x="95693" y="276447"/>
                </a:cubicBezTo>
                <a:cubicBezTo>
                  <a:pt x="109870" y="297712"/>
                  <a:pt x="130141" y="315996"/>
                  <a:pt x="138223" y="340242"/>
                </a:cubicBezTo>
                <a:cubicBezTo>
                  <a:pt x="145311" y="361507"/>
                  <a:pt x="154051" y="382292"/>
                  <a:pt x="159488" y="404038"/>
                </a:cubicBezTo>
                <a:cubicBezTo>
                  <a:pt x="163032" y="418215"/>
                  <a:pt x="165922" y="432571"/>
                  <a:pt x="170121" y="446568"/>
                </a:cubicBezTo>
                <a:cubicBezTo>
                  <a:pt x="176562" y="468038"/>
                  <a:pt x="191386" y="510363"/>
                  <a:pt x="191386" y="510363"/>
                </a:cubicBezTo>
                <a:cubicBezTo>
                  <a:pt x="208642" y="941779"/>
                  <a:pt x="186039" y="653684"/>
                  <a:pt x="212651" y="839973"/>
                </a:cubicBezTo>
                <a:cubicBezTo>
                  <a:pt x="216692" y="868260"/>
                  <a:pt x="217296" y="897093"/>
                  <a:pt x="223283" y="925033"/>
                </a:cubicBezTo>
                <a:cubicBezTo>
                  <a:pt x="227980" y="946951"/>
                  <a:pt x="237461" y="967563"/>
                  <a:pt x="244549" y="988828"/>
                </a:cubicBezTo>
                <a:lnTo>
                  <a:pt x="265814" y="1052624"/>
                </a:lnTo>
                <a:cubicBezTo>
                  <a:pt x="292091" y="1105179"/>
                  <a:pt x="282067" y="1080117"/>
                  <a:pt x="297711" y="1127052"/>
                </a:cubicBezTo>
                <a:cubicBezTo>
                  <a:pt x="320782" y="1311615"/>
                  <a:pt x="291732" y="1124396"/>
                  <a:pt x="329609" y="1275907"/>
                </a:cubicBezTo>
                <a:cubicBezTo>
                  <a:pt x="356309" y="1382709"/>
                  <a:pt x="341633" y="1333245"/>
                  <a:pt x="372139" y="1424763"/>
                </a:cubicBezTo>
                <a:cubicBezTo>
                  <a:pt x="375683" y="1435396"/>
                  <a:pt x="377760" y="1446636"/>
                  <a:pt x="382772" y="1456661"/>
                </a:cubicBezTo>
                <a:cubicBezTo>
                  <a:pt x="447032" y="1585182"/>
                  <a:pt x="365188" y="1425889"/>
                  <a:pt x="425302" y="1531089"/>
                </a:cubicBezTo>
                <a:cubicBezTo>
                  <a:pt x="433166" y="1544851"/>
                  <a:pt x="437354" y="1560721"/>
                  <a:pt x="446567" y="1573619"/>
                </a:cubicBezTo>
                <a:cubicBezTo>
                  <a:pt x="455307" y="1585855"/>
                  <a:pt x="468839" y="1593965"/>
                  <a:pt x="478465" y="1605517"/>
                </a:cubicBezTo>
                <a:cubicBezTo>
                  <a:pt x="486646" y="1615334"/>
                  <a:pt x="491549" y="1627597"/>
                  <a:pt x="499730" y="1637414"/>
                </a:cubicBezTo>
                <a:cubicBezTo>
                  <a:pt x="509356" y="1648966"/>
                  <a:pt x="522002" y="1657760"/>
                  <a:pt x="531628" y="1669312"/>
                </a:cubicBezTo>
                <a:cubicBezTo>
                  <a:pt x="539809" y="1679129"/>
                  <a:pt x="543857" y="1692174"/>
                  <a:pt x="552893" y="1701210"/>
                </a:cubicBezTo>
                <a:cubicBezTo>
                  <a:pt x="621567" y="1769885"/>
                  <a:pt x="553446" y="1680609"/>
                  <a:pt x="606056" y="1743740"/>
                </a:cubicBezTo>
                <a:cubicBezTo>
                  <a:pt x="617401" y="1757353"/>
                  <a:pt x="626421" y="1772815"/>
                  <a:pt x="637953" y="1786270"/>
                </a:cubicBezTo>
                <a:cubicBezTo>
                  <a:pt x="647739" y="1797687"/>
                  <a:pt x="661111" y="1805932"/>
                  <a:pt x="669851" y="1818168"/>
                </a:cubicBezTo>
                <a:cubicBezTo>
                  <a:pt x="679064" y="1831066"/>
                  <a:pt x="682715" y="1847257"/>
                  <a:pt x="691116" y="1860698"/>
                </a:cubicBezTo>
                <a:cubicBezTo>
                  <a:pt x="700508" y="1875725"/>
                  <a:pt x="712714" y="1888808"/>
                  <a:pt x="723014" y="1903228"/>
                </a:cubicBezTo>
                <a:cubicBezTo>
                  <a:pt x="730442" y="1913627"/>
                  <a:pt x="737191" y="1924493"/>
                  <a:pt x="744279" y="1935126"/>
                </a:cubicBezTo>
                <a:cubicBezTo>
                  <a:pt x="771001" y="2015296"/>
                  <a:pt x="734956" y="1916483"/>
                  <a:pt x="776176" y="1998921"/>
                </a:cubicBezTo>
                <a:cubicBezTo>
                  <a:pt x="820200" y="2086967"/>
                  <a:pt x="747129" y="1971297"/>
                  <a:pt x="808074" y="2062717"/>
                </a:cubicBezTo>
                <a:cubicBezTo>
                  <a:pt x="821144" y="2114993"/>
                  <a:pt x="839972" y="2185498"/>
                  <a:pt x="839972" y="2232838"/>
                </a:cubicBezTo>
                <a:lnTo>
                  <a:pt x="839972" y="2286000"/>
                </a:ln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81200" y="1283378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Storm event with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sediment resuspension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43400" y="4712378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Flooding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96290" y="1856247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Ship traffic with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sediment resuspension</a:t>
            </a:r>
          </a:p>
        </p:txBody>
      </p:sp>
      <p:sp>
        <p:nvSpPr>
          <p:cNvPr id="25" name="Freeform 24"/>
          <p:cNvSpPr/>
          <p:nvPr/>
        </p:nvSpPr>
        <p:spPr>
          <a:xfrm flipV="1">
            <a:off x="6172200" y="3340779"/>
            <a:ext cx="381000" cy="76200"/>
          </a:xfrm>
          <a:custGeom>
            <a:avLst/>
            <a:gdLst>
              <a:gd name="connsiteX0" fmla="*/ 0 w 457200"/>
              <a:gd name="connsiteY0" fmla="*/ 0 h 1520456"/>
              <a:gd name="connsiteX1" fmla="*/ 10633 w 457200"/>
              <a:gd name="connsiteY1" fmla="*/ 191386 h 1520456"/>
              <a:gd name="connsiteX2" fmla="*/ 31898 w 457200"/>
              <a:gd name="connsiteY2" fmla="*/ 265814 h 1520456"/>
              <a:gd name="connsiteX3" fmla="*/ 74428 w 457200"/>
              <a:gd name="connsiteY3" fmla="*/ 372140 h 1520456"/>
              <a:gd name="connsiteX4" fmla="*/ 95693 w 457200"/>
              <a:gd name="connsiteY4" fmla="*/ 446567 h 1520456"/>
              <a:gd name="connsiteX5" fmla="*/ 138223 w 457200"/>
              <a:gd name="connsiteY5" fmla="*/ 510363 h 1520456"/>
              <a:gd name="connsiteX6" fmla="*/ 159488 w 457200"/>
              <a:gd name="connsiteY6" fmla="*/ 552893 h 1520456"/>
              <a:gd name="connsiteX7" fmla="*/ 180754 w 457200"/>
              <a:gd name="connsiteY7" fmla="*/ 574158 h 1520456"/>
              <a:gd name="connsiteX8" fmla="*/ 202019 w 457200"/>
              <a:gd name="connsiteY8" fmla="*/ 606056 h 1520456"/>
              <a:gd name="connsiteX9" fmla="*/ 233916 w 457200"/>
              <a:gd name="connsiteY9" fmla="*/ 680484 h 1520456"/>
              <a:gd name="connsiteX10" fmla="*/ 255181 w 457200"/>
              <a:gd name="connsiteY10" fmla="*/ 744279 h 1520456"/>
              <a:gd name="connsiteX11" fmla="*/ 265814 w 457200"/>
              <a:gd name="connsiteY11" fmla="*/ 776177 h 1520456"/>
              <a:gd name="connsiteX12" fmla="*/ 287079 w 457200"/>
              <a:gd name="connsiteY12" fmla="*/ 839972 h 1520456"/>
              <a:gd name="connsiteX13" fmla="*/ 308344 w 457200"/>
              <a:gd name="connsiteY13" fmla="*/ 914400 h 1520456"/>
              <a:gd name="connsiteX14" fmla="*/ 318977 w 457200"/>
              <a:gd name="connsiteY14" fmla="*/ 1265274 h 1520456"/>
              <a:gd name="connsiteX15" fmla="*/ 329609 w 457200"/>
              <a:gd name="connsiteY15" fmla="*/ 1318437 h 1520456"/>
              <a:gd name="connsiteX16" fmla="*/ 350875 w 457200"/>
              <a:gd name="connsiteY16" fmla="*/ 1350335 h 1520456"/>
              <a:gd name="connsiteX17" fmla="*/ 382772 w 457200"/>
              <a:gd name="connsiteY17" fmla="*/ 1424763 h 1520456"/>
              <a:gd name="connsiteX18" fmla="*/ 425302 w 457200"/>
              <a:gd name="connsiteY18" fmla="*/ 1456660 h 1520456"/>
              <a:gd name="connsiteX19" fmla="*/ 435935 w 457200"/>
              <a:gd name="connsiteY19" fmla="*/ 1488558 h 1520456"/>
              <a:gd name="connsiteX20" fmla="*/ 457200 w 457200"/>
              <a:gd name="connsiteY20" fmla="*/ 1520456 h 152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7200" h="1520456">
                <a:moveTo>
                  <a:pt x="0" y="0"/>
                </a:moveTo>
                <a:cubicBezTo>
                  <a:pt x="3544" y="63795"/>
                  <a:pt x="4848" y="127755"/>
                  <a:pt x="10633" y="191386"/>
                </a:cubicBezTo>
                <a:cubicBezTo>
                  <a:pt x="13048" y="217956"/>
                  <a:pt x="25031" y="240634"/>
                  <a:pt x="31898" y="265814"/>
                </a:cubicBezTo>
                <a:cubicBezTo>
                  <a:pt x="58557" y="363562"/>
                  <a:pt x="31481" y="329191"/>
                  <a:pt x="74428" y="372140"/>
                </a:cubicBezTo>
                <a:cubicBezTo>
                  <a:pt x="76930" y="382147"/>
                  <a:pt x="88761" y="434089"/>
                  <a:pt x="95693" y="446567"/>
                </a:cubicBezTo>
                <a:cubicBezTo>
                  <a:pt x="108105" y="468908"/>
                  <a:pt x="126793" y="487504"/>
                  <a:pt x="138223" y="510363"/>
                </a:cubicBezTo>
                <a:cubicBezTo>
                  <a:pt x="145311" y="524540"/>
                  <a:pt x="150696" y="539705"/>
                  <a:pt x="159488" y="552893"/>
                </a:cubicBezTo>
                <a:cubicBezTo>
                  <a:pt x="165049" y="561234"/>
                  <a:pt x="174492" y="566330"/>
                  <a:pt x="180754" y="574158"/>
                </a:cubicBezTo>
                <a:cubicBezTo>
                  <a:pt x="188737" y="584137"/>
                  <a:pt x="194931" y="595423"/>
                  <a:pt x="202019" y="606056"/>
                </a:cubicBezTo>
                <a:cubicBezTo>
                  <a:pt x="236240" y="708721"/>
                  <a:pt x="181367" y="549110"/>
                  <a:pt x="233916" y="680484"/>
                </a:cubicBezTo>
                <a:cubicBezTo>
                  <a:pt x="242241" y="701296"/>
                  <a:pt x="248093" y="723014"/>
                  <a:pt x="255181" y="744279"/>
                </a:cubicBezTo>
                <a:lnTo>
                  <a:pt x="265814" y="776177"/>
                </a:lnTo>
                <a:lnTo>
                  <a:pt x="287079" y="839972"/>
                </a:lnTo>
                <a:cubicBezTo>
                  <a:pt x="300430" y="893375"/>
                  <a:pt x="293091" y="868639"/>
                  <a:pt x="308344" y="914400"/>
                </a:cubicBezTo>
                <a:cubicBezTo>
                  <a:pt x="311888" y="1031358"/>
                  <a:pt x="312827" y="1148424"/>
                  <a:pt x="318977" y="1265274"/>
                </a:cubicBezTo>
                <a:cubicBezTo>
                  <a:pt x="319927" y="1283321"/>
                  <a:pt x="323264" y="1301516"/>
                  <a:pt x="329609" y="1318437"/>
                </a:cubicBezTo>
                <a:cubicBezTo>
                  <a:pt x="334096" y="1330402"/>
                  <a:pt x="343786" y="1339702"/>
                  <a:pt x="350875" y="1350335"/>
                </a:cubicBezTo>
                <a:cubicBezTo>
                  <a:pt x="358074" y="1371933"/>
                  <a:pt x="368438" y="1408040"/>
                  <a:pt x="382772" y="1424763"/>
                </a:cubicBezTo>
                <a:cubicBezTo>
                  <a:pt x="394305" y="1438218"/>
                  <a:pt x="411125" y="1446028"/>
                  <a:pt x="425302" y="1456660"/>
                </a:cubicBezTo>
                <a:cubicBezTo>
                  <a:pt x="428846" y="1467293"/>
                  <a:pt x="430923" y="1478533"/>
                  <a:pt x="435935" y="1488558"/>
                </a:cubicBezTo>
                <a:cubicBezTo>
                  <a:pt x="441650" y="1499988"/>
                  <a:pt x="457200" y="1520456"/>
                  <a:pt x="457200" y="1520456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162800" y="3340778"/>
            <a:ext cx="685800" cy="76200"/>
          </a:xfrm>
          <a:custGeom>
            <a:avLst/>
            <a:gdLst>
              <a:gd name="connsiteX0" fmla="*/ 0 w 839972"/>
              <a:gd name="connsiteY0" fmla="*/ 0 h 2286000"/>
              <a:gd name="connsiteX1" fmla="*/ 42530 w 839972"/>
              <a:gd name="connsiteY1" fmla="*/ 148856 h 2286000"/>
              <a:gd name="connsiteX2" fmla="*/ 63795 w 839972"/>
              <a:gd name="connsiteY2" fmla="*/ 180754 h 2286000"/>
              <a:gd name="connsiteX3" fmla="*/ 85060 w 839972"/>
              <a:gd name="connsiteY3" fmla="*/ 244549 h 2286000"/>
              <a:gd name="connsiteX4" fmla="*/ 95693 w 839972"/>
              <a:gd name="connsiteY4" fmla="*/ 276447 h 2286000"/>
              <a:gd name="connsiteX5" fmla="*/ 138223 w 839972"/>
              <a:gd name="connsiteY5" fmla="*/ 340242 h 2286000"/>
              <a:gd name="connsiteX6" fmla="*/ 159488 w 839972"/>
              <a:gd name="connsiteY6" fmla="*/ 404038 h 2286000"/>
              <a:gd name="connsiteX7" fmla="*/ 170121 w 839972"/>
              <a:gd name="connsiteY7" fmla="*/ 446568 h 2286000"/>
              <a:gd name="connsiteX8" fmla="*/ 191386 w 839972"/>
              <a:gd name="connsiteY8" fmla="*/ 510363 h 2286000"/>
              <a:gd name="connsiteX9" fmla="*/ 212651 w 839972"/>
              <a:gd name="connsiteY9" fmla="*/ 839973 h 2286000"/>
              <a:gd name="connsiteX10" fmla="*/ 223283 w 839972"/>
              <a:gd name="connsiteY10" fmla="*/ 925033 h 2286000"/>
              <a:gd name="connsiteX11" fmla="*/ 244549 w 839972"/>
              <a:gd name="connsiteY11" fmla="*/ 988828 h 2286000"/>
              <a:gd name="connsiteX12" fmla="*/ 265814 w 839972"/>
              <a:gd name="connsiteY12" fmla="*/ 1052624 h 2286000"/>
              <a:gd name="connsiteX13" fmla="*/ 297711 w 839972"/>
              <a:gd name="connsiteY13" fmla="*/ 1127052 h 2286000"/>
              <a:gd name="connsiteX14" fmla="*/ 329609 w 839972"/>
              <a:gd name="connsiteY14" fmla="*/ 1275907 h 2286000"/>
              <a:gd name="connsiteX15" fmla="*/ 372139 w 839972"/>
              <a:gd name="connsiteY15" fmla="*/ 1424763 h 2286000"/>
              <a:gd name="connsiteX16" fmla="*/ 382772 w 839972"/>
              <a:gd name="connsiteY16" fmla="*/ 1456661 h 2286000"/>
              <a:gd name="connsiteX17" fmla="*/ 425302 w 839972"/>
              <a:gd name="connsiteY17" fmla="*/ 1531089 h 2286000"/>
              <a:gd name="connsiteX18" fmla="*/ 446567 w 839972"/>
              <a:gd name="connsiteY18" fmla="*/ 1573619 h 2286000"/>
              <a:gd name="connsiteX19" fmla="*/ 478465 w 839972"/>
              <a:gd name="connsiteY19" fmla="*/ 1605517 h 2286000"/>
              <a:gd name="connsiteX20" fmla="*/ 499730 w 839972"/>
              <a:gd name="connsiteY20" fmla="*/ 1637414 h 2286000"/>
              <a:gd name="connsiteX21" fmla="*/ 531628 w 839972"/>
              <a:gd name="connsiteY21" fmla="*/ 1669312 h 2286000"/>
              <a:gd name="connsiteX22" fmla="*/ 552893 w 839972"/>
              <a:gd name="connsiteY22" fmla="*/ 1701210 h 2286000"/>
              <a:gd name="connsiteX23" fmla="*/ 606056 w 839972"/>
              <a:gd name="connsiteY23" fmla="*/ 1743740 h 2286000"/>
              <a:gd name="connsiteX24" fmla="*/ 637953 w 839972"/>
              <a:gd name="connsiteY24" fmla="*/ 1786270 h 2286000"/>
              <a:gd name="connsiteX25" fmla="*/ 669851 w 839972"/>
              <a:gd name="connsiteY25" fmla="*/ 1818168 h 2286000"/>
              <a:gd name="connsiteX26" fmla="*/ 691116 w 839972"/>
              <a:gd name="connsiteY26" fmla="*/ 1860698 h 2286000"/>
              <a:gd name="connsiteX27" fmla="*/ 723014 w 839972"/>
              <a:gd name="connsiteY27" fmla="*/ 1903228 h 2286000"/>
              <a:gd name="connsiteX28" fmla="*/ 744279 w 839972"/>
              <a:gd name="connsiteY28" fmla="*/ 1935126 h 2286000"/>
              <a:gd name="connsiteX29" fmla="*/ 776176 w 839972"/>
              <a:gd name="connsiteY29" fmla="*/ 1998921 h 2286000"/>
              <a:gd name="connsiteX30" fmla="*/ 808074 w 839972"/>
              <a:gd name="connsiteY30" fmla="*/ 2062717 h 2286000"/>
              <a:gd name="connsiteX31" fmla="*/ 839972 w 839972"/>
              <a:gd name="connsiteY31" fmla="*/ 2232838 h 2286000"/>
              <a:gd name="connsiteX32" fmla="*/ 839972 w 839972"/>
              <a:gd name="connsiteY32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39972" h="2286000">
                <a:moveTo>
                  <a:pt x="0" y="0"/>
                </a:moveTo>
                <a:cubicBezTo>
                  <a:pt x="2836" y="11344"/>
                  <a:pt x="30327" y="130551"/>
                  <a:pt x="42530" y="148856"/>
                </a:cubicBezTo>
                <a:cubicBezTo>
                  <a:pt x="49618" y="159489"/>
                  <a:pt x="58605" y="169077"/>
                  <a:pt x="63795" y="180754"/>
                </a:cubicBezTo>
                <a:cubicBezTo>
                  <a:pt x="72899" y="201237"/>
                  <a:pt x="77972" y="223284"/>
                  <a:pt x="85060" y="244549"/>
                </a:cubicBezTo>
                <a:cubicBezTo>
                  <a:pt x="88604" y="255182"/>
                  <a:pt x="89476" y="267122"/>
                  <a:pt x="95693" y="276447"/>
                </a:cubicBezTo>
                <a:cubicBezTo>
                  <a:pt x="109870" y="297712"/>
                  <a:pt x="130141" y="315996"/>
                  <a:pt x="138223" y="340242"/>
                </a:cubicBezTo>
                <a:cubicBezTo>
                  <a:pt x="145311" y="361507"/>
                  <a:pt x="154051" y="382292"/>
                  <a:pt x="159488" y="404038"/>
                </a:cubicBezTo>
                <a:cubicBezTo>
                  <a:pt x="163032" y="418215"/>
                  <a:pt x="165922" y="432571"/>
                  <a:pt x="170121" y="446568"/>
                </a:cubicBezTo>
                <a:cubicBezTo>
                  <a:pt x="176562" y="468038"/>
                  <a:pt x="191386" y="510363"/>
                  <a:pt x="191386" y="510363"/>
                </a:cubicBezTo>
                <a:cubicBezTo>
                  <a:pt x="208642" y="941779"/>
                  <a:pt x="186039" y="653684"/>
                  <a:pt x="212651" y="839973"/>
                </a:cubicBezTo>
                <a:cubicBezTo>
                  <a:pt x="216692" y="868260"/>
                  <a:pt x="217296" y="897093"/>
                  <a:pt x="223283" y="925033"/>
                </a:cubicBezTo>
                <a:cubicBezTo>
                  <a:pt x="227980" y="946951"/>
                  <a:pt x="237461" y="967563"/>
                  <a:pt x="244549" y="988828"/>
                </a:cubicBezTo>
                <a:lnTo>
                  <a:pt x="265814" y="1052624"/>
                </a:lnTo>
                <a:cubicBezTo>
                  <a:pt x="292091" y="1105179"/>
                  <a:pt x="282067" y="1080117"/>
                  <a:pt x="297711" y="1127052"/>
                </a:cubicBezTo>
                <a:cubicBezTo>
                  <a:pt x="320782" y="1311615"/>
                  <a:pt x="291732" y="1124396"/>
                  <a:pt x="329609" y="1275907"/>
                </a:cubicBezTo>
                <a:cubicBezTo>
                  <a:pt x="356309" y="1382709"/>
                  <a:pt x="341633" y="1333245"/>
                  <a:pt x="372139" y="1424763"/>
                </a:cubicBezTo>
                <a:cubicBezTo>
                  <a:pt x="375683" y="1435396"/>
                  <a:pt x="377760" y="1446636"/>
                  <a:pt x="382772" y="1456661"/>
                </a:cubicBezTo>
                <a:cubicBezTo>
                  <a:pt x="447032" y="1585182"/>
                  <a:pt x="365188" y="1425889"/>
                  <a:pt x="425302" y="1531089"/>
                </a:cubicBezTo>
                <a:cubicBezTo>
                  <a:pt x="433166" y="1544851"/>
                  <a:pt x="437354" y="1560721"/>
                  <a:pt x="446567" y="1573619"/>
                </a:cubicBezTo>
                <a:cubicBezTo>
                  <a:pt x="455307" y="1585855"/>
                  <a:pt x="468839" y="1593965"/>
                  <a:pt x="478465" y="1605517"/>
                </a:cubicBezTo>
                <a:cubicBezTo>
                  <a:pt x="486646" y="1615334"/>
                  <a:pt x="491549" y="1627597"/>
                  <a:pt x="499730" y="1637414"/>
                </a:cubicBezTo>
                <a:cubicBezTo>
                  <a:pt x="509356" y="1648966"/>
                  <a:pt x="522002" y="1657760"/>
                  <a:pt x="531628" y="1669312"/>
                </a:cubicBezTo>
                <a:cubicBezTo>
                  <a:pt x="539809" y="1679129"/>
                  <a:pt x="543857" y="1692174"/>
                  <a:pt x="552893" y="1701210"/>
                </a:cubicBezTo>
                <a:cubicBezTo>
                  <a:pt x="621567" y="1769885"/>
                  <a:pt x="553446" y="1680609"/>
                  <a:pt x="606056" y="1743740"/>
                </a:cubicBezTo>
                <a:cubicBezTo>
                  <a:pt x="617401" y="1757353"/>
                  <a:pt x="626421" y="1772815"/>
                  <a:pt x="637953" y="1786270"/>
                </a:cubicBezTo>
                <a:cubicBezTo>
                  <a:pt x="647739" y="1797687"/>
                  <a:pt x="661111" y="1805932"/>
                  <a:pt x="669851" y="1818168"/>
                </a:cubicBezTo>
                <a:cubicBezTo>
                  <a:pt x="679064" y="1831066"/>
                  <a:pt x="682715" y="1847257"/>
                  <a:pt x="691116" y="1860698"/>
                </a:cubicBezTo>
                <a:cubicBezTo>
                  <a:pt x="700508" y="1875725"/>
                  <a:pt x="712714" y="1888808"/>
                  <a:pt x="723014" y="1903228"/>
                </a:cubicBezTo>
                <a:cubicBezTo>
                  <a:pt x="730442" y="1913627"/>
                  <a:pt x="737191" y="1924493"/>
                  <a:pt x="744279" y="1935126"/>
                </a:cubicBezTo>
                <a:cubicBezTo>
                  <a:pt x="771001" y="2015296"/>
                  <a:pt x="734956" y="1916483"/>
                  <a:pt x="776176" y="1998921"/>
                </a:cubicBezTo>
                <a:cubicBezTo>
                  <a:pt x="820200" y="2086967"/>
                  <a:pt x="747129" y="1971297"/>
                  <a:pt x="808074" y="2062717"/>
                </a:cubicBezTo>
                <a:cubicBezTo>
                  <a:pt x="821144" y="2114993"/>
                  <a:pt x="839972" y="2185498"/>
                  <a:pt x="839972" y="2232838"/>
                </a:cubicBezTo>
                <a:lnTo>
                  <a:pt x="839972" y="2286000"/>
                </a:ln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V="1">
            <a:off x="7772400" y="3340778"/>
            <a:ext cx="457200" cy="76200"/>
          </a:xfrm>
          <a:custGeom>
            <a:avLst/>
            <a:gdLst>
              <a:gd name="connsiteX0" fmla="*/ 0 w 839972"/>
              <a:gd name="connsiteY0" fmla="*/ 0 h 2286000"/>
              <a:gd name="connsiteX1" fmla="*/ 42530 w 839972"/>
              <a:gd name="connsiteY1" fmla="*/ 148856 h 2286000"/>
              <a:gd name="connsiteX2" fmla="*/ 63795 w 839972"/>
              <a:gd name="connsiteY2" fmla="*/ 180754 h 2286000"/>
              <a:gd name="connsiteX3" fmla="*/ 85060 w 839972"/>
              <a:gd name="connsiteY3" fmla="*/ 244549 h 2286000"/>
              <a:gd name="connsiteX4" fmla="*/ 95693 w 839972"/>
              <a:gd name="connsiteY4" fmla="*/ 276447 h 2286000"/>
              <a:gd name="connsiteX5" fmla="*/ 138223 w 839972"/>
              <a:gd name="connsiteY5" fmla="*/ 340242 h 2286000"/>
              <a:gd name="connsiteX6" fmla="*/ 159488 w 839972"/>
              <a:gd name="connsiteY6" fmla="*/ 404038 h 2286000"/>
              <a:gd name="connsiteX7" fmla="*/ 170121 w 839972"/>
              <a:gd name="connsiteY7" fmla="*/ 446568 h 2286000"/>
              <a:gd name="connsiteX8" fmla="*/ 191386 w 839972"/>
              <a:gd name="connsiteY8" fmla="*/ 510363 h 2286000"/>
              <a:gd name="connsiteX9" fmla="*/ 212651 w 839972"/>
              <a:gd name="connsiteY9" fmla="*/ 839973 h 2286000"/>
              <a:gd name="connsiteX10" fmla="*/ 223283 w 839972"/>
              <a:gd name="connsiteY10" fmla="*/ 925033 h 2286000"/>
              <a:gd name="connsiteX11" fmla="*/ 244549 w 839972"/>
              <a:gd name="connsiteY11" fmla="*/ 988828 h 2286000"/>
              <a:gd name="connsiteX12" fmla="*/ 265814 w 839972"/>
              <a:gd name="connsiteY12" fmla="*/ 1052624 h 2286000"/>
              <a:gd name="connsiteX13" fmla="*/ 297711 w 839972"/>
              <a:gd name="connsiteY13" fmla="*/ 1127052 h 2286000"/>
              <a:gd name="connsiteX14" fmla="*/ 329609 w 839972"/>
              <a:gd name="connsiteY14" fmla="*/ 1275907 h 2286000"/>
              <a:gd name="connsiteX15" fmla="*/ 372139 w 839972"/>
              <a:gd name="connsiteY15" fmla="*/ 1424763 h 2286000"/>
              <a:gd name="connsiteX16" fmla="*/ 382772 w 839972"/>
              <a:gd name="connsiteY16" fmla="*/ 1456661 h 2286000"/>
              <a:gd name="connsiteX17" fmla="*/ 425302 w 839972"/>
              <a:gd name="connsiteY17" fmla="*/ 1531089 h 2286000"/>
              <a:gd name="connsiteX18" fmla="*/ 446567 w 839972"/>
              <a:gd name="connsiteY18" fmla="*/ 1573619 h 2286000"/>
              <a:gd name="connsiteX19" fmla="*/ 478465 w 839972"/>
              <a:gd name="connsiteY19" fmla="*/ 1605517 h 2286000"/>
              <a:gd name="connsiteX20" fmla="*/ 499730 w 839972"/>
              <a:gd name="connsiteY20" fmla="*/ 1637414 h 2286000"/>
              <a:gd name="connsiteX21" fmla="*/ 531628 w 839972"/>
              <a:gd name="connsiteY21" fmla="*/ 1669312 h 2286000"/>
              <a:gd name="connsiteX22" fmla="*/ 552893 w 839972"/>
              <a:gd name="connsiteY22" fmla="*/ 1701210 h 2286000"/>
              <a:gd name="connsiteX23" fmla="*/ 606056 w 839972"/>
              <a:gd name="connsiteY23" fmla="*/ 1743740 h 2286000"/>
              <a:gd name="connsiteX24" fmla="*/ 637953 w 839972"/>
              <a:gd name="connsiteY24" fmla="*/ 1786270 h 2286000"/>
              <a:gd name="connsiteX25" fmla="*/ 669851 w 839972"/>
              <a:gd name="connsiteY25" fmla="*/ 1818168 h 2286000"/>
              <a:gd name="connsiteX26" fmla="*/ 691116 w 839972"/>
              <a:gd name="connsiteY26" fmla="*/ 1860698 h 2286000"/>
              <a:gd name="connsiteX27" fmla="*/ 723014 w 839972"/>
              <a:gd name="connsiteY27" fmla="*/ 1903228 h 2286000"/>
              <a:gd name="connsiteX28" fmla="*/ 744279 w 839972"/>
              <a:gd name="connsiteY28" fmla="*/ 1935126 h 2286000"/>
              <a:gd name="connsiteX29" fmla="*/ 776176 w 839972"/>
              <a:gd name="connsiteY29" fmla="*/ 1998921 h 2286000"/>
              <a:gd name="connsiteX30" fmla="*/ 808074 w 839972"/>
              <a:gd name="connsiteY30" fmla="*/ 2062717 h 2286000"/>
              <a:gd name="connsiteX31" fmla="*/ 839972 w 839972"/>
              <a:gd name="connsiteY31" fmla="*/ 2232838 h 2286000"/>
              <a:gd name="connsiteX32" fmla="*/ 839972 w 839972"/>
              <a:gd name="connsiteY32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39972" h="2286000">
                <a:moveTo>
                  <a:pt x="0" y="0"/>
                </a:moveTo>
                <a:cubicBezTo>
                  <a:pt x="2836" y="11344"/>
                  <a:pt x="30327" y="130551"/>
                  <a:pt x="42530" y="148856"/>
                </a:cubicBezTo>
                <a:cubicBezTo>
                  <a:pt x="49618" y="159489"/>
                  <a:pt x="58605" y="169077"/>
                  <a:pt x="63795" y="180754"/>
                </a:cubicBezTo>
                <a:cubicBezTo>
                  <a:pt x="72899" y="201237"/>
                  <a:pt x="77972" y="223284"/>
                  <a:pt x="85060" y="244549"/>
                </a:cubicBezTo>
                <a:cubicBezTo>
                  <a:pt x="88604" y="255182"/>
                  <a:pt x="89476" y="267122"/>
                  <a:pt x="95693" y="276447"/>
                </a:cubicBezTo>
                <a:cubicBezTo>
                  <a:pt x="109870" y="297712"/>
                  <a:pt x="130141" y="315996"/>
                  <a:pt x="138223" y="340242"/>
                </a:cubicBezTo>
                <a:cubicBezTo>
                  <a:pt x="145311" y="361507"/>
                  <a:pt x="154051" y="382292"/>
                  <a:pt x="159488" y="404038"/>
                </a:cubicBezTo>
                <a:cubicBezTo>
                  <a:pt x="163032" y="418215"/>
                  <a:pt x="165922" y="432571"/>
                  <a:pt x="170121" y="446568"/>
                </a:cubicBezTo>
                <a:cubicBezTo>
                  <a:pt x="176562" y="468038"/>
                  <a:pt x="191386" y="510363"/>
                  <a:pt x="191386" y="510363"/>
                </a:cubicBezTo>
                <a:cubicBezTo>
                  <a:pt x="208642" y="941779"/>
                  <a:pt x="186039" y="653684"/>
                  <a:pt x="212651" y="839973"/>
                </a:cubicBezTo>
                <a:cubicBezTo>
                  <a:pt x="216692" y="868260"/>
                  <a:pt x="217296" y="897093"/>
                  <a:pt x="223283" y="925033"/>
                </a:cubicBezTo>
                <a:cubicBezTo>
                  <a:pt x="227980" y="946951"/>
                  <a:pt x="237461" y="967563"/>
                  <a:pt x="244549" y="988828"/>
                </a:cubicBezTo>
                <a:lnTo>
                  <a:pt x="265814" y="1052624"/>
                </a:lnTo>
                <a:cubicBezTo>
                  <a:pt x="292091" y="1105179"/>
                  <a:pt x="282067" y="1080117"/>
                  <a:pt x="297711" y="1127052"/>
                </a:cubicBezTo>
                <a:cubicBezTo>
                  <a:pt x="320782" y="1311615"/>
                  <a:pt x="291732" y="1124396"/>
                  <a:pt x="329609" y="1275907"/>
                </a:cubicBezTo>
                <a:cubicBezTo>
                  <a:pt x="356309" y="1382709"/>
                  <a:pt x="341633" y="1333245"/>
                  <a:pt x="372139" y="1424763"/>
                </a:cubicBezTo>
                <a:cubicBezTo>
                  <a:pt x="375683" y="1435396"/>
                  <a:pt x="377760" y="1446636"/>
                  <a:pt x="382772" y="1456661"/>
                </a:cubicBezTo>
                <a:cubicBezTo>
                  <a:pt x="447032" y="1585182"/>
                  <a:pt x="365188" y="1425889"/>
                  <a:pt x="425302" y="1531089"/>
                </a:cubicBezTo>
                <a:cubicBezTo>
                  <a:pt x="433166" y="1544851"/>
                  <a:pt x="437354" y="1560721"/>
                  <a:pt x="446567" y="1573619"/>
                </a:cubicBezTo>
                <a:cubicBezTo>
                  <a:pt x="455307" y="1585855"/>
                  <a:pt x="468839" y="1593965"/>
                  <a:pt x="478465" y="1605517"/>
                </a:cubicBezTo>
                <a:cubicBezTo>
                  <a:pt x="486646" y="1615334"/>
                  <a:pt x="491549" y="1627597"/>
                  <a:pt x="499730" y="1637414"/>
                </a:cubicBezTo>
                <a:cubicBezTo>
                  <a:pt x="509356" y="1648966"/>
                  <a:pt x="522002" y="1657760"/>
                  <a:pt x="531628" y="1669312"/>
                </a:cubicBezTo>
                <a:cubicBezTo>
                  <a:pt x="539809" y="1679129"/>
                  <a:pt x="543857" y="1692174"/>
                  <a:pt x="552893" y="1701210"/>
                </a:cubicBezTo>
                <a:cubicBezTo>
                  <a:pt x="621567" y="1769885"/>
                  <a:pt x="553446" y="1680609"/>
                  <a:pt x="606056" y="1743740"/>
                </a:cubicBezTo>
                <a:cubicBezTo>
                  <a:pt x="617401" y="1757353"/>
                  <a:pt x="626421" y="1772815"/>
                  <a:pt x="637953" y="1786270"/>
                </a:cubicBezTo>
                <a:cubicBezTo>
                  <a:pt x="647739" y="1797687"/>
                  <a:pt x="661111" y="1805932"/>
                  <a:pt x="669851" y="1818168"/>
                </a:cubicBezTo>
                <a:cubicBezTo>
                  <a:pt x="679064" y="1831066"/>
                  <a:pt x="682715" y="1847257"/>
                  <a:pt x="691116" y="1860698"/>
                </a:cubicBezTo>
                <a:cubicBezTo>
                  <a:pt x="700508" y="1875725"/>
                  <a:pt x="712714" y="1888808"/>
                  <a:pt x="723014" y="1903228"/>
                </a:cubicBezTo>
                <a:cubicBezTo>
                  <a:pt x="730442" y="1913627"/>
                  <a:pt x="737191" y="1924493"/>
                  <a:pt x="744279" y="1935126"/>
                </a:cubicBezTo>
                <a:cubicBezTo>
                  <a:pt x="771001" y="2015296"/>
                  <a:pt x="734956" y="1916483"/>
                  <a:pt x="776176" y="1998921"/>
                </a:cubicBezTo>
                <a:cubicBezTo>
                  <a:pt x="820200" y="2086967"/>
                  <a:pt x="747129" y="1971297"/>
                  <a:pt x="808074" y="2062717"/>
                </a:cubicBezTo>
                <a:cubicBezTo>
                  <a:pt x="821144" y="2114993"/>
                  <a:pt x="839972" y="2185498"/>
                  <a:pt x="839972" y="2232838"/>
                </a:cubicBezTo>
                <a:lnTo>
                  <a:pt x="839972" y="2286000"/>
                </a:ln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utoShape 98"/>
          <p:cNvSpPr>
            <a:spLocks noChangeArrowheads="1"/>
          </p:cNvSpPr>
          <p:nvPr/>
        </p:nvSpPr>
        <p:spPr bwMode="auto">
          <a:xfrm>
            <a:off x="228600" y="64008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294544" y="2807378"/>
            <a:ext cx="2286856" cy="2594225"/>
          </a:xfrm>
          <a:custGeom>
            <a:avLst/>
            <a:gdLst>
              <a:gd name="connsiteX0" fmla="*/ 0 w 2003460"/>
              <a:gd name="connsiteY0" fmla="*/ 2580526 h 2580526"/>
              <a:gd name="connsiteX1" fmla="*/ 1438382 w 2003460"/>
              <a:gd name="connsiteY1" fmla="*/ 371582 h 2580526"/>
              <a:gd name="connsiteX2" fmla="*/ 2003460 w 2003460"/>
              <a:gd name="connsiteY2" fmla="*/ 351034 h 2580526"/>
              <a:gd name="connsiteX3" fmla="*/ 2003460 w 2003460"/>
              <a:gd name="connsiteY3" fmla="*/ 351034 h 258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3460" h="2580526">
                <a:moveTo>
                  <a:pt x="0" y="2580526"/>
                </a:moveTo>
                <a:cubicBezTo>
                  <a:pt x="552236" y="1661845"/>
                  <a:pt x="1104472" y="743164"/>
                  <a:pt x="1438382" y="371582"/>
                </a:cubicBezTo>
                <a:cubicBezTo>
                  <a:pt x="1772292" y="0"/>
                  <a:pt x="2003460" y="351034"/>
                  <a:pt x="2003460" y="351034"/>
                </a:cubicBezTo>
                <a:lnTo>
                  <a:pt x="2003460" y="351034"/>
                </a:lnTo>
              </a:path>
            </a:pathLst>
          </a:cu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6477000" y="3188378"/>
            <a:ext cx="990600" cy="228600"/>
          </a:xfrm>
          <a:custGeom>
            <a:avLst/>
            <a:gdLst>
              <a:gd name="connsiteX0" fmla="*/ 0 w 996593"/>
              <a:gd name="connsiteY0" fmla="*/ 196920 h 330484"/>
              <a:gd name="connsiteX1" fmla="*/ 256854 w 996593"/>
              <a:gd name="connsiteY1" fmla="*/ 299662 h 330484"/>
              <a:gd name="connsiteX2" fmla="*/ 441789 w 996593"/>
              <a:gd name="connsiteY2" fmla="*/ 11986 h 330484"/>
              <a:gd name="connsiteX3" fmla="*/ 996593 w 996593"/>
              <a:gd name="connsiteY3" fmla="*/ 227743 h 33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593" h="330484">
                <a:moveTo>
                  <a:pt x="0" y="196920"/>
                </a:moveTo>
                <a:cubicBezTo>
                  <a:pt x="91611" y="263702"/>
                  <a:pt x="183223" y="330484"/>
                  <a:pt x="256854" y="299662"/>
                </a:cubicBezTo>
                <a:cubicBezTo>
                  <a:pt x="330485" y="268840"/>
                  <a:pt x="318499" y="23972"/>
                  <a:pt x="441789" y="11986"/>
                </a:cubicBezTo>
                <a:cubicBezTo>
                  <a:pt x="565079" y="0"/>
                  <a:pt x="780836" y="113871"/>
                  <a:pt x="996593" y="227743"/>
                </a:cubicBezTo>
              </a:path>
            </a:pathLst>
          </a:cu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585681" y="3151562"/>
            <a:ext cx="605319" cy="265416"/>
          </a:xfrm>
          <a:custGeom>
            <a:avLst/>
            <a:gdLst>
              <a:gd name="connsiteX0" fmla="*/ 0 w 585627"/>
              <a:gd name="connsiteY0" fmla="*/ 0 h 440076"/>
              <a:gd name="connsiteX1" fmla="*/ 297950 w 585627"/>
              <a:gd name="connsiteY1" fmla="*/ 390418 h 440076"/>
              <a:gd name="connsiteX2" fmla="*/ 585627 w 585627"/>
              <a:gd name="connsiteY2" fmla="*/ 297951 h 440076"/>
              <a:gd name="connsiteX3" fmla="*/ 585627 w 585627"/>
              <a:gd name="connsiteY3" fmla="*/ 297951 h 440076"/>
              <a:gd name="connsiteX4" fmla="*/ 585627 w 585627"/>
              <a:gd name="connsiteY4" fmla="*/ 297951 h 440076"/>
              <a:gd name="connsiteX5" fmla="*/ 585627 w 585627"/>
              <a:gd name="connsiteY5" fmla="*/ 297951 h 44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627" h="440076">
                <a:moveTo>
                  <a:pt x="0" y="0"/>
                </a:moveTo>
                <a:cubicBezTo>
                  <a:pt x="100173" y="170380"/>
                  <a:pt x="200346" y="340760"/>
                  <a:pt x="297950" y="390418"/>
                </a:cubicBezTo>
                <a:cubicBezTo>
                  <a:pt x="395554" y="440076"/>
                  <a:pt x="585627" y="297951"/>
                  <a:pt x="585627" y="297951"/>
                </a:cubicBezTo>
                <a:lnTo>
                  <a:pt x="585627" y="297951"/>
                </a:lnTo>
                <a:lnTo>
                  <a:pt x="585627" y="297951"/>
                </a:lnTo>
                <a:lnTo>
                  <a:pt x="585627" y="297951"/>
                </a:lnTo>
              </a:path>
            </a:pathLst>
          </a:cu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486400" y="3188378"/>
            <a:ext cx="1006866" cy="152400"/>
          </a:xfrm>
          <a:custGeom>
            <a:avLst/>
            <a:gdLst>
              <a:gd name="connsiteX0" fmla="*/ 0 w 965770"/>
              <a:gd name="connsiteY0" fmla="*/ 111304 h 248292"/>
              <a:gd name="connsiteX1" fmla="*/ 143838 w 965770"/>
              <a:gd name="connsiteY1" fmla="*/ 18836 h 248292"/>
              <a:gd name="connsiteX2" fmla="*/ 452063 w 965770"/>
              <a:gd name="connsiteY2" fmla="*/ 224319 h 248292"/>
              <a:gd name="connsiteX3" fmla="*/ 750013 w 965770"/>
              <a:gd name="connsiteY3" fmla="*/ 162675 h 248292"/>
              <a:gd name="connsiteX4" fmla="*/ 965770 w 965770"/>
              <a:gd name="connsiteY4" fmla="*/ 244868 h 24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5770" h="248292">
                <a:moveTo>
                  <a:pt x="0" y="111304"/>
                </a:moveTo>
                <a:cubicBezTo>
                  <a:pt x="34247" y="55652"/>
                  <a:pt x="68494" y="0"/>
                  <a:pt x="143838" y="18836"/>
                </a:cubicBezTo>
                <a:cubicBezTo>
                  <a:pt x="219182" y="37672"/>
                  <a:pt x="351034" y="200346"/>
                  <a:pt x="452063" y="224319"/>
                </a:cubicBezTo>
                <a:cubicBezTo>
                  <a:pt x="553092" y="248292"/>
                  <a:pt x="664395" y="159250"/>
                  <a:pt x="750013" y="162675"/>
                </a:cubicBezTo>
                <a:cubicBezTo>
                  <a:pt x="835631" y="166100"/>
                  <a:pt x="900700" y="205484"/>
                  <a:pt x="965770" y="244868"/>
                </a:cubicBezTo>
              </a:path>
            </a:pathLst>
          </a:cu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7467600" y="3340778"/>
            <a:ext cx="762000" cy="76200"/>
          </a:xfrm>
          <a:custGeom>
            <a:avLst/>
            <a:gdLst>
              <a:gd name="connsiteX0" fmla="*/ 0 w 780836"/>
              <a:gd name="connsiteY0" fmla="*/ 0 h 208908"/>
              <a:gd name="connsiteX1" fmla="*/ 400692 w 780836"/>
              <a:gd name="connsiteY1" fmla="*/ 205483 h 208908"/>
              <a:gd name="connsiteX2" fmla="*/ 780836 w 780836"/>
              <a:gd name="connsiteY2" fmla="*/ 20548 h 208908"/>
              <a:gd name="connsiteX3" fmla="*/ 780836 w 780836"/>
              <a:gd name="connsiteY3" fmla="*/ 20548 h 20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836" h="208908">
                <a:moveTo>
                  <a:pt x="0" y="0"/>
                </a:moveTo>
                <a:cubicBezTo>
                  <a:pt x="135276" y="101029"/>
                  <a:pt x="270553" y="202058"/>
                  <a:pt x="400692" y="205483"/>
                </a:cubicBezTo>
                <a:cubicBezTo>
                  <a:pt x="530831" y="208908"/>
                  <a:pt x="780836" y="20548"/>
                  <a:pt x="780836" y="20548"/>
                </a:cubicBezTo>
                <a:lnTo>
                  <a:pt x="780836" y="20548"/>
                </a:lnTo>
              </a:path>
            </a:pathLst>
          </a:cu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202130" y="3192659"/>
            <a:ext cx="1304818" cy="505146"/>
          </a:xfrm>
          <a:custGeom>
            <a:avLst/>
            <a:gdLst>
              <a:gd name="connsiteX0" fmla="*/ 0 w 1304818"/>
              <a:gd name="connsiteY0" fmla="*/ 133564 h 505146"/>
              <a:gd name="connsiteX1" fmla="*/ 236306 w 1304818"/>
              <a:gd name="connsiteY1" fmla="*/ 61645 h 505146"/>
              <a:gd name="connsiteX2" fmla="*/ 729466 w 1304818"/>
              <a:gd name="connsiteY2" fmla="*/ 503434 h 505146"/>
              <a:gd name="connsiteX3" fmla="*/ 1304818 w 1304818"/>
              <a:gd name="connsiteY3" fmla="*/ 51371 h 505146"/>
              <a:gd name="connsiteX4" fmla="*/ 1304818 w 1304818"/>
              <a:gd name="connsiteY4" fmla="*/ 51371 h 50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818" h="505146">
                <a:moveTo>
                  <a:pt x="0" y="133564"/>
                </a:moveTo>
                <a:cubicBezTo>
                  <a:pt x="57364" y="66782"/>
                  <a:pt x="114728" y="0"/>
                  <a:pt x="236306" y="61645"/>
                </a:cubicBezTo>
                <a:cubicBezTo>
                  <a:pt x="357884" y="123290"/>
                  <a:pt x="551381" y="505146"/>
                  <a:pt x="729466" y="503434"/>
                </a:cubicBezTo>
                <a:cubicBezTo>
                  <a:pt x="907551" y="501722"/>
                  <a:pt x="1304818" y="51371"/>
                  <a:pt x="1304818" y="51371"/>
                </a:cubicBezTo>
                <a:lnTo>
                  <a:pt x="1304818" y="51371"/>
                </a:lnTo>
              </a:path>
            </a:pathLst>
          </a:cu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52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54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56" name="Picture 55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" name="Picture 5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55" name="TextBox 54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981200" y="4267200"/>
            <a:ext cx="2045752" cy="990600"/>
            <a:chOff x="1981200" y="3962400"/>
            <a:chExt cx="2045752" cy="990600"/>
          </a:xfrm>
        </p:grpSpPr>
        <p:sp>
          <p:nvSpPr>
            <p:cNvPr id="58" name="TextBox 57"/>
            <p:cNvSpPr txBox="1"/>
            <p:nvPr/>
          </p:nvSpPr>
          <p:spPr>
            <a:xfrm>
              <a:off x="1981200" y="4429780"/>
              <a:ext cx="20457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Passive sampler-based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concentration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60" name="Straight Arrow Connector 59"/>
            <p:cNvCxnSpPr>
              <a:stCxn id="58" idx="0"/>
            </p:cNvCxnSpPr>
            <p:nvPr/>
          </p:nvCxnSpPr>
          <p:spPr>
            <a:xfrm flipH="1" flipV="1">
              <a:off x="2286000" y="3962400"/>
              <a:ext cx="718076" cy="46738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1524000" y="2209800"/>
            <a:ext cx="1258678" cy="914400"/>
            <a:chOff x="1524000" y="1905000"/>
            <a:chExt cx="1258678" cy="914400"/>
          </a:xfrm>
        </p:grpSpPr>
        <p:sp>
          <p:nvSpPr>
            <p:cNvPr id="61" name="TextBox 60"/>
            <p:cNvSpPr txBox="1"/>
            <p:nvPr/>
          </p:nvSpPr>
          <p:spPr>
            <a:xfrm>
              <a:off x="1524000" y="1905000"/>
              <a:ext cx="12586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Actual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concentration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63" name="Straight Arrow Connector 62"/>
            <p:cNvCxnSpPr>
              <a:stCxn id="61" idx="2"/>
            </p:cNvCxnSpPr>
            <p:nvPr/>
          </p:nvCxnSpPr>
          <p:spPr>
            <a:xfrm flipH="1">
              <a:off x="1981200" y="2428220"/>
              <a:ext cx="172139" cy="3911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What Passive Samplers Tell Us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7757675" y="2938409"/>
            <a:ext cx="780150" cy="792879"/>
          </a:xfrm>
          <a:custGeom>
            <a:avLst/>
            <a:gdLst>
              <a:gd name="connsiteX0" fmla="*/ 626037 w 780150"/>
              <a:gd name="connsiteY0" fmla="*/ 123290 h 792879"/>
              <a:gd name="connsiteX1" fmla="*/ 513022 w 780150"/>
              <a:gd name="connsiteY1" fmla="*/ 30822 h 792879"/>
              <a:gd name="connsiteX2" fmla="*/ 471925 w 780150"/>
              <a:gd name="connsiteY2" fmla="*/ 10274 h 792879"/>
              <a:gd name="connsiteX3" fmla="*/ 420554 w 780150"/>
              <a:gd name="connsiteY3" fmla="*/ 0 h 792879"/>
              <a:gd name="connsiteX4" fmla="*/ 256168 w 780150"/>
              <a:gd name="connsiteY4" fmla="*/ 20548 h 792879"/>
              <a:gd name="connsiteX5" fmla="*/ 215071 w 780150"/>
              <a:gd name="connsiteY5" fmla="*/ 41097 h 792879"/>
              <a:gd name="connsiteX6" fmla="*/ 163700 w 780150"/>
              <a:gd name="connsiteY6" fmla="*/ 61645 h 792879"/>
              <a:gd name="connsiteX7" fmla="*/ 81507 w 780150"/>
              <a:gd name="connsiteY7" fmla="*/ 154112 h 792879"/>
              <a:gd name="connsiteX8" fmla="*/ 30136 w 780150"/>
              <a:gd name="connsiteY8" fmla="*/ 256854 h 792879"/>
              <a:gd name="connsiteX9" fmla="*/ 19862 w 780150"/>
              <a:gd name="connsiteY9" fmla="*/ 308225 h 792879"/>
              <a:gd name="connsiteX10" fmla="*/ 19862 w 780150"/>
              <a:gd name="connsiteY10" fmla="*/ 534256 h 792879"/>
              <a:gd name="connsiteX11" fmla="*/ 60959 w 780150"/>
              <a:gd name="connsiteY11" fmla="*/ 595901 h 792879"/>
              <a:gd name="connsiteX12" fmla="*/ 112329 w 780150"/>
              <a:gd name="connsiteY12" fmla="*/ 647272 h 792879"/>
              <a:gd name="connsiteX13" fmla="*/ 184249 w 780150"/>
              <a:gd name="connsiteY13" fmla="*/ 698643 h 792879"/>
              <a:gd name="connsiteX14" fmla="*/ 276716 w 780150"/>
              <a:gd name="connsiteY14" fmla="*/ 750013 h 792879"/>
              <a:gd name="connsiteX15" fmla="*/ 358909 w 780150"/>
              <a:gd name="connsiteY15" fmla="*/ 791110 h 792879"/>
              <a:gd name="connsiteX16" fmla="*/ 605489 w 780150"/>
              <a:gd name="connsiteY16" fmla="*/ 780836 h 792879"/>
              <a:gd name="connsiteX17" fmla="*/ 656860 w 780150"/>
              <a:gd name="connsiteY17" fmla="*/ 770562 h 792879"/>
              <a:gd name="connsiteX18" fmla="*/ 687682 w 780150"/>
              <a:gd name="connsiteY18" fmla="*/ 750013 h 792879"/>
              <a:gd name="connsiteX19" fmla="*/ 759601 w 780150"/>
              <a:gd name="connsiteY19" fmla="*/ 657546 h 792879"/>
              <a:gd name="connsiteX20" fmla="*/ 780150 w 780150"/>
              <a:gd name="connsiteY20" fmla="*/ 595901 h 792879"/>
              <a:gd name="connsiteX21" fmla="*/ 769876 w 780150"/>
              <a:gd name="connsiteY21" fmla="*/ 369870 h 792879"/>
              <a:gd name="connsiteX22" fmla="*/ 749327 w 780150"/>
              <a:gd name="connsiteY22" fmla="*/ 308225 h 792879"/>
              <a:gd name="connsiteX23" fmla="*/ 718505 w 780150"/>
              <a:gd name="connsiteY23" fmla="*/ 236306 h 792879"/>
              <a:gd name="connsiteX24" fmla="*/ 667134 w 780150"/>
              <a:gd name="connsiteY24" fmla="*/ 184935 h 792879"/>
              <a:gd name="connsiteX25" fmla="*/ 626037 w 780150"/>
              <a:gd name="connsiteY25" fmla="*/ 133564 h 792879"/>
              <a:gd name="connsiteX26" fmla="*/ 554118 w 780150"/>
              <a:gd name="connsiteY26" fmla="*/ 92467 h 792879"/>
              <a:gd name="connsiteX27" fmla="*/ 492473 w 780150"/>
              <a:gd name="connsiteY27" fmla="*/ 61645 h 792879"/>
              <a:gd name="connsiteX28" fmla="*/ 461651 w 780150"/>
              <a:gd name="connsiteY28" fmla="*/ 41097 h 79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80150" h="792879">
                <a:moveTo>
                  <a:pt x="626037" y="123290"/>
                </a:moveTo>
                <a:cubicBezTo>
                  <a:pt x="580949" y="78201"/>
                  <a:pt x="583386" y="77731"/>
                  <a:pt x="513022" y="30822"/>
                </a:cubicBezTo>
                <a:cubicBezTo>
                  <a:pt x="500278" y="22326"/>
                  <a:pt x="486455" y="15117"/>
                  <a:pt x="471925" y="10274"/>
                </a:cubicBezTo>
                <a:cubicBezTo>
                  <a:pt x="455358" y="4752"/>
                  <a:pt x="437678" y="3425"/>
                  <a:pt x="420554" y="0"/>
                </a:cubicBezTo>
                <a:cubicBezTo>
                  <a:pt x="365759" y="6849"/>
                  <a:pt x="310317" y="9718"/>
                  <a:pt x="256168" y="20548"/>
                </a:cubicBezTo>
                <a:cubicBezTo>
                  <a:pt x="241149" y="23552"/>
                  <a:pt x="229067" y="34877"/>
                  <a:pt x="215071" y="41097"/>
                </a:cubicBezTo>
                <a:cubicBezTo>
                  <a:pt x="198218" y="48587"/>
                  <a:pt x="180824" y="54796"/>
                  <a:pt x="163700" y="61645"/>
                </a:cubicBezTo>
                <a:cubicBezTo>
                  <a:pt x="129280" y="96065"/>
                  <a:pt x="102896" y="114389"/>
                  <a:pt x="81507" y="154112"/>
                </a:cubicBezTo>
                <a:cubicBezTo>
                  <a:pt x="63354" y="187825"/>
                  <a:pt x="30136" y="256854"/>
                  <a:pt x="30136" y="256854"/>
                </a:cubicBezTo>
                <a:cubicBezTo>
                  <a:pt x="26711" y="273978"/>
                  <a:pt x="22517" y="290965"/>
                  <a:pt x="19862" y="308225"/>
                </a:cubicBezTo>
                <a:cubicBezTo>
                  <a:pt x="8003" y="385308"/>
                  <a:pt x="0" y="454810"/>
                  <a:pt x="19862" y="534256"/>
                </a:cubicBezTo>
                <a:cubicBezTo>
                  <a:pt x="25852" y="558215"/>
                  <a:pt x="47260" y="575353"/>
                  <a:pt x="60959" y="595901"/>
                </a:cubicBezTo>
                <a:cubicBezTo>
                  <a:pt x="100535" y="655265"/>
                  <a:pt x="59054" y="601608"/>
                  <a:pt x="112329" y="647272"/>
                </a:cubicBezTo>
                <a:cubicBezTo>
                  <a:pt x="174380" y="700459"/>
                  <a:pt x="127614" y="679765"/>
                  <a:pt x="184249" y="698643"/>
                </a:cubicBezTo>
                <a:cubicBezTo>
                  <a:pt x="325605" y="792879"/>
                  <a:pt x="191462" y="711261"/>
                  <a:pt x="276716" y="750013"/>
                </a:cubicBezTo>
                <a:cubicBezTo>
                  <a:pt x="304602" y="762689"/>
                  <a:pt x="358909" y="791110"/>
                  <a:pt x="358909" y="791110"/>
                </a:cubicBezTo>
                <a:cubicBezTo>
                  <a:pt x="441102" y="787685"/>
                  <a:pt x="523419" y="786496"/>
                  <a:pt x="605489" y="780836"/>
                </a:cubicBezTo>
                <a:cubicBezTo>
                  <a:pt x="622910" y="779635"/>
                  <a:pt x="640509" y="776694"/>
                  <a:pt x="656860" y="770562"/>
                </a:cubicBezTo>
                <a:cubicBezTo>
                  <a:pt x="668422" y="766226"/>
                  <a:pt x="678196" y="757918"/>
                  <a:pt x="687682" y="750013"/>
                </a:cubicBezTo>
                <a:cubicBezTo>
                  <a:pt x="712233" y="729554"/>
                  <a:pt x="750787" y="683987"/>
                  <a:pt x="759601" y="657546"/>
                </a:cubicBezTo>
                <a:lnTo>
                  <a:pt x="780150" y="595901"/>
                </a:lnTo>
                <a:cubicBezTo>
                  <a:pt x="776725" y="520557"/>
                  <a:pt x="777911" y="444862"/>
                  <a:pt x="769876" y="369870"/>
                </a:cubicBezTo>
                <a:cubicBezTo>
                  <a:pt x="767568" y="348333"/>
                  <a:pt x="756177" y="328773"/>
                  <a:pt x="749327" y="308225"/>
                </a:cubicBezTo>
                <a:cubicBezTo>
                  <a:pt x="741690" y="285315"/>
                  <a:pt x="733318" y="255351"/>
                  <a:pt x="718505" y="236306"/>
                </a:cubicBezTo>
                <a:cubicBezTo>
                  <a:pt x="703637" y="217191"/>
                  <a:pt x="680567" y="205085"/>
                  <a:pt x="667134" y="184935"/>
                </a:cubicBezTo>
                <a:cubicBezTo>
                  <a:pt x="651875" y="162045"/>
                  <a:pt x="646954" y="150297"/>
                  <a:pt x="626037" y="133564"/>
                </a:cubicBezTo>
                <a:cubicBezTo>
                  <a:pt x="594748" y="108533"/>
                  <a:pt x="591032" y="113561"/>
                  <a:pt x="554118" y="92467"/>
                </a:cubicBezTo>
                <a:cubicBezTo>
                  <a:pt x="498354" y="60601"/>
                  <a:pt x="548983" y="80481"/>
                  <a:pt x="492473" y="61645"/>
                </a:cubicBezTo>
                <a:lnTo>
                  <a:pt x="461651" y="41097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915166" y="3886200"/>
            <a:ext cx="2155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“Time-averaged” or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“time-integrated”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measurement</a:t>
            </a:r>
          </a:p>
        </p:txBody>
      </p:sp>
      <p:grpSp>
        <p:nvGrpSpPr>
          <p:cNvPr id="69" name="Group 807"/>
          <p:cNvGrpSpPr>
            <a:grpSpLocks/>
          </p:cNvGrpSpPr>
          <p:nvPr/>
        </p:nvGrpSpPr>
        <p:grpSpPr bwMode="auto">
          <a:xfrm rot="20266692">
            <a:off x="152400" y="152400"/>
            <a:ext cx="869950" cy="533400"/>
            <a:chOff x="1152" y="3504"/>
            <a:chExt cx="740" cy="408"/>
          </a:xfrm>
        </p:grpSpPr>
        <p:sp>
          <p:nvSpPr>
            <p:cNvPr id="70" name="AutoShape 808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AutoShape 809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Line 810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811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812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813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814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815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816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817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818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819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820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821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822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6" grpId="0"/>
      <p:bldP spid="27" grpId="0"/>
      <p:bldP spid="25" grpId="0" animBg="1"/>
      <p:bldP spid="28" grpId="0" animBg="1"/>
      <p:bldP spid="29" grpId="0" animBg="1"/>
      <p:bldP spid="34" grpId="0" animBg="1"/>
      <p:bldP spid="40" grpId="0" animBg="1"/>
      <p:bldP spid="42" grpId="0" animBg="1"/>
      <p:bldP spid="47" grpId="0" animBg="1"/>
      <p:bldP spid="48" grpId="0" animBg="1"/>
      <p:bldP spid="50" grpId="0" animBg="1"/>
      <p:bldP spid="67" grpId="0" animBg="1"/>
      <p:bldP spid="6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D5390B5D-CC98-4686-AB76-0FA19172C417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12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2064" name="AutoShape 183"/>
          <p:cNvSpPr>
            <a:spLocks noChangeArrowheads="1"/>
          </p:cNvSpPr>
          <p:nvPr/>
        </p:nvSpPr>
        <p:spPr bwMode="auto">
          <a:xfrm>
            <a:off x="152400" y="63246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4" name="Group 283"/>
          <p:cNvGrpSpPr/>
          <p:nvPr/>
        </p:nvGrpSpPr>
        <p:grpSpPr>
          <a:xfrm>
            <a:off x="838200" y="811743"/>
            <a:ext cx="7467600" cy="5817657"/>
            <a:chOff x="762000" y="811743"/>
            <a:chExt cx="7467600" cy="5817657"/>
          </a:xfrm>
        </p:grpSpPr>
        <p:grpSp>
          <p:nvGrpSpPr>
            <p:cNvPr id="283" name="Group 282"/>
            <p:cNvGrpSpPr/>
            <p:nvPr/>
          </p:nvGrpSpPr>
          <p:grpSpPr>
            <a:xfrm>
              <a:off x="762000" y="811743"/>
              <a:ext cx="7467600" cy="5817657"/>
              <a:chOff x="838200" y="811743"/>
              <a:chExt cx="7467600" cy="5817657"/>
            </a:xfrm>
          </p:grpSpPr>
          <p:grpSp>
            <p:nvGrpSpPr>
              <p:cNvPr id="233" name="Group 232"/>
              <p:cNvGrpSpPr/>
              <p:nvPr/>
            </p:nvGrpSpPr>
            <p:grpSpPr>
              <a:xfrm>
                <a:off x="838200" y="811743"/>
                <a:ext cx="7467600" cy="5817657"/>
                <a:chOff x="838200" y="811743"/>
                <a:chExt cx="7467600" cy="5817657"/>
              </a:xfrm>
            </p:grpSpPr>
            <p:grpSp>
              <p:nvGrpSpPr>
                <p:cNvPr id="132" name="Group 131"/>
                <p:cNvGrpSpPr/>
                <p:nvPr/>
              </p:nvGrpSpPr>
              <p:grpSpPr>
                <a:xfrm>
                  <a:off x="838200" y="811743"/>
                  <a:ext cx="7467600" cy="5817657"/>
                  <a:chOff x="838200" y="811743"/>
                  <a:chExt cx="7467600" cy="5817657"/>
                </a:xfrm>
              </p:grpSpPr>
              <p:pic>
                <p:nvPicPr>
                  <p:cNvPr id="119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838200" y="811743"/>
                    <a:ext cx="7467600" cy="58176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120" name="Text Box 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05600" y="1219200"/>
                    <a:ext cx="1368425" cy="287338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1" hangingPunct="1">
                      <a:lnSpc>
                        <a:spcPct val="80000"/>
                      </a:lnSpc>
                    </a:pPr>
                    <a:r>
                      <a:rPr lang="en-US" sz="1600" b="1" dirty="0">
                        <a:solidFill>
                          <a:srgbClr val="000000"/>
                        </a:solidFill>
                      </a:rPr>
                      <a:t>Atmosphere</a:t>
                    </a:r>
                  </a:p>
                </p:txBody>
              </p:sp>
              <p:sp>
                <p:nvSpPr>
                  <p:cNvPr id="121" name="Text Box 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15200" y="2913062"/>
                    <a:ext cx="749300" cy="287338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1" hangingPunct="1">
                      <a:lnSpc>
                        <a:spcPct val="80000"/>
                      </a:lnSpc>
                    </a:pPr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Water</a:t>
                    </a:r>
                  </a:p>
                </p:txBody>
              </p:sp>
            </p:grpSp>
            <p:sp>
              <p:nvSpPr>
                <p:cNvPr id="122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1635125" y="5994400"/>
                  <a:ext cx="1565275" cy="48260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lnSpc>
                      <a:spcPct val="8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</a:rPr>
                    <a:t>Contaminated Sediments</a:t>
                  </a:r>
                </a:p>
              </p:txBody>
            </p:sp>
          </p:grpSp>
          <p:grpSp>
            <p:nvGrpSpPr>
              <p:cNvPr id="134" name="Group 489"/>
              <p:cNvGrpSpPr>
                <a:grpSpLocks/>
              </p:cNvGrpSpPr>
              <p:nvPr/>
            </p:nvGrpSpPr>
            <p:grpSpPr bwMode="auto">
              <a:xfrm>
                <a:off x="4114800" y="3352800"/>
                <a:ext cx="838200" cy="660400"/>
                <a:chOff x="2819400" y="3840815"/>
                <a:chExt cx="1126021" cy="965381"/>
              </a:xfrm>
            </p:grpSpPr>
            <p:grpSp>
              <p:nvGrpSpPr>
                <p:cNvPr id="135" name="Group 110"/>
                <p:cNvGrpSpPr>
                  <a:grpSpLocks/>
                </p:cNvGrpSpPr>
                <p:nvPr/>
              </p:nvGrpSpPr>
              <p:grpSpPr bwMode="auto">
                <a:xfrm rot="19565398">
                  <a:off x="2819400" y="3962400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168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69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0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2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3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4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5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6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7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8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8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82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36" name="Group 110"/>
                <p:cNvGrpSpPr>
                  <a:grpSpLocks/>
                </p:cNvGrpSpPr>
                <p:nvPr/>
              </p:nvGrpSpPr>
              <p:grpSpPr bwMode="auto">
                <a:xfrm rot="1715587">
                  <a:off x="3212084" y="4437631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153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54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55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56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57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58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5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6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6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62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63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6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65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66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67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37" name="Group 110"/>
                <p:cNvGrpSpPr>
                  <a:grpSpLocks/>
                </p:cNvGrpSpPr>
                <p:nvPr/>
              </p:nvGrpSpPr>
              <p:grpSpPr bwMode="auto">
                <a:xfrm rot="18547844">
                  <a:off x="3484810" y="3932861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138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9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0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2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3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4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5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6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7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4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5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5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52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83" name="Group 489"/>
              <p:cNvGrpSpPr>
                <a:grpSpLocks/>
              </p:cNvGrpSpPr>
              <p:nvPr/>
            </p:nvGrpSpPr>
            <p:grpSpPr bwMode="auto">
              <a:xfrm>
                <a:off x="4114800" y="5638800"/>
                <a:ext cx="838200" cy="660400"/>
                <a:chOff x="2819400" y="3840815"/>
                <a:chExt cx="1126021" cy="965381"/>
              </a:xfrm>
            </p:grpSpPr>
            <p:grpSp>
              <p:nvGrpSpPr>
                <p:cNvPr id="184" name="Group 110"/>
                <p:cNvGrpSpPr>
                  <a:grpSpLocks/>
                </p:cNvGrpSpPr>
                <p:nvPr/>
              </p:nvGrpSpPr>
              <p:grpSpPr bwMode="auto">
                <a:xfrm rot="19565398">
                  <a:off x="2819400" y="3962400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217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8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0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1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2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3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4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5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7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29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0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1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85" name="Group 110"/>
                <p:cNvGrpSpPr>
                  <a:grpSpLocks/>
                </p:cNvGrpSpPr>
                <p:nvPr/>
              </p:nvGrpSpPr>
              <p:grpSpPr bwMode="auto">
                <a:xfrm rot="1715587">
                  <a:off x="3212084" y="4437631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202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3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4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5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6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7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8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9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0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1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2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3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4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16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86" name="Group 110"/>
                <p:cNvGrpSpPr>
                  <a:grpSpLocks/>
                </p:cNvGrpSpPr>
                <p:nvPr/>
              </p:nvGrpSpPr>
              <p:grpSpPr bwMode="auto">
                <a:xfrm rot="18547844">
                  <a:off x="3484810" y="3932861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187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88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8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0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1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2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3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4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5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7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8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99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0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1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234" name="Group 489"/>
              <p:cNvGrpSpPr>
                <a:grpSpLocks/>
              </p:cNvGrpSpPr>
              <p:nvPr/>
            </p:nvGrpSpPr>
            <p:grpSpPr bwMode="auto">
              <a:xfrm>
                <a:off x="2057400" y="3276600"/>
                <a:ext cx="838200" cy="660400"/>
                <a:chOff x="2819400" y="3840815"/>
                <a:chExt cx="1126021" cy="965381"/>
              </a:xfrm>
            </p:grpSpPr>
            <p:grpSp>
              <p:nvGrpSpPr>
                <p:cNvPr id="235" name="Group 110"/>
                <p:cNvGrpSpPr>
                  <a:grpSpLocks/>
                </p:cNvGrpSpPr>
                <p:nvPr/>
              </p:nvGrpSpPr>
              <p:grpSpPr bwMode="auto">
                <a:xfrm rot="19565398">
                  <a:off x="2819400" y="3962400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268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9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0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2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3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4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5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6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7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8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8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82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36" name="Group 110"/>
                <p:cNvGrpSpPr>
                  <a:grpSpLocks/>
                </p:cNvGrpSpPr>
                <p:nvPr/>
              </p:nvGrpSpPr>
              <p:grpSpPr bwMode="auto">
                <a:xfrm rot="1715587">
                  <a:off x="3212084" y="4437631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253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4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5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6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7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8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2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3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5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6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7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37" name="Group 110"/>
                <p:cNvGrpSpPr>
                  <a:grpSpLocks/>
                </p:cNvGrpSpPr>
                <p:nvPr/>
              </p:nvGrpSpPr>
              <p:grpSpPr bwMode="auto">
                <a:xfrm rot="18547844">
                  <a:off x="3484810" y="3932861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238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9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0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2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3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4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5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6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7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52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</p:grpSp>
        <p:grpSp>
          <p:nvGrpSpPr>
            <p:cNvPr id="2078" name="Group 505"/>
            <p:cNvGrpSpPr>
              <a:grpSpLocks/>
            </p:cNvGrpSpPr>
            <p:nvPr/>
          </p:nvGrpSpPr>
          <p:grpSpPr bwMode="auto">
            <a:xfrm>
              <a:off x="5181600" y="3276600"/>
              <a:ext cx="2971800" cy="485775"/>
              <a:chOff x="5648361" y="2286000"/>
              <a:chExt cx="2972460" cy="486287"/>
            </a:xfrm>
          </p:grpSpPr>
          <p:sp>
            <p:nvSpPr>
              <p:cNvPr id="2104" name="Text Box 89"/>
              <p:cNvSpPr txBox="1">
                <a:spLocks noChangeArrowheads="1"/>
              </p:cNvSpPr>
              <p:nvPr/>
            </p:nvSpPr>
            <p:spPr bwMode="auto">
              <a:xfrm>
                <a:off x="5791200" y="2286000"/>
                <a:ext cx="2829621" cy="4862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</a:pPr>
                <a:r>
                  <a:rPr lang="en-US" sz="1600" b="1" dirty="0">
                    <a:solidFill>
                      <a:srgbClr val="FFFF00"/>
                    </a:solidFill>
                  </a:rPr>
                  <a:t>Dissolved and Bioavailable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en-US" sz="1600" b="1" dirty="0">
                    <a:solidFill>
                      <a:srgbClr val="FFFF00"/>
                    </a:solidFill>
                  </a:rPr>
                  <a:t>Concentration</a:t>
                </a:r>
              </a:p>
            </p:txBody>
          </p:sp>
          <p:cxnSp>
            <p:nvCxnSpPr>
              <p:cNvPr id="2105" name="Straight Arrow Connector 502"/>
              <p:cNvCxnSpPr>
                <a:cxnSpLocks noChangeShapeType="1"/>
              </p:cNvCxnSpPr>
              <p:nvPr/>
            </p:nvCxnSpPr>
            <p:spPr bwMode="auto">
              <a:xfrm flipH="1" flipV="1">
                <a:off x="5648361" y="2591121"/>
                <a:ext cx="371440" cy="1266"/>
              </a:xfrm>
              <a:prstGeom prst="straightConnector1">
                <a:avLst/>
              </a:prstGeom>
              <a:noFill/>
              <a:ln w="19050" algn="ctr">
                <a:solidFill>
                  <a:srgbClr val="FFFF00"/>
                </a:solidFill>
                <a:round/>
                <a:headEnd/>
                <a:tailEnd type="arrow" w="med" len="med"/>
              </a:ln>
            </p:spPr>
          </p:cxnSp>
        </p:grpSp>
      </p:grpSp>
      <p:sp>
        <p:nvSpPr>
          <p:cNvPr id="439" name="Freeform 438"/>
          <p:cNvSpPr>
            <a:spLocks/>
          </p:cNvSpPr>
          <p:nvPr/>
        </p:nvSpPr>
        <p:spPr bwMode="auto">
          <a:xfrm>
            <a:off x="3886200" y="3122612"/>
            <a:ext cx="1195388" cy="1068388"/>
          </a:xfrm>
          <a:custGeom>
            <a:avLst/>
            <a:gdLst>
              <a:gd name="T0" fmla="*/ 697502 w 1195057"/>
              <a:gd name="T1" fmla="*/ 91778 h 1068937"/>
              <a:gd name="T2" fmla="*/ 661269 w 1195057"/>
              <a:gd name="T3" fmla="*/ 82733 h 1068937"/>
              <a:gd name="T4" fmla="*/ 190228 w 1195057"/>
              <a:gd name="T5" fmla="*/ 109866 h 1068937"/>
              <a:gd name="T6" fmla="*/ 126818 w 1195057"/>
              <a:gd name="T7" fmla="*/ 155087 h 1068937"/>
              <a:gd name="T8" fmla="*/ 27176 w 1195057"/>
              <a:gd name="T9" fmla="*/ 317883 h 1068937"/>
              <a:gd name="T10" fmla="*/ 0 w 1195057"/>
              <a:gd name="T11" fmla="*/ 381191 h 1068937"/>
              <a:gd name="T12" fmla="*/ 9059 w 1195057"/>
              <a:gd name="T13" fmla="*/ 525899 h 1068937"/>
              <a:gd name="T14" fmla="*/ 27176 w 1195057"/>
              <a:gd name="T15" fmla="*/ 553031 h 1068937"/>
              <a:gd name="T16" fmla="*/ 45293 w 1195057"/>
              <a:gd name="T17" fmla="*/ 661561 h 1068937"/>
              <a:gd name="T18" fmla="*/ 63410 w 1195057"/>
              <a:gd name="T19" fmla="*/ 697737 h 1068937"/>
              <a:gd name="T20" fmla="*/ 90584 w 1195057"/>
              <a:gd name="T21" fmla="*/ 706782 h 1068937"/>
              <a:gd name="T22" fmla="*/ 126818 w 1195057"/>
              <a:gd name="T23" fmla="*/ 770090 h 1068937"/>
              <a:gd name="T24" fmla="*/ 172111 w 1195057"/>
              <a:gd name="T25" fmla="*/ 797223 h 1068937"/>
              <a:gd name="T26" fmla="*/ 235520 w 1195057"/>
              <a:gd name="T27" fmla="*/ 860532 h 1068937"/>
              <a:gd name="T28" fmla="*/ 307987 w 1195057"/>
              <a:gd name="T29" fmla="*/ 914798 h 1068937"/>
              <a:gd name="T30" fmla="*/ 335164 w 1195057"/>
              <a:gd name="T31" fmla="*/ 932885 h 1068937"/>
              <a:gd name="T32" fmla="*/ 389515 w 1195057"/>
              <a:gd name="T33" fmla="*/ 950974 h 1068937"/>
              <a:gd name="T34" fmla="*/ 452923 w 1195057"/>
              <a:gd name="T35" fmla="*/ 987150 h 1068937"/>
              <a:gd name="T36" fmla="*/ 507274 w 1195057"/>
              <a:gd name="T37" fmla="*/ 996195 h 1068937"/>
              <a:gd name="T38" fmla="*/ 588801 w 1195057"/>
              <a:gd name="T39" fmla="*/ 1032371 h 1068937"/>
              <a:gd name="T40" fmla="*/ 661269 w 1195057"/>
              <a:gd name="T41" fmla="*/ 1059504 h 1068937"/>
              <a:gd name="T42" fmla="*/ 878672 w 1195057"/>
              <a:gd name="T43" fmla="*/ 1050460 h 1068937"/>
              <a:gd name="T44" fmla="*/ 923965 w 1195057"/>
              <a:gd name="T45" fmla="*/ 1005238 h 1068937"/>
              <a:gd name="T46" fmla="*/ 951139 w 1195057"/>
              <a:gd name="T47" fmla="*/ 987150 h 1068937"/>
              <a:gd name="T48" fmla="*/ 969256 w 1195057"/>
              <a:gd name="T49" fmla="*/ 960017 h 1068937"/>
              <a:gd name="T50" fmla="*/ 978316 w 1195057"/>
              <a:gd name="T51" fmla="*/ 923841 h 1068937"/>
              <a:gd name="T52" fmla="*/ 1005490 w 1195057"/>
              <a:gd name="T53" fmla="*/ 905752 h 1068937"/>
              <a:gd name="T54" fmla="*/ 1014550 w 1195057"/>
              <a:gd name="T55" fmla="*/ 869576 h 1068937"/>
              <a:gd name="T56" fmla="*/ 1032667 w 1195057"/>
              <a:gd name="T57" fmla="*/ 788179 h 1068937"/>
              <a:gd name="T58" fmla="*/ 1087017 w 1195057"/>
              <a:gd name="T59" fmla="*/ 724869 h 1068937"/>
              <a:gd name="T60" fmla="*/ 1141368 w 1195057"/>
              <a:gd name="T61" fmla="*/ 625384 h 1068937"/>
              <a:gd name="T62" fmla="*/ 1195719 w 1195057"/>
              <a:gd name="T63" fmla="*/ 525899 h 1068937"/>
              <a:gd name="T64" fmla="*/ 1186661 w 1195057"/>
              <a:gd name="T65" fmla="*/ 363102 h 1068937"/>
              <a:gd name="T66" fmla="*/ 1177602 w 1195057"/>
              <a:gd name="T67" fmla="*/ 335970 h 1068937"/>
              <a:gd name="T68" fmla="*/ 1150427 w 1195057"/>
              <a:gd name="T69" fmla="*/ 308838 h 1068937"/>
              <a:gd name="T70" fmla="*/ 1105134 w 1195057"/>
              <a:gd name="T71" fmla="*/ 245529 h 1068937"/>
              <a:gd name="T72" fmla="*/ 1077959 w 1195057"/>
              <a:gd name="T73" fmla="*/ 209351 h 1068937"/>
              <a:gd name="T74" fmla="*/ 1032667 w 1195057"/>
              <a:gd name="T75" fmla="*/ 173176 h 1068937"/>
              <a:gd name="T76" fmla="*/ 1005490 w 1195057"/>
              <a:gd name="T77" fmla="*/ 146043 h 1068937"/>
              <a:gd name="T78" fmla="*/ 942082 w 1195057"/>
              <a:gd name="T79" fmla="*/ 100822 h 1068937"/>
              <a:gd name="T80" fmla="*/ 923965 w 1195057"/>
              <a:gd name="T81" fmla="*/ 73689 h 1068937"/>
              <a:gd name="T82" fmla="*/ 860555 w 1195057"/>
              <a:gd name="T83" fmla="*/ 37514 h 1068937"/>
              <a:gd name="T84" fmla="*/ 788087 w 1195057"/>
              <a:gd name="T85" fmla="*/ 1336 h 1068937"/>
              <a:gd name="T86" fmla="*/ 652211 w 1195057"/>
              <a:gd name="T87" fmla="*/ 10381 h 1068937"/>
              <a:gd name="T88" fmla="*/ 634094 w 1195057"/>
              <a:gd name="T89" fmla="*/ 37514 h 1068937"/>
              <a:gd name="T90" fmla="*/ 625035 w 1195057"/>
              <a:gd name="T91" fmla="*/ 82733 h 10689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195057"/>
              <a:gd name="T139" fmla="*/ 0 h 1068937"/>
              <a:gd name="T140" fmla="*/ 1195057 w 1195057"/>
              <a:gd name="T141" fmla="*/ 1068937 h 10689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195057" h="1068937">
                <a:moveTo>
                  <a:pt x="697116" y="91872"/>
                </a:moveTo>
                <a:cubicBezTo>
                  <a:pt x="685045" y="88854"/>
                  <a:pt x="673343" y="82584"/>
                  <a:pt x="660903" y="82819"/>
                </a:cubicBezTo>
                <a:cubicBezTo>
                  <a:pt x="239377" y="90773"/>
                  <a:pt x="355646" y="54808"/>
                  <a:pt x="190122" y="109979"/>
                </a:cubicBezTo>
                <a:cubicBezTo>
                  <a:pt x="168997" y="125068"/>
                  <a:pt x="145105" y="136890"/>
                  <a:pt x="126748" y="155247"/>
                </a:cubicBezTo>
                <a:cubicBezTo>
                  <a:pt x="77036" y="204959"/>
                  <a:pt x="58136" y="256256"/>
                  <a:pt x="27160" y="318209"/>
                </a:cubicBezTo>
                <a:cubicBezTo>
                  <a:pt x="4785" y="362960"/>
                  <a:pt x="13321" y="341619"/>
                  <a:pt x="0" y="381583"/>
                </a:cubicBezTo>
                <a:cubicBezTo>
                  <a:pt x="3018" y="429868"/>
                  <a:pt x="1508" y="478651"/>
                  <a:pt x="9053" y="526439"/>
                </a:cubicBezTo>
                <a:cubicBezTo>
                  <a:pt x="10750" y="537187"/>
                  <a:pt x="24297" y="543102"/>
                  <a:pt x="27160" y="553599"/>
                </a:cubicBezTo>
                <a:cubicBezTo>
                  <a:pt x="44691" y="617880"/>
                  <a:pt x="26765" y="612904"/>
                  <a:pt x="45267" y="662241"/>
                </a:cubicBezTo>
                <a:cubicBezTo>
                  <a:pt x="50006" y="674878"/>
                  <a:pt x="53831" y="688912"/>
                  <a:pt x="63374" y="698455"/>
                </a:cubicBezTo>
                <a:cubicBezTo>
                  <a:pt x="70122" y="705203"/>
                  <a:pt x="81481" y="704490"/>
                  <a:pt x="90534" y="707508"/>
                </a:cubicBezTo>
                <a:cubicBezTo>
                  <a:pt x="99873" y="735524"/>
                  <a:pt x="100956" y="748314"/>
                  <a:pt x="126748" y="770882"/>
                </a:cubicBezTo>
                <a:cubicBezTo>
                  <a:pt x="139991" y="782470"/>
                  <a:pt x="158497" y="786778"/>
                  <a:pt x="172015" y="798043"/>
                </a:cubicBezTo>
                <a:cubicBezTo>
                  <a:pt x="194966" y="817169"/>
                  <a:pt x="211490" y="843492"/>
                  <a:pt x="235390" y="861417"/>
                </a:cubicBezTo>
                <a:cubicBezTo>
                  <a:pt x="259532" y="879524"/>
                  <a:pt x="282707" y="898998"/>
                  <a:pt x="307817" y="915738"/>
                </a:cubicBezTo>
                <a:cubicBezTo>
                  <a:pt x="316871" y="921774"/>
                  <a:pt x="325035" y="929426"/>
                  <a:pt x="334978" y="933845"/>
                </a:cubicBezTo>
                <a:cubicBezTo>
                  <a:pt x="352419" y="941597"/>
                  <a:pt x="371858" y="944200"/>
                  <a:pt x="389299" y="951952"/>
                </a:cubicBezTo>
                <a:cubicBezTo>
                  <a:pt x="435459" y="972467"/>
                  <a:pt x="397088" y="971489"/>
                  <a:pt x="452673" y="988165"/>
                </a:cubicBezTo>
                <a:cubicBezTo>
                  <a:pt x="470256" y="993440"/>
                  <a:pt x="488887" y="994201"/>
                  <a:pt x="506994" y="997219"/>
                </a:cubicBezTo>
                <a:cubicBezTo>
                  <a:pt x="604795" y="1055899"/>
                  <a:pt x="505587" y="1002349"/>
                  <a:pt x="588475" y="1033433"/>
                </a:cubicBezTo>
                <a:cubicBezTo>
                  <a:pt x="683151" y="1068937"/>
                  <a:pt x="567957" y="1037358"/>
                  <a:pt x="660903" y="1060593"/>
                </a:cubicBezTo>
                <a:cubicBezTo>
                  <a:pt x="733331" y="1057575"/>
                  <a:pt x="806139" y="1059545"/>
                  <a:pt x="878186" y="1051540"/>
                </a:cubicBezTo>
                <a:cubicBezTo>
                  <a:pt x="905346" y="1048522"/>
                  <a:pt x="908365" y="1021361"/>
                  <a:pt x="923453" y="1006272"/>
                </a:cubicBezTo>
                <a:cubicBezTo>
                  <a:pt x="931147" y="998578"/>
                  <a:pt x="941560" y="994201"/>
                  <a:pt x="950613" y="988165"/>
                </a:cubicBezTo>
                <a:cubicBezTo>
                  <a:pt x="956649" y="979112"/>
                  <a:pt x="964434" y="971006"/>
                  <a:pt x="968720" y="961005"/>
                </a:cubicBezTo>
                <a:cubicBezTo>
                  <a:pt x="973622" y="949568"/>
                  <a:pt x="970872" y="935144"/>
                  <a:pt x="977774" y="924791"/>
                </a:cubicBezTo>
                <a:cubicBezTo>
                  <a:pt x="983810" y="915738"/>
                  <a:pt x="995881" y="912720"/>
                  <a:pt x="1004934" y="906684"/>
                </a:cubicBezTo>
                <a:cubicBezTo>
                  <a:pt x="1007952" y="894613"/>
                  <a:pt x="1011190" y="882594"/>
                  <a:pt x="1013988" y="870470"/>
                </a:cubicBezTo>
                <a:cubicBezTo>
                  <a:pt x="1020244" y="843360"/>
                  <a:pt x="1022107" y="814957"/>
                  <a:pt x="1032095" y="788989"/>
                </a:cubicBezTo>
                <a:cubicBezTo>
                  <a:pt x="1041783" y="763801"/>
                  <a:pt x="1069929" y="745398"/>
                  <a:pt x="1086415" y="725615"/>
                </a:cubicBezTo>
                <a:cubicBezTo>
                  <a:pt x="1114017" y="692493"/>
                  <a:pt x="1113246" y="667262"/>
                  <a:pt x="1140736" y="626027"/>
                </a:cubicBezTo>
                <a:cubicBezTo>
                  <a:pt x="1185965" y="558184"/>
                  <a:pt x="1168868" y="591911"/>
                  <a:pt x="1195057" y="526439"/>
                </a:cubicBezTo>
                <a:cubicBezTo>
                  <a:pt x="1192039" y="472118"/>
                  <a:pt x="1191162" y="417636"/>
                  <a:pt x="1186004" y="363476"/>
                </a:cubicBezTo>
                <a:cubicBezTo>
                  <a:pt x="1185099" y="353976"/>
                  <a:pt x="1182244" y="344256"/>
                  <a:pt x="1176950" y="336316"/>
                </a:cubicBezTo>
                <a:cubicBezTo>
                  <a:pt x="1169848" y="325663"/>
                  <a:pt x="1158843" y="318209"/>
                  <a:pt x="1149790" y="309156"/>
                </a:cubicBezTo>
                <a:cubicBezTo>
                  <a:pt x="1133490" y="260257"/>
                  <a:pt x="1150789" y="298658"/>
                  <a:pt x="1104522" y="245781"/>
                </a:cubicBezTo>
                <a:cubicBezTo>
                  <a:pt x="1094586" y="234425"/>
                  <a:pt x="1088032" y="220237"/>
                  <a:pt x="1077362" y="209567"/>
                </a:cubicBezTo>
                <a:cubicBezTo>
                  <a:pt x="1063698" y="195903"/>
                  <a:pt x="1046637" y="186078"/>
                  <a:pt x="1032095" y="173354"/>
                </a:cubicBezTo>
                <a:cubicBezTo>
                  <a:pt x="1022459" y="164923"/>
                  <a:pt x="1014655" y="154526"/>
                  <a:pt x="1004934" y="146193"/>
                </a:cubicBezTo>
                <a:cubicBezTo>
                  <a:pt x="985286" y="129352"/>
                  <a:pt x="963052" y="115254"/>
                  <a:pt x="941560" y="100926"/>
                </a:cubicBezTo>
                <a:cubicBezTo>
                  <a:pt x="935524" y="91872"/>
                  <a:pt x="931147" y="81459"/>
                  <a:pt x="923453" y="73765"/>
                </a:cubicBezTo>
                <a:cubicBezTo>
                  <a:pt x="908746" y="59058"/>
                  <a:pt x="876651" y="47021"/>
                  <a:pt x="860079" y="37552"/>
                </a:cubicBezTo>
                <a:cubicBezTo>
                  <a:pt x="796789" y="1388"/>
                  <a:pt x="876785" y="36992"/>
                  <a:pt x="787651" y="1338"/>
                </a:cubicBezTo>
                <a:cubicBezTo>
                  <a:pt x="742384" y="4356"/>
                  <a:pt x="696011" y="0"/>
                  <a:pt x="651849" y="10391"/>
                </a:cubicBezTo>
                <a:cubicBezTo>
                  <a:pt x="641257" y="12883"/>
                  <a:pt x="638608" y="27820"/>
                  <a:pt x="633742" y="37552"/>
                </a:cubicBezTo>
                <a:cubicBezTo>
                  <a:pt x="622780" y="59476"/>
                  <a:pt x="624689" y="62102"/>
                  <a:pt x="624689" y="82819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067800" cy="9636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Conceptual Model (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i.e., 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Cartoon) of Relationship Between</a:t>
            </a:r>
            <a:br>
              <a:rPr lang="en-US" sz="24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Contaminated Sediments and Aquatic Life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838200" y="838200"/>
            <a:ext cx="7467600" cy="5817657"/>
            <a:chOff x="3810000" y="811743"/>
            <a:chExt cx="7467600" cy="5817657"/>
          </a:xfrm>
        </p:grpSpPr>
        <p:grpSp>
          <p:nvGrpSpPr>
            <p:cNvPr id="127" name="Group 126"/>
            <p:cNvGrpSpPr/>
            <p:nvPr/>
          </p:nvGrpSpPr>
          <p:grpSpPr>
            <a:xfrm>
              <a:off x="3810000" y="811743"/>
              <a:ext cx="7467600" cy="5817657"/>
              <a:chOff x="-381000" y="811743"/>
              <a:chExt cx="7467600" cy="5817657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81000" y="811743"/>
                <a:ext cx="7467600" cy="5817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5" name="Text Box 88"/>
              <p:cNvSpPr txBox="1">
                <a:spLocks noChangeArrowheads="1"/>
              </p:cNvSpPr>
              <p:nvPr/>
            </p:nvSpPr>
            <p:spPr bwMode="auto">
              <a:xfrm>
                <a:off x="5486400" y="1219200"/>
                <a:ext cx="1368425" cy="28733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sz="1600" b="1" dirty="0">
                    <a:solidFill>
                      <a:srgbClr val="000000"/>
                    </a:solidFill>
                  </a:rPr>
                  <a:t>Atmosphere</a:t>
                </a:r>
              </a:p>
            </p:txBody>
          </p:sp>
          <p:sp>
            <p:nvSpPr>
              <p:cNvPr id="126" name="Text Box 89"/>
              <p:cNvSpPr txBox="1">
                <a:spLocks noChangeArrowheads="1"/>
              </p:cNvSpPr>
              <p:nvPr/>
            </p:nvSpPr>
            <p:spPr bwMode="auto">
              <a:xfrm>
                <a:off x="6096000" y="2913062"/>
                <a:ext cx="749300" cy="28733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Water</a:t>
                </a:r>
              </a:p>
            </p:txBody>
          </p:sp>
        </p:grpSp>
        <p:sp>
          <p:nvSpPr>
            <p:cNvPr id="128" name="Text Box 90"/>
            <p:cNvSpPr txBox="1">
              <a:spLocks noChangeArrowheads="1"/>
            </p:cNvSpPr>
            <p:nvPr/>
          </p:nvSpPr>
          <p:spPr bwMode="auto">
            <a:xfrm>
              <a:off x="4530725" y="5867400"/>
              <a:ext cx="1565275" cy="4826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>
                  <a:solidFill>
                    <a:schemeClr val="bg1"/>
                  </a:solidFill>
                </a:rPr>
                <a:t>Contaminated Sediments</a:t>
              </a:r>
            </a:p>
          </p:txBody>
        </p:sp>
      </p:grpSp>
      <p:sp>
        <p:nvSpPr>
          <p:cNvPr id="285" name="Freeform 284"/>
          <p:cNvSpPr/>
          <p:nvPr/>
        </p:nvSpPr>
        <p:spPr>
          <a:xfrm>
            <a:off x="5373384" y="3729519"/>
            <a:ext cx="1068513" cy="657546"/>
          </a:xfrm>
          <a:custGeom>
            <a:avLst/>
            <a:gdLst>
              <a:gd name="connsiteX0" fmla="*/ 811659 w 1068513"/>
              <a:gd name="connsiteY0" fmla="*/ 82193 h 657546"/>
              <a:gd name="connsiteX1" fmla="*/ 647272 w 1068513"/>
              <a:gd name="connsiteY1" fmla="*/ 10274 h 657546"/>
              <a:gd name="connsiteX2" fmla="*/ 565079 w 1068513"/>
              <a:gd name="connsiteY2" fmla="*/ 0 h 657546"/>
              <a:gd name="connsiteX3" fmla="*/ 400692 w 1068513"/>
              <a:gd name="connsiteY3" fmla="*/ 20548 h 657546"/>
              <a:gd name="connsiteX4" fmla="*/ 339047 w 1068513"/>
              <a:gd name="connsiteY4" fmla="*/ 41097 h 657546"/>
              <a:gd name="connsiteX5" fmla="*/ 133564 w 1068513"/>
              <a:gd name="connsiteY5" fmla="*/ 102742 h 657546"/>
              <a:gd name="connsiteX6" fmla="*/ 10274 w 1068513"/>
              <a:gd name="connsiteY6" fmla="*/ 277402 h 657546"/>
              <a:gd name="connsiteX7" fmla="*/ 0 w 1068513"/>
              <a:gd name="connsiteY7" fmla="*/ 349321 h 657546"/>
              <a:gd name="connsiteX8" fmla="*/ 82194 w 1068513"/>
              <a:gd name="connsiteY8" fmla="*/ 554805 h 657546"/>
              <a:gd name="connsiteX9" fmla="*/ 113016 w 1068513"/>
              <a:gd name="connsiteY9" fmla="*/ 585627 h 657546"/>
              <a:gd name="connsiteX10" fmla="*/ 349322 w 1068513"/>
              <a:gd name="connsiteY10" fmla="*/ 657546 h 657546"/>
              <a:gd name="connsiteX11" fmla="*/ 821933 w 1068513"/>
              <a:gd name="connsiteY11" fmla="*/ 647272 h 657546"/>
              <a:gd name="connsiteX12" fmla="*/ 852755 w 1068513"/>
              <a:gd name="connsiteY12" fmla="*/ 636998 h 657546"/>
              <a:gd name="connsiteX13" fmla="*/ 904126 w 1068513"/>
              <a:gd name="connsiteY13" fmla="*/ 626724 h 657546"/>
              <a:gd name="connsiteX14" fmla="*/ 965771 w 1068513"/>
              <a:gd name="connsiteY14" fmla="*/ 606175 h 657546"/>
              <a:gd name="connsiteX15" fmla="*/ 996594 w 1068513"/>
              <a:gd name="connsiteY15" fmla="*/ 565079 h 657546"/>
              <a:gd name="connsiteX16" fmla="*/ 1047964 w 1068513"/>
              <a:gd name="connsiteY16" fmla="*/ 513708 h 657546"/>
              <a:gd name="connsiteX17" fmla="*/ 1068513 w 1068513"/>
              <a:gd name="connsiteY17" fmla="*/ 472611 h 657546"/>
              <a:gd name="connsiteX18" fmla="*/ 1058238 w 1068513"/>
              <a:gd name="connsiteY18" fmla="*/ 318499 h 657546"/>
              <a:gd name="connsiteX19" fmla="*/ 1027416 w 1068513"/>
              <a:gd name="connsiteY19" fmla="*/ 267128 h 657546"/>
              <a:gd name="connsiteX20" fmla="*/ 1006868 w 1068513"/>
              <a:gd name="connsiteY20" fmla="*/ 236306 h 657546"/>
              <a:gd name="connsiteX21" fmla="*/ 893852 w 1068513"/>
              <a:gd name="connsiteY21" fmla="*/ 143838 h 657546"/>
              <a:gd name="connsiteX22" fmla="*/ 863029 w 1068513"/>
              <a:gd name="connsiteY22" fmla="*/ 133564 h 657546"/>
              <a:gd name="connsiteX23" fmla="*/ 832207 w 1068513"/>
              <a:gd name="connsiteY23" fmla="*/ 113016 h 657546"/>
              <a:gd name="connsiteX24" fmla="*/ 729465 w 1068513"/>
              <a:gd name="connsiteY24" fmla="*/ 102742 h 6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68513" h="657546">
                <a:moveTo>
                  <a:pt x="811659" y="82193"/>
                </a:moveTo>
                <a:cubicBezTo>
                  <a:pt x="758321" y="55524"/>
                  <a:pt x="704528" y="27451"/>
                  <a:pt x="647272" y="10274"/>
                </a:cubicBezTo>
                <a:cubicBezTo>
                  <a:pt x="620826" y="2340"/>
                  <a:pt x="592477" y="3425"/>
                  <a:pt x="565079" y="0"/>
                </a:cubicBezTo>
                <a:cubicBezTo>
                  <a:pt x="510283" y="6849"/>
                  <a:pt x="455023" y="10670"/>
                  <a:pt x="400692" y="20548"/>
                </a:cubicBezTo>
                <a:cubicBezTo>
                  <a:pt x="379381" y="24423"/>
                  <a:pt x="359917" y="35300"/>
                  <a:pt x="339047" y="41097"/>
                </a:cubicBezTo>
                <a:cubicBezTo>
                  <a:pt x="144028" y="95269"/>
                  <a:pt x="285361" y="45818"/>
                  <a:pt x="133564" y="102742"/>
                </a:cubicBezTo>
                <a:cubicBezTo>
                  <a:pt x="83107" y="161609"/>
                  <a:pt x="41136" y="202453"/>
                  <a:pt x="10274" y="277402"/>
                </a:cubicBezTo>
                <a:cubicBezTo>
                  <a:pt x="1054" y="299794"/>
                  <a:pt x="3425" y="325348"/>
                  <a:pt x="0" y="349321"/>
                </a:cubicBezTo>
                <a:cubicBezTo>
                  <a:pt x="34447" y="469884"/>
                  <a:pt x="20090" y="474958"/>
                  <a:pt x="82194" y="554805"/>
                </a:cubicBezTo>
                <a:cubicBezTo>
                  <a:pt x="91114" y="566274"/>
                  <a:pt x="99455" y="580411"/>
                  <a:pt x="113016" y="585627"/>
                </a:cubicBezTo>
                <a:cubicBezTo>
                  <a:pt x="189864" y="615184"/>
                  <a:pt x="349322" y="657546"/>
                  <a:pt x="349322" y="657546"/>
                </a:cubicBezTo>
                <a:lnTo>
                  <a:pt x="821933" y="647272"/>
                </a:lnTo>
                <a:cubicBezTo>
                  <a:pt x="832754" y="646830"/>
                  <a:pt x="842249" y="639625"/>
                  <a:pt x="852755" y="636998"/>
                </a:cubicBezTo>
                <a:cubicBezTo>
                  <a:pt x="869696" y="632763"/>
                  <a:pt x="887279" y="631319"/>
                  <a:pt x="904126" y="626724"/>
                </a:cubicBezTo>
                <a:cubicBezTo>
                  <a:pt x="925023" y="621025"/>
                  <a:pt x="965771" y="606175"/>
                  <a:pt x="965771" y="606175"/>
                </a:cubicBezTo>
                <a:cubicBezTo>
                  <a:pt x="976045" y="592476"/>
                  <a:pt x="985218" y="577877"/>
                  <a:pt x="996594" y="565079"/>
                </a:cubicBezTo>
                <a:cubicBezTo>
                  <a:pt x="1012682" y="546980"/>
                  <a:pt x="1037134" y="535368"/>
                  <a:pt x="1047964" y="513708"/>
                </a:cubicBezTo>
                <a:lnTo>
                  <a:pt x="1068513" y="472611"/>
                </a:lnTo>
                <a:cubicBezTo>
                  <a:pt x="1065088" y="421240"/>
                  <a:pt x="1063924" y="369669"/>
                  <a:pt x="1058238" y="318499"/>
                </a:cubicBezTo>
                <a:cubicBezTo>
                  <a:pt x="1054209" y="282240"/>
                  <a:pt x="1047296" y="291978"/>
                  <a:pt x="1027416" y="267128"/>
                </a:cubicBezTo>
                <a:cubicBezTo>
                  <a:pt x="1019702" y="257486"/>
                  <a:pt x="1014999" y="245599"/>
                  <a:pt x="1006868" y="236306"/>
                </a:cubicBezTo>
                <a:cubicBezTo>
                  <a:pt x="983208" y="209266"/>
                  <a:pt x="929578" y="155746"/>
                  <a:pt x="893852" y="143838"/>
                </a:cubicBezTo>
                <a:lnTo>
                  <a:pt x="863029" y="133564"/>
                </a:lnTo>
                <a:cubicBezTo>
                  <a:pt x="852755" y="126715"/>
                  <a:pt x="843251" y="118538"/>
                  <a:pt x="832207" y="113016"/>
                </a:cubicBezTo>
                <a:cubicBezTo>
                  <a:pt x="796497" y="95161"/>
                  <a:pt x="772690" y="102742"/>
                  <a:pt x="729465" y="102742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Freeform 285"/>
          <p:cNvSpPr/>
          <p:nvPr/>
        </p:nvSpPr>
        <p:spPr>
          <a:xfrm>
            <a:off x="3698697" y="3380198"/>
            <a:ext cx="1232899" cy="801384"/>
          </a:xfrm>
          <a:custGeom>
            <a:avLst/>
            <a:gdLst>
              <a:gd name="connsiteX0" fmla="*/ 698642 w 1232899"/>
              <a:gd name="connsiteY0" fmla="*/ 20548 h 801384"/>
              <a:gd name="connsiteX1" fmla="*/ 554804 w 1232899"/>
              <a:gd name="connsiteY1" fmla="*/ 10274 h 801384"/>
              <a:gd name="connsiteX2" fmla="*/ 493159 w 1232899"/>
              <a:gd name="connsiteY2" fmla="*/ 0 h 801384"/>
              <a:gd name="connsiteX3" fmla="*/ 205483 w 1232899"/>
              <a:gd name="connsiteY3" fmla="*/ 10274 h 801384"/>
              <a:gd name="connsiteX4" fmla="*/ 174660 w 1232899"/>
              <a:gd name="connsiteY4" fmla="*/ 20548 h 801384"/>
              <a:gd name="connsiteX5" fmla="*/ 71919 w 1232899"/>
              <a:gd name="connsiteY5" fmla="*/ 102741 h 801384"/>
              <a:gd name="connsiteX6" fmla="*/ 30822 w 1232899"/>
              <a:gd name="connsiteY6" fmla="*/ 164386 h 801384"/>
              <a:gd name="connsiteX7" fmla="*/ 10274 w 1232899"/>
              <a:gd name="connsiteY7" fmla="*/ 226031 h 801384"/>
              <a:gd name="connsiteX8" fmla="*/ 0 w 1232899"/>
              <a:gd name="connsiteY8" fmla="*/ 256854 h 801384"/>
              <a:gd name="connsiteX9" fmla="*/ 10274 w 1232899"/>
              <a:gd name="connsiteY9" fmla="*/ 390418 h 801384"/>
              <a:gd name="connsiteX10" fmla="*/ 30822 w 1232899"/>
              <a:gd name="connsiteY10" fmla="*/ 462337 h 801384"/>
              <a:gd name="connsiteX11" fmla="*/ 41096 w 1232899"/>
              <a:gd name="connsiteY11" fmla="*/ 503433 h 801384"/>
              <a:gd name="connsiteX12" fmla="*/ 61645 w 1232899"/>
              <a:gd name="connsiteY12" fmla="*/ 565078 h 801384"/>
              <a:gd name="connsiteX13" fmla="*/ 82193 w 1232899"/>
              <a:gd name="connsiteY13" fmla="*/ 595901 h 801384"/>
              <a:gd name="connsiteX14" fmla="*/ 92467 w 1232899"/>
              <a:gd name="connsiteY14" fmla="*/ 626723 h 801384"/>
              <a:gd name="connsiteX15" fmla="*/ 133564 w 1232899"/>
              <a:gd name="connsiteY15" fmla="*/ 667820 h 801384"/>
              <a:gd name="connsiteX16" fmla="*/ 215757 w 1232899"/>
              <a:gd name="connsiteY16" fmla="*/ 739739 h 801384"/>
              <a:gd name="connsiteX17" fmla="*/ 246579 w 1232899"/>
              <a:gd name="connsiteY17" fmla="*/ 760287 h 801384"/>
              <a:gd name="connsiteX18" fmla="*/ 277402 w 1232899"/>
              <a:gd name="connsiteY18" fmla="*/ 770562 h 801384"/>
              <a:gd name="connsiteX19" fmla="*/ 380143 w 1232899"/>
              <a:gd name="connsiteY19" fmla="*/ 791110 h 801384"/>
              <a:gd name="connsiteX20" fmla="*/ 421240 w 1232899"/>
              <a:gd name="connsiteY20" fmla="*/ 801384 h 801384"/>
              <a:gd name="connsiteX21" fmla="*/ 739739 w 1232899"/>
              <a:gd name="connsiteY21" fmla="*/ 791110 h 801384"/>
              <a:gd name="connsiteX22" fmla="*/ 801384 w 1232899"/>
              <a:gd name="connsiteY22" fmla="*/ 770562 h 801384"/>
              <a:gd name="connsiteX23" fmla="*/ 934948 w 1232899"/>
              <a:gd name="connsiteY23" fmla="*/ 739739 h 801384"/>
              <a:gd name="connsiteX24" fmla="*/ 996593 w 1232899"/>
              <a:gd name="connsiteY24" fmla="*/ 708917 h 801384"/>
              <a:gd name="connsiteX25" fmla="*/ 1078786 w 1232899"/>
              <a:gd name="connsiteY25" fmla="*/ 678094 h 801384"/>
              <a:gd name="connsiteX26" fmla="*/ 1109609 w 1232899"/>
              <a:gd name="connsiteY26" fmla="*/ 647272 h 801384"/>
              <a:gd name="connsiteX27" fmla="*/ 1140431 w 1232899"/>
              <a:gd name="connsiteY27" fmla="*/ 626723 h 801384"/>
              <a:gd name="connsiteX28" fmla="*/ 1181528 w 1232899"/>
              <a:gd name="connsiteY28" fmla="*/ 595901 h 801384"/>
              <a:gd name="connsiteX29" fmla="*/ 1202076 w 1232899"/>
              <a:gd name="connsiteY29" fmla="*/ 565078 h 801384"/>
              <a:gd name="connsiteX30" fmla="*/ 1232899 w 1232899"/>
              <a:gd name="connsiteY30" fmla="*/ 452063 h 801384"/>
              <a:gd name="connsiteX31" fmla="*/ 1222624 w 1232899"/>
              <a:gd name="connsiteY31" fmla="*/ 277402 h 801384"/>
              <a:gd name="connsiteX32" fmla="*/ 1202076 w 1232899"/>
              <a:gd name="connsiteY32" fmla="*/ 236305 h 801384"/>
              <a:gd name="connsiteX33" fmla="*/ 1150705 w 1232899"/>
              <a:gd name="connsiteY33" fmla="*/ 184935 h 801384"/>
              <a:gd name="connsiteX34" fmla="*/ 1130157 w 1232899"/>
              <a:gd name="connsiteY34" fmla="*/ 143838 h 801384"/>
              <a:gd name="connsiteX35" fmla="*/ 1037690 w 1232899"/>
              <a:gd name="connsiteY35" fmla="*/ 61645 h 801384"/>
              <a:gd name="connsiteX36" fmla="*/ 996593 w 1232899"/>
              <a:gd name="connsiteY36" fmla="*/ 41096 h 801384"/>
              <a:gd name="connsiteX37" fmla="*/ 934948 w 1232899"/>
              <a:gd name="connsiteY37" fmla="*/ 10274 h 801384"/>
              <a:gd name="connsiteX38" fmla="*/ 534256 w 1232899"/>
              <a:gd name="connsiteY38" fmla="*/ 20548 h 801384"/>
              <a:gd name="connsiteX39" fmla="*/ 503433 w 1232899"/>
              <a:gd name="connsiteY39" fmla="*/ 41096 h 801384"/>
              <a:gd name="connsiteX40" fmla="*/ 462337 w 1232899"/>
              <a:gd name="connsiteY40" fmla="*/ 61645 h 801384"/>
              <a:gd name="connsiteX41" fmla="*/ 441788 w 1232899"/>
              <a:gd name="connsiteY41" fmla="*/ 82193 h 8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32899" h="801384">
                <a:moveTo>
                  <a:pt x="698642" y="20548"/>
                </a:moveTo>
                <a:cubicBezTo>
                  <a:pt x="650696" y="17123"/>
                  <a:pt x="602634" y="15057"/>
                  <a:pt x="554804" y="10274"/>
                </a:cubicBezTo>
                <a:cubicBezTo>
                  <a:pt x="534076" y="8201"/>
                  <a:pt x="513991" y="0"/>
                  <a:pt x="493159" y="0"/>
                </a:cubicBezTo>
                <a:cubicBezTo>
                  <a:pt x="397206" y="0"/>
                  <a:pt x="301375" y="6849"/>
                  <a:pt x="205483" y="10274"/>
                </a:cubicBezTo>
                <a:cubicBezTo>
                  <a:pt x="195209" y="13699"/>
                  <a:pt x="184614" y="16282"/>
                  <a:pt x="174660" y="20548"/>
                </a:cubicBezTo>
                <a:cubicBezTo>
                  <a:pt x="129870" y="39743"/>
                  <a:pt x="102086" y="57491"/>
                  <a:pt x="71919" y="102741"/>
                </a:cubicBezTo>
                <a:lnTo>
                  <a:pt x="30822" y="164386"/>
                </a:lnTo>
                <a:lnTo>
                  <a:pt x="10274" y="226031"/>
                </a:lnTo>
                <a:lnTo>
                  <a:pt x="0" y="256854"/>
                </a:lnTo>
                <a:cubicBezTo>
                  <a:pt x="3425" y="301375"/>
                  <a:pt x="5057" y="346071"/>
                  <a:pt x="10274" y="390418"/>
                </a:cubicBezTo>
                <a:cubicBezTo>
                  <a:pt x="13485" y="417715"/>
                  <a:pt x="23514" y="436760"/>
                  <a:pt x="30822" y="462337"/>
                </a:cubicBezTo>
                <a:cubicBezTo>
                  <a:pt x="34701" y="475914"/>
                  <a:pt x="37038" y="489908"/>
                  <a:pt x="41096" y="503433"/>
                </a:cubicBezTo>
                <a:cubicBezTo>
                  <a:pt x="47320" y="524179"/>
                  <a:pt x="49631" y="547056"/>
                  <a:pt x="61645" y="565078"/>
                </a:cubicBezTo>
                <a:cubicBezTo>
                  <a:pt x="68494" y="575352"/>
                  <a:pt x="76671" y="584856"/>
                  <a:pt x="82193" y="595901"/>
                </a:cubicBezTo>
                <a:cubicBezTo>
                  <a:pt x="87036" y="605587"/>
                  <a:pt x="86172" y="617910"/>
                  <a:pt x="92467" y="626723"/>
                </a:cubicBezTo>
                <a:cubicBezTo>
                  <a:pt x="103728" y="642488"/>
                  <a:pt x="122818" y="651700"/>
                  <a:pt x="133564" y="667820"/>
                </a:cubicBezTo>
                <a:cubicBezTo>
                  <a:pt x="167811" y="719190"/>
                  <a:pt x="143838" y="691793"/>
                  <a:pt x="215757" y="739739"/>
                </a:cubicBezTo>
                <a:cubicBezTo>
                  <a:pt x="226031" y="746588"/>
                  <a:pt x="234865" y="756382"/>
                  <a:pt x="246579" y="760287"/>
                </a:cubicBezTo>
                <a:cubicBezTo>
                  <a:pt x="256853" y="763712"/>
                  <a:pt x="266849" y="768127"/>
                  <a:pt x="277402" y="770562"/>
                </a:cubicBezTo>
                <a:cubicBezTo>
                  <a:pt x="311433" y="778415"/>
                  <a:pt x="346261" y="782640"/>
                  <a:pt x="380143" y="791110"/>
                </a:cubicBezTo>
                <a:lnTo>
                  <a:pt x="421240" y="801384"/>
                </a:lnTo>
                <a:cubicBezTo>
                  <a:pt x="527406" y="797959"/>
                  <a:pt x="633865" y="799694"/>
                  <a:pt x="739739" y="791110"/>
                </a:cubicBezTo>
                <a:cubicBezTo>
                  <a:pt x="761328" y="789360"/>
                  <a:pt x="780145" y="774810"/>
                  <a:pt x="801384" y="770562"/>
                </a:cubicBezTo>
                <a:cubicBezTo>
                  <a:pt x="914745" y="747889"/>
                  <a:pt x="870992" y="761057"/>
                  <a:pt x="934948" y="739739"/>
                </a:cubicBezTo>
                <a:cubicBezTo>
                  <a:pt x="994183" y="700249"/>
                  <a:pt x="937038" y="734440"/>
                  <a:pt x="996593" y="708917"/>
                </a:cubicBezTo>
                <a:cubicBezTo>
                  <a:pt x="1071813" y="676680"/>
                  <a:pt x="1003016" y="697037"/>
                  <a:pt x="1078786" y="678094"/>
                </a:cubicBezTo>
                <a:cubicBezTo>
                  <a:pt x="1089060" y="667820"/>
                  <a:pt x="1098447" y="656574"/>
                  <a:pt x="1109609" y="647272"/>
                </a:cubicBezTo>
                <a:cubicBezTo>
                  <a:pt x="1119095" y="639367"/>
                  <a:pt x="1130383" y="633900"/>
                  <a:pt x="1140431" y="626723"/>
                </a:cubicBezTo>
                <a:cubicBezTo>
                  <a:pt x="1154365" y="616770"/>
                  <a:pt x="1167829" y="606175"/>
                  <a:pt x="1181528" y="595901"/>
                </a:cubicBezTo>
                <a:cubicBezTo>
                  <a:pt x="1188377" y="585627"/>
                  <a:pt x="1197061" y="576362"/>
                  <a:pt x="1202076" y="565078"/>
                </a:cubicBezTo>
                <a:cubicBezTo>
                  <a:pt x="1221035" y="522420"/>
                  <a:pt x="1224109" y="496008"/>
                  <a:pt x="1232899" y="452063"/>
                </a:cubicBezTo>
                <a:cubicBezTo>
                  <a:pt x="1229474" y="393843"/>
                  <a:pt x="1230872" y="335137"/>
                  <a:pt x="1222624" y="277402"/>
                </a:cubicBezTo>
                <a:cubicBezTo>
                  <a:pt x="1220458" y="262240"/>
                  <a:pt x="1211479" y="248395"/>
                  <a:pt x="1202076" y="236305"/>
                </a:cubicBezTo>
                <a:cubicBezTo>
                  <a:pt x="1187209" y="217190"/>
                  <a:pt x="1150705" y="184935"/>
                  <a:pt x="1150705" y="184935"/>
                </a:cubicBezTo>
                <a:cubicBezTo>
                  <a:pt x="1143856" y="171236"/>
                  <a:pt x="1139725" y="155798"/>
                  <a:pt x="1130157" y="143838"/>
                </a:cubicBezTo>
                <a:cubicBezTo>
                  <a:pt x="1103876" y="110986"/>
                  <a:pt x="1073955" y="82368"/>
                  <a:pt x="1037690" y="61645"/>
                </a:cubicBezTo>
                <a:cubicBezTo>
                  <a:pt x="1024392" y="54046"/>
                  <a:pt x="1009891" y="48695"/>
                  <a:pt x="996593" y="41096"/>
                </a:cubicBezTo>
                <a:cubicBezTo>
                  <a:pt x="940829" y="9231"/>
                  <a:pt x="991456" y="29110"/>
                  <a:pt x="934948" y="10274"/>
                </a:cubicBezTo>
                <a:cubicBezTo>
                  <a:pt x="801384" y="13699"/>
                  <a:pt x="667524" y="11029"/>
                  <a:pt x="534256" y="20548"/>
                </a:cubicBezTo>
                <a:cubicBezTo>
                  <a:pt x="521939" y="21428"/>
                  <a:pt x="514154" y="34970"/>
                  <a:pt x="503433" y="41096"/>
                </a:cubicBezTo>
                <a:cubicBezTo>
                  <a:pt x="490135" y="48695"/>
                  <a:pt x="475080" y="53149"/>
                  <a:pt x="462337" y="61645"/>
                </a:cubicBezTo>
                <a:cubicBezTo>
                  <a:pt x="454277" y="67018"/>
                  <a:pt x="441788" y="82193"/>
                  <a:pt x="441788" y="82193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 animBg="1"/>
      <p:bldP spid="439" grpId="1" animBg="1"/>
      <p:bldP spid="285" grpId="0" animBg="1"/>
      <p:bldP spid="2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13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Types of Passive Samplers</a:t>
            </a:r>
          </a:p>
        </p:txBody>
      </p:sp>
      <p:pic>
        <p:nvPicPr>
          <p:cNvPr id="11" name="Picture 4" descr="DSC00258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295400" y="1077686"/>
            <a:ext cx="1828800" cy="2351314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outerShdw blurRad="889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grpSp>
        <p:nvGrpSpPr>
          <p:cNvPr id="16" name="Group 15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1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21" name="Picture 2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Picture 2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55116" y="609600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Polyethylene (PE)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29794" y="609600"/>
            <a:ext cx="3676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Polyoxymethylene (POM)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6324" name="AutoShape 4" descr="data:image/jpeg;base64,/9j/4AAQSkZJRgABAQAAAQABAAD/2wCEAAkGBhISEBQUEBQVExUVFBUUFBUUFBUVFxcUFRQVFBUaFhgXHCYeFxojGRUSHzIgIycpLCwsFR4xNTAqNSYrLCkBCQoKDgwOGg8PGjQlHyItLDU1MjYpLCwsKiosLCwsNC00KiwsLCopNSwvLCwsLCksLCksLCwsLCksNS4sKSwsKf/AABEIAIIAoAMBIgACEQEDEQH/xAAcAAABBQEBAQAAAAAAAAAAAAAAAwQFBgcCAQj/xAA7EAABAgMGAwUGBQMFAQAAAAABAAIDBBEFEiExQVEGYXEiMoGRwQcTQlKhsTNyotHhYoLwFiOSsvEU/8QAGwEAAgMBAQEAAAAAAAAAAAAAAAUDBAYBAgf/xAAwEQABAwIEAwcEAgMAAAAAAAABAAIDBBEFEiExEyJBUWFxkaGx8IHB0eEGFDJC8f/aAAwDAQACEQMRAD8A3FCEIQhFUKt8TcbQpKLDZEY999pcSy6S0AgCoJFcz5LhcGi5UsML5nZIxcqyIUBZ3HUjGwbHa0/LE7B/VRTjIoIqDUHUYhAIOyJIZIjZ7SPEWXE1MBjHOdgGipUZZnE0OLg7/bds44HoVGcW2lecITcm4v66DwzVbISGrxN0U2Vmw37z+kwgomvju7crUKpCbm2w2F7zRrRUkqkWfxHEgDE3mAYhxyHI6KHtvjATrwGEtY09lhwJPzHflsnGHVEda7KND1/XalOIB1GzNa/Z++xaPZFswphl6Gcu8095p5hP1j8jPPgvD4RuuHkRsRqFo3D/ABKyZbTuxAO0z1buE0qaUxczdR7JdR1wm5HaO9/nYppCaz9ow4LL0R10abk7AaqAs7jL3ke69oZDdgwnMOrhe67Kkrj52McGuOpVpQvAvUKZCEIQhCEIQhCEIQheErEuPrR99aEYjFsO7CFP6B2vG8XDwWzT80IcN8R2TGlx8BVfPZilxLnYucS5x3c43nfUlVag6ALT/wAdgzPfKegA8/8AnquCEvJT0WAawIj4R/ocWg9RkfEJFclU72WteARYqVh8URwSXkRCcSXDEnqFIS/FjD+IxzeY7Q9CqzRQtrWjXsMy+I+gVY0ccp2SuqbBCzM4eWitNr8UQ45uQni4PC8fHRR6qK7hzLmd1xb0OHlkrrKVsbcrFjZozI4uJV6lbYc3B3aG+oUg222tIdBd2xiCDQtKzn/UEXLAjpQ+YXcG2QDUgtO4xTaCsmjGV+o9fnis7WYcHG8Yse78LUmW+6YfWM6r9DpT+kadE4oqJL2p8/mP2Vks62mkAOIOzv32K5JkIzsKSniMNpfPtWp8K2571lx57bAMT8TdD13U5FjtaO0QOqyiXnXw3h0M3XDIq3Sk4IzA8Y1z3B1CUT4gGDkF1pKGTiNyuOo9QrPLzIeKt3psllC2VGo+mjvuP8KmlapJ+NGHHdXXtymyEIQrS8IQheEoQqp7TLR91IuaM4rmwx0Paf8ApBWPK9e1qevTEGED+GxzyObyAPo0+ZVFVGY3cvoOCQ8Okaerrn7ewXhXK6Kj7UtD3Yo3vH6DcqqAXGwTGeVsTS92yRta0bvYYcdTt/KgwvSdT9Ug+PsrzGZRZYusqjK/M76BdviAJBzyc1yhTAJW55chLyUK9EaOdfLFIKRseHi47ADxKHGwUErsrCVKLqHELcQaLyiKKFKCARYqw2PxBkyJloRp/CuNj2l7p9c2O71PoR0WeyMGgvanLopaRtEw8Di3bboqs9MHi7UsFU2Gazdh88lrbHZEdQfsrDAiXmgjUKgcM2sHD3ZIPyH7tVysqNm09R6qnQPMUxjPX3C1LZGzRh7VIoQhaBeULwr1MLdn/cy0WJ8jHEdaYfWi4TZemNL3Bo3Kxfiu0Pfzsd+Yvljfys7I8KgnxUTVehtABsE3nJtsNtXeA3KWPJP1X1FoZBGB0aPQJK0J8Qm7uPdHqeSrMaPiS41JxK8m54vcScSddByCaKzFFlGqxuIYiZ32bsNl0+ISuF6hTpOTdeIQhdXlCm7Mh0hjnj+yhQ2uA1w81ZWMoANhTyXh6p1brNAQlpaDedTTVJUUrJwLreZxPovACS1U/CZpuUtRFF1ROpGR94ccGjM+gXXODRcpC1pebBObEY8G8DQfc6U6brSrDtW+A74m0Dx69CqUxtBQYUTqz54wnhwx0I3CSTPMjs43Gy0lC/8ArcpOh3WqtK9TGyZsPhgtNRoeWifJ/FIJGBw6p0UFUn2pWlclWQgcYsTHe5DF4/quD+5XUrJvafPX5trNIUOn9zzed9AxcldZhTXB4eLVtvsNfLb1sqVNzDWAlxwHn0HNVacmzEdU9ANgpi25N7gC01A+H1G6gVTiAPMtFicshdwyLN901isoVwnb2VCakK403WWmjyHuXiEIXVChCEIXE6syFWIOVT5KdUbYkLBzugHhj6/RSgGyjdulFW+8ngl5GBedU5DHx0UouIEC60Dz6pxLy5e6g/8AF3RouVlqiUzSafRdSkoYjqDAanZT8KEGgBuAC5l5cMbQePMpaiUzzGQ9yZU8AiGu68QlZeWdEddYLx5euys9mcPth9p/ad+kdNzzVRzw3dMYad8p02XfB4isrfFGO7tc67gaBW4KEopeXi3mg+aY4bPmuw+Kb8LhtACUc6gqcFgVsTxjx4kXSI9zh+XJv6Q1bLxdaHuZKM4GhLC1v5ndkfdYoG0yVyo1s1ar+PRWD5fAfc/ZN1FWlZF7tQ8DqN+nNThhpNzKKlzMNwtLLGyZuV6pZbTNIxoeqtVo2UImLcHffqq7FhFpIcKEZgq1HIHahZesonRcrtjsUwXiVjQ6FJq0CkLmlpsV4heruFCvODdzTzQvBIAuVO2fCuw2jlU+KlrNl8bx0wHVNIUK8QG6/ZTsODQBrRXQKNY6uqTaw3ciHCLjQZlT0nKCG2gzOZ/zReSMiGDHvHPlyCeQoLnGjQXE6DNLKifPyjZFLTZBmduUmpKzLDfFxPYZuRifyj1UrZnDgbR0XtO0b8I6/Mpu6lz5egT+ChvzSeSbykkyG26wUGu56nVOAF6kf/sBwYC88svPJRsifIeUXTUWaLJcBPJEnEaJlDkIr++bg2bn4lScpKiG2g+qcUlC+N4e427lE94IsFU/aVDjPgw2QobnNvF8QtFaXRRoOuJNcvhWZFpGeHVb7EhAih1UPPcJwIgxaPJMXxZje6b0GL/1oxEWXHbfVY1ReXVok97N25wyR41+6r07wTMM7oDh5FQmJwT6HGKWT/a3jp67KsOhbJhP2c2IMcHDJ377hTsez4jO+xzfD1CbFlVAWWNxoUzDo5mW0IP1VGmpUtJa8UP+YhMHMoVfJ2zWxG0PgdR0VUtKznMNHDodCFPHJ0KzOI4eWDOzUfNFG0T2yIVYldhXzwTSinuG5K9U6E49G/ySpysrXSCOBxKnLLlaC8czl0Vns+Qui87vEeX8ryybLODiMfgaB9aK52bw18Uf/hX/ALH0SyqqR/g1ZyionzO4rhr07goizrGiRjh2W6uOXhurVI2ayCKMGOrjmeq7M4wdlgLiMKMGA8cgu4cnGiZkQxsMT5lVWUs02wsO9aWKGOHXcrmLGa3vEDlr4AYlcMdEf+Gyg+Z/7KSlrIhsxpU7nEp6G0TGLDo26v19lKZD0UVCsSuMVxcdtPIYKRhS7W90AJVCYNaGiwCjJuhCEL0uIQhCEIXJYDmukIQmcey4bs2hQs/wLAifCAdxgforMhcIB3Xtkj2G7DYrN572cuH4bj44qtWrwZGoQ+HfG7c1tqTfBacwFGYWlM4sXqWaE5h3j4V8pW9YT5Z1XA3Dk4gjHY81oHBfCp90xz6NFASXYCvTM9BmtatHh6FFaQWihBBBAIIPIpWSsOFDAoK0Xl0biLX/AClFa1lU8G1m72vufwoizZO5+CwuJziPw8hmApOHY5djGcXchgPIKUawDJdLkdNHHsNV6GgsEjBlGtwaAEtRCFYXEIQhCEIQhCEIQhCEIQhCEIQhCEIQhCEIQhCEIQhCEIQhCEIQhCEIQhCEIQhCEIQhCF//2Q=="/>
          <p:cNvSpPr>
            <a:spLocks noChangeAspect="1" noChangeArrowheads="1"/>
          </p:cNvSpPr>
          <p:nvPr/>
        </p:nvSpPr>
        <p:spPr bwMode="auto">
          <a:xfrm>
            <a:off x="0" y="-1555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6" name="AutoShape 6" descr="data:image/jpeg;base64,/9j/4AAQSkZJRgABAQAAAQABAAD/2wCEAAkGBhISEBQUEBQVExUVFBUUFBUUFBUVFxcUFRQVFBUaFhgXHCYeFxojGRUSHzIgIycpLCwsFR4xNTAqNSYrLCkBCQoKDgwOGg8PGjQlHyItLDU1MjYpLCwsKiosLCwsNC00KiwsLCopNSwvLCwsLCksLCksLCwsLCksNS4sKSwsKf/AABEIAIIAoAMBIgACEQEDEQH/xAAcAAABBQEBAQAAAAAAAAAAAAAAAwQFBgcCAQj/xAA7EAABAgMGAwUGBQMFAQAAAAABAAIDBBEFEiExQVEGYXEiMoGRwQcTQlKhsTNyotHhYoLwFiOSsvEU/8QAGwEAAgMBAQEAAAAAAAAAAAAAAAUDBAYBAgf/xAAwEQABAwIEAwcEAgMAAAAAAAABAAIDBBEFEiExEyJBUWFxkaGx8IHB0eEGFDJC8f/aAAwDAQACEQMRAD8A3FCEIQhFUKt8TcbQpKLDZEY999pcSy6S0AgCoJFcz5LhcGi5UsML5nZIxcqyIUBZ3HUjGwbHa0/LE7B/VRTjIoIqDUHUYhAIOyJIZIjZ7SPEWXE1MBjHOdgGipUZZnE0OLg7/bds44HoVGcW2lecITcm4v66DwzVbISGrxN0U2Vmw37z+kwgomvju7crUKpCbm2w2F7zRrRUkqkWfxHEgDE3mAYhxyHI6KHtvjATrwGEtY09lhwJPzHflsnGHVEda7KND1/XalOIB1GzNa/Z++xaPZFswphl6Gcu8095p5hP1j8jPPgvD4RuuHkRsRqFo3D/ABKyZbTuxAO0z1buE0qaUxczdR7JdR1wm5HaO9/nYppCaz9ow4LL0R10abk7AaqAs7jL3ke69oZDdgwnMOrhe67Kkrj52McGuOpVpQvAvUKZCEIQhCEIQhCEIQheErEuPrR99aEYjFsO7CFP6B2vG8XDwWzT80IcN8R2TGlx8BVfPZilxLnYucS5x3c43nfUlVag6ALT/wAdgzPfKegA8/8AnquCEvJT0WAawIj4R/ocWg9RkfEJFclU72WteARYqVh8URwSXkRCcSXDEnqFIS/FjD+IxzeY7Q9CqzRQtrWjXsMy+I+gVY0ccp2SuqbBCzM4eWitNr8UQ45uQni4PC8fHRR6qK7hzLmd1xb0OHlkrrKVsbcrFjZozI4uJV6lbYc3B3aG+oUg222tIdBd2xiCDQtKzn/UEXLAjpQ+YXcG2QDUgtO4xTaCsmjGV+o9fnis7WYcHG8Yse78LUmW+6YfWM6r9DpT+kadE4oqJL2p8/mP2Vks62mkAOIOzv32K5JkIzsKSniMNpfPtWp8K2571lx57bAMT8TdD13U5FjtaO0QOqyiXnXw3h0M3XDIq3Sk4IzA8Y1z3B1CUT4gGDkF1pKGTiNyuOo9QrPLzIeKt3psllC2VGo+mjvuP8KmlapJ+NGHHdXXtymyEIQrS8IQheEoQqp7TLR91IuaM4rmwx0Paf8ApBWPK9e1qevTEGED+GxzyObyAPo0+ZVFVGY3cvoOCQ8Okaerrn7ewXhXK6Kj7UtD3Yo3vH6DcqqAXGwTGeVsTS92yRta0bvYYcdTt/KgwvSdT9Ug+PsrzGZRZYusqjK/M76BdviAJBzyc1yhTAJW55chLyUK9EaOdfLFIKRseHi47ADxKHGwUErsrCVKLqHELcQaLyiKKFKCARYqw2PxBkyJloRp/CuNj2l7p9c2O71PoR0WeyMGgvanLopaRtEw8Di3bboqs9MHi7UsFU2Gazdh88lrbHZEdQfsrDAiXmgjUKgcM2sHD3ZIPyH7tVysqNm09R6qnQPMUxjPX3C1LZGzRh7VIoQhaBeULwr1MLdn/cy0WJ8jHEdaYfWi4TZemNL3Bo3Kxfiu0Pfzsd+Yvljfys7I8KgnxUTVehtABsE3nJtsNtXeA3KWPJP1X1FoZBGB0aPQJK0J8Qm7uPdHqeSrMaPiS41JxK8m54vcScSddByCaKzFFlGqxuIYiZ32bsNl0+ISuF6hTpOTdeIQhdXlCm7Mh0hjnj+yhQ2uA1w81ZWMoANhTyXh6p1brNAQlpaDedTTVJUUrJwLreZxPovACS1U/CZpuUtRFF1ROpGR94ccGjM+gXXODRcpC1pebBObEY8G8DQfc6U6brSrDtW+A74m0Dx69CqUxtBQYUTqz54wnhwx0I3CSTPMjs43Gy0lC/8ArcpOh3WqtK9TGyZsPhgtNRoeWifJ/FIJGBw6p0UFUn2pWlclWQgcYsTHe5DF4/quD+5XUrJvafPX5trNIUOn9zzed9AxcldZhTXB4eLVtvsNfLb1sqVNzDWAlxwHn0HNVacmzEdU9ANgpi25N7gC01A+H1G6gVTiAPMtFicshdwyLN901isoVwnb2VCakK403WWmjyHuXiEIXVChCEIXE6syFWIOVT5KdUbYkLBzugHhj6/RSgGyjdulFW+8ngl5GBedU5DHx0UouIEC60Dz6pxLy5e6g/8AF3RouVlqiUzSafRdSkoYjqDAanZT8KEGgBuAC5l5cMbQePMpaiUzzGQ9yZU8AiGu68QlZeWdEddYLx5euys9mcPth9p/ad+kdNzzVRzw3dMYad8p02XfB4isrfFGO7tc67gaBW4KEopeXi3mg+aY4bPmuw+Kb8LhtACUc6gqcFgVsTxjx4kXSI9zh+XJv6Q1bLxdaHuZKM4GhLC1v5ndkfdYoG0yVyo1s1ar+PRWD5fAfc/ZN1FWlZF7tQ8DqN+nNThhpNzKKlzMNwtLLGyZuV6pZbTNIxoeqtVo2UImLcHffqq7FhFpIcKEZgq1HIHahZesonRcrtjsUwXiVjQ6FJq0CkLmlpsV4heruFCvODdzTzQvBIAuVO2fCuw2jlU+KlrNl8bx0wHVNIUK8QG6/ZTsODQBrRXQKNY6uqTaw3ciHCLjQZlT0nKCG2gzOZ/zReSMiGDHvHPlyCeQoLnGjQXE6DNLKifPyjZFLTZBmduUmpKzLDfFxPYZuRifyj1UrZnDgbR0XtO0b8I6/Mpu6lz5egT+ChvzSeSbykkyG26wUGu56nVOAF6kf/sBwYC88svPJRsifIeUXTUWaLJcBPJEnEaJlDkIr++bg2bn4lScpKiG2g+qcUlC+N4e427lE94IsFU/aVDjPgw2QobnNvF8QtFaXRRoOuJNcvhWZFpGeHVb7EhAih1UPPcJwIgxaPJMXxZje6b0GL/1oxEWXHbfVY1ReXVok97N25wyR41+6r07wTMM7oDh5FQmJwT6HGKWT/a3jp67KsOhbJhP2c2IMcHDJ377hTsez4jO+xzfD1CbFlVAWWNxoUzDo5mW0IP1VGmpUtJa8UP+YhMHMoVfJ2zWxG0PgdR0VUtKznMNHDodCFPHJ0KzOI4eWDOzUfNFG0T2yIVYldhXzwTSinuG5K9U6E49G/ySpysrXSCOBxKnLLlaC8czl0Vns+Qui87vEeX8ryybLODiMfgaB9aK52bw18Uf/hX/ALH0SyqqR/g1ZyionzO4rhr07goizrGiRjh2W6uOXhurVI2ayCKMGOrjmeq7M4wdlgLiMKMGA8cgu4cnGiZkQxsMT5lVWUs02wsO9aWKGOHXcrmLGa3vEDlr4AYlcMdEf+Gyg+Z/7KSlrIhsxpU7nEp6G0TGLDo26v19lKZD0UVCsSuMVxcdtPIYKRhS7W90AJVCYNaGiwCjJuhCEL0uIQhCEIXJYDmukIQmcey4bs2hQs/wLAifCAdxgforMhcIB3Xtkj2G7DYrN572cuH4bj44qtWrwZGoQ+HfG7c1tqTfBacwFGYWlM4sXqWaE5h3j4V8pW9YT5Z1XA3Dk4gjHY81oHBfCp90xz6NFASXYCvTM9BmtatHh6FFaQWihBBBAIIPIpWSsOFDAoK0Xl0biLX/AClFa1lU8G1m72vufwoizZO5+CwuJziPw8hmApOHY5djGcXchgPIKUawDJdLkdNHHsNV6GgsEjBlGtwaAEtRCFYXEIQhCEIQhCEIQhCEIQhCEIQhCEIQhCEIQhCEIQhCEIQhCEIQhCEIQhCEIQhCEIQhCF//2Q=="/>
          <p:cNvSpPr>
            <a:spLocks noChangeAspect="1" noChangeArrowheads="1"/>
          </p:cNvSpPr>
          <p:nvPr/>
        </p:nvSpPr>
        <p:spPr bwMode="auto">
          <a:xfrm>
            <a:off x="0" y="-1555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8" name="AutoShape 8" descr="data:image/jpeg;base64,/9j/4AAQSkZJRgABAQAAAQABAAD/2wCEAAkGBhISEBQUEBQVExUVFBUUFBUUFBUVFxcUFRQVFBUaFhgXHCYeFxojGRUSHzIgIycpLCwsFR4xNTAqNSYrLCkBCQoKDgwOGg8PGjQlHyItLDU1MjYpLCwsKiosLCwsNC00KiwsLCopNSwvLCwsLCksLCksLCwsLCksNS4sKSwsKf/AABEIAIIAoAMBIgACEQEDEQH/xAAcAAABBQEBAQAAAAAAAAAAAAAAAwQFBgcCAQj/xAA7EAABAgMGAwUGBQMFAQAAAAABAAIDBBEFEiExQVEGYXEiMoGRwQcTQlKhsTNyotHhYoLwFiOSsvEU/8QAGwEAAgMBAQEAAAAAAAAAAAAAAAUDBAYBAgf/xAAwEQABAwIEAwcEAgMAAAAAAAABAAIDBBEFEiExEyJBUWFxkaGx8IHB0eEGFDJC8f/aAAwDAQACEQMRAD8A3FCEIQhFUKt8TcbQpKLDZEY999pcSy6S0AgCoJFcz5LhcGi5UsML5nZIxcqyIUBZ3HUjGwbHa0/LE7B/VRTjIoIqDUHUYhAIOyJIZIjZ7SPEWXE1MBjHOdgGipUZZnE0OLg7/bds44HoVGcW2lecITcm4v66DwzVbISGrxN0U2Vmw37z+kwgomvju7crUKpCbm2w2F7zRrRUkqkWfxHEgDE3mAYhxyHI6KHtvjATrwGEtY09lhwJPzHflsnGHVEda7KND1/XalOIB1GzNa/Z++xaPZFswphl6Gcu8095p5hP1j8jPPgvD4RuuHkRsRqFo3D/ABKyZbTuxAO0z1buE0qaUxczdR7JdR1wm5HaO9/nYppCaz9ow4LL0R10abk7AaqAs7jL3ke69oZDdgwnMOrhe67Kkrj52McGuOpVpQvAvUKZCEIQhCEIQhCEIQheErEuPrR99aEYjFsO7CFP6B2vG8XDwWzT80IcN8R2TGlx8BVfPZilxLnYucS5x3c43nfUlVag6ALT/wAdgzPfKegA8/8AnquCEvJT0WAawIj4R/ocWg9RkfEJFclU72WteARYqVh8URwSXkRCcSXDEnqFIS/FjD+IxzeY7Q9CqzRQtrWjXsMy+I+gVY0ccp2SuqbBCzM4eWitNr8UQ45uQni4PC8fHRR6qK7hzLmd1xb0OHlkrrKVsbcrFjZozI4uJV6lbYc3B3aG+oUg222tIdBd2xiCDQtKzn/UEXLAjpQ+YXcG2QDUgtO4xTaCsmjGV+o9fnis7WYcHG8Yse78LUmW+6YfWM6r9DpT+kadE4oqJL2p8/mP2Vks62mkAOIOzv32K5JkIzsKSniMNpfPtWp8K2571lx57bAMT8TdD13U5FjtaO0QOqyiXnXw3h0M3XDIq3Sk4IzA8Y1z3B1CUT4gGDkF1pKGTiNyuOo9QrPLzIeKt3psllC2VGo+mjvuP8KmlapJ+NGHHdXXtymyEIQrS8IQheEoQqp7TLR91IuaM4rmwx0Paf8ApBWPK9e1qevTEGED+GxzyObyAPo0+ZVFVGY3cvoOCQ8Okaerrn7ewXhXK6Kj7UtD3Yo3vH6DcqqAXGwTGeVsTS92yRta0bvYYcdTt/KgwvSdT9Ug+PsrzGZRZYusqjK/M76BdviAJBzyc1yhTAJW55chLyUK9EaOdfLFIKRseHi47ADxKHGwUErsrCVKLqHELcQaLyiKKFKCARYqw2PxBkyJloRp/CuNj2l7p9c2O71PoR0WeyMGgvanLopaRtEw8Di3bboqs9MHi7UsFU2Gazdh88lrbHZEdQfsrDAiXmgjUKgcM2sHD3ZIPyH7tVysqNm09R6qnQPMUxjPX3C1LZGzRh7VIoQhaBeULwr1MLdn/cy0WJ8jHEdaYfWi4TZemNL3Bo3Kxfiu0Pfzsd+Yvljfys7I8KgnxUTVehtABsE3nJtsNtXeA3KWPJP1X1FoZBGB0aPQJK0J8Qm7uPdHqeSrMaPiS41JxK8m54vcScSddByCaKzFFlGqxuIYiZ32bsNl0+ISuF6hTpOTdeIQhdXlCm7Mh0hjnj+yhQ2uA1w81ZWMoANhTyXh6p1brNAQlpaDedTTVJUUrJwLreZxPovACS1U/CZpuUtRFF1ROpGR94ccGjM+gXXODRcpC1pebBObEY8G8DQfc6U6brSrDtW+A74m0Dx69CqUxtBQYUTqz54wnhwx0I3CSTPMjs43Gy0lC/8ArcpOh3WqtK9TGyZsPhgtNRoeWifJ/FIJGBw6p0UFUn2pWlclWQgcYsTHe5DF4/quD+5XUrJvafPX5trNIUOn9zzed9AxcldZhTXB4eLVtvsNfLb1sqVNzDWAlxwHn0HNVacmzEdU9ANgpi25N7gC01A+H1G6gVTiAPMtFicshdwyLN901isoVwnb2VCakK403WWmjyHuXiEIXVChCEIXE6syFWIOVT5KdUbYkLBzugHhj6/RSgGyjdulFW+8ngl5GBedU5DHx0UouIEC60Dz6pxLy5e6g/8AF3RouVlqiUzSafRdSkoYjqDAanZT8KEGgBuAC5l5cMbQePMpaiUzzGQ9yZU8AiGu68QlZeWdEddYLx5euys9mcPth9p/ad+kdNzzVRzw3dMYad8p02XfB4isrfFGO7tc67gaBW4KEopeXi3mg+aY4bPmuw+Kb8LhtACUc6gqcFgVsTxjx4kXSI9zh+XJv6Q1bLxdaHuZKM4GhLC1v5ndkfdYoG0yVyo1s1ar+PRWD5fAfc/ZN1FWlZF7tQ8DqN+nNThhpNzKKlzMNwtLLGyZuV6pZbTNIxoeqtVo2UImLcHffqq7FhFpIcKEZgq1HIHahZesonRcrtjsUwXiVjQ6FJq0CkLmlpsV4heruFCvODdzTzQvBIAuVO2fCuw2jlU+KlrNl8bx0wHVNIUK8QG6/ZTsODQBrRXQKNY6uqTaw3ciHCLjQZlT0nKCG2gzOZ/zReSMiGDHvHPlyCeQoLnGjQXE6DNLKifPyjZFLTZBmduUmpKzLDfFxPYZuRifyj1UrZnDgbR0XtO0b8I6/Mpu6lz5egT+ChvzSeSbykkyG26wUGu56nVOAF6kf/sBwYC88svPJRsifIeUXTUWaLJcBPJEnEaJlDkIr++bg2bn4lScpKiG2g+qcUlC+N4e427lE94IsFU/aVDjPgw2QobnNvF8QtFaXRRoOuJNcvhWZFpGeHVb7EhAih1UPPcJwIgxaPJMXxZje6b0GL/1oxEWXHbfVY1ReXVok97N25wyR41+6r07wTMM7oDh5FQmJwT6HGKWT/a3jp67KsOhbJhP2c2IMcHDJ377hTsez4jO+xzfD1CbFlVAWWNxoUzDo5mW0IP1VGmpUtJa8UP+YhMHMoVfJ2zWxG0PgdR0VUtKznMNHDodCFPHJ0KzOI4eWDOzUfNFG0T2yIVYldhXzwTSinuG5K9U6E49G/ySpysrXSCOBxKnLLlaC8czl0Vns+Qui87vEeX8ryybLODiMfgaB9aK52bw18Uf/hX/ALH0SyqqR/g1ZyionzO4rhr07goizrGiRjh2W6uOXhurVI2ayCKMGOrjmeq7M4wdlgLiMKMGA8cgu4cnGiZkQxsMT5lVWUs02wsO9aWKGOHXcrmLGa3vEDlr4AYlcMdEf+Gyg+Z/7KSlrIhsxpU7nEp6G0TGLDo26v19lKZD0UVCsSuMVxcdtPIYKRhS7W90AJVCYNaGiwCjJuhCEL0uIQhCEIXJYDmukIQmcey4bs2hQs/wLAifCAdxgforMhcIB3Xtkj2G7DYrN572cuH4bj44qtWrwZGoQ+HfG7c1tqTfBacwFGYWlM4sXqWaE5h3j4V8pW9YT5Z1XA3Dk4gjHY81oHBfCp90xz6NFASXYCvTM9BmtatHh6FFaQWihBBBAIIPIpWSsOFDAoK0Xl0biLX/AClFa1lU8G1m72vufwoizZO5+CwuJziPw8hmApOHY5djGcXchgPIKUawDJdLkdNHHsNV6GgsEjBlGtwaAEtRCFYXEIQhCEIQhCEIQhCEIQhCEIQhCEIQhCEIQhCEIQhCEIQhCEIQhCEIQhCEIQhCEIQhCF//2Q=="/>
          <p:cNvSpPr>
            <a:spLocks noChangeAspect="1" noChangeArrowheads="1"/>
          </p:cNvSpPr>
          <p:nvPr/>
        </p:nvSpPr>
        <p:spPr bwMode="auto">
          <a:xfrm>
            <a:off x="0" y="-604838"/>
            <a:ext cx="1524000" cy="1238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30" name="Picture 10" descr="http://www.google.com/url?source=imglanding&amp;ct=img&amp;q=http://i.walmartimages.com/i/mp/00/09/67/01/11/0009670111116_P255045_300X300.jpg&amp;sa=X&amp;ei=LIwCUq72INe34AP1_YDQBQ&amp;ved=0CAsQ8wc4ygM&amp;usg=AFQjCNGSoyLGUw_oiF269gKR5Pbu6Dkt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900" y="1219200"/>
            <a:ext cx="2324100" cy="232410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</p:pic>
      <p:grpSp>
        <p:nvGrpSpPr>
          <p:cNvPr id="32" name="Group 64"/>
          <p:cNvGrpSpPr>
            <a:grpSpLocks/>
          </p:cNvGrpSpPr>
          <p:nvPr/>
        </p:nvGrpSpPr>
        <p:grpSpPr bwMode="auto">
          <a:xfrm>
            <a:off x="838200" y="3581400"/>
            <a:ext cx="2667000" cy="2286000"/>
            <a:chOff x="1511300" y="2159000"/>
            <a:chExt cx="2438400" cy="1995488"/>
          </a:xfrm>
        </p:grpSpPr>
        <p:grpSp>
          <p:nvGrpSpPr>
            <p:cNvPr id="33" name="Group 15"/>
            <p:cNvGrpSpPr>
              <a:grpSpLocks/>
            </p:cNvGrpSpPr>
            <p:nvPr/>
          </p:nvGrpSpPr>
          <p:grpSpPr bwMode="auto">
            <a:xfrm>
              <a:off x="1511300" y="2159000"/>
              <a:ext cx="2438400" cy="1995488"/>
              <a:chOff x="-1208" y="1783"/>
              <a:chExt cx="1536" cy="1257"/>
            </a:xfrm>
          </p:grpSpPr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1208" y="1783"/>
                <a:ext cx="1536" cy="1257"/>
              </a:xfrm>
              <a:prstGeom prst="rect">
                <a:avLst/>
              </a:prstGeom>
              <a:noFill/>
              <a:ln w="19050" algn="ctr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-104" y="1783"/>
                <a:ext cx="432" cy="20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00"/>
                    </a:solidFill>
                  </a:rPr>
                  <a:t>PE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1558696" y="2235042"/>
              <a:ext cx="1171310" cy="2417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25 - 50 µm </a:t>
              </a:r>
              <a:r>
                <a:rPr lang="en-US" sz="1200" dirty="0">
                  <a:solidFill>
                    <a:srgbClr val="FFFF00"/>
                  </a:solidFill>
                </a:rPr>
                <a:t>thick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029200" y="3733800"/>
            <a:ext cx="2798762" cy="2114550"/>
            <a:chOff x="5029200" y="3733800"/>
            <a:chExt cx="2798762" cy="2114550"/>
          </a:xfrm>
        </p:grpSpPr>
        <p:pic>
          <p:nvPicPr>
            <p:cNvPr id="4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29200" y="3733800"/>
              <a:ext cx="2798762" cy="2114550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41" name="Text Box 13"/>
            <p:cNvSpPr txBox="1">
              <a:spLocks noChangeArrowheads="1"/>
            </p:cNvSpPr>
            <p:nvPr/>
          </p:nvSpPr>
          <p:spPr bwMode="auto">
            <a:xfrm>
              <a:off x="6934200" y="5410200"/>
              <a:ext cx="704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POM</a:t>
              </a:r>
            </a:p>
          </p:txBody>
        </p:sp>
        <p:sp>
          <p:nvSpPr>
            <p:cNvPr id="39" name="TextBox 62"/>
            <p:cNvSpPr txBox="1">
              <a:spLocks noChangeArrowheads="1"/>
            </p:cNvSpPr>
            <p:nvPr/>
          </p:nvSpPr>
          <p:spPr bwMode="auto">
            <a:xfrm>
              <a:off x="5105400" y="3810000"/>
              <a:ext cx="97334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75 </a:t>
              </a:r>
              <a:r>
                <a:rPr lang="en-US" sz="1200" dirty="0" smtClean="0">
                  <a:solidFill>
                    <a:srgbClr val="FFFF00"/>
                  </a:solidFill>
                </a:rPr>
                <a:t>µm </a:t>
              </a:r>
              <a:r>
                <a:rPr lang="en-US" sz="1200" dirty="0">
                  <a:solidFill>
                    <a:srgbClr val="FFFF00"/>
                  </a:solidFill>
                </a:rPr>
                <a:t>thick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2" name="Group 74"/>
          <p:cNvGrpSpPr>
            <a:grpSpLocks/>
          </p:cNvGrpSpPr>
          <p:nvPr/>
        </p:nvGrpSpPr>
        <p:grpSpPr bwMode="auto">
          <a:xfrm>
            <a:off x="6837362" y="609600"/>
            <a:ext cx="2078038" cy="4695825"/>
            <a:chOff x="4263" y="467"/>
            <a:chExt cx="1309" cy="2958"/>
          </a:xfrm>
        </p:grpSpPr>
        <p:pic>
          <p:nvPicPr>
            <p:cNvPr id="14371" name="Picture 5" descr="spmd photo.jpg (26480 bytes)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63" y="467"/>
              <a:ext cx="973" cy="278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372" name="Line 10"/>
            <p:cNvSpPr>
              <a:spLocks noChangeShapeType="1"/>
            </p:cNvSpPr>
            <p:nvPr/>
          </p:nvSpPr>
          <p:spPr bwMode="auto">
            <a:xfrm>
              <a:off x="5380" y="515"/>
              <a:ext cx="0" cy="26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3" name="Text Box 11"/>
            <p:cNvSpPr txBox="1">
              <a:spLocks noChangeArrowheads="1"/>
            </p:cNvSpPr>
            <p:nvPr/>
          </p:nvSpPr>
          <p:spPr bwMode="auto">
            <a:xfrm rot="16200000">
              <a:off x="5279" y="1996"/>
              <a:ext cx="412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0.25 m</a:t>
              </a:r>
            </a:p>
          </p:txBody>
        </p:sp>
        <p:sp>
          <p:nvSpPr>
            <p:cNvPr id="14375" name="Text Box 53"/>
            <p:cNvSpPr txBox="1">
              <a:spLocks noChangeArrowheads="1"/>
            </p:cNvSpPr>
            <p:nvPr/>
          </p:nvSpPr>
          <p:spPr bwMode="auto">
            <a:xfrm>
              <a:off x="4781" y="3251"/>
              <a:ext cx="407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</a:rPr>
                <a:t>2.5 cm</a:t>
              </a:r>
            </a:p>
          </p:txBody>
        </p:sp>
        <p:sp>
          <p:nvSpPr>
            <p:cNvPr id="14376" name="Line 52"/>
            <p:cNvSpPr>
              <a:spLocks noChangeShapeType="1"/>
            </p:cNvSpPr>
            <p:nvPr/>
          </p:nvSpPr>
          <p:spPr bwMode="auto">
            <a:xfrm>
              <a:off x="4324" y="3347"/>
              <a:ext cx="33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10588" cy="762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Types of Passive Samplers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365125"/>
          </a:xfrm>
        </p:spPr>
        <p:txBody>
          <a:bodyPr/>
          <a:lstStyle/>
          <a:p>
            <a:pPr>
              <a:defRPr/>
            </a:pPr>
            <a:fld id="{1D3DD71E-B6C2-4B5A-85A1-FD61CA450B25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14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6200" y="3657600"/>
            <a:ext cx="3429000" cy="1520825"/>
            <a:chOff x="76200" y="3660775"/>
            <a:chExt cx="3429000" cy="1520825"/>
          </a:xfrm>
        </p:grpSpPr>
        <p:pic>
          <p:nvPicPr>
            <p:cNvPr id="1436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3660775"/>
              <a:ext cx="3429000" cy="1520825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14370" name="Text Box 12"/>
            <p:cNvSpPr txBox="1">
              <a:spLocks noChangeArrowheads="1"/>
            </p:cNvSpPr>
            <p:nvPr/>
          </p:nvSpPr>
          <p:spPr bwMode="auto">
            <a:xfrm>
              <a:off x="2614392" y="3799294"/>
              <a:ext cx="839285" cy="36938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SPME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28600" y="762000"/>
            <a:ext cx="3290888" cy="3200400"/>
            <a:chOff x="228600" y="762000"/>
            <a:chExt cx="3290888" cy="3200400"/>
          </a:xfrm>
        </p:grpSpPr>
        <p:cxnSp>
          <p:nvCxnSpPr>
            <p:cNvPr id="14345" name="Straight Connector 55"/>
            <p:cNvCxnSpPr>
              <a:cxnSpLocks noChangeShapeType="1"/>
            </p:cNvCxnSpPr>
            <p:nvPr/>
          </p:nvCxnSpPr>
          <p:spPr bwMode="auto">
            <a:xfrm rot="16200000" flipH="1">
              <a:off x="-114300" y="3086100"/>
              <a:ext cx="1219200" cy="533400"/>
            </a:xfrm>
            <a:prstGeom prst="line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14346" name="Straight Connector 57"/>
            <p:cNvCxnSpPr>
              <a:cxnSpLocks noChangeShapeType="1"/>
            </p:cNvCxnSpPr>
            <p:nvPr/>
          </p:nvCxnSpPr>
          <p:spPr bwMode="auto">
            <a:xfrm rot="10800000" flipV="1">
              <a:off x="762000" y="2743200"/>
              <a:ext cx="2743200" cy="1219200"/>
            </a:xfrm>
            <a:prstGeom prst="line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14347" name="Straight Connector 59"/>
            <p:cNvCxnSpPr>
              <a:cxnSpLocks noChangeShapeType="1"/>
            </p:cNvCxnSpPr>
            <p:nvPr/>
          </p:nvCxnSpPr>
          <p:spPr bwMode="auto">
            <a:xfrm rot="5400000">
              <a:off x="533400" y="990600"/>
              <a:ext cx="3200400" cy="2743200"/>
            </a:xfrm>
            <a:prstGeom prst="line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14348" name="Straight Connector 61"/>
            <p:cNvCxnSpPr>
              <a:cxnSpLocks noChangeShapeType="1"/>
            </p:cNvCxnSpPr>
            <p:nvPr/>
          </p:nvCxnSpPr>
          <p:spPr bwMode="auto">
            <a:xfrm rot="16200000" flipH="1">
              <a:off x="-1104900" y="2095500"/>
              <a:ext cx="3200400" cy="533400"/>
            </a:xfrm>
            <a:prstGeom prst="line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/>
            </a:ln>
          </p:spPr>
        </p:cxnSp>
        <p:grpSp>
          <p:nvGrpSpPr>
            <p:cNvPr id="14349" name="Group 53"/>
            <p:cNvGrpSpPr>
              <a:grpSpLocks/>
            </p:cNvGrpSpPr>
            <p:nvPr/>
          </p:nvGrpSpPr>
          <p:grpSpPr bwMode="auto">
            <a:xfrm>
              <a:off x="228600" y="762000"/>
              <a:ext cx="3290888" cy="1981200"/>
              <a:chOff x="152400" y="3962400"/>
              <a:chExt cx="3443288" cy="2057400"/>
            </a:xfrm>
          </p:grpSpPr>
          <p:sp>
            <p:nvSpPr>
              <p:cNvPr id="14355" name="Rectangle 44"/>
              <p:cNvSpPr>
                <a:spLocks noChangeArrowheads="1"/>
              </p:cNvSpPr>
              <p:nvPr/>
            </p:nvSpPr>
            <p:spPr bwMode="auto">
              <a:xfrm>
                <a:off x="152400" y="3962400"/>
                <a:ext cx="3429000" cy="2057400"/>
              </a:xfrm>
              <a:prstGeom prst="rect">
                <a:avLst/>
              </a:prstGeom>
              <a:solidFill>
                <a:srgbClr val="C0C0C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356" name="Group 49"/>
              <p:cNvGrpSpPr>
                <a:grpSpLocks/>
              </p:cNvGrpSpPr>
              <p:nvPr/>
            </p:nvGrpSpPr>
            <p:grpSpPr bwMode="auto">
              <a:xfrm>
                <a:off x="223837" y="4191000"/>
                <a:ext cx="3371851" cy="1646238"/>
                <a:chOff x="1776" y="2448"/>
                <a:chExt cx="2124" cy="1037"/>
              </a:xfrm>
            </p:grpSpPr>
            <p:sp>
              <p:nvSpPr>
                <p:cNvPr id="14358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872" y="2544"/>
                  <a:ext cx="1104" cy="48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359" name="Group 48"/>
                <p:cNvGrpSpPr>
                  <a:grpSpLocks/>
                </p:cNvGrpSpPr>
                <p:nvPr/>
              </p:nvGrpSpPr>
              <p:grpSpPr bwMode="auto">
                <a:xfrm>
                  <a:off x="1776" y="2448"/>
                  <a:ext cx="2124" cy="1037"/>
                  <a:chOff x="1776" y="2448"/>
                  <a:chExt cx="2124" cy="1037"/>
                </a:xfrm>
              </p:grpSpPr>
              <p:sp>
                <p:nvSpPr>
                  <p:cNvPr id="14360" name="Text Box 40"/>
                  <p:cNvSpPr txBox="1">
                    <a:spLocks noChangeArrowheads="1"/>
                  </p:cNvSpPr>
                  <p:nvPr/>
                </p:nvSpPr>
                <p:spPr bwMode="auto">
                  <a:xfrm rot="-1490623">
                    <a:off x="2092" y="2611"/>
                    <a:ext cx="404" cy="173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>
                        <a:solidFill>
                          <a:srgbClr val="000000"/>
                        </a:solidFill>
                      </a:rPr>
                      <a:t>2.5 cm</a:t>
                    </a:r>
                  </a:p>
                </p:txBody>
              </p:sp>
              <p:grpSp>
                <p:nvGrpSpPr>
                  <p:cNvPr id="14361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1776" y="2448"/>
                    <a:ext cx="2124" cy="1037"/>
                    <a:chOff x="1776" y="2448"/>
                    <a:chExt cx="2124" cy="1037"/>
                  </a:xfrm>
                </p:grpSpPr>
                <p:grpSp>
                  <p:nvGrpSpPr>
                    <p:cNvPr id="14362" name="Group 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76" y="2688"/>
                      <a:ext cx="1536" cy="620"/>
                      <a:chOff x="1776" y="2688"/>
                      <a:chExt cx="1536" cy="620"/>
                    </a:xfrm>
                  </p:grpSpPr>
                  <p:sp>
                    <p:nvSpPr>
                      <p:cNvPr id="14367" name="AutoShape 26"/>
                      <p:cNvSpPr>
                        <a:spLocks noChangeArrowheads="1"/>
                      </p:cNvSpPr>
                      <p:nvPr/>
                    </p:nvSpPr>
                    <p:spPr bwMode="auto">
                      <a:xfrm rot="4032686">
                        <a:off x="2304" y="2300"/>
                        <a:ext cx="480" cy="1536"/>
                      </a:xfrm>
                      <a:prstGeom prst="can">
                        <a:avLst>
                          <a:gd name="adj" fmla="val 102978"/>
                        </a:avLst>
                      </a:pr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68" name="Oval 29"/>
                      <p:cNvSpPr>
                        <a:spLocks noChangeArrowheads="1"/>
                      </p:cNvSpPr>
                      <p:nvPr/>
                    </p:nvSpPr>
                    <p:spPr bwMode="auto">
                      <a:xfrm rot="-10576462">
                        <a:off x="2862" y="2688"/>
                        <a:ext cx="339" cy="335"/>
                      </a:xfrm>
                      <a:prstGeom prst="ellipse">
                        <a:avLst/>
                      </a:prstGeom>
                      <a:solidFill>
                        <a:srgbClr val="FF9900"/>
                      </a:solidFill>
                      <a:ln w="9525" algn="ctr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4363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736"/>
                      <a:ext cx="144" cy="24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 type="triangle" w="med" len="med"/>
                      <a:tailEnd type="triangle" w="med" len="med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64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 rot="-1678769">
                      <a:off x="3217" y="2448"/>
                      <a:ext cx="674" cy="288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210 um inner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glass core</a:t>
                      </a:r>
                    </a:p>
                  </p:txBody>
                </p:sp>
                <p:sp>
                  <p:nvSpPr>
                    <p:cNvPr id="14365" name="Line 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928"/>
                      <a:ext cx="9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 type="triangle" w="med" len="med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66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 rot="-1423870">
                      <a:off x="2458" y="3062"/>
                      <a:ext cx="1442" cy="423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10 - 100 um outer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polydimethylsiloxane (PDMS)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coating</a:t>
                      </a:r>
                    </a:p>
                  </p:txBody>
                </p:sp>
              </p:grpSp>
            </p:grpSp>
          </p:grpSp>
          <p:sp>
            <p:nvSpPr>
              <p:cNvPr id="14357" name="Text Box 68"/>
              <p:cNvSpPr txBox="1">
                <a:spLocks noChangeArrowheads="1"/>
              </p:cNvSpPr>
              <p:nvPr/>
            </p:nvSpPr>
            <p:spPr bwMode="auto">
              <a:xfrm>
                <a:off x="228600" y="4038600"/>
                <a:ext cx="1755775" cy="3365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</a:rPr>
                  <a:t>fiber-optic cable</a:t>
                </a: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49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51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53" name="Picture 5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" name="Picture 5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52" name="TextBox 51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567112" y="1447800"/>
            <a:ext cx="4357688" cy="3429000"/>
            <a:chOff x="3567112" y="2057400"/>
            <a:chExt cx="4357688" cy="3429000"/>
          </a:xfrm>
        </p:grpSpPr>
        <p:cxnSp>
          <p:nvCxnSpPr>
            <p:cNvPr id="80" name="Straight Connector 79"/>
            <p:cNvCxnSpPr/>
            <p:nvPr/>
          </p:nvCxnSpPr>
          <p:spPr>
            <a:xfrm flipV="1">
              <a:off x="3581400" y="2057400"/>
              <a:ext cx="3810000" cy="32004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3567112" y="3352800"/>
              <a:ext cx="3277232" cy="2133600"/>
              <a:chOff x="3567112" y="2438400"/>
              <a:chExt cx="3277232" cy="2133600"/>
            </a:xfrm>
          </p:grpSpPr>
          <p:sp>
            <p:nvSpPr>
              <p:cNvPr id="58" name="Rectangle 44"/>
              <p:cNvSpPr>
                <a:spLocks noChangeArrowheads="1"/>
              </p:cNvSpPr>
              <p:nvPr/>
            </p:nvSpPr>
            <p:spPr bwMode="auto">
              <a:xfrm>
                <a:off x="3567112" y="2438400"/>
                <a:ext cx="3277232" cy="2133600"/>
              </a:xfrm>
              <a:prstGeom prst="rect">
                <a:avLst/>
              </a:prstGeom>
              <a:solidFill>
                <a:srgbClr val="C0C0C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Line 39"/>
              <p:cNvSpPr>
                <a:spLocks noChangeShapeType="1"/>
              </p:cNvSpPr>
              <p:nvPr/>
            </p:nvSpPr>
            <p:spPr bwMode="auto">
              <a:xfrm flipV="1">
                <a:off x="4038600" y="3200398"/>
                <a:ext cx="2438400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Text Box 40"/>
              <p:cNvSpPr txBox="1">
                <a:spLocks noChangeArrowheads="1"/>
              </p:cNvSpPr>
              <p:nvPr/>
            </p:nvSpPr>
            <p:spPr bwMode="auto">
              <a:xfrm>
                <a:off x="4949636" y="2895600"/>
                <a:ext cx="612964" cy="2644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2.5 cm</a:t>
                </a:r>
              </a:p>
            </p:txBody>
          </p:sp>
          <p:sp>
            <p:nvSpPr>
              <p:cNvPr id="67" name="Text Box 35"/>
              <p:cNvSpPr txBox="1">
                <a:spLocks noChangeArrowheads="1"/>
              </p:cNvSpPr>
              <p:nvPr/>
            </p:nvSpPr>
            <p:spPr bwMode="auto">
              <a:xfrm>
                <a:off x="4016815" y="4066401"/>
                <a:ext cx="2537874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50 - 95 </a:t>
                </a:r>
                <a:r>
                  <a:rPr lang="en-US" sz="1200" dirty="0">
                    <a:solidFill>
                      <a:srgbClr val="000000"/>
                    </a:solidFill>
                  </a:rPr>
                  <a:t>um 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thick polyethylene shell</a:t>
                </a:r>
              </a:p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containing synthetic lipid </a:t>
                </a:r>
                <a:r>
                  <a:rPr lang="en-US" sz="1200" dirty="0" err="1" smtClean="0">
                    <a:solidFill>
                      <a:srgbClr val="000000"/>
                    </a:solidFill>
                  </a:rPr>
                  <a:t>triolien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Text Box 68"/>
              <p:cNvSpPr txBox="1">
                <a:spLocks noChangeArrowheads="1"/>
              </p:cNvSpPr>
              <p:nvPr/>
            </p:nvSpPr>
            <p:spPr bwMode="auto">
              <a:xfrm>
                <a:off x="3639939" y="2511778"/>
                <a:ext cx="2167581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00"/>
                    </a:solidFill>
                  </a:rPr>
                  <a:t>cross-section SPMD</a:t>
                </a:r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4038600" y="3352800"/>
                <a:ext cx="24384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114800" y="3429000"/>
                <a:ext cx="2286000" cy="3048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 Box 40"/>
              <p:cNvSpPr txBox="1">
                <a:spLocks noChangeArrowheads="1"/>
              </p:cNvSpPr>
              <p:nvPr/>
            </p:nvSpPr>
            <p:spPr bwMode="auto">
              <a:xfrm>
                <a:off x="4724400" y="3429000"/>
                <a:ext cx="1010213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0000"/>
                    </a:solidFill>
                  </a:rPr>
                  <a:t>triolien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layer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Line 39"/>
              <p:cNvSpPr>
                <a:spLocks noChangeShapeType="1"/>
              </p:cNvSpPr>
              <p:nvPr/>
            </p:nvSpPr>
            <p:spPr bwMode="auto">
              <a:xfrm>
                <a:off x="4114800" y="3886200"/>
                <a:ext cx="228600" cy="1523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triangl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79" name="Straight Connector 78"/>
            <p:cNvCxnSpPr/>
            <p:nvPr/>
          </p:nvCxnSpPr>
          <p:spPr>
            <a:xfrm flipV="1">
              <a:off x="3581400" y="2057400"/>
              <a:ext cx="3810000" cy="12954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6858000" y="2057400"/>
              <a:ext cx="1066800" cy="12954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6858000" y="2057400"/>
              <a:ext cx="1066800" cy="32766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183"/>
          <p:cNvSpPr>
            <a:spLocks noChangeArrowheads="1"/>
          </p:cNvSpPr>
          <p:nvPr/>
        </p:nvSpPr>
        <p:spPr bwMode="auto">
          <a:xfrm>
            <a:off x="152400" y="63246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6200" y="5181600"/>
            <a:ext cx="3435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Solid Phase</a:t>
            </a:r>
          </a:p>
          <a:p>
            <a:pPr algn="ctr"/>
            <a:r>
              <a:rPr lang="en-US" sz="2400" dirty="0" err="1" smtClean="0">
                <a:solidFill>
                  <a:srgbClr val="FFFF00"/>
                </a:solidFill>
              </a:rPr>
              <a:t>Microextraction</a:t>
            </a:r>
            <a:r>
              <a:rPr lang="en-US" sz="2400" dirty="0" smtClean="0">
                <a:solidFill>
                  <a:srgbClr val="FFFF00"/>
                </a:solidFill>
              </a:rPr>
              <a:t> (SPME)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355039" y="5181601"/>
            <a:ext cx="3865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Semi-Permeable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Membrane Device (SPMD)</a:t>
            </a:r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15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Types of Passive Samplers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8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0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grpSp>
        <p:nvGrpSpPr>
          <p:cNvPr id="456" name="Group 455"/>
          <p:cNvGrpSpPr/>
          <p:nvPr/>
        </p:nvGrpSpPr>
        <p:grpSpPr>
          <a:xfrm>
            <a:off x="76200" y="677260"/>
            <a:ext cx="7062788" cy="5190140"/>
            <a:chOff x="-457200" y="685800"/>
            <a:chExt cx="7062788" cy="5190140"/>
          </a:xfrm>
        </p:grpSpPr>
        <p:pic>
          <p:nvPicPr>
            <p:cNvPr id="55736" name="Picture 44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457200" y="685800"/>
              <a:ext cx="7062788" cy="51901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4495800" y="1752600"/>
              <a:ext cx="1505540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Polyethylene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14098" y="5421868"/>
              <a:ext cx="2339102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Polydimethylsiloxane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67201" y="3364468"/>
              <a:ext cx="2056973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Polyoxymethylene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239000" y="2035076"/>
            <a:ext cx="1832553" cy="2308324"/>
          </a:xfrm>
          <a:prstGeom prst="rect">
            <a:avLst/>
          </a:prstGeom>
          <a:solidFill>
            <a:srgbClr val="FF6600"/>
          </a:solidFill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Atom Key: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White = Hydrogen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Black = Carbon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Red = Oxygen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>
                <a:solidFill>
                  <a:srgbClr val="777777"/>
                </a:solidFill>
              </a:rPr>
              <a:t>Grey = Silicon</a:t>
            </a:r>
            <a:endParaRPr lang="en-US" sz="1600" dirty="0">
              <a:solidFill>
                <a:srgbClr val="777777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838200"/>
            <a:ext cx="4800600" cy="4806553"/>
            <a:chOff x="0" y="838200"/>
            <a:chExt cx="4800600" cy="4806553"/>
          </a:xfrm>
        </p:grpSpPr>
        <p:pic>
          <p:nvPicPr>
            <p:cNvPr id="6146" name="Picture 2" descr="http://www.google.com/url?source=imglanding&amp;ct=img&amp;q=http://us.cdn4.123rf.com/168nwm/molekuul/molekuul1211/molekuul121100042/16398814-chemical-structure-of-a-dioxin-2-3-7-8-tetrachlorodibenzo-p-dioxin-molecule-dioxins-are-important-en.jpg&amp;sa=X&amp;ei=V0USUtWNGu3wyAGLy4Aw&amp;ved=0CAwQ8wc4lAE&amp;usg=AFQjCNF-bDfVEiObZcfEO5Ks_plkWtH5k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838200"/>
              <a:ext cx="4800600" cy="4800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2743200" y="914400"/>
              <a:ext cx="19992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Dioxin molecule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dirty="0" smtClean="0">
                  <a:solidFill>
                    <a:srgbClr val="00FF00"/>
                  </a:solidFill>
                </a:rPr>
                <a:t>green = chlorine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200" y="5029200"/>
              <a:ext cx="434926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“Like Dissolves Like”</a:t>
              </a:r>
            </a:p>
            <a:p>
              <a:r>
                <a:rPr lang="en-US" sz="1600" dirty="0" smtClean="0"/>
                <a:t>(i.e., contaminants dissolve into the polymers)</a:t>
              </a:r>
              <a:endParaRPr lang="en-US" sz="1600" dirty="0"/>
            </a:p>
          </p:txBody>
        </p:sp>
      </p:grpSp>
      <p:sp>
        <p:nvSpPr>
          <p:cNvPr id="21" name="AutoShape 183"/>
          <p:cNvSpPr>
            <a:spLocks noChangeArrowheads="1"/>
          </p:cNvSpPr>
          <p:nvPr/>
        </p:nvSpPr>
        <p:spPr bwMode="auto">
          <a:xfrm>
            <a:off x="152400" y="63246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82" name="Rectangle 14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7630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Some Theory on How Passive Samplers Work</a:t>
            </a:r>
            <a:endParaRPr lang="en-US" sz="3600" b="1" dirty="0" smtClean="0"/>
          </a:p>
        </p:txBody>
      </p:sp>
      <p:sp>
        <p:nvSpPr>
          <p:cNvPr id="10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CAACC04A-5217-498A-A74B-49E2E7ED131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16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609600" y="1066800"/>
            <a:ext cx="7848600" cy="4800600"/>
            <a:chOff x="192" y="480"/>
            <a:chExt cx="5232" cy="3360"/>
          </a:xfrm>
        </p:grpSpPr>
        <p:grpSp>
          <p:nvGrpSpPr>
            <p:cNvPr id="19553" name="Group 3"/>
            <p:cNvGrpSpPr>
              <a:grpSpLocks/>
            </p:cNvGrpSpPr>
            <p:nvPr/>
          </p:nvGrpSpPr>
          <p:grpSpPr bwMode="auto">
            <a:xfrm>
              <a:off x="192" y="480"/>
              <a:ext cx="5232" cy="3360"/>
              <a:chOff x="192" y="480"/>
              <a:chExt cx="5232" cy="3360"/>
            </a:xfrm>
          </p:grpSpPr>
          <p:sp>
            <p:nvSpPr>
              <p:cNvPr id="19555" name="Rectangle 4"/>
              <p:cNvSpPr>
                <a:spLocks noChangeArrowheads="1"/>
              </p:cNvSpPr>
              <p:nvPr/>
            </p:nvSpPr>
            <p:spPr bwMode="auto">
              <a:xfrm>
                <a:off x="192" y="480"/>
                <a:ext cx="5232" cy="3360"/>
              </a:xfrm>
              <a:prstGeom prst="rect">
                <a:avLst/>
              </a:prstGeom>
              <a:solidFill>
                <a:schemeClr val="accent1">
                  <a:alpha val="18823"/>
                </a:schemeClr>
              </a:solidFill>
              <a:ln w="317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9556" name="Freeform 5"/>
              <p:cNvSpPr>
                <a:spLocks/>
              </p:cNvSpPr>
              <p:nvPr/>
            </p:nvSpPr>
            <p:spPr bwMode="auto">
              <a:xfrm>
                <a:off x="194" y="642"/>
                <a:ext cx="5228" cy="167"/>
              </a:xfrm>
              <a:custGeom>
                <a:avLst/>
                <a:gdLst>
                  <a:gd name="T0" fmla="*/ 0 w 5228"/>
                  <a:gd name="T1" fmla="*/ 150 h 167"/>
                  <a:gd name="T2" fmla="*/ 72 w 5228"/>
                  <a:gd name="T3" fmla="*/ 167 h 167"/>
                  <a:gd name="T4" fmla="*/ 321 w 5228"/>
                  <a:gd name="T5" fmla="*/ 150 h 167"/>
                  <a:gd name="T6" fmla="*/ 415 w 5228"/>
                  <a:gd name="T7" fmla="*/ 95 h 167"/>
                  <a:gd name="T8" fmla="*/ 432 w 5228"/>
                  <a:gd name="T9" fmla="*/ 78 h 167"/>
                  <a:gd name="T10" fmla="*/ 465 w 5228"/>
                  <a:gd name="T11" fmla="*/ 56 h 167"/>
                  <a:gd name="T12" fmla="*/ 692 w 5228"/>
                  <a:gd name="T13" fmla="*/ 95 h 167"/>
                  <a:gd name="T14" fmla="*/ 958 w 5228"/>
                  <a:gd name="T15" fmla="*/ 117 h 167"/>
                  <a:gd name="T16" fmla="*/ 1229 w 5228"/>
                  <a:gd name="T17" fmla="*/ 106 h 167"/>
                  <a:gd name="T18" fmla="*/ 1290 w 5228"/>
                  <a:gd name="T19" fmla="*/ 61 h 167"/>
                  <a:gd name="T20" fmla="*/ 1357 w 5228"/>
                  <a:gd name="T21" fmla="*/ 89 h 167"/>
                  <a:gd name="T22" fmla="*/ 1501 w 5228"/>
                  <a:gd name="T23" fmla="*/ 111 h 167"/>
                  <a:gd name="T24" fmla="*/ 2005 w 5228"/>
                  <a:gd name="T25" fmla="*/ 144 h 167"/>
                  <a:gd name="T26" fmla="*/ 2287 w 5228"/>
                  <a:gd name="T27" fmla="*/ 128 h 167"/>
                  <a:gd name="T28" fmla="*/ 2359 w 5228"/>
                  <a:gd name="T29" fmla="*/ 95 h 167"/>
                  <a:gd name="T30" fmla="*/ 2448 w 5228"/>
                  <a:gd name="T31" fmla="*/ 95 h 167"/>
                  <a:gd name="T32" fmla="*/ 2941 w 5228"/>
                  <a:gd name="T33" fmla="*/ 122 h 167"/>
                  <a:gd name="T34" fmla="*/ 3201 w 5228"/>
                  <a:gd name="T35" fmla="*/ 144 h 167"/>
                  <a:gd name="T36" fmla="*/ 3616 w 5228"/>
                  <a:gd name="T37" fmla="*/ 111 h 167"/>
                  <a:gd name="T38" fmla="*/ 3677 w 5228"/>
                  <a:gd name="T39" fmla="*/ 89 h 167"/>
                  <a:gd name="T40" fmla="*/ 3738 w 5228"/>
                  <a:gd name="T41" fmla="*/ 56 h 167"/>
                  <a:gd name="T42" fmla="*/ 3766 w 5228"/>
                  <a:gd name="T43" fmla="*/ 0 h 167"/>
                  <a:gd name="T44" fmla="*/ 3821 w 5228"/>
                  <a:gd name="T45" fmla="*/ 23 h 167"/>
                  <a:gd name="T46" fmla="*/ 3866 w 5228"/>
                  <a:gd name="T47" fmla="*/ 56 h 167"/>
                  <a:gd name="T48" fmla="*/ 3976 w 5228"/>
                  <a:gd name="T49" fmla="*/ 78 h 167"/>
                  <a:gd name="T50" fmla="*/ 4109 w 5228"/>
                  <a:gd name="T51" fmla="*/ 100 h 167"/>
                  <a:gd name="T52" fmla="*/ 4492 w 5228"/>
                  <a:gd name="T53" fmla="*/ 150 h 167"/>
                  <a:gd name="T54" fmla="*/ 4907 w 5228"/>
                  <a:gd name="T55" fmla="*/ 139 h 167"/>
                  <a:gd name="T56" fmla="*/ 4968 w 5228"/>
                  <a:gd name="T57" fmla="*/ 111 h 167"/>
                  <a:gd name="T58" fmla="*/ 5001 w 5228"/>
                  <a:gd name="T59" fmla="*/ 89 h 167"/>
                  <a:gd name="T60" fmla="*/ 5090 w 5228"/>
                  <a:gd name="T61" fmla="*/ 122 h 167"/>
                  <a:gd name="T62" fmla="*/ 5106 w 5228"/>
                  <a:gd name="T63" fmla="*/ 144 h 167"/>
                  <a:gd name="T64" fmla="*/ 5228 w 5228"/>
                  <a:gd name="T65" fmla="*/ 144 h 1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228"/>
                  <a:gd name="T100" fmla="*/ 0 h 167"/>
                  <a:gd name="T101" fmla="*/ 5228 w 5228"/>
                  <a:gd name="T102" fmla="*/ 167 h 1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228" h="167">
                    <a:moveTo>
                      <a:pt x="0" y="150"/>
                    </a:moveTo>
                    <a:cubicBezTo>
                      <a:pt x="24" y="155"/>
                      <a:pt x="49" y="159"/>
                      <a:pt x="72" y="167"/>
                    </a:cubicBezTo>
                    <a:cubicBezTo>
                      <a:pt x="197" y="163"/>
                      <a:pt x="229" y="167"/>
                      <a:pt x="321" y="150"/>
                    </a:cubicBezTo>
                    <a:cubicBezTo>
                      <a:pt x="352" y="130"/>
                      <a:pt x="384" y="115"/>
                      <a:pt x="415" y="95"/>
                    </a:cubicBezTo>
                    <a:cubicBezTo>
                      <a:pt x="422" y="91"/>
                      <a:pt x="426" y="83"/>
                      <a:pt x="432" y="78"/>
                    </a:cubicBezTo>
                    <a:cubicBezTo>
                      <a:pt x="442" y="70"/>
                      <a:pt x="465" y="56"/>
                      <a:pt x="465" y="56"/>
                    </a:cubicBezTo>
                    <a:cubicBezTo>
                      <a:pt x="550" y="104"/>
                      <a:pt x="572" y="90"/>
                      <a:pt x="692" y="95"/>
                    </a:cubicBezTo>
                    <a:cubicBezTo>
                      <a:pt x="784" y="126"/>
                      <a:pt x="843" y="114"/>
                      <a:pt x="958" y="117"/>
                    </a:cubicBezTo>
                    <a:cubicBezTo>
                      <a:pt x="1048" y="129"/>
                      <a:pt x="1142" y="133"/>
                      <a:pt x="1229" y="106"/>
                    </a:cubicBezTo>
                    <a:cubicBezTo>
                      <a:pt x="1253" y="91"/>
                      <a:pt x="1268" y="76"/>
                      <a:pt x="1290" y="61"/>
                    </a:cubicBezTo>
                    <a:cubicBezTo>
                      <a:pt x="1316" y="70"/>
                      <a:pt x="1328" y="84"/>
                      <a:pt x="1357" y="89"/>
                    </a:cubicBezTo>
                    <a:cubicBezTo>
                      <a:pt x="1402" y="106"/>
                      <a:pt x="1454" y="102"/>
                      <a:pt x="1501" y="111"/>
                    </a:cubicBezTo>
                    <a:cubicBezTo>
                      <a:pt x="1666" y="143"/>
                      <a:pt x="1838" y="139"/>
                      <a:pt x="2005" y="144"/>
                    </a:cubicBezTo>
                    <a:cubicBezTo>
                      <a:pt x="2097" y="155"/>
                      <a:pt x="2196" y="149"/>
                      <a:pt x="2287" y="128"/>
                    </a:cubicBezTo>
                    <a:cubicBezTo>
                      <a:pt x="2310" y="116"/>
                      <a:pt x="2334" y="103"/>
                      <a:pt x="2359" y="95"/>
                    </a:cubicBezTo>
                    <a:cubicBezTo>
                      <a:pt x="2390" y="75"/>
                      <a:pt x="2415" y="93"/>
                      <a:pt x="2448" y="95"/>
                    </a:cubicBezTo>
                    <a:cubicBezTo>
                      <a:pt x="2612" y="106"/>
                      <a:pt x="2777" y="112"/>
                      <a:pt x="2941" y="122"/>
                    </a:cubicBezTo>
                    <a:cubicBezTo>
                      <a:pt x="3026" y="141"/>
                      <a:pt x="3114" y="141"/>
                      <a:pt x="3201" y="144"/>
                    </a:cubicBezTo>
                    <a:cubicBezTo>
                      <a:pt x="3439" y="140"/>
                      <a:pt x="3460" y="154"/>
                      <a:pt x="3616" y="111"/>
                    </a:cubicBezTo>
                    <a:cubicBezTo>
                      <a:pt x="3651" y="88"/>
                      <a:pt x="3614" y="110"/>
                      <a:pt x="3677" y="89"/>
                    </a:cubicBezTo>
                    <a:cubicBezTo>
                      <a:pt x="3698" y="82"/>
                      <a:pt x="3718" y="66"/>
                      <a:pt x="3738" y="56"/>
                    </a:cubicBezTo>
                    <a:cubicBezTo>
                      <a:pt x="3750" y="38"/>
                      <a:pt x="3759" y="20"/>
                      <a:pt x="3766" y="0"/>
                    </a:cubicBezTo>
                    <a:cubicBezTo>
                      <a:pt x="3784" y="8"/>
                      <a:pt x="3804" y="12"/>
                      <a:pt x="3821" y="23"/>
                    </a:cubicBezTo>
                    <a:cubicBezTo>
                      <a:pt x="3856" y="46"/>
                      <a:pt x="3818" y="36"/>
                      <a:pt x="3866" y="56"/>
                    </a:cubicBezTo>
                    <a:cubicBezTo>
                      <a:pt x="3897" y="69"/>
                      <a:pt x="3947" y="74"/>
                      <a:pt x="3976" y="78"/>
                    </a:cubicBezTo>
                    <a:cubicBezTo>
                      <a:pt x="4013" y="102"/>
                      <a:pt x="4067" y="97"/>
                      <a:pt x="4109" y="100"/>
                    </a:cubicBezTo>
                    <a:cubicBezTo>
                      <a:pt x="4232" y="148"/>
                      <a:pt x="4361" y="145"/>
                      <a:pt x="4492" y="150"/>
                    </a:cubicBezTo>
                    <a:cubicBezTo>
                      <a:pt x="4630" y="146"/>
                      <a:pt x="4769" y="144"/>
                      <a:pt x="4907" y="139"/>
                    </a:cubicBezTo>
                    <a:cubicBezTo>
                      <a:pt x="4936" y="138"/>
                      <a:pt x="4943" y="128"/>
                      <a:pt x="4968" y="111"/>
                    </a:cubicBezTo>
                    <a:cubicBezTo>
                      <a:pt x="4979" y="104"/>
                      <a:pt x="5001" y="89"/>
                      <a:pt x="5001" y="89"/>
                    </a:cubicBezTo>
                    <a:cubicBezTo>
                      <a:pt x="5028" y="47"/>
                      <a:pt x="5065" y="94"/>
                      <a:pt x="5090" y="122"/>
                    </a:cubicBezTo>
                    <a:cubicBezTo>
                      <a:pt x="5096" y="129"/>
                      <a:pt x="5097" y="143"/>
                      <a:pt x="5106" y="144"/>
                    </a:cubicBezTo>
                    <a:cubicBezTo>
                      <a:pt x="5146" y="150"/>
                      <a:pt x="5187" y="144"/>
                      <a:pt x="5228" y="144"/>
                    </a:cubicBezTo>
                  </a:path>
                </a:pathLst>
              </a:custGeom>
              <a:noFill/>
              <a:ln w="317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554" name="Text Box 6"/>
            <p:cNvSpPr txBox="1">
              <a:spLocks noChangeArrowheads="1"/>
            </p:cNvSpPr>
            <p:nvPr/>
          </p:nvSpPr>
          <p:spPr bwMode="auto">
            <a:xfrm>
              <a:off x="4320" y="927"/>
              <a:ext cx="1046" cy="2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Water Column</a:t>
              </a: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87375" y="2667000"/>
            <a:ext cx="7500938" cy="3190875"/>
            <a:chOff x="370" y="1680"/>
            <a:chExt cx="4725" cy="2010"/>
          </a:xfrm>
        </p:grpSpPr>
        <p:sp>
          <p:nvSpPr>
            <p:cNvPr id="19547" name="AutoShape 8"/>
            <p:cNvSpPr>
              <a:spLocks noChangeArrowheads="1"/>
            </p:cNvSpPr>
            <p:nvPr/>
          </p:nvSpPr>
          <p:spPr bwMode="auto">
            <a:xfrm rot="-829078">
              <a:off x="1152" y="1680"/>
              <a:ext cx="3421" cy="1351"/>
            </a:xfrm>
            <a:prstGeom prst="cube">
              <a:avLst>
                <a:gd name="adj" fmla="val 25000"/>
              </a:avLst>
            </a:prstGeom>
            <a:solidFill>
              <a:schemeClr val="accent2">
                <a:alpha val="45097"/>
              </a:scheme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8" name="Text Box 9"/>
            <p:cNvSpPr txBox="1">
              <a:spLocks noChangeArrowheads="1"/>
            </p:cNvSpPr>
            <p:nvPr/>
          </p:nvSpPr>
          <p:spPr bwMode="auto">
            <a:xfrm rot="-3571716">
              <a:off x="4398" y="2410"/>
              <a:ext cx="5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50 um</a:t>
              </a:r>
            </a:p>
          </p:txBody>
        </p:sp>
        <p:sp>
          <p:nvSpPr>
            <p:cNvPr id="19549" name="Line 10"/>
            <p:cNvSpPr>
              <a:spLocks noChangeShapeType="1"/>
            </p:cNvSpPr>
            <p:nvPr/>
          </p:nvSpPr>
          <p:spPr bwMode="auto">
            <a:xfrm flipV="1">
              <a:off x="4416" y="2304"/>
              <a:ext cx="253" cy="43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Text Box 11"/>
            <p:cNvSpPr txBox="1">
              <a:spLocks noChangeArrowheads="1"/>
            </p:cNvSpPr>
            <p:nvPr/>
          </p:nvSpPr>
          <p:spPr bwMode="auto">
            <a:xfrm>
              <a:off x="4082" y="3264"/>
              <a:ext cx="101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Passive Sampler</a:t>
              </a:r>
            </a:p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(e.g., </a:t>
              </a:r>
              <a:r>
                <a:rPr lang="en-US" sz="1400" dirty="0" smtClean="0">
                  <a:solidFill>
                    <a:srgbClr val="FFFF00"/>
                  </a:solidFill>
                </a:rPr>
                <a:t>PE </a:t>
              </a:r>
              <a:r>
                <a:rPr lang="en-US" sz="1400" dirty="0">
                  <a:solidFill>
                    <a:srgbClr val="FFFF00"/>
                  </a:solidFill>
                </a:rPr>
                <a:t>or POM)</a:t>
              </a:r>
            </a:p>
          </p:txBody>
        </p:sp>
        <p:sp>
          <p:nvSpPr>
            <p:cNvPr id="19551" name="Line 12"/>
            <p:cNvSpPr>
              <a:spLocks noChangeShapeType="1"/>
            </p:cNvSpPr>
            <p:nvPr/>
          </p:nvSpPr>
          <p:spPr bwMode="auto">
            <a:xfrm flipH="1" flipV="1">
              <a:off x="3648" y="2928"/>
              <a:ext cx="432" cy="43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2" name="Text Box 13"/>
            <p:cNvSpPr txBox="1">
              <a:spLocks noChangeArrowheads="1"/>
            </p:cNvSpPr>
            <p:nvPr/>
          </p:nvSpPr>
          <p:spPr bwMode="auto">
            <a:xfrm>
              <a:off x="370" y="3360"/>
              <a:ext cx="165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Initial concentration of PCBs in</a:t>
              </a:r>
            </a:p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passive </a:t>
              </a:r>
              <a:r>
                <a:rPr lang="en-US" sz="1400" dirty="0" smtClean="0">
                  <a:solidFill>
                    <a:srgbClr val="FFFF00"/>
                  </a:solidFill>
                </a:rPr>
                <a:t>sampler </a:t>
              </a:r>
              <a:r>
                <a:rPr lang="en-US" sz="1400" dirty="0">
                  <a:solidFill>
                    <a:srgbClr val="FFFF00"/>
                  </a:solidFill>
                </a:rPr>
                <a:t>= 0 </a:t>
              </a:r>
              <a:r>
                <a:rPr lang="en-US" sz="1400" dirty="0" err="1" smtClean="0">
                  <a:solidFill>
                    <a:srgbClr val="FFFF00"/>
                  </a:solidFill>
                </a:rPr>
                <a:t>ng</a:t>
              </a:r>
              <a:r>
                <a:rPr lang="en-US" sz="1400" dirty="0" smtClean="0">
                  <a:solidFill>
                    <a:srgbClr val="FFFF00"/>
                  </a:solidFill>
                </a:rPr>
                <a:t>/g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66763" y="1624013"/>
            <a:ext cx="1873250" cy="1098550"/>
            <a:chOff x="435" y="975"/>
            <a:chExt cx="1180" cy="692"/>
          </a:xfrm>
        </p:grpSpPr>
        <p:grpSp>
          <p:nvGrpSpPr>
            <p:cNvPr id="19529" name="Group 16"/>
            <p:cNvGrpSpPr>
              <a:grpSpLocks/>
            </p:cNvGrpSpPr>
            <p:nvPr/>
          </p:nvGrpSpPr>
          <p:grpSpPr bwMode="auto">
            <a:xfrm>
              <a:off x="953" y="1324"/>
              <a:ext cx="662" cy="343"/>
              <a:chOff x="1152" y="3504"/>
              <a:chExt cx="740" cy="408"/>
            </a:xfrm>
          </p:grpSpPr>
          <p:sp>
            <p:nvSpPr>
              <p:cNvPr id="19532" name="AutoShape 17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3" name="AutoShape 18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4" name="Line 19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317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5" name="Oval 20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349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6" name="Oval 21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349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7" name="Oval 22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8" name="Oval 23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9" name="Oval 24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0" name="Oval 25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1" name="Oval 26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2" name="Oval 27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3" name="Oval 28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4" name="Oval 29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5" name="Oval 30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46" name="Oval 31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530" name="Text Box 32"/>
            <p:cNvSpPr txBox="1">
              <a:spLocks noChangeArrowheads="1"/>
            </p:cNvSpPr>
            <p:nvPr/>
          </p:nvSpPr>
          <p:spPr bwMode="auto">
            <a:xfrm>
              <a:off x="435" y="975"/>
              <a:ext cx="92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</a:rPr>
                <a:t>PCB molecule</a:t>
              </a:r>
            </a:p>
          </p:txBody>
        </p:sp>
        <p:sp>
          <p:nvSpPr>
            <p:cNvPr id="19531" name="Line 33"/>
            <p:cNvSpPr>
              <a:spLocks noChangeShapeType="1"/>
            </p:cNvSpPr>
            <p:nvPr/>
          </p:nvSpPr>
          <p:spPr bwMode="auto">
            <a:xfrm>
              <a:off x="910" y="1162"/>
              <a:ext cx="257" cy="16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4343400" y="1752600"/>
            <a:ext cx="1050925" cy="544513"/>
            <a:chOff x="1152" y="3504"/>
            <a:chExt cx="740" cy="408"/>
          </a:xfrm>
        </p:grpSpPr>
        <p:sp>
          <p:nvSpPr>
            <p:cNvPr id="19514" name="AutoShape 35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5" name="AutoShape 36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6" name="Line 37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7" name="Oval 38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8" name="Oval 39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9" name="Oval 40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0" name="Oval 41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1" name="Oval 42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2" name="Oval 43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3" name="Oval 44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4" name="Oval 45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5" name="Oval 46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6" name="Oval 47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7" name="Oval 48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8" name="Oval 49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3810000" y="5105400"/>
            <a:ext cx="1050925" cy="544513"/>
            <a:chOff x="1152" y="3504"/>
            <a:chExt cx="740" cy="408"/>
          </a:xfrm>
        </p:grpSpPr>
        <p:sp>
          <p:nvSpPr>
            <p:cNvPr id="19499" name="AutoShape 51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0" name="AutoShape 52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1" name="Line 53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Oval 54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3" name="Oval 55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4" name="Oval 56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5" name="Oval 57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6" name="Oval 58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7" name="Oval 59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8" name="Oval 60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9" name="Oval 61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0" name="Oval 62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1" name="Oval 63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Oval 64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3" name="Oval 65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66"/>
          <p:cNvGrpSpPr>
            <a:grpSpLocks/>
          </p:cNvGrpSpPr>
          <p:nvPr/>
        </p:nvGrpSpPr>
        <p:grpSpPr bwMode="auto">
          <a:xfrm>
            <a:off x="7010400" y="4419600"/>
            <a:ext cx="1050925" cy="544513"/>
            <a:chOff x="1152" y="3504"/>
            <a:chExt cx="740" cy="408"/>
          </a:xfrm>
        </p:grpSpPr>
        <p:sp>
          <p:nvSpPr>
            <p:cNvPr id="19484" name="AutoShape 67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5" name="AutoShape 68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6" name="Line 69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7" name="Oval 70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8" name="Oval 71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9" name="Oval 72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0" name="Oval 73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1" name="Oval 74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2" name="Oval 75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3" name="Oval 76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4" name="Oval 77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5" name="Oval 78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6" name="Oval 79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7" name="Oval 80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8" name="Oval 81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762000" y="4724400"/>
            <a:ext cx="1050925" cy="544513"/>
            <a:chOff x="1152" y="3504"/>
            <a:chExt cx="740" cy="408"/>
          </a:xfrm>
        </p:grpSpPr>
        <p:sp>
          <p:nvSpPr>
            <p:cNvPr id="19469" name="AutoShape 83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0" name="AutoShape 84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1" name="Line 85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2" name="Oval 86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3" name="Oval 87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4" name="Oval 88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Oval 89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Oval 90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Oval 91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8" name="Oval 92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9" name="Oval 93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0" name="Oval 94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1" name="Oval 95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2" name="Oval 96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3" name="Oval 97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8" name="AutoShape 98"/>
          <p:cNvSpPr>
            <a:spLocks noChangeArrowheads="1"/>
          </p:cNvSpPr>
          <p:nvPr/>
        </p:nvSpPr>
        <p:spPr bwMode="auto">
          <a:xfrm>
            <a:off x="7620000" y="64008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1" name="Group 100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102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04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06" name="Picture 105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" name="Picture 10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5" name="TextBox 104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87 0.0192 C 0.06076 0.02382 0.06736 0.02614 0.07812 0.02729 C 0.11684 0.02544 0.09653 0.02752 0.11649 0.02058 C 0.11979 0.01642 0.12274 0.01226 0.12656 0.00856 C 0.13003 0.00162 0.13177 -0.00972 0.13663 -0.01435 C 0.14028 -0.04742 0.13767 -0.02059 0.13767 -0.09508 " pathEditMode="relative" rAng="0" ptsTypes="fffff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08813E-6 C -0.02222 -0.00231 -0.03889 -0.00856 -0.05972 -0.01179 C -0.07899 -0.01943 -0.09149 -0.02614 -0.1059 -0.03678 C -0.11337 -0.0421 -0.12778 -0.05343 -0.12778 -0.0532 C -0.13906 -0.07425 -0.15746 -0.09946 -0.15746 -0.12144 C -0.15746 -0.15336 -0.15746 -0.18552 -0.15746 -0.21721 " pathEditMode="relative" rAng="0" ptsTypes="fffffA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-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162 C -0.02796 -0.01457 -0.04879 -0.00485 -0.08212 -0.00416 C -0.09306 0.00093 -0.104 0.01365 -0.11146 0.03378 C -0.11702 0.04928 -0.12049 0.07009 -0.12657 0.08374 C -0.12813 0.0967 -0.13195 0.10479 -0.13421 0.11636 C -0.13733 0.13186 -0.14028 0.14897 -0.14428 0.16401 C -0.14601 0.17257 -0.1474 0.18205 -0.14827 0.19154 C -0.14879 0.19593 -0.14914 0.20403 -0.14914 0.20472 " pathEditMode="relative" rAng="0" ptsTypes="fffffffA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4441 C -0.00035 -0.07703 0.00643 -0.11635 0.01111 -0.12653 C 0.01632 -0.14989 0.02031 -0.15891 0.02656 -0.17279 C 0.03125 -0.18482 0.02969 -0.18205 0.03559 -0.20263 C 0.03802 -0.20957 0.04236 -0.21304 0.04393 -0.21651 C 0.05295 -0.21466 0.06163 -0.21027 0.07136 -0.20934 " pathEditMode="relative" rAng="0" ptsTypes="fffffA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-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5913" y="0"/>
            <a:ext cx="8510587" cy="10668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Some Theory on How Passive Samplers Work</a:t>
            </a:r>
            <a:endParaRPr lang="en-US" sz="3600" dirty="0" smtClean="0"/>
          </a:p>
        </p:txBody>
      </p:sp>
      <p:sp>
        <p:nvSpPr>
          <p:cNvPr id="8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FB82144-6181-4C1F-A959-6D52375C1D88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17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2" name="Group 664"/>
          <p:cNvGrpSpPr>
            <a:grpSpLocks/>
          </p:cNvGrpSpPr>
          <p:nvPr/>
        </p:nvGrpSpPr>
        <p:grpSpPr bwMode="auto">
          <a:xfrm>
            <a:off x="5338763" y="2362200"/>
            <a:ext cx="909637" cy="3203575"/>
            <a:chOff x="3264" y="1488"/>
            <a:chExt cx="573" cy="2018"/>
          </a:xfrm>
        </p:grpSpPr>
        <p:grpSp>
          <p:nvGrpSpPr>
            <p:cNvPr id="21049" name="Group 600"/>
            <p:cNvGrpSpPr>
              <a:grpSpLocks/>
            </p:cNvGrpSpPr>
            <p:nvPr/>
          </p:nvGrpSpPr>
          <p:grpSpPr bwMode="auto">
            <a:xfrm rot="-1437750">
              <a:off x="3552" y="3168"/>
              <a:ext cx="240" cy="216"/>
              <a:chOff x="1152" y="3504"/>
              <a:chExt cx="740" cy="408"/>
            </a:xfrm>
          </p:grpSpPr>
          <p:sp>
            <p:nvSpPr>
              <p:cNvPr id="21293" name="AutoShape 601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94" name="AutoShape 602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95" name="Line 603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96" name="Oval 604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97" name="Oval 605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98" name="Oval 606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99" name="Oval 607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0" name="Oval 608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1" name="Oval 609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2" name="Oval 610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3" name="Oval 611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4" name="Oval 612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5" name="Oval 613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6" name="Oval 614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07" name="Oval 615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050" name="Group 616"/>
            <p:cNvGrpSpPr>
              <a:grpSpLocks/>
            </p:cNvGrpSpPr>
            <p:nvPr/>
          </p:nvGrpSpPr>
          <p:grpSpPr bwMode="auto">
            <a:xfrm rot="672357">
              <a:off x="3264" y="2544"/>
              <a:ext cx="240" cy="216"/>
              <a:chOff x="1152" y="3504"/>
              <a:chExt cx="740" cy="408"/>
            </a:xfrm>
          </p:grpSpPr>
          <p:sp>
            <p:nvSpPr>
              <p:cNvPr id="21278" name="AutoShape 617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79" name="AutoShape 618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80" name="Line 619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81" name="Oval 620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82" name="Oval 621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83" name="Oval 622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84" name="Oval 623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85" name="Oval 624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86" name="Oval 625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87" name="Oval 626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88" name="Oval 627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89" name="Oval 628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90" name="Oval 629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91" name="Oval 630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92" name="Oval 631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051" name="Group 632"/>
            <p:cNvGrpSpPr>
              <a:grpSpLocks/>
            </p:cNvGrpSpPr>
            <p:nvPr/>
          </p:nvGrpSpPr>
          <p:grpSpPr bwMode="auto">
            <a:xfrm rot="411822">
              <a:off x="3504" y="2592"/>
              <a:ext cx="240" cy="216"/>
              <a:chOff x="1152" y="3504"/>
              <a:chExt cx="740" cy="408"/>
            </a:xfrm>
          </p:grpSpPr>
          <p:sp>
            <p:nvSpPr>
              <p:cNvPr id="21263" name="AutoShape 633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4" name="AutoShape 634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5" name="Line 635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6" name="Oval 636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7" name="Oval 637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8" name="Oval 638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9" name="Oval 639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70" name="Oval 640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71" name="Oval 641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72" name="Oval 642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73" name="Oval 643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74" name="Oval 644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75" name="Oval 645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76" name="Oval 646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77" name="Oval 647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052" name="Group 648"/>
            <p:cNvGrpSpPr>
              <a:grpSpLocks/>
            </p:cNvGrpSpPr>
            <p:nvPr/>
          </p:nvGrpSpPr>
          <p:grpSpPr bwMode="auto">
            <a:xfrm rot="934855">
              <a:off x="3264" y="1872"/>
              <a:ext cx="240" cy="216"/>
              <a:chOff x="1152" y="3504"/>
              <a:chExt cx="740" cy="408"/>
            </a:xfrm>
          </p:grpSpPr>
          <p:sp>
            <p:nvSpPr>
              <p:cNvPr id="21248" name="AutoShape 649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49" name="AutoShape 650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50" name="Line 651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51" name="Oval 652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52" name="Oval 653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53" name="Oval 654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54" name="Oval 655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55" name="Oval 656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56" name="Oval 657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57" name="Oval 658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58" name="Oval 659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59" name="Oval 660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0" name="Oval 661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1" name="Oval 662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2" name="Oval 663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053" name="Group 12"/>
            <p:cNvGrpSpPr>
              <a:grpSpLocks/>
            </p:cNvGrpSpPr>
            <p:nvPr/>
          </p:nvGrpSpPr>
          <p:grpSpPr bwMode="auto">
            <a:xfrm rot="1065891">
              <a:off x="3360" y="1488"/>
              <a:ext cx="240" cy="216"/>
              <a:chOff x="1152" y="3504"/>
              <a:chExt cx="740" cy="408"/>
            </a:xfrm>
          </p:grpSpPr>
          <p:sp>
            <p:nvSpPr>
              <p:cNvPr id="21233" name="AutoShape 13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34" name="AutoShape 14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35" name="Line 15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36" name="Oval 16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37" name="Oval 17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38" name="Oval 18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39" name="Oval 19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40" name="Oval 20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41" name="Oval 21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42" name="Oval 22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43" name="Oval 23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44" name="Oval 24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45" name="Oval 25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46" name="Oval 26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47" name="Oval 27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054" name="Group 420"/>
            <p:cNvGrpSpPr>
              <a:grpSpLocks/>
            </p:cNvGrpSpPr>
            <p:nvPr/>
          </p:nvGrpSpPr>
          <p:grpSpPr bwMode="auto">
            <a:xfrm>
              <a:off x="3264" y="1488"/>
              <a:ext cx="573" cy="2018"/>
              <a:chOff x="2448" y="1488"/>
              <a:chExt cx="573" cy="2018"/>
            </a:xfrm>
          </p:grpSpPr>
          <p:grpSp>
            <p:nvGrpSpPr>
              <p:cNvPr id="21055" name="Group 421"/>
              <p:cNvGrpSpPr>
                <a:grpSpLocks/>
              </p:cNvGrpSpPr>
              <p:nvPr/>
            </p:nvGrpSpPr>
            <p:grpSpPr bwMode="auto">
              <a:xfrm rot="1237092">
                <a:off x="2760" y="1632"/>
                <a:ext cx="240" cy="216"/>
                <a:chOff x="1152" y="3504"/>
                <a:chExt cx="740" cy="408"/>
              </a:xfrm>
            </p:grpSpPr>
            <p:sp>
              <p:nvSpPr>
                <p:cNvPr id="21218" name="AutoShape 422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19" name="AutoShape 423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20" name="Line 424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21" name="Oval 425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22" name="Oval 426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23" name="Oval 427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24" name="Oval 428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25" name="Oval 429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26" name="Oval 430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27" name="Oval 431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28" name="Oval 432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29" name="Oval 433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30" name="Oval 434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31" name="Oval 435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32" name="Oval 436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056" name="Group 437"/>
              <p:cNvGrpSpPr>
                <a:grpSpLocks/>
              </p:cNvGrpSpPr>
              <p:nvPr/>
            </p:nvGrpSpPr>
            <p:grpSpPr bwMode="auto">
              <a:xfrm rot="1408644">
                <a:off x="2544" y="2400"/>
                <a:ext cx="240" cy="216"/>
                <a:chOff x="1152" y="3504"/>
                <a:chExt cx="740" cy="408"/>
              </a:xfrm>
            </p:grpSpPr>
            <p:sp>
              <p:nvSpPr>
                <p:cNvPr id="21203" name="AutoShape 438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4" name="AutoShape 439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5" name="Line 440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6" name="Oval 441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7" name="Oval 442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8" name="Oval 443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9" name="Oval 444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10" name="Oval 445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11" name="Oval 446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12" name="Oval 447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13" name="Oval 448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14" name="Oval 449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15" name="Oval 450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16" name="Oval 451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17" name="Oval 452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057" name="Group 453"/>
              <p:cNvGrpSpPr>
                <a:grpSpLocks/>
              </p:cNvGrpSpPr>
              <p:nvPr/>
            </p:nvGrpSpPr>
            <p:grpSpPr bwMode="auto">
              <a:xfrm rot="-1026163">
                <a:off x="2760" y="2880"/>
                <a:ext cx="240" cy="216"/>
                <a:chOff x="1152" y="3504"/>
                <a:chExt cx="740" cy="408"/>
              </a:xfrm>
            </p:grpSpPr>
            <p:sp>
              <p:nvSpPr>
                <p:cNvPr id="21188" name="AutoShape 454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9" name="AutoShape 455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0" name="Line 456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1" name="Oval 457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2" name="Oval 458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3" name="Oval 459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4" name="Oval 460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5" name="Oval 461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6" name="Oval 462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7" name="Oval 463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8" name="Oval 464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99" name="Oval 465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0" name="Oval 466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1" name="Oval 467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02" name="Oval 468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058" name="Group 469"/>
              <p:cNvGrpSpPr>
                <a:grpSpLocks/>
              </p:cNvGrpSpPr>
              <p:nvPr/>
            </p:nvGrpSpPr>
            <p:grpSpPr bwMode="auto">
              <a:xfrm rot="-995886">
                <a:off x="2760" y="2160"/>
                <a:ext cx="240" cy="216"/>
                <a:chOff x="1152" y="3504"/>
                <a:chExt cx="740" cy="408"/>
              </a:xfrm>
            </p:grpSpPr>
            <p:sp>
              <p:nvSpPr>
                <p:cNvPr id="21173" name="AutoShape 470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4" name="AutoShape 471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5" name="Line 472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6" name="Oval 473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7" name="Oval 474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8" name="Oval 475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9" name="Oval 476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0" name="Oval 477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1" name="Oval 478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2" name="Oval 479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3" name="Oval 480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4" name="Oval 481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5" name="Oval 482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6" name="Oval 483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87" name="Oval 484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059" name="Group 485"/>
              <p:cNvGrpSpPr>
                <a:grpSpLocks/>
              </p:cNvGrpSpPr>
              <p:nvPr/>
            </p:nvGrpSpPr>
            <p:grpSpPr bwMode="auto">
              <a:xfrm rot="411822">
                <a:off x="2496" y="3024"/>
                <a:ext cx="240" cy="216"/>
                <a:chOff x="1152" y="3504"/>
                <a:chExt cx="740" cy="408"/>
              </a:xfrm>
            </p:grpSpPr>
            <p:sp>
              <p:nvSpPr>
                <p:cNvPr id="21158" name="AutoShape 486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59" name="AutoShape 487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0" name="Line 488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1" name="Oval 489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2" name="Oval 490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3" name="Oval 491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4" name="Oval 492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5" name="Oval 493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6" name="Oval 494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7" name="Oval 495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8" name="Oval 496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9" name="Oval 497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0" name="Oval 498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1" name="Oval 499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72" name="Oval 500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060" name="Group 501"/>
              <p:cNvGrpSpPr>
                <a:grpSpLocks/>
              </p:cNvGrpSpPr>
              <p:nvPr/>
            </p:nvGrpSpPr>
            <p:grpSpPr bwMode="auto">
              <a:xfrm>
                <a:off x="2448" y="1488"/>
                <a:ext cx="573" cy="2018"/>
                <a:chOff x="2688" y="1440"/>
                <a:chExt cx="573" cy="2018"/>
              </a:xfrm>
            </p:grpSpPr>
            <p:grpSp>
              <p:nvGrpSpPr>
                <p:cNvPr id="21061" name="Group 502"/>
                <p:cNvGrpSpPr>
                  <a:grpSpLocks/>
                </p:cNvGrpSpPr>
                <p:nvPr/>
              </p:nvGrpSpPr>
              <p:grpSpPr bwMode="auto">
                <a:xfrm>
                  <a:off x="2760" y="1584"/>
                  <a:ext cx="240" cy="216"/>
                  <a:chOff x="1152" y="3504"/>
                  <a:chExt cx="740" cy="408"/>
                </a:xfrm>
              </p:grpSpPr>
              <p:sp>
                <p:nvSpPr>
                  <p:cNvPr id="21143" name="AutoShape 50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44" name="AutoShape 504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45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46" name="Oval 506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47" name="Oval 507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48" name="Oval 508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49" name="Oval 509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50" name="Oval 510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51" name="Oval 511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52" name="Oval 512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53" name="Oval 513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54" name="Oval 51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55" name="Oval 515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56" name="Oval 51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57" name="Oval 517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62" name="Group 518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240" cy="216"/>
                  <a:chOff x="1152" y="3504"/>
                  <a:chExt cx="740" cy="408"/>
                </a:xfrm>
              </p:grpSpPr>
              <p:sp>
                <p:nvSpPr>
                  <p:cNvPr id="21128" name="AutoShape 519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29" name="AutoShape 520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30" name="Line 521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31" name="Oval 522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32" name="Oval 523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33" name="Oval 524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34" name="Oval 525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35" name="Oval 526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36" name="Oval 527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37" name="Oval 528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38" name="Oval 529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39" name="Oval 530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40" name="Oval 531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41" name="Oval 53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42" name="Oval 533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63" name="Group 534"/>
                <p:cNvGrpSpPr>
                  <a:grpSpLocks/>
                </p:cNvGrpSpPr>
                <p:nvPr/>
              </p:nvGrpSpPr>
              <p:grpSpPr bwMode="auto">
                <a:xfrm rot="-1437750">
                  <a:off x="2760" y="2052"/>
                  <a:ext cx="240" cy="216"/>
                  <a:chOff x="1152" y="3504"/>
                  <a:chExt cx="740" cy="408"/>
                </a:xfrm>
              </p:grpSpPr>
              <p:sp>
                <p:nvSpPr>
                  <p:cNvPr id="21113" name="AutoShape 535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14" name="AutoShape 536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15" name="Line 537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16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17" name="Oval 539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18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19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20" name="Oval 542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21" name="Oval 543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22" name="Oval 544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23" name="Oval 545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24" name="Oval 546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25" name="Oval 547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26" name="Oval 54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27" name="Oval 549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64" name="Group 550"/>
                <p:cNvGrpSpPr>
                  <a:grpSpLocks/>
                </p:cNvGrpSpPr>
                <p:nvPr/>
              </p:nvGrpSpPr>
              <p:grpSpPr bwMode="auto">
                <a:xfrm rot="895885">
                  <a:off x="2976" y="1824"/>
                  <a:ext cx="240" cy="216"/>
                  <a:chOff x="1152" y="3504"/>
                  <a:chExt cx="740" cy="408"/>
                </a:xfrm>
              </p:grpSpPr>
              <p:sp>
                <p:nvSpPr>
                  <p:cNvPr id="21098" name="AutoShape 55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99" name="AutoShape 55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00" name="Line 55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01" name="Oval 55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02" name="Oval 55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03" name="Oval 55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04" name="Oval 55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05" name="Oval 55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06" name="Oval 55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07" name="Oval 56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08" name="Oval 56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09" name="Oval 56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10" name="Oval 56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11" name="Oval 56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12" name="Oval 56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65" name="Group 566"/>
                <p:cNvGrpSpPr>
                  <a:grpSpLocks/>
                </p:cNvGrpSpPr>
                <p:nvPr/>
              </p:nvGrpSpPr>
              <p:grpSpPr bwMode="auto">
                <a:xfrm rot="-1437750">
                  <a:off x="2760" y="2688"/>
                  <a:ext cx="240" cy="216"/>
                  <a:chOff x="1152" y="3504"/>
                  <a:chExt cx="740" cy="408"/>
                </a:xfrm>
              </p:grpSpPr>
              <p:sp>
                <p:nvSpPr>
                  <p:cNvPr id="21083" name="AutoShape 567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84" name="AutoShape 568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85" name="Line 569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86" name="Oval 570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87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88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89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90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91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92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93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94" name="Oval 57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95" name="Oval 579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96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97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66" name="Group 582"/>
                <p:cNvGrpSpPr>
                  <a:grpSpLocks/>
                </p:cNvGrpSpPr>
                <p:nvPr/>
              </p:nvGrpSpPr>
              <p:grpSpPr bwMode="auto">
                <a:xfrm rot="703507">
                  <a:off x="2880" y="3120"/>
                  <a:ext cx="240" cy="216"/>
                  <a:chOff x="1152" y="3504"/>
                  <a:chExt cx="740" cy="408"/>
                </a:xfrm>
              </p:grpSpPr>
              <p:sp>
                <p:nvSpPr>
                  <p:cNvPr id="21068" name="AutoShape 58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69" name="AutoShape 584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70" name="Line 585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71" name="Oval 586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72" name="Oval 587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73" name="Oval 588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74" name="Oval 589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75" name="Oval 590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76" name="Oval 591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77" name="Oval 592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78" name="Oval 593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79" name="Oval 59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80" name="Oval 595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81" name="Oval 5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82" name="Oval 597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067" name="AutoShape 598"/>
                <p:cNvSpPr>
                  <a:spLocks noChangeArrowheads="1"/>
                </p:cNvSpPr>
                <p:nvPr/>
              </p:nvSpPr>
              <p:spPr bwMode="auto">
                <a:xfrm rot="-5400000">
                  <a:off x="1966" y="2162"/>
                  <a:ext cx="2018" cy="57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2">
                    <a:alpha val="45097"/>
                  </a:schemeClr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486" name="Group 927"/>
          <p:cNvGrpSpPr>
            <a:grpSpLocks/>
          </p:cNvGrpSpPr>
          <p:nvPr/>
        </p:nvGrpSpPr>
        <p:grpSpPr bwMode="auto">
          <a:xfrm>
            <a:off x="227013" y="1752600"/>
            <a:ext cx="8078788" cy="4289425"/>
            <a:chOff x="143" y="1104"/>
            <a:chExt cx="5089" cy="2702"/>
          </a:xfrm>
        </p:grpSpPr>
        <p:grpSp>
          <p:nvGrpSpPr>
            <p:cNvPr id="21044" name="Group 6"/>
            <p:cNvGrpSpPr>
              <a:grpSpLocks/>
            </p:cNvGrpSpPr>
            <p:nvPr/>
          </p:nvGrpSpPr>
          <p:grpSpPr bwMode="auto">
            <a:xfrm>
              <a:off x="672" y="1104"/>
              <a:ext cx="4560" cy="2448"/>
              <a:chOff x="480" y="1104"/>
              <a:chExt cx="4560" cy="2448"/>
            </a:xfrm>
          </p:grpSpPr>
          <p:sp>
            <p:nvSpPr>
              <p:cNvPr id="21047" name="Line 4"/>
              <p:cNvSpPr>
                <a:spLocks noChangeShapeType="1"/>
              </p:cNvSpPr>
              <p:nvPr/>
            </p:nvSpPr>
            <p:spPr bwMode="auto">
              <a:xfrm>
                <a:off x="480" y="1104"/>
                <a:ext cx="0" cy="2448"/>
              </a:xfrm>
              <a:prstGeom prst="line">
                <a:avLst/>
              </a:prstGeom>
              <a:noFill/>
              <a:ln w="317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1048" name="Line 5"/>
              <p:cNvSpPr>
                <a:spLocks noChangeShapeType="1"/>
              </p:cNvSpPr>
              <p:nvPr/>
            </p:nvSpPr>
            <p:spPr bwMode="auto">
              <a:xfrm flipH="1">
                <a:off x="480" y="3552"/>
                <a:ext cx="4560" cy="0"/>
              </a:xfrm>
              <a:prstGeom prst="line">
                <a:avLst/>
              </a:prstGeom>
              <a:noFill/>
              <a:ln w="317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1045" name="Text Box 7"/>
            <p:cNvSpPr txBox="1">
              <a:spLocks noChangeArrowheads="1"/>
            </p:cNvSpPr>
            <p:nvPr/>
          </p:nvSpPr>
          <p:spPr bwMode="auto">
            <a:xfrm>
              <a:off x="2390" y="3575"/>
              <a:ext cx="16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Deployment Time (days)</a:t>
              </a:r>
            </a:p>
          </p:txBody>
        </p:sp>
        <p:sp>
          <p:nvSpPr>
            <p:cNvPr id="21046" name="Text Box 8"/>
            <p:cNvSpPr txBox="1">
              <a:spLocks noChangeArrowheads="1"/>
            </p:cNvSpPr>
            <p:nvPr/>
          </p:nvSpPr>
          <p:spPr bwMode="auto">
            <a:xfrm rot="16200000">
              <a:off x="-467" y="2198"/>
              <a:ext cx="162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Concentration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(</a:t>
              </a:r>
              <a:r>
                <a:rPr lang="en-US" dirty="0" err="1" smtClean="0">
                  <a:solidFill>
                    <a:srgbClr val="FFFF00"/>
                  </a:solidFill>
                </a:rPr>
                <a:t>ng</a:t>
              </a:r>
              <a:r>
                <a:rPr lang="en-US" dirty="0" smtClean="0">
                  <a:solidFill>
                    <a:srgbClr val="FFFF00"/>
                  </a:solidFill>
                </a:rPr>
                <a:t>/g </a:t>
              </a:r>
              <a:r>
                <a:rPr lang="en-US" dirty="0">
                  <a:solidFill>
                    <a:srgbClr val="FFFF00"/>
                  </a:solidFill>
                </a:rPr>
                <a:t>Passive Sampler)</a:t>
              </a:r>
            </a:p>
          </p:txBody>
        </p:sp>
      </p:grpSp>
      <p:grpSp>
        <p:nvGrpSpPr>
          <p:cNvPr id="23" name="Group 599"/>
          <p:cNvGrpSpPr>
            <a:grpSpLocks/>
          </p:cNvGrpSpPr>
          <p:nvPr/>
        </p:nvGrpSpPr>
        <p:grpSpPr bwMode="auto">
          <a:xfrm>
            <a:off x="2595563" y="2359025"/>
            <a:ext cx="909637" cy="3203575"/>
            <a:chOff x="1680" y="1248"/>
            <a:chExt cx="573" cy="2018"/>
          </a:xfrm>
        </p:grpSpPr>
        <p:grpSp>
          <p:nvGrpSpPr>
            <p:cNvPr id="20963" name="Group 76"/>
            <p:cNvGrpSpPr>
              <a:grpSpLocks/>
            </p:cNvGrpSpPr>
            <p:nvPr/>
          </p:nvGrpSpPr>
          <p:grpSpPr bwMode="auto">
            <a:xfrm>
              <a:off x="1968" y="2111"/>
              <a:ext cx="240" cy="216"/>
              <a:chOff x="1152" y="3504"/>
              <a:chExt cx="740" cy="408"/>
            </a:xfrm>
          </p:grpSpPr>
          <p:sp>
            <p:nvSpPr>
              <p:cNvPr id="21029" name="AutoShape 77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0" name="AutoShape 78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1" name="Line 79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2" name="Oval 80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3" name="Oval 81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4" name="Oval 82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5" name="Oval 83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6" name="Oval 84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7" name="Oval 85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8" name="Oval 86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9" name="Oval 87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40" name="Oval 88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41" name="Oval 89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42" name="Oval 90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43" name="Oval 91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964" name="Group 92"/>
            <p:cNvGrpSpPr>
              <a:grpSpLocks/>
            </p:cNvGrpSpPr>
            <p:nvPr/>
          </p:nvGrpSpPr>
          <p:grpSpPr bwMode="auto">
            <a:xfrm rot="-1437750">
              <a:off x="1752" y="1763"/>
              <a:ext cx="240" cy="216"/>
              <a:chOff x="1152" y="3504"/>
              <a:chExt cx="740" cy="408"/>
            </a:xfrm>
          </p:grpSpPr>
          <p:sp>
            <p:nvSpPr>
              <p:cNvPr id="21014" name="AutoShape 93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5" name="AutoShape 94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6" name="Line 95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7" name="Oval 96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8" name="Oval 97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9" name="Oval 98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0" name="Oval 99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1" name="Oval 100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2" name="Oval 101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3" name="Oval 102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4" name="Oval 103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5" name="Oval 104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6" name="Oval 105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7" name="Oval 106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8" name="Oval 107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965" name="Group 108"/>
            <p:cNvGrpSpPr>
              <a:grpSpLocks/>
            </p:cNvGrpSpPr>
            <p:nvPr/>
          </p:nvGrpSpPr>
          <p:grpSpPr bwMode="auto">
            <a:xfrm rot="895885">
              <a:off x="1968" y="1535"/>
              <a:ext cx="240" cy="216"/>
              <a:chOff x="1152" y="3504"/>
              <a:chExt cx="740" cy="408"/>
            </a:xfrm>
          </p:grpSpPr>
          <p:sp>
            <p:nvSpPr>
              <p:cNvPr id="20999" name="AutoShape 109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0" name="AutoShape 110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1" name="Line 111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2" name="Oval 112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3" name="Oval 113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4" name="Oval 114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5" name="Oval 115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6" name="Oval 116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7" name="Oval 117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8" name="Oval 118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9" name="Oval 119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0" name="Oval 120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1" name="Oval 121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2" name="Oval 122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3" name="Oval 123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966" name="Group 124"/>
            <p:cNvGrpSpPr>
              <a:grpSpLocks/>
            </p:cNvGrpSpPr>
            <p:nvPr/>
          </p:nvGrpSpPr>
          <p:grpSpPr bwMode="auto">
            <a:xfrm rot="-1437750">
              <a:off x="1752" y="2399"/>
              <a:ext cx="240" cy="216"/>
              <a:chOff x="1152" y="3504"/>
              <a:chExt cx="740" cy="408"/>
            </a:xfrm>
          </p:grpSpPr>
          <p:sp>
            <p:nvSpPr>
              <p:cNvPr id="20984" name="AutoShape 125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5" name="AutoShape 126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6" name="Line 127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7" name="Oval 128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8" name="Oval 129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9" name="Oval 130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0" name="Oval 131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1" name="Oval 132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2" name="Oval 133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3" name="Oval 134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4" name="Oval 135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5" name="Oval 136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6" name="Oval 137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7" name="Oval 138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8" name="Oval 139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967" name="Group 140"/>
            <p:cNvGrpSpPr>
              <a:grpSpLocks/>
            </p:cNvGrpSpPr>
            <p:nvPr/>
          </p:nvGrpSpPr>
          <p:grpSpPr bwMode="auto">
            <a:xfrm rot="703507">
              <a:off x="1872" y="2831"/>
              <a:ext cx="240" cy="216"/>
              <a:chOff x="1152" y="3504"/>
              <a:chExt cx="740" cy="408"/>
            </a:xfrm>
          </p:grpSpPr>
          <p:sp>
            <p:nvSpPr>
              <p:cNvPr id="20969" name="AutoShape 141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0" name="AutoShape 142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1" name="Line 143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2" name="Oval 144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3" name="Oval 145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4" name="Oval 146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5" name="Oval 147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6" name="Oval 148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7" name="Oval 149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8" name="Oval 150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9" name="Oval 151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0" name="Oval 152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1" name="Oval 153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2" name="Oval 154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3" name="Oval 155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968" name="AutoShape 10"/>
            <p:cNvSpPr>
              <a:spLocks noChangeArrowheads="1"/>
            </p:cNvSpPr>
            <p:nvPr/>
          </p:nvSpPr>
          <p:spPr bwMode="auto">
            <a:xfrm rot="-5400000">
              <a:off x="958" y="1970"/>
              <a:ext cx="2018" cy="573"/>
            </a:xfrm>
            <a:prstGeom prst="cube">
              <a:avLst>
                <a:gd name="adj" fmla="val 25000"/>
              </a:avLst>
            </a:prstGeom>
            <a:solidFill>
              <a:schemeClr val="accent2">
                <a:alpha val="45097"/>
              </a:scheme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419"/>
          <p:cNvGrpSpPr>
            <a:grpSpLocks/>
          </p:cNvGrpSpPr>
          <p:nvPr/>
        </p:nvGrpSpPr>
        <p:grpSpPr bwMode="auto">
          <a:xfrm>
            <a:off x="3967163" y="2362200"/>
            <a:ext cx="909637" cy="3203575"/>
            <a:chOff x="2448" y="1488"/>
            <a:chExt cx="573" cy="2018"/>
          </a:xfrm>
        </p:grpSpPr>
        <p:grpSp>
          <p:nvGrpSpPr>
            <p:cNvPr id="20785" name="Group 256"/>
            <p:cNvGrpSpPr>
              <a:grpSpLocks/>
            </p:cNvGrpSpPr>
            <p:nvPr/>
          </p:nvGrpSpPr>
          <p:grpSpPr bwMode="auto">
            <a:xfrm rot="1237092">
              <a:off x="2760" y="1632"/>
              <a:ext cx="240" cy="216"/>
              <a:chOff x="1152" y="3504"/>
              <a:chExt cx="740" cy="408"/>
            </a:xfrm>
          </p:grpSpPr>
          <p:sp>
            <p:nvSpPr>
              <p:cNvPr id="20948" name="AutoShape 257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49" name="AutoShape 258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0" name="Line 259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1" name="Oval 260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2" name="Oval 261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3" name="Oval 262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4" name="Oval 263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5" name="Oval 264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6" name="Oval 265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7" name="Oval 266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8" name="Oval 267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9" name="Oval 268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60" name="Oval 269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61" name="Oval 270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62" name="Oval 271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86" name="Group 272"/>
            <p:cNvGrpSpPr>
              <a:grpSpLocks/>
            </p:cNvGrpSpPr>
            <p:nvPr/>
          </p:nvGrpSpPr>
          <p:grpSpPr bwMode="auto">
            <a:xfrm rot="1408644">
              <a:off x="2544" y="2400"/>
              <a:ext cx="240" cy="216"/>
              <a:chOff x="1152" y="3504"/>
              <a:chExt cx="740" cy="408"/>
            </a:xfrm>
          </p:grpSpPr>
          <p:sp>
            <p:nvSpPr>
              <p:cNvPr id="20933" name="AutoShape 273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4" name="AutoShape 274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5" name="Line 275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6" name="Oval 276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7" name="Oval 277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8" name="Oval 278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9" name="Oval 279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40" name="Oval 280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41" name="Oval 281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42" name="Oval 282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43" name="Oval 283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44" name="Oval 284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45" name="Oval 285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46" name="Oval 286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47" name="Oval 287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87" name="Group 288"/>
            <p:cNvGrpSpPr>
              <a:grpSpLocks/>
            </p:cNvGrpSpPr>
            <p:nvPr/>
          </p:nvGrpSpPr>
          <p:grpSpPr bwMode="auto">
            <a:xfrm rot="-1026163">
              <a:off x="2760" y="2880"/>
              <a:ext cx="240" cy="216"/>
              <a:chOff x="1152" y="3504"/>
              <a:chExt cx="740" cy="408"/>
            </a:xfrm>
          </p:grpSpPr>
          <p:sp>
            <p:nvSpPr>
              <p:cNvPr id="20918" name="AutoShape 289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9" name="AutoShape 290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0" name="Line 291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1" name="Oval 292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2" name="Oval 293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3" name="Oval 294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4" name="Oval 295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5" name="Oval 296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6" name="Oval 297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7" name="Oval 298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8" name="Oval 299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9" name="Oval 300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0" name="Oval 301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1" name="Oval 302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2" name="Oval 303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88" name="Group 304"/>
            <p:cNvGrpSpPr>
              <a:grpSpLocks/>
            </p:cNvGrpSpPr>
            <p:nvPr/>
          </p:nvGrpSpPr>
          <p:grpSpPr bwMode="auto">
            <a:xfrm rot="-995886">
              <a:off x="2760" y="2160"/>
              <a:ext cx="240" cy="216"/>
              <a:chOff x="1152" y="3504"/>
              <a:chExt cx="740" cy="408"/>
            </a:xfrm>
          </p:grpSpPr>
          <p:sp>
            <p:nvSpPr>
              <p:cNvPr id="20903" name="AutoShape 305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4" name="AutoShape 306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5" name="Line 307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6" name="Oval 308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7" name="Oval 309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8" name="Oval 310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9" name="Oval 311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0" name="Oval 312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1" name="Oval 313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2" name="Oval 314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3" name="Oval 315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4" name="Oval 316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5" name="Oval 317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6" name="Oval 318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7" name="Oval 319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89" name="Group 60"/>
            <p:cNvGrpSpPr>
              <a:grpSpLocks/>
            </p:cNvGrpSpPr>
            <p:nvPr/>
          </p:nvGrpSpPr>
          <p:grpSpPr bwMode="auto">
            <a:xfrm rot="411822">
              <a:off x="2496" y="3024"/>
              <a:ext cx="240" cy="216"/>
              <a:chOff x="1152" y="3504"/>
              <a:chExt cx="740" cy="408"/>
            </a:xfrm>
          </p:grpSpPr>
          <p:sp>
            <p:nvSpPr>
              <p:cNvPr id="20888" name="AutoShape 61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89" name="AutoShape 62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0" name="Line 63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1" name="Oval 64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2" name="Oval 65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3" name="Oval 66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4" name="Oval 67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5" name="Oval 68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6" name="Oval 69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7" name="Oval 70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8" name="Oval 71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9" name="Oval 72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0" name="Oval 73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1" name="Oval 74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2" name="Oval 75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90" name="Group 158"/>
            <p:cNvGrpSpPr>
              <a:grpSpLocks/>
            </p:cNvGrpSpPr>
            <p:nvPr/>
          </p:nvGrpSpPr>
          <p:grpSpPr bwMode="auto">
            <a:xfrm>
              <a:off x="2448" y="1488"/>
              <a:ext cx="573" cy="2018"/>
              <a:chOff x="2688" y="1440"/>
              <a:chExt cx="573" cy="2018"/>
            </a:xfrm>
          </p:grpSpPr>
          <p:grpSp>
            <p:nvGrpSpPr>
              <p:cNvPr id="20791" name="Group 159"/>
              <p:cNvGrpSpPr>
                <a:grpSpLocks/>
              </p:cNvGrpSpPr>
              <p:nvPr/>
            </p:nvGrpSpPr>
            <p:grpSpPr bwMode="auto">
              <a:xfrm>
                <a:off x="2760" y="1584"/>
                <a:ext cx="240" cy="216"/>
                <a:chOff x="1152" y="3504"/>
                <a:chExt cx="740" cy="408"/>
              </a:xfrm>
            </p:grpSpPr>
            <p:sp>
              <p:nvSpPr>
                <p:cNvPr id="20873" name="AutoShape 160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74" name="AutoShape 161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75" name="Line 162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76" name="Oval 163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77" name="Oval 164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78" name="Oval 165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79" name="Oval 166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80" name="Oval 167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81" name="Oval 168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82" name="Oval 169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83" name="Oval 170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84" name="Oval 171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85" name="Oval 172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86" name="Oval 173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87" name="Oval 174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792" name="Group 175"/>
              <p:cNvGrpSpPr>
                <a:grpSpLocks/>
              </p:cNvGrpSpPr>
              <p:nvPr/>
            </p:nvGrpSpPr>
            <p:grpSpPr bwMode="auto">
              <a:xfrm>
                <a:off x="2976" y="2400"/>
                <a:ext cx="240" cy="216"/>
                <a:chOff x="1152" y="3504"/>
                <a:chExt cx="740" cy="408"/>
              </a:xfrm>
            </p:grpSpPr>
            <p:sp>
              <p:nvSpPr>
                <p:cNvPr id="20858" name="AutoShape 176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59" name="AutoShape 177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60" name="Line 178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61" name="Oval 179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62" name="Oval 180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63" name="Oval 181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64" name="Oval 182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65" name="Oval 183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66" name="Oval 184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67" name="Oval 185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68" name="Oval 186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69" name="Oval 187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70" name="Oval 188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71" name="Oval 189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72" name="Oval 190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793" name="Group 191"/>
              <p:cNvGrpSpPr>
                <a:grpSpLocks/>
              </p:cNvGrpSpPr>
              <p:nvPr/>
            </p:nvGrpSpPr>
            <p:grpSpPr bwMode="auto">
              <a:xfrm rot="-1437750">
                <a:off x="2760" y="2052"/>
                <a:ext cx="240" cy="216"/>
                <a:chOff x="1152" y="3504"/>
                <a:chExt cx="740" cy="408"/>
              </a:xfrm>
            </p:grpSpPr>
            <p:sp>
              <p:nvSpPr>
                <p:cNvPr id="20843" name="AutoShape 192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44" name="AutoShape 193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45" name="Line 194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46" name="Oval 195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47" name="Oval 196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48" name="Oval 197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49" name="Oval 198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50" name="Oval 199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51" name="Oval 200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52" name="Oval 201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53" name="Oval 202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54" name="Oval 203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55" name="Oval 204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56" name="Oval 205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57" name="Oval 206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794" name="Group 207"/>
              <p:cNvGrpSpPr>
                <a:grpSpLocks/>
              </p:cNvGrpSpPr>
              <p:nvPr/>
            </p:nvGrpSpPr>
            <p:grpSpPr bwMode="auto">
              <a:xfrm rot="895885">
                <a:off x="2976" y="1824"/>
                <a:ext cx="240" cy="216"/>
                <a:chOff x="1152" y="3504"/>
                <a:chExt cx="740" cy="408"/>
              </a:xfrm>
            </p:grpSpPr>
            <p:sp>
              <p:nvSpPr>
                <p:cNvPr id="20828" name="AutoShape 208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29" name="AutoShape 209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30" name="Line 210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31" name="Oval 211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32" name="Oval 212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33" name="Oval 213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34" name="Oval 214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35" name="Oval 215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36" name="Oval 216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37" name="Oval 217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38" name="Oval 218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39" name="Oval 219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40" name="Oval 220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41" name="Oval 221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42" name="Oval 222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795" name="Group 223"/>
              <p:cNvGrpSpPr>
                <a:grpSpLocks/>
              </p:cNvGrpSpPr>
              <p:nvPr/>
            </p:nvGrpSpPr>
            <p:grpSpPr bwMode="auto">
              <a:xfrm rot="-1437750">
                <a:off x="2760" y="2688"/>
                <a:ext cx="240" cy="216"/>
                <a:chOff x="1152" y="3504"/>
                <a:chExt cx="740" cy="408"/>
              </a:xfrm>
            </p:grpSpPr>
            <p:sp>
              <p:nvSpPr>
                <p:cNvPr id="20813" name="AutoShape 224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14" name="AutoShape 225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15" name="Line 226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16" name="Oval 227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17" name="Oval 228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18" name="Oval 229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19" name="Oval 230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20" name="Oval 231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21" name="Oval 232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22" name="Oval 233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23" name="Oval 234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24" name="Oval 235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25" name="Oval 236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26" name="Oval 237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27" name="Oval 238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796" name="Group 239"/>
              <p:cNvGrpSpPr>
                <a:grpSpLocks/>
              </p:cNvGrpSpPr>
              <p:nvPr/>
            </p:nvGrpSpPr>
            <p:grpSpPr bwMode="auto">
              <a:xfrm rot="703507">
                <a:off x="2880" y="3120"/>
                <a:ext cx="240" cy="216"/>
                <a:chOff x="1152" y="3504"/>
                <a:chExt cx="740" cy="408"/>
              </a:xfrm>
            </p:grpSpPr>
            <p:sp>
              <p:nvSpPr>
                <p:cNvPr id="20798" name="AutoShape 240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99" name="AutoShape 241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0" name="Line 242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1" name="Oval 243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2" name="Oval 244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3" name="Oval 245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4" name="Oval 246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5" name="Oval 247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6" name="Oval 248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7" name="Oval 249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8" name="Oval 250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09" name="Oval 251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10" name="Oval 252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11" name="Oval 253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12" name="Oval 254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797" name="AutoShape 255"/>
              <p:cNvSpPr>
                <a:spLocks noChangeArrowheads="1"/>
              </p:cNvSpPr>
              <p:nvPr/>
            </p:nvSpPr>
            <p:spPr bwMode="auto">
              <a:xfrm rot="-5400000">
                <a:off x="1966" y="2162"/>
                <a:ext cx="2018" cy="573"/>
              </a:xfrm>
              <a:prstGeom prst="cube">
                <a:avLst>
                  <a:gd name="adj" fmla="val 25000"/>
                </a:avLst>
              </a:prstGeom>
              <a:solidFill>
                <a:schemeClr val="accent2">
                  <a:alpha val="45097"/>
                </a:schemeClr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10" name="Group 665"/>
          <p:cNvGrpSpPr>
            <a:grpSpLocks/>
          </p:cNvGrpSpPr>
          <p:nvPr/>
        </p:nvGrpSpPr>
        <p:grpSpPr bwMode="auto">
          <a:xfrm>
            <a:off x="6710363" y="2359025"/>
            <a:ext cx="909637" cy="3203575"/>
            <a:chOff x="3264" y="1488"/>
            <a:chExt cx="573" cy="2018"/>
          </a:xfrm>
        </p:grpSpPr>
        <p:grpSp>
          <p:nvGrpSpPr>
            <p:cNvPr id="20526" name="Group 666"/>
            <p:cNvGrpSpPr>
              <a:grpSpLocks/>
            </p:cNvGrpSpPr>
            <p:nvPr/>
          </p:nvGrpSpPr>
          <p:grpSpPr bwMode="auto">
            <a:xfrm rot="-1437750">
              <a:off x="3552" y="3168"/>
              <a:ext cx="240" cy="216"/>
              <a:chOff x="1152" y="3504"/>
              <a:chExt cx="740" cy="408"/>
            </a:xfrm>
          </p:grpSpPr>
          <p:sp>
            <p:nvSpPr>
              <p:cNvPr id="20770" name="AutoShape 667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1" name="AutoShape 668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2" name="Line 669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3" name="Oval 670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4" name="Oval 671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5" name="Oval 672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6" name="Oval 673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7" name="Oval 674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8" name="Oval 675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9" name="Oval 676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0" name="Oval 677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1" name="Oval 678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2" name="Oval 679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3" name="Oval 680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4" name="Oval 681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27" name="Group 682"/>
            <p:cNvGrpSpPr>
              <a:grpSpLocks/>
            </p:cNvGrpSpPr>
            <p:nvPr/>
          </p:nvGrpSpPr>
          <p:grpSpPr bwMode="auto">
            <a:xfrm rot="672357">
              <a:off x="3264" y="2544"/>
              <a:ext cx="240" cy="216"/>
              <a:chOff x="1152" y="3504"/>
              <a:chExt cx="740" cy="408"/>
            </a:xfrm>
          </p:grpSpPr>
          <p:sp>
            <p:nvSpPr>
              <p:cNvPr id="20755" name="AutoShape 683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6" name="AutoShape 684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7" name="Line 685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8" name="Oval 686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9" name="Oval 687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0" name="Oval 688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1" name="Oval 689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2" name="Oval 690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3" name="Oval 691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4" name="Oval 692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5" name="Oval 693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6" name="Oval 694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7" name="Oval 695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8" name="Oval 696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9" name="Oval 697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28" name="Group 698"/>
            <p:cNvGrpSpPr>
              <a:grpSpLocks/>
            </p:cNvGrpSpPr>
            <p:nvPr/>
          </p:nvGrpSpPr>
          <p:grpSpPr bwMode="auto">
            <a:xfrm rot="411822">
              <a:off x="3504" y="2592"/>
              <a:ext cx="240" cy="216"/>
              <a:chOff x="1152" y="3504"/>
              <a:chExt cx="740" cy="408"/>
            </a:xfrm>
          </p:grpSpPr>
          <p:sp>
            <p:nvSpPr>
              <p:cNvPr id="20740" name="AutoShape 699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1" name="AutoShape 700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2" name="Line 701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3" name="Oval 702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4" name="Oval 703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5" name="Oval 704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6" name="Oval 705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7" name="Oval 706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8" name="Oval 707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9" name="Oval 708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0" name="Oval 709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1" name="Oval 710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2" name="Oval 711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3" name="Oval 712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4" name="Oval 713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29" name="Group 714"/>
            <p:cNvGrpSpPr>
              <a:grpSpLocks/>
            </p:cNvGrpSpPr>
            <p:nvPr/>
          </p:nvGrpSpPr>
          <p:grpSpPr bwMode="auto">
            <a:xfrm rot="934855">
              <a:off x="3264" y="1872"/>
              <a:ext cx="240" cy="216"/>
              <a:chOff x="1152" y="3504"/>
              <a:chExt cx="740" cy="408"/>
            </a:xfrm>
          </p:grpSpPr>
          <p:sp>
            <p:nvSpPr>
              <p:cNvPr id="20725" name="AutoShape 715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6" name="AutoShape 716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7" name="Line 717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8" name="Oval 718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9" name="Oval 719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0" name="Oval 720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1" name="Oval 721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2" name="Oval 722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3" name="Oval 723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4" name="Oval 724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5" name="Oval 725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6" name="Oval 726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7" name="Oval 727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8" name="Oval 728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9" name="Oval 729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30" name="Group 730"/>
            <p:cNvGrpSpPr>
              <a:grpSpLocks/>
            </p:cNvGrpSpPr>
            <p:nvPr/>
          </p:nvGrpSpPr>
          <p:grpSpPr bwMode="auto">
            <a:xfrm rot="1065891">
              <a:off x="3360" y="1488"/>
              <a:ext cx="240" cy="216"/>
              <a:chOff x="1152" y="3504"/>
              <a:chExt cx="740" cy="408"/>
            </a:xfrm>
          </p:grpSpPr>
          <p:sp>
            <p:nvSpPr>
              <p:cNvPr id="20710" name="AutoShape 731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1" name="AutoShape 732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2" name="Line 733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3" name="Oval 734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4" name="Oval 735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5" name="Oval 736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6" name="Oval 737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7" name="Oval 738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8" name="Oval 739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9" name="Oval 740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0" name="Oval 741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1" name="Oval 742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2" name="Oval 743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3" name="Oval 744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4" name="Oval 745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31" name="Group 746"/>
            <p:cNvGrpSpPr>
              <a:grpSpLocks/>
            </p:cNvGrpSpPr>
            <p:nvPr/>
          </p:nvGrpSpPr>
          <p:grpSpPr bwMode="auto">
            <a:xfrm>
              <a:off x="3264" y="1488"/>
              <a:ext cx="573" cy="2018"/>
              <a:chOff x="2448" y="1488"/>
              <a:chExt cx="573" cy="2018"/>
            </a:xfrm>
          </p:grpSpPr>
          <p:grpSp>
            <p:nvGrpSpPr>
              <p:cNvPr id="20532" name="Group 747"/>
              <p:cNvGrpSpPr>
                <a:grpSpLocks/>
              </p:cNvGrpSpPr>
              <p:nvPr/>
            </p:nvGrpSpPr>
            <p:grpSpPr bwMode="auto">
              <a:xfrm rot="1237092">
                <a:off x="2760" y="1632"/>
                <a:ext cx="240" cy="216"/>
                <a:chOff x="1152" y="3504"/>
                <a:chExt cx="740" cy="408"/>
              </a:xfrm>
            </p:grpSpPr>
            <p:sp>
              <p:nvSpPr>
                <p:cNvPr id="20695" name="AutoShape 748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96" name="AutoShape 749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97" name="Line 750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98" name="Oval 751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99" name="Oval 752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00" name="Oval 753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01" name="Oval 754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02" name="Oval 755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03" name="Oval 756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04" name="Oval 757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05" name="Oval 758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06" name="Oval 759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07" name="Oval 760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08" name="Oval 761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09" name="Oval 762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33" name="Group 763"/>
              <p:cNvGrpSpPr>
                <a:grpSpLocks/>
              </p:cNvGrpSpPr>
              <p:nvPr/>
            </p:nvGrpSpPr>
            <p:grpSpPr bwMode="auto">
              <a:xfrm rot="1408644">
                <a:off x="2544" y="2400"/>
                <a:ext cx="240" cy="216"/>
                <a:chOff x="1152" y="3504"/>
                <a:chExt cx="740" cy="408"/>
              </a:xfrm>
            </p:grpSpPr>
            <p:sp>
              <p:nvSpPr>
                <p:cNvPr id="20680" name="AutoShape 764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81" name="AutoShape 765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82" name="Line 766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83" name="Oval 767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84" name="Oval 768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85" name="Oval 769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86" name="Oval 770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87" name="Oval 771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88" name="Oval 772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89" name="Oval 773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90" name="Oval 774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91" name="Oval 775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92" name="Oval 776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93" name="Oval 777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94" name="Oval 778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34" name="Group 779"/>
              <p:cNvGrpSpPr>
                <a:grpSpLocks/>
              </p:cNvGrpSpPr>
              <p:nvPr/>
            </p:nvGrpSpPr>
            <p:grpSpPr bwMode="auto">
              <a:xfrm rot="-1026163">
                <a:off x="2760" y="2880"/>
                <a:ext cx="240" cy="216"/>
                <a:chOff x="1152" y="3504"/>
                <a:chExt cx="740" cy="408"/>
              </a:xfrm>
            </p:grpSpPr>
            <p:sp>
              <p:nvSpPr>
                <p:cNvPr id="20665" name="AutoShape 780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66" name="AutoShape 781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67" name="Line 782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68" name="Oval 783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69" name="Oval 784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70" name="Oval 785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71" name="Oval 786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72" name="Oval 787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73" name="Oval 788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74" name="Oval 789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75" name="Oval 790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76" name="Oval 791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77" name="Oval 792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78" name="Oval 793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79" name="Oval 794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35" name="Group 795"/>
              <p:cNvGrpSpPr>
                <a:grpSpLocks/>
              </p:cNvGrpSpPr>
              <p:nvPr/>
            </p:nvGrpSpPr>
            <p:grpSpPr bwMode="auto">
              <a:xfrm rot="-995886">
                <a:off x="2760" y="2160"/>
                <a:ext cx="240" cy="216"/>
                <a:chOff x="1152" y="3504"/>
                <a:chExt cx="740" cy="408"/>
              </a:xfrm>
            </p:grpSpPr>
            <p:sp>
              <p:nvSpPr>
                <p:cNvPr id="20650" name="AutoShape 796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51" name="AutoShape 797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52" name="Line 798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53" name="Oval 799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54" name="Oval 800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55" name="Oval 801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56" name="Oval 802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57" name="Oval 803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58" name="Oval 804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59" name="Oval 805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60" name="Oval 806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61" name="Oval 807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62" name="Oval 808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63" name="Oval 809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64" name="Oval 810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36" name="Group 811"/>
              <p:cNvGrpSpPr>
                <a:grpSpLocks/>
              </p:cNvGrpSpPr>
              <p:nvPr/>
            </p:nvGrpSpPr>
            <p:grpSpPr bwMode="auto">
              <a:xfrm rot="411822">
                <a:off x="2496" y="3024"/>
                <a:ext cx="240" cy="216"/>
                <a:chOff x="1152" y="3504"/>
                <a:chExt cx="740" cy="408"/>
              </a:xfrm>
            </p:grpSpPr>
            <p:sp>
              <p:nvSpPr>
                <p:cNvPr id="20635" name="AutoShape 812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36" name="AutoShape 813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37" name="Line 814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38" name="Oval 815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39" name="Oval 816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0" name="Oval 817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1" name="Oval 818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2" name="Oval 819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3" name="Oval 820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4" name="Oval 821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5" name="Oval 822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6" name="Oval 823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7" name="Oval 824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8" name="Oval 825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9" name="Oval 826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37" name="Group 827"/>
              <p:cNvGrpSpPr>
                <a:grpSpLocks/>
              </p:cNvGrpSpPr>
              <p:nvPr/>
            </p:nvGrpSpPr>
            <p:grpSpPr bwMode="auto">
              <a:xfrm>
                <a:off x="2448" y="1488"/>
                <a:ext cx="573" cy="2018"/>
                <a:chOff x="2688" y="1440"/>
                <a:chExt cx="573" cy="2018"/>
              </a:xfrm>
            </p:grpSpPr>
            <p:grpSp>
              <p:nvGrpSpPr>
                <p:cNvPr id="20538" name="Group 828"/>
                <p:cNvGrpSpPr>
                  <a:grpSpLocks/>
                </p:cNvGrpSpPr>
                <p:nvPr/>
              </p:nvGrpSpPr>
              <p:grpSpPr bwMode="auto">
                <a:xfrm>
                  <a:off x="2760" y="1584"/>
                  <a:ext cx="240" cy="216"/>
                  <a:chOff x="1152" y="3504"/>
                  <a:chExt cx="740" cy="408"/>
                </a:xfrm>
              </p:grpSpPr>
              <p:sp>
                <p:nvSpPr>
                  <p:cNvPr id="20620" name="AutoShape 829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1" name="AutoShape 830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2" name="Line 831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3" name="Oval 832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4" name="Oval 833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5" name="Oval 834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6" name="Oval 835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7" name="Oval 836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8" name="Oval 837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9" name="Oval 838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0" name="Oval 839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1" name="Oval 840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2" name="Oval 841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3" name="Oval 84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4" name="Oval 843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39" name="Group 844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240" cy="216"/>
                  <a:chOff x="1152" y="3504"/>
                  <a:chExt cx="740" cy="408"/>
                </a:xfrm>
              </p:grpSpPr>
              <p:sp>
                <p:nvSpPr>
                  <p:cNvPr id="20605" name="AutoShape 845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06" name="AutoShape 846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07" name="Line 847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08" name="Oval 848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09" name="Oval 849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0" name="Oval 850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1" name="Oval 851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2" name="Oval 852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3" name="Oval 853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4" name="Oval 854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5" name="Oval 855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6" name="Oval 856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7" name="Oval 857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8" name="Oval 85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9" name="Oval 859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40" name="Group 860"/>
                <p:cNvGrpSpPr>
                  <a:grpSpLocks/>
                </p:cNvGrpSpPr>
                <p:nvPr/>
              </p:nvGrpSpPr>
              <p:grpSpPr bwMode="auto">
                <a:xfrm rot="-1437750">
                  <a:off x="2760" y="2052"/>
                  <a:ext cx="240" cy="216"/>
                  <a:chOff x="1152" y="3504"/>
                  <a:chExt cx="740" cy="408"/>
                </a:xfrm>
              </p:grpSpPr>
              <p:sp>
                <p:nvSpPr>
                  <p:cNvPr id="20590" name="AutoShape 86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91" name="AutoShape 86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92" name="Line 86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93" name="Oval 86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94" name="Oval 86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95" name="Oval 86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96" name="Oval 86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97" name="Oval 86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98" name="Oval 86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99" name="Oval 87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00" name="Oval 87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01" name="Oval 87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02" name="Oval 87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03" name="Oval 8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04" name="Oval 87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41" name="Group 876"/>
                <p:cNvGrpSpPr>
                  <a:grpSpLocks/>
                </p:cNvGrpSpPr>
                <p:nvPr/>
              </p:nvGrpSpPr>
              <p:grpSpPr bwMode="auto">
                <a:xfrm rot="895885">
                  <a:off x="2976" y="1824"/>
                  <a:ext cx="240" cy="216"/>
                  <a:chOff x="1152" y="3504"/>
                  <a:chExt cx="740" cy="408"/>
                </a:xfrm>
              </p:grpSpPr>
              <p:sp>
                <p:nvSpPr>
                  <p:cNvPr id="20575" name="AutoShape 877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76" name="AutoShape 878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77" name="Line 879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78" name="Oval 880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79" name="Oval 881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80" name="Oval 882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81" name="Oval 883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82" name="Oval 884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83" name="Oval 885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84" name="Oval 886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85" name="Oval 887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86" name="Oval 88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87" name="Oval 889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88" name="Oval 8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89" name="Oval 891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42" name="Group 892"/>
                <p:cNvGrpSpPr>
                  <a:grpSpLocks/>
                </p:cNvGrpSpPr>
                <p:nvPr/>
              </p:nvGrpSpPr>
              <p:grpSpPr bwMode="auto">
                <a:xfrm rot="-1437750">
                  <a:off x="2760" y="2688"/>
                  <a:ext cx="240" cy="216"/>
                  <a:chOff x="1152" y="3504"/>
                  <a:chExt cx="740" cy="408"/>
                </a:xfrm>
              </p:grpSpPr>
              <p:sp>
                <p:nvSpPr>
                  <p:cNvPr id="20560" name="AutoShape 89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61" name="AutoShape 894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62" name="Line 895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63" name="Oval 896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64" name="Oval 897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65" name="Oval 898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66" name="Oval 899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67" name="Oval 900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68" name="Oval 901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69" name="Oval 902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70" name="Oval 903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71" name="Oval 90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72" name="Oval 905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73" name="Oval 90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74" name="Oval 907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43" name="Group 908"/>
                <p:cNvGrpSpPr>
                  <a:grpSpLocks/>
                </p:cNvGrpSpPr>
                <p:nvPr/>
              </p:nvGrpSpPr>
              <p:grpSpPr bwMode="auto">
                <a:xfrm rot="703507">
                  <a:off x="2880" y="3120"/>
                  <a:ext cx="240" cy="216"/>
                  <a:chOff x="1152" y="3504"/>
                  <a:chExt cx="740" cy="408"/>
                </a:xfrm>
              </p:grpSpPr>
              <p:sp>
                <p:nvSpPr>
                  <p:cNvPr id="20545" name="AutoShape 909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46" name="AutoShape 910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47" name="Line 911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48" name="Oval 912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49" name="Oval 913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50" name="Oval 914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51" name="Oval 915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52" name="Oval 916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53" name="Oval 917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54" name="Oval 918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55" name="Oval 919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56" name="Oval 920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57" name="Oval 921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58" name="Oval 92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59" name="Oval 923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544" name="AutoShape 924"/>
                <p:cNvSpPr>
                  <a:spLocks noChangeArrowheads="1"/>
                </p:cNvSpPr>
                <p:nvPr/>
              </p:nvSpPr>
              <p:spPr bwMode="auto">
                <a:xfrm rot="-5400000">
                  <a:off x="1966" y="2162"/>
                  <a:ext cx="2018" cy="57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2">
                    <a:alpha val="45097"/>
                  </a:schemeClr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31" name="Group 929"/>
          <p:cNvGrpSpPr>
            <a:grpSpLocks/>
          </p:cNvGrpSpPr>
          <p:nvPr/>
        </p:nvGrpSpPr>
        <p:grpSpPr bwMode="auto">
          <a:xfrm>
            <a:off x="1295400" y="2362200"/>
            <a:ext cx="909638" cy="3203575"/>
            <a:chOff x="816" y="1488"/>
            <a:chExt cx="573" cy="2018"/>
          </a:xfrm>
        </p:grpSpPr>
        <p:grpSp>
          <p:nvGrpSpPr>
            <p:cNvPr id="20493" name="Group 28"/>
            <p:cNvGrpSpPr>
              <a:grpSpLocks/>
            </p:cNvGrpSpPr>
            <p:nvPr/>
          </p:nvGrpSpPr>
          <p:grpSpPr bwMode="auto">
            <a:xfrm rot="-2610728">
              <a:off x="960" y="1968"/>
              <a:ext cx="240" cy="216"/>
              <a:chOff x="1152" y="3504"/>
              <a:chExt cx="740" cy="408"/>
            </a:xfrm>
          </p:grpSpPr>
          <p:sp>
            <p:nvSpPr>
              <p:cNvPr id="20511" name="AutoShape 29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2" name="AutoShape 30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3" name="Line 31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4" name="Oval 32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5" name="Oval 33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6" name="Oval 34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7" name="Oval 35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8" name="Oval 36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9" name="Oval 37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0" name="Oval 38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1" name="Oval 39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2" name="Oval 40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3" name="Oval 41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4" name="Oval 42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5" name="Oval 43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494" name="Group 44"/>
            <p:cNvGrpSpPr>
              <a:grpSpLocks/>
            </p:cNvGrpSpPr>
            <p:nvPr/>
          </p:nvGrpSpPr>
          <p:grpSpPr bwMode="auto">
            <a:xfrm rot="1749415">
              <a:off x="960" y="2880"/>
              <a:ext cx="240" cy="216"/>
              <a:chOff x="1152" y="3504"/>
              <a:chExt cx="740" cy="408"/>
            </a:xfrm>
          </p:grpSpPr>
          <p:sp>
            <p:nvSpPr>
              <p:cNvPr id="20496" name="AutoShape 45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7" name="AutoShape 46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8" name="Line 47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9" name="Oval 48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0" name="Oval 49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1" name="Oval 50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2" name="Oval 51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3" name="Oval 52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4" name="Oval 53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5" name="Oval 54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6" name="Oval 55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7" name="Oval 56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8" name="Oval 57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9" name="Oval 58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0" name="Oval 59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5" name="AutoShape 9"/>
            <p:cNvSpPr>
              <a:spLocks noChangeArrowheads="1"/>
            </p:cNvSpPr>
            <p:nvPr/>
          </p:nvSpPr>
          <p:spPr bwMode="auto">
            <a:xfrm rot="-5400000">
              <a:off x="94" y="2210"/>
              <a:ext cx="2018" cy="573"/>
            </a:xfrm>
            <a:prstGeom prst="cube">
              <a:avLst>
                <a:gd name="adj" fmla="val 25000"/>
              </a:avLst>
            </a:prstGeom>
            <a:solidFill>
              <a:schemeClr val="accent2">
                <a:alpha val="45097"/>
              </a:scheme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91" name="AutoShape 930"/>
          <p:cNvSpPr>
            <a:spLocks noChangeArrowheads="1"/>
          </p:cNvSpPr>
          <p:nvPr/>
        </p:nvSpPr>
        <p:spPr bwMode="auto">
          <a:xfrm>
            <a:off x="304800" y="61722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TextBox 826"/>
          <p:cNvSpPr txBox="1">
            <a:spLocks noChangeArrowheads="1"/>
          </p:cNvSpPr>
          <p:nvPr/>
        </p:nvSpPr>
        <p:spPr bwMode="auto">
          <a:xfrm>
            <a:off x="3200400" y="1138237"/>
            <a:ext cx="3081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Equilibrium Sampling</a:t>
            </a:r>
          </a:p>
        </p:txBody>
      </p:sp>
      <p:grpSp>
        <p:nvGrpSpPr>
          <p:cNvPr id="828" name="Group 827"/>
          <p:cNvGrpSpPr/>
          <p:nvPr/>
        </p:nvGrpSpPr>
        <p:grpSpPr>
          <a:xfrm>
            <a:off x="2286000" y="6019800"/>
            <a:ext cx="4572000" cy="892111"/>
            <a:chOff x="2286000" y="5486400"/>
            <a:chExt cx="4572000" cy="892111"/>
          </a:xfrm>
        </p:grpSpPr>
        <p:grpSp>
          <p:nvGrpSpPr>
            <p:cNvPr id="829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832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834" name="Picture 83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5" name="Picture 83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833" name="TextBox 832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30" name="Rectangle 829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623" name="Object 823"/>
          <p:cNvGraphicFramePr>
            <a:graphicFrameLocks noChangeAspect="1"/>
          </p:cNvGraphicFramePr>
          <p:nvPr>
            <p:ph idx="1"/>
          </p:nvPr>
        </p:nvGraphicFramePr>
        <p:xfrm>
          <a:off x="1371600" y="1676400"/>
          <a:ext cx="3505200" cy="1423988"/>
        </p:xfrm>
        <a:graphic>
          <a:graphicData uri="http://schemas.openxmlformats.org/presentationml/2006/ole">
            <p:oleObj spid="_x0000_s3074" name="Equation" r:id="rId3" imgW="1218960" imgH="495000" progId="">
              <p:embed/>
            </p:oleObj>
          </a:graphicData>
        </a:graphic>
      </p:graphicFrame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B6D6D28-5CAD-4A39-86EF-A59FE732DE9E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18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3078" name="Group 806"/>
          <p:cNvGrpSpPr>
            <a:grpSpLocks/>
          </p:cNvGrpSpPr>
          <p:nvPr/>
        </p:nvGrpSpPr>
        <p:grpSpPr bwMode="auto">
          <a:xfrm>
            <a:off x="227013" y="1752600"/>
            <a:ext cx="8154988" cy="4289425"/>
            <a:chOff x="143" y="1104"/>
            <a:chExt cx="5137" cy="2702"/>
          </a:xfrm>
        </p:grpSpPr>
        <p:grpSp>
          <p:nvGrpSpPr>
            <p:cNvPr id="3100" name="Group 801"/>
            <p:cNvGrpSpPr>
              <a:grpSpLocks/>
            </p:cNvGrpSpPr>
            <p:nvPr/>
          </p:nvGrpSpPr>
          <p:grpSpPr bwMode="auto">
            <a:xfrm>
              <a:off x="143" y="1104"/>
              <a:ext cx="5137" cy="2702"/>
              <a:chOff x="143" y="1104"/>
              <a:chExt cx="5137" cy="2702"/>
            </a:xfrm>
          </p:grpSpPr>
          <p:grpSp>
            <p:nvGrpSpPr>
              <p:cNvPr id="3104" name="Group 265"/>
              <p:cNvGrpSpPr>
                <a:grpSpLocks/>
              </p:cNvGrpSpPr>
              <p:nvPr/>
            </p:nvGrpSpPr>
            <p:grpSpPr bwMode="auto">
              <a:xfrm>
                <a:off x="672" y="1104"/>
                <a:ext cx="4560" cy="2448"/>
                <a:chOff x="480" y="1104"/>
                <a:chExt cx="4560" cy="2448"/>
              </a:xfrm>
            </p:grpSpPr>
            <p:sp>
              <p:nvSpPr>
                <p:cNvPr id="3108" name="Line 266"/>
                <p:cNvSpPr>
                  <a:spLocks noChangeShapeType="1"/>
                </p:cNvSpPr>
                <p:nvPr/>
              </p:nvSpPr>
              <p:spPr bwMode="auto">
                <a:xfrm>
                  <a:off x="480" y="1104"/>
                  <a:ext cx="0" cy="2448"/>
                </a:xfrm>
                <a:prstGeom prst="line">
                  <a:avLst/>
                </a:pr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9" name="Line 267"/>
                <p:cNvSpPr>
                  <a:spLocks noChangeShapeType="1"/>
                </p:cNvSpPr>
                <p:nvPr/>
              </p:nvSpPr>
              <p:spPr bwMode="auto">
                <a:xfrm flipH="1">
                  <a:off x="480" y="3552"/>
                  <a:ext cx="4560" cy="0"/>
                </a:xfrm>
                <a:prstGeom prst="line">
                  <a:avLst/>
                </a:pr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05" name="Text Box 268"/>
              <p:cNvSpPr txBox="1">
                <a:spLocks noChangeArrowheads="1"/>
              </p:cNvSpPr>
              <p:nvPr/>
            </p:nvSpPr>
            <p:spPr bwMode="auto">
              <a:xfrm>
                <a:off x="2390" y="3575"/>
                <a:ext cx="16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FF00"/>
                    </a:solidFill>
                  </a:rPr>
                  <a:t>Deployment Time (days)</a:t>
                </a:r>
              </a:p>
            </p:txBody>
          </p:sp>
          <p:sp>
            <p:nvSpPr>
              <p:cNvPr id="3106" name="Text Box 269"/>
              <p:cNvSpPr txBox="1">
                <a:spLocks noChangeArrowheads="1"/>
              </p:cNvSpPr>
              <p:nvPr/>
            </p:nvSpPr>
            <p:spPr bwMode="auto">
              <a:xfrm rot="16200000">
                <a:off x="-467" y="2198"/>
                <a:ext cx="1627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FF00"/>
                    </a:solidFill>
                  </a:rPr>
                  <a:t>Concentration</a:t>
                </a:r>
              </a:p>
              <a:p>
                <a:pPr algn="ctr"/>
                <a:r>
                  <a:rPr lang="en-US" dirty="0">
                    <a:solidFill>
                      <a:srgbClr val="FFFF00"/>
                    </a:solidFill>
                  </a:rPr>
                  <a:t>(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ng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/g </a:t>
                </a:r>
                <a:r>
                  <a:rPr lang="en-US" dirty="0">
                    <a:solidFill>
                      <a:srgbClr val="FFFF00"/>
                    </a:solidFill>
                  </a:rPr>
                  <a:t>Passive Sampler)</a:t>
                </a:r>
              </a:p>
            </p:txBody>
          </p:sp>
          <p:sp>
            <p:nvSpPr>
              <p:cNvPr id="3107" name="Freeform 793"/>
              <p:cNvSpPr>
                <a:spLocks/>
              </p:cNvSpPr>
              <p:nvPr/>
            </p:nvSpPr>
            <p:spPr bwMode="auto">
              <a:xfrm>
                <a:off x="739" y="1776"/>
                <a:ext cx="4541" cy="1654"/>
              </a:xfrm>
              <a:custGeom>
                <a:avLst/>
                <a:gdLst>
                  <a:gd name="T0" fmla="*/ 0 w 4547"/>
                  <a:gd name="T1" fmla="*/ 1933 h 1600"/>
                  <a:gd name="T2" fmla="*/ 827 w 4547"/>
                  <a:gd name="T3" fmla="*/ 1909 h 1600"/>
                  <a:gd name="T4" fmla="*/ 908 w 4547"/>
                  <a:gd name="T5" fmla="*/ 1876 h 1600"/>
                  <a:gd name="T6" fmla="*/ 976 w 4547"/>
                  <a:gd name="T7" fmla="*/ 1835 h 1600"/>
                  <a:gd name="T8" fmla="*/ 1044 w 4547"/>
                  <a:gd name="T9" fmla="*/ 1803 h 1600"/>
                  <a:gd name="T10" fmla="*/ 1112 w 4547"/>
                  <a:gd name="T11" fmla="*/ 1762 h 1600"/>
                  <a:gd name="T12" fmla="*/ 1160 w 4547"/>
                  <a:gd name="T13" fmla="*/ 1737 h 1600"/>
                  <a:gd name="T14" fmla="*/ 1207 w 4547"/>
                  <a:gd name="T15" fmla="*/ 1704 h 1600"/>
                  <a:gd name="T16" fmla="*/ 1275 w 4547"/>
                  <a:gd name="T17" fmla="*/ 1654 h 1600"/>
                  <a:gd name="T18" fmla="*/ 1397 w 4547"/>
                  <a:gd name="T19" fmla="*/ 1546 h 1600"/>
                  <a:gd name="T20" fmla="*/ 1573 w 4547"/>
                  <a:gd name="T21" fmla="*/ 1348 h 1600"/>
                  <a:gd name="T22" fmla="*/ 1668 w 4547"/>
                  <a:gd name="T23" fmla="*/ 1231 h 1600"/>
                  <a:gd name="T24" fmla="*/ 1695 w 4547"/>
                  <a:gd name="T25" fmla="*/ 1198 h 1600"/>
                  <a:gd name="T26" fmla="*/ 1750 w 4547"/>
                  <a:gd name="T27" fmla="*/ 1099 h 1600"/>
                  <a:gd name="T28" fmla="*/ 1804 w 4547"/>
                  <a:gd name="T29" fmla="*/ 925 h 1600"/>
                  <a:gd name="T30" fmla="*/ 1851 w 4547"/>
                  <a:gd name="T31" fmla="*/ 859 h 1600"/>
                  <a:gd name="T32" fmla="*/ 1960 w 4547"/>
                  <a:gd name="T33" fmla="*/ 670 h 1600"/>
                  <a:gd name="T34" fmla="*/ 2015 w 4547"/>
                  <a:gd name="T35" fmla="*/ 579 h 1600"/>
                  <a:gd name="T36" fmla="*/ 2109 w 4547"/>
                  <a:gd name="T37" fmla="*/ 421 h 1600"/>
                  <a:gd name="T38" fmla="*/ 2177 w 4547"/>
                  <a:gd name="T39" fmla="*/ 372 h 1600"/>
                  <a:gd name="T40" fmla="*/ 2198 w 4547"/>
                  <a:gd name="T41" fmla="*/ 347 h 1600"/>
                  <a:gd name="T42" fmla="*/ 2387 w 4547"/>
                  <a:gd name="T43" fmla="*/ 215 h 1600"/>
                  <a:gd name="T44" fmla="*/ 2584 w 4547"/>
                  <a:gd name="T45" fmla="*/ 106 h 1600"/>
                  <a:gd name="T46" fmla="*/ 2637 w 4547"/>
                  <a:gd name="T47" fmla="*/ 73 h 1600"/>
                  <a:gd name="T48" fmla="*/ 2727 w 4547"/>
                  <a:gd name="T49" fmla="*/ 59 h 1600"/>
                  <a:gd name="T50" fmla="*/ 3066 w 4547"/>
                  <a:gd name="T51" fmla="*/ 33 h 1600"/>
                  <a:gd name="T52" fmla="*/ 3316 w 4547"/>
                  <a:gd name="T53" fmla="*/ 0 h 1600"/>
                  <a:gd name="T54" fmla="*/ 4511 w 4547"/>
                  <a:gd name="T55" fmla="*/ 33 h 160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47"/>
                  <a:gd name="T85" fmla="*/ 0 h 1600"/>
                  <a:gd name="T86" fmla="*/ 4547 w 4547"/>
                  <a:gd name="T87" fmla="*/ 1600 h 160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47" h="1600">
                    <a:moveTo>
                      <a:pt x="0" y="1585"/>
                    </a:moveTo>
                    <a:cubicBezTo>
                      <a:pt x="861" y="1578"/>
                      <a:pt x="495" y="1600"/>
                      <a:pt x="833" y="1565"/>
                    </a:cubicBezTo>
                    <a:cubicBezTo>
                      <a:pt x="861" y="1558"/>
                      <a:pt x="886" y="1545"/>
                      <a:pt x="914" y="1538"/>
                    </a:cubicBezTo>
                    <a:cubicBezTo>
                      <a:pt x="935" y="1524"/>
                      <a:pt x="958" y="1514"/>
                      <a:pt x="982" y="1504"/>
                    </a:cubicBezTo>
                    <a:cubicBezTo>
                      <a:pt x="1004" y="1494"/>
                      <a:pt x="1050" y="1477"/>
                      <a:pt x="1050" y="1477"/>
                    </a:cubicBezTo>
                    <a:cubicBezTo>
                      <a:pt x="1073" y="1454"/>
                      <a:pt x="1089" y="1453"/>
                      <a:pt x="1118" y="1443"/>
                    </a:cubicBezTo>
                    <a:cubicBezTo>
                      <a:pt x="1165" y="1410"/>
                      <a:pt x="1105" y="1448"/>
                      <a:pt x="1172" y="1423"/>
                    </a:cubicBezTo>
                    <a:cubicBezTo>
                      <a:pt x="1189" y="1417"/>
                      <a:pt x="1203" y="1404"/>
                      <a:pt x="1219" y="1396"/>
                    </a:cubicBezTo>
                    <a:cubicBezTo>
                      <a:pt x="1242" y="1373"/>
                      <a:pt x="1258" y="1369"/>
                      <a:pt x="1287" y="1355"/>
                    </a:cubicBezTo>
                    <a:cubicBezTo>
                      <a:pt x="1324" y="1318"/>
                      <a:pt x="1366" y="1295"/>
                      <a:pt x="1409" y="1267"/>
                    </a:cubicBezTo>
                    <a:cubicBezTo>
                      <a:pt x="1468" y="1228"/>
                      <a:pt x="1535" y="1155"/>
                      <a:pt x="1585" y="1104"/>
                    </a:cubicBezTo>
                    <a:cubicBezTo>
                      <a:pt x="1617" y="1071"/>
                      <a:pt x="1647" y="1043"/>
                      <a:pt x="1680" y="1009"/>
                    </a:cubicBezTo>
                    <a:cubicBezTo>
                      <a:pt x="1689" y="1000"/>
                      <a:pt x="1707" y="982"/>
                      <a:pt x="1707" y="982"/>
                    </a:cubicBezTo>
                    <a:cubicBezTo>
                      <a:pt x="1716" y="958"/>
                      <a:pt x="1743" y="919"/>
                      <a:pt x="1762" y="901"/>
                    </a:cubicBezTo>
                    <a:cubicBezTo>
                      <a:pt x="1777" y="853"/>
                      <a:pt x="1800" y="807"/>
                      <a:pt x="1816" y="759"/>
                    </a:cubicBezTo>
                    <a:cubicBezTo>
                      <a:pt x="1824" y="736"/>
                      <a:pt x="1850" y="724"/>
                      <a:pt x="1863" y="704"/>
                    </a:cubicBezTo>
                    <a:cubicBezTo>
                      <a:pt x="1899" y="650"/>
                      <a:pt x="1925" y="588"/>
                      <a:pt x="1978" y="549"/>
                    </a:cubicBezTo>
                    <a:cubicBezTo>
                      <a:pt x="2017" y="486"/>
                      <a:pt x="1996" y="509"/>
                      <a:pt x="2033" y="474"/>
                    </a:cubicBezTo>
                    <a:cubicBezTo>
                      <a:pt x="2048" y="443"/>
                      <a:pt x="2098" y="366"/>
                      <a:pt x="2127" y="345"/>
                    </a:cubicBezTo>
                    <a:cubicBezTo>
                      <a:pt x="2148" y="330"/>
                      <a:pt x="2173" y="320"/>
                      <a:pt x="2195" y="305"/>
                    </a:cubicBezTo>
                    <a:cubicBezTo>
                      <a:pt x="2203" y="299"/>
                      <a:pt x="2208" y="290"/>
                      <a:pt x="2216" y="284"/>
                    </a:cubicBezTo>
                    <a:cubicBezTo>
                      <a:pt x="2276" y="242"/>
                      <a:pt x="2340" y="209"/>
                      <a:pt x="2405" y="176"/>
                    </a:cubicBezTo>
                    <a:cubicBezTo>
                      <a:pt x="2461" y="147"/>
                      <a:pt x="2541" y="98"/>
                      <a:pt x="2602" y="88"/>
                    </a:cubicBezTo>
                    <a:cubicBezTo>
                      <a:pt x="2620" y="79"/>
                      <a:pt x="2636" y="64"/>
                      <a:pt x="2656" y="61"/>
                    </a:cubicBezTo>
                    <a:cubicBezTo>
                      <a:pt x="2688" y="56"/>
                      <a:pt x="2751" y="47"/>
                      <a:pt x="2751" y="47"/>
                    </a:cubicBezTo>
                    <a:cubicBezTo>
                      <a:pt x="2853" y="11"/>
                      <a:pt x="2979" y="36"/>
                      <a:pt x="3090" y="27"/>
                    </a:cubicBezTo>
                    <a:cubicBezTo>
                      <a:pt x="3172" y="10"/>
                      <a:pt x="3256" y="5"/>
                      <a:pt x="3340" y="0"/>
                    </a:cubicBezTo>
                    <a:cubicBezTo>
                      <a:pt x="3743" y="5"/>
                      <a:pt x="4144" y="27"/>
                      <a:pt x="4547" y="27"/>
                    </a:cubicBezTo>
                  </a:path>
                </a:pathLst>
              </a:custGeom>
              <a:noFill/>
              <a:ln w="57150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01" name="Group 805"/>
            <p:cNvGrpSpPr>
              <a:grpSpLocks/>
            </p:cNvGrpSpPr>
            <p:nvPr/>
          </p:nvGrpSpPr>
          <p:grpSpPr bwMode="auto">
            <a:xfrm>
              <a:off x="3492" y="1104"/>
              <a:ext cx="1617" cy="782"/>
              <a:chOff x="3492" y="1104"/>
              <a:chExt cx="1617" cy="782"/>
            </a:xfrm>
          </p:grpSpPr>
          <p:sp>
            <p:nvSpPr>
              <p:cNvPr id="3102" name="Text Box 803"/>
              <p:cNvSpPr txBox="1">
                <a:spLocks noChangeArrowheads="1"/>
              </p:cNvSpPr>
              <p:nvPr/>
            </p:nvSpPr>
            <p:spPr bwMode="auto">
              <a:xfrm>
                <a:off x="4007" y="1104"/>
                <a:ext cx="1102" cy="3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FF00"/>
                    </a:solidFill>
                  </a:rPr>
                  <a:t>*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= Equilibrium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103" name="Text Box 804"/>
              <p:cNvSpPr txBox="1">
                <a:spLocks noChangeArrowheads="1"/>
              </p:cNvSpPr>
              <p:nvPr/>
            </p:nvSpPr>
            <p:spPr bwMode="auto">
              <a:xfrm>
                <a:off x="3492" y="1521"/>
                <a:ext cx="216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FF00"/>
                    </a:solidFill>
                  </a:rPr>
                  <a:t>*</a:t>
                </a:r>
              </a:p>
            </p:txBody>
          </p:sp>
        </p:grpSp>
      </p:grpSp>
      <p:grpSp>
        <p:nvGrpSpPr>
          <p:cNvPr id="3079" name="Group 807"/>
          <p:cNvGrpSpPr>
            <a:grpSpLocks/>
          </p:cNvGrpSpPr>
          <p:nvPr/>
        </p:nvGrpSpPr>
        <p:grpSpPr bwMode="auto">
          <a:xfrm>
            <a:off x="7620000" y="838200"/>
            <a:ext cx="1174750" cy="647700"/>
            <a:chOff x="1152" y="3504"/>
            <a:chExt cx="740" cy="408"/>
          </a:xfrm>
        </p:grpSpPr>
        <p:sp>
          <p:nvSpPr>
            <p:cNvPr id="3085" name="AutoShape 808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6" name="AutoShape 809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7" name="Line 810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Oval 811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9" name="Oval 812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0" name="Oval 813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" name="Oval 814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" name="Oval 815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" name="Oval 816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" name="Oval 817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" name="Oval 818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6" name="Oval 819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" name="Oval 820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Oval 821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9" name="Oval 822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825"/>
          <p:cNvGrpSpPr>
            <a:grpSpLocks/>
          </p:cNvGrpSpPr>
          <p:nvPr/>
        </p:nvGrpSpPr>
        <p:grpSpPr bwMode="auto">
          <a:xfrm>
            <a:off x="1204913" y="2743200"/>
            <a:ext cx="1633537" cy="2416175"/>
            <a:chOff x="855" y="1776"/>
            <a:chExt cx="1029" cy="1522"/>
          </a:xfrm>
        </p:grpSpPr>
        <p:sp>
          <p:nvSpPr>
            <p:cNvPr id="3083" name="Line 826"/>
            <p:cNvSpPr>
              <a:spLocks noChangeShapeType="1"/>
            </p:cNvSpPr>
            <p:nvPr/>
          </p:nvSpPr>
          <p:spPr bwMode="auto">
            <a:xfrm flipH="1" flipV="1">
              <a:off x="1248" y="1776"/>
              <a:ext cx="192" cy="9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4" name="Text Box 827"/>
            <p:cNvSpPr txBox="1">
              <a:spLocks noChangeArrowheads="1"/>
            </p:cNvSpPr>
            <p:nvPr/>
          </p:nvSpPr>
          <p:spPr bwMode="auto">
            <a:xfrm>
              <a:off x="855" y="2716"/>
              <a:ext cx="1029" cy="5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Dissolved and</a:t>
              </a:r>
            </a:p>
            <a:p>
              <a:pPr algn="ctr"/>
              <a:r>
                <a:rPr lang="en-US">
                  <a:solidFill>
                    <a:srgbClr val="FFFF00"/>
                  </a:solidFill>
                </a:rPr>
                <a:t>Bioavailable</a:t>
              </a:r>
            </a:p>
            <a:p>
              <a:pPr algn="ctr"/>
              <a:r>
                <a:rPr lang="en-US">
                  <a:solidFill>
                    <a:srgbClr val="FFFF00"/>
                  </a:solidFill>
                </a:rPr>
                <a:t>Concentration</a:t>
              </a:r>
            </a:p>
          </p:txBody>
        </p:sp>
      </p:grpSp>
      <p:sp>
        <p:nvSpPr>
          <p:cNvPr id="77628" name="Text Box 828"/>
          <p:cNvSpPr txBox="1">
            <a:spLocks noChangeArrowheads="1"/>
          </p:cNvSpPr>
          <p:nvPr/>
        </p:nvSpPr>
        <p:spPr bwMode="auto">
          <a:xfrm>
            <a:off x="5076825" y="3048000"/>
            <a:ext cx="3990975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where,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C</a:t>
            </a:r>
            <a:r>
              <a:rPr lang="en-US" sz="2000" baseline="-25000" dirty="0">
                <a:solidFill>
                  <a:srgbClr val="FFFF00"/>
                </a:solidFill>
              </a:rPr>
              <a:t>D</a:t>
            </a:r>
            <a:r>
              <a:rPr lang="en-US" sz="2000" dirty="0">
                <a:solidFill>
                  <a:srgbClr val="FFFF00"/>
                </a:solidFill>
              </a:rPr>
              <a:t> is the </a:t>
            </a:r>
            <a:r>
              <a:rPr lang="en-US" sz="2000" dirty="0" smtClean="0">
                <a:solidFill>
                  <a:srgbClr val="FFFF00"/>
                </a:solidFill>
              </a:rPr>
              <a:t>dissolved </a:t>
            </a:r>
            <a:r>
              <a:rPr lang="en-US" sz="2000" dirty="0">
                <a:solidFill>
                  <a:srgbClr val="FFFF00"/>
                </a:solidFill>
              </a:rPr>
              <a:t>concentration</a:t>
            </a:r>
          </a:p>
          <a:p>
            <a:r>
              <a:rPr lang="en-US" sz="2000" dirty="0">
                <a:solidFill>
                  <a:srgbClr val="FFFF00"/>
                </a:solidFill>
              </a:rPr>
              <a:t>of a contaminant (</a:t>
            </a:r>
            <a:r>
              <a:rPr lang="en-US" sz="2000" dirty="0" err="1">
                <a:solidFill>
                  <a:srgbClr val="FFFF00"/>
                </a:solidFill>
              </a:rPr>
              <a:t>ng</a:t>
            </a:r>
            <a:r>
              <a:rPr lang="en-US" sz="2000" dirty="0">
                <a:solidFill>
                  <a:srgbClr val="FFFF00"/>
                </a:solidFill>
              </a:rPr>
              <a:t>/mL),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C</a:t>
            </a:r>
            <a:r>
              <a:rPr lang="en-US" sz="2000" baseline="-25000" dirty="0" err="1">
                <a:solidFill>
                  <a:srgbClr val="FFFF00"/>
                </a:solidFill>
              </a:rPr>
              <a:t>Sampler</a:t>
            </a:r>
            <a:r>
              <a:rPr lang="en-US" sz="2000" dirty="0">
                <a:solidFill>
                  <a:srgbClr val="FFFF00"/>
                </a:solidFill>
              </a:rPr>
              <a:t> is the passive sampler</a:t>
            </a:r>
          </a:p>
          <a:p>
            <a:r>
              <a:rPr lang="en-US" sz="2000" dirty="0">
                <a:solidFill>
                  <a:srgbClr val="FFFF00"/>
                </a:solidFill>
              </a:rPr>
              <a:t>concentration (</a:t>
            </a:r>
            <a:r>
              <a:rPr lang="en-US" sz="2000" dirty="0" err="1" smtClean="0">
                <a:solidFill>
                  <a:srgbClr val="FFFF00"/>
                </a:solidFill>
              </a:rPr>
              <a:t>ng</a:t>
            </a:r>
            <a:r>
              <a:rPr lang="en-US" sz="2000" dirty="0" smtClean="0">
                <a:solidFill>
                  <a:srgbClr val="FFFF00"/>
                </a:solidFill>
              </a:rPr>
              <a:t>/g),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err="1">
                <a:solidFill>
                  <a:srgbClr val="FFFF00"/>
                </a:solidFill>
              </a:rPr>
              <a:t>K</a:t>
            </a:r>
            <a:r>
              <a:rPr lang="en-US" sz="2000" baseline="-25000" dirty="0" err="1">
                <a:solidFill>
                  <a:srgbClr val="FFFF00"/>
                </a:solidFill>
              </a:rPr>
              <a:t>Sampler</a:t>
            </a:r>
            <a:r>
              <a:rPr lang="en-US" sz="2000" baseline="-25000" dirty="0">
                <a:solidFill>
                  <a:srgbClr val="FFFF00"/>
                </a:solidFill>
              </a:rPr>
              <a:t>-D</a:t>
            </a:r>
            <a:r>
              <a:rPr lang="en-US" sz="2000" dirty="0">
                <a:solidFill>
                  <a:srgbClr val="FFFF00"/>
                </a:solidFill>
              </a:rPr>
              <a:t> is the passive sampler-dissolved partition </a:t>
            </a:r>
            <a:r>
              <a:rPr lang="en-US" sz="2000" dirty="0" smtClean="0">
                <a:solidFill>
                  <a:srgbClr val="FFFF00"/>
                </a:solidFill>
              </a:rPr>
              <a:t>coefficient (mL/g)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082" name="AutoShape 829"/>
          <p:cNvSpPr>
            <a:spLocks noChangeArrowheads="1"/>
          </p:cNvSpPr>
          <p:nvPr/>
        </p:nvSpPr>
        <p:spPr bwMode="auto">
          <a:xfrm>
            <a:off x="3048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2286000" y="6019800"/>
            <a:ext cx="4572000" cy="892111"/>
            <a:chOff x="2286000" y="5486400"/>
            <a:chExt cx="4572000" cy="892111"/>
          </a:xfrm>
        </p:grpSpPr>
        <p:grpSp>
          <p:nvGrpSpPr>
            <p:cNvPr id="39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41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43" name="Picture 4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4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2" name="TextBox 41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5913" y="0"/>
            <a:ext cx="8510587" cy="10668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Some Theory on How Passive Samplers Work</a:t>
            </a:r>
            <a:endParaRPr lang="en-US" sz="3600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4724400" y="3962400"/>
            <a:ext cx="352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√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724400" y="3352800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√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24400" y="4572000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√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0" name="TextBox 826"/>
          <p:cNvSpPr txBox="1">
            <a:spLocks noChangeArrowheads="1"/>
          </p:cNvSpPr>
          <p:nvPr/>
        </p:nvSpPr>
        <p:spPr bwMode="auto">
          <a:xfrm>
            <a:off x="3200400" y="1138237"/>
            <a:ext cx="3081293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Equilibrium </a:t>
            </a:r>
            <a:r>
              <a:rPr lang="en-US" sz="2400" dirty="0" smtClean="0">
                <a:solidFill>
                  <a:srgbClr val="FFFF00"/>
                </a:solidFill>
              </a:rPr>
              <a:t>Sampling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3192218" y="1045934"/>
            <a:ext cx="3085292" cy="739654"/>
          </a:xfrm>
          <a:custGeom>
            <a:avLst/>
            <a:gdLst>
              <a:gd name="connsiteX0" fmla="*/ 1359234 w 3085292"/>
              <a:gd name="connsiteY0" fmla="*/ 125320 h 739654"/>
              <a:gd name="connsiteX1" fmla="*/ 1348960 w 3085292"/>
              <a:gd name="connsiteY1" fmla="*/ 94497 h 739654"/>
              <a:gd name="connsiteX2" fmla="*/ 1318137 w 3085292"/>
              <a:gd name="connsiteY2" fmla="*/ 84223 h 739654"/>
              <a:gd name="connsiteX3" fmla="*/ 1215395 w 3085292"/>
              <a:gd name="connsiteY3" fmla="*/ 43127 h 739654"/>
              <a:gd name="connsiteX4" fmla="*/ 1174299 w 3085292"/>
              <a:gd name="connsiteY4" fmla="*/ 22578 h 739654"/>
              <a:gd name="connsiteX5" fmla="*/ 1102380 w 3085292"/>
              <a:gd name="connsiteY5" fmla="*/ 12304 h 739654"/>
              <a:gd name="connsiteX6" fmla="*/ 1020186 w 3085292"/>
              <a:gd name="connsiteY6" fmla="*/ 2030 h 739654"/>
              <a:gd name="connsiteX7" fmla="*/ 701688 w 3085292"/>
              <a:gd name="connsiteY7" fmla="*/ 22578 h 739654"/>
              <a:gd name="connsiteX8" fmla="*/ 670865 w 3085292"/>
              <a:gd name="connsiteY8" fmla="*/ 32853 h 739654"/>
              <a:gd name="connsiteX9" fmla="*/ 629769 w 3085292"/>
              <a:gd name="connsiteY9" fmla="*/ 43127 h 739654"/>
              <a:gd name="connsiteX10" fmla="*/ 598946 w 3085292"/>
              <a:gd name="connsiteY10" fmla="*/ 53401 h 739654"/>
              <a:gd name="connsiteX11" fmla="*/ 557849 w 3085292"/>
              <a:gd name="connsiteY11" fmla="*/ 63675 h 739654"/>
              <a:gd name="connsiteX12" fmla="*/ 496204 w 3085292"/>
              <a:gd name="connsiteY12" fmla="*/ 84223 h 739654"/>
              <a:gd name="connsiteX13" fmla="*/ 424285 w 3085292"/>
              <a:gd name="connsiteY13" fmla="*/ 115046 h 739654"/>
              <a:gd name="connsiteX14" fmla="*/ 383189 w 3085292"/>
              <a:gd name="connsiteY14" fmla="*/ 135594 h 739654"/>
              <a:gd name="connsiteX15" fmla="*/ 167431 w 3085292"/>
              <a:gd name="connsiteY15" fmla="*/ 176691 h 739654"/>
              <a:gd name="connsiteX16" fmla="*/ 136609 w 3085292"/>
              <a:gd name="connsiteY16" fmla="*/ 186965 h 739654"/>
              <a:gd name="connsiteX17" fmla="*/ 44142 w 3085292"/>
              <a:gd name="connsiteY17" fmla="*/ 197239 h 739654"/>
              <a:gd name="connsiteX18" fmla="*/ 3045 w 3085292"/>
              <a:gd name="connsiteY18" fmla="*/ 258884 h 739654"/>
              <a:gd name="connsiteX19" fmla="*/ 13319 w 3085292"/>
              <a:gd name="connsiteY19" fmla="*/ 392448 h 739654"/>
              <a:gd name="connsiteX20" fmla="*/ 54416 w 3085292"/>
              <a:gd name="connsiteY20" fmla="*/ 423270 h 739654"/>
              <a:gd name="connsiteX21" fmla="*/ 74964 w 3085292"/>
              <a:gd name="connsiteY21" fmla="*/ 443819 h 739654"/>
              <a:gd name="connsiteX22" fmla="*/ 259899 w 3085292"/>
              <a:gd name="connsiteY22" fmla="*/ 495190 h 739654"/>
              <a:gd name="connsiteX23" fmla="*/ 711962 w 3085292"/>
              <a:gd name="connsiteY23" fmla="*/ 505464 h 739654"/>
              <a:gd name="connsiteX24" fmla="*/ 937993 w 3085292"/>
              <a:gd name="connsiteY24" fmla="*/ 526012 h 739654"/>
              <a:gd name="connsiteX25" fmla="*/ 1030461 w 3085292"/>
              <a:gd name="connsiteY25" fmla="*/ 556835 h 739654"/>
              <a:gd name="connsiteX26" fmla="*/ 1318137 w 3085292"/>
              <a:gd name="connsiteY26" fmla="*/ 577383 h 739654"/>
              <a:gd name="connsiteX27" fmla="*/ 1400330 w 3085292"/>
              <a:gd name="connsiteY27" fmla="*/ 587657 h 739654"/>
              <a:gd name="connsiteX28" fmla="*/ 1420879 w 3085292"/>
              <a:gd name="connsiteY28" fmla="*/ 608205 h 739654"/>
              <a:gd name="connsiteX29" fmla="*/ 1605813 w 3085292"/>
              <a:gd name="connsiteY29" fmla="*/ 649302 h 739654"/>
              <a:gd name="connsiteX30" fmla="*/ 1996231 w 3085292"/>
              <a:gd name="connsiteY30" fmla="*/ 680124 h 739654"/>
              <a:gd name="connsiteX31" fmla="*/ 2366101 w 3085292"/>
              <a:gd name="connsiteY31" fmla="*/ 690399 h 739654"/>
              <a:gd name="connsiteX32" fmla="*/ 2777067 w 3085292"/>
              <a:gd name="connsiteY32" fmla="*/ 690399 h 739654"/>
              <a:gd name="connsiteX33" fmla="*/ 2859261 w 3085292"/>
              <a:gd name="connsiteY33" fmla="*/ 669850 h 739654"/>
              <a:gd name="connsiteX34" fmla="*/ 2962002 w 3085292"/>
              <a:gd name="connsiteY34" fmla="*/ 608205 h 739654"/>
              <a:gd name="connsiteX35" fmla="*/ 2992825 w 3085292"/>
              <a:gd name="connsiteY35" fmla="*/ 597931 h 739654"/>
              <a:gd name="connsiteX36" fmla="*/ 3075018 w 3085292"/>
              <a:gd name="connsiteY36" fmla="*/ 526012 h 739654"/>
              <a:gd name="connsiteX37" fmla="*/ 3085292 w 3085292"/>
              <a:gd name="connsiteY37" fmla="*/ 495190 h 739654"/>
              <a:gd name="connsiteX38" fmla="*/ 3075018 w 3085292"/>
              <a:gd name="connsiteY38" fmla="*/ 371900 h 739654"/>
              <a:gd name="connsiteX39" fmla="*/ 3054470 w 3085292"/>
              <a:gd name="connsiteY39" fmla="*/ 351351 h 739654"/>
              <a:gd name="connsiteX40" fmla="*/ 3044195 w 3085292"/>
              <a:gd name="connsiteY40" fmla="*/ 320529 h 739654"/>
              <a:gd name="connsiteX41" fmla="*/ 2982551 w 3085292"/>
              <a:gd name="connsiteY41" fmla="*/ 258884 h 739654"/>
              <a:gd name="connsiteX42" fmla="*/ 2962002 w 3085292"/>
              <a:gd name="connsiteY42" fmla="*/ 238336 h 739654"/>
              <a:gd name="connsiteX43" fmla="*/ 2931180 w 3085292"/>
              <a:gd name="connsiteY43" fmla="*/ 217787 h 739654"/>
              <a:gd name="connsiteX44" fmla="*/ 2900357 w 3085292"/>
              <a:gd name="connsiteY44" fmla="*/ 186965 h 739654"/>
              <a:gd name="connsiteX45" fmla="*/ 2818164 w 3085292"/>
              <a:gd name="connsiteY45" fmla="*/ 166417 h 739654"/>
              <a:gd name="connsiteX46" fmla="*/ 2746245 w 3085292"/>
              <a:gd name="connsiteY46" fmla="*/ 145868 h 739654"/>
              <a:gd name="connsiteX47" fmla="*/ 2345553 w 3085292"/>
              <a:gd name="connsiteY47" fmla="*/ 125320 h 739654"/>
              <a:gd name="connsiteX48" fmla="*/ 2242811 w 3085292"/>
              <a:gd name="connsiteY48" fmla="*/ 135594 h 739654"/>
              <a:gd name="connsiteX49" fmla="*/ 2211989 w 3085292"/>
              <a:gd name="connsiteY49" fmla="*/ 145868 h 739654"/>
              <a:gd name="connsiteX50" fmla="*/ 1924312 w 3085292"/>
              <a:gd name="connsiteY50" fmla="*/ 176691 h 739654"/>
              <a:gd name="connsiteX51" fmla="*/ 1564717 w 3085292"/>
              <a:gd name="connsiteY51" fmla="*/ 166417 h 739654"/>
              <a:gd name="connsiteX52" fmla="*/ 1523620 w 3085292"/>
              <a:gd name="connsiteY52" fmla="*/ 145868 h 739654"/>
              <a:gd name="connsiteX53" fmla="*/ 1420879 w 3085292"/>
              <a:gd name="connsiteY53" fmla="*/ 125320 h 739654"/>
              <a:gd name="connsiteX54" fmla="*/ 1348960 w 3085292"/>
              <a:gd name="connsiteY54" fmla="*/ 104772 h 739654"/>
              <a:gd name="connsiteX55" fmla="*/ 1318137 w 3085292"/>
              <a:gd name="connsiteY55" fmla="*/ 94497 h 739654"/>
              <a:gd name="connsiteX56" fmla="*/ 1225670 w 3085292"/>
              <a:gd name="connsiteY56" fmla="*/ 94497 h 73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085292" h="739654">
                <a:moveTo>
                  <a:pt x="1359234" y="125320"/>
                </a:moveTo>
                <a:cubicBezTo>
                  <a:pt x="1355809" y="115046"/>
                  <a:pt x="1356618" y="102155"/>
                  <a:pt x="1348960" y="94497"/>
                </a:cubicBezTo>
                <a:cubicBezTo>
                  <a:pt x="1341302" y="86839"/>
                  <a:pt x="1328245" y="88111"/>
                  <a:pt x="1318137" y="84223"/>
                </a:cubicBezTo>
                <a:cubicBezTo>
                  <a:pt x="1283710" y="70982"/>
                  <a:pt x="1248386" y="59623"/>
                  <a:pt x="1215395" y="43127"/>
                </a:cubicBezTo>
                <a:cubicBezTo>
                  <a:pt x="1201696" y="36277"/>
                  <a:pt x="1189075" y="26608"/>
                  <a:pt x="1174299" y="22578"/>
                </a:cubicBezTo>
                <a:cubicBezTo>
                  <a:pt x="1150936" y="16206"/>
                  <a:pt x="1126384" y="15504"/>
                  <a:pt x="1102380" y="12304"/>
                </a:cubicBezTo>
                <a:lnTo>
                  <a:pt x="1020186" y="2030"/>
                </a:lnTo>
                <a:cubicBezTo>
                  <a:pt x="925837" y="5804"/>
                  <a:pt x="803285" y="0"/>
                  <a:pt x="701688" y="22578"/>
                </a:cubicBezTo>
                <a:cubicBezTo>
                  <a:pt x="691116" y="24927"/>
                  <a:pt x="681278" y="29878"/>
                  <a:pt x="670865" y="32853"/>
                </a:cubicBezTo>
                <a:cubicBezTo>
                  <a:pt x="657288" y="36732"/>
                  <a:pt x="643346" y="39248"/>
                  <a:pt x="629769" y="43127"/>
                </a:cubicBezTo>
                <a:cubicBezTo>
                  <a:pt x="619356" y="46102"/>
                  <a:pt x="609359" y="50426"/>
                  <a:pt x="598946" y="53401"/>
                </a:cubicBezTo>
                <a:cubicBezTo>
                  <a:pt x="585369" y="57280"/>
                  <a:pt x="571374" y="59618"/>
                  <a:pt x="557849" y="63675"/>
                </a:cubicBezTo>
                <a:cubicBezTo>
                  <a:pt x="537103" y="69899"/>
                  <a:pt x="496204" y="84223"/>
                  <a:pt x="496204" y="84223"/>
                </a:cubicBezTo>
                <a:cubicBezTo>
                  <a:pt x="456556" y="123873"/>
                  <a:pt x="497328" y="90699"/>
                  <a:pt x="424285" y="115046"/>
                </a:cubicBezTo>
                <a:cubicBezTo>
                  <a:pt x="409755" y="119889"/>
                  <a:pt x="397827" y="131090"/>
                  <a:pt x="383189" y="135594"/>
                </a:cubicBezTo>
                <a:cubicBezTo>
                  <a:pt x="319497" y="155191"/>
                  <a:pt x="230227" y="164131"/>
                  <a:pt x="167431" y="176691"/>
                </a:cubicBezTo>
                <a:cubicBezTo>
                  <a:pt x="156812" y="178815"/>
                  <a:pt x="147291" y="185185"/>
                  <a:pt x="136609" y="186965"/>
                </a:cubicBezTo>
                <a:cubicBezTo>
                  <a:pt x="106019" y="192063"/>
                  <a:pt x="74964" y="193814"/>
                  <a:pt x="44142" y="197239"/>
                </a:cubicBezTo>
                <a:cubicBezTo>
                  <a:pt x="30443" y="217787"/>
                  <a:pt x="1151" y="234261"/>
                  <a:pt x="3045" y="258884"/>
                </a:cubicBezTo>
                <a:cubicBezTo>
                  <a:pt x="6470" y="303405"/>
                  <a:pt x="0" y="349828"/>
                  <a:pt x="13319" y="392448"/>
                </a:cubicBezTo>
                <a:cubicBezTo>
                  <a:pt x="18427" y="408792"/>
                  <a:pt x="41261" y="412308"/>
                  <a:pt x="54416" y="423270"/>
                </a:cubicBezTo>
                <a:cubicBezTo>
                  <a:pt x="61857" y="429471"/>
                  <a:pt x="67400" y="437768"/>
                  <a:pt x="74964" y="443819"/>
                </a:cubicBezTo>
                <a:cubicBezTo>
                  <a:pt x="127674" y="485988"/>
                  <a:pt x="185751" y="493505"/>
                  <a:pt x="259899" y="495190"/>
                </a:cubicBezTo>
                <a:lnTo>
                  <a:pt x="711962" y="505464"/>
                </a:lnTo>
                <a:cubicBezTo>
                  <a:pt x="820820" y="541750"/>
                  <a:pt x="634377" y="482638"/>
                  <a:pt x="937993" y="526012"/>
                </a:cubicBezTo>
                <a:cubicBezTo>
                  <a:pt x="970156" y="530607"/>
                  <a:pt x="998043" y="554674"/>
                  <a:pt x="1030461" y="556835"/>
                </a:cubicBezTo>
                <a:lnTo>
                  <a:pt x="1318137" y="577383"/>
                </a:lnTo>
                <a:cubicBezTo>
                  <a:pt x="1345624" y="580001"/>
                  <a:pt x="1372932" y="584232"/>
                  <a:pt x="1400330" y="587657"/>
                </a:cubicBezTo>
                <a:cubicBezTo>
                  <a:pt x="1407180" y="594506"/>
                  <a:pt x="1411885" y="604607"/>
                  <a:pt x="1420879" y="608205"/>
                </a:cubicBezTo>
                <a:cubicBezTo>
                  <a:pt x="1449904" y="619815"/>
                  <a:pt x="1583034" y="644746"/>
                  <a:pt x="1605813" y="649302"/>
                </a:cubicBezTo>
                <a:cubicBezTo>
                  <a:pt x="1762191" y="680577"/>
                  <a:pt x="1678768" y="666321"/>
                  <a:pt x="1996231" y="680124"/>
                </a:cubicBezTo>
                <a:cubicBezTo>
                  <a:pt x="2119452" y="685482"/>
                  <a:pt x="2242811" y="686974"/>
                  <a:pt x="2366101" y="690399"/>
                </a:cubicBezTo>
                <a:cubicBezTo>
                  <a:pt x="2513870" y="739654"/>
                  <a:pt x="2424845" y="713881"/>
                  <a:pt x="2777067" y="690399"/>
                </a:cubicBezTo>
                <a:cubicBezTo>
                  <a:pt x="2805246" y="688520"/>
                  <a:pt x="2831863" y="676700"/>
                  <a:pt x="2859261" y="669850"/>
                </a:cubicBezTo>
                <a:cubicBezTo>
                  <a:pt x="2903075" y="640641"/>
                  <a:pt x="2917779" y="627158"/>
                  <a:pt x="2962002" y="608205"/>
                </a:cubicBezTo>
                <a:cubicBezTo>
                  <a:pt x="2971956" y="603939"/>
                  <a:pt x="2982551" y="601356"/>
                  <a:pt x="2992825" y="597931"/>
                </a:cubicBezTo>
                <a:cubicBezTo>
                  <a:pt x="3039061" y="567107"/>
                  <a:pt x="3053613" y="568823"/>
                  <a:pt x="3075018" y="526012"/>
                </a:cubicBezTo>
                <a:cubicBezTo>
                  <a:pt x="3079861" y="516326"/>
                  <a:pt x="3081867" y="505464"/>
                  <a:pt x="3085292" y="495190"/>
                </a:cubicBezTo>
                <a:cubicBezTo>
                  <a:pt x="3081867" y="454093"/>
                  <a:pt x="3083659" y="412224"/>
                  <a:pt x="3075018" y="371900"/>
                </a:cubicBezTo>
                <a:cubicBezTo>
                  <a:pt x="3072988" y="362428"/>
                  <a:pt x="3059454" y="359657"/>
                  <a:pt x="3054470" y="351351"/>
                </a:cubicBezTo>
                <a:cubicBezTo>
                  <a:pt x="3048898" y="342065"/>
                  <a:pt x="3050844" y="329078"/>
                  <a:pt x="3044195" y="320529"/>
                </a:cubicBezTo>
                <a:cubicBezTo>
                  <a:pt x="3026354" y="297591"/>
                  <a:pt x="3003099" y="279432"/>
                  <a:pt x="2982551" y="258884"/>
                </a:cubicBezTo>
                <a:cubicBezTo>
                  <a:pt x="2975701" y="252034"/>
                  <a:pt x="2970062" y="243709"/>
                  <a:pt x="2962002" y="238336"/>
                </a:cubicBezTo>
                <a:cubicBezTo>
                  <a:pt x="2951728" y="231486"/>
                  <a:pt x="2940666" y="225692"/>
                  <a:pt x="2931180" y="217787"/>
                </a:cubicBezTo>
                <a:cubicBezTo>
                  <a:pt x="2920018" y="208485"/>
                  <a:pt x="2912447" y="195025"/>
                  <a:pt x="2900357" y="186965"/>
                </a:cubicBezTo>
                <a:cubicBezTo>
                  <a:pt x="2886587" y="177785"/>
                  <a:pt x="2825945" y="168146"/>
                  <a:pt x="2818164" y="166417"/>
                </a:cubicBezTo>
                <a:cubicBezTo>
                  <a:pt x="2779468" y="157818"/>
                  <a:pt x="2780564" y="157308"/>
                  <a:pt x="2746245" y="145868"/>
                </a:cubicBezTo>
                <a:cubicBezTo>
                  <a:pt x="2628889" y="28516"/>
                  <a:pt x="2724162" y="108859"/>
                  <a:pt x="2345553" y="125320"/>
                </a:cubicBezTo>
                <a:cubicBezTo>
                  <a:pt x="2311167" y="126815"/>
                  <a:pt x="2277058" y="132169"/>
                  <a:pt x="2242811" y="135594"/>
                </a:cubicBezTo>
                <a:cubicBezTo>
                  <a:pt x="2232537" y="139019"/>
                  <a:pt x="2222654" y="143986"/>
                  <a:pt x="2211989" y="145868"/>
                </a:cubicBezTo>
                <a:cubicBezTo>
                  <a:pt x="2081816" y="168840"/>
                  <a:pt x="2055671" y="167308"/>
                  <a:pt x="1924312" y="176691"/>
                </a:cubicBezTo>
                <a:cubicBezTo>
                  <a:pt x="1804447" y="173266"/>
                  <a:pt x="1684278" y="175614"/>
                  <a:pt x="1564717" y="166417"/>
                </a:cubicBezTo>
                <a:cubicBezTo>
                  <a:pt x="1549446" y="165242"/>
                  <a:pt x="1537698" y="151901"/>
                  <a:pt x="1523620" y="145868"/>
                </a:cubicBezTo>
                <a:cubicBezTo>
                  <a:pt x="1487757" y="130498"/>
                  <a:pt x="1463419" y="131397"/>
                  <a:pt x="1420879" y="125320"/>
                </a:cubicBezTo>
                <a:cubicBezTo>
                  <a:pt x="1346955" y="100680"/>
                  <a:pt x="1439292" y="130582"/>
                  <a:pt x="1348960" y="104772"/>
                </a:cubicBezTo>
                <a:cubicBezTo>
                  <a:pt x="1338547" y="101797"/>
                  <a:pt x="1328930" y="95396"/>
                  <a:pt x="1318137" y="94497"/>
                </a:cubicBezTo>
                <a:cubicBezTo>
                  <a:pt x="1287421" y="91937"/>
                  <a:pt x="1256492" y="94497"/>
                  <a:pt x="1225670" y="94497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628" grpId="0"/>
      <p:bldP spid="47" grpId="0"/>
      <p:bldP spid="48" grpId="0"/>
      <p:bldP spid="49" grpId="0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890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General guidance presented today (SAMS #3 document)</a:t>
            </a:r>
          </a:p>
          <a:p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Society of Environmental Toxicology and Chemistry (SETAC)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Pellston Technical Workshop on passive sampling (Fall 2012)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Series of scientific papers to be published in 2014 including practical guidance for field deployments (e.g., QA/QC)</a:t>
            </a:r>
          </a:p>
          <a:p>
            <a:pPr lvl="1"/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Strategic Environmental Research and Development Program (SERDP) and Environmental Security Technology Certification Program (ESTCP)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Funding project developing specific guidance using passive samplers at contaminated sites (due late 2014/early 2015)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Published as a U.S. EPA document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Contents: SOPs for field deployment/recovery, chemical analysis, QA/QC considerations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Designed for use by contractors and contract laboratories</a:t>
            </a:r>
          </a:p>
          <a:p>
            <a:pPr lvl="1"/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19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Preparing, Deploying, Recovering, and Storing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1000" y="4953000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√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SAMS #3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495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Portions of presentation will follow the outline of this document</a:t>
            </a:r>
          </a:p>
          <a:p>
            <a:endPara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Released December 2012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Provides introduction to passive sampling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Intended for use by remedial project managers (RPMs)</a:t>
            </a:r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3E581230-365B-4FCD-81C2-9B35695B83D9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8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0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05400" y="1219199"/>
            <a:ext cx="3657600" cy="4572001"/>
            <a:chOff x="5105400" y="1219199"/>
            <a:chExt cx="3657600" cy="4572001"/>
          </a:xfrm>
        </p:grpSpPr>
        <p:sp>
          <p:nvSpPr>
            <p:cNvPr id="17" name="Rectangle 16"/>
            <p:cNvSpPr/>
            <p:nvPr/>
          </p:nvSpPr>
          <p:spPr>
            <a:xfrm>
              <a:off x="5105400" y="1219199"/>
              <a:ext cx="3657600" cy="4572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49990" y="1371600"/>
              <a:ext cx="3336798" cy="4286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Preparing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Deploying, Recovering, and Storing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20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0" y="6019800"/>
            <a:ext cx="4572000" cy="892111"/>
            <a:chOff x="2286000" y="5486400"/>
            <a:chExt cx="4572000" cy="892111"/>
          </a:xfrm>
        </p:grpSpPr>
        <p:grpSp>
          <p:nvGrpSpPr>
            <p:cNvPr id="6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8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0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Samplers must be free of contaminants prior to deployment</a:t>
            </a:r>
          </a:p>
          <a:p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Samplers soaked in organic solvent to remove organic contaminants &amp; soaked in deionized water to remove organic solvent from polymer structure</a:t>
            </a:r>
          </a:p>
          <a:p>
            <a:pPr lvl="1"/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Samplers wrapped in aluminum foil, placed into a plastic bag, and stored at - 4</a:t>
            </a:r>
            <a:r>
              <a:rPr lang="en-U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º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 until deployment</a:t>
            </a:r>
          </a:p>
          <a:p>
            <a:pPr lvl="1"/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Samplers transported to the field in clean ice-filled cooler(s)</a:t>
            </a:r>
          </a:p>
          <a:p>
            <a:pPr lvl="1">
              <a:buNone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AEB2A4B3-A5C7-45A2-8285-7C21EADD9E2E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21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5367" name="TextBox 31"/>
          <p:cNvSpPr txBox="1">
            <a:spLocks noChangeArrowheads="1"/>
          </p:cNvSpPr>
          <p:nvPr/>
        </p:nvSpPr>
        <p:spPr bwMode="auto">
          <a:xfrm>
            <a:off x="4267200" y="1153180"/>
            <a:ext cx="44898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Water </a:t>
            </a:r>
            <a:r>
              <a:rPr lang="en-US" sz="2800" dirty="0" smtClean="0">
                <a:solidFill>
                  <a:schemeClr val="bg1"/>
                </a:solidFill>
              </a:rPr>
              <a:t>Column Deployment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Preparing,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Deploying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Recovering, and Storing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2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2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31" name="Picture 3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0" name="TextBox 2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81600" y="1600200"/>
            <a:ext cx="3505200" cy="4406444"/>
            <a:chOff x="5181600" y="1905000"/>
            <a:chExt cx="3505200" cy="4406444"/>
          </a:xfrm>
        </p:grpSpPr>
        <p:pic>
          <p:nvPicPr>
            <p:cNvPr id="35" name="Picture 10" descr="DCP00351"/>
            <p:cNvPicPr>
              <a:picLocks noChangeAspect="1" noChangeArrowheads="1"/>
            </p:cNvPicPr>
            <p:nvPr/>
          </p:nvPicPr>
          <p:blipFill>
            <a:blip r:embed="rId4" cstate="print">
              <a:lum bright="12000" contrast="12000"/>
            </a:blip>
            <a:srcRect l="8749" r="18750" b="8064"/>
            <a:stretch>
              <a:fillRect/>
            </a:stretch>
          </p:blipFill>
          <p:spPr bwMode="auto">
            <a:xfrm>
              <a:off x="5181600" y="2667000"/>
              <a:ext cx="3488462" cy="3429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36" name="Rectangle 35"/>
            <p:cNvSpPr/>
            <p:nvPr/>
          </p:nvSpPr>
          <p:spPr>
            <a:xfrm>
              <a:off x="7715060" y="6096000"/>
              <a:ext cx="97174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FFFF00"/>
                  </a:solidFill>
                </a:rPr>
                <a:t>(NHEERL &amp; MIT)</a:t>
              </a:r>
              <a:endParaRPr lang="en-US" sz="800" dirty="0">
                <a:solidFill>
                  <a:srgbClr val="FFFF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72400" y="190500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PE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37" idx="2"/>
            </p:cNvCxnSpPr>
            <p:nvPr/>
          </p:nvCxnSpPr>
          <p:spPr>
            <a:xfrm flipH="1">
              <a:off x="7772400" y="2274332"/>
              <a:ext cx="246222" cy="697468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791200" y="4114800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Stainless steel ring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40" idx="2"/>
            </p:cNvCxnSpPr>
            <p:nvPr/>
          </p:nvCxnSpPr>
          <p:spPr>
            <a:xfrm flipH="1">
              <a:off x="5943600" y="4484132"/>
              <a:ext cx="908147" cy="468868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152400" y="838200"/>
            <a:ext cx="4672013" cy="5168463"/>
            <a:chOff x="152400" y="838200"/>
            <a:chExt cx="4672013" cy="5168463"/>
          </a:xfrm>
        </p:grpSpPr>
        <p:grpSp>
          <p:nvGrpSpPr>
            <p:cNvPr id="34" name="Group 33"/>
            <p:cNvGrpSpPr/>
            <p:nvPr/>
          </p:nvGrpSpPr>
          <p:grpSpPr>
            <a:xfrm>
              <a:off x="152400" y="838200"/>
              <a:ext cx="4672013" cy="5168463"/>
              <a:chOff x="152400" y="914400"/>
              <a:chExt cx="4672013" cy="5168463"/>
            </a:xfrm>
          </p:grpSpPr>
          <p:pic>
            <p:nvPicPr>
              <p:cNvPr id="15369" name="Picture 2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2400" y="2944193"/>
                <a:ext cx="4394519" cy="2923637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5370" name="Picture 2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4803" y="1600260"/>
                <a:ext cx="2571794" cy="1959077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5371" name="Text Box 10"/>
              <p:cNvSpPr txBox="1">
                <a:spLocks noChangeArrowheads="1"/>
              </p:cNvSpPr>
              <p:nvPr/>
            </p:nvSpPr>
            <p:spPr bwMode="auto">
              <a:xfrm>
                <a:off x="2895647" y="1981293"/>
                <a:ext cx="1928766" cy="6463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SPME (in copper</a:t>
                </a:r>
              </a:p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mesh envelope)</a:t>
                </a:r>
              </a:p>
            </p:txBody>
          </p:sp>
          <p:sp>
            <p:nvSpPr>
              <p:cNvPr id="15372" name="Rectangle 23"/>
              <p:cNvSpPr>
                <a:spLocks noChangeArrowheads="1"/>
              </p:cNvSpPr>
              <p:nvPr/>
            </p:nvSpPr>
            <p:spPr bwMode="auto">
              <a:xfrm>
                <a:off x="560052" y="914400"/>
                <a:ext cx="4924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PE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373" name="Rectangle 24"/>
              <p:cNvSpPr>
                <a:spLocks noChangeArrowheads="1"/>
              </p:cNvSpPr>
              <p:nvPr/>
            </p:nvSpPr>
            <p:spPr bwMode="auto">
              <a:xfrm>
                <a:off x="2971848" y="1295433"/>
                <a:ext cx="710463" cy="369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FF00"/>
                    </a:solidFill>
                  </a:rPr>
                  <a:t>POM</a:t>
                </a:r>
              </a:p>
            </p:txBody>
          </p:sp>
          <p:sp>
            <p:nvSpPr>
              <p:cNvPr id="15374" name="Line 12"/>
              <p:cNvSpPr>
                <a:spLocks noChangeShapeType="1"/>
              </p:cNvSpPr>
              <p:nvPr/>
            </p:nvSpPr>
            <p:spPr bwMode="auto">
              <a:xfrm flipH="1">
                <a:off x="1752627" y="1676466"/>
                <a:ext cx="1295422" cy="1219306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5375" name="Line 12"/>
              <p:cNvSpPr>
                <a:spLocks noChangeShapeType="1"/>
              </p:cNvSpPr>
              <p:nvPr/>
            </p:nvSpPr>
            <p:spPr bwMode="auto">
              <a:xfrm>
                <a:off x="914413" y="1295433"/>
                <a:ext cx="533409" cy="1219306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5376" name="Text Box 16"/>
              <p:cNvSpPr txBox="1">
                <a:spLocks noChangeArrowheads="1"/>
              </p:cNvSpPr>
              <p:nvPr/>
            </p:nvSpPr>
            <p:spPr bwMode="auto">
              <a:xfrm>
                <a:off x="228600" y="5867400"/>
                <a:ext cx="1189769" cy="2154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FFFF00"/>
                    </a:solidFill>
                  </a:rPr>
                  <a:t>(NHEERL &amp; Brown 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286000" y="5257800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Minnow trap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45" name="Straight Arrow Connector 44"/>
          <p:cNvCxnSpPr>
            <a:stCxn id="44" idx="0"/>
          </p:cNvCxnSpPr>
          <p:nvPr/>
        </p:nvCxnSpPr>
        <p:spPr>
          <a:xfrm flipH="1" flipV="1">
            <a:off x="2362200" y="4800600"/>
            <a:ext cx="644510" cy="4572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Line 11"/>
          <p:cNvSpPr>
            <a:spLocks noChangeShapeType="1"/>
          </p:cNvSpPr>
          <p:nvPr/>
        </p:nvSpPr>
        <p:spPr bwMode="auto">
          <a:xfrm flipH="1">
            <a:off x="2209800" y="2514600"/>
            <a:ext cx="1219200" cy="533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803363" y="2766729"/>
            <a:ext cx="784562" cy="736377"/>
          </a:xfrm>
          <a:custGeom>
            <a:avLst/>
            <a:gdLst>
              <a:gd name="connsiteX0" fmla="*/ 534395 w 784562"/>
              <a:gd name="connsiteY0" fmla="*/ 10977 h 736377"/>
              <a:gd name="connsiteX1" fmla="*/ 310109 w 784562"/>
              <a:gd name="connsiteY1" fmla="*/ 36856 h 736377"/>
              <a:gd name="connsiteX2" fmla="*/ 275603 w 784562"/>
              <a:gd name="connsiteY2" fmla="*/ 62735 h 736377"/>
              <a:gd name="connsiteX3" fmla="*/ 172086 w 784562"/>
              <a:gd name="connsiteY3" fmla="*/ 105867 h 736377"/>
              <a:gd name="connsiteX4" fmla="*/ 103075 w 784562"/>
              <a:gd name="connsiteY4" fmla="*/ 200758 h 736377"/>
              <a:gd name="connsiteX5" fmla="*/ 85822 w 784562"/>
              <a:gd name="connsiteY5" fmla="*/ 252516 h 736377"/>
              <a:gd name="connsiteX6" fmla="*/ 59943 w 784562"/>
              <a:gd name="connsiteY6" fmla="*/ 304275 h 736377"/>
              <a:gd name="connsiteX7" fmla="*/ 42690 w 784562"/>
              <a:gd name="connsiteY7" fmla="*/ 347407 h 736377"/>
              <a:gd name="connsiteX8" fmla="*/ 34063 w 784562"/>
              <a:gd name="connsiteY8" fmla="*/ 373286 h 736377"/>
              <a:gd name="connsiteX9" fmla="*/ 16811 w 784562"/>
              <a:gd name="connsiteY9" fmla="*/ 399165 h 736377"/>
              <a:gd name="connsiteX10" fmla="*/ 16811 w 784562"/>
              <a:gd name="connsiteY10" fmla="*/ 623452 h 736377"/>
              <a:gd name="connsiteX11" fmla="*/ 25437 w 784562"/>
              <a:gd name="connsiteY11" fmla="*/ 657958 h 736377"/>
              <a:gd name="connsiteX12" fmla="*/ 77195 w 784562"/>
              <a:gd name="connsiteY12" fmla="*/ 683837 h 736377"/>
              <a:gd name="connsiteX13" fmla="*/ 137580 w 784562"/>
              <a:gd name="connsiteY13" fmla="*/ 726969 h 736377"/>
              <a:gd name="connsiteX14" fmla="*/ 172086 w 784562"/>
              <a:gd name="connsiteY14" fmla="*/ 735596 h 736377"/>
              <a:gd name="connsiteX15" fmla="*/ 335988 w 784562"/>
              <a:gd name="connsiteY15" fmla="*/ 701090 h 736377"/>
              <a:gd name="connsiteX16" fmla="*/ 439505 w 784562"/>
              <a:gd name="connsiteY16" fmla="*/ 640705 h 736377"/>
              <a:gd name="connsiteX17" fmla="*/ 465384 w 784562"/>
              <a:gd name="connsiteY17" fmla="*/ 606199 h 736377"/>
              <a:gd name="connsiteX18" fmla="*/ 508516 w 784562"/>
              <a:gd name="connsiteY18" fmla="*/ 588946 h 736377"/>
              <a:gd name="connsiteX19" fmla="*/ 543022 w 784562"/>
              <a:gd name="connsiteY19" fmla="*/ 571694 h 736377"/>
              <a:gd name="connsiteX20" fmla="*/ 586154 w 784562"/>
              <a:gd name="connsiteY20" fmla="*/ 545814 h 736377"/>
              <a:gd name="connsiteX21" fmla="*/ 672418 w 784562"/>
              <a:gd name="connsiteY21" fmla="*/ 502682 h 736377"/>
              <a:gd name="connsiteX22" fmla="*/ 706924 w 784562"/>
              <a:gd name="connsiteY22" fmla="*/ 485429 h 736377"/>
              <a:gd name="connsiteX23" fmla="*/ 758682 w 784562"/>
              <a:gd name="connsiteY23" fmla="*/ 450924 h 736377"/>
              <a:gd name="connsiteX24" fmla="*/ 784562 w 784562"/>
              <a:gd name="connsiteY24" fmla="*/ 381913 h 736377"/>
              <a:gd name="connsiteX25" fmla="*/ 775935 w 784562"/>
              <a:gd name="connsiteY25" fmla="*/ 226637 h 736377"/>
              <a:gd name="connsiteX26" fmla="*/ 767309 w 784562"/>
              <a:gd name="connsiteY26" fmla="*/ 174879 h 736377"/>
              <a:gd name="connsiteX27" fmla="*/ 732803 w 784562"/>
              <a:gd name="connsiteY27" fmla="*/ 97241 h 736377"/>
              <a:gd name="connsiteX28" fmla="*/ 681045 w 784562"/>
              <a:gd name="connsiteY28" fmla="*/ 45482 h 736377"/>
              <a:gd name="connsiteX29" fmla="*/ 655165 w 784562"/>
              <a:gd name="connsiteY29" fmla="*/ 36856 h 736377"/>
              <a:gd name="connsiteX30" fmla="*/ 629286 w 784562"/>
              <a:gd name="connsiteY30" fmla="*/ 10977 h 736377"/>
              <a:gd name="connsiteX31" fmla="*/ 594780 w 784562"/>
              <a:gd name="connsiteY31" fmla="*/ 2350 h 736377"/>
              <a:gd name="connsiteX32" fmla="*/ 439505 w 784562"/>
              <a:gd name="connsiteY32" fmla="*/ 2350 h 73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4562" h="736377">
                <a:moveTo>
                  <a:pt x="534395" y="10977"/>
                </a:moveTo>
                <a:cubicBezTo>
                  <a:pt x="488573" y="15559"/>
                  <a:pt x="337898" y="29909"/>
                  <a:pt x="310109" y="36856"/>
                </a:cubicBezTo>
                <a:cubicBezTo>
                  <a:pt x="296161" y="40343"/>
                  <a:pt x="288463" y="56305"/>
                  <a:pt x="275603" y="62735"/>
                </a:cubicBezTo>
                <a:cubicBezTo>
                  <a:pt x="242168" y="79452"/>
                  <a:pt x="172086" y="105867"/>
                  <a:pt x="172086" y="105867"/>
                </a:cubicBezTo>
                <a:lnTo>
                  <a:pt x="103075" y="200758"/>
                </a:lnTo>
                <a:cubicBezTo>
                  <a:pt x="92379" y="215466"/>
                  <a:pt x="92817" y="235729"/>
                  <a:pt x="85822" y="252516"/>
                </a:cubicBezTo>
                <a:cubicBezTo>
                  <a:pt x="78403" y="270322"/>
                  <a:pt x="67925" y="286715"/>
                  <a:pt x="59943" y="304275"/>
                </a:cubicBezTo>
                <a:cubicBezTo>
                  <a:pt x="53535" y="318372"/>
                  <a:pt x="48127" y="332908"/>
                  <a:pt x="42690" y="347407"/>
                </a:cubicBezTo>
                <a:cubicBezTo>
                  <a:pt x="39497" y="355921"/>
                  <a:pt x="38130" y="365153"/>
                  <a:pt x="34063" y="373286"/>
                </a:cubicBezTo>
                <a:cubicBezTo>
                  <a:pt x="29427" y="382559"/>
                  <a:pt x="22562" y="390539"/>
                  <a:pt x="16811" y="399165"/>
                </a:cubicBezTo>
                <a:cubicBezTo>
                  <a:pt x="0" y="500027"/>
                  <a:pt x="3089" y="458785"/>
                  <a:pt x="16811" y="623452"/>
                </a:cubicBezTo>
                <a:cubicBezTo>
                  <a:pt x="17796" y="635267"/>
                  <a:pt x="18861" y="648093"/>
                  <a:pt x="25437" y="657958"/>
                </a:cubicBezTo>
                <a:cubicBezTo>
                  <a:pt x="34993" y="672292"/>
                  <a:pt x="62432" y="678916"/>
                  <a:pt x="77195" y="683837"/>
                </a:cubicBezTo>
                <a:cubicBezTo>
                  <a:pt x="81120" y="686781"/>
                  <a:pt x="127772" y="722765"/>
                  <a:pt x="137580" y="726969"/>
                </a:cubicBezTo>
                <a:cubicBezTo>
                  <a:pt x="148477" y="731639"/>
                  <a:pt x="160584" y="732720"/>
                  <a:pt x="172086" y="735596"/>
                </a:cubicBezTo>
                <a:cubicBezTo>
                  <a:pt x="278046" y="721468"/>
                  <a:pt x="273255" y="736377"/>
                  <a:pt x="335988" y="701090"/>
                </a:cubicBezTo>
                <a:cubicBezTo>
                  <a:pt x="370805" y="681505"/>
                  <a:pt x="439505" y="640705"/>
                  <a:pt x="439505" y="640705"/>
                </a:cubicBezTo>
                <a:cubicBezTo>
                  <a:pt x="448131" y="629203"/>
                  <a:pt x="453882" y="614826"/>
                  <a:pt x="465384" y="606199"/>
                </a:cubicBezTo>
                <a:cubicBezTo>
                  <a:pt x="477772" y="596908"/>
                  <a:pt x="494366" y="595235"/>
                  <a:pt x="508516" y="588946"/>
                </a:cubicBezTo>
                <a:cubicBezTo>
                  <a:pt x="520267" y="583723"/>
                  <a:pt x="531781" y="577939"/>
                  <a:pt x="543022" y="571694"/>
                </a:cubicBezTo>
                <a:cubicBezTo>
                  <a:pt x="557679" y="563551"/>
                  <a:pt x="571360" y="553704"/>
                  <a:pt x="586154" y="545814"/>
                </a:cubicBezTo>
                <a:cubicBezTo>
                  <a:pt x="614520" y="530685"/>
                  <a:pt x="643663" y="517059"/>
                  <a:pt x="672418" y="502682"/>
                </a:cubicBezTo>
                <a:cubicBezTo>
                  <a:pt x="683920" y="496931"/>
                  <a:pt x="696224" y="492562"/>
                  <a:pt x="706924" y="485429"/>
                </a:cubicBezTo>
                <a:lnTo>
                  <a:pt x="758682" y="450924"/>
                </a:lnTo>
                <a:cubicBezTo>
                  <a:pt x="768496" y="431296"/>
                  <a:pt x="784562" y="405401"/>
                  <a:pt x="784562" y="381913"/>
                </a:cubicBezTo>
                <a:cubicBezTo>
                  <a:pt x="784562" y="330075"/>
                  <a:pt x="780240" y="278296"/>
                  <a:pt x="775935" y="226637"/>
                </a:cubicBezTo>
                <a:cubicBezTo>
                  <a:pt x="774482" y="209207"/>
                  <a:pt x="771551" y="191847"/>
                  <a:pt x="767309" y="174879"/>
                </a:cubicBezTo>
                <a:cubicBezTo>
                  <a:pt x="760174" y="146339"/>
                  <a:pt x="752507" y="119408"/>
                  <a:pt x="732803" y="97241"/>
                </a:cubicBezTo>
                <a:cubicBezTo>
                  <a:pt x="716593" y="79005"/>
                  <a:pt x="698298" y="62735"/>
                  <a:pt x="681045" y="45482"/>
                </a:cubicBezTo>
                <a:cubicBezTo>
                  <a:pt x="674615" y="39052"/>
                  <a:pt x="663792" y="39731"/>
                  <a:pt x="655165" y="36856"/>
                </a:cubicBezTo>
                <a:cubicBezTo>
                  <a:pt x="646539" y="28230"/>
                  <a:pt x="639878" y="17030"/>
                  <a:pt x="629286" y="10977"/>
                </a:cubicBezTo>
                <a:cubicBezTo>
                  <a:pt x="618992" y="5095"/>
                  <a:pt x="606624" y="2888"/>
                  <a:pt x="594780" y="2350"/>
                </a:cubicBezTo>
                <a:cubicBezTo>
                  <a:pt x="543075" y="0"/>
                  <a:pt x="491263" y="2350"/>
                  <a:pt x="439505" y="235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2548827" y="4038600"/>
            <a:ext cx="880173" cy="735948"/>
          </a:xfrm>
          <a:custGeom>
            <a:avLst/>
            <a:gdLst>
              <a:gd name="connsiteX0" fmla="*/ 612475 w 880173"/>
              <a:gd name="connsiteY0" fmla="*/ 19956 h 735948"/>
              <a:gd name="connsiteX1" fmla="*/ 189781 w 880173"/>
              <a:gd name="connsiteY1" fmla="*/ 19956 h 735948"/>
              <a:gd name="connsiteX2" fmla="*/ 129396 w 880173"/>
              <a:gd name="connsiteY2" fmla="*/ 37208 h 735948"/>
              <a:gd name="connsiteX3" fmla="*/ 77638 w 880173"/>
              <a:gd name="connsiteY3" fmla="*/ 80340 h 735948"/>
              <a:gd name="connsiteX4" fmla="*/ 51758 w 880173"/>
              <a:gd name="connsiteY4" fmla="*/ 140725 h 735948"/>
              <a:gd name="connsiteX5" fmla="*/ 8626 w 880173"/>
              <a:gd name="connsiteY5" fmla="*/ 201110 h 735948"/>
              <a:gd name="connsiteX6" fmla="*/ 0 w 880173"/>
              <a:gd name="connsiteY6" fmla="*/ 278748 h 735948"/>
              <a:gd name="connsiteX7" fmla="*/ 8626 w 880173"/>
              <a:gd name="connsiteY7" fmla="*/ 511661 h 735948"/>
              <a:gd name="connsiteX8" fmla="*/ 25879 w 880173"/>
              <a:gd name="connsiteY8" fmla="*/ 554793 h 735948"/>
              <a:gd name="connsiteX9" fmla="*/ 77638 w 880173"/>
              <a:gd name="connsiteY9" fmla="*/ 597925 h 735948"/>
              <a:gd name="connsiteX10" fmla="*/ 163902 w 880173"/>
              <a:gd name="connsiteY10" fmla="*/ 649684 h 735948"/>
              <a:gd name="connsiteX11" fmla="*/ 250166 w 880173"/>
              <a:gd name="connsiteY11" fmla="*/ 727322 h 735948"/>
              <a:gd name="connsiteX12" fmla="*/ 284672 w 880173"/>
              <a:gd name="connsiteY12" fmla="*/ 735948 h 735948"/>
              <a:gd name="connsiteX13" fmla="*/ 552091 w 880173"/>
              <a:gd name="connsiteY13" fmla="*/ 727322 h 735948"/>
              <a:gd name="connsiteX14" fmla="*/ 577970 w 880173"/>
              <a:gd name="connsiteY14" fmla="*/ 718695 h 735948"/>
              <a:gd name="connsiteX15" fmla="*/ 655608 w 880173"/>
              <a:gd name="connsiteY15" fmla="*/ 666937 h 735948"/>
              <a:gd name="connsiteX16" fmla="*/ 698740 w 880173"/>
              <a:gd name="connsiteY16" fmla="*/ 632431 h 735948"/>
              <a:gd name="connsiteX17" fmla="*/ 733245 w 880173"/>
              <a:gd name="connsiteY17" fmla="*/ 597925 h 735948"/>
              <a:gd name="connsiteX18" fmla="*/ 785004 w 880173"/>
              <a:gd name="connsiteY18" fmla="*/ 563420 h 735948"/>
              <a:gd name="connsiteX19" fmla="*/ 845389 w 880173"/>
              <a:gd name="connsiteY19" fmla="*/ 485782 h 735948"/>
              <a:gd name="connsiteX20" fmla="*/ 854015 w 880173"/>
              <a:gd name="connsiteY20" fmla="*/ 451276 h 735948"/>
              <a:gd name="connsiteX21" fmla="*/ 862641 w 880173"/>
              <a:gd name="connsiteY21" fmla="*/ 425397 h 735948"/>
              <a:gd name="connsiteX22" fmla="*/ 879894 w 880173"/>
              <a:gd name="connsiteY22" fmla="*/ 356386 h 735948"/>
              <a:gd name="connsiteX23" fmla="*/ 871268 w 880173"/>
              <a:gd name="connsiteY23" fmla="*/ 226990 h 735948"/>
              <a:gd name="connsiteX24" fmla="*/ 845389 w 880173"/>
              <a:gd name="connsiteY24" fmla="*/ 192484 h 735948"/>
              <a:gd name="connsiteX25" fmla="*/ 836762 w 880173"/>
              <a:gd name="connsiteY25" fmla="*/ 166605 h 735948"/>
              <a:gd name="connsiteX26" fmla="*/ 776377 w 880173"/>
              <a:gd name="connsiteY26" fmla="*/ 132099 h 735948"/>
              <a:gd name="connsiteX27" fmla="*/ 750498 w 880173"/>
              <a:gd name="connsiteY27" fmla="*/ 114846 h 735948"/>
              <a:gd name="connsiteX28" fmla="*/ 715992 w 880173"/>
              <a:gd name="connsiteY28" fmla="*/ 97593 h 735948"/>
              <a:gd name="connsiteX29" fmla="*/ 690113 w 880173"/>
              <a:gd name="connsiteY29" fmla="*/ 80340 h 735948"/>
              <a:gd name="connsiteX30" fmla="*/ 664234 w 880173"/>
              <a:gd name="connsiteY30" fmla="*/ 71714 h 735948"/>
              <a:gd name="connsiteX31" fmla="*/ 646981 w 880173"/>
              <a:gd name="connsiteY31" fmla="*/ 45835 h 735948"/>
              <a:gd name="connsiteX32" fmla="*/ 612475 w 880173"/>
              <a:gd name="connsiteY32" fmla="*/ 19956 h 73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173" h="735948">
                <a:moveTo>
                  <a:pt x="612475" y="19956"/>
                </a:moveTo>
                <a:cubicBezTo>
                  <a:pt x="536275" y="15643"/>
                  <a:pt x="529028" y="0"/>
                  <a:pt x="189781" y="19956"/>
                </a:cubicBezTo>
                <a:cubicBezTo>
                  <a:pt x="168883" y="21185"/>
                  <a:pt x="149524" y="31457"/>
                  <a:pt x="129396" y="37208"/>
                </a:cubicBezTo>
                <a:cubicBezTo>
                  <a:pt x="81361" y="133279"/>
                  <a:pt x="148110" y="21613"/>
                  <a:pt x="77638" y="80340"/>
                </a:cubicBezTo>
                <a:cubicBezTo>
                  <a:pt x="62254" y="93160"/>
                  <a:pt x="60255" y="123732"/>
                  <a:pt x="51758" y="140725"/>
                </a:cubicBezTo>
                <a:cubicBezTo>
                  <a:pt x="45445" y="153350"/>
                  <a:pt x="14498" y="193281"/>
                  <a:pt x="8626" y="201110"/>
                </a:cubicBezTo>
                <a:cubicBezTo>
                  <a:pt x="5751" y="226989"/>
                  <a:pt x="0" y="252709"/>
                  <a:pt x="0" y="278748"/>
                </a:cubicBezTo>
                <a:cubicBezTo>
                  <a:pt x="0" y="356439"/>
                  <a:pt x="1374" y="434309"/>
                  <a:pt x="8626" y="511661"/>
                </a:cubicBezTo>
                <a:cubicBezTo>
                  <a:pt x="10071" y="527078"/>
                  <a:pt x="16206" y="542701"/>
                  <a:pt x="25879" y="554793"/>
                </a:cubicBezTo>
                <a:cubicBezTo>
                  <a:pt x="39909" y="572330"/>
                  <a:pt x="59131" y="585202"/>
                  <a:pt x="77638" y="597925"/>
                </a:cubicBezTo>
                <a:cubicBezTo>
                  <a:pt x="105271" y="616923"/>
                  <a:pt x="140190" y="625972"/>
                  <a:pt x="163902" y="649684"/>
                </a:cubicBezTo>
                <a:cubicBezTo>
                  <a:pt x="179983" y="665765"/>
                  <a:pt x="223155" y="713817"/>
                  <a:pt x="250166" y="727322"/>
                </a:cubicBezTo>
                <a:cubicBezTo>
                  <a:pt x="260770" y="732624"/>
                  <a:pt x="273170" y="733073"/>
                  <a:pt x="284672" y="735948"/>
                </a:cubicBezTo>
                <a:cubicBezTo>
                  <a:pt x="373812" y="733073"/>
                  <a:pt x="463059" y="732559"/>
                  <a:pt x="552091" y="727322"/>
                </a:cubicBezTo>
                <a:cubicBezTo>
                  <a:pt x="561168" y="726788"/>
                  <a:pt x="570116" y="723277"/>
                  <a:pt x="577970" y="718695"/>
                </a:cubicBezTo>
                <a:cubicBezTo>
                  <a:pt x="604836" y="703023"/>
                  <a:pt x="631321" y="686367"/>
                  <a:pt x="655608" y="666937"/>
                </a:cubicBezTo>
                <a:cubicBezTo>
                  <a:pt x="669985" y="655435"/>
                  <a:pt x="684979" y="644663"/>
                  <a:pt x="698740" y="632431"/>
                </a:cubicBezTo>
                <a:cubicBezTo>
                  <a:pt x="710897" y="621624"/>
                  <a:pt x="720543" y="608086"/>
                  <a:pt x="733245" y="597925"/>
                </a:cubicBezTo>
                <a:cubicBezTo>
                  <a:pt x="749437" y="584972"/>
                  <a:pt x="768812" y="576373"/>
                  <a:pt x="785004" y="563420"/>
                </a:cubicBezTo>
                <a:cubicBezTo>
                  <a:pt x="820664" y="534892"/>
                  <a:pt x="822170" y="524479"/>
                  <a:pt x="845389" y="485782"/>
                </a:cubicBezTo>
                <a:cubicBezTo>
                  <a:pt x="848264" y="474280"/>
                  <a:pt x="850758" y="462676"/>
                  <a:pt x="854015" y="451276"/>
                </a:cubicBezTo>
                <a:cubicBezTo>
                  <a:pt x="856513" y="442533"/>
                  <a:pt x="860249" y="434170"/>
                  <a:pt x="862641" y="425397"/>
                </a:cubicBezTo>
                <a:cubicBezTo>
                  <a:pt x="868880" y="402521"/>
                  <a:pt x="874143" y="379390"/>
                  <a:pt x="879894" y="356386"/>
                </a:cubicBezTo>
                <a:cubicBezTo>
                  <a:pt x="877019" y="313254"/>
                  <a:pt x="880173" y="269291"/>
                  <a:pt x="871268" y="226990"/>
                </a:cubicBezTo>
                <a:cubicBezTo>
                  <a:pt x="868306" y="212921"/>
                  <a:pt x="852522" y="204967"/>
                  <a:pt x="845389" y="192484"/>
                </a:cubicBezTo>
                <a:cubicBezTo>
                  <a:pt x="840878" y="184589"/>
                  <a:pt x="842442" y="173705"/>
                  <a:pt x="836762" y="166605"/>
                </a:cubicBezTo>
                <a:cubicBezTo>
                  <a:pt x="827912" y="155543"/>
                  <a:pt x="785762" y="137462"/>
                  <a:pt x="776377" y="132099"/>
                </a:cubicBezTo>
                <a:cubicBezTo>
                  <a:pt x="767375" y="126955"/>
                  <a:pt x="759500" y="119990"/>
                  <a:pt x="750498" y="114846"/>
                </a:cubicBezTo>
                <a:cubicBezTo>
                  <a:pt x="739333" y="108466"/>
                  <a:pt x="727157" y="103973"/>
                  <a:pt x="715992" y="97593"/>
                </a:cubicBezTo>
                <a:cubicBezTo>
                  <a:pt x="706990" y="92449"/>
                  <a:pt x="699386" y="84977"/>
                  <a:pt x="690113" y="80340"/>
                </a:cubicBezTo>
                <a:cubicBezTo>
                  <a:pt x="681980" y="76274"/>
                  <a:pt x="672860" y="74589"/>
                  <a:pt x="664234" y="71714"/>
                </a:cubicBezTo>
                <a:cubicBezTo>
                  <a:pt x="658483" y="63088"/>
                  <a:pt x="655607" y="51586"/>
                  <a:pt x="646981" y="45835"/>
                </a:cubicBezTo>
                <a:cubicBezTo>
                  <a:pt x="630902" y="35116"/>
                  <a:pt x="688675" y="24269"/>
                  <a:pt x="612475" y="19956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utoShape 829"/>
          <p:cNvSpPr>
            <a:spLocks noChangeArrowheads="1"/>
          </p:cNvSpPr>
          <p:nvPr/>
        </p:nvSpPr>
        <p:spPr bwMode="auto">
          <a:xfrm>
            <a:off x="3048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B04B4E5-7C1C-4619-A946-7BE45285D5AE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22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Preparing,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Deploying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Recovering, and Storing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9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1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3" name="Picture 1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2" name="TextBox 11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pic>
        <p:nvPicPr>
          <p:cNvPr id="20" name="Picture 2" descr="C:\Users\younus.burhan\AppData\Local\Microsoft\Windows\Temporary Internet Files\Content.Outlook\D3799TA5\DeploymentFigures-2013_Figure (b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60172" y="1828800"/>
            <a:ext cx="2711628" cy="3657600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28800"/>
            <a:ext cx="2743200" cy="369986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2362200" y="1153180"/>
            <a:ext cx="44898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Water </a:t>
            </a:r>
            <a:r>
              <a:rPr lang="en-US" sz="2800" dirty="0" smtClean="0">
                <a:solidFill>
                  <a:schemeClr val="bg1"/>
                </a:solidFill>
              </a:rPr>
              <a:t>Column Deployment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8800"/>
            <a:ext cx="2768359" cy="3733800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FB0A908-E684-466A-91CC-C6E3C6E8F471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23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2590800"/>
            <a:ext cx="3790950" cy="31242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304800" y="1066800"/>
            <a:ext cx="37240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Sediment Deployment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3200400" y="5715000"/>
            <a:ext cx="7080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</a:rPr>
              <a:t>(SCCWRP)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3657600" y="1752600"/>
            <a:ext cx="16335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Copper tubing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housing</a:t>
            </a:r>
          </a:p>
        </p:txBody>
      </p:sp>
      <p:sp>
        <p:nvSpPr>
          <p:cNvPr id="16395" name="Rectangle 13"/>
          <p:cNvSpPr>
            <a:spLocks noChangeArrowheads="1"/>
          </p:cNvSpPr>
          <p:nvPr/>
        </p:nvSpPr>
        <p:spPr bwMode="auto">
          <a:xfrm>
            <a:off x="762000" y="1828800"/>
            <a:ext cx="2070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SPME (in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protective syringe)</a:t>
            </a:r>
          </a:p>
        </p:txBody>
      </p:sp>
      <p:sp>
        <p:nvSpPr>
          <p:cNvPr id="16396" name="Line 11"/>
          <p:cNvSpPr>
            <a:spLocks noChangeShapeType="1"/>
          </p:cNvSpPr>
          <p:nvPr/>
        </p:nvSpPr>
        <p:spPr bwMode="auto">
          <a:xfrm flipV="1">
            <a:off x="1905000" y="5410200"/>
            <a:ext cx="533400" cy="914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Line 11"/>
          <p:cNvSpPr>
            <a:spLocks noChangeShapeType="1"/>
          </p:cNvSpPr>
          <p:nvPr/>
        </p:nvSpPr>
        <p:spPr bwMode="auto">
          <a:xfrm flipV="1">
            <a:off x="990600" y="5334000"/>
            <a:ext cx="152400" cy="685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Line 11"/>
          <p:cNvSpPr>
            <a:spLocks noChangeShapeType="1"/>
          </p:cNvSpPr>
          <p:nvPr/>
        </p:nvSpPr>
        <p:spPr bwMode="auto">
          <a:xfrm>
            <a:off x="1828800" y="2438400"/>
            <a:ext cx="152400" cy="762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Line 11"/>
          <p:cNvSpPr>
            <a:spLocks noChangeShapeType="1"/>
          </p:cNvSpPr>
          <p:nvPr/>
        </p:nvSpPr>
        <p:spPr bwMode="auto">
          <a:xfrm flipH="1">
            <a:off x="3276600" y="2362200"/>
            <a:ext cx="304800" cy="304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0" name="Line 11"/>
          <p:cNvSpPr>
            <a:spLocks noChangeShapeType="1"/>
          </p:cNvSpPr>
          <p:nvPr/>
        </p:nvSpPr>
        <p:spPr bwMode="auto">
          <a:xfrm flipH="1">
            <a:off x="3657600" y="2438400"/>
            <a:ext cx="228600" cy="1143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1" name="Rectangle 19"/>
          <p:cNvSpPr>
            <a:spLocks noChangeArrowheads="1"/>
          </p:cNvSpPr>
          <p:nvPr/>
        </p:nvSpPr>
        <p:spPr bwMode="auto">
          <a:xfrm>
            <a:off x="228600" y="6059487"/>
            <a:ext cx="2070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SPME (in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protective syringe)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Preparing,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Deploying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Recovering, and Storing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23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25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27" name="Picture 2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2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92511" y="3094314"/>
            <a:ext cx="4219575" cy="193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8153400" y="6172200"/>
            <a:ext cx="6351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00"/>
                </a:solidFill>
              </a:rPr>
              <a:t>(U Texas)</a:t>
            </a:r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6477000" y="1143000"/>
            <a:ext cx="22236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SPME (</a:t>
            </a:r>
            <a:r>
              <a:rPr lang="en-US" dirty="0" smtClean="0">
                <a:solidFill>
                  <a:srgbClr val="FFFF00"/>
                </a:solidFill>
              </a:rPr>
              <a:t>inside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stainless steel tube)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7315200" y="1752600"/>
            <a:ext cx="609600" cy="1371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6562" name="Picture 2" descr="M:\Corr2013\Clu-in Seminar\Mayer image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2795977"/>
            <a:ext cx="2362200" cy="27666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5105400" y="2286000"/>
            <a:ext cx="381000" cy="1905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473314" y="5562600"/>
            <a:ext cx="11560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00"/>
                </a:solidFill>
              </a:rPr>
              <a:t>(Aarhus U, Denmark)</a:t>
            </a:r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35" name="AutoShape 829"/>
          <p:cNvSpPr>
            <a:spLocks noChangeArrowheads="1"/>
          </p:cNvSpPr>
          <p:nvPr/>
        </p:nvSpPr>
        <p:spPr bwMode="auto">
          <a:xfrm>
            <a:off x="152400" y="5867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33331" y="3529097"/>
            <a:ext cx="624689" cy="668332"/>
          </a:xfrm>
          <a:custGeom>
            <a:avLst/>
            <a:gdLst>
              <a:gd name="connsiteX0" fmla="*/ 516047 w 624689"/>
              <a:gd name="connsiteY0" fmla="*/ 28915 h 668332"/>
              <a:gd name="connsiteX1" fmla="*/ 416459 w 624689"/>
              <a:gd name="connsiteY1" fmla="*/ 83236 h 668332"/>
              <a:gd name="connsiteX2" fmla="*/ 371192 w 624689"/>
              <a:gd name="connsiteY2" fmla="*/ 101343 h 668332"/>
              <a:gd name="connsiteX3" fmla="*/ 244443 w 624689"/>
              <a:gd name="connsiteY3" fmla="*/ 173770 h 668332"/>
              <a:gd name="connsiteX4" fmla="*/ 181069 w 624689"/>
              <a:gd name="connsiteY4" fmla="*/ 191877 h 668332"/>
              <a:gd name="connsiteX5" fmla="*/ 144855 w 624689"/>
              <a:gd name="connsiteY5" fmla="*/ 219038 h 668332"/>
              <a:gd name="connsiteX6" fmla="*/ 72427 w 624689"/>
              <a:gd name="connsiteY6" fmla="*/ 327679 h 668332"/>
              <a:gd name="connsiteX7" fmla="*/ 45267 w 624689"/>
              <a:gd name="connsiteY7" fmla="*/ 363893 h 668332"/>
              <a:gd name="connsiteX8" fmla="*/ 18107 w 624689"/>
              <a:gd name="connsiteY8" fmla="*/ 445374 h 668332"/>
              <a:gd name="connsiteX9" fmla="*/ 9053 w 624689"/>
              <a:gd name="connsiteY9" fmla="*/ 472535 h 668332"/>
              <a:gd name="connsiteX10" fmla="*/ 0 w 624689"/>
              <a:gd name="connsiteY10" fmla="*/ 508749 h 668332"/>
              <a:gd name="connsiteX11" fmla="*/ 9053 w 624689"/>
              <a:gd name="connsiteY11" fmla="*/ 635497 h 668332"/>
              <a:gd name="connsiteX12" fmla="*/ 18107 w 624689"/>
              <a:gd name="connsiteY12" fmla="*/ 662657 h 668332"/>
              <a:gd name="connsiteX13" fmla="*/ 172016 w 624689"/>
              <a:gd name="connsiteY13" fmla="*/ 653604 h 668332"/>
              <a:gd name="connsiteX14" fmla="*/ 271604 w 624689"/>
              <a:gd name="connsiteY14" fmla="*/ 635497 h 668332"/>
              <a:gd name="connsiteX15" fmla="*/ 325924 w 624689"/>
              <a:gd name="connsiteY15" fmla="*/ 599283 h 668332"/>
              <a:gd name="connsiteX16" fmla="*/ 353085 w 624689"/>
              <a:gd name="connsiteY16" fmla="*/ 581176 h 668332"/>
              <a:gd name="connsiteX17" fmla="*/ 398352 w 624689"/>
              <a:gd name="connsiteY17" fmla="*/ 544962 h 668332"/>
              <a:gd name="connsiteX18" fmla="*/ 452673 w 624689"/>
              <a:gd name="connsiteY18" fmla="*/ 481588 h 668332"/>
              <a:gd name="connsiteX19" fmla="*/ 479833 w 624689"/>
              <a:gd name="connsiteY19" fmla="*/ 454428 h 668332"/>
              <a:gd name="connsiteX20" fmla="*/ 516047 w 624689"/>
              <a:gd name="connsiteY20" fmla="*/ 445374 h 668332"/>
              <a:gd name="connsiteX21" fmla="*/ 570368 w 624689"/>
              <a:gd name="connsiteY21" fmla="*/ 400107 h 668332"/>
              <a:gd name="connsiteX22" fmla="*/ 606582 w 624689"/>
              <a:gd name="connsiteY22" fmla="*/ 345786 h 668332"/>
              <a:gd name="connsiteX23" fmla="*/ 615635 w 624689"/>
              <a:gd name="connsiteY23" fmla="*/ 291465 h 668332"/>
              <a:gd name="connsiteX24" fmla="*/ 624689 w 624689"/>
              <a:gd name="connsiteY24" fmla="*/ 255252 h 668332"/>
              <a:gd name="connsiteX25" fmla="*/ 615635 w 624689"/>
              <a:gd name="connsiteY25" fmla="*/ 74182 h 668332"/>
              <a:gd name="connsiteX26" fmla="*/ 606582 w 624689"/>
              <a:gd name="connsiteY26" fmla="*/ 37968 h 668332"/>
              <a:gd name="connsiteX27" fmla="*/ 570368 w 624689"/>
              <a:gd name="connsiteY27" fmla="*/ 19861 h 668332"/>
              <a:gd name="connsiteX28" fmla="*/ 497940 w 624689"/>
              <a:gd name="connsiteY28" fmla="*/ 1754 h 668332"/>
              <a:gd name="connsiteX29" fmla="*/ 434566 w 624689"/>
              <a:gd name="connsiteY29" fmla="*/ 1754 h 66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4689" h="668332">
                <a:moveTo>
                  <a:pt x="516047" y="28915"/>
                </a:moveTo>
                <a:cubicBezTo>
                  <a:pt x="486678" y="45697"/>
                  <a:pt x="449072" y="68741"/>
                  <a:pt x="416459" y="83236"/>
                </a:cubicBezTo>
                <a:cubicBezTo>
                  <a:pt x="401608" y="89836"/>
                  <a:pt x="385459" y="93561"/>
                  <a:pt x="371192" y="101343"/>
                </a:cubicBezTo>
                <a:cubicBezTo>
                  <a:pt x="325601" y="126210"/>
                  <a:pt x="297649" y="160468"/>
                  <a:pt x="244443" y="173770"/>
                </a:cubicBezTo>
                <a:cubicBezTo>
                  <a:pt x="198971" y="185139"/>
                  <a:pt x="220033" y="178889"/>
                  <a:pt x="181069" y="191877"/>
                </a:cubicBezTo>
                <a:cubicBezTo>
                  <a:pt x="168998" y="200931"/>
                  <a:pt x="155005" y="207873"/>
                  <a:pt x="144855" y="219038"/>
                </a:cubicBezTo>
                <a:cubicBezTo>
                  <a:pt x="55034" y="317840"/>
                  <a:pt x="116285" y="257506"/>
                  <a:pt x="72427" y="327679"/>
                </a:cubicBezTo>
                <a:cubicBezTo>
                  <a:pt x="64430" y="340475"/>
                  <a:pt x="54320" y="351822"/>
                  <a:pt x="45267" y="363893"/>
                </a:cubicBezTo>
                <a:lnTo>
                  <a:pt x="18107" y="445374"/>
                </a:lnTo>
                <a:cubicBezTo>
                  <a:pt x="15089" y="454428"/>
                  <a:pt x="11368" y="463276"/>
                  <a:pt x="9053" y="472535"/>
                </a:cubicBezTo>
                <a:lnTo>
                  <a:pt x="0" y="508749"/>
                </a:lnTo>
                <a:cubicBezTo>
                  <a:pt x="3018" y="550998"/>
                  <a:pt x="4104" y="593430"/>
                  <a:pt x="9053" y="635497"/>
                </a:cubicBezTo>
                <a:cubicBezTo>
                  <a:pt x="10168" y="644975"/>
                  <a:pt x="8622" y="661603"/>
                  <a:pt x="18107" y="662657"/>
                </a:cubicBezTo>
                <a:cubicBezTo>
                  <a:pt x="69184" y="668332"/>
                  <a:pt x="120713" y="656622"/>
                  <a:pt x="172016" y="653604"/>
                </a:cubicBezTo>
                <a:cubicBezTo>
                  <a:pt x="187805" y="651630"/>
                  <a:pt x="247292" y="649004"/>
                  <a:pt x="271604" y="635497"/>
                </a:cubicBezTo>
                <a:cubicBezTo>
                  <a:pt x="290627" y="624928"/>
                  <a:pt x="307817" y="611354"/>
                  <a:pt x="325924" y="599283"/>
                </a:cubicBezTo>
                <a:lnTo>
                  <a:pt x="353085" y="581176"/>
                </a:lnTo>
                <a:cubicBezTo>
                  <a:pt x="393580" y="520435"/>
                  <a:pt x="345877" y="579945"/>
                  <a:pt x="398352" y="544962"/>
                </a:cubicBezTo>
                <a:cubicBezTo>
                  <a:pt x="420821" y="529983"/>
                  <a:pt x="435935" y="501116"/>
                  <a:pt x="452673" y="481588"/>
                </a:cubicBezTo>
                <a:cubicBezTo>
                  <a:pt x="461005" y="471867"/>
                  <a:pt x="468717" y="460780"/>
                  <a:pt x="479833" y="454428"/>
                </a:cubicBezTo>
                <a:cubicBezTo>
                  <a:pt x="490636" y="448255"/>
                  <a:pt x="503976" y="448392"/>
                  <a:pt x="516047" y="445374"/>
                </a:cubicBezTo>
                <a:cubicBezTo>
                  <a:pt x="540190" y="429279"/>
                  <a:pt x="551600" y="424237"/>
                  <a:pt x="570368" y="400107"/>
                </a:cubicBezTo>
                <a:cubicBezTo>
                  <a:pt x="583729" y="382929"/>
                  <a:pt x="606582" y="345786"/>
                  <a:pt x="606582" y="345786"/>
                </a:cubicBezTo>
                <a:cubicBezTo>
                  <a:pt x="609600" y="327679"/>
                  <a:pt x="612035" y="309465"/>
                  <a:pt x="615635" y="291465"/>
                </a:cubicBezTo>
                <a:cubicBezTo>
                  <a:pt x="618075" y="279264"/>
                  <a:pt x="624689" y="267695"/>
                  <a:pt x="624689" y="255252"/>
                </a:cubicBezTo>
                <a:cubicBezTo>
                  <a:pt x="624689" y="194820"/>
                  <a:pt x="620654" y="134405"/>
                  <a:pt x="615635" y="74182"/>
                </a:cubicBezTo>
                <a:cubicBezTo>
                  <a:pt x="614602" y="61782"/>
                  <a:pt x="614548" y="47527"/>
                  <a:pt x="606582" y="37968"/>
                </a:cubicBezTo>
                <a:cubicBezTo>
                  <a:pt x="597942" y="27600"/>
                  <a:pt x="582773" y="25177"/>
                  <a:pt x="570368" y="19861"/>
                </a:cubicBezTo>
                <a:cubicBezTo>
                  <a:pt x="551579" y="11809"/>
                  <a:pt x="515527" y="3220"/>
                  <a:pt x="497940" y="1754"/>
                </a:cubicBezTo>
                <a:cubicBezTo>
                  <a:pt x="476888" y="0"/>
                  <a:pt x="455691" y="1754"/>
                  <a:pt x="434566" y="175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379649" y="5146851"/>
            <a:ext cx="531056" cy="615594"/>
          </a:xfrm>
          <a:custGeom>
            <a:avLst/>
            <a:gdLst>
              <a:gd name="connsiteX0" fmla="*/ 379476 w 531056"/>
              <a:gd name="connsiteY0" fmla="*/ 11745 h 615594"/>
              <a:gd name="connsiteX1" fmla="*/ 51672 w 531056"/>
              <a:gd name="connsiteY1" fmla="*/ 236032 h 615594"/>
              <a:gd name="connsiteX2" fmla="*/ 25793 w 531056"/>
              <a:gd name="connsiteY2" fmla="*/ 279164 h 615594"/>
              <a:gd name="connsiteX3" fmla="*/ 17166 w 531056"/>
              <a:gd name="connsiteY3" fmla="*/ 313670 h 615594"/>
              <a:gd name="connsiteX4" fmla="*/ 25793 w 531056"/>
              <a:gd name="connsiteY4" fmla="*/ 520704 h 615594"/>
              <a:gd name="connsiteX5" fmla="*/ 68925 w 531056"/>
              <a:gd name="connsiteY5" fmla="*/ 572462 h 615594"/>
              <a:gd name="connsiteX6" fmla="*/ 146562 w 531056"/>
              <a:gd name="connsiteY6" fmla="*/ 615594 h 615594"/>
              <a:gd name="connsiteX7" fmla="*/ 284585 w 531056"/>
              <a:gd name="connsiteY7" fmla="*/ 606968 h 615594"/>
              <a:gd name="connsiteX8" fmla="*/ 362223 w 531056"/>
              <a:gd name="connsiteY8" fmla="*/ 563836 h 615594"/>
              <a:gd name="connsiteX9" fmla="*/ 413981 w 531056"/>
              <a:gd name="connsiteY9" fmla="*/ 555209 h 615594"/>
              <a:gd name="connsiteX10" fmla="*/ 431234 w 531056"/>
              <a:gd name="connsiteY10" fmla="*/ 529330 h 615594"/>
              <a:gd name="connsiteX11" fmla="*/ 465740 w 531056"/>
              <a:gd name="connsiteY11" fmla="*/ 494824 h 615594"/>
              <a:gd name="connsiteX12" fmla="*/ 474366 w 531056"/>
              <a:gd name="connsiteY12" fmla="*/ 468945 h 615594"/>
              <a:gd name="connsiteX13" fmla="*/ 500245 w 531056"/>
              <a:gd name="connsiteY13" fmla="*/ 365428 h 615594"/>
              <a:gd name="connsiteX14" fmla="*/ 517498 w 531056"/>
              <a:gd name="connsiteY14" fmla="*/ 279164 h 615594"/>
              <a:gd name="connsiteX15" fmla="*/ 508872 w 531056"/>
              <a:gd name="connsiteY15" fmla="*/ 149768 h 615594"/>
              <a:gd name="connsiteX16" fmla="*/ 482993 w 531056"/>
              <a:gd name="connsiteY16" fmla="*/ 132515 h 615594"/>
              <a:gd name="connsiteX17" fmla="*/ 448487 w 531056"/>
              <a:gd name="connsiteY17" fmla="*/ 80757 h 615594"/>
              <a:gd name="connsiteX18" fmla="*/ 422608 w 531056"/>
              <a:gd name="connsiteY18" fmla="*/ 46251 h 615594"/>
              <a:gd name="connsiteX19" fmla="*/ 362223 w 531056"/>
              <a:gd name="connsiteY19" fmla="*/ 3119 h 615594"/>
              <a:gd name="connsiteX20" fmla="*/ 319091 w 531056"/>
              <a:gd name="connsiteY20" fmla="*/ 3119 h 61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1056" h="615594">
                <a:moveTo>
                  <a:pt x="379476" y="11745"/>
                </a:moveTo>
                <a:cubicBezTo>
                  <a:pt x="89688" y="125591"/>
                  <a:pt x="185920" y="34661"/>
                  <a:pt x="51672" y="236032"/>
                </a:cubicBezTo>
                <a:cubicBezTo>
                  <a:pt x="42372" y="249983"/>
                  <a:pt x="34419" y="264787"/>
                  <a:pt x="25793" y="279164"/>
                </a:cubicBezTo>
                <a:cubicBezTo>
                  <a:pt x="22917" y="290666"/>
                  <a:pt x="19491" y="302044"/>
                  <a:pt x="17166" y="313670"/>
                </a:cubicBezTo>
                <a:cubicBezTo>
                  <a:pt x="2198" y="388508"/>
                  <a:pt x="0" y="432272"/>
                  <a:pt x="25793" y="520704"/>
                </a:cubicBezTo>
                <a:cubicBezTo>
                  <a:pt x="32081" y="542264"/>
                  <a:pt x="53045" y="556582"/>
                  <a:pt x="68925" y="572462"/>
                </a:cubicBezTo>
                <a:cubicBezTo>
                  <a:pt x="82902" y="586439"/>
                  <a:pt x="137534" y="611080"/>
                  <a:pt x="146562" y="615594"/>
                </a:cubicBezTo>
                <a:cubicBezTo>
                  <a:pt x="192570" y="612719"/>
                  <a:pt x="238741" y="611794"/>
                  <a:pt x="284585" y="606968"/>
                </a:cubicBezTo>
                <a:cubicBezTo>
                  <a:pt x="311628" y="604121"/>
                  <a:pt x="345102" y="575250"/>
                  <a:pt x="362223" y="563836"/>
                </a:cubicBezTo>
                <a:cubicBezTo>
                  <a:pt x="376776" y="554134"/>
                  <a:pt x="396728" y="558085"/>
                  <a:pt x="413981" y="555209"/>
                </a:cubicBezTo>
                <a:cubicBezTo>
                  <a:pt x="419732" y="546583"/>
                  <a:pt x="424487" y="537202"/>
                  <a:pt x="431234" y="529330"/>
                </a:cubicBezTo>
                <a:cubicBezTo>
                  <a:pt x="441820" y="516980"/>
                  <a:pt x="456285" y="508060"/>
                  <a:pt x="465740" y="494824"/>
                </a:cubicBezTo>
                <a:cubicBezTo>
                  <a:pt x="471025" y="487425"/>
                  <a:pt x="471753" y="477654"/>
                  <a:pt x="474366" y="468945"/>
                </a:cubicBezTo>
                <a:cubicBezTo>
                  <a:pt x="487503" y="425156"/>
                  <a:pt x="493218" y="407589"/>
                  <a:pt x="500245" y="365428"/>
                </a:cubicBezTo>
                <a:cubicBezTo>
                  <a:pt x="513461" y="286132"/>
                  <a:pt x="500965" y="328764"/>
                  <a:pt x="517498" y="279164"/>
                </a:cubicBezTo>
                <a:cubicBezTo>
                  <a:pt x="529479" y="195306"/>
                  <a:pt x="531056" y="238505"/>
                  <a:pt x="508872" y="149768"/>
                </a:cubicBezTo>
                <a:cubicBezTo>
                  <a:pt x="506357" y="139710"/>
                  <a:pt x="491619" y="138266"/>
                  <a:pt x="482993" y="132515"/>
                </a:cubicBezTo>
                <a:cubicBezTo>
                  <a:pt x="468318" y="88494"/>
                  <a:pt x="483734" y="121878"/>
                  <a:pt x="448487" y="80757"/>
                </a:cubicBezTo>
                <a:cubicBezTo>
                  <a:pt x="439130" y="69841"/>
                  <a:pt x="431965" y="57167"/>
                  <a:pt x="422608" y="46251"/>
                </a:cubicBezTo>
                <a:cubicBezTo>
                  <a:pt x="406481" y="27436"/>
                  <a:pt x="387775" y="8797"/>
                  <a:pt x="362223" y="3119"/>
                </a:cubicBezTo>
                <a:cubicBezTo>
                  <a:pt x="348188" y="0"/>
                  <a:pt x="333468" y="3119"/>
                  <a:pt x="319091" y="3119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2010500" y="4908430"/>
            <a:ext cx="637809" cy="681487"/>
          </a:xfrm>
          <a:custGeom>
            <a:avLst/>
            <a:gdLst>
              <a:gd name="connsiteX0" fmla="*/ 611930 w 637809"/>
              <a:gd name="connsiteY0" fmla="*/ 0 h 681487"/>
              <a:gd name="connsiteX1" fmla="*/ 560172 w 637809"/>
              <a:gd name="connsiteY1" fmla="*/ 8627 h 681487"/>
              <a:gd name="connsiteX2" fmla="*/ 534292 w 637809"/>
              <a:gd name="connsiteY2" fmla="*/ 17253 h 681487"/>
              <a:gd name="connsiteX3" fmla="*/ 499787 w 637809"/>
              <a:gd name="connsiteY3" fmla="*/ 25879 h 681487"/>
              <a:gd name="connsiteX4" fmla="*/ 456655 w 637809"/>
              <a:gd name="connsiteY4" fmla="*/ 34506 h 681487"/>
              <a:gd name="connsiteX5" fmla="*/ 430775 w 637809"/>
              <a:gd name="connsiteY5" fmla="*/ 43132 h 681487"/>
              <a:gd name="connsiteX6" fmla="*/ 361764 w 637809"/>
              <a:gd name="connsiteY6" fmla="*/ 51759 h 681487"/>
              <a:gd name="connsiteX7" fmla="*/ 301379 w 637809"/>
              <a:gd name="connsiteY7" fmla="*/ 86264 h 681487"/>
              <a:gd name="connsiteX8" fmla="*/ 232368 w 637809"/>
              <a:gd name="connsiteY8" fmla="*/ 138023 h 681487"/>
              <a:gd name="connsiteX9" fmla="*/ 215115 w 637809"/>
              <a:gd name="connsiteY9" fmla="*/ 163902 h 681487"/>
              <a:gd name="connsiteX10" fmla="*/ 189236 w 637809"/>
              <a:gd name="connsiteY10" fmla="*/ 207034 h 681487"/>
              <a:gd name="connsiteX11" fmla="*/ 163357 w 637809"/>
              <a:gd name="connsiteY11" fmla="*/ 232913 h 681487"/>
              <a:gd name="connsiteX12" fmla="*/ 154730 w 637809"/>
              <a:gd name="connsiteY12" fmla="*/ 258793 h 681487"/>
              <a:gd name="connsiteX13" fmla="*/ 146104 w 637809"/>
              <a:gd name="connsiteY13" fmla="*/ 293298 h 681487"/>
              <a:gd name="connsiteX14" fmla="*/ 102972 w 637809"/>
              <a:gd name="connsiteY14" fmla="*/ 370936 h 681487"/>
              <a:gd name="connsiteX15" fmla="*/ 85719 w 637809"/>
              <a:gd name="connsiteY15" fmla="*/ 405442 h 681487"/>
              <a:gd name="connsiteX16" fmla="*/ 51213 w 637809"/>
              <a:gd name="connsiteY16" fmla="*/ 457200 h 681487"/>
              <a:gd name="connsiteX17" fmla="*/ 16708 w 637809"/>
              <a:gd name="connsiteY17" fmla="*/ 500332 h 681487"/>
              <a:gd name="connsiteX18" fmla="*/ 8081 w 637809"/>
              <a:gd name="connsiteY18" fmla="*/ 526212 h 681487"/>
              <a:gd name="connsiteX19" fmla="*/ 16708 w 637809"/>
              <a:gd name="connsiteY19" fmla="*/ 664234 h 681487"/>
              <a:gd name="connsiteX20" fmla="*/ 68466 w 637809"/>
              <a:gd name="connsiteY20" fmla="*/ 681487 h 681487"/>
              <a:gd name="connsiteX21" fmla="*/ 344511 w 637809"/>
              <a:gd name="connsiteY21" fmla="*/ 664234 h 681487"/>
              <a:gd name="connsiteX22" fmla="*/ 370391 w 637809"/>
              <a:gd name="connsiteY22" fmla="*/ 655608 h 681487"/>
              <a:gd name="connsiteX23" fmla="*/ 456655 w 637809"/>
              <a:gd name="connsiteY23" fmla="*/ 638355 h 681487"/>
              <a:gd name="connsiteX24" fmla="*/ 499787 w 637809"/>
              <a:gd name="connsiteY24" fmla="*/ 629728 h 681487"/>
              <a:gd name="connsiteX25" fmla="*/ 525666 w 637809"/>
              <a:gd name="connsiteY25" fmla="*/ 621102 h 681487"/>
              <a:gd name="connsiteX26" fmla="*/ 534292 w 637809"/>
              <a:gd name="connsiteY26" fmla="*/ 577970 h 681487"/>
              <a:gd name="connsiteX27" fmla="*/ 586051 w 637809"/>
              <a:gd name="connsiteY27" fmla="*/ 517585 h 681487"/>
              <a:gd name="connsiteX28" fmla="*/ 594677 w 637809"/>
              <a:gd name="connsiteY28" fmla="*/ 474453 h 681487"/>
              <a:gd name="connsiteX29" fmla="*/ 611930 w 637809"/>
              <a:gd name="connsiteY29" fmla="*/ 448574 h 681487"/>
              <a:gd name="connsiteX30" fmla="*/ 620557 w 637809"/>
              <a:gd name="connsiteY30" fmla="*/ 362310 h 681487"/>
              <a:gd name="connsiteX31" fmla="*/ 629183 w 637809"/>
              <a:gd name="connsiteY31" fmla="*/ 301925 h 681487"/>
              <a:gd name="connsiteX32" fmla="*/ 637809 w 637809"/>
              <a:gd name="connsiteY32" fmla="*/ 215661 h 681487"/>
              <a:gd name="connsiteX33" fmla="*/ 629183 w 637809"/>
              <a:gd name="connsiteY33" fmla="*/ 86264 h 681487"/>
              <a:gd name="connsiteX34" fmla="*/ 620557 w 637809"/>
              <a:gd name="connsiteY34" fmla="*/ 51759 h 681487"/>
              <a:gd name="connsiteX35" fmla="*/ 594677 w 637809"/>
              <a:gd name="connsiteY35" fmla="*/ 25879 h 681487"/>
              <a:gd name="connsiteX36" fmla="*/ 534292 w 637809"/>
              <a:gd name="connsiteY36" fmla="*/ 8627 h 68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37809" h="681487">
                <a:moveTo>
                  <a:pt x="611930" y="0"/>
                </a:moveTo>
                <a:cubicBezTo>
                  <a:pt x="594677" y="2876"/>
                  <a:pt x="577246" y="4833"/>
                  <a:pt x="560172" y="8627"/>
                </a:cubicBezTo>
                <a:cubicBezTo>
                  <a:pt x="551295" y="10600"/>
                  <a:pt x="543035" y="14755"/>
                  <a:pt x="534292" y="17253"/>
                </a:cubicBezTo>
                <a:cubicBezTo>
                  <a:pt x="522892" y="20510"/>
                  <a:pt x="511360" y="23307"/>
                  <a:pt x="499787" y="25879"/>
                </a:cubicBezTo>
                <a:cubicBezTo>
                  <a:pt x="485474" y="29060"/>
                  <a:pt x="470879" y="30950"/>
                  <a:pt x="456655" y="34506"/>
                </a:cubicBezTo>
                <a:cubicBezTo>
                  <a:pt x="447833" y="36711"/>
                  <a:pt x="439722" y="41505"/>
                  <a:pt x="430775" y="43132"/>
                </a:cubicBezTo>
                <a:cubicBezTo>
                  <a:pt x="407966" y="47279"/>
                  <a:pt x="384768" y="48883"/>
                  <a:pt x="361764" y="51759"/>
                </a:cubicBezTo>
                <a:cubicBezTo>
                  <a:pt x="348235" y="58523"/>
                  <a:pt x="313570" y="74073"/>
                  <a:pt x="301379" y="86264"/>
                </a:cubicBezTo>
                <a:cubicBezTo>
                  <a:pt x="245496" y="142147"/>
                  <a:pt x="293733" y="122681"/>
                  <a:pt x="232368" y="138023"/>
                </a:cubicBezTo>
                <a:cubicBezTo>
                  <a:pt x="226617" y="146649"/>
                  <a:pt x="220610" y="155110"/>
                  <a:pt x="215115" y="163902"/>
                </a:cubicBezTo>
                <a:cubicBezTo>
                  <a:pt x="206229" y="178120"/>
                  <a:pt x="199296" y="193621"/>
                  <a:pt x="189236" y="207034"/>
                </a:cubicBezTo>
                <a:cubicBezTo>
                  <a:pt x="181916" y="216794"/>
                  <a:pt x="171983" y="224287"/>
                  <a:pt x="163357" y="232913"/>
                </a:cubicBezTo>
                <a:cubicBezTo>
                  <a:pt x="160481" y="241540"/>
                  <a:pt x="157228" y="250050"/>
                  <a:pt x="154730" y="258793"/>
                </a:cubicBezTo>
                <a:cubicBezTo>
                  <a:pt x="151473" y="270192"/>
                  <a:pt x="150267" y="282197"/>
                  <a:pt x="146104" y="293298"/>
                </a:cubicBezTo>
                <a:cubicBezTo>
                  <a:pt x="136558" y="318753"/>
                  <a:pt x="115642" y="348130"/>
                  <a:pt x="102972" y="370936"/>
                </a:cubicBezTo>
                <a:cubicBezTo>
                  <a:pt x="96727" y="382177"/>
                  <a:pt x="92335" y="394415"/>
                  <a:pt x="85719" y="405442"/>
                </a:cubicBezTo>
                <a:cubicBezTo>
                  <a:pt x="75051" y="423222"/>
                  <a:pt x="51213" y="457200"/>
                  <a:pt x="51213" y="457200"/>
                </a:cubicBezTo>
                <a:cubicBezTo>
                  <a:pt x="29532" y="522247"/>
                  <a:pt x="61300" y="444591"/>
                  <a:pt x="16708" y="500332"/>
                </a:cubicBezTo>
                <a:cubicBezTo>
                  <a:pt x="11027" y="507433"/>
                  <a:pt x="10957" y="517585"/>
                  <a:pt x="8081" y="526212"/>
                </a:cubicBezTo>
                <a:cubicBezTo>
                  <a:pt x="10957" y="572219"/>
                  <a:pt x="0" y="621271"/>
                  <a:pt x="16708" y="664234"/>
                </a:cubicBezTo>
                <a:cubicBezTo>
                  <a:pt x="23299" y="681183"/>
                  <a:pt x="68466" y="681487"/>
                  <a:pt x="68466" y="681487"/>
                </a:cubicBezTo>
                <a:lnTo>
                  <a:pt x="344511" y="664234"/>
                </a:lnTo>
                <a:cubicBezTo>
                  <a:pt x="353549" y="663230"/>
                  <a:pt x="361531" y="657653"/>
                  <a:pt x="370391" y="655608"/>
                </a:cubicBezTo>
                <a:cubicBezTo>
                  <a:pt x="398964" y="649014"/>
                  <a:pt x="427900" y="644106"/>
                  <a:pt x="456655" y="638355"/>
                </a:cubicBezTo>
                <a:lnTo>
                  <a:pt x="499787" y="629728"/>
                </a:lnTo>
                <a:cubicBezTo>
                  <a:pt x="508703" y="627945"/>
                  <a:pt x="517040" y="623977"/>
                  <a:pt x="525666" y="621102"/>
                </a:cubicBezTo>
                <a:cubicBezTo>
                  <a:pt x="528541" y="606725"/>
                  <a:pt x="529144" y="591698"/>
                  <a:pt x="534292" y="577970"/>
                </a:cubicBezTo>
                <a:cubicBezTo>
                  <a:pt x="542174" y="556950"/>
                  <a:pt x="573073" y="530563"/>
                  <a:pt x="586051" y="517585"/>
                </a:cubicBezTo>
                <a:cubicBezTo>
                  <a:pt x="588926" y="503208"/>
                  <a:pt x="589529" y="488181"/>
                  <a:pt x="594677" y="474453"/>
                </a:cubicBezTo>
                <a:cubicBezTo>
                  <a:pt x="598317" y="464745"/>
                  <a:pt x="609599" y="458676"/>
                  <a:pt x="611930" y="448574"/>
                </a:cubicBezTo>
                <a:cubicBezTo>
                  <a:pt x="618428" y="420416"/>
                  <a:pt x="617180" y="391010"/>
                  <a:pt x="620557" y="362310"/>
                </a:cubicBezTo>
                <a:cubicBezTo>
                  <a:pt x="622933" y="342117"/>
                  <a:pt x="626807" y="322118"/>
                  <a:pt x="629183" y="301925"/>
                </a:cubicBezTo>
                <a:cubicBezTo>
                  <a:pt x="632559" y="273225"/>
                  <a:pt x="634934" y="244416"/>
                  <a:pt x="637809" y="215661"/>
                </a:cubicBezTo>
                <a:cubicBezTo>
                  <a:pt x="634934" y="172529"/>
                  <a:pt x="633708" y="129255"/>
                  <a:pt x="629183" y="86264"/>
                </a:cubicBezTo>
                <a:cubicBezTo>
                  <a:pt x="627942" y="74474"/>
                  <a:pt x="626439" y="62053"/>
                  <a:pt x="620557" y="51759"/>
                </a:cubicBezTo>
                <a:cubicBezTo>
                  <a:pt x="614504" y="41166"/>
                  <a:pt x="605342" y="31804"/>
                  <a:pt x="594677" y="25879"/>
                </a:cubicBezTo>
                <a:cubicBezTo>
                  <a:pt x="561986" y="7718"/>
                  <a:pt x="557658" y="8627"/>
                  <a:pt x="534292" y="8627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24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Preparing,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Deploying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Recovering, and Storing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8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0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76400"/>
            <a:ext cx="3781165" cy="3581400"/>
          </a:xfrm>
          <a:prstGeom prst="rect">
            <a:avLst/>
          </a:prstGeom>
          <a:noFill/>
          <a:ln w="19050" algn="ctr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543390" y="5421868"/>
            <a:ext cx="3467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PE or POM (in </a:t>
            </a:r>
            <a:r>
              <a:rPr lang="en-US" dirty="0">
                <a:solidFill>
                  <a:srgbClr val="FFFF00"/>
                </a:solidFill>
              </a:rPr>
              <a:t>aluminum frame)</a:t>
            </a: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1447801" y="3352799"/>
            <a:ext cx="304800" cy="2057399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4953000" y="1143000"/>
            <a:ext cx="37240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Sediment Deployment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3657600" y="5257800"/>
            <a:ext cx="428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</a:rPr>
              <a:t>(MIT)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7740" y="2057400"/>
            <a:ext cx="4380035" cy="26670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039190" y="4964668"/>
            <a:ext cx="3467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PE or POM </a:t>
            </a:r>
            <a:r>
              <a:rPr lang="en-US" dirty="0">
                <a:solidFill>
                  <a:srgbClr val="FFFF00"/>
                </a:solidFill>
              </a:rPr>
              <a:t>(in aluminum frame)</a:t>
            </a: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8382000" y="4724400"/>
            <a:ext cx="428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00"/>
                </a:solidFill>
              </a:rPr>
              <a:t>(MIT)</a:t>
            </a:r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 flipV="1">
            <a:off x="6019800" y="3505199"/>
            <a:ext cx="685800" cy="1447799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ADA28951-D3B9-46A2-B676-2424B883F1AE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25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Preparing,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Deploying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Recovering, and Storing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655762" y="1143000"/>
            <a:ext cx="5888038" cy="4678363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3810000" y="1143000"/>
            <a:ext cx="37240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Sediment Deployment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ADA28951-D3B9-46A2-B676-2424B883F1AE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26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Preparing,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Deploying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Recovering, and Storing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04800" y="510540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OSRTI’s Environmental Response Team Dive Team &amp; Region 10’s Dive Team have extensive experience deploying and recovering passive samplers – cost-effective resource</a:t>
            </a:r>
            <a:endParaRPr lang="en-US" dirty="0"/>
          </a:p>
        </p:txBody>
      </p:sp>
      <p:sp>
        <p:nvSpPr>
          <p:cNvPr id="15" name="AutoShape 829"/>
          <p:cNvSpPr>
            <a:spLocks noChangeArrowheads="1"/>
          </p:cNvSpPr>
          <p:nvPr/>
        </p:nvSpPr>
        <p:spPr bwMode="auto">
          <a:xfrm>
            <a:off x="3048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124200" y="1143000"/>
            <a:ext cx="5625645" cy="3901902"/>
            <a:chOff x="3124200" y="1143000"/>
            <a:chExt cx="5625645" cy="3901902"/>
          </a:xfrm>
        </p:grpSpPr>
        <p:grpSp>
          <p:nvGrpSpPr>
            <p:cNvPr id="17" name="Group 16"/>
            <p:cNvGrpSpPr/>
            <p:nvPr/>
          </p:nvGrpSpPr>
          <p:grpSpPr>
            <a:xfrm>
              <a:off x="3124200" y="1143000"/>
              <a:ext cx="5625645" cy="3901902"/>
              <a:chOff x="1905000" y="1143000"/>
              <a:chExt cx="5625645" cy="3901902"/>
            </a:xfrm>
          </p:grpSpPr>
          <p:pic>
            <p:nvPicPr>
              <p:cNvPr id="4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143000"/>
                <a:ext cx="5410200" cy="3901902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3" name="TextBox 9"/>
              <p:cNvSpPr txBox="1">
                <a:spLocks noChangeArrowheads="1"/>
              </p:cNvSpPr>
              <p:nvPr/>
            </p:nvSpPr>
            <p:spPr bwMode="auto">
              <a:xfrm rot="16200000">
                <a:off x="6938655" y="4415146"/>
                <a:ext cx="968535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srgbClr val="FFFF00"/>
                    </a:solidFill>
                  </a:rPr>
                  <a:t>(</a:t>
                </a:r>
                <a:r>
                  <a:rPr lang="en-US" sz="800" dirty="0" smtClean="0">
                    <a:solidFill>
                      <a:srgbClr val="FFFF00"/>
                    </a:solidFill>
                  </a:rPr>
                  <a:t>MIT &amp; Region 9)</a:t>
                </a:r>
                <a:endParaRPr lang="en-US" sz="8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6" name="TextBox 7"/>
            <p:cNvSpPr txBox="1">
              <a:spLocks noChangeArrowheads="1"/>
            </p:cNvSpPr>
            <p:nvPr/>
          </p:nvSpPr>
          <p:spPr bwMode="auto">
            <a:xfrm>
              <a:off x="3261226" y="1295400"/>
              <a:ext cx="237757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Diver-assisted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sediment deployment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485737" y="1143000"/>
            <a:ext cx="21050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Sediment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Deployment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ADA28951-D3B9-46A2-B676-2424B883F1AE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27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Preparing,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Deploying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Recovering, and Storing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15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7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9" name="Picture 18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1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8" name="TextBox 17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36" name="AutoShape 829"/>
          <p:cNvSpPr>
            <a:spLocks noChangeArrowheads="1"/>
          </p:cNvSpPr>
          <p:nvPr/>
        </p:nvSpPr>
        <p:spPr bwMode="auto">
          <a:xfrm>
            <a:off x="3048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76201" y="950893"/>
            <a:ext cx="8762999" cy="5145107"/>
            <a:chOff x="76201" y="950893"/>
            <a:chExt cx="8762999" cy="5145107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172200" y="1868269"/>
              <a:ext cx="235192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PE and POM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(in </a:t>
              </a:r>
              <a:r>
                <a:rPr lang="en-US" dirty="0">
                  <a:solidFill>
                    <a:srgbClr val="FFFF00"/>
                  </a:solidFill>
                </a:rPr>
                <a:t>aluminum </a:t>
              </a:r>
              <a:r>
                <a:rPr lang="en-US" dirty="0" smtClean="0">
                  <a:solidFill>
                    <a:srgbClr val="FFFF00"/>
                  </a:solidFill>
                </a:rPr>
                <a:t>frames)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172200" y="2573600"/>
              <a:ext cx="2667000" cy="3522400"/>
              <a:chOff x="6172200" y="2484244"/>
              <a:chExt cx="2667000" cy="3522400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172200" y="2484244"/>
                <a:ext cx="2590800" cy="3306956"/>
              </a:xfrm>
              <a:prstGeom prst="rect">
                <a:avLst/>
              </a:prstGeom>
              <a:noFill/>
              <a:ln w="19050" algn="ctr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sp>
            <p:nvSpPr>
              <p:cNvPr id="35" name="TextBox 9"/>
              <p:cNvSpPr txBox="1">
                <a:spLocks noChangeArrowheads="1"/>
              </p:cNvSpPr>
              <p:nvPr/>
            </p:nvSpPr>
            <p:spPr bwMode="auto">
              <a:xfrm>
                <a:off x="8141573" y="5791200"/>
                <a:ext cx="697627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dirty="0" smtClean="0">
                    <a:solidFill>
                      <a:srgbClr val="FFFF00"/>
                    </a:solidFill>
                  </a:rPr>
                  <a:t>(NHEERL )</a:t>
                </a:r>
                <a:endParaRPr lang="en-US" sz="8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76201" y="1676400"/>
              <a:ext cx="5714999" cy="4207684"/>
              <a:chOff x="76201" y="1676400"/>
              <a:chExt cx="5714999" cy="4207684"/>
            </a:xfrm>
          </p:grpSpPr>
          <p:pic>
            <p:nvPicPr>
              <p:cNvPr id="189441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15133" y="1676400"/>
                <a:ext cx="5476067" cy="4115771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  <a:miter lim="800000"/>
                <a:headEnd/>
                <a:tailEnd/>
              </a:ln>
            </p:spPr>
          </p:pic>
          <p:sp>
            <p:nvSpPr>
              <p:cNvPr id="39" name="TextBox 9"/>
              <p:cNvSpPr txBox="1">
                <a:spLocks noChangeArrowheads="1"/>
              </p:cNvSpPr>
              <p:nvPr/>
            </p:nvSpPr>
            <p:spPr bwMode="auto">
              <a:xfrm rot="16200000">
                <a:off x="-164891" y="5427549"/>
                <a:ext cx="697627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dirty="0" smtClean="0">
                    <a:solidFill>
                      <a:srgbClr val="FFFF00"/>
                    </a:solidFill>
                  </a:rPr>
                  <a:t>(NHEERL )</a:t>
                </a:r>
                <a:endParaRPr lang="en-US" sz="8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28600" y="1066800"/>
              <a:ext cx="25442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SPME in copper tubing</a:t>
              </a:r>
            </a:p>
          </p:txBody>
        </p:sp>
        <p:cxnSp>
          <p:nvCxnSpPr>
            <p:cNvPr id="44" name="Straight Arrow Connector 43"/>
            <p:cNvCxnSpPr>
              <a:stCxn id="42" idx="2"/>
            </p:cNvCxnSpPr>
            <p:nvPr/>
          </p:nvCxnSpPr>
          <p:spPr>
            <a:xfrm>
              <a:off x="1500743" y="1436132"/>
              <a:ext cx="1090057" cy="1307068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10" idx="1"/>
            </p:cNvCxnSpPr>
            <p:nvPr/>
          </p:nvCxnSpPr>
          <p:spPr>
            <a:xfrm flipH="1">
              <a:off x="3352800" y="2191435"/>
              <a:ext cx="2819400" cy="177096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10" idx="1"/>
            </p:cNvCxnSpPr>
            <p:nvPr/>
          </p:nvCxnSpPr>
          <p:spPr>
            <a:xfrm flipH="1">
              <a:off x="2209800" y="2191435"/>
              <a:ext cx="3962400" cy="146616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7"/>
            <p:cNvSpPr txBox="1">
              <a:spLocks noChangeArrowheads="1"/>
            </p:cNvSpPr>
            <p:nvPr/>
          </p:nvSpPr>
          <p:spPr bwMode="auto">
            <a:xfrm>
              <a:off x="6324600" y="950893"/>
              <a:ext cx="2105063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Sediment</a:t>
              </a:r>
            </a:p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Deployment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04799" y="1143000"/>
            <a:ext cx="8534401" cy="4572000"/>
            <a:chOff x="761999" y="1219200"/>
            <a:chExt cx="8534401" cy="4572000"/>
          </a:xfrm>
        </p:grpSpPr>
        <p:grpSp>
          <p:nvGrpSpPr>
            <p:cNvPr id="34" name="Group 33"/>
            <p:cNvGrpSpPr/>
            <p:nvPr/>
          </p:nvGrpSpPr>
          <p:grpSpPr>
            <a:xfrm>
              <a:off x="762000" y="1219200"/>
              <a:ext cx="8534400" cy="4572000"/>
              <a:chOff x="762000" y="1219200"/>
              <a:chExt cx="8534400" cy="4572000"/>
            </a:xfrm>
          </p:grpSpPr>
          <p:pic>
            <p:nvPicPr>
              <p:cNvPr id="6" name="Picture 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62000" y="1219200"/>
                <a:ext cx="8534400" cy="4572000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207698" y="5105400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Platform when deployed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 flipH="1" flipV="1">
              <a:off x="2590800" y="3124200"/>
              <a:ext cx="762000" cy="1600200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20069226">
              <a:off x="1283926" y="4586302"/>
              <a:ext cx="1941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Samplers below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sediment surface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20085838">
              <a:off x="761999" y="3581400"/>
              <a:ext cx="1941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Samplers above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sediment surface</a:t>
              </a:r>
            </a:p>
          </p:txBody>
        </p:sp>
      </p:grpSp>
      <p:sp>
        <p:nvSpPr>
          <p:cNvPr id="43" name="Freeform 42"/>
          <p:cNvSpPr/>
          <p:nvPr/>
        </p:nvSpPr>
        <p:spPr>
          <a:xfrm>
            <a:off x="299663" y="3250194"/>
            <a:ext cx="1919159" cy="1313871"/>
          </a:xfrm>
          <a:custGeom>
            <a:avLst/>
            <a:gdLst>
              <a:gd name="connsiteX0" fmla="*/ 940662 w 1919159"/>
              <a:gd name="connsiteY0" fmla="*/ 235390 h 1313871"/>
              <a:gd name="connsiteX1" fmla="*/ 732432 w 1919159"/>
              <a:gd name="connsiteY1" fmla="*/ 244444 h 1313871"/>
              <a:gd name="connsiteX2" fmla="*/ 705272 w 1919159"/>
              <a:gd name="connsiteY2" fmla="*/ 253497 h 1313871"/>
              <a:gd name="connsiteX3" fmla="*/ 632844 w 1919159"/>
              <a:gd name="connsiteY3" fmla="*/ 262551 h 1313871"/>
              <a:gd name="connsiteX4" fmla="*/ 587577 w 1919159"/>
              <a:gd name="connsiteY4" fmla="*/ 289711 h 1313871"/>
              <a:gd name="connsiteX5" fmla="*/ 506095 w 1919159"/>
              <a:gd name="connsiteY5" fmla="*/ 325925 h 1313871"/>
              <a:gd name="connsiteX6" fmla="*/ 406507 w 1919159"/>
              <a:gd name="connsiteY6" fmla="*/ 371192 h 1313871"/>
              <a:gd name="connsiteX7" fmla="*/ 388400 w 1919159"/>
              <a:gd name="connsiteY7" fmla="*/ 398353 h 1313871"/>
              <a:gd name="connsiteX8" fmla="*/ 343133 w 1919159"/>
              <a:gd name="connsiteY8" fmla="*/ 416459 h 1313871"/>
              <a:gd name="connsiteX9" fmla="*/ 334080 w 1919159"/>
              <a:gd name="connsiteY9" fmla="*/ 452673 h 1313871"/>
              <a:gd name="connsiteX10" fmla="*/ 306919 w 1919159"/>
              <a:gd name="connsiteY10" fmla="*/ 470780 h 1313871"/>
              <a:gd name="connsiteX11" fmla="*/ 243545 w 1919159"/>
              <a:gd name="connsiteY11" fmla="*/ 534155 h 1313871"/>
              <a:gd name="connsiteX12" fmla="*/ 216385 w 1919159"/>
              <a:gd name="connsiteY12" fmla="*/ 561315 h 1313871"/>
              <a:gd name="connsiteX13" fmla="*/ 162064 w 1919159"/>
              <a:gd name="connsiteY13" fmla="*/ 606582 h 1313871"/>
              <a:gd name="connsiteX14" fmla="*/ 98689 w 1919159"/>
              <a:gd name="connsiteY14" fmla="*/ 642796 h 1313871"/>
              <a:gd name="connsiteX15" fmla="*/ 71529 w 1919159"/>
              <a:gd name="connsiteY15" fmla="*/ 660903 h 1313871"/>
              <a:gd name="connsiteX16" fmla="*/ 53422 w 1919159"/>
              <a:gd name="connsiteY16" fmla="*/ 697117 h 1313871"/>
              <a:gd name="connsiteX17" fmla="*/ 44369 w 1919159"/>
              <a:gd name="connsiteY17" fmla="*/ 724277 h 1313871"/>
              <a:gd name="connsiteX18" fmla="*/ 17208 w 1919159"/>
              <a:gd name="connsiteY18" fmla="*/ 778598 h 1313871"/>
              <a:gd name="connsiteX19" fmla="*/ 26262 w 1919159"/>
              <a:gd name="connsiteY19" fmla="*/ 995881 h 1313871"/>
              <a:gd name="connsiteX20" fmla="*/ 44369 w 1919159"/>
              <a:gd name="connsiteY20" fmla="*/ 1032095 h 1313871"/>
              <a:gd name="connsiteX21" fmla="*/ 53422 w 1919159"/>
              <a:gd name="connsiteY21" fmla="*/ 1077362 h 1313871"/>
              <a:gd name="connsiteX22" fmla="*/ 80583 w 1919159"/>
              <a:gd name="connsiteY22" fmla="*/ 1095469 h 1313871"/>
              <a:gd name="connsiteX23" fmla="*/ 134903 w 1919159"/>
              <a:gd name="connsiteY23" fmla="*/ 1149790 h 1313871"/>
              <a:gd name="connsiteX24" fmla="*/ 198278 w 1919159"/>
              <a:gd name="connsiteY24" fmla="*/ 1186004 h 1313871"/>
              <a:gd name="connsiteX25" fmla="*/ 225438 w 1919159"/>
              <a:gd name="connsiteY25" fmla="*/ 1195057 h 1313871"/>
              <a:gd name="connsiteX26" fmla="*/ 261652 w 1919159"/>
              <a:gd name="connsiteY26" fmla="*/ 1222218 h 1313871"/>
              <a:gd name="connsiteX27" fmla="*/ 786753 w 1919159"/>
              <a:gd name="connsiteY27" fmla="*/ 1231271 h 1313871"/>
              <a:gd name="connsiteX28" fmla="*/ 1121731 w 1919159"/>
              <a:gd name="connsiteY28" fmla="*/ 1213164 h 1313871"/>
              <a:gd name="connsiteX29" fmla="*/ 1248480 w 1919159"/>
              <a:gd name="connsiteY29" fmla="*/ 1195057 h 1313871"/>
              <a:gd name="connsiteX30" fmla="*/ 1348068 w 1919159"/>
              <a:gd name="connsiteY30" fmla="*/ 1158844 h 1313871"/>
              <a:gd name="connsiteX31" fmla="*/ 1375228 w 1919159"/>
              <a:gd name="connsiteY31" fmla="*/ 1149790 h 1313871"/>
              <a:gd name="connsiteX32" fmla="*/ 1438602 w 1919159"/>
              <a:gd name="connsiteY32" fmla="*/ 1122630 h 1313871"/>
              <a:gd name="connsiteX33" fmla="*/ 1474816 w 1919159"/>
              <a:gd name="connsiteY33" fmla="*/ 1095469 h 1313871"/>
              <a:gd name="connsiteX34" fmla="*/ 1529137 w 1919159"/>
              <a:gd name="connsiteY34" fmla="*/ 1077362 h 1313871"/>
              <a:gd name="connsiteX35" fmla="*/ 1565351 w 1919159"/>
              <a:gd name="connsiteY35" fmla="*/ 1059256 h 1313871"/>
              <a:gd name="connsiteX36" fmla="*/ 1619672 w 1919159"/>
              <a:gd name="connsiteY36" fmla="*/ 1041149 h 1313871"/>
              <a:gd name="connsiteX37" fmla="*/ 1719260 w 1919159"/>
              <a:gd name="connsiteY37" fmla="*/ 986828 h 1313871"/>
              <a:gd name="connsiteX38" fmla="*/ 1728313 w 1919159"/>
              <a:gd name="connsiteY38" fmla="*/ 959667 h 1313871"/>
              <a:gd name="connsiteX39" fmla="*/ 1809794 w 1919159"/>
              <a:gd name="connsiteY39" fmla="*/ 896293 h 1313871"/>
              <a:gd name="connsiteX40" fmla="*/ 1836955 w 1919159"/>
              <a:gd name="connsiteY40" fmla="*/ 869133 h 1313871"/>
              <a:gd name="connsiteX41" fmla="*/ 1873169 w 1919159"/>
              <a:gd name="connsiteY41" fmla="*/ 841972 h 1313871"/>
              <a:gd name="connsiteX42" fmla="*/ 1873169 w 1919159"/>
              <a:gd name="connsiteY42" fmla="*/ 344032 h 1313871"/>
              <a:gd name="connsiteX43" fmla="*/ 1864115 w 1919159"/>
              <a:gd name="connsiteY43" fmla="*/ 226337 h 1313871"/>
              <a:gd name="connsiteX44" fmla="*/ 1791687 w 1919159"/>
              <a:gd name="connsiteY44" fmla="*/ 135802 h 1313871"/>
              <a:gd name="connsiteX45" fmla="*/ 1701153 w 1919159"/>
              <a:gd name="connsiteY45" fmla="*/ 72428 h 1313871"/>
              <a:gd name="connsiteX46" fmla="*/ 1628725 w 1919159"/>
              <a:gd name="connsiteY46" fmla="*/ 45267 h 1313871"/>
              <a:gd name="connsiteX47" fmla="*/ 1592511 w 1919159"/>
              <a:gd name="connsiteY47" fmla="*/ 36214 h 1313871"/>
              <a:gd name="connsiteX48" fmla="*/ 1556297 w 1919159"/>
              <a:gd name="connsiteY48" fmla="*/ 9054 h 1313871"/>
              <a:gd name="connsiteX49" fmla="*/ 1520084 w 1919159"/>
              <a:gd name="connsiteY49" fmla="*/ 0 h 1313871"/>
              <a:gd name="connsiteX50" fmla="*/ 1266587 w 1919159"/>
              <a:gd name="connsiteY50" fmla="*/ 9054 h 1313871"/>
              <a:gd name="connsiteX51" fmla="*/ 1239426 w 1919159"/>
              <a:gd name="connsiteY51" fmla="*/ 18107 h 1313871"/>
              <a:gd name="connsiteX52" fmla="*/ 1130785 w 1919159"/>
              <a:gd name="connsiteY52" fmla="*/ 36214 h 1313871"/>
              <a:gd name="connsiteX53" fmla="*/ 1076464 w 1919159"/>
              <a:gd name="connsiteY53" fmla="*/ 72428 h 1313871"/>
              <a:gd name="connsiteX54" fmla="*/ 1022143 w 1919159"/>
              <a:gd name="connsiteY54" fmla="*/ 117695 h 1313871"/>
              <a:gd name="connsiteX55" fmla="*/ 994983 w 1919159"/>
              <a:gd name="connsiteY55" fmla="*/ 153909 h 1313871"/>
              <a:gd name="connsiteX56" fmla="*/ 949715 w 1919159"/>
              <a:gd name="connsiteY56" fmla="*/ 208230 h 1313871"/>
              <a:gd name="connsiteX57" fmla="*/ 940662 w 1919159"/>
              <a:gd name="connsiteY57" fmla="*/ 262551 h 1313871"/>
              <a:gd name="connsiteX58" fmla="*/ 913501 w 1919159"/>
              <a:gd name="connsiteY58" fmla="*/ 289711 h 131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919159" h="1313871">
                <a:moveTo>
                  <a:pt x="940662" y="235390"/>
                </a:moveTo>
                <a:cubicBezTo>
                  <a:pt x="871252" y="238408"/>
                  <a:pt x="801703" y="239115"/>
                  <a:pt x="732432" y="244444"/>
                </a:cubicBezTo>
                <a:cubicBezTo>
                  <a:pt x="722917" y="245176"/>
                  <a:pt x="714661" y="251790"/>
                  <a:pt x="705272" y="253497"/>
                </a:cubicBezTo>
                <a:cubicBezTo>
                  <a:pt x="681334" y="257849"/>
                  <a:pt x="656987" y="259533"/>
                  <a:pt x="632844" y="262551"/>
                </a:cubicBezTo>
                <a:cubicBezTo>
                  <a:pt x="617755" y="271604"/>
                  <a:pt x="603316" y="281842"/>
                  <a:pt x="587577" y="289711"/>
                </a:cubicBezTo>
                <a:cubicBezTo>
                  <a:pt x="493568" y="336714"/>
                  <a:pt x="670016" y="227571"/>
                  <a:pt x="506095" y="325925"/>
                </a:cubicBezTo>
                <a:cubicBezTo>
                  <a:pt x="426634" y="373602"/>
                  <a:pt x="521770" y="338260"/>
                  <a:pt x="406507" y="371192"/>
                </a:cubicBezTo>
                <a:cubicBezTo>
                  <a:pt x="400471" y="380246"/>
                  <a:pt x="397254" y="392029"/>
                  <a:pt x="388400" y="398353"/>
                </a:cubicBezTo>
                <a:cubicBezTo>
                  <a:pt x="375176" y="407799"/>
                  <a:pt x="354624" y="404968"/>
                  <a:pt x="343133" y="416459"/>
                </a:cubicBezTo>
                <a:cubicBezTo>
                  <a:pt x="334335" y="425257"/>
                  <a:pt x="340982" y="442320"/>
                  <a:pt x="334080" y="452673"/>
                </a:cubicBezTo>
                <a:cubicBezTo>
                  <a:pt x="328044" y="461727"/>
                  <a:pt x="315007" y="463501"/>
                  <a:pt x="306919" y="470780"/>
                </a:cubicBezTo>
                <a:cubicBezTo>
                  <a:pt x="284713" y="490765"/>
                  <a:pt x="264670" y="513030"/>
                  <a:pt x="243545" y="534155"/>
                </a:cubicBezTo>
                <a:cubicBezTo>
                  <a:pt x="234492" y="543208"/>
                  <a:pt x="227038" y="554213"/>
                  <a:pt x="216385" y="561315"/>
                </a:cubicBezTo>
                <a:cubicBezTo>
                  <a:pt x="148949" y="606272"/>
                  <a:pt x="231773" y="548491"/>
                  <a:pt x="162064" y="606582"/>
                </a:cubicBezTo>
                <a:cubicBezTo>
                  <a:pt x="138002" y="626634"/>
                  <a:pt x="126864" y="626696"/>
                  <a:pt x="98689" y="642796"/>
                </a:cubicBezTo>
                <a:cubicBezTo>
                  <a:pt x="89242" y="648194"/>
                  <a:pt x="80582" y="654867"/>
                  <a:pt x="71529" y="660903"/>
                </a:cubicBezTo>
                <a:cubicBezTo>
                  <a:pt x="65493" y="672974"/>
                  <a:pt x="58738" y="684712"/>
                  <a:pt x="53422" y="697117"/>
                </a:cubicBezTo>
                <a:cubicBezTo>
                  <a:pt x="49663" y="705888"/>
                  <a:pt x="48637" y="715741"/>
                  <a:pt x="44369" y="724277"/>
                </a:cubicBezTo>
                <a:cubicBezTo>
                  <a:pt x="9265" y="794486"/>
                  <a:pt x="39968" y="710324"/>
                  <a:pt x="17208" y="778598"/>
                </a:cubicBezTo>
                <a:cubicBezTo>
                  <a:pt x="1228" y="874481"/>
                  <a:pt x="0" y="851442"/>
                  <a:pt x="26262" y="995881"/>
                </a:cubicBezTo>
                <a:cubicBezTo>
                  <a:pt x="28676" y="1009159"/>
                  <a:pt x="38333" y="1020024"/>
                  <a:pt x="44369" y="1032095"/>
                </a:cubicBezTo>
                <a:cubicBezTo>
                  <a:pt x="47387" y="1047184"/>
                  <a:pt x="45787" y="1064002"/>
                  <a:pt x="53422" y="1077362"/>
                </a:cubicBezTo>
                <a:cubicBezTo>
                  <a:pt x="58821" y="1086809"/>
                  <a:pt x="72450" y="1088240"/>
                  <a:pt x="80583" y="1095469"/>
                </a:cubicBezTo>
                <a:cubicBezTo>
                  <a:pt x="99722" y="1112481"/>
                  <a:pt x="113597" y="1135586"/>
                  <a:pt x="134903" y="1149790"/>
                </a:cubicBezTo>
                <a:cubicBezTo>
                  <a:pt x="162179" y="1167974"/>
                  <a:pt x="166117" y="1172221"/>
                  <a:pt x="198278" y="1186004"/>
                </a:cubicBezTo>
                <a:cubicBezTo>
                  <a:pt x="207049" y="1189763"/>
                  <a:pt x="216385" y="1192039"/>
                  <a:pt x="225438" y="1195057"/>
                </a:cubicBezTo>
                <a:cubicBezTo>
                  <a:pt x="237509" y="1204111"/>
                  <a:pt x="248856" y="1214221"/>
                  <a:pt x="261652" y="1222218"/>
                </a:cubicBezTo>
                <a:cubicBezTo>
                  <a:pt x="408296" y="1313871"/>
                  <a:pt x="711328" y="1232668"/>
                  <a:pt x="786753" y="1231271"/>
                </a:cubicBezTo>
                <a:cubicBezTo>
                  <a:pt x="898412" y="1225235"/>
                  <a:pt x="1011033" y="1228978"/>
                  <a:pt x="1121731" y="1213164"/>
                </a:cubicBezTo>
                <a:lnTo>
                  <a:pt x="1248480" y="1195057"/>
                </a:lnTo>
                <a:cubicBezTo>
                  <a:pt x="1362562" y="1157031"/>
                  <a:pt x="1247320" y="1196625"/>
                  <a:pt x="1348068" y="1158844"/>
                </a:cubicBezTo>
                <a:cubicBezTo>
                  <a:pt x="1357003" y="1155493"/>
                  <a:pt x="1366457" y="1153549"/>
                  <a:pt x="1375228" y="1149790"/>
                </a:cubicBezTo>
                <a:cubicBezTo>
                  <a:pt x="1453526" y="1116233"/>
                  <a:pt x="1374916" y="1143858"/>
                  <a:pt x="1438602" y="1122630"/>
                </a:cubicBezTo>
                <a:cubicBezTo>
                  <a:pt x="1450673" y="1113576"/>
                  <a:pt x="1461320" y="1102217"/>
                  <a:pt x="1474816" y="1095469"/>
                </a:cubicBezTo>
                <a:cubicBezTo>
                  <a:pt x="1491887" y="1086933"/>
                  <a:pt x="1511416" y="1084450"/>
                  <a:pt x="1529137" y="1077362"/>
                </a:cubicBezTo>
                <a:cubicBezTo>
                  <a:pt x="1541668" y="1072350"/>
                  <a:pt x="1552820" y="1064268"/>
                  <a:pt x="1565351" y="1059256"/>
                </a:cubicBezTo>
                <a:cubicBezTo>
                  <a:pt x="1583072" y="1052168"/>
                  <a:pt x="1601951" y="1048238"/>
                  <a:pt x="1619672" y="1041149"/>
                </a:cubicBezTo>
                <a:cubicBezTo>
                  <a:pt x="1643829" y="1031486"/>
                  <a:pt x="1705135" y="994900"/>
                  <a:pt x="1719260" y="986828"/>
                </a:cubicBezTo>
                <a:cubicBezTo>
                  <a:pt x="1722278" y="977774"/>
                  <a:pt x="1723019" y="967608"/>
                  <a:pt x="1728313" y="959667"/>
                </a:cubicBezTo>
                <a:cubicBezTo>
                  <a:pt x="1747283" y="931212"/>
                  <a:pt x="1784897" y="915658"/>
                  <a:pt x="1809794" y="896293"/>
                </a:cubicBezTo>
                <a:cubicBezTo>
                  <a:pt x="1819901" y="888432"/>
                  <a:pt x="1827234" y="877465"/>
                  <a:pt x="1836955" y="869133"/>
                </a:cubicBezTo>
                <a:cubicBezTo>
                  <a:pt x="1848412" y="859313"/>
                  <a:pt x="1861098" y="851026"/>
                  <a:pt x="1873169" y="841972"/>
                </a:cubicBezTo>
                <a:cubicBezTo>
                  <a:pt x="1919159" y="658002"/>
                  <a:pt x="1887373" y="798568"/>
                  <a:pt x="1873169" y="344032"/>
                </a:cubicBezTo>
                <a:cubicBezTo>
                  <a:pt x="1871940" y="304704"/>
                  <a:pt x="1870953" y="265086"/>
                  <a:pt x="1864115" y="226337"/>
                </a:cubicBezTo>
                <a:cubicBezTo>
                  <a:pt x="1858311" y="193450"/>
                  <a:pt x="1810479" y="149896"/>
                  <a:pt x="1791687" y="135802"/>
                </a:cubicBezTo>
                <a:cubicBezTo>
                  <a:pt x="1773392" y="122081"/>
                  <a:pt x="1717077" y="78798"/>
                  <a:pt x="1701153" y="72428"/>
                </a:cubicBezTo>
                <a:cubicBezTo>
                  <a:pt x="1677243" y="62864"/>
                  <a:pt x="1653558" y="52362"/>
                  <a:pt x="1628725" y="45267"/>
                </a:cubicBezTo>
                <a:cubicBezTo>
                  <a:pt x="1616761" y="41849"/>
                  <a:pt x="1604582" y="39232"/>
                  <a:pt x="1592511" y="36214"/>
                </a:cubicBezTo>
                <a:cubicBezTo>
                  <a:pt x="1580440" y="27161"/>
                  <a:pt x="1569793" y="15802"/>
                  <a:pt x="1556297" y="9054"/>
                </a:cubicBezTo>
                <a:cubicBezTo>
                  <a:pt x="1545168" y="3489"/>
                  <a:pt x="1532527" y="0"/>
                  <a:pt x="1520084" y="0"/>
                </a:cubicBezTo>
                <a:cubicBezTo>
                  <a:pt x="1435531" y="0"/>
                  <a:pt x="1351086" y="6036"/>
                  <a:pt x="1266587" y="9054"/>
                </a:cubicBezTo>
                <a:cubicBezTo>
                  <a:pt x="1257533" y="12072"/>
                  <a:pt x="1248839" y="16538"/>
                  <a:pt x="1239426" y="18107"/>
                </a:cubicBezTo>
                <a:cubicBezTo>
                  <a:pt x="1222321" y="20958"/>
                  <a:pt x="1158077" y="21052"/>
                  <a:pt x="1130785" y="36214"/>
                </a:cubicBezTo>
                <a:cubicBezTo>
                  <a:pt x="1111762" y="46783"/>
                  <a:pt x="1094571" y="60357"/>
                  <a:pt x="1076464" y="72428"/>
                </a:cubicBezTo>
                <a:cubicBezTo>
                  <a:pt x="1048523" y="91055"/>
                  <a:pt x="1045379" y="90586"/>
                  <a:pt x="1022143" y="117695"/>
                </a:cubicBezTo>
                <a:cubicBezTo>
                  <a:pt x="1012323" y="129152"/>
                  <a:pt x="1004803" y="142453"/>
                  <a:pt x="994983" y="153909"/>
                </a:cubicBezTo>
                <a:cubicBezTo>
                  <a:pt x="942699" y="214906"/>
                  <a:pt x="989736" y="148198"/>
                  <a:pt x="949715" y="208230"/>
                </a:cubicBezTo>
                <a:cubicBezTo>
                  <a:pt x="946697" y="226337"/>
                  <a:pt x="948117" y="245776"/>
                  <a:pt x="940662" y="262551"/>
                </a:cubicBezTo>
                <a:cubicBezTo>
                  <a:pt x="935462" y="274251"/>
                  <a:pt x="913501" y="289711"/>
                  <a:pt x="913501" y="289711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832919" y="4309450"/>
            <a:ext cx="1831525" cy="1160332"/>
          </a:xfrm>
          <a:custGeom>
            <a:avLst/>
            <a:gdLst>
              <a:gd name="connsiteX0" fmla="*/ 624689 w 1831525"/>
              <a:gd name="connsiteY0" fmla="*/ 380245 h 1160332"/>
              <a:gd name="connsiteX1" fmla="*/ 371192 w 1831525"/>
              <a:gd name="connsiteY1" fmla="*/ 389299 h 1160332"/>
              <a:gd name="connsiteX2" fmla="*/ 344031 w 1831525"/>
              <a:gd name="connsiteY2" fmla="*/ 407405 h 1160332"/>
              <a:gd name="connsiteX3" fmla="*/ 316871 w 1831525"/>
              <a:gd name="connsiteY3" fmla="*/ 416459 h 1160332"/>
              <a:gd name="connsiteX4" fmla="*/ 280657 w 1831525"/>
              <a:gd name="connsiteY4" fmla="*/ 443619 h 1160332"/>
              <a:gd name="connsiteX5" fmla="*/ 253497 w 1831525"/>
              <a:gd name="connsiteY5" fmla="*/ 452673 h 1160332"/>
              <a:gd name="connsiteX6" fmla="*/ 235390 w 1831525"/>
              <a:gd name="connsiteY6" fmla="*/ 479833 h 1160332"/>
              <a:gd name="connsiteX7" fmla="*/ 199176 w 1831525"/>
              <a:gd name="connsiteY7" fmla="*/ 497940 h 1160332"/>
              <a:gd name="connsiteX8" fmla="*/ 172016 w 1831525"/>
              <a:gd name="connsiteY8" fmla="*/ 534154 h 1160332"/>
              <a:gd name="connsiteX9" fmla="*/ 153909 w 1831525"/>
              <a:gd name="connsiteY9" fmla="*/ 561314 h 1160332"/>
              <a:gd name="connsiteX10" fmla="*/ 126748 w 1831525"/>
              <a:gd name="connsiteY10" fmla="*/ 588475 h 1160332"/>
              <a:gd name="connsiteX11" fmla="*/ 108641 w 1831525"/>
              <a:gd name="connsiteY11" fmla="*/ 624689 h 1160332"/>
              <a:gd name="connsiteX12" fmla="*/ 81481 w 1831525"/>
              <a:gd name="connsiteY12" fmla="*/ 651849 h 1160332"/>
              <a:gd name="connsiteX13" fmla="*/ 45267 w 1831525"/>
              <a:gd name="connsiteY13" fmla="*/ 706170 h 1160332"/>
              <a:gd name="connsiteX14" fmla="*/ 36214 w 1831525"/>
              <a:gd name="connsiteY14" fmla="*/ 733330 h 1160332"/>
              <a:gd name="connsiteX15" fmla="*/ 9053 w 1831525"/>
              <a:gd name="connsiteY15" fmla="*/ 796704 h 1160332"/>
              <a:gd name="connsiteX16" fmla="*/ 0 w 1831525"/>
              <a:gd name="connsiteY16" fmla="*/ 896293 h 1160332"/>
              <a:gd name="connsiteX17" fmla="*/ 9053 w 1831525"/>
              <a:gd name="connsiteY17" fmla="*/ 977774 h 1160332"/>
              <a:gd name="connsiteX18" fmla="*/ 45267 w 1831525"/>
              <a:gd name="connsiteY18" fmla="*/ 1050201 h 1160332"/>
              <a:gd name="connsiteX19" fmla="*/ 72428 w 1831525"/>
              <a:gd name="connsiteY19" fmla="*/ 1068308 h 1160332"/>
              <a:gd name="connsiteX20" fmla="*/ 108641 w 1831525"/>
              <a:gd name="connsiteY20" fmla="*/ 1095469 h 1160332"/>
              <a:gd name="connsiteX21" fmla="*/ 208230 w 1831525"/>
              <a:gd name="connsiteY21" fmla="*/ 1122629 h 1160332"/>
              <a:gd name="connsiteX22" fmla="*/ 235390 w 1831525"/>
              <a:gd name="connsiteY22" fmla="*/ 1140736 h 1160332"/>
              <a:gd name="connsiteX23" fmla="*/ 316871 w 1831525"/>
              <a:gd name="connsiteY23" fmla="*/ 1149790 h 1160332"/>
              <a:gd name="connsiteX24" fmla="*/ 362138 w 1831525"/>
              <a:gd name="connsiteY24" fmla="*/ 1158843 h 1160332"/>
              <a:gd name="connsiteX25" fmla="*/ 860079 w 1831525"/>
              <a:gd name="connsiteY25" fmla="*/ 1140736 h 1160332"/>
              <a:gd name="connsiteX26" fmla="*/ 1077362 w 1831525"/>
              <a:gd name="connsiteY26" fmla="*/ 1095469 h 1160332"/>
              <a:gd name="connsiteX27" fmla="*/ 1104523 w 1831525"/>
              <a:gd name="connsiteY27" fmla="*/ 1086415 h 1160332"/>
              <a:gd name="connsiteX28" fmla="*/ 1140736 w 1831525"/>
              <a:gd name="connsiteY28" fmla="*/ 1077362 h 1160332"/>
              <a:gd name="connsiteX29" fmla="*/ 1231271 w 1831525"/>
              <a:gd name="connsiteY29" fmla="*/ 1041148 h 1160332"/>
              <a:gd name="connsiteX30" fmla="*/ 1294645 w 1831525"/>
              <a:gd name="connsiteY30" fmla="*/ 1023041 h 1160332"/>
              <a:gd name="connsiteX31" fmla="*/ 1358020 w 1831525"/>
              <a:gd name="connsiteY31" fmla="*/ 986827 h 1160332"/>
              <a:gd name="connsiteX32" fmla="*/ 1430447 w 1831525"/>
              <a:gd name="connsiteY32" fmla="*/ 941560 h 1160332"/>
              <a:gd name="connsiteX33" fmla="*/ 1466661 w 1831525"/>
              <a:gd name="connsiteY33" fmla="*/ 932506 h 1160332"/>
              <a:gd name="connsiteX34" fmla="*/ 1557196 w 1831525"/>
              <a:gd name="connsiteY34" fmla="*/ 878186 h 1160332"/>
              <a:gd name="connsiteX35" fmla="*/ 1611517 w 1831525"/>
              <a:gd name="connsiteY35" fmla="*/ 841972 h 1160332"/>
              <a:gd name="connsiteX36" fmla="*/ 1638677 w 1831525"/>
              <a:gd name="connsiteY36" fmla="*/ 814811 h 1160332"/>
              <a:gd name="connsiteX37" fmla="*/ 1674891 w 1831525"/>
              <a:gd name="connsiteY37" fmla="*/ 760491 h 1160332"/>
              <a:gd name="connsiteX38" fmla="*/ 1702051 w 1831525"/>
              <a:gd name="connsiteY38" fmla="*/ 733330 h 1160332"/>
              <a:gd name="connsiteX39" fmla="*/ 1774479 w 1831525"/>
              <a:gd name="connsiteY39" fmla="*/ 615635 h 1160332"/>
              <a:gd name="connsiteX40" fmla="*/ 1783532 w 1831525"/>
              <a:gd name="connsiteY40" fmla="*/ 172015 h 1160332"/>
              <a:gd name="connsiteX41" fmla="*/ 1738265 w 1831525"/>
              <a:gd name="connsiteY41" fmla="*/ 135801 h 1160332"/>
              <a:gd name="connsiteX42" fmla="*/ 1692998 w 1831525"/>
              <a:gd name="connsiteY42" fmla="*/ 90534 h 1160332"/>
              <a:gd name="connsiteX43" fmla="*/ 1665837 w 1831525"/>
              <a:gd name="connsiteY43" fmla="*/ 63374 h 1160332"/>
              <a:gd name="connsiteX44" fmla="*/ 1593410 w 1831525"/>
              <a:gd name="connsiteY44" fmla="*/ 27160 h 1160332"/>
              <a:gd name="connsiteX45" fmla="*/ 1566249 w 1831525"/>
              <a:gd name="connsiteY45" fmla="*/ 9053 h 1160332"/>
              <a:gd name="connsiteX46" fmla="*/ 1511929 w 1831525"/>
              <a:gd name="connsiteY46" fmla="*/ 0 h 1160332"/>
              <a:gd name="connsiteX47" fmla="*/ 1276538 w 1831525"/>
              <a:gd name="connsiteY47" fmla="*/ 9053 h 1160332"/>
              <a:gd name="connsiteX48" fmla="*/ 1176950 w 1831525"/>
              <a:gd name="connsiteY48" fmla="*/ 18106 h 1160332"/>
              <a:gd name="connsiteX49" fmla="*/ 1149790 w 1831525"/>
              <a:gd name="connsiteY49" fmla="*/ 45267 h 1160332"/>
              <a:gd name="connsiteX50" fmla="*/ 1104523 w 1831525"/>
              <a:gd name="connsiteY50" fmla="*/ 54320 h 1160332"/>
              <a:gd name="connsiteX51" fmla="*/ 1077362 w 1831525"/>
              <a:gd name="connsiteY51" fmla="*/ 63374 h 1160332"/>
              <a:gd name="connsiteX52" fmla="*/ 1041148 w 1831525"/>
              <a:gd name="connsiteY52" fmla="*/ 81481 h 1160332"/>
              <a:gd name="connsiteX53" fmla="*/ 932507 w 1831525"/>
              <a:gd name="connsiteY53" fmla="*/ 108641 h 1160332"/>
              <a:gd name="connsiteX54" fmla="*/ 887239 w 1831525"/>
              <a:gd name="connsiteY54" fmla="*/ 126748 h 1160332"/>
              <a:gd name="connsiteX55" fmla="*/ 796705 w 1831525"/>
              <a:gd name="connsiteY55" fmla="*/ 135801 h 1160332"/>
              <a:gd name="connsiteX56" fmla="*/ 742384 w 1831525"/>
              <a:gd name="connsiteY56" fmla="*/ 190122 h 1160332"/>
              <a:gd name="connsiteX57" fmla="*/ 697117 w 1831525"/>
              <a:gd name="connsiteY57" fmla="*/ 199176 h 1160332"/>
              <a:gd name="connsiteX58" fmla="*/ 633742 w 1831525"/>
              <a:gd name="connsiteY58" fmla="*/ 271603 h 1160332"/>
              <a:gd name="connsiteX59" fmla="*/ 606582 w 1831525"/>
              <a:gd name="connsiteY59" fmla="*/ 289710 h 1160332"/>
              <a:gd name="connsiteX60" fmla="*/ 552261 w 1831525"/>
              <a:gd name="connsiteY60" fmla="*/ 316871 h 1160332"/>
              <a:gd name="connsiteX61" fmla="*/ 479833 w 1831525"/>
              <a:gd name="connsiteY61" fmla="*/ 407405 h 1160332"/>
              <a:gd name="connsiteX62" fmla="*/ 452673 w 1831525"/>
              <a:gd name="connsiteY62" fmla="*/ 434566 h 1160332"/>
              <a:gd name="connsiteX63" fmla="*/ 434566 w 1831525"/>
              <a:gd name="connsiteY63" fmla="*/ 461726 h 1160332"/>
              <a:gd name="connsiteX64" fmla="*/ 425513 w 1831525"/>
              <a:gd name="connsiteY64" fmla="*/ 488887 h 116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831525" h="1160332">
                <a:moveTo>
                  <a:pt x="624689" y="380245"/>
                </a:moveTo>
                <a:cubicBezTo>
                  <a:pt x="540190" y="383263"/>
                  <a:pt x="455352" y="381155"/>
                  <a:pt x="371192" y="389299"/>
                </a:cubicBezTo>
                <a:cubicBezTo>
                  <a:pt x="360362" y="390347"/>
                  <a:pt x="353763" y="402539"/>
                  <a:pt x="344031" y="407405"/>
                </a:cubicBezTo>
                <a:cubicBezTo>
                  <a:pt x="335495" y="411673"/>
                  <a:pt x="325924" y="413441"/>
                  <a:pt x="316871" y="416459"/>
                </a:cubicBezTo>
                <a:cubicBezTo>
                  <a:pt x="304800" y="425512"/>
                  <a:pt x="293758" y="436133"/>
                  <a:pt x="280657" y="443619"/>
                </a:cubicBezTo>
                <a:cubicBezTo>
                  <a:pt x="272371" y="448354"/>
                  <a:pt x="260949" y="446711"/>
                  <a:pt x="253497" y="452673"/>
                </a:cubicBezTo>
                <a:cubicBezTo>
                  <a:pt x="245001" y="459470"/>
                  <a:pt x="243749" y="472867"/>
                  <a:pt x="235390" y="479833"/>
                </a:cubicBezTo>
                <a:cubicBezTo>
                  <a:pt x="225022" y="488473"/>
                  <a:pt x="211247" y="491904"/>
                  <a:pt x="199176" y="497940"/>
                </a:cubicBezTo>
                <a:cubicBezTo>
                  <a:pt x="190123" y="510011"/>
                  <a:pt x="180786" y="521876"/>
                  <a:pt x="172016" y="534154"/>
                </a:cubicBezTo>
                <a:cubicBezTo>
                  <a:pt x="165692" y="543008"/>
                  <a:pt x="160875" y="552955"/>
                  <a:pt x="153909" y="561314"/>
                </a:cubicBezTo>
                <a:cubicBezTo>
                  <a:pt x="145712" y="571150"/>
                  <a:pt x="134190" y="578056"/>
                  <a:pt x="126748" y="588475"/>
                </a:cubicBezTo>
                <a:cubicBezTo>
                  <a:pt x="118903" y="599457"/>
                  <a:pt x="116485" y="613707"/>
                  <a:pt x="108641" y="624689"/>
                </a:cubicBezTo>
                <a:cubicBezTo>
                  <a:pt x="101199" y="635108"/>
                  <a:pt x="89341" y="641743"/>
                  <a:pt x="81481" y="651849"/>
                </a:cubicBezTo>
                <a:cubicBezTo>
                  <a:pt x="68120" y="669027"/>
                  <a:pt x="45267" y="706170"/>
                  <a:pt x="45267" y="706170"/>
                </a:cubicBezTo>
                <a:cubicBezTo>
                  <a:pt x="42249" y="715223"/>
                  <a:pt x="39973" y="724559"/>
                  <a:pt x="36214" y="733330"/>
                </a:cubicBezTo>
                <a:cubicBezTo>
                  <a:pt x="2647" y="811654"/>
                  <a:pt x="30289" y="733000"/>
                  <a:pt x="9053" y="796704"/>
                </a:cubicBezTo>
                <a:cubicBezTo>
                  <a:pt x="6035" y="829900"/>
                  <a:pt x="0" y="862960"/>
                  <a:pt x="0" y="896293"/>
                </a:cubicBezTo>
                <a:cubicBezTo>
                  <a:pt x="0" y="923620"/>
                  <a:pt x="3327" y="951053"/>
                  <a:pt x="9053" y="977774"/>
                </a:cubicBezTo>
                <a:cubicBezTo>
                  <a:pt x="12590" y="994279"/>
                  <a:pt x="30606" y="1035541"/>
                  <a:pt x="45267" y="1050201"/>
                </a:cubicBezTo>
                <a:cubicBezTo>
                  <a:pt x="52961" y="1057895"/>
                  <a:pt x="63574" y="1061983"/>
                  <a:pt x="72428" y="1068308"/>
                </a:cubicBezTo>
                <a:cubicBezTo>
                  <a:pt x="84706" y="1077078"/>
                  <a:pt x="95145" y="1088721"/>
                  <a:pt x="108641" y="1095469"/>
                </a:cubicBezTo>
                <a:cubicBezTo>
                  <a:pt x="139272" y="1110785"/>
                  <a:pt x="175115" y="1116006"/>
                  <a:pt x="208230" y="1122629"/>
                </a:cubicBezTo>
                <a:cubicBezTo>
                  <a:pt x="217283" y="1128665"/>
                  <a:pt x="224834" y="1138097"/>
                  <a:pt x="235390" y="1140736"/>
                </a:cubicBezTo>
                <a:cubicBezTo>
                  <a:pt x="261902" y="1147364"/>
                  <a:pt x="289818" y="1145925"/>
                  <a:pt x="316871" y="1149790"/>
                </a:cubicBezTo>
                <a:cubicBezTo>
                  <a:pt x="332104" y="1151966"/>
                  <a:pt x="347049" y="1155825"/>
                  <a:pt x="362138" y="1158843"/>
                </a:cubicBezTo>
                <a:cubicBezTo>
                  <a:pt x="533622" y="1154946"/>
                  <a:pt x="693517" y="1160332"/>
                  <a:pt x="860079" y="1140736"/>
                </a:cubicBezTo>
                <a:cubicBezTo>
                  <a:pt x="913734" y="1134424"/>
                  <a:pt x="1064886" y="1099628"/>
                  <a:pt x="1077362" y="1095469"/>
                </a:cubicBezTo>
                <a:cubicBezTo>
                  <a:pt x="1086416" y="1092451"/>
                  <a:pt x="1095347" y="1089037"/>
                  <a:pt x="1104523" y="1086415"/>
                </a:cubicBezTo>
                <a:cubicBezTo>
                  <a:pt x="1116487" y="1082997"/>
                  <a:pt x="1128818" y="1080937"/>
                  <a:pt x="1140736" y="1077362"/>
                </a:cubicBezTo>
                <a:cubicBezTo>
                  <a:pt x="1232325" y="1049886"/>
                  <a:pt x="1160687" y="1071398"/>
                  <a:pt x="1231271" y="1041148"/>
                </a:cubicBezTo>
                <a:cubicBezTo>
                  <a:pt x="1249451" y="1033357"/>
                  <a:pt x="1276274" y="1027634"/>
                  <a:pt x="1294645" y="1023041"/>
                </a:cubicBezTo>
                <a:cubicBezTo>
                  <a:pt x="1315770" y="1010970"/>
                  <a:pt x="1337493" y="999890"/>
                  <a:pt x="1358020" y="986827"/>
                </a:cubicBezTo>
                <a:cubicBezTo>
                  <a:pt x="1398892" y="960818"/>
                  <a:pt x="1386227" y="958143"/>
                  <a:pt x="1430447" y="941560"/>
                </a:cubicBezTo>
                <a:cubicBezTo>
                  <a:pt x="1442098" y="937191"/>
                  <a:pt x="1455010" y="936875"/>
                  <a:pt x="1466661" y="932506"/>
                </a:cubicBezTo>
                <a:cubicBezTo>
                  <a:pt x="1498482" y="920573"/>
                  <a:pt x="1530116" y="896240"/>
                  <a:pt x="1557196" y="878186"/>
                </a:cubicBezTo>
                <a:cubicBezTo>
                  <a:pt x="1575303" y="866115"/>
                  <a:pt x="1596129" y="857360"/>
                  <a:pt x="1611517" y="841972"/>
                </a:cubicBezTo>
                <a:cubicBezTo>
                  <a:pt x="1620570" y="832918"/>
                  <a:pt x="1630816" y="824918"/>
                  <a:pt x="1638677" y="814811"/>
                </a:cubicBezTo>
                <a:cubicBezTo>
                  <a:pt x="1652037" y="797633"/>
                  <a:pt x="1659503" y="775879"/>
                  <a:pt x="1674891" y="760491"/>
                </a:cubicBezTo>
                <a:cubicBezTo>
                  <a:pt x="1683944" y="751437"/>
                  <a:pt x="1695341" y="744234"/>
                  <a:pt x="1702051" y="733330"/>
                </a:cubicBezTo>
                <a:cubicBezTo>
                  <a:pt x="1783641" y="600748"/>
                  <a:pt x="1711851" y="678265"/>
                  <a:pt x="1774479" y="615635"/>
                </a:cubicBezTo>
                <a:cubicBezTo>
                  <a:pt x="1831525" y="444496"/>
                  <a:pt x="1807361" y="537401"/>
                  <a:pt x="1783532" y="172015"/>
                </a:cubicBezTo>
                <a:cubicBezTo>
                  <a:pt x="1781712" y="144108"/>
                  <a:pt x="1756821" y="141986"/>
                  <a:pt x="1738265" y="135801"/>
                </a:cubicBezTo>
                <a:cubicBezTo>
                  <a:pt x="1705070" y="86009"/>
                  <a:pt x="1738264" y="128255"/>
                  <a:pt x="1692998" y="90534"/>
                </a:cubicBezTo>
                <a:cubicBezTo>
                  <a:pt x="1683162" y="82337"/>
                  <a:pt x="1676639" y="70248"/>
                  <a:pt x="1665837" y="63374"/>
                </a:cubicBezTo>
                <a:cubicBezTo>
                  <a:pt x="1643065" y="48883"/>
                  <a:pt x="1615869" y="42132"/>
                  <a:pt x="1593410" y="27160"/>
                </a:cubicBezTo>
                <a:cubicBezTo>
                  <a:pt x="1584356" y="21124"/>
                  <a:pt x="1576572" y="12494"/>
                  <a:pt x="1566249" y="9053"/>
                </a:cubicBezTo>
                <a:cubicBezTo>
                  <a:pt x="1548835" y="3248"/>
                  <a:pt x="1530036" y="3018"/>
                  <a:pt x="1511929" y="0"/>
                </a:cubicBezTo>
                <a:lnTo>
                  <a:pt x="1276538" y="9053"/>
                </a:lnTo>
                <a:cubicBezTo>
                  <a:pt x="1243254" y="10852"/>
                  <a:pt x="1209000" y="8949"/>
                  <a:pt x="1176950" y="18106"/>
                </a:cubicBezTo>
                <a:cubicBezTo>
                  <a:pt x="1164639" y="21623"/>
                  <a:pt x="1161242" y="39541"/>
                  <a:pt x="1149790" y="45267"/>
                </a:cubicBezTo>
                <a:cubicBezTo>
                  <a:pt x="1136027" y="52149"/>
                  <a:pt x="1119451" y="50588"/>
                  <a:pt x="1104523" y="54320"/>
                </a:cubicBezTo>
                <a:cubicBezTo>
                  <a:pt x="1095265" y="56635"/>
                  <a:pt x="1086134" y="59615"/>
                  <a:pt x="1077362" y="63374"/>
                </a:cubicBezTo>
                <a:cubicBezTo>
                  <a:pt x="1064957" y="68690"/>
                  <a:pt x="1053679" y="76469"/>
                  <a:pt x="1041148" y="81481"/>
                </a:cubicBezTo>
                <a:cubicBezTo>
                  <a:pt x="989907" y="101978"/>
                  <a:pt x="985944" y="99735"/>
                  <a:pt x="932507" y="108641"/>
                </a:cubicBezTo>
                <a:cubicBezTo>
                  <a:pt x="917418" y="114677"/>
                  <a:pt x="903175" y="123561"/>
                  <a:pt x="887239" y="126748"/>
                </a:cubicBezTo>
                <a:cubicBezTo>
                  <a:pt x="857499" y="132696"/>
                  <a:pt x="824491" y="123645"/>
                  <a:pt x="796705" y="135801"/>
                </a:cubicBezTo>
                <a:cubicBezTo>
                  <a:pt x="773245" y="146065"/>
                  <a:pt x="767494" y="185100"/>
                  <a:pt x="742384" y="190122"/>
                </a:cubicBezTo>
                <a:lnTo>
                  <a:pt x="697117" y="199176"/>
                </a:lnTo>
                <a:cubicBezTo>
                  <a:pt x="677546" y="223639"/>
                  <a:pt x="658240" y="251189"/>
                  <a:pt x="633742" y="271603"/>
                </a:cubicBezTo>
                <a:cubicBezTo>
                  <a:pt x="625383" y="278569"/>
                  <a:pt x="616314" y="284844"/>
                  <a:pt x="606582" y="289710"/>
                </a:cubicBezTo>
                <a:cubicBezTo>
                  <a:pt x="570628" y="307688"/>
                  <a:pt x="585619" y="287219"/>
                  <a:pt x="552261" y="316871"/>
                </a:cubicBezTo>
                <a:cubicBezTo>
                  <a:pt x="436449" y="419814"/>
                  <a:pt x="536771" y="327692"/>
                  <a:pt x="479833" y="407405"/>
                </a:cubicBezTo>
                <a:cubicBezTo>
                  <a:pt x="472391" y="417824"/>
                  <a:pt x="460870" y="424730"/>
                  <a:pt x="452673" y="434566"/>
                </a:cubicBezTo>
                <a:cubicBezTo>
                  <a:pt x="445707" y="442925"/>
                  <a:pt x="440602" y="452673"/>
                  <a:pt x="434566" y="461726"/>
                </a:cubicBezTo>
                <a:lnTo>
                  <a:pt x="425513" y="488887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 rot="20085838">
            <a:off x="2489127" y="2732374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Measure of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contaminant flux into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the water column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1" animBg="1"/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After the deployment period (~ 28 days)</a:t>
            </a:r>
          </a:p>
          <a:p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Samplers removed from deployment gear (e.g., stainless steel rings, copper tubing, minnow cages, frames)</a:t>
            </a:r>
          </a:p>
          <a:p>
            <a:pPr lvl="1"/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Samplers wiped clean with laboratory tissue and/or quickly rinsed with clean water</a:t>
            </a:r>
          </a:p>
          <a:p>
            <a:pPr lvl="1"/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Samplers wrapped in aluminum foil or placed in clean glass jars (with teflon-lined lids) and returned to the laboratory in a clean cooler(s) on ice (as soon as possible)</a:t>
            </a:r>
          </a:p>
          <a:p>
            <a:pPr lvl="1"/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Samplers stored at - 4</a:t>
            </a:r>
            <a:r>
              <a:rPr lang="en-US" sz="1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º</a:t>
            </a: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 in the dark until organic solvent extraction and chemical analyses are performed</a:t>
            </a:r>
          </a:p>
          <a:p>
            <a:pPr lvl="1"/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28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Preparing, Deploying,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Recovering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Storing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Selecting Passive Samplers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29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6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8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0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8600" y="838200"/>
          <a:ext cx="8686802" cy="4977846"/>
        </p:xfrm>
        <a:graphic>
          <a:graphicData uri="http://schemas.openxmlformats.org/drawingml/2006/table">
            <a:tbl>
              <a:tblPr/>
              <a:tblGrid>
                <a:gridCol w="1960072"/>
                <a:gridCol w="3141700"/>
                <a:gridCol w="3585030"/>
              </a:tblGrid>
              <a:tr h="27533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Passive Sampler</a:t>
                      </a:r>
                      <a:endParaRPr lang="en-US" sz="1200" dirty="0">
                        <a:latin typeface="Arial"/>
                        <a:ea typeface="Times New Roman"/>
                      </a:endParaRPr>
                    </a:p>
                  </a:txBody>
                  <a:tcPr marL="38262" marR="25805" marT="32034" marB="320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Advantages</a:t>
                      </a:r>
                      <a:endParaRPr lang="en-US" sz="1200" dirty="0">
                        <a:latin typeface="Arial"/>
                        <a:ea typeface="Times New Roman"/>
                      </a:endParaRPr>
                    </a:p>
                  </a:txBody>
                  <a:tcPr marL="38262" marR="25805" marT="64067" marB="2580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Disadvantages</a:t>
                      </a:r>
                      <a:endParaRPr lang="en-US" sz="1200" dirty="0">
                        <a:latin typeface="Arial"/>
                        <a:ea typeface="Times New Roman"/>
                      </a:endParaRPr>
                    </a:p>
                  </a:txBody>
                  <a:tcPr marL="38262" marR="25805" marT="32034" marB="320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793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latin typeface="Arial"/>
                          <a:ea typeface="Times New Roman"/>
                        </a:rPr>
                        <a:t>Polyethylene (PE)</a:t>
                      </a:r>
                      <a:endParaRPr lang="en-US" sz="900" dirty="0">
                        <a:latin typeface="Arial"/>
                        <a:ea typeface="Times New Roman"/>
                      </a:endParaRPr>
                    </a:p>
                  </a:txBody>
                  <a:tcPr marL="38262" marR="25805" marT="6229" marB="622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● Inexpensive polymer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● Robust and rugged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● Easy to work with 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Simple to deploy and recover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Not limited by sample mass (greater analytical sensitivity)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Will stretch during deployment before it rips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Increasing use globally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Good for both water column and sediment deployments </a:t>
                      </a:r>
                    </a:p>
                  </a:txBody>
                  <a:tcPr marL="38262" marR="25805" marT="6229" marB="622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620" algn="l"/>
                        </a:tabLs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Slower equilibration than SPME</a:t>
                      </a:r>
                    </a:p>
                    <a:p>
                      <a:pPr marL="134620" marR="0" indent="-13462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620" algn="l"/>
                        </a:tabLs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Folds on itself, making cleaning difficult</a:t>
                      </a:r>
                    </a:p>
                  </a:txBody>
                  <a:tcPr marL="38262" marR="25805" marT="6229" marB="622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7137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latin typeface="Arial"/>
                          <a:ea typeface="Times New Roman"/>
                        </a:rPr>
                        <a:t>Polyoxymethylene (POM)</a:t>
                      </a:r>
                      <a:endParaRPr lang="en-US" sz="900" dirty="0">
                        <a:latin typeface="Arial"/>
                        <a:ea typeface="Times New Roman"/>
                      </a:endParaRPr>
                    </a:p>
                  </a:txBody>
                  <a:tcPr marL="38262" marR="25805" marT="6229" marB="622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Inexpensive polymer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Robust and rugged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Easy to work with 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Simple to deploy and recover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Not limited by sample mass (greater analytical sensitivity)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Cleans easily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Increasing use globally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Good for both water column and</a:t>
                      </a:r>
                      <a:br>
                        <a:rPr lang="en-US" sz="900" dirty="0">
                          <a:latin typeface="Arial"/>
                          <a:ea typeface="Times New Roman"/>
                        </a:rPr>
                      </a:br>
                      <a:r>
                        <a:rPr lang="en-US" sz="900" dirty="0">
                          <a:latin typeface="Arial"/>
                          <a:ea typeface="Times New Roman"/>
                        </a:rPr>
                        <a:t>sediment deployments</a:t>
                      </a:r>
                    </a:p>
                  </a:txBody>
                  <a:tcPr marL="38262" marR="25805" marT="6229" marB="622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620" algn="l"/>
                        </a:tabLs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Slower equilibration than SPME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620" algn="l"/>
                        </a:tabLs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Can rip easily compared with PE</a:t>
                      </a:r>
                    </a:p>
                  </a:txBody>
                  <a:tcPr marL="38262" marR="25805" marT="6229" marB="622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11709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Solid Phase </a:t>
                      </a:r>
                      <a:r>
                        <a:rPr lang="en-US" sz="900" dirty="0" err="1" smtClean="0">
                          <a:latin typeface="Arial"/>
                          <a:ea typeface="Times New Roman"/>
                        </a:rPr>
                        <a:t>Microextraction</a:t>
                      </a:r>
                      <a:r>
                        <a:rPr lang="en-US" sz="900" dirty="0" smtClean="0">
                          <a:latin typeface="Arial"/>
                          <a:ea typeface="Times New Roman"/>
                        </a:rPr>
                        <a:t> (SPME)</a:t>
                      </a:r>
                      <a:endParaRPr lang="en-US" sz="900" dirty="0">
                        <a:latin typeface="Arial"/>
                        <a:ea typeface="Times New Roman"/>
                      </a:endParaRPr>
                    </a:p>
                  </a:txBody>
                  <a:tcPr marL="38262" marR="25805" marT="25805" marB="622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4"/>
                    </a:solidFill>
                  </a:tcPr>
                </a:tc>
                <a:tc>
                  <a:txBody>
                    <a:bodyPr/>
                    <a:lstStyle/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Inexpensive polymer fibers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Rapid equilibrium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Widely used globally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Once protected, simple to deploy </a:t>
                      </a:r>
                      <a:r>
                        <a:rPr lang="en-US" sz="900" dirty="0" smtClean="0">
                          <a:latin typeface="Arial"/>
                          <a:ea typeface="Times New Roman"/>
                        </a:rPr>
                        <a:t>and </a:t>
                      </a:r>
                      <a:r>
                        <a:rPr lang="en-US" sz="900" dirty="0">
                          <a:latin typeface="Arial"/>
                          <a:ea typeface="Times New Roman"/>
                        </a:rPr>
                        <a:t>recover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Clean easily</a:t>
                      </a:r>
                    </a:p>
                    <a:p>
                      <a:pPr marL="116840" marR="0" indent="-11684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Good for sediment deployments</a:t>
                      </a:r>
                    </a:p>
                  </a:txBody>
                  <a:tcPr marL="38262" marR="25805" marT="25805" marB="622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620" algn="l"/>
                        </a:tabLs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Fragile – need to protect during </a:t>
                      </a:r>
                      <a:r>
                        <a:rPr lang="en-US" sz="900" dirty="0" smtClean="0">
                          <a:latin typeface="Arial"/>
                          <a:ea typeface="Times New Roman"/>
                        </a:rPr>
                        <a:t>deployment</a:t>
                      </a:r>
                      <a:endParaRPr lang="en-US" sz="900" dirty="0">
                        <a:latin typeface="Arial"/>
                        <a:ea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620" algn="l"/>
                        </a:tabLs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Relatively difficult to handle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620" algn="l"/>
                        </a:tabLs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Limited polymer mass (less </a:t>
                      </a:r>
                      <a:r>
                        <a:rPr lang="en-US" sz="900" dirty="0" smtClean="0">
                          <a:latin typeface="Arial"/>
                          <a:ea typeface="Times New Roman"/>
                        </a:rPr>
                        <a:t>analytical </a:t>
                      </a:r>
                      <a:r>
                        <a:rPr lang="en-US" sz="900" dirty="0">
                          <a:latin typeface="Arial"/>
                          <a:ea typeface="Times New Roman"/>
                        </a:rPr>
                        <a:t>sensitivity)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620" algn="l"/>
                        </a:tabLs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● Poor for water column deployments                  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620" algn="l"/>
                        </a:tabLst>
                      </a:pPr>
                      <a:r>
                        <a:rPr lang="en-US" sz="900" dirty="0">
                          <a:latin typeface="Arial"/>
                          <a:ea typeface="Times New Roman"/>
                        </a:rPr>
                        <a:t>   because of the limited polymer mass</a:t>
                      </a:r>
                    </a:p>
                  </a:txBody>
                  <a:tcPr marL="38262" marR="25805" marT="25805" marB="622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DF4"/>
                    </a:solidFill>
                  </a:tcPr>
                </a:tc>
              </a:tr>
            </a:tbl>
          </a:graphicData>
        </a:graphic>
      </p:graphicFrame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-90688"/>
            <a:ext cx="65" cy="63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152352" rIns="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4938" algn="l"/>
              </a:tabLst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032981" y="976045"/>
            <a:ext cx="1498397" cy="656193"/>
          </a:xfrm>
          <a:custGeom>
            <a:avLst/>
            <a:gdLst>
              <a:gd name="connsiteX0" fmla="*/ 1059540 w 1498397"/>
              <a:gd name="connsiteY0" fmla="*/ 92467 h 656193"/>
              <a:gd name="connsiteX1" fmla="*/ 905428 w 1498397"/>
              <a:gd name="connsiteY1" fmla="*/ 30822 h 656193"/>
              <a:gd name="connsiteX2" fmla="*/ 864331 w 1498397"/>
              <a:gd name="connsiteY2" fmla="*/ 20548 h 656193"/>
              <a:gd name="connsiteX3" fmla="*/ 833509 w 1498397"/>
              <a:gd name="connsiteY3" fmla="*/ 10274 h 656193"/>
              <a:gd name="connsiteX4" fmla="*/ 771864 w 1498397"/>
              <a:gd name="connsiteY4" fmla="*/ 0 h 656193"/>
              <a:gd name="connsiteX5" fmla="*/ 309527 w 1498397"/>
              <a:gd name="connsiteY5" fmla="*/ 20548 h 656193"/>
              <a:gd name="connsiteX6" fmla="*/ 247882 w 1498397"/>
              <a:gd name="connsiteY6" fmla="*/ 61645 h 656193"/>
              <a:gd name="connsiteX7" fmla="*/ 206785 w 1498397"/>
              <a:gd name="connsiteY7" fmla="*/ 82193 h 656193"/>
              <a:gd name="connsiteX8" fmla="*/ 134866 w 1498397"/>
              <a:gd name="connsiteY8" fmla="*/ 154112 h 656193"/>
              <a:gd name="connsiteX9" fmla="*/ 93770 w 1498397"/>
              <a:gd name="connsiteY9" fmla="*/ 195209 h 656193"/>
              <a:gd name="connsiteX10" fmla="*/ 42399 w 1498397"/>
              <a:gd name="connsiteY10" fmla="*/ 287676 h 656193"/>
              <a:gd name="connsiteX11" fmla="*/ 21850 w 1498397"/>
              <a:gd name="connsiteY11" fmla="*/ 318499 h 656193"/>
              <a:gd name="connsiteX12" fmla="*/ 1302 w 1498397"/>
              <a:gd name="connsiteY12" fmla="*/ 421240 h 656193"/>
              <a:gd name="connsiteX13" fmla="*/ 11576 w 1498397"/>
              <a:gd name="connsiteY13" fmla="*/ 523982 h 656193"/>
              <a:gd name="connsiteX14" fmla="*/ 52673 w 1498397"/>
              <a:gd name="connsiteY14" fmla="*/ 565079 h 656193"/>
              <a:gd name="connsiteX15" fmla="*/ 114318 w 1498397"/>
              <a:gd name="connsiteY15" fmla="*/ 616449 h 656193"/>
              <a:gd name="connsiteX16" fmla="*/ 155415 w 1498397"/>
              <a:gd name="connsiteY16" fmla="*/ 626724 h 656193"/>
              <a:gd name="connsiteX17" fmla="*/ 227334 w 1498397"/>
              <a:gd name="connsiteY17" fmla="*/ 647272 h 656193"/>
              <a:gd name="connsiteX18" fmla="*/ 1378039 w 1498397"/>
              <a:gd name="connsiteY18" fmla="*/ 636998 h 656193"/>
              <a:gd name="connsiteX19" fmla="*/ 1408862 w 1498397"/>
              <a:gd name="connsiteY19" fmla="*/ 626724 h 656193"/>
              <a:gd name="connsiteX20" fmla="*/ 1429410 w 1498397"/>
              <a:gd name="connsiteY20" fmla="*/ 606175 h 656193"/>
              <a:gd name="connsiteX21" fmla="*/ 1480781 w 1498397"/>
              <a:gd name="connsiteY21" fmla="*/ 565079 h 656193"/>
              <a:gd name="connsiteX22" fmla="*/ 1491055 w 1498397"/>
              <a:gd name="connsiteY22" fmla="*/ 534256 h 656193"/>
              <a:gd name="connsiteX23" fmla="*/ 1470507 w 1498397"/>
              <a:gd name="connsiteY23" fmla="*/ 318499 h 656193"/>
              <a:gd name="connsiteX24" fmla="*/ 1439684 w 1498397"/>
              <a:gd name="connsiteY24" fmla="*/ 246580 h 656193"/>
              <a:gd name="connsiteX25" fmla="*/ 1398588 w 1498397"/>
              <a:gd name="connsiteY25" fmla="*/ 184935 h 656193"/>
              <a:gd name="connsiteX26" fmla="*/ 1326668 w 1498397"/>
              <a:gd name="connsiteY26" fmla="*/ 92467 h 656193"/>
              <a:gd name="connsiteX27" fmla="*/ 1295846 w 1498397"/>
              <a:gd name="connsiteY27" fmla="*/ 82193 h 656193"/>
              <a:gd name="connsiteX28" fmla="*/ 1275298 w 1498397"/>
              <a:gd name="connsiteY28" fmla="*/ 51371 h 656193"/>
              <a:gd name="connsiteX29" fmla="*/ 1244475 w 1498397"/>
              <a:gd name="connsiteY29" fmla="*/ 41097 h 656193"/>
              <a:gd name="connsiteX30" fmla="*/ 1172556 w 1498397"/>
              <a:gd name="connsiteY30" fmla="*/ 20548 h 656193"/>
              <a:gd name="connsiteX31" fmla="*/ 1059540 w 1498397"/>
              <a:gd name="connsiteY31" fmla="*/ 30822 h 656193"/>
              <a:gd name="connsiteX32" fmla="*/ 1018444 w 1498397"/>
              <a:gd name="connsiteY32" fmla="*/ 51371 h 656193"/>
              <a:gd name="connsiteX33" fmla="*/ 946525 w 1498397"/>
              <a:gd name="connsiteY33" fmla="*/ 82193 h 656193"/>
              <a:gd name="connsiteX34" fmla="*/ 905428 w 1498397"/>
              <a:gd name="connsiteY34" fmla="*/ 133564 h 656193"/>
              <a:gd name="connsiteX35" fmla="*/ 895154 w 1498397"/>
              <a:gd name="connsiteY35" fmla="*/ 143838 h 6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98397" h="656193">
                <a:moveTo>
                  <a:pt x="1059540" y="92467"/>
                </a:moveTo>
                <a:cubicBezTo>
                  <a:pt x="1000371" y="53021"/>
                  <a:pt x="1013429" y="57822"/>
                  <a:pt x="905428" y="30822"/>
                </a:cubicBezTo>
                <a:cubicBezTo>
                  <a:pt x="891729" y="27397"/>
                  <a:pt x="877908" y="24427"/>
                  <a:pt x="864331" y="20548"/>
                </a:cubicBezTo>
                <a:cubicBezTo>
                  <a:pt x="853918" y="17573"/>
                  <a:pt x="844081" y="12623"/>
                  <a:pt x="833509" y="10274"/>
                </a:cubicBezTo>
                <a:cubicBezTo>
                  <a:pt x="813173" y="5755"/>
                  <a:pt x="792412" y="3425"/>
                  <a:pt x="771864" y="0"/>
                </a:cubicBezTo>
                <a:cubicBezTo>
                  <a:pt x="617752" y="6849"/>
                  <a:pt x="462735" y="2524"/>
                  <a:pt x="309527" y="20548"/>
                </a:cubicBezTo>
                <a:cubicBezTo>
                  <a:pt x="285000" y="23434"/>
                  <a:pt x="269971" y="50601"/>
                  <a:pt x="247882" y="61645"/>
                </a:cubicBezTo>
                <a:lnTo>
                  <a:pt x="206785" y="82193"/>
                </a:lnTo>
                <a:lnTo>
                  <a:pt x="134866" y="154112"/>
                </a:lnTo>
                <a:lnTo>
                  <a:pt x="93770" y="195209"/>
                </a:lnTo>
                <a:cubicBezTo>
                  <a:pt x="75685" y="249459"/>
                  <a:pt x="89502" y="217022"/>
                  <a:pt x="42399" y="287676"/>
                </a:cubicBezTo>
                <a:lnTo>
                  <a:pt x="21850" y="318499"/>
                </a:lnTo>
                <a:cubicBezTo>
                  <a:pt x="9198" y="356456"/>
                  <a:pt x="1302" y="374017"/>
                  <a:pt x="1302" y="421240"/>
                </a:cubicBezTo>
                <a:cubicBezTo>
                  <a:pt x="1302" y="455658"/>
                  <a:pt x="0" y="491569"/>
                  <a:pt x="11576" y="523982"/>
                </a:cubicBezTo>
                <a:cubicBezTo>
                  <a:pt x="18092" y="542227"/>
                  <a:pt x="38974" y="551380"/>
                  <a:pt x="52673" y="565079"/>
                </a:cubicBezTo>
                <a:cubicBezTo>
                  <a:pt x="71189" y="583595"/>
                  <a:pt x="89284" y="605720"/>
                  <a:pt x="114318" y="616449"/>
                </a:cubicBezTo>
                <a:cubicBezTo>
                  <a:pt x="127297" y="622011"/>
                  <a:pt x="141838" y="622845"/>
                  <a:pt x="155415" y="626724"/>
                </a:cubicBezTo>
                <a:cubicBezTo>
                  <a:pt x="258552" y="656193"/>
                  <a:pt x="98908" y="615166"/>
                  <a:pt x="227334" y="647272"/>
                </a:cubicBezTo>
                <a:lnTo>
                  <a:pt x="1378039" y="636998"/>
                </a:lnTo>
                <a:cubicBezTo>
                  <a:pt x="1388867" y="636810"/>
                  <a:pt x="1399575" y="632296"/>
                  <a:pt x="1408862" y="626724"/>
                </a:cubicBezTo>
                <a:cubicBezTo>
                  <a:pt x="1417168" y="621740"/>
                  <a:pt x="1421846" y="612226"/>
                  <a:pt x="1429410" y="606175"/>
                </a:cubicBezTo>
                <a:cubicBezTo>
                  <a:pt x="1494226" y="554321"/>
                  <a:pt x="1431156" y="614702"/>
                  <a:pt x="1480781" y="565079"/>
                </a:cubicBezTo>
                <a:cubicBezTo>
                  <a:pt x="1484206" y="554805"/>
                  <a:pt x="1491055" y="545086"/>
                  <a:pt x="1491055" y="534256"/>
                </a:cubicBezTo>
                <a:cubicBezTo>
                  <a:pt x="1491055" y="291650"/>
                  <a:pt x="1498397" y="416112"/>
                  <a:pt x="1470507" y="318499"/>
                </a:cubicBezTo>
                <a:cubicBezTo>
                  <a:pt x="1453920" y="260448"/>
                  <a:pt x="1470965" y="293501"/>
                  <a:pt x="1439684" y="246580"/>
                </a:cubicBezTo>
                <a:cubicBezTo>
                  <a:pt x="1420035" y="187632"/>
                  <a:pt x="1443481" y="242654"/>
                  <a:pt x="1398588" y="184935"/>
                </a:cubicBezTo>
                <a:cubicBezTo>
                  <a:pt x="1376607" y="156673"/>
                  <a:pt x="1358965" y="113998"/>
                  <a:pt x="1326668" y="92467"/>
                </a:cubicBezTo>
                <a:cubicBezTo>
                  <a:pt x="1317657" y="86460"/>
                  <a:pt x="1306120" y="85618"/>
                  <a:pt x="1295846" y="82193"/>
                </a:cubicBezTo>
                <a:cubicBezTo>
                  <a:pt x="1288997" y="71919"/>
                  <a:pt x="1284940" y="59085"/>
                  <a:pt x="1275298" y="51371"/>
                </a:cubicBezTo>
                <a:cubicBezTo>
                  <a:pt x="1266841" y="44606"/>
                  <a:pt x="1254888" y="44072"/>
                  <a:pt x="1244475" y="41097"/>
                </a:cubicBezTo>
                <a:cubicBezTo>
                  <a:pt x="1154169" y="15294"/>
                  <a:pt x="1246460" y="45182"/>
                  <a:pt x="1172556" y="20548"/>
                </a:cubicBezTo>
                <a:cubicBezTo>
                  <a:pt x="1134884" y="23973"/>
                  <a:pt x="1096633" y="23403"/>
                  <a:pt x="1059540" y="30822"/>
                </a:cubicBezTo>
                <a:cubicBezTo>
                  <a:pt x="1044522" y="33826"/>
                  <a:pt x="1032521" y="45338"/>
                  <a:pt x="1018444" y="51371"/>
                </a:cubicBezTo>
                <a:cubicBezTo>
                  <a:pt x="980084" y="67811"/>
                  <a:pt x="987418" y="54931"/>
                  <a:pt x="946525" y="82193"/>
                </a:cubicBezTo>
                <a:cubicBezTo>
                  <a:pt x="926801" y="95343"/>
                  <a:pt x="919168" y="115244"/>
                  <a:pt x="905428" y="133564"/>
                </a:cubicBezTo>
                <a:cubicBezTo>
                  <a:pt x="902522" y="137439"/>
                  <a:pt x="898579" y="140413"/>
                  <a:pt x="895154" y="143838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013735" y="2763748"/>
            <a:ext cx="1530849" cy="616450"/>
          </a:xfrm>
          <a:custGeom>
            <a:avLst/>
            <a:gdLst>
              <a:gd name="connsiteX0" fmla="*/ 801384 w 1530849"/>
              <a:gd name="connsiteY0" fmla="*/ 154113 h 616450"/>
              <a:gd name="connsiteX1" fmla="*/ 729465 w 1530849"/>
              <a:gd name="connsiteY1" fmla="*/ 123290 h 616450"/>
              <a:gd name="connsiteX2" fmla="*/ 667820 w 1530849"/>
              <a:gd name="connsiteY2" fmla="*/ 102742 h 616450"/>
              <a:gd name="connsiteX3" fmla="*/ 595901 w 1530849"/>
              <a:gd name="connsiteY3" fmla="*/ 82194 h 616450"/>
              <a:gd name="connsiteX4" fmla="*/ 503434 w 1530849"/>
              <a:gd name="connsiteY4" fmla="*/ 71919 h 616450"/>
              <a:gd name="connsiteX5" fmla="*/ 133564 w 1530849"/>
              <a:gd name="connsiteY5" fmla="*/ 92468 h 616450"/>
              <a:gd name="connsiteX6" fmla="*/ 102741 w 1530849"/>
              <a:gd name="connsiteY6" fmla="*/ 102742 h 616450"/>
              <a:gd name="connsiteX7" fmla="*/ 92467 w 1530849"/>
              <a:gd name="connsiteY7" fmla="*/ 133564 h 616450"/>
              <a:gd name="connsiteX8" fmla="*/ 61645 w 1530849"/>
              <a:gd name="connsiteY8" fmla="*/ 143839 h 616450"/>
              <a:gd name="connsiteX9" fmla="*/ 20548 w 1530849"/>
              <a:gd name="connsiteY9" fmla="*/ 226032 h 616450"/>
              <a:gd name="connsiteX10" fmla="*/ 0 w 1530849"/>
              <a:gd name="connsiteY10" fmla="*/ 287677 h 616450"/>
              <a:gd name="connsiteX11" fmla="*/ 20548 w 1530849"/>
              <a:gd name="connsiteY11" fmla="*/ 431515 h 616450"/>
              <a:gd name="connsiteX12" fmla="*/ 30822 w 1530849"/>
              <a:gd name="connsiteY12" fmla="*/ 462337 h 616450"/>
              <a:gd name="connsiteX13" fmla="*/ 51371 w 1530849"/>
              <a:gd name="connsiteY13" fmla="*/ 482886 h 616450"/>
              <a:gd name="connsiteX14" fmla="*/ 61645 w 1530849"/>
              <a:gd name="connsiteY14" fmla="*/ 513708 h 616450"/>
              <a:gd name="connsiteX15" fmla="*/ 113016 w 1530849"/>
              <a:gd name="connsiteY15" fmla="*/ 575353 h 616450"/>
              <a:gd name="connsiteX16" fmla="*/ 154112 w 1530849"/>
              <a:gd name="connsiteY16" fmla="*/ 595901 h 616450"/>
              <a:gd name="connsiteX17" fmla="*/ 184935 w 1530849"/>
              <a:gd name="connsiteY17" fmla="*/ 606176 h 616450"/>
              <a:gd name="connsiteX18" fmla="*/ 585627 w 1530849"/>
              <a:gd name="connsiteY18" fmla="*/ 616450 h 616450"/>
              <a:gd name="connsiteX19" fmla="*/ 1366463 w 1530849"/>
              <a:gd name="connsiteY19" fmla="*/ 606176 h 616450"/>
              <a:gd name="connsiteX20" fmla="*/ 1387011 w 1530849"/>
              <a:gd name="connsiteY20" fmla="*/ 585627 h 616450"/>
              <a:gd name="connsiteX21" fmla="*/ 1417834 w 1530849"/>
              <a:gd name="connsiteY21" fmla="*/ 575353 h 616450"/>
              <a:gd name="connsiteX22" fmla="*/ 1448656 w 1530849"/>
              <a:gd name="connsiteY22" fmla="*/ 554805 h 616450"/>
              <a:gd name="connsiteX23" fmla="*/ 1489753 w 1530849"/>
              <a:gd name="connsiteY23" fmla="*/ 513708 h 616450"/>
              <a:gd name="connsiteX24" fmla="*/ 1500027 w 1530849"/>
              <a:gd name="connsiteY24" fmla="*/ 482886 h 616450"/>
              <a:gd name="connsiteX25" fmla="*/ 1520575 w 1530849"/>
              <a:gd name="connsiteY25" fmla="*/ 452063 h 616450"/>
              <a:gd name="connsiteX26" fmla="*/ 1530849 w 1530849"/>
              <a:gd name="connsiteY26" fmla="*/ 410967 h 616450"/>
              <a:gd name="connsiteX27" fmla="*/ 1520575 w 1530849"/>
              <a:gd name="connsiteY27" fmla="*/ 246580 h 616450"/>
              <a:gd name="connsiteX28" fmla="*/ 1510301 w 1530849"/>
              <a:gd name="connsiteY28" fmla="*/ 215758 h 616450"/>
              <a:gd name="connsiteX29" fmla="*/ 1469204 w 1530849"/>
              <a:gd name="connsiteY29" fmla="*/ 174661 h 616450"/>
              <a:gd name="connsiteX30" fmla="*/ 1397285 w 1530849"/>
              <a:gd name="connsiteY30" fmla="*/ 102742 h 616450"/>
              <a:gd name="connsiteX31" fmla="*/ 1366463 w 1530849"/>
              <a:gd name="connsiteY31" fmla="*/ 82194 h 616450"/>
              <a:gd name="connsiteX32" fmla="*/ 1325366 w 1530849"/>
              <a:gd name="connsiteY32" fmla="*/ 71919 h 616450"/>
              <a:gd name="connsiteX33" fmla="*/ 1284269 w 1530849"/>
              <a:gd name="connsiteY33" fmla="*/ 51371 h 616450"/>
              <a:gd name="connsiteX34" fmla="*/ 1171254 w 1530849"/>
              <a:gd name="connsiteY34" fmla="*/ 20549 h 616450"/>
              <a:gd name="connsiteX35" fmla="*/ 1099335 w 1530849"/>
              <a:gd name="connsiteY35" fmla="*/ 0 h 616450"/>
              <a:gd name="connsiteX36" fmla="*/ 811658 w 1530849"/>
              <a:gd name="connsiteY36" fmla="*/ 10274 h 616450"/>
              <a:gd name="connsiteX37" fmla="*/ 770562 w 1530849"/>
              <a:gd name="connsiteY37" fmla="*/ 30823 h 616450"/>
              <a:gd name="connsiteX38" fmla="*/ 719191 w 1530849"/>
              <a:gd name="connsiteY38" fmla="*/ 41097 h 616450"/>
              <a:gd name="connsiteX39" fmla="*/ 688368 w 1530849"/>
              <a:gd name="connsiteY39" fmla="*/ 51371 h 616450"/>
              <a:gd name="connsiteX40" fmla="*/ 657546 w 1530849"/>
              <a:gd name="connsiteY40" fmla="*/ 71919 h 616450"/>
              <a:gd name="connsiteX41" fmla="*/ 626723 w 1530849"/>
              <a:gd name="connsiteY41" fmla="*/ 82194 h 616450"/>
              <a:gd name="connsiteX42" fmla="*/ 595901 w 1530849"/>
              <a:gd name="connsiteY42" fmla="*/ 113016 h 616450"/>
              <a:gd name="connsiteX43" fmla="*/ 565078 w 1530849"/>
              <a:gd name="connsiteY43" fmla="*/ 133564 h 61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30849" h="616450">
                <a:moveTo>
                  <a:pt x="801384" y="154113"/>
                </a:moveTo>
                <a:cubicBezTo>
                  <a:pt x="752485" y="121512"/>
                  <a:pt x="789778" y="141384"/>
                  <a:pt x="729465" y="123290"/>
                </a:cubicBezTo>
                <a:cubicBezTo>
                  <a:pt x="708719" y="117066"/>
                  <a:pt x="688368" y="109591"/>
                  <a:pt x="667820" y="102742"/>
                </a:cubicBezTo>
                <a:cubicBezTo>
                  <a:pt x="644802" y="95069"/>
                  <a:pt x="619863" y="85881"/>
                  <a:pt x="595901" y="82194"/>
                </a:cubicBezTo>
                <a:cubicBezTo>
                  <a:pt x="565250" y="77478"/>
                  <a:pt x="534256" y="75344"/>
                  <a:pt x="503434" y="71919"/>
                </a:cubicBezTo>
                <a:cubicBezTo>
                  <a:pt x="321257" y="77612"/>
                  <a:pt x="260335" y="56249"/>
                  <a:pt x="133564" y="92468"/>
                </a:cubicBezTo>
                <a:cubicBezTo>
                  <a:pt x="123151" y="95443"/>
                  <a:pt x="113015" y="99317"/>
                  <a:pt x="102741" y="102742"/>
                </a:cubicBezTo>
                <a:cubicBezTo>
                  <a:pt x="99316" y="113016"/>
                  <a:pt x="100125" y="125906"/>
                  <a:pt x="92467" y="133564"/>
                </a:cubicBezTo>
                <a:cubicBezTo>
                  <a:pt x="84809" y="141222"/>
                  <a:pt x="68294" y="135290"/>
                  <a:pt x="61645" y="143839"/>
                </a:cubicBezTo>
                <a:cubicBezTo>
                  <a:pt x="42839" y="168018"/>
                  <a:pt x="30234" y="196972"/>
                  <a:pt x="20548" y="226032"/>
                </a:cubicBezTo>
                <a:lnTo>
                  <a:pt x="0" y="287677"/>
                </a:lnTo>
                <a:cubicBezTo>
                  <a:pt x="6849" y="335623"/>
                  <a:pt x="5232" y="385568"/>
                  <a:pt x="20548" y="431515"/>
                </a:cubicBezTo>
                <a:cubicBezTo>
                  <a:pt x="23973" y="441789"/>
                  <a:pt x="25250" y="453051"/>
                  <a:pt x="30822" y="462337"/>
                </a:cubicBezTo>
                <a:cubicBezTo>
                  <a:pt x="35806" y="470643"/>
                  <a:pt x="44521" y="476036"/>
                  <a:pt x="51371" y="482886"/>
                </a:cubicBezTo>
                <a:cubicBezTo>
                  <a:pt x="54796" y="493160"/>
                  <a:pt x="56802" y="504022"/>
                  <a:pt x="61645" y="513708"/>
                </a:cubicBezTo>
                <a:cubicBezTo>
                  <a:pt x="71659" y="533736"/>
                  <a:pt x="95340" y="562728"/>
                  <a:pt x="113016" y="575353"/>
                </a:cubicBezTo>
                <a:cubicBezTo>
                  <a:pt x="125479" y="584255"/>
                  <a:pt x="140035" y="589868"/>
                  <a:pt x="154112" y="595901"/>
                </a:cubicBezTo>
                <a:cubicBezTo>
                  <a:pt x="164066" y="600167"/>
                  <a:pt x="174117" y="605661"/>
                  <a:pt x="184935" y="606176"/>
                </a:cubicBezTo>
                <a:cubicBezTo>
                  <a:pt x="318392" y="612531"/>
                  <a:pt x="452063" y="613025"/>
                  <a:pt x="585627" y="616450"/>
                </a:cubicBezTo>
                <a:cubicBezTo>
                  <a:pt x="845906" y="613025"/>
                  <a:pt x="1106354" y="616180"/>
                  <a:pt x="1366463" y="606176"/>
                </a:cubicBezTo>
                <a:cubicBezTo>
                  <a:pt x="1376142" y="605804"/>
                  <a:pt x="1378705" y="590611"/>
                  <a:pt x="1387011" y="585627"/>
                </a:cubicBezTo>
                <a:cubicBezTo>
                  <a:pt x="1396298" y="580055"/>
                  <a:pt x="1407560" y="578778"/>
                  <a:pt x="1417834" y="575353"/>
                </a:cubicBezTo>
                <a:cubicBezTo>
                  <a:pt x="1428108" y="568504"/>
                  <a:pt x="1439281" y="562841"/>
                  <a:pt x="1448656" y="554805"/>
                </a:cubicBezTo>
                <a:cubicBezTo>
                  <a:pt x="1463365" y="542197"/>
                  <a:pt x="1489753" y="513708"/>
                  <a:pt x="1489753" y="513708"/>
                </a:cubicBezTo>
                <a:cubicBezTo>
                  <a:pt x="1493178" y="503434"/>
                  <a:pt x="1495184" y="492572"/>
                  <a:pt x="1500027" y="482886"/>
                </a:cubicBezTo>
                <a:cubicBezTo>
                  <a:pt x="1505549" y="471841"/>
                  <a:pt x="1515711" y="463413"/>
                  <a:pt x="1520575" y="452063"/>
                </a:cubicBezTo>
                <a:cubicBezTo>
                  <a:pt x="1526137" y="439084"/>
                  <a:pt x="1527424" y="424666"/>
                  <a:pt x="1530849" y="410967"/>
                </a:cubicBezTo>
                <a:cubicBezTo>
                  <a:pt x="1527424" y="356171"/>
                  <a:pt x="1526322" y="301181"/>
                  <a:pt x="1520575" y="246580"/>
                </a:cubicBezTo>
                <a:cubicBezTo>
                  <a:pt x="1519441" y="235810"/>
                  <a:pt x="1516596" y="224571"/>
                  <a:pt x="1510301" y="215758"/>
                </a:cubicBezTo>
                <a:cubicBezTo>
                  <a:pt x="1499040" y="199993"/>
                  <a:pt x="1480828" y="190160"/>
                  <a:pt x="1469204" y="174661"/>
                </a:cubicBezTo>
                <a:cubicBezTo>
                  <a:pt x="1431268" y="124079"/>
                  <a:pt x="1448921" y="139624"/>
                  <a:pt x="1397285" y="102742"/>
                </a:cubicBezTo>
                <a:cubicBezTo>
                  <a:pt x="1387237" y="95565"/>
                  <a:pt x="1377812" y="87058"/>
                  <a:pt x="1366463" y="82194"/>
                </a:cubicBezTo>
                <a:cubicBezTo>
                  <a:pt x="1353484" y="76632"/>
                  <a:pt x="1338588" y="76877"/>
                  <a:pt x="1325366" y="71919"/>
                </a:cubicBezTo>
                <a:cubicBezTo>
                  <a:pt x="1311025" y="66541"/>
                  <a:pt x="1298347" y="57404"/>
                  <a:pt x="1284269" y="51371"/>
                </a:cubicBezTo>
                <a:cubicBezTo>
                  <a:pt x="1253159" y="38038"/>
                  <a:pt x="1194839" y="28411"/>
                  <a:pt x="1171254" y="20549"/>
                </a:cubicBezTo>
                <a:cubicBezTo>
                  <a:pt x="1127035" y="5809"/>
                  <a:pt x="1150938" y="12901"/>
                  <a:pt x="1099335" y="0"/>
                </a:cubicBezTo>
                <a:cubicBezTo>
                  <a:pt x="1003443" y="3425"/>
                  <a:pt x="907193" y="1317"/>
                  <a:pt x="811658" y="10274"/>
                </a:cubicBezTo>
                <a:cubicBezTo>
                  <a:pt x="796409" y="11704"/>
                  <a:pt x="785092" y="25980"/>
                  <a:pt x="770562" y="30823"/>
                </a:cubicBezTo>
                <a:cubicBezTo>
                  <a:pt x="753995" y="36345"/>
                  <a:pt x="736132" y="36862"/>
                  <a:pt x="719191" y="41097"/>
                </a:cubicBezTo>
                <a:cubicBezTo>
                  <a:pt x="708684" y="43724"/>
                  <a:pt x="698642" y="47946"/>
                  <a:pt x="688368" y="51371"/>
                </a:cubicBezTo>
                <a:cubicBezTo>
                  <a:pt x="678094" y="58220"/>
                  <a:pt x="668590" y="66397"/>
                  <a:pt x="657546" y="71919"/>
                </a:cubicBezTo>
                <a:cubicBezTo>
                  <a:pt x="647859" y="76762"/>
                  <a:pt x="635734" y="76186"/>
                  <a:pt x="626723" y="82194"/>
                </a:cubicBezTo>
                <a:cubicBezTo>
                  <a:pt x="614634" y="90254"/>
                  <a:pt x="607063" y="103714"/>
                  <a:pt x="595901" y="113016"/>
                </a:cubicBezTo>
                <a:cubicBezTo>
                  <a:pt x="586415" y="120921"/>
                  <a:pt x="565078" y="133564"/>
                  <a:pt x="565078" y="133564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152727" y="4530903"/>
            <a:ext cx="1730904" cy="443201"/>
          </a:xfrm>
          <a:custGeom>
            <a:avLst/>
            <a:gdLst>
              <a:gd name="connsiteX0" fmla="*/ 1063084 w 1730904"/>
              <a:gd name="connsiteY0" fmla="*/ 102742 h 443201"/>
              <a:gd name="connsiteX1" fmla="*/ 189781 w 1730904"/>
              <a:gd name="connsiteY1" fmla="*/ 113016 h 443201"/>
              <a:gd name="connsiteX2" fmla="*/ 148684 w 1730904"/>
              <a:gd name="connsiteY2" fmla="*/ 123290 h 443201"/>
              <a:gd name="connsiteX3" fmla="*/ 87039 w 1730904"/>
              <a:gd name="connsiteY3" fmla="*/ 143839 h 443201"/>
              <a:gd name="connsiteX4" fmla="*/ 56217 w 1730904"/>
              <a:gd name="connsiteY4" fmla="*/ 154113 h 443201"/>
              <a:gd name="connsiteX5" fmla="*/ 25394 w 1730904"/>
              <a:gd name="connsiteY5" fmla="*/ 174661 h 443201"/>
              <a:gd name="connsiteX6" fmla="*/ 25394 w 1730904"/>
              <a:gd name="connsiteY6" fmla="*/ 328773 h 443201"/>
              <a:gd name="connsiteX7" fmla="*/ 66491 w 1730904"/>
              <a:gd name="connsiteY7" fmla="*/ 390418 h 443201"/>
              <a:gd name="connsiteX8" fmla="*/ 97313 w 1730904"/>
              <a:gd name="connsiteY8" fmla="*/ 410967 h 443201"/>
              <a:gd name="connsiteX9" fmla="*/ 148684 w 1730904"/>
              <a:gd name="connsiteY9" fmla="*/ 441789 h 443201"/>
              <a:gd name="connsiteX10" fmla="*/ 1432954 w 1730904"/>
              <a:gd name="connsiteY10" fmla="*/ 431515 h 443201"/>
              <a:gd name="connsiteX11" fmla="*/ 1515147 w 1730904"/>
              <a:gd name="connsiteY11" fmla="*/ 410967 h 443201"/>
              <a:gd name="connsiteX12" fmla="*/ 1628163 w 1730904"/>
              <a:gd name="connsiteY12" fmla="*/ 359596 h 443201"/>
              <a:gd name="connsiteX13" fmla="*/ 1730904 w 1730904"/>
              <a:gd name="connsiteY13" fmla="*/ 267128 h 443201"/>
              <a:gd name="connsiteX14" fmla="*/ 1720630 w 1730904"/>
              <a:gd name="connsiteY14" fmla="*/ 184935 h 443201"/>
              <a:gd name="connsiteX15" fmla="*/ 1700082 w 1730904"/>
              <a:gd name="connsiteY15" fmla="*/ 143839 h 443201"/>
              <a:gd name="connsiteX16" fmla="*/ 1638437 w 1730904"/>
              <a:gd name="connsiteY16" fmla="*/ 71919 h 443201"/>
              <a:gd name="connsiteX17" fmla="*/ 1545970 w 1730904"/>
              <a:gd name="connsiteY17" fmla="*/ 30823 h 443201"/>
              <a:gd name="connsiteX18" fmla="*/ 1381583 w 1730904"/>
              <a:gd name="connsiteY18" fmla="*/ 0 h 443201"/>
              <a:gd name="connsiteX19" fmla="*/ 1135003 w 1730904"/>
              <a:gd name="connsiteY19" fmla="*/ 10275 h 443201"/>
              <a:gd name="connsiteX20" fmla="*/ 1001439 w 1730904"/>
              <a:gd name="connsiteY20" fmla="*/ 30823 h 443201"/>
              <a:gd name="connsiteX21" fmla="*/ 970617 w 1730904"/>
              <a:gd name="connsiteY21" fmla="*/ 51371 h 443201"/>
              <a:gd name="connsiteX22" fmla="*/ 939794 w 1730904"/>
              <a:gd name="connsiteY22" fmla="*/ 61645 h 443201"/>
              <a:gd name="connsiteX23" fmla="*/ 919246 w 1730904"/>
              <a:gd name="connsiteY23" fmla="*/ 82194 h 443201"/>
              <a:gd name="connsiteX24" fmla="*/ 888424 w 1730904"/>
              <a:gd name="connsiteY24" fmla="*/ 102742 h 443201"/>
              <a:gd name="connsiteX25" fmla="*/ 847327 w 1730904"/>
              <a:gd name="connsiteY25" fmla="*/ 143839 h 44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30904" h="443201">
                <a:moveTo>
                  <a:pt x="1063084" y="102742"/>
                </a:moveTo>
                <a:lnTo>
                  <a:pt x="189781" y="113016"/>
                </a:lnTo>
                <a:cubicBezTo>
                  <a:pt x="175664" y="113333"/>
                  <a:pt x="162209" y="119232"/>
                  <a:pt x="148684" y="123290"/>
                </a:cubicBezTo>
                <a:cubicBezTo>
                  <a:pt x="127938" y="129514"/>
                  <a:pt x="107587" y="136989"/>
                  <a:pt x="87039" y="143839"/>
                </a:cubicBezTo>
                <a:cubicBezTo>
                  <a:pt x="76765" y="147264"/>
                  <a:pt x="65228" y="148106"/>
                  <a:pt x="56217" y="154113"/>
                </a:cubicBezTo>
                <a:lnTo>
                  <a:pt x="25394" y="174661"/>
                </a:lnTo>
                <a:cubicBezTo>
                  <a:pt x="5814" y="233402"/>
                  <a:pt x="0" y="237355"/>
                  <a:pt x="25394" y="328773"/>
                </a:cubicBezTo>
                <a:cubicBezTo>
                  <a:pt x="32004" y="352568"/>
                  <a:pt x="45943" y="376719"/>
                  <a:pt x="66491" y="390418"/>
                </a:cubicBezTo>
                <a:cubicBezTo>
                  <a:pt x="76765" y="397268"/>
                  <a:pt x="87671" y="403253"/>
                  <a:pt x="97313" y="410967"/>
                </a:cubicBezTo>
                <a:cubicBezTo>
                  <a:pt x="137605" y="443201"/>
                  <a:pt x="95161" y="423948"/>
                  <a:pt x="148684" y="441789"/>
                </a:cubicBezTo>
                <a:lnTo>
                  <a:pt x="1432954" y="431515"/>
                </a:lnTo>
                <a:cubicBezTo>
                  <a:pt x="1458951" y="431115"/>
                  <a:pt x="1490080" y="419323"/>
                  <a:pt x="1515147" y="410967"/>
                </a:cubicBezTo>
                <a:cubicBezTo>
                  <a:pt x="1591322" y="360183"/>
                  <a:pt x="1552575" y="374713"/>
                  <a:pt x="1628163" y="359596"/>
                </a:cubicBezTo>
                <a:cubicBezTo>
                  <a:pt x="1720234" y="290542"/>
                  <a:pt x="1691360" y="326447"/>
                  <a:pt x="1730904" y="267128"/>
                </a:cubicBezTo>
                <a:cubicBezTo>
                  <a:pt x="1727479" y="239730"/>
                  <a:pt x="1727327" y="211721"/>
                  <a:pt x="1720630" y="184935"/>
                </a:cubicBezTo>
                <a:cubicBezTo>
                  <a:pt x="1716915" y="170077"/>
                  <a:pt x="1707681" y="157137"/>
                  <a:pt x="1700082" y="143839"/>
                </a:cubicBezTo>
                <a:cubicBezTo>
                  <a:pt x="1687750" y="122257"/>
                  <a:pt x="1658516" y="81958"/>
                  <a:pt x="1638437" y="71919"/>
                </a:cubicBezTo>
                <a:cubicBezTo>
                  <a:pt x="1606993" y="56197"/>
                  <a:pt x="1580074" y="41316"/>
                  <a:pt x="1545970" y="30823"/>
                </a:cubicBezTo>
                <a:cubicBezTo>
                  <a:pt x="1471408" y="7881"/>
                  <a:pt x="1458149" y="9572"/>
                  <a:pt x="1381583" y="0"/>
                </a:cubicBezTo>
                <a:cubicBezTo>
                  <a:pt x="1299390" y="3425"/>
                  <a:pt x="1217107" y="5143"/>
                  <a:pt x="1135003" y="10275"/>
                </a:cubicBezTo>
                <a:cubicBezTo>
                  <a:pt x="1080718" y="13668"/>
                  <a:pt x="1051275" y="20856"/>
                  <a:pt x="1001439" y="30823"/>
                </a:cubicBezTo>
                <a:cubicBezTo>
                  <a:pt x="991165" y="37672"/>
                  <a:pt x="981661" y="45849"/>
                  <a:pt x="970617" y="51371"/>
                </a:cubicBezTo>
                <a:cubicBezTo>
                  <a:pt x="960930" y="56214"/>
                  <a:pt x="949081" y="56073"/>
                  <a:pt x="939794" y="61645"/>
                </a:cubicBezTo>
                <a:cubicBezTo>
                  <a:pt x="931488" y="66629"/>
                  <a:pt x="926810" y="76143"/>
                  <a:pt x="919246" y="82194"/>
                </a:cubicBezTo>
                <a:cubicBezTo>
                  <a:pt x="909604" y="89908"/>
                  <a:pt x="897799" y="94706"/>
                  <a:pt x="888424" y="102742"/>
                </a:cubicBezTo>
                <a:cubicBezTo>
                  <a:pt x="873715" y="115350"/>
                  <a:pt x="847327" y="143839"/>
                  <a:pt x="847327" y="143839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322013" y="1055391"/>
            <a:ext cx="1935579" cy="228879"/>
          </a:xfrm>
          <a:custGeom>
            <a:avLst/>
            <a:gdLst>
              <a:gd name="connsiteX0" fmla="*/ 1089061 w 1935579"/>
              <a:gd name="connsiteY0" fmla="*/ 74766 h 228879"/>
              <a:gd name="connsiteX1" fmla="*/ 1058239 w 1935579"/>
              <a:gd name="connsiteY1" fmla="*/ 54218 h 228879"/>
              <a:gd name="connsiteX2" fmla="*/ 996594 w 1935579"/>
              <a:gd name="connsiteY2" fmla="*/ 33670 h 228879"/>
              <a:gd name="connsiteX3" fmla="*/ 914400 w 1935579"/>
              <a:gd name="connsiteY3" fmla="*/ 13121 h 228879"/>
              <a:gd name="connsiteX4" fmla="*/ 770562 w 1935579"/>
              <a:gd name="connsiteY4" fmla="*/ 2847 h 228879"/>
              <a:gd name="connsiteX5" fmla="*/ 61645 w 1935579"/>
              <a:gd name="connsiteY5" fmla="*/ 13121 h 228879"/>
              <a:gd name="connsiteX6" fmla="*/ 30823 w 1935579"/>
              <a:gd name="connsiteY6" fmla="*/ 33670 h 228879"/>
              <a:gd name="connsiteX7" fmla="*/ 0 w 1935579"/>
              <a:gd name="connsiteY7" fmla="*/ 95315 h 228879"/>
              <a:gd name="connsiteX8" fmla="*/ 10275 w 1935579"/>
              <a:gd name="connsiteY8" fmla="*/ 177508 h 228879"/>
              <a:gd name="connsiteX9" fmla="*/ 61645 w 1935579"/>
              <a:gd name="connsiteY9" fmla="*/ 218605 h 228879"/>
              <a:gd name="connsiteX10" fmla="*/ 1417834 w 1935579"/>
              <a:gd name="connsiteY10" fmla="*/ 228879 h 228879"/>
              <a:gd name="connsiteX11" fmla="*/ 1828800 w 1935579"/>
              <a:gd name="connsiteY11" fmla="*/ 218605 h 228879"/>
              <a:gd name="connsiteX12" fmla="*/ 1859623 w 1935579"/>
              <a:gd name="connsiteY12" fmla="*/ 198056 h 228879"/>
              <a:gd name="connsiteX13" fmla="*/ 1890445 w 1935579"/>
              <a:gd name="connsiteY13" fmla="*/ 187782 h 228879"/>
              <a:gd name="connsiteX14" fmla="*/ 1931542 w 1935579"/>
              <a:gd name="connsiteY14" fmla="*/ 136411 h 228879"/>
              <a:gd name="connsiteX15" fmla="*/ 1900720 w 1935579"/>
              <a:gd name="connsiteY15" fmla="*/ 74766 h 228879"/>
              <a:gd name="connsiteX16" fmla="*/ 1869897 w 1935579"/>
              <a:gd name="connsiteY16" fmla="*/ 54218 h 228879"/>
              <a:gd name="connsiteX17" fmla="*/ 1797978 w 1935579"/>
              <a:gd name="connsiteY17" fmla="*/ 33670 h 228879"/>
              <a:gd name="connsiteX18" fmla="*/ 1715785 w 1935579"/>
              <a:gd name="connsiteY18" fmla="*/ 13121 h 228879"/>
              <a:gd name="connsiteX19" fmla="*/ 1571947 w 1935579"/>
              <a:gd name="connsiteY19" fmla="*/ 2847 h 228879"/>
              <a:gd name="connsiteX20" fmla="*/ 863030 w 1935579"/>
              <a:gd name="connsiteY20" fmla="*/ 2847 h 2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5579" h="228879">
                <a:moveTo>
                  <a:pt x="1089061" y="74766"/>
                </a:moveTo>
                <a:cubicBezTo>
                  <a:pt x="1078787" y="67917"/>
                  <a:pt x="1069523" y="59233"/>
                  <a:pt x="1058239" y="54218"/>
                </a:cubicBezTo>
                <a:cubicBezTo>
                  <a:pt x="1038446" y="45421"/>
                  <a:pt x="1017142" y="40519"/>
                  <a:pt x="996594" y="33670"/>
                </a:cubicBezTo>
                <a:cubicBezTo>
                  <a:pt x="965177" y="23198"/>
                  <a:pt x="950635" y="16935"/>
                  <a:pt x="914400" y="13121"/>
                </a:cubicBezTo>
                <a:cubicBezTo>
                  <a:pt x="866596" y="8089"/>
                  <a:pt x="818508" y="6272"/>
                  <a:pt x="770562" y="2847"/>
                </a:cubicBezTo>
                <a:cubicBezTo>
                  <a:pt x="534256" y="6272"/>
                  <a:pt x="297771" y="3282"/>
                  <a:pt x="61645" y="13121"/>
                </a:cubicBezTo>
                <a:cubicBezTo>
                  <a:pt x="49308" y="13635"/>
                  <a:pt x="39554" y="24939"/>
                  <a:pt x="30823" y="33670"/>
                </a:cubicBezTo>
                <a:cubicBezTo>
                  <a:pt x="10907" y="53587"/>
                  <a:pt x="8357" y="70247"/>
                  <a:pt x="0" y="95315"/>
                </a:cubicBezTo>
                <a:cubicBezTo>
                  <a:pt x="3425" y="122713"/>
                  <a:pt x="3010" y="150870"/>
                  <a:pt x="10275" y="177508"/>
                </a:cubicBezTo>
                <a:cubicBezTo>
                  <a:pt x="16845" y="201596"/>
                  <a:pt x="36638" y="218235"/>
                  <a:pt x="61645" y="218605"/>
                </a:cubicBezTo>
                <a:lnTo>
                  <a:pt x="1417834" y="228879"/>
                </a:lnTo>
                <a:cubicBezTo>
                  <a:pt x="1554823" y="225454"/>
                  <a:pt x="1692101" y="228142"/>
                  <a:pt x="1828800" y="218605"/>
                </a:cubicBezTo>
                <a:cubicBezTo>
                  <a:pt x="1841118" y="217746"/>
                  <a:pt x="1848578" y="203578"/>
                  <a:pt x="1859623" y="198056"/>
                </a:cubicBezTo>
                <a:cubicBezTo>
                  <a:pt x="1869309" y="193213"/>
                  <a:pt x="1880171" y="191207"/>
                  <a:pt x="1890445" y="187782"/>
                </a:cubicBezTo>
                <a:cubicBezTo>
                  <a:pt x="1901086" y="177141"/>
                  <a:pt x="1929382" y="151534"/>
                  <a:pt x="1931542" y="136411"/>
                </a:cubicBezTo>
                <a:cubicBezTo>
                  <a:pt x="1935579" y="108150"/>
                  <a:pt x="1919823" y="90048"/>
                  <a:pt x="1900720" y="74766"/>
                </a:cubicBezTo>
                <a:cubicBezTo>
                  <a:pt x="1891078" y="67052"/>
                  <a:pt x="1880942" y="59740"/>
                  <a:pt x="1869897" y="54218"/>
                </a:cubicBezTo>
                <a:cubicBezTo>
                  <a:pt x="1853473" y="46006"/>
                  <a:pt x="1813342" y="38060"/>
                  <a:pt x="1797978" y="33670"/>
                </a:cubicBezTo>
                <a:cubicBezTo>
                  <a:pt x="1758269" y="22325"/>
                  <a:pt x="1765392" y="18343"/>
                  <a:pt x="1715785" y="13121"/>
                </a:cubicBezTo>
                <a:cubicBezTo>
                  <a:pt x="1667981" y="8089"/>
                  <a:pt x="1620012" y="3426"/>
                  <a:pt x="1571947" y="2847"/>
                </a:cubicBezTo>
                <a:cubicBezTo>
                  <a:pt x="1335658" y="0"/>
                  <a:pt x="1099336" y="2847"/>
                  <a:pt x="863030" y="2847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260369" y="2871728"/>
            <a:ext cx="1947670" cy="252472"/>
          </a:xfrm>
          <a:custGeom>
            <a:avLst/>
            <a:gdLst>
              <a:gd name="connsiteX0" fmla="*/ 1171253 w 1947670"/>
              <a:gd name="connsiteY0" fmla="*/ 88085 h 252472"/>
              <a:gd name="connsiteX1" fmla="*/ 1058238 w 1947670"/>
              <a:gd name="connsiteY1" fmla="*/ 67537 h 252472"/>
              <a:gd name="connsiteX2" fmla="*/ 986319 w 1947670"/>
              <a:gd name="connsiteY2" fmla="*/ 57263 h 252472"/>
              <a:gd name="connsiteX3" fmla="*/ 863029 w 1947670"/>
              <a:gd name="connsiteY3" fmla="*/ 46988 h 252472"/>
              <a:gd name="connsiteX4" fmla="*/ 719191 w 1947670"/>
              <a:gd name="connsiteY4" fmla="*/ 26440 h 252472"/>
              <a:gd name="connsiteX5" fmla="*/ 585627 w 1947670"/>
              <a:gd name="connsiteY5" fmla="*/ 5892 h 252472"/>
              <a:gd name="connsiteX6" fmla="*/ 113015 w 1947670"/>
              <a:gd name="connsiteY6" fmla="*/ 16166 h 252472"/>
              <a:gd name="connsiteX7" fmla="*/ 82193 w 1947670"/>
              <a:gd name="connsiteY7" fmla="*/ 26440 h 252472"/>
              <a:gd name="connsiteX8" fmla="*/ 51370 w 1947670"/>
              <a:gd name="connsiteY8" fmla="*/ 46988 h 252472"/>
              <a:gd name="connsiteX9" fmla="*/ 10274 w 1947670"/>
              <a:gd name="connsiteY9" fmla="*/ 98359 h 252472"/>
              <a:gd name="connsiteX10" fmla="*/ 0 w 1947670"/>
              <a:gd name="connsiteY10" fmla="*/ 139456 h 252472"/>
              <a:gd name="connsiteX11" fmla="*/ 41096 w 1947670"/>
              <a:gd name="connsiteY11" fmla="*/ 180552 h 252472"/>
              <a:gd name="connsiteX12" fmla="*/ 82193 w 1947670"/>
              <a:gd name="connsiteY12" fmla="*/ 190827 h 252472"/>
              <a:gd name="connsiteX13" fmla="*/ 955496 w 1947670"/>
              <a:gd name="connsiteY13" fmla="*/ 201101 h 252472"/>
              <a:gd name="connsiteX14" fmla="*/ 1058238 w 1947670"/>
              <a:gd name="connsiteY14" fmla="*/ 211375 h 252472"/>
              <a:gd name="connsiteX15" fmla="*/ 1119883 w 1947670"/>
              <a:gd name="connsiteY15" fmla="*/ 231923 h 252472"/>
              <a:gd name="connsiteX16" fmla="*/ 1202076 w 1947670"/>
              <a:gd name="connsiteY16" fmla="*/ 252472 h 252472"/>
              <a:gd name="connsiteX17" fmla="*/ 1448656 w 1947670"/>
              <a:gd name="connsiteY17" fmla="*/ 242197 h 252472"/>
              <a:gd name="connsiteX18" fmla="*/ 1479478 w 1947670"/>
              <a:gd name="connsiteY18" fmla="*/ 231923 h 252472"/>
              <a:gd name="connsiteX19" fmla="*/ 1592494 w 1947670"/>
              <a:gd name="connsiteY19" fmla="*/ 211375 h 252472"/>
              <a:gd name="connsiteX20" fmla="*/ 1900719 w 1947670"/>
              <a:gd name="connsiteY20" fmla="*/ 201101 h 252472"/>
              <a:gd name="connsiteX21" fmla="*/ 1921267 w 1947670"/>
              <a:gd name="connsiteY21" fmla="*/ 180552 h 252472"/>
              <a:gd name="connsiteX22" fmla="*/ 1869896 w 1947670"/>
              <a:gd name="connsiteY22" fmla="*/ 108633 h 252472"/>
              <a:gd name="connsiteX23" fmla="*/ 1808251 w 1947670"/>
              <a:gd name="connsiteY23" fmla="*/ 77811 h 252472"/>
              <a:gd name="connsiteX24" fmla="*/ 1767155 w 1947670"/>
              <a:gd name="connsiteY24" fmla="*/ 67537 h 252472"/>
              <a:gd name="connsiteX25" fmla="*/ 1705510 w 1947670"/>
              <a:gd name="connsiteY25" fmla="*/ 46988 h 252472"/>
              <a:gd name="connsiteX26" fmla="*/ 1613042 w 1947670"/>
              <a:gd name="connsiteY26" fmla="*/ 26440 h 252472"/>
              <a:gd name="connsiteX27" fmla="*/ 780835 w 1947670"/>
              <a:gd name="connsiteY27" fmla="*/ 16166 h 252472"/>
              <a:gd name="connsiteX28" fmla="*/ 780835 w 1947670"/>
              <a:gd name="connsiteY28" fmla="*/ 5892 h 25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47670" h="252472">
                <a:moveTo>
                  <a:pt x="1171253" y="88085"/>
                </a:moveTo>
                <a:cubicBezTo>
                  <a:pt x="1117819" y="77398"/>
                  <a:pt x="1115201" y="76300"/>
                  <a:pt x="1058238" y="67537"/>
                </a:cubicBezTo>
                <a:cubicBezTo>
                  <a:pt x="1034303" y="63855"/>
                  <a:pt x="1010402" y="59798"/>
                  <a:pt x="986319" y="57263"/>
                </a:cubicBezTo>
                <a:cubicBezTo>
                  <a:pt x="945306" y="52946"/>
                  <a:pt x="904063" y="51092"/>
                  <a:pt x="863029" y="46988"/>
                </a:cubicBezTo>
                <a:cubicBezTo>
                  <a:pt x="779859" y="38671"/>
                  <a:pt x="793212" y="37828"/>
                  <a:pt x="719191" y="26440"/>
                </a:cubicBezTo>
                <a:cubicBezTo>
                  <a:pt x="547329" y="0"/>
                  <a:pt x="739390" y="31519"/>
                  <a:pt x="585627" y="5892"/>
                </a:cubicBezTo>
                <a:lnTo>
                  <a:pt x="113015" y="16166"/>
                </a:lnTo>
                <a:cubicBezTo>
                  <a:pt x="102194" y="16608"/>
                  <a:pt x="91879" y="21597"/>
                  <a:pt x="82193" y="26440"/>
                </a:cubicBezTo>
                <a:cubicBezTo>
                  <a:pt x="71148" y="31962"/>
                  <a:pt x="61012" y="39274"/>
                  <a:pt x="51370" y="46988"/>
                </a:cubicBezTo>
                <a:cubicBezTo>
                  <a:pt x="30458" y="63717"/>
                  <a:pt x="25529" y="75476"/>
                  <a:pt x="10274" y="98359"/>
                </a:cubicBezTo>
                <a:cubicBezTo>
                  <a:pt x="6849" y="112058"/>
                  <a:pt x="0" y="125335"/>
                  <a:pt x="0" y="139456"/>
                </a:cubicBezTo>
                <a:cubicBezTo>
                  <a:pt x="0" y="174681"/>
                  <a:pt x="13699" y="172724"/>
                  <a:pt x="41096" y="180552"/>
                </a:cubicBezTo>
                <a:cubicBezTo>
                  <a:pt x="54673" y="184431"/>
                  <a:pt x="68076" y="190510"/>
                  <a:pt x="82193" y="190827"/>
                </a:cubicBezTo>
                <a:cubicBezTo>
                  <a:pt x="373241" y="197368"/>
                  <a:pt x="664395" y="197676"/>
                  <a:pt x="955496" y="201101"/>
                </a:cubicBezTo>
                <a:cubicBezTo>
                  <a:pt x="989743" y="204526"/>
                  <a:pt x="1024409" y="205032"/>
                  <a:pt x="1058238" y="211375"/>
                </a:cubicBezTo>
                <a:cubicBezTo>
                  <a:pt x="1079527" y="215367"/>
                  <a:pt x="1098644" y="227675"/>
                  <a:pt x="1119883" y="231923"/>
                </a:cubicBezTo>
                <a:cubicBezTo>
                  <a:pt x="1181873" y="244321"/>
                  <a:pt x="1154687" y="236675"/>
                  <a:pt x="1202076" y="252472"/>
                </a:cubicBezTo>
                <a:cubicBezTo>
                  <a:pt x="1284269" y="249047"/>
                  <a:pt x="1366616" y="248274"/>
                  <a:pt x="1448656" y="242197"/>
                </a:cubicBezTo>
                <a:cubicBezTo>
                  <a:pt x="1459456" y="241397"/>
                  <a:pt x="1468972" y="234550"/>
                  <a:pt x="1479478" y="231923"/>
                </a:cubicBezTo>
                <a:cubicBezTo>
                  <a:pt x="1495034" y="228034"/>
                  <a:pt x="1580717" y="212029"/>
                  <a:pt x="1592494" y="211375"/>
                </a:cubicBezTo>
                <a:cubicBezTo>
                  <a:pt x="1695134" y="205673"/>
                  <a:pt x="1797977" y="204526"/>
                  <a:pt x="1900719" y="201101"/>
                </a:cubicBezTo>
                <a:cubicBezTo>
                  <a:pt x="1907568" y="194251"/>
                  <a:pt x="1919367" y="190051"/>
                  <a:pt x="1921267" y="180552"/>
                </a:cubicBezTo>
                <a:cubicBezTo>
                  <a:pt x="1926060" y="156585"/>
                  <a:pt x="1880737" y="112247"/>
                  <a:pt x="1869896" y="108633"/>
                </a:cubicBezTo>
                <a:cubicBezTo>
                  <a:pt x="1740020" y="65341"/>
                  <a:pt x="1947670" y="137561"/>
                  <a:pt x="1808251" y="77811"/>
                </a:cubicBezTo>
                <a:cubicBezTo>
                  <a:pt x="1795272" y="72249"/>
                  <a:pt x="1780680" y="71595"/>
                  <a:pt x="1767155" y="67537"/>
                </a:cubicBezTo>
                <a:cubicBezTo>
                  <a:pt x="1746409" y="61313"/>
                  <a:pt x="1726058" y="53838"/>
                  <a:pt x="1705510" y="46988"/>
                </a:cubicBezTo>
                <a:cubicBezTo>
                  <a:pt x="1672334" y="35929"/>
                  <a:pt x="1651881" y="27333"/>
                  <a:pt x="1613042" y="26440"/>
                </a:cubicBezTo>
                <a:cubicBezTo>
                  <a:pt x="1335692" y="20064"/>
                  <a:pt x="1058174" y="23014"/>
                  <a:pt x="780835" y="16166"/>
                </a:cubicBezTo>
                <a:cubicBezTo>
                  <a:pt x="777411" y="16081"/>
                  <a:pt x="780835" y="9317"/>
                  <a:pt x="780835" y="5892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208998" y="4592548"/>
            <a:ext cx="2732926" cy="246580"/>
          </a:xfrm>
          <a:custGeom>
            <a:avLst/>
            <a:gdLst>
              <a:gd name="connsiteX0" fmla="*/ 832206 w 2732926"/>
              <a:gd name="connsiteY0" fmla="*/ 51371 h 246580"/>
              <a:gd name="connsiteX1" fmla="*/ 678094 w 2732926"/>
              <a:gd name="connsiteY1" fmla="*/ 30823 h 246580"/>
              <a:gd name="connsiteX2" fmla="*/ 82193 w 2732926"/>
              <a:gd name="connsiteY2" fmla="*/ 41097 h 246580"/>
              <a:gd name="connsiteX3" fmla="*/ 41096 w 2732926"/>
              <a:gd name="connsiteY3" fmla="*/ 51371 h 246580"/>
              <a:gd name="connsiteX4" fmla="*/ 0 w 2732926"/>
              <a:gd name="connsiteY4" fmla="*/ 113016 h 246580"/>
              <a:gd name="connsiteX5" fmla="*/ 10274 w 2732926"/>
              <a:gd name="connsiteY5" fmla="*/ 205483 h 246580"/>
              <a:gd name="connsiteX6" fmla="*/ 30822 w 2732926"/>
              <a:gd name="connsiteY6" fmla="*/ 226032 h 246580"/>
              <a:gd name="connsiteX7" fmla="*/ 92467 w 2732926"/>
              <a:gd name="connsiteY7" fmla="*/ 246580 h 246580"/>
              <a:gd name="connsiteX8" fmla="*/ 1119883 w 2732926"/>
              <a:gd name="connsiteY8" fmla="*/ 236306 h 246580"/>
              <a:gd name="connsiteX9" fmla="*/ 1243173 w 2732926"/>
              <a:gd name="connsiteY9" fmla="*/ 226032 h 246580"/>
              <a:gd name="connsiteX10" fmla="*/ 2630184 w 2732926"/>
              <a:gd name="connsiteY10" fmla="*/ 215758 h 246580"/>
              <a:gd name="connsiteX11" fmla="*/ 2702103 w 2732926"/>
              <a:gd name="connsiteY11" fmla="*/ 195209 h 246580"/>
              <a:gd name="connsiteX12" fmla="*/ 2732926 w 2732926"/>
              <a:gd name="connsiteY12" fmla="*/ 174661 h 246580"/>
              <a:gd name="connsiteX13" fmla="*/ 2722651 w 2732926"/>
              <a:gd name="connsiteY13" fmla="*/ 113016 h 246580"/>
              <a:gd name="connsiteX14" fmla="*/ 2691829 w 2732926"/>
              <a:gd name="connsiteY14" fmla="*/ 82194 h 246580"/>
              <a:gd name="connsiteX15" fmla="*/ 2630184 w 2732926"/>
              <a:gd name="connsiteY15" fmla="*/ 51371 h 246580"/>
              <a:gd name="connsiteX16" fmla="*/ 2578813 w 2732926"/>
              <a:gd name="connsiteY16" fmla="*/ 30823 h 246580"/>
              <a:gd name="connsiteX17" fmla="*/ 2547991 w 2732926"/>
              <a:gd name="connsiteY17" fmla="*/ 20549 h 246580"/>
              <a:gd name="connsiteX18" fmla="*/ 2465798 w 2732926"/>
              <a:gd name="connsiteY18" fmla="*/ 0 h 246580"/>
              <a:gd name="connsiteX19" fmla="*/ 801384 w 2732926"/>
              <a:gd name="connsiteY19" fmla="*/ 10274 h 246580"/>
              <a:gd name="connsiteX20" fmla="*/ 770562 w 2732926"/>
              <a:gd name="connsiteY20" fmla="*/ 20549 h 246580"/>
              <a:gd name="connsiteX21" fmla="*/ 678094 w 2732926"/>
              <a:gd name="connsiteY21" fmla="*/ 30823 h 246580"/>
              <a:gd name="connsiteX22" fmla="*/ 606175 w 2732926"/>
              <a:gd name="connsiteY22" fmla="*/ 41097 h 246580"/>
              <a:gd name="connsiteX23" fmla="*/ 534256 w 2732926"/>
              <a:gd name="connsiteY23" fmla="*/ 61645 h 246580"/>
              <a:gd name="connsiteX24" fmla="*/ 534256 w 2732926"/>
              <a:gd name="connsiteY24" fmla="*/ 51371 h 24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32926" h="246580">
                <a:moveTo>
                  <a:pt x="832206" y="51371"/>
                </a:moveTo>
                <a:cubicBezTo>
                  <a:pt x="814472" y="48838"/>
                  <a:pt x="691372" y="30823"/>
                  <a:pt x="678094" y="30823"/>
                </a:cubicBezTo>
                <a:cubicBezTo>
                  <a:pt x="479431" y="30823"/>
                  <a:pt x="280827" y="37672"/>
                  <a:pt x="82193" y="41097"/>
                </a:cubicBezTo>
                <a:cubicBezTo>
                  <a:pt x="68494" y="44522"/>
                  <a:pt x="53356" y="44365"/>
                  <a:pt x="41096" y="51371"/>
                </a:cubicBezTo>
                <a:cubicBezTo>
                  <a:pt x="9407" y="69479"/>
                  <a:pt x="9807" y="83595"/>
                  <a:pt x="0" y="113016"/>
                </a:cubicBezTo>
                <a:cubicBezTo>
                  <a:pt x="3425" y="143838"/>
                  <a:pt x="2114" y="175564"/>
                  <a:pt x="10274" y="205483"/>
                </a:cubicBezTo>
                <a:cubicBezTo>
                  <a:pt x="12823" y="214828"/>
                  <a:pt x="22158" y="221700"/>
                  <a:pt x="30822" y="226032"/>
                </a:cubicBezTo>
                <a:cubicBezTo>
                  <a:pt x="50195" y="235719"/>
                  <a:pt x="92467" y="246580"/>
                  <a:pt x="92467" y="246580"/>
                </a:cubicBezTo>
                <a:lnTo>
                  <a:pt x="1119883" y="236306"/>
                </a:lnTo>
                <a:cubicBezTo>
                  <a:pt x="1161116" y="235570"/>
                  <a:pt x="1201938" y="226593"/>
                  <a:pt x="1243173" y="226032"/>
                </a:cubicBezTo>
                <a:lnTo>
                  <a:pt x="2630184" y="215758"/>
                </a:lnTo>
                <a:cubicBezTo>
                  <a:pt x="2643349" y="212467"/>
                  <a:pt x="2687365" y="202578"/>
                  <a:pt x="2702103" y="195209"/>
                </a:cubicBezTo>
                <a:cubicBezTo>
                  <a:pt x="2713148" y="189687"/>
                  <a:pt x="2722652" y="181510"/>
                  <a:pt x="2732926" y="174661"/>
                </a:cubicBezTo>
                <a:cubicBezTo>
                  <a:pt x="2729501" y="154113"/>
                  <a:pt x="2731112" y="132052"/>
                  <a:pt x="2722651" y="113016"/>
                </a:cubicBezTo>
                <a:cubicBezTo>
                  <a:pt x="2716750" y="99739"/>
                  <a:pt x="2702991" y="91496"/>
                  <a:pt x="2691829" y="82194"/>
                </a:cubicBezTo>
                <a:cubicBezTo>
                  <a:pt x="2662071" y="57395"/>
                  <a:pt x="2663884" y="64008"/>
                  <a:pt x="2630184" y="51371"/>
                </a:cubicBezTo>
                <a:cubicBezTo>
                  <a:pt x="2612916" y="44895"/>
                  <a:pt x="2596081" y="37299"/>
                  <a:pt x="2578813" y="30823"/>
                </a:cubicBezTo>
                <a:cubicBezTo>
                  <a:pt x="2568673" y="27020"/>
                  <a:pt x="2558439" y="23399"/>
                  <a:pt x="2547991" y="20549"/>
                </a:cubicBezTo>
                <a:cubicBezTo>
                  <a:pt x="2520745" y="13118"/>
                  <a:pt x="2465798" y="0"/>
                  <a:pt x="2465798" y="0"/>
                </a:cubicBezTo>
                <a:lnTo>
                  <a:pt x="801384" y="10274"/>
                </a:lnTo>
                <a:cubicBezTo>
                  <a:pt x="790555" y="10405"/>
                  <a:pt x="781244" y="18769"/>
                  <a:pt x="770562" y="20549"/>
                </a:cubicBezTo>
                <a:cubicBezTo>
                  <a:pt x="739972" y="25648"/>
                  <a:pt x="708867" y="26976"/>
                  <a:pt x="678094" y="30823"/>
                </a:cubicBezTo>
                <a:cubicBezTo>
                  <a:pt x="654065" y="33827"/>
                  <a:pt x="630148" y="37672"/>
                  <a:pt x="606175" y="41097"/>
                </a:cubicBezTo>
                <a:cubicBezTo>
                  <a:pt x="591639" y="45942"/>
                  <a:pt x="547158" y="61645"/>
                  <a:pt x="534256" y="61645"/>
                </a:cubicBezTo>
                <a:cubicBezTo>
                  <a:pt x="530831" y="61645"/>
                  <a:pt x="534256" y="54796"/>
                  <a:pt x="534256" y="51371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utoShape 829"/>
          <p:cNvSpPr>
            <a:spLocks noChangeArrowheads="1"/>
          </p:cNvSpPr>
          <p:nvPr/>
        </p:nvSpPr>
        <p:spPr bwMode="auto">
          <a:xfrm>
            <a:off x="3048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803275"/>
            <a:ext cx="8229600" cy="453072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Why use passive samplers and what they tell us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Types of passive samplers and how they work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Selecting, preparing, deploying, recovering, and storing passive samplers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Analyzing passive sampler data and a brief case study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Scientific challenges in using passive samplers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US EPA contacts working with passive samplers</a:t>
            </a: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Application at Superfund 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Sites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933153C0-A764-4A93-B5EA-D999254A2332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3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11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2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4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1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3" name="TextBox 12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75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75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75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75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Raw data (from the analytical laboratory)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Measured concentration of contaminants in the passive sampler (</a:t>
            </a:r>
            <a:r>
              <a:rPr lang="en-US" sz="24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Sampler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vl="2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Units</a:t>
            </a:r>
          </a:p>
          <a:p>
            <a:pPr lvl="3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µg/g sampler</a:t>
            </a:r>
          </a:p>
          <a:p>
            <a:pPr lvl="3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µg/mL sampler (convert to µg/g sampler by dividing by the passive sampler density (e.g., PE = 0.92 g/mL))</a:t>
            </a:r>
          </a:p>
          <a:p>
            <a:pPr lvl="3"/>
            <a:endPara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Calculate contaminant dissolved concentration (</a:t>
            </a:r>
            <a:r>
              <a:rPr lang="en-US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 (g/mL):</a:t>
            </a:r>
          </a:p>
          <a:p>
            <a:endPara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/>
            <a:endParaRPr lang="en-US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/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30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Analyzing Passive Sampler Data</a:t>
            </a:r>
            <a:endParaRPr lang="en-US" sz="3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p:oleObj spid="_x0000_s91138" name="Equation" r:id="rId5" imgW="914400" imgH="215640" progId="Equation.3">
              <p:embed/>
            </p:oleObj>
          </a:graphicData>
        </a:graphic>
      </p:graphicFrame>
      <p:graphicFrame>
        <p:nvGraphicFramePr>
          <p:cNvPr id="16" name="Object 823"/>
          <p:cNvGraphicFramePr>
            <a:graphicFrameLocks noChangeAspect="1"/>
          </p:cNvGraphicFramePr>
          <p:nvPr/>
        </p:nvGraphicFramePr>
        <p:xfrm>
          <a:off x="685800" y="4495800"/>
          <a:ext cx="3505200" cy="1423988"/>
        </p:xfrm>
        <a:graphic>
          <a:graphicData uri="http://schemas.openxmlformats.org/presentationml/2006/ole">
            <p:oleObj spid="_x0000_s91142" name="Equation" r:id="rId6" imgW="1218960" imgH="495000" progId="">
              <p:embed/>
            </p:oleObj>
          </a:graphicData>
        </a:graphic>
      </p:graphicFrame>
      <p:sp>
        <p:nvSpPr>
          <p:cNvPr id="23" name="Freeform 22"/>
          <p:cNvSpPr/>
          <p:nvPr/>
        </p:nvSpPr>
        <p:spPr>
          <a:xfrm>
            <a:off x="1752600" y="5075434"/>
            <a:ext cx="2427461" cy="904126"/>
          </a:xfrm>
          <a:custGeom>
            <a:avLst/>
            <a:gdLst>
              <a:gd name="connsiteX0" fmla="*/ 2301411 w 2427461"/>
              <a:gd name="connsiteY0" fmla="*/ 226031 h 904126"/>
              <a:gd name="connsiteX1" fmla="*/ 2054832 w 2427461"/>
              <a:gd name="connsiteY1" fmla="*/ 174660 h 904126"/>
              <a:gd name="connsiteX2" fmla="*/ 1900719 w 2427461"/>
              <a:gd name="connsiteY2" fmla="*/ 123290 h 904126"/>
              <a:gd name="connsiteX3" fmla="*/ 1623317 w 2427461"/>
              <a:gd name="connsiteY3" fmla="*/ 92467 h 904126"/>
              <a:gd name="connsiteX4" fmla="*/ 1479479 w 2427461"/>
              <a:gd name="connsiteY4" fmla="*/ 82193 h 904126"/>
              <a:gd name="connsiteX5" fmla="*/ 1171254 w 2427461"/>
              <a:gd name="connsiteY5" fmla="*/ 61645 h 904126"/>
              <a:gd name="connsiteX6" fmla="*/ 1078787 w 2427461"/>
              <a:gd name="connsiteY6" fmla="*/ 51370 h 904126"/>
              <a:gd name="connsiteX7" fmla="*/ 965771 w 2427461"/>
              <a:gd name="connsiteY7" fmla="*/ 41096 h 904126"/>
              <a:gd name="connsiteX8" fmla="*/ 852755 w 2427461"/>
              <a:gd name="connsiteY8" fmla="*/ 20548 h 904126"/>
              <a:gd name="connsiteX9" fmla="*/ 678094 w 2427461"/>
              <a:gd name="connsiteY9" fmla="*/ 10274 h 904126"/>
              <a:gd name="connsiteX10" fmla="*/ 544530 w 2427461"/>
              <a:gd name="connsiteY10" fmla="*/ 0 h 904126"/>
              <a:gd name="connsiteX11" fmla="*/ 174661 w 2427461"/>
              <a:gd name="connsiteY11" fmla="*/ 20548 h 904126"/>
              <a:gd name="connsiteX12" fmla="*/ 143838 w 2427461"/>
              <a:gd name="connsiteY12" fmla="*/ 30822 h 904126"/>
              <a:gd name="connsiteX13" fmla="*/ 82193 w 2427461"/>
              <a:gd name="connsiteY13" fmla="*/ 82193 h 904126"/>
              <a:gd name="connsiteX14" fmla="*/ 61645 w 2427461"/>
              <a:gd name="connsiteY14" fmla="*/ 113015 h 904126"/>
              <a:gd name="connsiteX15" fmla="*/ 20548 w 2427461"/>
              <a:gd name="connsiteY15" fmla="*/ 205483 h 904126"/>
              <a:gd name="connsiteX16" fmla="*/ 10274 w 2427461"/>
              <a:gd name="connsiteY16" fmla="*/ 246579 h 904126"/>
              <a:gd name="connsiteX17" fmla="*/ 0 w 2427461"/>
              <a:gd name="connsiteY17" fmla="*/ 277402 h 904126"/>
              <a:gd name="connsiteX18" fmla="*/ 20548 w 2427461"/>
              <a:gd name="connsiteY18" fmla="*/ 421240 h 904126"/>
              <a:gd name="connsiteX19" fmla="*/ 30823 w 2427461"/>
              <a:gd name="connsiteY19" fmla="*/ 452063 h 904126"/>
              <a:gd name="connsiteX20" fmla="*/ 51371 w 2427461"/>
              <a:gd name="connsiteY20" fmla="*/ 482885 h 904126"/>
              <a:gd name="connsiteX21" fmla="*/ 61645 w 2427461"/>
              <a:gd name="connsiteY21" fmla="*/ 513708 h 904126"/>
              <a:gd name="connsiteX22" fmla="*/ 92467 w 2427461"/>
              <a:gd name="connsiteY22" fmla="*/ 554804 h 904126"/>
              <a:gd name="connsiteX23" fmla="*/ 143838 w 2427461"/>
              <a:gd name="connsiteY23" fmla="*/ 616449 h 904126"/>
              <a:gd name="connsiteX24" fmla="*/ 154112 w 2427461"/>
              <a:gd name="connsiteY24" fmla="*/ 647272 h 904126"/>
              <a:gd name="connsiteX25" fmla="*/ 205483 w 2427461"/>
              <a:gd name="connsiteY25" fmla="*/ 708917 h 904126"/>
              <a:gd name="connsiteX26" fmla="*/ 236306 w 2427461"/>
              <a:gd name="connsiteY26" fmla="*/ 729465 h 904126"/>
              <a:gd name="connsiteX27" fmla="*/ 267128 w 2427461"/>
              <a:gd name="connsiteY27" fmla="*/ 760287 h 904126"/>
              <a:gd name="connsiteX28" fmla="*/ 297951 w 2427461"/>
              <a:gd name="connsiteY28" fmla="*/ 770562 h 904126"/>
              <a:gd name="connsiteX29" fmla="*/ 359596 w 2427461"/>
              <a:gd name="connsiteY29" fmla="*/ 801384 h 904126"/>
              <a:gd name="connsiteX30" fmla="*/ 390418 w 2427461"/>
              <a:gd name="connsiteY30" fmla="*/ 821932 h 904126"/>
              <a:gd name="connsiteX31" fmla="*/ 452063 w 2427461"/>
              <a:gd name="connsiteY31" fmla="*/ 832206 h 904126"/>
              <a:gd name="connsiteX32" fmla="*/ 493160 w 2427461"/>
              <a:gd name="connsiteY32" fmla="*/ 842481 h 904126"/>
              <a:gd name="connsiteX33" fmla="*/ 565079 w 2427461"/>
              <a:gd name="connsiteY33" fmla="*/ 873303 h 904126"/>
              <a:gd name="connsiteX34" fmla="*/ 729465 w 2427461"/>
              <a:gd name="connsiteY34" fmla="*/ 893851 h 904126"/>
              <a:gd name="connsiteX35" fmla="*/ 1407560 w 2427461"/>
              <a:gd name="connsiteY35" fmla="*/ 904126 h 904126"/>
              <a:gd name="connsiteX36" fmla="*/ 2106202 w 2427461"/>
              <a:gd name="connsiteY36" fmla="*/ 893851 h 904126"/>
              <a:gd name="connsiteX37" fmla="*/ 2147299 w 2427461"/>
              <a:gd name="connsiteY37" fmla="*/ 883577 h 904126"/>
              <a:gd name="connsiteX38" fmla="*/ 2198670 w 2427461"/>
              <a:gd name="connsiteY38" fmla="*/ 873303 h 904126"/>
              <a:gd name="connsiteX39" fmla="*/ 2311685 w 2427461"/>
              <a:gd name="connsiteY39" fmla="*/ 821932 h 904126"/>
              <a:gd name="connsiteX40" fmla="*/ 2342508 w 2427461"/>
              <a:gd name="connsiteY40" fmla="*/ 770562 h 904126"/>
              <a:gd name="connsiteX41" fmla="*/ 2373330 w 2427461"/>
              <a:gd name="connsiteY41" fmla="*/ 698642 h 904126"/>
              <a:gd name="connsiteX42" fmla="*/ 2342508 w 2427461"/>
              <a:gd name="connsiteY42" fmla="*/ 482885 h 904126"/>
              <a:gd name="connsiteX43" fmla="*/ 2332234 w 2427461"/>
              <a:gd name="connsiteY43" fmla="*/ 452063 h 904126"/>
              <a:gd name="connsiteX44" fmla="*/ 2280863 w 2427461"/>
              <a:gd name="connsiteY44" fmla="*/ 410966 h 904126"/>
              <a:gd name="connsiteX45" fmla="*/ 2260315 w 2427461"/>
              <a:gd name="connsiteY45" fmla="*/ 380144 h 904126"/>
              <a:gd name="connsiteX46" fmla="*/ 2208944 w 2427461"/>
              <a:gd name="connsiteY46" fmla="*/ 328773 h 904126"/>
              <a:gd name="connsiteX47" fmla="*/ 2188396 w 2427461"/>
              <a:gd name="connsiteY47" fmla="*/ 308224 h 904126"/>
              <a:gd name="connsiteX48" fmla="*/ 2137025 w 2427461"/>
              <a:gd name="connsiteY48" fmla="*/ 246579 h 904126"/>
              <a:gd name="connsiteX49" fmla="*/ 2044557 w 2427461"/>
              <a:gd name="connsiteY49" fmla="*/ 184935 h 904126"/>
              <a:gd name="connsiteX50" fmla="*/ 1982912 w 2427461"/>
              <a:gd name="connsiteY50" fmla="*/ 143838 h 904126"/>
              <a:gd name="connsiteX51" fmla="*/ 1931542 w 2427461"/>
              <a:gd name="connsiteY51" fmla="*/ 113015 h 90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427461" h="904126">
                <a:moveTo>
                  <a:pt x="2301411" y="226031"/>
                </a:moveTo>
                <a:cubicBezTo>
                  <a:pt x="2042978" y="139888"/>
                  <a:pt x="2427461" y="261607"/>
                  <a:pt x="2054832" y="174660"/>
                </a:cubicBezTo>
                <a:cubicBezTo>
                  <a:pt x="2002099" y="162356"/>
                  <a:pt x="1954682" y="127787"/>
                  <a:pt x="1900719" y="123290"/>
                </a:cubicBezTo>
                <a:cubicBezTo>
                  <a:pt x="1495169" y="89491"/>
                  <a:pt x="2108119" y="142618"/>
                  <a:pt x="1623317" y="92467"/>
                </a:cubicBezTo>
                <a:cubicBezTo>
                  <a:pt x="1575504" y="87521"/>
                  <a:pt x="1527441" y="85390"/>
                  <a:pt x="1479479" y="82193"/>
                </a:cubicBezTo>
                <a:lnTo>
                  <a:pt x="1171254" y="61645"/>
                </a:lnTo>
                <a:cubicBezTo>
                  <a:pt x="1140359" y="58958"/>
                  <a:pt x="1109645" y="54456"/>
                  <a:pt x="1078787" y="51370"/>
                </a:cubicBezTo>
                <a:cubicBezTo>
                  <a:pt x="1041147" y="47606"/>
                  <a:pt x="1003251" y="46207"/>
                  <a:pt x="965771" y="41096"/>
                </a:cubicBezTo>
                <a:cubicBezTo>
                  <a:pt x="927833" y="35923"/>
                  <a:pt x="890827" y="24627"/>
                  <a:pt x="852755" y="20548"/>
                </a:cubicBezTo>
                <a:cubicBezTo>
                  <a:pt x="794766" y="14335"/>
                  <a:pt x="736286" y="14153"/>
                  <a:pt x="678094" y="10274"/>
                </a:cubicBezTo>
                <a:cubicBezTo>
                  <a:pt x="633540" y="7304"/>
                  <a:pt x="589051" y="3425"/>
                  <a:pt x="544530" y="0"/>
                </a:cubicBezTo>
                <a:cubicBezTo>
                  <a:pt x="421240" y="6849"/>
                  <a:pt x="297777" y="11078"/>
                  <a:pt x="174661" y="20548"/>
                </a:cubicBezTo>
                <a:cubicBezTo>
                  <a:pt x="163863" y="21379"/>
                  <a:pt x="153241" y="25449"/>
                  <a:pt x="143838" y="30822"/>
                </a:cubicBezTo>
                <a:cubicBezTo>
                  <a:pt x="129120" y="39232"/>
                  <a:pt x="95545" y="65504"/>
                  <a:pt x="82193" y="82193"/>
                </a:cubicBezTo>
                <a:cubicBezTo>
                  <a:pt x="74479" y="91835"/>
                  <a:pt x="68494" y="102741"/>
                  <a:pt x="61645" y="113015"/>
                </a:cubicBezTo>
                <a:cubicBezTo>
                  <a:pt x="37192" y="186375"/>
                  <a:pt x="53112" y="156638"/>
                  <a:pt x="20548" y="205483"/>
                </a:cubicBezTo>
                <a:cubicBezTo>
                  <a:pt x="17123" y="219182"/>
                  <a:pt x="14153" y="233002"/>
                  <a:pt x="10274" y="246579"/>
                </a:cubicBezTo>
                <a:cubicBezTo>
                  <a:pt x="7299" y="256992"/>
                  <a:pt x="0" y="266572"/>
                  <a:pt x="0" y="277402"/>
                </a:cubicBezTo>
                <a:cubicBezTo>
                  <a:pt x="0" y="330619"/>
                  <a:pt x="6718" y="372836"/>
                  <a:pt x="20548" y="421240"/>
                </a:cubicBezTo>
                <a:cubicBezTo>
                  <a:pt x="23523" y="431653"/>
                  <a:pt x="25980" y="442376"/>
                  <a:pt x="30823" y="452063"/>
                </a:cubicBezTo>
                <a:cubicBezTo>
                  <a:pt x="36345" y="463107"/>
                  <a:pt x="44522" y="472611"/>
                  <a:pt x="51371" y="482885"/>
                </a:cubicBezTo>
                <a:cubicBezTo>
                  <a:pt x="54796" y="493159"/>
                  <a:pt x="56272" y="504305"/>
                  <a:pt x="61645" y="513708"/>
                </a:cubicBezTo>
                <a:cubicBezTo>
                  <a:pt x="70140" y="528575"/>
                  <a:pt x="82514" y="540870"/>
                  <a:pt x="92467" y="554804"/>
                </a:cubicBezTo>
                <a:cubicBezTo>
                  <a:pt x="128227" y="604867"/>
                  <a:pt x="95870" y="568481"/>
                  <a:pt x="143838" y="616449"/>
                </a:cubicBezTo>
                <a:cubicBezTo>
                  <a:pt x="147263" y="626723"/>
                  <a:pt x="149269" y="637585"/>
                  <a:pt x="154112" y="647272"/>
                </a:cubicBezTo>
                <a:cubicBezTo>
                  <a:pt x="165656" y="670359"/>
                  <a:pt x="186011" y="692690"/>
                  <a:pt x="205483" y="708917"/>
                </a:cubicBezTo>
                <a:cubicBezTo>
                  <a:pt x="214969" y="716822"/>
                  <a:pt x="226820" y="721560"/>
                  <a:pt x="236306" y="729465"/>
                </a:cubicBezTo>
                <a:cubicBezTo>
                  <a:pt x="247468" y="738767"/>
                  <a:pt x="255039" y="752227"/>
                  <a:pt x="267128" y="760287"/>
                </a:cubicBezTo>
                <a:cubicBezTo>
                  <a:pt x="276139" y="766295"/>
                  <a:pt x="288264" y="765719"/>
                  <a:pt x="297951" y="770562"/>
                </a:cubicBezTo>
                <a:cubicBezTo>
                  <a:pt x="377611" y="810393"/>
                  <a:pt x="282127" y="775562"/>
                  <a:pt x="359596" y="801384"/>
                </a:cubicBezTo>
                <a:cubicBezTo>
                  <a:pt x="369870" y="808233"/>
                  <a:pt x="378704" y="818027"/>
                  <a:pt x="390418" y="821932"/>
                </a:cubicBezTo>
                <a:cubicBezTo>
                  <a:pt x="410181" y="828520"/>
                  <a:pt x="431636" y="828120"/>
                  <a:pt x="452063" y="832206"/>
                </a:cubicBezTo>
                <a:cubicBezTo>
                  <a:pt x="465909" y="834975"/>
                  <a:pt x="479583" y="838602"/>
                  <a:pt x="493160" y="842481"/>
                </a:cubicBezTo>
                <a:cubicBezTo>
                  <a:pt x="618866" y="878398"/>
                  <a:pt x="400655" y="818496"/>
                  <a:pt x="565079" y="873303"/>
                </a:cubicBezTo>
                <a:cubicBezTo>
                  <a:pt x="602449" y="885759"/>
                  <a:pt x="709737" y="893339"/>
                  <a:pt x="729465" y="893851"/>
                </a:cubicBezTo>
                <a:cubicBezTo>
                  <a:pt x="955446" y="899721"/>
                  <a:pt x="1181528" y="900701"/>
                  <a:pt x="1407560" y="904126"/>
                </a:cubicBezTo>
                <a:lnTo>
                  <a:pt x="2106202" y="893851"/>
                </a:lnTo>
                <a:cubicBezTo>
                  <a:pt x="2120317" y="893459"/>
                  <a:pt x="2133515" y="886640"/>
                  <a:pt x="2147299" y="883577"/>
                </a:cubicBezTo>
                <a:cubicBezTo>
                  <a:pt x="2164346" y="879789"/>
                  <a:pt x="2181546" y="876728"/>
                  <a:pt x="2198670" y="873303"/>
                </a:cubicBezTo>
                <a:cubicBezTo>
                  <a:pt x="2290549" y="827363"/>
                  <a:pt x="2251803" y="841893"/>
                  <a:pt x="2311685" y="821932"/>
                </a:cubicBezTo>
                <a:cubicBezTo>
                  <a:pt x="2345856" y="787763"/>
                  <a:pt x="2322503" y="817241"/>
                  <a:pt x="2342508" y="770562"/>
                </a:cubicBezTo>
                <a:cubicBezTo>
                  <a:pt x="2380593" y="681696"/>
                  <a:pt x="2349237" y="770924"/>
                  <a:pt x="2373330" y="698642"/>
                </a:cubicBezTo>
                <a:cubicBezTo>
                  <a:pt x="2361615" y="522920"/>
                  <a:pt x="2379337" y="593372"/>
                  <a:pt x="2342508" y="482885"/>
                </a:cubicBezTo>
                <a:cubicBezTo>
                  <a:pt x="2339083" y="472611"/>
                  <a:pt x="2339892" y="459721"/>
                  <a:pt x="2332234" y="452063"/>
                </a:cubicBezTo>
                <a:cubicBezTo>
                  <a:pt x="2302954" y="422783"/>
                  <a:pt x="2319745" y="436887"/>
                  <a:pt x="2280863" y="410966"/>
                </a:cubicBezTo>
                <a:cubicBezTo>
                  <a:pt x="2274014" y="400692"/>
                  <a:pt x="2268446" y="389437"/>
                  <a:pt x="2260315" y="380144"/>
                </a:cubicBezTo>
                <a:cubicBezTo>
                  <a:pt x="2244368" y="361919"/>
                  <a:pt x="2226068" y="345897"/>
                  <a:pt x="2208944" y="328773"/>
                </a:cubicBezTo>
                <a:cubicBezTo>
                  <a:pt x="2202095" y="321923"/>
                  <a:pt x="2193769" y="316284"/>
                  <a:pt x="2188396" y="308224"/>
                </a:cubicBezTo>
                <a:cubicBezTo>
                  <a:pt x="2170132" y="280830"/>
                  <a:pt x="2164405" y="267875"/>
                  <a:pt x="2137025" y="246579"/>
                </a:cubicBezTo>
                <a:cubicBezTo>
                  <a:pt x="2137010" y="246568"/>
                  <a:pt x="2059976" y="195214"/>
                  <a:pt x="2044557" y="184935"/>
                </a:cubicBezTo>
                <a:lnTo>
                  <a:pt x="1982912" y="143838"/>
                </a:lnTo>
                <a:cubicBezTo>
                  <a:pt x="1937484" y="121124"/>
                  <a:pt x="1952645" y="134120"/>
                  <a:pt x="1931542" y="113015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38600" y="4542472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Sampler-Dissolved Partition Coefficient (mL/g):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Several are available in the SAMS #3 document,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the SETAC papers, the SERDP/ESTCP guidance, the scientific literature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395808" y="1524000"/>
            <a:ext cx="2242992" cy="3037328"/>
            <a:chOff x="3339101" y="1726058"/>
            <a:chExt cx="2242992" cy="3037328"/>
          </a:xfrm>
        </p:grpSpPr>
        <p:sp>
          <p:nvSpPr>
            <p:cNvPr id="19" name="Freeform 18"/>
            <p:cNvSpPr/>
            <p:nvPr/>
          </p:nvSpPr>
          <p:spPr>
            <a:xfrm>
              <a:off x="3339101" y="1726058"/>
              <a:ext cx="1469205" cy="801385"/>
            </a:xfrm>
            <a:custGeom>
              <a:avLst/>
              <a:gdLst>
                <a:gd name="connsiteX0" fmla="*/ 1387011 w 1469205"/>
                <a:gd name="connsiteY0" fmla="*/ 205484 h 801385"/>
                <a:gd name="connsiteX1" fmla="*/ 1325366 w 1469205"/>
                <a:gd name="connsiteY1" fmla="*/ 143839 h 801385"/>
                <a:gd name="connsiteX2" fmla="*/ 1304818 w 1469205"/>
                <a:gd name="connsiteY2" fmla="*/ 123290 h 801385"/>
                <a:gd name="connsiteX3" fmla="*/ 1243173 w 1469205"/>
                <a:gd name="connsiteY3" fmla="*/ 102742 h 801385"/>
                <a:gd name="connsiteX4" fmla="*/ 1181528 w 1469205"/>
                <a:gd name="connsiteY4" fmla="*/ 71920 h 801385"/>
                <a:gd name="connsiteX5" fmla="*/ 1099335 w 1469205"/>
                <a:gd name="connsiteY5" fmla="*/ 51371 h 801385"/>
                <a:gd name="connsiteX6" fmla="*/ 1037690 w 1469205"/>
                <a:gd name="connsiteY6" fmla="*/ 30823 h 801385"/>
                <a:gd name="connsiteX7" fmla="*/ 904126 w 1469205"/>
                <a:gd name="connsiteY7" fmla="*/ 10275 h 801385"/>
                <a:gd name="connsiteX8" fmla="*/ 760288 w 1469205"/>
                <a:gd name="connsiteY8" fmla="*/ 0 h 801385"/>
                <a:gd name="connsiteX9" fmla="*/ 328773 w 1469205"/>
                <a:gd name="connsiteY9" fmla="*/ 10275 h 801385"/>
                <a:gd name="connsiteX10" fmla="*/ 277402 w 1469205"/>
                <a:gd name="connsiteY10" fmla="*/ 20549 h 801385"/>
                <a:gd name="connsiteX11" fmla="*/ 246580 w 1469205"/>
                <a:gd name="connsiteY11" fmla="*/ 41097 h 801385"/>
                <a:gd name="connsiteX12" fmla="*/ 215757 w 1469205"/>
                <a:gd name="connsiteY12" fmla="*/ 51371 h 801385"/>
                <a:gd name="connsiteX13" fmla="*/ 164387 w 1469205"/>
                <a:gd name="connsiteY13" fmla="*/ 102742 h 801385"/>
                <a:gd name="connsiteX14" fmla="*/ 92468 w 1469205"/>
                <a:gd name="connsiteY14" fmla="*/ 164387 h 801385"/>
                <a:gd name="connsiteX15" fmla="*/ 61645 w 1469205"/>
                <a:gd name="connsiteY15" fmla="*/ 226032 h 801385"/>
                <a:gd name="connsiteX16" fmla="*/ 20548 w 1469205"/>
                <a:gd name="connsiteY16" fmla="*/ 277403 h 801385"/>
                <a:gd name="connsiteX17" fmla="*/ 0 w 1469205"/>
                <a:gd name="connsiteY17" fmla="*/ 349322 h 801385"/>
                <a:gd name="connsiteX18" fmla="*/ 10274 w 1469205"/>
                <a:gd name="connsiteY18" fmla="*/ 513708 h 801385"/>
                <a:gd name="connsiteX19" fmla="*/ 30823 w 1469205"/>
                <a:gd name="connsiteY19" fmla="*/ 565079 h 801385"/>
                <a:gd name="connsiteX20" fmla="*/ 102742 w 1469205"/>
                <a:gd name="connsiteY20" fmla="*/ 657546 h 801385"/>
                <a:gd name="connsiteX21" fmla="*/ 133564 w 1469205"/>
                <a:gd name="connsiteY21" fmla="*/ 667821 h 801385"/>
                <a:gd name="connsiteX22" fmla="*/ 164387 w 1469205"/>
                <a:gd name="connsiteY22" fmla="*/ 688369 h 801385"/>
                <a:gd name="connsiteX23" fmla="*/ 287677 w 1469205"/>
                <a:gd name="connsiteY23" fmla="*/ 739740 h 801385"/>
                <a:gd name="connsiteX24" fmla="*/ 328773 w 1469205"/>
                <a:gd name="connsiteY24" fmla="*/ 760288 h 801385"/>
                <a:gd name="connsiteX25" fmla="*/ 431515 w 1469205"/>
                <a:gd name="connsiteY25" fmla="*/ 780836 h 801385"/>
                <a:gd name="connsiteX26" fmla="*/ 575353 w 1469205"/>
                <a:gd name="connsiteY26" fmla="*/ 801385 h 801385"/>
                <a:gd name="connsiteX27" fmla="*/ 1089061 w 1469205"/>
                <a:gd name="connsiteY27" fmla="*/ 791111 h 801385"/>
                <a:gd name="connsiteX28" fmla="*/ 1130157 w 1469205"/>
                <a:gd name="connsiteY28" fmla="*/ 780836 h 801385"/>
                <a:gd name="connsiteX29" fmla="*/ 1212351 w 1469205"/>
                <a:gd name="connsiteY29" fmla="*/ 760288 h 801385"/>
                <a:gd name="connsiteX30" fmla="*/ 1294544 w 1469205"/>
                <a:gd name="connsiteY30" fmla="*/ 729466 h 801385"/>
                <a:gd name="connsiteX31" fmla="*/ 1315092 w 1469205"/>
                <a:gd name="connsiteY31" fmla="*/ 708917 h 801385"/>
                <a:gd name="connsiteX32" fmla="*/ 1345915 w 1469205"/>
                <a:gd name="connsiteY32" fmla="*/ 698643 h 801385"/>
                <a:gd name="connsiteX33" fmla="*/ 1366463 w 1469205"/>
                <a:gd name="connsiteY33" fmla="*/ 667821 h 801385"/>
                <a:gd name="connsiteX34" fmla="*/ 1397286 w 1469205"/>
                <a:gd name="connsiteY34" fmla="*/ 647272 h 801385"/>
                <a:gd name="connsiteX35" fmla="*/ 1428108 w 1469205"/>
                <a:gd name="connsiteY35" fmla="*/ 616450 h 801385"/>
                <a:gd name="connsiteX36" fmla="*/ 1438382 w 1469205"/>
                <a:gd name="connsiteY36" fmla="*/ 585627 h 801385"/>
                <a:gd name="connsiteX37" fmla="*/ 1458930 w 1469205"/>
                <a:gd name="connsiteY37" fmla="*/ 544531 h 801385"/>
                <a:gd name="connsiteX38" fmla="*/ 1469205 w 1469205"/>
                <a:gd name="connsiteY38" fmla="*/ 503434 h 801385"/>
                <a:gd name="connsiteX39" fmla="*/ 1458930 w 1469205"/>
                <a:gd name="connsiteY39" fmla="*/ 277403 h 801385"/>
                <a:gd name="connsiteX40" fmla="*/ 1438382 w 1469205"/>
                <a:gd name="connsiteY40" fmla="*/ 215758 h 801385"/>
                <a:gd name="connsiteX41" fmla="*/ 1397286 w 1469205"/>
                <a:gd name="connsiteY41" fmla="*/ 164387 h 801385"/>
                <a:gd name="connsiteX42" fmla="*/ 1376737 w 1469205"/>
                <a:gd name="connsiteY42" fmla="*/ 143839 h 801385"/>
                <a:gd name="connsiteX43" fmla="*/ 1356189 w 1469205"/>
                <a:gd name="connsiteY43" fmla="*/ 113016 h 801385"/>
                <a:gd name="connsiteX44" fmla="*/ 1325366 w 1469205"/>
                <a:gd name="connsiteY44" fmla="*/ 92468 h 801385"/>
                <a:gd name="connsiteX45" fmla="*/ 1263721 w 1469205"/>
                <a:gd name="connsiteY45" fmla="*/ 71920 h 801385"/>
                <a:gd name="connsiteX46" fmla="*/ 1202077 w 1469205"/>
                <a:gd name="connsiteY46" fmla="*/ 82194 h 801385"/>
                <a:gd name="connsiteX47" fmla="*/ 1160980 w 1469205"/>
                <a:gd name="connsiteY47" fmla="*/ 92468 h 801385"/>
                <a:gd name="connsiteX48" fmla="*/ 1089061 w 1469205"/>
                <a:gd name="connsiteY48" fmla="*/ 92468 h 80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469205" h="801385">
                  <a:moveTo>
                    <a:pt x="1387011" y="205484"/>
                  </a:moveTo>
                  <a:cubicBezTo>
                    <a:pt x="1352369" y="153519"/>
                    <a:pt x="1382715" y="191630"/>
                    <a:pt x="1325366" y="143839"/>
                  </a:cubicBezTo>
                  <a:cubicBezTo>
                    <a:pt x="1317925" y="137638"/>
                    <a:pt x="1313482" y="127622"/>
                    <a:pt x="1304818" y="123290"/>
                  </a:cubicBezTo>
                  <a:cubicBezTo>
                    <a:pt x="1285445" y="113603"/>
                    <a:pt x="1262546" y="112428"/>
                    <a:pt x="1243173" y="102742"/>
                  </a:cubicBezTo>
                  <a:cubicBezTo>
                    <a:pt x="1222625" y="92468"/>
                    <a:pt x="1202522" y="81251"/>
                    <a:pt x="1181528" y="71920"/>
                  </a:cubicBezTo>
                  <a:cubicBezTo>
                    <a:pt x="1148512" y="57246"/>
                    <a:pt x="1138150" y="61957"/>
                    <a:pt x="1099335" y="51371"/>
                  </a:cubicBezTo>
                  <a:cubicBezTo>
                    <a:pt x="1078438" y="45672"/>
                    <a:pt x="1059055" y="34384"/>
                    <a:pt x="1037690" y="30823"/>
                  </a:cubicBezTo>
                  <a:cubicBezTo>
                    <a:pt x="1005228" y="25413"/>
                    <a:pt x="934975" y="13213"/>
                    <a:pt x="904126" y="10275"/>
                  </a:cubicBezTo>
                  <a:cubicBezTo>
                    <a:pt x="856274" y="5718"/>
                    <a:pt x="808234" y="3425"/>
                    <a:pt x="760288" y="0"/>
                  </a:cubicBezTo>
                  <a:lnTo>
                    <a:pt x="328773" y="10275"/>
                  </a:lnTo>
                  <a:cubicBezTo>
                    <a:pt x="311326" y="11017"/>
                    <a:pt x="293753" y="14417"/>
                    <a:pt x="277402" y="20549"/>
                  </a:cubicBezTo>
                  <a:cubicBezTo>
                    <a:pt x="265840" y="24885"/>
                    <a:pt x="257624" y="35575"/>
                    <a:pt x="246580" y="41097"/>
                  </a:cubicBezTo>
                  <a:cubicBezTo>
                    <a:pt x="236893" y="45940"/>
                    <a:pt x="226031" y="47946"/>
                    <a:pt x="215757" y="51371"/>
                  </a:cubicBezTo>
                  <a:cubicBezTo>
                    <a:pt x="156394" y="90948"/>
                    <a:pt x="210051" y="49468"/>
                    <a:pt x="164387" y="102742"/>
                  </a:cubicBezTo>
                  <a:cubicBezTo>
                    <a:pt x="131168" y="141497"/>
                    <a:pt x="128823" y="140150"/>
                    <a:pt x="92468" y="164387"/>
                  </a:cubicBezTo>
                  <a:cubicBezTo>
                    <a:pt x="33584" y="252708"/>
                    <a:pt x="104177" y="140967"/>
                    <a:pt x="61645" y="226032"/>
                  </a:cubicBezTo>
                  <a:cubicBezTo>
                    <a:pt x="48685" y="251953"/>
                    <a:pt x="39660" y="258291"/>
                    <a:pt x="20548" y="277403"/>
                  </a:cubicBezTo>
                  <a:cubicBezTo>
                    <a:pt x="15703" y="291939"/>
                    <a:pt x="0" y="336420"/>
                    <a:pt x="0" y="349322"/>
                  </a:cubicBezTo>
                  <a:cubicBezTo>
                    <a:pt x="0" y="404224"/>
                    <a:pt x="2510" y="459358"/>
                    <a:pt x="10274" y="513708"/>
                  </a:cubicBezTo>
                  <a:cubicBezTo>
                    <a:pt x="12882" y="531965"/>
                    <a:pt x="24347" y="547810"/>
                    <a:pt x="30823" y="565079"/>
                  </a:cubicBezTo>
                  <a:cubicBezTo>
                    <a:pt x="45689" y="604720"/>
                    <a:pt x="45775" y="638555"/>
                    <a:pt x="102742" y="657546"/>
                  </a:cubicBezTo>
                  <a:cubicBezTo>
                    <a:pt x="113016" y="660971"/>
                    <a:pt x="123878" y="662978"/>
                    <a:pt x="133564" y="667821"/>
                  </a:cubicBezTo>
                  <a:cubicBezTo>
                    <a:pt x="144608" y="673343"/>
                    <a:pt x="153547" y="682456"/>
                    <a:pt x="164387" y="688369"/>
                  </a:cubicBezTo>
                  <a:cubicBezTo>
                    <a:pt x="244624" y="732135"/>
                    <a:pt x="223587" y="723718"/>
                    <a:pt x="287677" y="739740"/>
                  </a:cubicBezTo>
                  <a:cubicBezTo>
                    <a:pt x="301376" y="746589"/>
                    <a:pt x="314047" y="756081"/>
                    <a:pt x="328773" y="760288"/>
                  </a:cubicBezTo>
                  <a:cubicBezTo>
                    <a:pt x="362355" y="769883"/>
                    <a:pt x="397268" y="773986"/>
                    <a:pt x="431515" y="780836"/>
                  </a:cubicBezTo>
                  <a:cubicBezTo>
                    <a:pt x="513308" y="797195"/>
                    <a:pt x="465509" y="789180"/>
                    <a:pt x="575353" y="801385"/>
                  </a:cubicBezTo>
                  <a:lnTo>
                    <a:pt x="1089061" y="791111"/>
                  </a:lnTo>
                  <a:cubicBezTo>
                    <a:pt x="1103172" y="790588"/>
                    <a:pt x="1116373" y="783899"/>
                    <a:pt x="1130157" y="780836"/>
                  </a:cubicBezTo>
                  <a:cubicBezTo>
                    <a:pt x="1204555" y="764303"/>
                    <a:pt x="1157267" y="778649"/>
                    <a:pt x="1212351" y="760288"/>
                  </a:cubicBezTo>
                  <a:cubicBezTo>
                    <a:pt x="1300797" y="701324"/>
                    <a:pt x="1170120" y="782792"/>
                    <a:pt x="1294544" y="729466"/>
                  </a:cubicBezTo>
                  <a:cubicBezTo>
                    <a:pt x="1303447" y="725650"/>
                    <a:pt x="1306786" y="713901"/>
                    <a:pt x="1315092" y="708917"/>
                  </a:cubicBezTo>
                  <a:cubicBezTo>
                    <a:pt x="1324379" y="703345"/>
                    <a:pt x="1335641" y="702068"/>
                    <a:pt x="1345915" y="698643"/>
                  </a:cubicBezTo>
                  <a:cubicBezTo>
                    <a:pt x="1352764" y="688369"/>
                    <a:pt x="1357732" y="676552"/>
                    <a:pt x="1366463" y="667821"/>
                  </a:cubicBezTo>
                  <a:cubicBezTo>
                    <a:pt x="1375195" y="659089"/>
                    <a:pt x="1387800" y="655177"/>
                    <a:pt x="1397286" y="647272"/>
                  </a:cubicBezTo>
                  <a:cubicBezTo>
                    <a:pt x="1408448" y="637970"/>
                    <a:pt x="1417834" y="626724"/>
                    <a:pt x="1428108" y="616450"/>
                  </a:cubicBezTo>
                  <a:cubicBezTo>
                    <a:pt x="1431533" y="606176"/>
                    <a:pt x="1434116" y="595581"/>
                    <a:pt x="1438382" y="585627"/>
                  </a:cubicBezTo>
                  <a:cubicBezTo>
                    <a:pt x="1444415" y="571550"/>
                    <a:pt x="1453552" y="558871"/>
                    <a:pt x="1458930" y="544531"/>
                  </a:cubicBezTo>
                  <a:cubicBezTo>
                    <a:pt x="1463888" y="531309"/>
                    <a:pt x="1465780" y="517133"/>
                    <a:pt x="1469205" y="503434"/>
                  </a:cubicBezTo>
                  <a:cubicBezTo>
                    <a:pt x="1465780" y="428090"/>
                    <a:pt x="1466965" y="352395"/>
                    <a:pt x="1458930" y="277403"/>
                  </a:cubicBezTo>
                  <a:cubicBezTo>
                    <a:pt x="1456622" y="255866"/>
                    <a:pt x="1453697" y="231074"/>
                    <a:pt x="1438382" y="215758"/>
                  </a:cubicBezTo>
                  <a:cubicBezTo>
                    <a:pt x="1388759" y="166133"/>
                    <a:pt x="1449140" y="229203"/>
                    <a:pt x="1397286" y="164387"/>
                  </a:cubicBezTo>
                  <a:cubicBezTo>
                    <a:pt x="1391235" y="156823"/>
                    <a:pt x="1382788" y="151403"/>
                    <a:pt x="1376737" y="143839"/>
                  </a:cubicBezTo>
                  <a:cubicBezTo>
                    <a:pt x="1369023" y="134197"/>
                    <a:pt x="1364920" y="121747"/>
                    <a:pt x="1356189" y="113016"/>
                  </a:cubicBezTo>
                  <a:cubicBezTo>
                    <a:pt x="1347458" y="104285"/>
                    <a:pt x="1336650" y="97483"/>
                    <a:pt x="1325366" y="92468"/>
                  </a:cubicBezTo>
                  <a:cubicBezTo>
                    <a:pt x="1305573" y="83671"/>
                    <a:pt x="1263721" y="71920"/>
                    <a:pt x="1263721" y="71920"/>
                  </a:cubicBezTo>
                  <a:cubicBezTo>
                    <a:pt x="1243173" y="75345"/>
                    <a:pt x="1222504" y="78109"/>
                    <a:pt x="1202077" y="82194"/>
                  </a:cubicBezTo>
                  <a:cubicBezTo>
                    <a:pt x="1188231" y="84963"/>
                    <a:pt x="1175043" y="91190"/>
                    <a:pt x="1160980" y="92468"/>
                  </a:cubicBezTo>
                  <a:cubicBezTo>
                    <a:pt x="1137105" y="94638"/>
                    <a:pt x="1113034" y="92468"/>
                    <a:pt x="1089061" y="92468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721395" y="2349795"/>
              <a:ext cx="1860698" cy="2413591"/>
            </a:xfrm>
            <a:custGeom>
              <a:avLst/>
              <a:gdLst>
                <a:gd name="connsiteX0" fmla="*/ 1020726 w 1860698"/>
                <a:gd name="connsiteY0" fmla="*/ 0 h 2413591"/>
                <a:gd name="connsiteX1" fmla="*/ 1690577 w 1860698"/>
                <a:gd name="connsiteY1" fmla="*/ 563526 h 2413591"/>
                <a:gd name="connsiteX2" fmla="*/ 0 w 1860698"/>
                <a:gd name="connsiteY2" fmla="*/ 2413591 h 241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698" h="2413591">
                  <a:moveTo>
                    <a:pt x="1020726" y="0"/>
                  </a:moveTo>
                  <a:cubicBezTo>
                    <a:pt x="1440712" y="80630"/>
                    <a:pt x="1860698" y="161261"/>
                    <a:pt x="1690577" y="563526"/>
                  </a:cubicBezTo>
                  <a:cubicBezTo>
                    <a:pt x="1520456" y="965791"/>
                    <a:pt x="279991" y="2108791"/>
                    <a:pt x="0" y="2413591"/>
                  </a:cubicBezTo>
                </a:path>
              </a:pathLst>
            </a:cu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AutoShape 829"/>
          <p:cNvSpPr>
            <a:spLocks noChangeArrowheads="1"/>
          </p:cNvSpPr>
          <p:nvPr/>
        </p:nvSpPr>
        <p:spPr bwMode="auto">
          <a:xfrm>
            <a:off x="3048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817373" y="2404153"/>
            <a:ext cx="2044254" cy="503434"/>
          </a:xfrm>
          <a:custGeom>
            <a:avLst/>
            <a:gdLst>
              <a:gd name="connsiteX0" fmla="*/ 1234052 w 2044254"/>
              <a:gd name="connsiteY0" fmla="*/ 30822 h 503434"/>
              <a:gd name="connsiteX1" fmla="*/ 730618 w 2044254"/>
              <a:gd name="connsiteY1" fmla="*/ 20548 h 503434"/>
              <a:gd name="connsiteX2" fmla="*/ 422393 w 2044254"/>
              <a:gd name="connsiteY2" fmla="*/ 10274 h 503434"/>
              <a:gd name="connsiteX3" fmla="*/ 340200 w 2044254"/>
              <a:gd name="connsiteY3" fmla="*/ 20548 h 503434"/>
              <a:gd name="connsiteX4" fmla="*/ 237458 w 2044254"/>
              <a:gd name="connsiteY4" fmla="*/ 41096 h 503434"/>
              <a:gd name="connsiteX5" fmla="*/ 175814 w 2044254"/>
              <a:gd name="connsiteY5" fmla="*/ 51371 h 503434"/>
              <a:gd name="connsiteX6" fmla="*/ 42249 w 2044254"/>
              <a:gd name="connsiteY6" fmla="*/ 51371 h 503434"/>
              <a:gd name="connsiteX7" fmla="*/ 11427 w 2044254"/>
              <a:gd name="connsiteY7" fmla="*/ 92467 h 503434"/>
              <a:gd name="connsiteX8" fmla="*/ 1153 w 2044254"/>
              <a:gd name="connsiteY8" fmla="*/ 123290 h 503434"/>
              <a:gd name="connsiteX9" fmla="*/ 21701 w 2044254"/>
              <a:gd name="connsiteY9" fmla="*/ 287676 h 503434"/>
              <a:gd name="connsiteX10" fmla="*/ 31975 w 2044254"/>
              <a:gd name="connsiteY10" fmla="*/ 349321 h 503434"/>
              <a:gd name="connsiteX11" fmla="*/ 52524 w 2044254"/>
              <a:gd name="connsiteY11" fmla="*/ 380144 h 503434"/>
              <a:gd name="connsiteX12" fmla="*/ 124443 w 2044254"/>
              <a:gd name="connsiteY12" fmla="*/ 410966 h 503434"/>
              <a:gd name="connsiteX13" fmla="*/ 155265 w 2044254"/>
              <a:gd name="connsiteY13" fmla="*/ 431514 h 503434"/>
              <a:gd name="connsiteX14" fmla="*/ 268281 w 2044254"/>
              <a:gd name="connsiteY14" fmla="*/ 452063 h 503434"/>
              <a:gd name="connsiteX15" fmla="*/ 473764 w 2044254"/>
              <a:gd name="connsiteY15" fmla="*/ 431514 h 503434"/>
              <a:gd name="connsiteX16" fmla="*/ 504587 w 2044254"/>
              <a:gd name="connsiteY16" fmla="*/ 410966 h 503434"/>
              <a:gd name="connsiteX17" fmla="*/ 658699 w 2044254"/>
              <a:gd name="connsiteY17" fmla="*/ 380144 h 503434"/>
              <a:gd name="connsiteX18" fmla="*/ 689521 w 2044254"/>
              <a:gd name="connsiteY18" fmla="*/ 369869 h 503434"/>
              <a:gd name="connsiteX19" fmla="*/ 740892 w 2044254"/>
              <a:gd name="connsiteY19" fmla="*/ 380144 h 503434"/>
              <a:gd name="connsiteX20" fmla="*/ 802537 w 2044254"/>
              <a:gd name="connsiteY20" fmla="*/ 390418 h 503434"/>
              <a:gd name="connsiteX21" fmla="*/ 833360 w 2044254"/>
              <a:gd name="connsiteY21" fmla="*/ 410966 h 503434"/>
              <a:gd name="connsiteX22" fmla="*/ 925827 w 2044254"/>
              <a:gd name="connsiteY22" fmla="*/ 441789 h 503434"/>
              <a:gd name="connsiteX23" fmla="*/ 987472 w 2044254"/>
              <a:gd name="connsiteY23" fmla="*/ 462337 h 503434"/>
              <a:gd name="connsiteX24" fmla="*/ 1038843 w 2044254"/>
              <a:gd name="connsiteY24" fmla="*/ 472611 h 503434"/>
              <a:gd name="connsiteX25" fmla="*/ 1121036 w 2044254"/>
              <a:gd name="connsiteY25" fmla="*/ 493159 h 503434"/>
              <a:gd name="connsiteX26" fmla="*/ 1264874 w 2044254"/>
              <a:gd name="connsiteY26" fmla="*/ 503434 h 503434"/>
              <a:gd name="connsiteX27" fmla="*/ 1984065 w 2044254"/>
              <a:gd name="connsiteY27" fmla="*/ 493159 h 503434"/>
              <a:gd name="connsiteX28" fmla="*/ 2004614 w 2044254"/>
              <a:gd name="connsiteY28" fmla="*/ 380144 h 503434"/>
              <a:gd name="connsiteX29" fmla="*/ 1922420 w 2044254"/>
              <a:gd name="connsiteY29" fmla="*/ 267128 h 503434"/>
              <a:gd name="connsiteX30" fmla="*/ 1871049 w 2044254"/>
              <a:gd name="connsiteY30" fmla="*/ 205483 h 503434"/>
              <a:gd name="connsiteX31" fmla="*/ 1809405 w 2044254"/>
              <a:gd name="connsiteY31" fmla="*/ 154112 h 503434"/>
              <a:gd name="connsiteX32" fmla="*/ 1788856 w 2044254"/>
              <a:gd name="connsiteY32" fmla="*/ 133564 h 503434"/>
              <a:gd name="connsiteX33" fmla="*/ 1747760 w 2044254"/>
              <a:gd name="connsiteY33" fmla="*/ 113016 h 503434"/>
              <a:gd name="connsiteX34" fmla="*/ 1716937 w 2044254"/>
              <a:gd name="connsiteY34" fmla="*/ 92467 h 503434"/>
              <a:gd name="connsiteX35" fmla="*/ 1624470 w 2044254"/>
              <a:gd name="connsiteY35" fmla="*/ 41096 h 503434"/>
              <a:gd name="connsiteX36" fmla="*/ 1562825 w 2044254"/>
              <a:gd name="connsiteY36" fmla="*/ 20548 h 503434"/>
              <a:gd name="connsiteX37" fmla="*/ 1377890 w 2044254"/>
              <a:gd name="connsiteY37" fmla="*/ 0 h 503434"/>
              <a:gd name="connsiteX38" fmla="*/ 1131310 w 2044254"/>
              <a:gd name="connsiteY38" fmla="*/ 20548 h 503434"/>
              <a:gd name="connsiteX39" fmla="*/ 1100488 w 2044254"/>
              <a:gd name="connsiteY39" fmla="*/ 30822 h 503434"/>
              <a:gd name="connsiteX40" fmla="*/ 946375 w 2044254"/>
              <a:gd name="connsiteY40" fmla="*/ 51371 h 503434"/>
              <a:gd name="connsiteX41" fmla="*/ 905279 w 2044254"/>
              <a:gd name="connsiteY41" fmla="*/ 61645 h 503434"/>
              <a:gd name="connsiteX42" fmla="*/ 792263 w 2044254"/>
              <a:gd name="connsiteY42" fmla="*/ 71919 h 50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044254" h="503434">
                <a:moveTo>
                  <a:pt x="1234052" y="30822"/>
                </a:moveTo>
                <a:lnTo>
                  <a:pt x="730618" y="20548"/>
                </a:lnTo>
                <a:cubicBezTo>
                  <a:pt x="627852" y="17946"/>
                  <a:pt x="525192" y="10274"/>
                  <a:pt x="422393" y="10274"/>
                </a:cubicBezTo>
                <a:cubicBezTo>
                  <a:pt x="394782" y="10274"/>
                  <a:pt x="367435" y="16009"/>
                  <a:pt x="340200" y="20548"/>
                </a:cubicBezTo>
                <a:cubicBezTo>
                  <a:pt x="305750" y="26290"/>
                  <a:pt x="271785" y="34659"/>
                  <a:pt x="237458" y="41096"/>
                </a:cubicBezTo>
                <a:cubicBezTo>
                  <a:pt x="216983" y="44935"/>
                  <a:pt x="196362" y="47946"/>
                  <a:pt x="175814" y="51371"/>
                </a:cubicBezTo>
                <a:cubicBezTo>
                  <a:pt x="129056" y="42019"/>
                  <a:pt x="91667" y="28908"/>
                  <a:pt x="42249" y="51371"/>
                </a:cubicBezTo>
                <a:cubicBezTo>
                  <a:pt x="26660" y="58457"/>
                  <a:pt x="21701" y="78768"/>
                  <a:pt x="11427" y="92467"/>
                </a:cubicBezTo>
                <a:cubicBezTo>
                  <a:pt x="8002" y="102741"/>
                  <a:pt x="1153" y="112460"/>
                  <a:pt x="1153" y="123290"/>
                </a:cubicBezTo>
                <a:cubicBezTo>
                  <a:pt x="1153" y="234338"/>
                  <a:pt x="0" y="222572"/>
                  <a:pt x="21701" y="287676"/>
                </a:cubicBezTo>
                <a:cubicBezTo>
                  <a:pt x="25126" y="308224"/>
                  <a:pt x="25387" y="329558"/>
                  <a:pt x="31975" y="349321"/>
                </a:cubicBezTo>
                <a:cubicBezTo>
                  <a:pt x="35880" y="361036"/>
                  <a:pt x="43038" y="372239"/>
                  <a:pt x="52524" y="380144"/>
                </a:cubicBezTo>
                <a:cubicBezTo>
                  <a:pt x="69452" y="394251"/>
                  <a:pt x="103030" y="403828"/>
                  <a:pt x="124443" y="410966"/>
                </a:cubicBezTo>
                <a:cubicBezTo>
                  <a:pt x="134717" y="417815"/>
                  <a:pt x="143916" y="426650"/>
                  <a:pt x="155265" y="431514"/>
                </a:cubicBezTo>
                <a:cubicBezTo>
                  <a:pt x="179490" y="441896"/>
                  <a:pt x="251608" y="449681"/>
                  <a:pt x="268281" y="452063"/>
                </a:cubicBezTo>
                <a:cubicBezTo>
                  <a:pt x="269393" y="451989"/>
                  <a:pt x="429713" y="448033"/>
                  <a:pt x="473764" y="431514"/>
                </a:cubicBezTo>
                <a:cubicBezTo>
                  <a:pt x="485326" y="427178"/>
                  <a:pt x="493303" y="415981"/>
                  <a:pt x="504587" y="410966"/>
                </a:cubicBezTo>
                <a:cubicBezTo>
                  <a:pt x="565298" y="383984"/>
                  <a:pt x="588165" y="387981"/>
                  <a:pt x="658699" y="380144"/>
                </a:cubicBezTo>
                <a:cubicBezTo>
                  <a:pt x="668973" y="376719"/>
                  <a:pt x="678691" y="369869"/>
                  <a:pt x="689521" y="369869"/>
                </a:cubicBezTo>
                <a:cubicBezTo>
                  <a:pt x="706984" y="369869"/>
                  <a:pt x="723711" y="377020"/>
                  <a:pt x="740892" y="380144"/>
                </a:cubicBezTo>
                <a:cubicBezTo>
                  <a:pt x="761388" y="383871"/>
                  <a:pt x="781989" y="386993"/>
                  <a:pt x="802537" y="390418"/>
                </a:cubicBezTo>
                <a:cubicBezTo>
                  <a:pt x="812811" y="397267"/>
                  <a:pt x="822316" y="405444"/>
                  <a:pt x="833360" y="410966"/>
                </a:cubicBezTo>
                <a:cubicBezTo>
                  <a:pt x="884857" y="436714"/>
                  <a:pt x="876780" y="427075"/>
                  <a:pt x="925827" y="441789"/>
                </a:cubicBezTo>
                <a:cubicBezTo>
                  <a:pt x="946573" y="448013"/>
                  <a:pt x="966233" y="458089"/>
                  <a:pt x="987472" y="462337"/>
                </a:cubicBezTo>
                <a:cubicBezTo>
                  <a:pt x="1004596" y="465762"/>
                  <a:pt x="1021902" y="468376"/>
                  <a:pt x="1038843" y="472611"/>
                </a:cubicBezTo>
                <a:cubicBezTo>
                  <a:pt x="1088356" y="484989"/>
                  <a:pt x="1055621" y="486273"/>
                  <a:pt x="1121036" y="493159"/>
                </a:cubicBezTo>
                <a:cubicBezTo>
                  <a:pt x="1168840" y="498191"/>
                  <a:pt x="1216928" y="500009"/>
                  <a:pt x="1264874" y="503434"/>
                </a:cubicBezTo>
                <a:cubicBezTo>
                  <a:pt x="1504604" y="500009"/>
                  <a:pt x="1744512" y="503004"/>
                  <a:pt x="1984065" y="493159"/>
                </a:cubicBezTo>
                <a:cubicBezTo>
                  <a:pt x="2044254" y="490685"/>
                  <a:pt x="2007305" y="396287"/>
                  <a:pt x="2004614" y="380144"/>
                </a:cubicBezTo>
                <a:cubicBezTo>
                  <a:pt x="1996483" y="331362"/>
                  <a:pt x="1954873" y="299581"/>
                  <a:pt x="1922420" y="267128"/>
                </a:cubicBezTo>
                <a:cubicBezTo>
                  <a:pt x="1832382" y="177089"/>
                  <a:pt x="1942562" y="291298"/>
                  <a:pt x="1871049" y="205483"/>
                </a:cubicBezTo>
                <a:cubicBezTo>
                  <a:pt x="1834439" y="161551"/>
                  <a:pt x="1849815" y="186440"/>
                  <a:pt x="1809405" y="154112"/>
                </a:cubicBezTo>
                <a:cubicBezTo>
                  <a:pt x="1801841" y="148061"/>
                  <a:pt x="1796916" y="138937"/>
                  <a:pt x="1788856" y="133564"/>
                </a:cubicBezTo>
                <a:cubicBezTo>
                  <a:pt x="1776113" y="125069"/>
                  <a:pt x="1761058" y="120615"/>
                  <a:pt x="1747760" y="113016"/>
                </a:cubicBezTo>
                <a:cubicBezTo>
                  <a:pt x="1737039" y="106889"/>
                  <a:pt x="1727408" y="99012"/>
                  <a:pt x="1716937" y="92467"/>
                </a:cubicBezTo>
                <a:cubicBezTo>
                  <a:pt x="1693775" y="77991"/>
                  <a:pt x="1651719" y="51996"/>
                  <a:pt x="1624470" y="41096"/>
                </a:cubicBezTo>
                <a:cubicBezTo>
                  <a:pt x="1604359" y="33052"/>
                  <a:pt x="1583373" y="27397"/>
                  <a:pt x="1562825" y="20548"/>
                </a:cubicBezTo>
                <a:cubicBezTo>
                  <a:pt x="1550360" y="16393"/>
                  <a:pt x="1378616" y="73"/>
                  <a:pt x="1377890" y="0"/>
                </a:cubicBezTo>
                <a:cubicBezTo>
                  <a:pt x="1325313" y="3505"/>
                  <a:pt x="1195148" y="9909"/>
                  <a:pt x="1131310" y="20548"/>
                </a:cubicBezTo>
                <a:cubicBezTo>
                  <a:pt x="1120628" y="22328"/>
                  <a:pt x="1111107" y="28698"/>
                  <a:pt x="1100488" y="30822"/>
                </a:cubicBezTo>
                <a:cubicBezTo>
                  <a:pt x="1054952" y="39929"/>
                  <a:pt x="991352" y="43875"/>
                  <a:pt x="946375" y="51371"/>
                </a:cubicBezTo>
                <a:cubicBezTo>
                  <a:pt x="932447" y="53692"/>
                  <a:pt x="919257" y="59648"/>
                  <a:pt x="905279" y="61645"/>
                </a:cubicBezTo>
                <a:cubicBezTo>
                  <a:pt x="830975" y="72260"/>
                  <a:pt x="833786" y="71919"/>
                  <a:pt x="792263" y="71919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0" grpId="0" animBg="1"/>
      <p:bldP spid="2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533400"/>
            <a:ext cx="8839200" cy="5105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Palos Verdes Shelf Superfund Site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Water Column and Sediment Deployments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1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Located off of the coast of Los Angeles (CA)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Carmen White and Judy Huang (RPMs)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Deep water marine site (60 m)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Contaminants of Concern: DDTs &amp; PCBs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12 water column stations</a:t>
            </a:r>
          </a:p>
          <a:p>
            <a:pPr lvl="3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5 m from surface; 30 m; 5 m above bottom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Five sediment stations</a:t>
            </a:r>
          </a:p>
          <a:p>
            <a:pPr lvl="3" eaLnBrk="1" hangingPunct="1">
              <a:lnSpc>
                <a:spcPct val="90000"/>
              </a:lnSpc>
              <a:defRPr/>
            </a:pPr>
            <a:endParaRPr lang="en-US" sz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Objectives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Determine water column concentrations of contaminants resulting from remediation activity (before, during, after)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Determine magnitude of flux of contaminants into the water column from sediment stations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Compare different types of passive samplers (PE, POM, SPME)</a:t>
            </a:r>
          </a:p>
          <a:p>
            <a:pPr lvl="3" eaLnBrk="1" hangingPunct="1">
              <a:lnSpc>
                <a:spcPct val="90000"/>
              </a:lnSpc>
              <a:defRPr/>
            </a:pPr>
            <a:endParaRPr lang="en-US" sz="1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C503D58B-470C-4FB4-BF2A-05BBD0ABE3BC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31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Brief Case Study</a:t>
            </a:r>
            <a:endParaRPr lang="en-US" sz="3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0" y="6019800"/>
            <a:ext cx="4572000" cy="892111"/>
            <a:chOff x="2286000" y="5486400"/>
            <a:chExt cx="4572000" cy="892111"/>
          </a:xfrm>
        </p:grpSpPr>
        <p:grpSp>
          <p:nvGrpSpPr>
            <p:cNvPr id="9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1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3" name="Picture 1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2" name="TextBox 11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1070" y="44958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√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1070" y="49530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√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1070" y="54864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√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AutoShape 829"/>
          <p:cNvSpPr>
            <a:spLocks noChangeArrowheads="1"/>
          </p:cNvSpPr>
          <p:nvPr/>
        </p:nvSpPr>
        <p:spPr bwMode="auto">
          <a:xfrm>
            <a:off x="3048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Brief Case Study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32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6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8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0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106840"/>
            <a:ext cx="5943600" cy="4760559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57200" y="6096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Water Column Deployment Stations (2010)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ADA28951-D3B9-46A2-B676-2424B883F1AE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33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43000"/>
            <a:ext cx="5948363" cy="4800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533400"/>
            <a:ext cx="91440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PE-based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p,p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’ DDE Dissolved Concentrations (5 m above bottom)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Brief Case Study</a:t>
            </a:r>
            <a:endParaRPr lang="en-US" sz="36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10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2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4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1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3" name="TextBox 12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ADA28951-D3B9-46A2-B676-2424B883F1AE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34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Brief Case Study</a:t>
            </a:r>
            <a:endParaRPr lang="en-US" sz="3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6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8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0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066800"/>
            <a:ext cx="5989534" cy="4800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76200" y="528935"/>
            <a:ext cx="93726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PE-based Total PCB Dissolved Concentrations (5 m above bottom)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12520"/>
            <a:ext cx="5943600" cy="475488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ADA28951-D3B9-46A2-B676-2424B883F1AE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35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Brief Case Study</a:t>
            </a:r>
            <a:endParaRPr lang="en-US" sz="3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7200" y="5334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Sediment Deployment Stations (2011)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362200" y="1371600"/>
            <a:ext cx="3962400" cy="3814465"/>
            <a:chOff x="2286000" y="1371600"/>
            <a:chExt cx="3962400" cy="3814465"/>
          </a:xfrm>
        </p:grpSpPr>
        <p:sp>
          <p:nvSpPr>
            <p:cNvPr id="17" name="Rectangle 16"/>
            <p:cNvSpPr/>
            <p:nvPr/>
          </p:nvSpPr>
          <p:spPr>
            <a:xfrm>
              <a:off x="2286000" y="1524000"/>
              <a:ext cx="3962400" cy="3657600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16" name="Chart 15"/>
            <p:cNvGraphicFramePr>
              <a:graphicFrameLocks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723675956"/>
                </p:ext>
              </p:extLst>
            </p:nvPr>
          </p:nvGraphicFramePr>
          <p:xfrm>
            <a:off x="2667000" y="1371600"/>
            <a:ext cx="3332466" cy="37384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2667000" y="2057400"/>
              <a:ext cx="457200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25</a:t>
              </a:r>
            </a:p>
            <a:p>
              <a:endParaRPr lang="en-US" sz="1400" dirty="0" smtClean="0">
                <a:solidFill>
                  <a:srgbClr val="FFFF00"/>
                </a:solidFill>
              </a:endParaRPr>
            </a:p>
            <a:p>
              <a:r>
                <a:rPr lang="en-US" sz="1400" dirty="0" smtClean="0">
                  <a:solidFill>
                    <a:srgbClr val="FFFF00"/>
                  </a:solidFill>
                </a:rPr>
                <a:t>15</a:t>
              </a:r>
            </a:p>
            <a:p>
              <a:endParaRPr lang="en-US" sz="1400" dirty="0" smtClean="0">
                <a:solidFill>
                  <a:srgbClr val="FFFF00"/>
                </a:solidFill>
              </a:endParaRPr>
            </a:p>
            <a:p>
              <a:r>
                <a:rPr lang="en-US" sz="1400" dirty="0" smtClean="0">
                  <a:solidFill>
                    <a:srgbClr val="FFFF00"/>
                  </a:solidFill>
                </a:rPr>
                <a:t>5</a:t>
              </a:r>
            </a:p>
            <a:p>
              <a:endParaRPr lang="en-US" sz="1400" dirty="0" smtClean="0">
                <a:solidFill>
                  <a:srgbClr val="FFFF00"/>
                </a:solidFill>
              </a:endParaRPr>
            </a:p>
            <a:p>
              <a:r>
                <a:rPr lang="en-US" sz="1400" dirty="0" smtClean="0">
                  <a:solidFill>
                    <a:srgbClr val="FFFF00"/>
                  </a:solidFill>
                </a:rPr>
                <a:t>-5</a:t>
              </a:r>
            </a:p>
            <a:p>
              <a:endParaRPr lang="en-US" sz="1400" dirty="0" smtClean="0">
                <a:solidFill>
                  <a:srgbClr val="FFFF00"/>
                </a:solidFill>
              </a:endParaRPr>
            </a:p>
            <a:p>
              <a:r>
                <a:rPr lang="en-US" sz="1400" dirty="0" smtClean="0">
                  <a:solidFill>
                    <a:srgbClr val="FFFF00"/>
                  </a:solidFill>
                </a:rPr>
                <a:t>-15</a:t>
              </a:r>
            </a:p>
            <a:p>
              <a:endParaRPr lang="en-US" sz="1400" dirty="0" smtClean="0">
                <a:solidFill>
                  <a:srgbClr val="FFFF00"/>
                </a:solidFill>
              </a:endParaRPr>
            </a:p>
            <a:p>
              <a:r>
                <a:rPr lang="en-US" sz="1400" dirty="0" smtClean="0">
                  <a:solidFill>
                    <a:srgbClr val="FFFF00"/>
                  </a:solidFill>
                </a:rPr>
                <a:t>-25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2028455" y="3153145"/>
              <a:ext cx="944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Depth (cm)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81400" y="4724400"/>
              <a:ext cx="18886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Dissolved Concentration</a:t>
              </a:r>
            </a:p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(</a:t>
              </a:r>
              <a:r>
                <a:rPr lang="en-US" sz="1200" dirty="0" err="1" smtClean="0">
                  <a:solidFill>
                    <a:srgbClr val="FFFF00"/>
                  </a:solidFill>
                </a:rPr>
                <a:t>ng</a:t>
              </a:r>
              <a:r>
                <a:rPr lang="en-US" sz="1200" dirty="0" smtClean="0">
                  <a:solidFill>
                    <a:srgbClr val="FFFF00"/>
                  </a:solidFill>
                </a:rPr>
                <a:t>/L)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8671" y="1447800"/>
              <a:ext cx="34211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FF00"/>
                  </a:solidFill>
                </a:rPr>
                <a:t>p,p</a:t>
              </a:r>
              <a:r>
                <a:rPr lang="en-US" sz="2800" dirty="0" smtClean="0">
                  <a:solidFill>
                    <a:srgbClr val="FFFF00"/>
                  </a:solidFill>
                </a:rPr>
                <a:t>’-DDE Station 6C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76600" y="4142601"/>
              <a:ext cx="832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Sediment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95800" y="1981200"/>
              <a:ext cx="11599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Water Column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962400" y="2438400"/>
            <a:ext cx="1582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00"/>
                </a:solidFill>
              </a:rPr>
              <a:t>Flux = 260 </a:t>
            </a:r>
            <a:r>
              <a:rPr lang="en-US" sz="1600" dirty="0" err="1" smtClean="0">
                <a:solidFill>
                  <a:srgbClr val="008000"/>
                </a:solidFill>
              </a:rPr>
              <a:t>ng</a:t>
            </a:r>
            <a:endParaRPr lang="en-US" sz="1600" dirty="0" smtClean="0">
              <a:solidFill>
                <a:srgbClr val="008000"/>
              </a:solidFill>
            </a:endParaRPr>
          </a:p>
          <a:p>
            <a:pPr algn="ctr"/>
            <a:r>
              <a:rPr lang="en-US" sz="1600" dirty="0" err="1" smtClean="0">
                <a:solidFill>
                  <a:srgbClr val="008000"/>
                </a:solidFill>
              </a:rPr>
              <a:t>p,p</a:t>
            </a:r>
            <a:r>
              <a:rPr lang="en-US" sz="1600" dirty="0" smtClean="0">
                <a:solidFill>
                  <a:srgbClr val="008000"/>
                </a:solidFill>
              </a:rPr>
              <a:t>’-DDE/cm</a:t>
            </a:r>
            <a:r>
              <a:rPr lang="en-US" sz="1600" baseline="30000" dirty="0" smtClean="0">
                <a:solidFill>
                  <a:srgbClr val="008000"/>
                </a:solidFill>
              </a:rPr>
              <a:t>2</a:t>
            </a:r>
            <a:r>
              <a:rPr lang="en-US" sz="1600" dirty="0" smtClean="0">
                <a:solidFill>
                  <a:srgbClr val="008000"/>
                </a:solidFill>
              </a:rPr>
              <a:t> y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6" name="AutoShape 829"/>
          <p:cNvSpPr>
            <a:spLocks noChangeArrowheads="1"/>
          </p:cNvSpPr>
          <p:nvPr/>
        </p:nvSpPr>
        <p:spPr bwMode="auto">
          <a:xfrm>
            <a:off x="3048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477378" y="3616503"/>
            <a:ext cx="486820" cy="256854"/>
          </a:xfrm>
          <a:custGeom>
            <a:avLst/>
            <a:gdLst>
              <a:gd name="connsiteX0" fmla="*/ 341202 w 486820"/>
              <a:gd name="connsiteY0" fmla="*/ 41097 h 256854"/>
              <a:gd name="connsiteX1" fmla="*/ 310379 w 486820"/>
              <a:gd name="connsiteY1" fmla="*/ 20549 h 256854"/>
              <a:gd name="connsiteX2" fmla="*/ 248734 w 486820"/>
              <a:gd name="connsiteY2" fmla="*/ 0 h 256854"/>
              <a:gd name="connsiteX3" fmla="*/ 176815 w 486820"/>
              <a:gd name="connsiteY3" fmla="*/ 10275 h 256854"/>
              <a:gd name="connsiteX4" fmla="*/ 84348 w 486820"/>
              <a:gd name="connsiteY4" fmla="*/ 41097 h 256854"/>
              <a:gd name="connsiteX5" fmla="*/ 53525 w 486820"/>
              <a:gd name="connsiteY5" fmla="*/ 51371 h 256854"/>
              <a:gd name="connsiteX6" fmla="*/ 22703 w 486820"/>
              <a:gd name="connsiteY6" fmla="*/ 61645 h 256854"/>
              <a:gd name="connsiteX7" fmla="*/ 2155 w 486820"/>
              <a:gd name="connsiteY7" fmla="*/ 123290 h 256854"/>
              <a:gd name="connsiteX8" fmla="*/ 22703 w 486820"/>
              <a:gd name="connsiteY8" fmla="*/ 256854 h 256854"/>
              <a:gd name="connsiteX9" fmla="*/ 207638 w 486820"/>
              <a:gd name="connsiteY9" fmla="*/ 246580 h 256854"/>
              <a:gd name="connsiteX10" fmla="*/ 402847 w 486820"/>
              <a:gd name="connsiteY10" fmla="*/ 226032 h 256854"/>
              <a:gd name="connsiteX11" fmla="*/ 443943 w 486820"/>
              <a:gd name="connsiteY11" fmla="*/ 164387 h 256854"/>
              <a:gd name="connsiteX12" fmla="*/ 454218 w 486820"/>
              <a:gd name="connsiteY12" fmla="*/ 133564 h 256854"/>
              <a:gd name="connsiteX13" fmla="*/ 474766 w 486820"/>
              <a:gd name="connsiteY13" fmla="*/ 102742 h 256854"/>
              <a:gd name="connsiteX14" fmla="*/ 485040 w 486820"/>
              <a:gd name="connsiteY14" fmla="*/ 71919 h 256854"/>
              <a:gd name="connsiteX15" fmla="*/ 464492 w 486820"/>
              <a:gd name="connsiteY15" fmla="*/ 41097 h 256854"/>
              <a:gd name="connsiteX16" fmla="*/ 413121 w 486820"/>
              <a:gd name="connsiteY16" fmla="*/ 0 h 256854"/>
              <a:gd name="connsiteX17" fmla="*/ 279557 w 486820"/>
              <a:gd name="connsiteY17" fmla="*/ 20549 h 256854"/>
              <a:gd name="connsiteX18" fmla="*/ 248734 w 486820"/>
              <a:gd name="connsiteY18" fmla="*/ 30823 h 25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820" h="256854">
                <a:moveTo>
                  <a:pt x="341202" y="41097"/>
                </a:moveTo>
                <a:cubicBezTo>
                  <a:pt x="330928" y="34248"/>
                  <a:pt x="321663" y="25564"/>
                  <a:pt x="310379" y="20549"/>
                </a:cubicBezTo>
                <a:cubicBezTo>
                  <a:pt x="290586" y="11752"/>
                  <a:pt x="248734" y="0"/>
                  <a:pt x="248734" y="0"/>
                </a:cubicBezTo>
                <a:cubicBezTo>
                  <a:pt x="224761" y="3425"/>
                  <a:pt x="200411" y="4830"/>
                  <a:pt x="176815" y="10275"/>
                </a:cubicBezTo>
                <a:cubicBezTo>
                  <a:pt x="176810" y="10276"/>
                  <a:pt x="99762" y="35959"/>
                  <a:pt x="84348" y="41097"/>
                </a:cubicBezTo>
                <a:lnTo>
                  <a:pt x="53525" y="51371"/>
                </a:lnTo>
                <a:lnTo>
                  <a:pt x="22703" y="61645"/>
                </a:lnTo>
                <a:cubicBezTo>
                  <a:pt x="15854" y="82193"/>
                  <a:pt x="0" y="101738"/>
                  <a:pt x="2155" y="123290"/>
                </a:cubicBezTo>
                <a:cubicBezTo>
                  <a:pt x="13507" y="236808"/>
                  <a:pt x="1545" y="193380"/>
                  <a:pt x="22703" y="256854"/>
                </a:cubicBezTo>
                <a:lnTo>
                  <a:pt x="207638" y="246580"/>
                </a:lnTo>
                <a:cubicBezTo>
                  <a:pt x="380486" y="236413"/>
                  <a:pt x="320402" y="253513"/>
                  <a:pt x="402847" y="226032"/>
                </a:cubicBezTo>
                <a:lnTo>
                  <a:pt x="443943" y="164387"/>
                </a:lnTo>
                <a:cubicBezTo>
                  <a:pt x="449950" y="155376"/>
                  <a:pt x="449375" y="143251"/>
                  <a:pt x="454218" y="133564"/>
                </a:cubicBezTo>
                <a:cubicBezTo>
                  <a:pt x="459740" y="122520"/>
                  <a:pt x="467917" y="113016"/>
                  <a:pt x="474766" y="102742"/>
                </a:cubicBezTo>
                <a:cubicBezTo>
                  <a:pt x="478191" y="92468"/>
                  <a:pt x="486820" y="82602"/>
                  <a:pt x="485040" y="71919"/>
                </a:cubicBezTo>
                <a:cubicBezTo>
                  <a:pt x="483010" y="59739"/>
                  <a:pt x="472206" y="50739"/>
                  <a:pt x="464492" y="41097"/>
                </a:cubicBezTo>
                <a:cubicBezTo>
                  <a:pt x="447763" y="20186"/>
                  <a:pt x="436003" y="15256"/>
                  <a:pt x="413121" y="0"/>
                </a:cubicBezTo>
                <a:cubicBezTo>
                  <a:pt x="363218" y="6238"/>
                  <a:pt x="326622" y="8783"/>
                  <a:pt x="279557" y="20549"/>
                </a:cubicBezTo>
                <a:cubicBezTo>
                  <a:pt x="269050" y="23176"/>
                  <a:pt x="248734" y="30823"/>
                  <a:pt x="248734" y="30823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  <p:bldP spid="2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685800"/>
            <a:ext cx="86868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Establishing when equilibrium between the contaminants and passive sampler occurs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Unless deployment time series data is available (i.e., $$$)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Challenge in all monitoring (including </a:t>
            </a:r>
            <a:r>
              <a:rPr lang="en-US" sz="2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biomonitoring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Solution: Use of performance reference compounds (PRCs) loaded into the passive sampler to predict equilibrium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PED, POM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SPME assume very rapid equilibration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EC8F35B5-B36D-4752-AE37-0E1BF789CDC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36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21510" name="Group 15"/>
          <p:cNvGrpSpPr>
            <a:grpSpLocks/>
          </p:cNvGrpSpPr>
          <p:nvPr/>
        </p:nvGrpSpPr>
        <p:grpSpPr bwMode="auto">
          <a:xfrm>
            <a:off x="1828800" y="1447800"/>
            <a:ext cx="5257800" cy="2590800"/>
            <a:chOff x="1447800" y="1143000"/>
            <a:chExt cx="5257800" cy="2590800"/>
          </a:xfrm>
        </p:grpSpPr>
        <p:grpSp>
          <p:nvGrpSpPr>
            <p:cNvPr id="21511" name="Group 12"/>
            <p:cNvGrpSpPr>
              <a:grpSpLocks/>
            </p:cNvGrpSpPr>
            <p:nvPr/>
          </p:nvGrpSpPr>
          <p:grpSpPr bwMode="auto">
            <a:xfrm>
              <a:off x="1749425" y="1249362"/>
              <a:ext cx="4344988" cy="2484438"/>
              <a:chOff x="766" y="2064"/>
              <a:chExt cx="2737" cy="1565"/>
            </a:xfrm>
          </p:grpSpPr>
          <p:grpSp>
            <p:nvGrpSpPr>
              <p:cNvPr id="21513" name="Group 5"/>
              <p:cNvGrpSpPr>
                <a:grpSpLocks/>
              </p:cNvGrpSpPr>
              <p:nvPr/>
            </p:nvGrpSpPr>
            <p:grpSpPr bwMode="auto">
              <a:xfrm>
                <a:off x="1104" y="2064"/>
                <a:ext cx="2387" cy="1317"/>
                <a:chOff x="480" y="1104"/>
                <a:chExt cx="4560" cy="2448"/>
              </a:xfrm>
            </p:grpSpPr>
            <p:sp>
              <p:nvSpPr>
                <p:cNvPr id="21518" name="Line 6"/>
                <p:cNvSpPr>
                  <a:spLocks noChangeShapeType="1"/>
                </p:cNvSpPr>
                <p:nvPr/>
              </p:nvSpPr>
              <p:spPr bwMode="auto">
                <a:xfrm>
                  <a:off x="480" y="1104"/>
                  <a:ext cx="0" cy="2448"/>
                </a:xfrm>
                <a:prstGeom prst="line">
                  <a:avLst/>
                </a:pr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19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80" y="3552"/>
                  <a:ext cx="4560" cy="0"/>
                </a:xfrm>
                <a:prstGeom prst="line">
                  <a:avLst/>
                </a:pr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514" name="Text Box 8"/>
              <p:cNvSpPr txBox="1">
                <a:spLocks noChangeArrowheads="1"/>
              </p:cNvSpPr>
              <p:nvPr/>
            </p:nvSpPr>
            <p:spPr bwMode="auto">
              <a:xfrm>
                <a:off x="1968" y="3456"/>
                <a:ext cx="1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FFFF00"/>
                    </a:solidFill>
                  </a:rPr>
                  <a:t>Deployment Time (days)</a:t>
                </a:r>
              </a:p>
            </p:txBody>
          </p:sp>
          <p:sp>
            <p:nvSpPr>
              <p:cNvPr id="21515" name="Text Box 9"/>
              <p:cNvSpPr txBox="1">
                <a:spLocks noChangeArrowheads="1"/>
              </p:cNvSpPr>
              <p:nvPr/>
            </p:nvSpPr>
            <p:spPr bwMode="auto">
              <a:xfrm rot="16200000">
                <a:off x="351" y="2572"/>
                <a:ext cx="112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FF00"/>
                    </a:solidFill>
                  </a:rPr>
                  <a:t>Concentration</a:t>
                </a:r>
              </a:p>
              <a:p>
                <a:pPr algn="ctr"/>
                <a:r>
                  <a:rPr lang="en-US" sz="1200" dirty="0">
                    <a:solidFill>
                      <a:srgbClr val="FFFF00"/>
                    </a:solidFill>
                  </a:rPr>
                  <a:t>(</a:t>
                </a:r>
                <a:r>
                  <a:rPr lang="en-US" sz="1200" dirty="0" err="1" smtClean="0">
                    <a:solidFill>
                      <a:srgbClr val="FFFF00"/>
                    </a:solidFill>
                  </a:rPr>
                  <a:t>ng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/g </a:t>
                </a:r>
                <a:r>
                  <a:rPr lang="en-US" sz="1200" dirty="0">
                    <a:solidFill>
                      <a:srgbClr val="FFFF00"/>
                    </a:solidFill>
                  </a:rPr>
                  <a:t>Passive Sampler)</a:t>
                </a:r>
              </a:p>
            </p:txBody>
          </p:sp>
          <p:sp>
            <p:nvSpPr>
              <p:cNvPr id="21516" name="Freeform 10"/>
              <p:cNvSpPr>
                <a:spLocks/>
              </p:cNvSpPr>
              <p:nvPr/>
            </p:nvSpPr>
            <p:spPr bwMode="auto">
              <a:xfrm>
                <a:off x="1126" y="2307"/>
                <a:ext cx="2377" cy="889"/>
              </a:xfrm>
              <a:custGeom>
                <a:avLst/>
                <a:gdLst>
                  <a:gd name="T0" fmla="*/ 0 w 4547"/>
                  <a:gd name="T1" fmla="*/ 47 h 1600"/>
                  <a:gd name="T2" fmla="*/ 17 w 4547"/>
                  <a:gd name="T3" fmla="*/ 46 h 1600"/>
                  <a:gd name="T4" fmla="*/ 19 w 4547"/>
                  <a:gd name="T5" fmla="*/ 46 h 1600"/>
                  <a:gd name="T6" fmla="*/ 20 w 4547"/>
                  <a:gd name="T7" fmla="*/ 44 h 1600"/>
                  <a:gd name="T8" fmla="*/ 21 w 4547"/>
                  <a:gd name="T9" fmla="*/ 43 h 1600"/>
                  <a:gd name="T10" fmla="*/ 22 w 4547"/>
                  <a:gd name="T11" fmla="*/ 43 h 1600"/>
                  <a:gd name="T12" fmla="*/ 24 w 4547"/>
                  <a:gd name="T13" fmla="*/ 42 h 1600"/>
                  <a:gd name="T14" fmla="*/ 25 w 4547"/>
                  <a:gd name="T15" fmla="*/ 41 h 1600"/>
                  <a:gd name="T16" fmla="*/ 26 w 4547"/>
                  <a:gd name="T17" fmla="*/ 40 h 1600"/>
                  <a:gd name="T18" fmla="*/ 29 w 4547"/>
                  <a:gd name="T19" fmla="*/ 37 h 1600"/>
                  <a:gd name="T20" fmla="*/ 32 w 4547"/>
                  <a:gd name="T21" fmla="*/ 32 h 1600"/>
                  <a:gd name="T22" fmla="*/ 34 w 4547"/>
                  <a:gd name="T23" fmla="*/ 29 h 1600"/>
                  <a:gd name="T24" fmla="*/ 35 w 4547"/>
                  <a:gd name="T25" fmla="*/ 29 h 1600"/>
                  <a:gd name="T26" fmla="*/ 36 w 4547"/>
                  <a:gd name="T27" fmla="*/ 27 h 1600"/>
                  <a:gd name="T28" fmla="*/ 37 w 4547"/>
                  <a:gd name="T29" fmla="*/ 22 h 1600"/>
                  <a:gd name="T30" fmla="*/ 38 w 4547"/>
                  <a:gd name="T31" fmla="*/ 21 h 1600"/>
                  <a:gd name="T32" fmla="*/ 40 w 4547"/>
                  <a:gd name="T33" fmla="*/ 16 h 1600"/>
                  <a:gd name="T34" fmla="*/ 41 w 4547"/>
                  <a:gd name="T35" fmla="*/ 14 h 1600"/>
                  <a:gd name="T36" fmla="*/ 43 w 4547"/>
                  <a:gd name="T37" fmla="*/ 10 h 1600"/>
                  <a:gd name="T38" fmla="*/ 45 w 4547"/>
                  <a:gd name="T39" fmla="*/ 9 h 1600"/>
                  <a:gd name="T40" fmla="*/ 45 w 4547"/>
                  <a:gd name="T41" fmla="*/ 8 h 1600"/>
                  <a:gd name="T42" fmla="*/ 49 w 4547"/>
                  <a:gd name="T43" fmla="*/ 5 h 1600"/>
                  <a:gd name="T44" fmla="*/ 53 w 4547"/>
                  <a:gd name="T45" fmla="*/ 2 h 1600"/>
                  <a:gd name="T46" fmla="*/ 54 w 4547"/>
                  <a:gd name="T47" fmla="*/ 2 h 1600"/>
                  <a:gd name="T48" fmla="*/ 56 w 4547"/>
                  <a:gd name="T49" fmla="*/ 1 h 1600"/>
                  <a:gd name="T50" fmla="*/ 63 w 4547"/>
                  <a:gd name="T51" fmla="*/ 1 h 1600"/>
                  <a:gd name="T52" fmla="*/ 68 w 4547"/>
                  <a:gd name="T53" fmla="*/ 0 h 1600"/>
                  <a:gd name="T54" fmla="*/ 93 w 4547"/>
                  <a:gd name="T55" fmla="*/ 1 h 160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47"/>
                  <a:gd name="T85" fmla="*/ 0 h 1600"/>
                  <a:gd name="T86" fmla="*/ 4547 w 4547"/>
                  <a:gd name="T87" fmla="*/ 1600 h 160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47" h="1600">
                    <a:moveTo>
                      <a:pt x="0" y="1585"/>
                    </a:moveTo>
                    <a:cubicBezTo>
                      <a:pt x="861" y="1578"/>
                      <a:pt x="495" y="1600"/>
                      <a:pt x="833" y="1565"/>
                    </a:cubicBezTo>
                    <a:cubicBezTo>
                      <a:pt x="861" y="1558"/>
                      <a:pt x="886" y="1545"/>
                      <a:pt x="914" y="1538"/>
                    </a:cubicBezTo>
                    <a:cubicBezTo>
                      <a:pt x="935" y="1524"/>
                      <a:pt x="958" y="1514"/>
                      <a:pt x="982" y="1504"/>
                    </a:cubicBezTo>
                    <a:cubicBezTo>
                      <a:pt x="1004" y="1494"/>
                      <a:pt x="1050" y="1477"/>
                      <a:pt x="1050" y="1477"/>
                    </a:cubicBezTo>
                    <a:cubicBezTo>
                      <a:pt x="1073" y="1454"/>
                      <a:pt x="1089" y="1453"/>
                      <a:pt x="1118" y="1443"/>
                    </a:cubicBezTo>
                    <a:cubicBezTo>
                      <a:pt x="1165" y="1410"/>
                      <a:pt x="1105" y="1448"/>
                      <a:pt x="1172" y="1423"/>
                    </a:cubicBezTo>
                    <a:cubicBezTo>
                      <a:pt x="1189" y="1417"/>
                      <a:pt x="1203" y="1404"/>
                      <a:pt x="1219" y="1396"/>
                    </a:cubicBezTo>
                    <a:cubicBezTo>
                      <a:pt x="1242" y="1373"/>
                      <a:pt x="1258" y="1369"/>
                      <a:pt x="1287" y="1355"/>
                    </a:cubicBezTo>
                    <a:cubicBezTo>
                      <a:pt x="1324" y="1318"/>
                      <a:pt x="1366" y="1295"/>
                      <a:pt x="1409" y="1267"/>
                    </a:cubicBezTo>
                    <a:cubicBezTo>
                      <a:pt x="1468" y="1228"/>
                      <a:pt x="1535" y="1155"/>
                      <a:pt x="1585" y="1104"/>
                    </a:cubicBezTo>
                    <a:cubicBezTo>
                      <a:pt x="1617" y="1071"/>
                      <a:pt x="1647" y="1043"/>
                      <a:pt x="1680" y="1009"/>
                    </a:cubicBezTo>
                    <a:cubicBezTo>
                      <a:pt x="1689" y="1000"/>
                      <a:pt x="1707" y="982"/>
                      <a:pt x="1707" y="982"/>
                    </a:cubicBezTo>
                    <a:cubicBezTo>
                      <a:pt x="1716" y="958"/>
                      <a:pt x="1743" y="919"/>
                      <a:pt x="1762" y="901"/>
                    </a:cubicBezTo>
                    <a:cubicBezTo>
                      <a:pt x="1777" y="853"/>
                      <a:pt x="1800" y="807"/>
                      <a:pt x="1816" y="759"/>
                    </a:cubicBezTo>
                    <a:cubicBezTo>
                      <a:pt x="1824" y="736"/>
                      <a:pt x="1850" y="724"/>
                      <a:pt x="1863" y="704"/>
                    </a:cubicBezTo>
                    <a:cubicBezTo>
                      <a:pt x="1899" y="650"/>
                      <a:pt x="1925" y="588"/>
                      <a:pt x="1978" y="549"/>
                    </a:cubicBezTo>
                    <a:cubicBezTo>
                      <a:pt x="2017" y="486"/>
                      <a:pt x="1996" y="509"/>
                      <a:pt x="2033" y="474"/>
                    </a:cubicBezTo>
                    <a:cubicBezTo>
                      <a:pt x="2048" y="443"/>
                      <a:pt x="2098" y="366"/>
                      <a:pt x="2127" y="345"/>
                    </a:cubicBezTo>
                    <a:cubicBezTo>
                      <a:pt x="2148" y="330"/>
                      <a:pt x="2173" y="320"/>
                      <a:pt x="2195" y="305"/>
                    </a:cubicBezTo>
                    <a:cubicBezTo>
                      <a:pt x="2203" y="299"/>
                      <a:pt x="2208" y="290"/>
                      <a:pt x="2216" y="284"/>
                    </a:cubicBezTo>
                    <a:cubicBezTo>
                      <a:pt x="2276" y="242"/>
                      <a:pt x="2340" y="209"/>
                      <a:pt x="2405" y="176"/>
                    </a:cubicBezTo>
                    <a:cubicBezTo>
                      <a:pt x="2461" y="147"/>
                      <a:pt x="2541" y="98"/>
                      <a:pt x="2602" y="88"/>
                    </a:cubicBezTo>
                    <a:cubicBezTo>
                      <a:pt x="2620" y="79"/>
                      <a:pt x="2636" y="64"/>
                      <a:pt x="2656" y="61"/>
                    </a:cubicBezTo>
                    <a:cubicBezTo>
                      <a:pt x="2688" y="56"/>
                      <a:pt x="2751" y="47"/>
                      <a:pt x="2751" y="47"/>
                    </a:cubicBezTo>
                    <a:cubicBezTo>
                      <a:pt x="2853" y="11"/>
                      <a:pt x="2979" y="36"/>
                      <a:pt x="3090" y="27"/>
                    </a:cubicBezTo>
                    <a:cubicBezTo>
                      <a:pt x="3172" y="10"/>
                      <a:pt x="3256" y="5"/>
                      <a:pt x="3340" y="0"/>
                    </a:cubicBezTo>
                    <a:cubicBezTo>
                      <a:pt x="3743" y="5"/>
                      <a:pt x="4144" y="27"/>
                      <a:pt x="4547" y="27"/>
                    </a:cubicBezTo>
                  </a:path>
                </a:pathLst>
              </a:custGeom>
              <a:noFill/>
              <a:ln w="57150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17" name="Text Box 11"/>
              <p:cNvSpPr txBox="1">
                <a:spLocks noChangeArrowheads="1"/>
              </p:cNvSpPr>
              <p:nvPr/>
            </p:nvSpPr>
            <p:spPr bwMode="auto">
              <a:xfrm>
                <a:off x="2544" y="2064"/>
                <a:ext cx="216" cy="36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FF00"/>
                    </a:solidFill>
                  </a:rPr>
                  <a:t>*</a:t>
                </a:r>
              </a:p>
            </p:txBody>
          </p:sp>
        </p:grpSp>
        <p:sp>
          <p:nvSpPr>
            <p:cNvPr id="21512" name="Rectangle 14"/>
            <p:cNvSpPr>
              <a:spLocks noChangeArrowheads="1"/>
            </p:cNvSpPr>
            <p:nvPr/>
          </p:nvSpPr>
          <p:spPr bwMode="auto">
            <a:xfrm>
              <a:off x="1447800" y="1143000"/>
              <a:ext cx="5257800" cy="2590800"/>
            </a:xfrm>
            <a:prstGeom prst="rect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6200" y="-228600"/>
            <a:ext cx="88392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Scientific Challenges in using Passive Samplers</a:t>
            </a:r>
            <a:endParaRPr lang="en-US" sz="28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1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21" name="Picture 2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Picture 2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0EB0FE0E-1812-4FBF-996D-B5D40F4128E0}" type="slidenum">
              <a:rPr lang="en-US" sz="1000" smtClean="0">
                <a:solidFill>
                  <a:srgbClr val="FFFF00"/>
                </a:solidFill>
              </a:rPr>
              <a:pPr/>
              <a:t>37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990600"/>
            <a:ext cx="8305800" cy="5334000"/>
            <a:chOff x="192" y="480"/>
            <a:chExt cx="5232" cy="336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92" y="480"/>
              <a:ext cx="5232" cy="3360"/>
              <a:chOff x="192" y="480"/>
              <a:chExt cx="5232" cy="3360"/>
            </a:xfrm>
          </p:grpSpPr>
          <p:sp>
            <p:nvSpPr>
              <p:cNvPr id="214020" name="Rectangle 4"/>
              <p:cNvSpPr>
                <a:spLocks noChangeArrowheads="1"/>
              </p:cNvSpPr>
              <p:nvPr/>
            </p:nvSpPr>
            <p:spPr bwMode="auto">
              <a:xfrm>
                <a:off x="192" y="480"/>
                <a:ext cx="5232" cy="3360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 w="31750" algn="ctr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14021" name="Freeform 5"/>
              <p:cNvSpPr>
                <a:spLocks/>
              </p:cNvSpPr>
              <p:nvPr/>
            </p:nvSpPr>
            <p:spPr bwMode="auto">
              <a:xfrm>
                <a:off x="194" y="642"/>
                <a:ext cx="5228" cy="167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72" y="167"/>
                  </a:cxn>
                  <a:cxn ang="0">
                    <a:pos x="321" y="150"/>
                  </a:cxn>
                  <a:cxn ang="0">
                    <a:pos x="415" y="95"/>
                  </a:cxn>
                  <a:cxn ang="0">
                    <a:pos x="432" y="78"/>
                  </a:cxn>
                  <a:cxn ang="0">
                    <a:pos x="465" y="56"/>
                  </a:cxn>
                  <a:cxn ang="0">
                    <a:pos x="692" y="95"/>
                  </a:cxn>
                  <a:cxn ang="0">
                    <a:pos x="958" y="117"/>
                  </a:cxn>
                  <a:cxn ang="0">
                    <a:pos x="1229" y="106"/>
                  </a:cxn>
                  <a:cxn ang="0">
                    <a:pos x="1290" y="61"/>
                  </a:cxn>
                  <a:cxn ang="0">
                    <a:pos x="1357" y="89"/>
                  </a:cxn>
                  <a:cxn ang="0">
                    <a:pos x="1501" y="111"/>
                  </a:cxn>
                  <a:cxn ang="0">
                    <a:pos x="2005" y="144"/>
                  </a:cxn>
                  <a:cxn ang="0">
                    <a:pos x="2287" y="128"/>
                  </a:cxn>
                  <a:cxn ang="0">
                    <a:pos x="2359" y="95"/>
                  </a:cxn>
                  <a:cxn ang="0">
                    <a:pos x="2448" y="95"/>
                  </a:cxn>
                  <a:cxn ang="0">
                    <a:pos x="2941" y="122"/>
                  </a:cxn>
                  <a:cxn ang="0">
                    <a:pos x="3201" y="144"/>
                  </a:cxn>
                  <a:cxn ang="0">
                    <a:pos x="3616" y="111"/>
                  </a:cxn>
                  <a:cxn ang="0">
                    <a:pos x="3677" y="89"/>
                  </a:cxn>
                  <a:cxn ang="0">
                    <a:pos x="3738" y="56"/>
                  </a:cxn>
                  <a:cxn ang="0">
                    <a:pos x="3766" y="0"/>
                  </a:cxn>
                  <a:cxn ang="0">
                    <a:pos x="3821" y="23"/>
                  </a:cxn>
                  <a:cxn ang="0">
                    <a:pos x="3866" y="56"/>
                  </a:cxn>
                  <a:cxn ang="0">
                    <a:pos x="3976" y="78"/>
                  </a:cxn>
                  <a:cxn ang="0">
                    <a:pos x="4109" y="100"/>
                  </a:cxn>
                  <a:cxn ang="0">
                    <a:pos x="4492" y="150"/>
                  </a:cxn>
                  <a:cxn ang="0">
                    <a:pos x="4907" y="139"/>
                  </a:cxn>
                  <a:cxn ang="0">
                    <a:pos x="4968" y="111"/>
                  </a:cxn>
                  <a:cxn ang="0">
                    <a:pos x="5001" y="89"/>
                  </a:cxn>
                  <a:cxn ang="0">
                    <a:pos x="5090" y="122"/>
                  </a:cxn>
                  <a:cxn ang="0">
                    <a:pos x="5106" y="144"/>
                  </a:cxn>
                  <a:cxn ang="0">
                    <a:pos x="5228" y="144"/>
                  </a:cxn>
                </a:cxnLst>
                <a:rect l="0" t="0" r="r" b="b"/>
                <a:pathLst>
                  <a:path w="5228" h="167">
                    <a:moveTo>
                      <a:pt x="0" y="150"/>
                    </a:moveTo>
                    <a:cubicBezTo>
                      <a:pt x="24" y="155"/>
                      <a:pt x="49" y="159"/>
                      <a:pt x="72" y="167"/>
                    </a:cubicBezTo>
                    <a:cubicBezTo>
                      <a:pt x="197" y="163"/>
                      <a:pt x="229" y="167"/>
                      <a:pt x="321" y="150"/>
                    </a:cubicBezTo>
                    <a:cubicBezTo>
                      <a:pt x="352" y="130"/>
                      <a:pt x="384" y="115"/>
                      <a:pt x="415" y="95"/>
                    </a:cubicBezTo>
                    <a:cubicBezTo>
                      <a:pt x="422" y="91"/>
                      <a:pt x="426" y="83"/>
                      <a:pt x="432" y="78"/>
                    </a:cubicBezTo>
                    <a:cubicBezTo>
                      <a:pt x="442" y="70"/>
                      <a:pt x="465" y="56"/>
                      <a:pt x="465" y="56"/>
                    </a:cubicBezTo>
                    <a:cubicBezTo>
                      <a:pt x="550" y="104"/>
                      <a:pt x="572" y="90"/>
                      <a:pt x="692" y="95"/>
                    </a:cubicBezTo>
                    <a:cubicBezTo>
                      <a:pt x="784" y="126"/>
                      <a:pt x="843" y="114"/>
                      <a:pt x="958" y="117"/>
                    </a:cubicBezTo>
                    <a:cubicBezTo>
                      <a:pt x="1048" y="129"/>
                      <a:pt x="1142" y="133"/>
                      <a:pt x="1229" y="106"/>
                    </a:cubicBezTo>
                    <a:cubicBezTo>
                      <a:pt x="1253" y="91"/>
                      <a:pt x="1268" y="76"/>
                      <a:pt x="1290" y="61"/>
                    </a:cubicBezTo>
                    <a:cubicBezTo>
                      <a:pt x="1316" y="70"/>
                      <a:pt x="1328" y="84"/>
                      <a:pt x="1357" y="89"/>
                    </a:cubicBezTo>
                    <a:cubicBezTo>
                      <a:pt x="1402" y="106"/>
                      <a:pt x="1454" y="102"/>
                      <a:pt x="1501" y="111"/>
                    </a:cubicBezTo>
                    <a:cubicBezTo>
                      <a:pt x="1666" y="143"/>
                      <a:pt x="1838" y="139"/>
                      <a:pt x="2005" y="144"/>
                    </a:cubicBezTo>
                    <a:cubicBezTo>
                      <a:pt x="2097" y="155"/>
                      <a:pt x="2196" y="149"/>
                      <a:pt x="2287" y="128"/>
                    </a:cubicBezTo>
                    <a:cubicBezTo>
                      <a:pt x="2310" y="116"/>
                      <a:pt x="2334" y="103"/>
                      <a:pt x="2359" y="95"/>
                    </a:cubicBezTo>
                    <a:cubicBezTo>
                      <a:pt x="2390" y="75"/>
                      <a:pt x="2415" y="93"/>
                      <a:pt x="2448" y="95"/>
                    </a:cubicBezTo>
                    <a:cubicBezTo>
                      <a:pt x="2612" y="106"/>
                      <a:pt x="2777" y="112"/>
                      <a:pt x="2941" y="122"/>
                    </a:cubicBezTo>
                    <a:cubicBezTo>
                      <a:pt x="3026" y="141"/>
                      <a:pt x="3114" y="141"/>
                      <a:pt x="3201" y="144"/>
                    </a:cubicBezTo>
                    <a:cubicBezTo>
                      <a:pt x="3439" y="140"/>
                      <a:pt x="3460" y="154"/>
                      <a:pt x="3616" y="111"/>
                    </a:cubicBezTo>
                    <a:cubicBezTo>
                      <a:pt x="3651" y="88"/>
                      <a:pt x="3614" y="110"/>
                      <a:pt x="3677" y="89"/>
                    </a:cubicBezTo>
                    <a:cubicBezTo>
                      <a:pt x="3698" y="82"/>
                      <a:pt x="3718" y="66"/>
                      <a:pt x="3738" y="56"/>
                    </a:cubicBezTo>
                    <a:cubicBezTo>
                      <a:pt x="3750" y="38"/>
                      <a:pt x="3759" y="20"/>
                      <a:pt x="3766" y="0"/>
                    </a:cubicBezTo>
                    <a:cubicBezTo>
                      <a:pt x="3784" y="8"/>
                      <a:pt x="3804" y="12"/>
                      <a:pt x="3821" y="23"/>
                    </a:cubicBezTo>
                    <a:cubicBezTo>
                      <a:pt x="3856" y="46"/>
                      <a:pt x="3818" y="36"/>
                      <a:pt x="3866" y="56"/>
                    </a:cubicBezTo>
                    <a:cubicBezTo>
                      <a:pt x="3897" y="69"/>
                      <a:pt x="3947" y="74"/>
                      <a:pt x="3976" y="78"/>
                    </a:cubicBezTo>
                    <a:cubicBezTo>
                      <a:pt x="4013" y="102"/>
                      <a:pt x="4067" y="97"/>
                      <a:pt x="4109" y="100"/>
                    </a:cubicBezTo>
                    <a:cubicBezTo>
                      <a:pt x="4232" y="148"/>
                      <a:pt x="4361" y="145"/>
                      <a:pt x="4492" y="150"/>
                    </a:cubicBezTo>
                    <a:cubicBezTo>
                      <a:pt x="4630" y="146"/>
                      <a:pt x="4769" y="144"/>
                      <a:pt x="4907" y="139"/>
                    </a:cubicBezTo>
                    <a:cubicBezTo>
                      <a:pt x="4936" y="138"/>
                      <a:pt x="4943" y="128"/>
                      <a:pt x="4968" y="111"/>
                    </a:cubicBezTo>
                    <a:cubicBezTo>
                      <a:pt x="4979" y="104"/>
                      <a:pt x="5001" y="89"/>
                      <a:pt x="5001" y="89"/>
                    </a:cubicBezTo>
                    <a:cubicBezTo>
                      <a:pt x="5028" y="47"/>
                      <a:pt x="5065" y="94"/>
                      <a:pt x="5090" y="122"/>
                    </a:cubicBezTo>
                    <a:cubicBezTo>
                      <a:pt x="5096" y="129"/>
                      <a:pt x="5097" y="143"/>
                      <a:pt x="5106" y="144"/>
                    </a:cubicBezTo>
                    <a:cubicBezTo>
                      <a:pt x="5146" y="150"/>
                      <a:pt x="5187" y="144"/>
                      <a:pt x="5228" y="144"/>
                    </a:cubicBezTo>
                  </a:path>
                </a:pathLst>
              </a:custGeom>
              <a:noFill/>
              <a:ln w="31750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4022" name="Text Box 6"/>
            <p:cNvSpPr txBox="1">
              <a:spLocks noChangeArrowheads="1"/>
            </p:cNvSpPr>
            <p:nvPr/>
          </p:nvSpPr>
          <p:spPr bwMode="auto">
            <a:xfrm>
              <a:off x="4320" y="927"/>
              <a:ext cx="98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Water Column</a:t>
              </a:r>
            </a:p>
          </p:txBody>
        </p:sp>
      </p:grp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1811338" y="2667000"/>
            <a:ext cx="5994400" cy="3001963"/>
            <a:chOff x="1141" y="1680"/>
            <a:chExt cx="3776" cy="1891"/>
          </a:xfrm>
        </p:grpSpPr>
        <p:sp>
          <p:nvSpPr>
            <p:cNvPr id="214024" name="AutoShape 8"/>
            <p:cNvSpPr>
              <a:spLocks noChangeArrowheads="1"/>
            </p:cNvSpPr>
            <p:nvPr/>
          </p:nvSpPr>
          <p:spPr bwMode="auto">
            <a:xfrm rot="20770922">
              <a:off x="1141" y="1680"/>
              <a:ext cx="3421" cy="1351"/>
            </a:xfrm>
            <a:prstGeom prst="cube">
              <a:avLst>
                <a:gd name="adj" fmla="val 25000"/>
              </a:avLst>
            </a:prstGeom>
            <a:solidFill>
              <a:schemeClr val="accent2">
                <a:alpha val="45000"/>
              </a:scheme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5" name="Text Box 9"/>
            <p:cNvSpPr txBox="1">
              <a:spLocks noChangeArrowheads="1"/>
            </p:cNvSpPr>
            <p:nvPr/>
          </p:nvSpPr>
          <p:spPr bwMode="auto">
            <a:xfrm rot="-25171716">
              <a:off x="4387" y="2410"/>
              <a:ext cx="5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50 um</a:t>
              </a:r>
            </a:p>
          </p:txBody>
        </p:sp>
        <p:sp>
          <p:nvSpPr>
            <p:cNvPr id="214026" name="Line 10"/>
            <p:cNvSpPr>
              <a:spLocks noChangeShapeType="1"/>
            </p:cNvSpPr>
            <p:nvPr/>
          </p:nvSpPr>
          <p:spPr bwMode="auto">
            <a:xfrm flipV="1">
              <a:off x="4405" y="2304"/>
              <a:ext cx="253" cy="43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4027" name="Text Box 11"/>
            <p:cNvSpPr txBox="1">
              <a:spLocks noChangeArrowheads="1"/>
            </p:cNvSpPr>
            <p:nvPr/>
          </p:nvSpPr>
          <p:spPr bwMode="auto">
            <a:xfrm>
              <a:off x="4154" y="3377"/>
              <a:ext cx="763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00"/>
                  </a:solidFill>
                </a:rPr>
                <a:t>Polyethylene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214028" name="Line 12"/>
            <p:cNvSpPr>
              <a:spLocks noChangeShapeType="1"/>
            </p:cNvSpPr>
            <p:nvPr/>
          </p:nvSpPr>
          <p:spPr bwMode="auto">
            <a:xfrm flipH="1" flipV="1">
              <a:off x="3637" y="2928"/>
              <a:ext cx="432" cy="43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295400" y="2133600"/>
            <a:ext cx="1050925" cy="544513"/>
            <a:chOff x="1152" y="3504"/>
            <a:chExt cx="740" cy="408"/>
          </a:xfrm>
        </p:grpSpPr>
        <p:sp>
          <p:nvSpPr>
            <p:cNvPr id="214033" name="AutoShape 17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4" name="AutoShape 18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5" name="Line 19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6" name="Oval 20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7" name="Oval 21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8" name="Oval 22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9" name="Oval 23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0" name="Oval 24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1" name="Oval 25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2" name="Oval 26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3" name="Oval 27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4" name="Oval 28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5" name="Oval 29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6" name="Oval 30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7" name="Oval 31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343400" y="1752600"/>
            <a:ext cx="1050925" cy="544513"/>
            <a:chOff x="1152" y="3504"/>
            <a:chExt cx="740" cy="408"/>
          </a:xfrm>
        </p:grpSpPr>
        <p:sp>
          <p:nvSpPr>
            <p:cNvPr id="214051" name="AutoShape 35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52" name="AutoShape 36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53" name="Line 37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54" name="Oval 38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55" name="Oval 39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56" name="Oval 40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57" name="Oval 41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58" name="Oval 42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59" name="Oval 43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60" name="Oval 44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61" name="Oval 45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62" name="Oval 46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63" name="Oval 47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64" name="Oval 48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65" name="Oval 49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3810000" y="5105400"/>
            <a:ext cx="1050925" cy="544513"/>
            <a:chOff x="1152" y="3504"/>
            <a:chExt cx="740" cy="408"/>
          </a:xfrm>
        </p:grpSpPr>
        <p:sp>
          <p:nvSpPr>
            <p:cNvPr id="214067" name="AutoShape 51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68" name="AutoShape 52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69" name="Line 53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70" name="Oval 54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71" name="Oval 55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72" name="Oval 56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73" name="Oval 57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74" name="Oval 58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75" name="Oval 59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76" name="Oval 60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77" name="Oval 61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78" name="Oval 62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79" name="Oval 63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80" name="Oval 64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81" name="Oval 65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66"/>
          <p:cNvGrpSpPr>
            <a:grpSpLocks/>
          </p:cNvGrpSpPr>
          <p:nvPr/>
        </p:nvGrpSpPr>
        <p:grpSpPr bwMode="auto">
          <a:xfrm>
            <a:off x="7010400" y="4419600"/>
            <a:ext cx="1050925" cy="544513"/>
            <a:chOff x="1152" y="3504"/>
            <a:chExt cx="740" cy="408"/>
          </a:xfrm>
        </p:grpSpPr>
        <p:sp>
          <p:nvSpPr>
            <p:cNvPr id="214083" name="AutoShape 67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84" name="AutoShape 68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85" name="Line 69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86" name="Oval 70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87" name="Oval 71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88" name="Oval 72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89" name="Oval 73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90" name="Oval 74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91" name="Oval 75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92" name="Oval 76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93" name="Oval 77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94" name="Oval 78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95" name="Oval 79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96" name="Oval 80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97" name="Oval 81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82"/>
          <p:cNvGrpSpPr>
            <a:grpSpLocks/>
          </p:cNvGrpSpPr>
          <p:nvPr/>
        </p:nvGrpSpPr>
        <p:grpSpPr bwMode="auto">
          <a:xfrm>
            <a:off x="762000" y="4724400"/>
            <a:ext cx="1050925" cy="544513"/>
            <a:chOff x="1152" y="3504"/>
            <a:chExt cx="740" cy="408"/>
          </a:xfrm>
        </p:grpSpPr>
        <p:sp>
          <p:nvSpPr>
            <p:cNvPr id="214099" name="AutoShape 83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00" name="AutoShape 84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01" name="Line 85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02" name="Oval 86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03" name="Oval 87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04" name="Oval 88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05" name="Oval 89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06" name="Oval 90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07" name="Oval 91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08" name="Oval 92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09" name="Oval 93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10" name="Oval 94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11" name="Oval 95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12" name="Oval 96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13" name="Oval 97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98"/>
          <p:cNvGrpSpPr>
            <a:grpSpLocks/>
          </p:cNvGrpSpPr>
          <p:nvPr/>
        </p:nvGrpSpPr>
        <p:grpSpPr bwMode="auto">
          <a:xfrm>
            <a:off x="5867400" y="2362200"/>
            <a:ext cx="1128713" cy="534988"/>
            <a:chOff x="619" y="768"/>
            <a:chExt cx="711" cy="337"/>
          </a:xfrm>
        </p:grpSpPr>
        <p:grpSp>
          <p:nvGrpSpPr>
            <p:cNvPr id="11" name="Group 99"/>
            <p:cNvGrpSpPr>
              <a:grpSpLocks/>
            </p:cNvGrpSpPr>
            <p:nvPr/>
          </p:nvGrpSpPr>
          <p:grpSpPr bwMode="auto">
            <a:xfrm rot="11834131">
              <a:off x="619" y="816"/>
              <a:ext cx="341" cy="289"/>
              <a:chOff x="989" y="768"/>
              <a:chExt cx="341" cy="289"/>
            </a:xfrm>
          </p:grpSpPr>
          <p:sp>
            <p:nvSpPr>
              <p:cNvPr id="214116" name="AutoShape 100"/>
              <p:cNvSpPr>
                <a:spLocks noChangeArrowheads="1"/>
              </p:cNvSpPr>
              <p:nvPr/>
            </p:nvSpPr>
            <p:spPr bwMode="auto">
              <a:xfrm rot="2839545">
                <a:off x="1062" y="839"/>
                <a:ext cx="219" cy="198"/>
              </a:xfrm>
              <a:prstGeom prst="hexagon">
                <a:avLst>
                  <a:gd name="adj" fmla="val 27652"/>
                  <a:gd name="vf" fmla="val 115470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17" name="Oval 101"/>
              <p:cNvSpPr>
                <a:spLocks noChangeArrowheads="1"/>
              </p:cNvSpPr>
              <p:nvPr/>
            </p:nvSpPr>
            <p:spPr bwMode="auto">
              <a:xfrm rot="2839545">
                <a:off x="1127" y="888"/>
                <a:ext cx="88" cy="9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18" name="Oval 102"/>
              <p:cNvSpPr>
                <a:spLocks noChangeArrowheads="1"/>
              </p:cNvSpPr>
              <p:nvPr/>
            </p:nvSpPr>
            <p:spPr bwMode="auto">
              <a:xfrm rot="2839545">
                <a:off x="1202" y="766"/>
                <a:ext cx="45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19" name="Oval 103"/>
              <p:cNvSpPr>
                <a:spLocks noChangeArrowheads="1"/>
              </p:cNvSpPr>
              <p:nvPr/>
            </p:nvSpPr>
            <p:spPr bwMode="auto">
              <a:xfrm rot="2839545">
                <a:off x="1250" y="1010"/>
                <a:ext cx="45" cy="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20" name="Oval 104"/>
              <p:cNvSpPr>
                <a:spLocks noChangeArrowheads="1"/>
              </p:cNvSpPr>
              <p:nvPr/>
            </p:nvSpPr>
            <p:spPr bwMode="auto">
              <a:xfrm rot="2839545">
                <a:off x="1284" y="877"/>
                <a:ext cx="44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21" name="Line 105"/>
              <p:cNvSpPr>
                <a:spLocks noChangeShapeType="1"/>
              </p:cNvSpPr>
              <p:nvPr/>
            </p:nvSpPr>
            <p:spPr bwMode="auto">
              <a:xfrm rot="2839545" flipH="1">
                <a:off x="987" y="927"/>
                <a:ext cx="84" cy="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06"/>
            <p:cNvGrpSpPr>
              <a:grpSpLocks/>
            </p:cNvGrpSpPr>
            <p:nvPr/>
          </p:nvGrpSpPr>
          <p:grpSpPr bwMode="auto">
            <a:xfrm>
              <a:off x="989" y="768"/>
              <a:ext cx="341" cy="289"/>
              <a:chOff x="989" y="768"/>
              <a:chExt cx="341" cy="289"/>
            </a:xfrm>
          </p:grpSpPr>
          <p:sp>
            <p:nvSpPr>
              <p:cNvPr id="214123" name="AutoShape 107"/>
              <p:cNvSpPr>
                <a:spLocks noChangeArrowheads="1"/>
              </p:cNvSpPr>
              <p:nvPr/>
            </p:nvSpPr>
            <p:spPr bwMode="auto">
              <a:xfrm rot="2839545">
                <a:off x="1062" y="839"/>
                <a:ext cx="219" cy="198"/>
              </a:xfrm>
              <a:prstGeom prst="hexagon">
                <a:avLst>
                  <a:gd name="adj" fmla="val 27652"/>
                  <a:gd name="vf" fmla="val 115470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24" name="Oval 108"/>
              <p:cNvSpPr>
                <a:spLocks noChangeArrowheads="1"/>
              </p:cNvSpPr>
              <p:nvPr/>
            </p:nvSpPr>
            <p:spPr bwMode="auto">
              <a:xfrm rot="2839545">
                <a:off x="1127" y="888"/>
                <a:ext cx="88" cy="9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25" name="Oval 109"/>
              <p:cNvSpPr>
                <a:spLocks noChangeArrowheads="1"/>
              </p:cNvSpPr>
              <p:nvPr/>
            </p:nvSpPr>
            <p:spPr bwMode="auto">
              <a:xfrm rot="2839545">
                <a:off x="1202" y="766"/>
                <a:ext cx="45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26" name="Oval 110"/>
              <p:cNvSpPr>
                <a:spLocks noChangeArrowheads="1"/>
              </p:cNvSpPr>
              <p:nvPr/>
            </p:nvSpPr>
            <p:spPr bwMode="auto">
              <a:xfrm rot="2839545">
                <a:off x="1250" y="1010"/>
                <a:ext cx="45" cy="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27" name="Oval 111"/>
              <p:cNvSpPr>
                <a:spLocks noChangeArrowheads="1"/>
              </p:cNvSpPr>
              <p:nvPr/>
            </p:nvSpPr>
            <p:spPr bwMode="auto">
              <a:xfrm rot="2839545">
                <a:off x="1284" y="877"/>
                <a:ext cx="44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28" name="Line 112"/>
              <p:cNvSpPr>
                <a:spLocks noChangeShapeType="1"/>
              </p:cNvSpPr>
              <p:nvPr/>
            </p:nvSpPr>
            <p:spPr bwMode="auto">
              <a:xfrm rot="2839545" flipH="1">
                <a:off x="987" y="927"/>
                <a:ext cx="84" cy="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4129" name="Oval 113"/>
            <p:cNvSpPr>
              <a:spLocks noChangeArrowheads="1"/>
            </p:cNvSpPr>
            <p:nvPr/>
          </p:nvSpPr>
          <p:spPr bwMode="auto">
            <a:xfrm rot="10800000">
              <a:off x="951" y="942"/>
              <a:ext cx="42" cy="5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114"/>
          <p:cNvGrpSpPr>
            <a:grpSpLocks/>
          </p:cNvGrpSpPr>
          <p:nvPr/>
        </p:nvGrpSpPr>
        <p:grpSpPr bwMode="auto">
          <a:xfrm>
            <a:off x="3048000" y="4267200"/>
            <a:ext cx="1128713" cy="534988"/>
            <a:chOff x="619" y="768"/>
            <a:chExt cx="711" cy="337"/>
          </a:xfrm>
        </p:grpSpPr>
        <p:grpSp>
          <p:nvGrpSpPr>
            <p:cNvPr id="14" name="Group 115"/>
            <p:cNvGrpSpPr>
              <a:grpSpLocks/>
            </p:cNvGrpSpPr>
            <p:nvPr/>
          </p:nvGrpSpPr>
          <p:grpSpPr bwMode="auto">
            <a:xfrm rot="11834131">
              <a:off x="619" y="816"/>
              <a:ext cx="341" cy="289"/>
              <a:chOff x="989" y="768"/>
              <a:chExt cx="341" cy="289"/>
            </a:xfrm>
          </p:grpSpPr>
          <p:sp>
            <p:nvSpPr>
              <p:cNvPr id="214132" name="AutoShape 116"/>
              <p:cNvSpPr>
                <a:spLocks noChangeArrowheads="1"/>
              </p:cNvSpPr>
              <p:nvPr/>
            </p:nvSpPr>
            <p:spPr bwMode="auto">
              <a:xfrm rot="2839545">
                <a:off x="1062" y="839"/>
                <a:ext cx="219" cy="198"/>
              </a:xfrm>
              <a:prstGeom prst="hexagon">
                <a:avLst>
                  <a:gd name="adj" fmla="val 27652"/>
                  <a:gd name="vf" fmla="val 115470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33" name="Oval 117"/>
              <p:cNvSpPr>
                <a:spLocks noChangeArrowheads="1"/>
              </p:cNvSpPr>
              <p:nvPr/>
            </p:nvSpPr>
            <p:spPr bwMode="auto">
              <a:xfrm rot="2839545">
                <a:off x="1127" y="888"/>
                <a:ext cx="88" cy="9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34" name="Oval 118"/>
              <p:cNvSpPr>
                <a:spLocks noChangeArrowheads="1"/>
              </p:cNvSpPr>
              <p:nvPr/>
            </p:nvSpPr>
            <p:spPr bwMode="auto">
              <a:xfrm rot="2839545">
                <a:off x="1202" y="766"/>
                <a:ext cx="45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35" name="Oval 119"/>
              <p:cNvSpPr>
                <a:spLocks noChangeArrowheads="1"/>
              </p:cNvSpPr>
              <p:nvPr/>
            </p:nvSpPr>
            <p:spPr bwMode="auto">
              <a:xfrm rot="2839545">
                <a:off x="1250" y="1010"/>
                <a:ext cx="45" cy="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36" name="Oval 120"/>
              <p:cNvSpPr>
                <a:spLocks noChangeArrowheads="1"/>
              </p:cNvSpPr>
              <p:nvPr/>
            </p:nvSpPr>
            <p:spPr bwMode="auto">
              <a:xfrm rot="2839545">
                <a:off x="1284" y="877"/>
                <a:ext cx="44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37" name="Line 121"/>
              <p:cNvSpPr>
                <a:spLocks noChangeShapeType="1"/>
              </p:cNvSpPr>
              <p:nvPr/>
            </p:nvSpPr>
            <p:spPr bwMode="auto">
              <a:xfrm rot="2839545" flipH="1">
                <a:off x="987" y="927"/>
                <a:ext cx="84" cy="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122"/>
            <p:cNvGrpSpPr>
              <a:grpSpLocks/>
            </p:cNvGrpSpPr>
            <p:nvPr/>
          </p:nvGrpSpPr>
          <p:grpSpPr bwMode="auto">
            <a:xfrm>
              <a:off x="989" y="768"/>
              <a:ext cx="341" cy="289"/>
              <a:chOff x="989" y="768"/>
              <a:chExt cx="341" cy="289"/>
            </a:xfrm>
          </p:grpSpPr>
          <p:sp>
            <p:nvSpPr>
              <p:cNvPr id="214139" name="AutoShape 123"/>
              <p:cNvSpPr>
                <a:spLocks noChangeArrowheads="1"/>
              </p:cNvSpPr>
              <p:nvPr/>
            </p:nvSpPr>
            <p:spPr bwMode="auto">
              <a:xfrm rot="2839545">
                <a:off x="1062" y="839"/>
                <a:ext cx="219" cy="198"/>
              </a:xfrm>
              <a:prstGeom prst="hexagon">
                <a:avLst>
                  <a:gd name="adj" fmla="val 27652"/>
                  <a:gd name="vf" fmla="val 115470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40" name="Oval 124"/>
              <p:cNvSpPr>
                <a:spLocks noChangeArrowheads="1"/>
              </p:cNvSpPr>
              <p:nvPr/>
            </p:nvSpPr>
            <p:spPr bwMode="auto">
              <a:xfrm rot="2839545">
                <a:off x="1127" y="888"/>
                <a:ext cx="88" cy="9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41" name="Oval 125"/>
              <p:cNvSpPr>
                <a:spLocks noChangeArrowheads="1"/>
              </p:cNvSpPr>
              <p:nvPr/>
            </p:nvSpPr>
            <p:spPr bwMode="auto">
              <a:xfrm rot="2839545">
                <a:off x="1202" y="766"/>
                <a:ext cx="45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42" name="Oval 126"/>
              <p:cNvSpPr>
                <a:spLocks noChangeArrowheads="1"/>
              </p:cNvSpPr>
              <p:nvPr/>
            </p:nvSpPr>
            <p:spPr bwMode="auto">
              <a:xfrm rot="2839545">
                <a:off x="1250" y="1010"/>
                <a:ext cx="45" cy="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43" name="Oval 127"/>
              <p:cNvSpPr>
                <a:spLocks noChangeArrowheads="1"/>
              </p:cNvSpPr>
              <p:nvPr/>
            </p:nvSpPr>
            <p:spPr bwMode="auto">
              <a:xfrm rot="2839545">
                <a:off x="1284" y="877"/>
                <a:ext cx="44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44" name="Line 128"/>
              <p:cNvSpPr>
                <a:spLocks noChangeShapeType="1"/>
              </p:cNvSpPr>
              <p:nvPr/>
            </p:nvSpPr>
            <p:spPr bwMode="auto">
              <a:xfrm rot="2839545" flipH="1">
                <a:off x="987" y="927"/>
                <a:ext cx="84" cy="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4145" name="Oval 129"/>
            <p:cNvSpPr>
              <a:spLocks noChangeArrowheads="1"/>
            </p:cNvSpPr>
            <p:nvPr/>
          </p:nvSpPr>
          <p:spPr bwMode="auto">
            <a:xfrm rot="10800000">
              <a:off x="951" y="942"/>
              <a:ext cx="42" cy="5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30"/>
          <p:cNvGrpSpPr>
            <a:grpSpLocks/>
          </p:cNvGrpSpPr>
          <p:nvPr/>
        </p:nvGrpSpPr>
        <p:grpSpPr bwMode="auto">
          <a:xfrm rot="-383135">
            <a:off x="5943600" y="3581400"/>
            <a:ext cx="1128713" cy="534988"/>
            <a:chOff x="619" y="768"/>
            <a:chExt cx="711" cy="337"/>
          </a:xfrm>
        </p:grpSpPr>
        <p:grpSp>
          <p:nvGrpSpPr>
            <p:cNvPr id="17" name="Group 131"/>
            <p:cNvGrpSpPr>
              <a:grpSpLocks/>
            </p:cNvGrpSpPr>
            <p:nvPr/>
          </p:nvGrpSpPr>
          <p:grpSpPr bwMode="auto">
            <a:xfrm rot="11834131">
              <a:off x="619" y="816"/>
              <a:ext cx="341" cy="289"/>
              <a:chOff x="989" y="768"/>
              <a:chExt cx="341" cy="289"/>
            </a:xfrm>
          </p:grpSpPr>
          <p:sp>
            <p:nvSpPr>
              <p:cNvPr id="214148" name="AutoShape 132"/>
              <p:cNvSpPr>
                <a:spLocks noChangeArrowheads="1"/>
              </p:cNvSpPr>
              <p:nvPr/>
            </p:nvSpPr>
            <p:spPr bwMode="auto">
              <a:xfrm rot="2839545">
                <a:off x="1062" y="839"/>
                <a:ext cx="219" cy="198"/>
              </a:xfrm>
              <a:prstGeom prst="hexagon">
                <a:avLst>
                  <a:gd name="adj" fmla="val 27652"/>
                  <a:gd name="vf" fmla="val 115470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49" name="Oval 133"/>
              <p:cNvSpPr>
                <a:spLocks noChangeArrowheads="1"/>
              </p:cNvSpPr>
              <p:nvPr/>
            </p:nvSpPr>
            <p:spPr bwMode="auto">
              <a:xfrm rot="2839545">
                <a:off x="1127" y="888"/>
                <a:ext cx="88" cy="9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50" name="Oval 134"/>
              <p:cNvSpPr>
                <a:spLocks noChangeArrowheads="1"/>
              </p:cNvSpPr>
              <p:nvPr/>
            </p:nvSpPr>
            <p:spPr bwMode="auto">
              <a:xfrm rot="2839545">
                <a:off x="1202" y="766"/>
                <a:ext cx="45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51" name="Oval 135"/>
              <p:cNvSpPr>
                <a:spLocks noChangeArrowheads="1"/>
              </p:cNvSpPr>
              <p:nvPr/>
            </p:nvSpPr>
            <p:spPr bwMode="auto">
              <a:xfrm rot="2839545">
                <a:off x="1250" y="1010"/>
                <a:ext cx="45" cy="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52" name="Oval 136"/>
              <p:cNvSpPr>
                <a:spLocks noChangeArrowheads="1"/>
              </p:cNvSpPr>
              <p:nvPr/>
            </p:nvSpPr>
            <p:spPr bwMode="auto">
              <a:xfrm rot="2839545">
                <a:off x="1284" y="877"/>
                <a:ext cx="44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53" name="Line 137"/>
              <p:cNvSpPr>
                <a:spLocks noChangeShapeType="1"/>
              </p:cNvSpPr>
              <p:nvPr/>
            </p:nvSpPr>
            <p:spPr bwMode="auto">
              <a:xfrm rot="2839545" flipH="1">
                <a:off x="987" y="927"/>
                <a:ext cx="84" cy="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" name="Group 138"/>
            <p:cNvGrpSpPr>
              <a:grpSpLocks/>
            </p:cNvGrpSpPr>
            <p:nvPr/>
          </p:nvGrpSpPr>
          <p:grpSpPr bwMode="auto">
            <a:xfrm>
              <a:off x="989" y="768"/>
              <a:ext cx="341" cy="289"/>
              <a:chOff x="989" y="768"/>
              <a:chExt cx="341" cy="289"/>
            </a:xfrm>
          </p:grpSpPr>
          <p:sp>
            <p:nvSpPr>
              <p:cNvPr id="214155" name="AutoShape 139"/>
              <p:cNvSpPr>
                <a:spLocks noChangeArrowheads="1"/>
              </p:cNvSpPr>
              <p:nvPr/>
            </p:nvSpPr>
            <p:spPr bwMode="auto">
              <a:xfrm rot="2839545">
                <a:off x="1062" y="839"/>
                <a:ext cx="219" cy="198"/>
              </a:xfrm>
              <a:prstGeom prst="hexagon">
                <a:avLst>
                  <a:gd name="adj" fmla="val 27652"/>
                  <a:gd name="vf" fmla="val 115470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56" name="Oval 140"/>
              <p:cNvSpPr>
                <a:spLocks noChangeArrowheads="1"/>
              </p:cNvSpPr>
              <p:nvPr/>
            </p:nvSpPr>
            <p:spPr bwMode="auto">
              <a:xfrm rot="2839545">
                <a:off x="1127" y="888"/>
                <a:ext cx="88" cy="9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57" name="Oval 141"/>
              <p:cNvSpPr>
                <a:spLocks noChangeArrowheads="1"/>
              </p:cNvSpPr>
              <p:nvPr/>
            </p:nvSpPr>
            <p:spPr bwMode="auto">
              <a:xfrm rot="2839545">
                <a:off x="1202" y="766"/>
                <a:ext cx="45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58" name="Oval 142"/>
              <p:cNvSpPr>
                <a:spLocks noChangeArrowheads="1"/>
              </p:cNvSpPr>
              <p:nvPr/>
            </p:nvSpPr>
            <p:spPr bwMode="auto">
              <a:xfrm rot="2839545">
                <a:off x="1250" y="1010"/>
                <a:ext cx="45" cy="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59" name="Oval 143"/>
              <p:cNvSpPr>
                <a:spLocks noChangeArrowheads="1"/>
              </p:cNvSpPr>
              <p:nvPr/>
            </p:nvSpPr>
            <p:spPr bwMode="auto">
              <a:xfrm rot="2839545">
                <a:off x="1284" y="877"/>
                <a:ext cx="44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60" name="Line 144"/>
              <p:cNvSpPr>
                <a:spLocks noChangeShapeType="1"/>
              </p:cNvSpPr>
              <p:nvPr/>
            </p:nvSpPr>
            <p:spPr bwMode="auto">
              <a:xfrm rot="2839545" flipH="1">
                <a:off x="987" y="927"/>
                <a:ext cx="84" cy="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4161" name="Oval 145"/>
            <p:cNvSpPr>
              <a:spLocks noChangeArrowheads="1"/>
            </p:cNvSpPr>
            <p:nvPr/>
          </p:nvSpPr>
          <p:spPr bwMode="auto">
            <a:xfrm rot="10800000">
              <a:off x="951" y="942"/>
              <a:ext cx="42" cy="5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62"/>
          <p:cNvGrpSpPr>
            <a:grpSpLocks/>
          </p:cNvGrpSpPr>
          <p:nvPr/>
        </p:nvGrpSpPr>
        <p:grpSpPr bwMode="auto">
          <a:xfrm rot="-2378372">
            <a:off x="4419600" y="2743200"/>
            <a:ext cx="1128713" cy="534988"/>
            <a:chOff x="619" y="768"/>
            <a:chExt cx="711" cy="337"/>
          </a:xfrm>
        </p:grpSpPr>
        <p:grpSp>
          <p:nvGrpSpPr>
            <p:cNvPr id="20" name="Group 163"/>
            <p:cNvGrpSpPr>
              <a:grpSpLocks/>
            </p:cNvGrpSpPr>
            <p:nvPr/>
          </p:nvGrpSpPr>
          <p:grpSpPr bwMode="auto">
            <a:xfrm rot="11834131">
              <a:off x="619" y="816"/>
              <a:ext cx="341" cy="289"/>
              <a:chOff x="989" y="768"/>
              <a:chExt cx="341" cy="289"/>
            </a:xfrm>
          </p:grpSpPr>
          <p:sp>
            <p:nvSpPr>
              <p:cNvPr id="214180" name="AutoShape 164"/>
              <p:cNvSpPr>
                <a:spLocks noChangeArrowheads="1"/>
              </p:cNvSpPr>
              <p:nvPr/>
            </p:nvSpPr>
            <p:spPr bwMode="auto">
              <a:xfrm rot="2839545">
                <a:off x="1062" y="839"/>
                <a:ext cx="219" cy="198"/>
              </a:xfrm>
              <a:prstGeom prst="hexagon">
                <a:avLst>
                  <a:gd name="adj" fmla="val 27652"/>
                  <a:gd name="vf" fmla="val 115470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81" name="Oval 165"/>
              <p:cNvSpPr>
                <a:spLocks noChangeArrowheads="1"/>
              </p:cNvSpPr>
              <p:nvPr/>
            </p:nvSpPr>
            <p:spPr bwMode="auto">
              <a:xfrm rot="2839545">
                <a:off x="1127" y="888"/>
                <a:ext cx="88" cy="9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82" name="Oval 166"/>
              <p:cNvSpPr>
                <a:spLocks noChangeArrowheads="1"/>
              </p:cNvSpPr>
              <p:nvPr/>
            </p:nvSpPr>
            <p:spPr bwMode="auto">
              <a:xfrm rot="2839545">
                <a:off x="1202" y="766"/>
                <a:ext cx="45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83" name="Oval 167"/>
              <p:cNvSpPr>
                <a:spLocks noChangeArrowheads="1"/>
              </p:cNvSpPr>
              <p:nvPr/>
            </p:nvSpPr>
            <p:spPr bwMode="auto">
              <a:xfrm rot="2839545">
                <a:off x="1250" y="1010"/>
                <a:ext cx="45" cy="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84" name="Oval 168"/>
              <p:cNvSpPr>
                <a:spLocks noChangeArrowheads="1"/>
              </p:cNvSpPr>
              <p:nvPr/>
            </p:nvSpPr>
            <p:spPr bwMode="auto">
              <a:xfrm rot="2839545">
                <a:off x="1284" y="877"/>
                <a:ext cx="44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85" name="Line 169"/>
              <p:cNvSpPr>
                <a:spLocks noChangeShapeType="1"/>
              </p:cNvSpPr>
              <p:nvPr/>
            </p:nvSpPr>
            <p:spPr bwMode="auto">
              <a:xfrm rot="2839545" flipH="1">
                <a:off x="987" y="927"/>
                <a:ext cx="84" cy="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" name="Group 170"/>
            <p:cNvGrpSpPr>
              <a:grpSpLocks/>
            </p:cNvGrpSpPr>
            <p:nvPr/>
          </p:nvGrpSpPr>
          <p:grpSpPr bwMode="auto">
            <a:xfrm>
              <a:off x="989" y="768"/>
              <a:ext cx="341" cy="289"/>
              <a:chOff x="989" y="768"/>
              <a:chExt cx="341" cy="289"/>
            </a:xfrm>
          </p:grpSpPr>
          <p:sp>
            <p:nvSpPr>
              <p:cNvPr id="214187" name="AutoShape 171"/>
              <p:cNvSpPr>
                <a:spLocks noChangeArrowheads="1"/>
              </p:cNvSpPr>
              <p:nvPr/>
            </p:nvSpPr>
            <p:spPr bwMode="auto">
              <a:xfrm rot="2839545">
                <a:off x="1062" y="839"/>
                <a:ext cx="219" cy="198"/>
              </a:xfrm>
              <a:prstGeom prst="hexagon">
                <a:avLst>
                  <a:gd name="adj" fmla="val 27652"/>
                  <a:gd name="vf" fmla="val 115470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88" name="Oval 172"/>
              <p:cNvSpPr>
                <a:spLocks noChangeArrowheads="1"/>
              </p:cNvSpPr>
              <p:nvPr/>
            </p:nvSpPr>
            <p:spPr bwMode="auto">
              <a:xfrm rot="2839545">
                <a:off x="1127" y="888"/>
                <a:ext cx="88" cy="9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89" name="Oval 173"/>
              <p:cNvSpPr>
                <a:spLocks noChangeArrowheads="1"/>
              </p:cNvSpPr>
              <p:nvPr/>
            </p:nvSpPr>
            <p:spPr bwMode="auto">
              <a:xfrm rot="2839545">
                <a:off x="1202" y="766"/>
                <a:ext cx="45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90" name="Oval 174"/>
              <p:cNvSpPr>
                <a:spLocks noChangeArrowheads="1"/>
              </p:cNvSpPr>
              <p:nvPr/>
            </p:nvSpPr>
            <p:spPr bwMode="auto">
              <a:xfrm rot="2839545">
                <a:off x="1250" y="1010"/>
                <a:ext cx="45" cy="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91" name="Oval 175"/>
              <p:cNvSpPr>
                <a:spLocks noChangeArrowheads="1"/>
              </p:cNvSpPr>
              <p:nvPr/>
            </p:nvSpPr>
            <p:spPr bwMode="auto">
              <a:xfrm rot="2839545">
                <a:off x="1284" y="877"/>
                <a:ext cx="44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92" name="Line 176"/>
              <p:cNvSpPr>
                <a:spLocks noChangeShapeType="1"/>
              </p:cNvSpPr>
              <p:nvPr/>
            </p:nvSpPr>
            <p:spPr bwMode="auto">
              <a:xfrm rot="2839545" flipH="1">
                <a:off x="987" y="927"/>
                <a:ext cx="84" cy="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4193" name="Oval 177"/>
            <p:cNvSpPr>
              <a:spLocks noChangeArrowheads="1"/>
            </p:cNvSpPr>
            <p:nvPr/>
          </p:nvSpPr>
          <p:spPr bwMode="auto">
            <a:xfrm rot="10800000">
              <a:off x="951" y="942"/>
              <a:ext cx="42" cy="5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181"/>
          <p:cNvGrpSpPr>
            <a:grpSpLocks/>
          </p:cNvGrpSpPr>
          <p:nvPr/>
        </p:nvGrpSpPr>
        <p:grpSpPr bwMode="auto">
          <a:xfrm>
            <a:off x="344487" y="2970213"/>
            <a:ext cx="2855911" cy="763587"/>
            <a:chOff x="217" y="1824"/>
            <a:chExt cx="1799" cy="481"/>
          </a:xfrm>
        </p:grpSpPr>
        <p:grpSp>
          <p:nvGrpSpPr>
            <p:cNvPr id="23" name="Group 146"/>
            <p:cNvGrpSpPr>
              <a:grpSpLocks/>
            </p:cNvGrpSpPr>
            <p:nvPr/>
          </p:nvGrpSpPr>
          <p:grpSpPr bwMode="auto">
            <a:xfrm rot="9545770">
              <a:off x="1305" y="1968"/>
              <a:ext cx="711" cy="337"/>
              <a:chOff x="619" y="768"/>
              <a:chExt cx="711" cy="337"/>
            </a:xfrm>
          </p:grpSpPr>
          <p:grpSp>
            <p:nvGrpSpPr>
              <p:cNvPr id="24" name="Group 147"/>
              <p:cNvGrpSpPr>
                <a:grpSpLocks/>
              </p:cNvGrpSpPr>
              <p:nvPr/>
            </p:nvGrpSpPr>
            <p:grpSpPr bwMode="auto">
              <a:xfrm rot="11834131">
                <a:off x="619" y="816"/>
                <a:ext cx="341" cy="289"/>
                <a:chOff x="989" y="768"/>
                <a:chExt cx="341" cy="289"/>
              </a:xfrm>
            </p:grpSpPr>
            <p:sp>
              <p:nvSpPr>
                <p:cNvPr id="214164" name="AutoShape 148"/>
                <p:cNvSpPr>
                  <a:spLocks noChangeArrowheads="1"/>
                </p:cNvSpPr>
                <p:nvPr/>
              </p:nvSpPr>
              <p:spPr bwMode="auto">
                <a:xfrm rot="2839545">
                  <a:off x="1062" y="839"/>
                  <a:ext cx="219" cy="198"/>
                </a:xfrm>
                <a:prstGeom prst="hexagon">
                  <a:avLst>
                    <a:gd name="adj" fmla="val 27652"/>
                    <a:gd name="vf" fmla="val 115470"/>
                  </a:avLst>
                </a:prstGeom>
                <a:noFill/>
                <a:ln w="317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165" name="Oval 149"/>
                <p:cNvSpPr>
                  <a:spLocks noChangeArrowheads="1"/>
                </p:cNvSpPr>
                <p:nvPr/>
              </p:nvSpPr>
              <p:spPr bwMode="auto">
                <a:xfrm rot="2839545">
                  <a:off x="1127" y="888"/>
                  <a:ext cx="88" cy="99"/>
                </a:xfrm>
                <a:prstGeom prst="ellipse">
                  <a:avLst/>
                </a:prstGeom>
                <a:noFill/>
                <a:ln w="349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166" name="Oval 150"/>
                <p:cNvSpPr>
                  <a:spLocks noChangeArrowheads="1"/>
                </p:cNvSpPr>
                <p:nvPr/>
              </p:nvSpPr>
              <p:spPr bwMode="auto">
                <a:xfrm rot="2839545">
                  <a:off x="1202" y="766"/>
                  <a:ext cx="45" cy="4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167" name="Oval 151"/>
                <p:cNvSpPr>
                  <a:spLocks noChangeArrowheads="1"/>
                </p:cNvSpPr>
                <p:nvPr/>
              </p:nvSpPr>
              <p:spPr bwMode="auto">
                <a:xfrm rot="2839545">
                  <a:off x="1250" y="1010"/>
                  <a:ext cx="45" cy="5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168" name="Oval 152"/>
                <p:cNvSpPr>
                  <a:spLocks noChangeArrowheads="1"/>
                </p:cNvSpPr>
                <p:nvPr/>
              </p:nvSpPr>
              <p:spPr bwMode="auto">
                <a:xfrm rot="2839545">
                  <a:off x="1284" y="877"/>
                  <a:ext cx="44" cy="4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169" name="Line 153"/>
                <p:cNvSpPr>
                  <a:spLocks noChangeShapeType="1"/>
                </p:cNvSpPr>
                <p:nvPr/>
              </p:nvSpPr>
              <p:spPr bwMode="auto">
                <a:xfrm rot="2839545" flipH="1">
                  <a:off x="987" y="927"/>
                  <a:ext cx="84" cy="79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154"/>
              <p:cNvGrpSpPr>
                <a:grpSpLocks/>
              </p:cNvGrpSpPr>
              <p:nvPr/>
            </p:nvGrpSpPr>
            <p:grpSpPr bwMode="auto">
              <a:xfrm>
                <a:off x="989" y="768"/>
                <a:ext cx="341" cy="289"/>
                <a:chOff x="989" y="768"/>
                <a:chExt cx="341" cy="289"/>
              </a:xfrm>
            </p:grpSpPr>
            <p:sp>
              <p:nvSpPr>
                <p:cNvPr id="214171" name="AutoShape 155"/>
                <p:cNvSpPr>
                  <a:spLocks noChangeArrowheads="1"/>
                </p:cNvSpPr>
                <p:nvPr/>
              </p:nvSpPr>
              <p:spPr bwMode="auto">
                <a:xfrm rot="2839545">
                  <a:off x="1062" y="839"/>
                  <a:ext cx="219" cy="198"/>
                </a:xfrm>
                <a:prstGeom prst="hexagon">
                  <a:avLst>
                    <a:gd name="adj" fmla="val 27652"/>
                    <a:gd name="vf" fmla="val 115470"/>
                  </a:avLst>
                </a:prstGeom>
                <a:noFill/>
                <a:ln w="317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172" name="Oval 156"/>
                <p:cNvSpPr>
                  <a:spLocks noChangeArrowheads="1"/>
                </p:cNvSpPr>
                <p:nvPr/>
              </p:nvSpPr>
              <p:spPr bwMode="auto">
                <a:xfrm rot="2839545">
                  <a:off x="1127" y="888"/>
                  <a:ext cx="88" cy="99"/>
                </a:xfrm>
                <a:prstGeom prst="ellipse">
                  <a:avLst/>
                </a:prstGeom>
                <a:noFill/>
                <a:ln w="349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173" name="Oval 157"/>
                <p:cNvSpPr>
                  <a:spLocks noChangeArrowheads="1"/>
                </p:cNvSpPr>
                <p:nvPr/>
              </p:nvSpPr>
              <p:spPr bwMode="auto">
                <a:xfrm rot="2839545">
                  <a:off x="1202" y="766"/>
                  <a:ext cx="45" cy="4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174" name="Oval 158"/>
                <p:cNvSpPr>
                  <a:spLocks noChangeArrowheads="1"/>
                </p:cNvSpPr>
                <p:nvPr/>
              </p:nvSpPr>
              <p:spPr bwMode="auto">
                <a:xfrm rot="2839545">
                  <a:off x="1250" y="1010"/>
                  <a:ext cx="45" cy="5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175" name="Oval 159"/>
                <p:cNvSpPr>
                  <a:spLocks noChangeArrowheads="1"/>
                </p:cNvSpPr>
                <p:nvPr/>
              </p:nvSpPr>
              <p:spPr bwMode="auto">
                <a:xfrm rot="2839545">
                  <a:off x="1284" y="877"/>
                  <a:ext cx="44" cy="4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176" name="Line 160"/>
                <p:cNvSpPr>
                  <a:spLocks noChangeShapeType="1"/>
                </p:cNvSpPr>
                <p:nvPr/>
              </p:nvSpPr>
              <p:spPr bwMode="auto">
                <a:xfrm rot="2839545" flipH="1">
                  <a:off x="987" y="927"/>
                  <a:ext cx="84" cy="79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4177" name="Oval 161"/>
              <p:cNvSpPr>
                <a:spLocks noChangeArrowheads="1"/>
              </p:cNvSpPr>
              <p:nvPr/>
            </p:nvSpPr>
            <p:spPr bwMode="auto">
              <a:xfrm rot="10800000">
                <a:off x="951" y="942"/>
                <a:ext cx="42" cy="54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4195" name="Line 179"/>
            <p:cNvSpPr>
              <a:spLocks noChangeShapeType="1"/>
            </p:cNvSpPr>
            <p:nvPr/>
          </p:nvSpPr>
          <p:spPr bwMode="auto">
            <a:xfrm>
              <a:off x="969" y="2160"/>
              <a:ext cx="288" cy="4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94" name="Text Box 178"/>
            <p:cNvSpPr txBox="1">
              <a:spLocks noChangeArrowheads="1"/>
            </p:cNvSpPr>
            <p:nvPr/>
          </p:nvSpPr>
          <p:spPr bwMode="auto">
            <a:xfrm>
              <a:off x="217" y="1824"/>
              <a:ext cx="900" cy="4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00"/>
                  </a:solidFill>
                </a:rPr>
                <a:t>Polybrominated</a:t>
              </a:r>
              <a:endParaRPr lang="en-US" sz="1400" dirty="0">
                <a:solidFill>
                  <a:srgbClr val="FFFF00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biphenyl ether</a:t>
              </a:r>
            </a:p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(PBDE)</a:t>
              </a:r>
            </a:p>
          </p:txBody>
        </p:sp>
      </p:grpSp>
      <p:sp>
        <p:nvSpPr>
          <p:cNvPr id="214199" name="Text Box 183"/>
          <p:cNvSpPr txBox="1">
            <a:spLocks noChangeArrowheads="1"/>
          </p:cNvSpPr>
          <p:nvPr/>
        </p:nvSpPr>
        <p:spPr bwMode="auto">
          <a:xfrm>
            <a:off x="444563" y="5725180"/>
            <a:ext cx="274466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Initial concentration of PBDEs in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passive samplers is known</a:t>
            </a:r>
          </a:p>
        </p:txBody>
      </p:sp>
      <p:sp>
        <p:nvSpPr>
          <p:cNvPr id="214201" name="AutoShape 185"/>
          <p:cNvSpPr>
            <a:spLocks noChangeArrowheads="1"/>
          </p:cNvSpPr>
          <p:nvPr/>
        </p:nvSpPr>
        <p:spPr bwMode="auto">
          <a:xfrm>
            <a:off x="152400" y="64008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7630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Scientific Challenges in using Passive Samplers</a:t>
            </a:r>
            <a:endParaRPr 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87 0.0192 C 0.06076 0.02382 0.06736 0.02614 0.07812 0.02729 C 0.11684 0.02544 0.09653 0.02752 0.11649 0.02058 C 0.11979 0.01642 0.12274 0.01226 0.12656 0.00856 C 0.13003 0.00162 0.13177 -0.00972 0.13663 -0.01435 C 0.14028 -0.04742 0.13767 -0.02059 0.13767 -0.09508 " pathEditMode="relative" rAng="0" ptsTypes="fffff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231 C -0.05625 -0.00925 -0.02362 -0.00439 -0.14983 -0.00324 C -0.15625 -0.00185 -0.16337 -0.00162 -0.16962 0.0007 C -0.18351 0.00579 -0.19393 0.01203 -0.20643 0.01828 C -0.21077 0.02475 -0.21667 0.02892 -0.22483 0.03285 C -0.22709 0.0391 -0.23195 0.0421 -0.2375 0.04719 C -0.24289 0.05251 -0.24671 0.05853 -0.25157 0.06385 C -0.25382 0.06986 -0.25678 0.07611 -0.26303 0.08027 C -0.26789 0.09137 -0.26997 0.10479 -0.26997 0.11659 " pathEditMode="relative" rAng="0" ptsTypes="ffffffff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08813E-6 C -0.02222 -0.00231 -0.03889 -0.00856 -0.05972 -0.01179 C -0.07899 -0.01943 -0.09149 -0.02614 -0.1059 -0.03678 C -0.11337 -0.0421 -0.12778 -0.05343 -0.12778 -0.0532 C -0.13906 -0.07425 -0.15746 -0.09946 -0.15746 -0.12144 C -0.15746 -0.15336 -0.15746 -0.18552 -0.15746 -0.21721 " pathEditMode="relative" rAng="0" ptsTypes="fffff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-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6 1.50821E-6 C 0.01302 0.01295 0.00729 0.00994 0.01528 0.01341 C 0.02518 0.0229 0.03542 0.03354 0.04757 0.03631 C 0.05104 0.03863 0.05399 0.04001 0.05764 0.04163 C 0.07986 0.04117 0.10399 0.05112 0.12431 0.03909 C 0.1283 0.03678 0.1309 0.03284 0.13542 0.03099 C 0.14288 0.02428 0.14011 0.02799 0.14445 0.02012 C 0.14688 0.01087 0.14965 0.00185 0.14965 -0.0081 " pathEditMode="relative" ptsTypes="fffffffA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23 C -0.02188 -0.01295 -0.03803 -0.00347 -0.06389 -0.00277 C -0.0724 0.00232 -0.08091 0.01504 -0.08664 0.03493 C -0.09098 0.0502 -0.09358 0.07102 -0.09844 0.08444 C -0.09966 0.09739 -0.10261 0.10549 -0.10434 0.11682 C -0.10678 0.13232 -0.10903 0.14921 -0.11216 0.16424 C -0.11355 0.1728 -0.11459 0.18205 -0.11528 0.19154 C -0.11563 0.19593 -0.1158 0.20403 -0.1158 0.20472 " pathEditMode="relative" rAng="0" ptsTypes="fffffffA">
                                      <p:cBhvr>
                                        <p:cTn id="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0.00556 C -0.00313 -0.00855 -0.01007 -0.01526 -0.01719 -0.02544 C -0.02778 -0.04071 -0.02084 -0.03678 -0.0283 -0.04025 C -0.03369 -0.04533 -0.03803 -0.05274 -0.04358 -0.05759 C -0.04514 -0.05898 -0.04705 -0.05921 -0.04862 -0.06037 C -0.05035 -0.06153 -0.05209 -0.06291 -0.05365 -0.0643 C -0.06112 -0.07078 -0.06528 -0.07633 -0.07379 -0.0805 C -0.07848 -0.08558 -0.08212 -0.09044 -0.08803 -0.09252 C -0.09671 -0.10016 -0.10521 -0.10617 -0.11424 -0.11288 C -0.12223 -0.11889 -0.12917 -0.1256 -0.1375 -0.13023 C -0.14497 -0.13439 -0.15261 -0.14087 -0.16059 -0.14249 C -0.17205 -0.1448 -0.17639 -0.14388 -0.18994 -0.14388 " pathEditMode="relative" rAng="0" ptsTypes="fffffffffffA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-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4441 C -0.00035 -0.07703 0.00643 -0.11635 0.01111 -0.12653 C 0.01632 -0.14989 0.02031 -0.15891 0.02656 -0.17279 C 0.03125 -0.18482 0.02969 -0.18205 0.03559 -0.20263 C 0.03802 -0.20957 0.04236 -0.21304 0.04393 -0.21651 C 0.05295 -0.21466 0.06163 -0.21027 0.07136 -0.20934 " pathEditMode="relative" rAng="0" ptsTypes="fffffA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-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02105E-6 C -0.01094 -0.00439 -0.02188 -0.00532 -0.03334 -0.0067 C -0.0474 -0.00624 -0.0625 -0.01087 -0.0757 -0.00393 C -0.07882 -0.00231 -0.08143 0.00116 -0.08472 0.00278 C -0.08959 0.01226 -0.09566 0.02082 -0.1 0.031 C -0.10278 0.03748 -0.10434 0.04257 -0.10799 0.04858 C -0.11025 0.05714 -0.11337 0.06501 -0.11511 0.07403 C -0.11667 0.09554 -0.11406 0.11728 -0.11302 0.1388 C -0.11268 0.14412 -0.1125 0.15291 -0.11111 0.15892 C -0.11059 0.1617 -0.10903 0.16702 -0.10903 0.16702 C -0.10781 0.18506 -0.10643 0.20472 -0.10191 0.22207 C -0.10087 0.2459 -0.10087 0.23734 -0.10087 0.24775 " pathEditMode="relative" ptsTypes="fffffffffffA">
                                      <p:cBhvr>
                                        <p:cTn id="10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19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15419052-1802-4981-A948-9CEDA7F55FE7}" type="slidenum">
              <a:rPr lang="en-US" sz="1000" smtClean="0">
                <a:solidFill>
                  <a:srgbClr val="FFFF00"/>
                </a:solidFill>
              </a:rPr>
              <a:pPr/>
              <a:t>38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2" name="Group 1308"/>
          <p:cNvGrpSpPr>
            <a:grpSpLocks/>
          </p:cNvGrpSpPr>
          <p:nvPr/>
        </p:nvGrpSpPr>
        <p:grpSpPr bwMode="auto">
          <a:xfrm>
            <a:off x="227013" y="1524000"/>
            <a:ext cx="8078788" cy="4343400"/>
            <a:chOff x="143" y="1248"/>
            <a:chExt cx="5089" cy="2736"/>
          </a:xfrm>
        </p:grpSpPr>
        <p:grpSp>
          <p:nvGrpSpPr>
            <p:cNvPr id="3" name="Group 1278"/>
            <p:cNvGrpSpPr>
              <a:grpSpLocks/>
            </p:cNvGrpSpPr>
            <p:nvPr/>
          </p:nvGrpSpPr>
          <p:grpSpPr bwMode="auto">
            <a:xfrm>
              <a:off x="672" y="1248"/>
              <a:ext cx="4560" cy="2736"/>
              <a:chOff x="672" y="1248"/>
              <a:chExt cx="4560" cy="2736"/>
            </a:xfrm>
          </p:grpSpPr>
          <p:grpSp>
            <p:nvGrpSpPr>
              <p:cNvPr id="4" name="Group 264"/>
              <p:cNvGrpSpPr>
                <a:grpSpLocks/>
              </p:cNvGrpSpPr>
              <p:nvPr/>
            </p:nvGrpSpPr>
            <p:grpSpPr bwMode="auto">
              <a:xfrm>
                <a:off x="672" y="1248"/>
                <a:ext cx="4560" cy="2448"/>
                <a:chOff x="480" y="1104"/>
                <a:chExt cx="4560" cy="2448"/>
              </a:xfrm>
            </p:grpSpPr>
            <p:sp>
              <p:nvSpPr>
                <p:cNvPr id="217353" name="Line 265"/>
                <p:cNvSpPr>
                  <a:spLocks noChangeShapeType="1"/>
                </p:cNvSpPr>
                <p:nvPr/>
              </p:nvSpPr>
              <p:spPr bwMode="auto">
                <a:xfrm>
                  <a:off x="480" y="1104"/>
                  <a:ext cx="0" cy="2448"/>
                </a:xfrm>
                <a:prstGeom prst="line">
                  <a:avLst/>
                </a:pr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354" name="Line 266"/>
                <p:cNvSpPr>
                  <a:spLocks noChangeShapeType="1"/>
                </p:cNvSpPr>
                <p:nvPr/>
              </p:nvSpPr>
              <p:spPr bwMode="auto">
                <a:xfrm flipH="1">
                  <a:off x="480" y="3552"/>
                  <a:ext cx="4560" cy="0"/>
                </a:xfrm>
                <a:prstGeom prst="line">
                  <a:avLst/>
                </a:pr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7355" name="Text Box 267"/>
              <p:cNvSpPr txBox="1">
                <a:spLocks noChangeArrowheads="1"/>
              </p:cNvSpPr>
              <p:nvPr/>
            </p:nvSpPr>
            <p:spPr bwMode="auto">
              <a:xfrm>
                <a:off x="1968" y="3753"/>
                <a:ext cx="16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Deployment Time (days)</a:t>
                </a:r>
              </a:p>
            </p:txBody>
          </p:sp>
        </p:grpSp>
        <p:sp>
          <p:nvSpPr>
            <p:cNvPr id="217356" name="Text Box 268"/>
            <p:cNvSpPr txBox="1">
              <a:spLocks noChangeArrowheads="1"/>
            </p:cNvSpPr>
            <p:nvPr/>
          </p:nvSpPr>
          <p:spPr bwMode="auto">
            <a:xfrm rot="16200000">
              <a:off x="-467" y="2342"/>
              <a:ext cx="162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Concentration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(</a:t>
              </a:r>
              <a:r>
                <a:rPr lang="en-US" dirty="0" err="1" smtClean="0">
                  <a:solidFill>
                    <a:srgbClr val="FFFF00"/>
                  </a:solidFill>
                </a:rPr>
                <a:t>ng</a:t>
              </a:r>
              <a:r>
                <a:rPr lang="en-US" dirty="0" smtClean="0">
                  <a:solidFill>
                    <a:srgbClr val="FFFF00"/>
                  </a:solidFill>
                </a:rPr>
                <a:t>/g </a:t>
              </a:r>
              <a:r>
                <a:rPr lang="en-US" dirty="0">
                  <a:solidFill>
                    <a:srgbClr val="FFFF00"/>
                  </a:solidFill>
                </a:rPr>
                <a:t>Passive Sampler)</a:t>
              </a:r>
            </a:p>
          </p:txBody>
        </p:sp>
      </p:grpSp>
      <p:grpSp>
        <p:nvGrpSpPr>
          <p:cNvPr id="5" name="Group 1280"/>
          <p:cNvGrpSpPr>
            <a:grpSpLocks/>
          </p:cNvGrpSpPr>
          <p:nvPr/>
        </p:nvGrpSpPr>
        <p:grpSpPr bwMode="auto">
          <a:xfrm>
            <a:off x="6481763" y="2054225"/>
            <a:ext cx="909637" cy="3203575"/>
            <a:chOff x="4224" y="1488"/>
            <a:chExt cx="573" cy="2018"/>
          </a:xfrm>
        </p:grpSpPr>
        <p:grpSp>
          <p:nvGrpSpPr>
            <p:cNvPr id="6" name="Group 1131"/>
            <p:cNvGrpSpPr>
              <a:grpSpLocks/>
            </p:cNvGrpSpPr>
            <p:nvPr/>
          </p:nvGrpSpPr>
          <p:grpSpPr bwMode="auto">
            <a:xfrm rot="1807193">
              <a:off x="4368" y="2880"/>
              <a:ext cx="327" cy="193"/>
              <a:chOff x="3024" y="960"/>
              <a:chExt cx="711" cy="337"/>
            </a:xfrm>
          </p:grpSpPr>
          <p:grpSp>
            <p:nvGrpSpPr>
              <p:cNvPr id="7" name="Group 1132"/>
              <p:cNvGrpSpPr>
                <a:grpSpLocks/>
              </p:cNvGrpSpPr>
              <p:nvPr/>
            </p:nvGrpSpPr>
            <p:grpSpPr bwMode="auto">
              <a:xfrm rot="11136352">
                <a:off x="3024" y="1008"/>
                <a:ext cx="341" cy="289"/>
                <a:chOff x="989" y="768"/>
                <a:chExt cx="341" cy="289"/>
              </a:xfrm>
            </p:grpSpPr>
            <p:sp>
              <p:nvSpPr>
                <p:cNvPr id="218221" name="AutoShape 1133"/>
                <p:cNvSpPr>
                  <a:spLocks noChangeArrowheads="1"/>
                </p:cNvSpPr>
                <p:nvPr/>
              </p:nvSpPr>
              <p:spPr bwMode="auto">
                <a:xfrm rot="2839545">
                  <a:off x="1062" y="839"/>
                  <a:ext cx="219" cy="198"/>
                </a:xfrm>
                <a:prstGeom prst="hexagon">
                  <a:avLst>
                    <a:gd name="adj" fmla="val 27652"/>
                    <a:gd name="vf" fmla="val 115470"/>
                  </a:avLst>
                </a:prstGeom>
                <a:noFill/>
                <a:ln w="1587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22" name="Oval 1134"/>
                <p:cNvSpPr>
                  <a:spLocks noChangeArrowheads="1"/>
                </p:cNvSpPr>
                <p:nvPr/>
              </p:nvSpPr>
              <p:spPr bwMode="auto">
                <a:xfrm rot="2839545">
                  <a:off x="1127" y="888"/>
                  <a:ext cx="88" cy="99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23" name="Oval 1135"/>
                <p:cNvSpPr>
                  <a:spLocks noChangeArrowheads="1"/>
                </p:cNvSpPr>
                <p:nvPr/>
              </p:nvSpPr>
              <p:spPr bwMode="auto">
                <a:xfrm rot="2839545">
                  <a:off x="1202" y="766"/>
                  <a:ext cx="45" cy="4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24" name="Oval 1136"/>
                <p:cNvSpPr>
                  <a:spLocks noChangeArrowheads="1"/>
                </p:cNvSpPr>
                <p:nvPr/>
              </p:nvSpPr>
              <p:spPr bwMode="auto">
                <a:xfrm rot="2839545">
                  <a:off x="1250" y="1010"/>
                  <a:ext cx="45" cy="5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25" name="Oval 1137"/>
                <p:cNvSpPr>
                  <a:spLocks noChangeArrowheads="1"/>
                </p:cNvSpPr>
                <p:nvPr/>
              </p:nvSpPr>
              <p:spPr bwMode="auto">
                <a:xfrm rot="2839545">
                  <a:off x="1284" y="877"/>
                  <a:ext cx="44" cy="4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26" name="Line 1138"/>
                <p:cNvSpPr>
                  <a:spLocks noChangeShapeType="1"/>
                </p:cNvSpPr>
                <p:nvPr/>
              </p:nvSpPr>
              <p:spPr bwMode="auto">
                <a:xfrm rot="2839545" flipH="1">
                  <a:off x="987" y="927"/>
                  <a:ext cx="84" cy="79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139"/>
              <p:cNvGrpSpPr>
                <a:grpSpLocks/>
              </p:cNvGrpSpPr>
              <p:nvPr/>
            </p:nvGrpSpPr>
            <p:grpSpPr bwMode="auto">
              <a:xfrm rot="544890">
                <a:off x="3394" y="960"/>
                <a:ext cx="341" cy="289"/>
                <a:chOff x="3394" y="960"/>
                <a:chExt cx="341" cy="289"/>
              </a:xfrm>
            </p:grpSpPr>
            <p:sp>
              <p:nvSpPr>
                <p:cNvPr id="218228" name="AutoShape 1140"/>
                <p:cNvSpPr>
                  <a:spLocks noChangeArrowheads="1"/>
                </p:cNvSpPr>
                <p:nvPr/>
              </p:nvSpPr>
              <p:spPr bwMode="auto">
                <a:xfrm rot="2839545">
                  <a:off x="3467" y="1031"/>
                  <a:ext cx="219" cy="198"/>
                </a:xfrm>
                <a:prstGeom prst="hexagon">
                  <a:avLst>
                    <a:gd name="adj" fmla="val 27652"/>
                    <a:gd name="vf" fmla="val 115470"/>
                  </a:avLst>
                </a:prstGeom>
                <a:noFill/>
                <a:ln w="1587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29" name="Oval 1141"/>
                <p:cNvSpPr>
                  <a:spLocks noChangeArrowheads="1"/>
                </p:cNvSpPr>
                <p:nvPr/>
              </p:nvSpPr>
              <p:spPr bwMode="auto">
                <a:xfrm rot="2839545">
                  <a:off x="3532" y="1080"/>
                  <a:ext cx="88" cy="99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30" name="Oval 1142"/>
                <p:cNvSpPr>
                  <a:spLocks noChangeArrowheads="1"/>
                </p:cNvSpPr>
                <p:nvPr/>
              </p:nvSpPr>
              <p:spPr bwMode="auto">
                <a:xfrm rot="2839545">
                  <a:off x="3607" y="958"/>
                  <a:ext cx="45" cy="4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31" name="Oval 1143"/>
                <p:cNvSpPr>
                  <a:spLocks noChangeArrowheads="1"/>
                </p:cNvSpPr>
                <p:nvPr/>
              </p:nvSpPr>
              <p:spPr bwMode="auto">
                <a:xfrm rot="2839545">
                  <a:off x="3655" y="1202"/>
                  <a:ext cx="45" cy="5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32" name="Oval 1144"/>
                <p:cNvSpPr>
                  <a:spLocks noChangeArrowheads="1"/>
                </p:cNvSpPr>
                <p:nvPr/>
              </p:nvSpPr>
              <p:spPr bwMode="auto">
                <a:xfrm rot="2839545">
                  <a:off x="3689" y="1069"/>
                  <a:ext cx="44" cy="4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233" name="Line 1145"/>
                <p:cNvSpPr>
                  <a:spLocks noChangeShapeType="1"/>
                </p:cNvSpPr>
                <p:nvPr/>
              </p:nvSpPr>
              <p:spPr bwMode="auto">
                <a:xfrm rot="2839545" flipH="1">
                  <a:off x="3392" y="1119"/>
                  <a:ext cx="84" cy="79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8234" name="Oval 1146"/>
              <p:cNvSpPr>
                <a:spLocks noChangeArrowheads="1"/>
              </p:cNvSpPr>
              <p:nvPr/>
            </p:nvSpPr>
            <p:spPr bwMode="auto">
              <a:xfrm rot="10800000">
                <a:off x="3366" y="1104"/>
                <a:ext cx="42" cy="54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1227"/>
            <p:cNvGrpSpPr>
              <a:grpSpLocks/>
            </p:cNvGrpSpPr>
            <p:nvPr/>
          </p:nvGrpSpPr>
          <p:grpSpPr bwMode="auto">
            <a:xfrm rot="-3817432">
              <a:off x="4416" y="1920"/>
              <a:ext cx="327" cy="193"/>
              <a:chOff x="3024" y="960"/>
              <a:chExt cx="711" cy="337"/>
            </a:xfrm>
          </p:grpSpPr>
          <p:grpSp>
            <p:nvGrpSpPr>
              <p:cNvPr id="10" name="Group 1228"/>
              <p:cNvGrpSpPr>
                <a:grpSpLocks/>
              </p:cNvGrpSpPr>
              <p:nvPr/>
            </p:nvGrpSpPr>
            <p:grpSpPr bwMode="auto">
              <a:xfrm rot="11136352">
                <a:off x="3024" y="1008"/>
                <a:ext cx="341" cy="289"/>
                <a:chOff x="989" y="768"/>
                <a:chExt cx="341" cy="289"/>
              </a:xfrm>
            </p:grpSpPr>
            <p:sp>
              <p:nvSpPr>
                <p:cNvPr id="218317" name="AutoShape 1229"/>
                <p:cNvSpPr>
                  <a:spLocks noChangeArrowheads="1"/>
                </p:cNvSpPr>
                <p:nvPr/>
              </p:nvSpPr>
              <p:spPr bwMode="auto">
                <a:xfrm rot="2839545">
                  <a:off x="1062" y="839"/>
                  <a:ext cx="219" cy="198"/>
                </a:xfrm>
                <a:prstGeom prst="hexagon">
                  <a:avLst>
                    <a:gd name="adj" fmla="val 27652"/>
                    <a:gd name="vf" fmla="val 115470"/>
                  </a:avLst>
                </a:prstGeom>
                <a:noFill/>
                <a:ln w="1587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18" name="Oval 1230"/>
                <p:cNvSpPr>
                  <a:spLocks noChangeArrowheads="1"/>
                </p:cNvSpPr>
                <p:nvPr/>
              </p:nvSpPr>
              <p:spPr bwMode="auto">
                <a:xfrm rot="2839545">
                  <a:off x="1127" y="888"/>
                  <a:ext cx="88" cy="99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19" name="Oval 1231"/>
                <p:cNvSpPr>
                  <a:spLocks noChangeArrowheads="1"/>
                </p:cNvSpPr>
                <p:nvPr/>
              </p:nvSpPr>
              <p:spPr bwMode="auto">
                <a:xfrm rot="2839545">
                  <a:off x="1202" y="766"/>
                  <a:ext cx="45" cy="4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20" name="Oval 1232"/>
                <p:cNvSpPr>
                  <a:spLocks noChangeArrowheads="1"/>
                </p:cNvSpPr>
                <p:nvPr/>
              </p:nvSpPr>
              <p:spPr bwMode="auto">
                <a:xfrm rot="2839545">
                  <a:off x="1250" y="1010"/>
                  <a:ext cx="45" cy="5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21" name="Oval 1233"/>
                <p:cNvSpPr>
                  <a:spLocks noChangeArrowheads="1"/>
                </p:cNvSpPr>
                <p:nvPr/>
              </p:nvSpPr>
              <p:spPr bwMode="auto">
                <a:xfrm rot="2839545">
                  <a:off x="1284" y="877"/>
                  <a:ext cx="44" cy="4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22" name="Line 1234"/>
                <p:cNvSpPr>
                  <a:spLocks noChangeShapeType="1"/>
                </p:cNvSpPr>
                <p:nvPr/>
              </p:nvSpPr>
              <p:spPr bwMode="auto">
                <a:xfrm rot="2839545" flipH="1">
                  <a:off x="987" y="927"/>
                  <a:ext cx="84" cy="79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235"/>
              <p:cNvGrpSpPr>
                <a:grpSpLocks/>
              </p:cNvGrpSpPr>
              <p:nvPr/>
            </p:nvGrpSpPr>
            <p:grpSpPr bwMode="auto">
              <a:xfrm rot="544890">
                <a:off x="3394" y="960"/>
                <a:ext cx="341" cy="289"/>
                <a:chOff x="3394" y="960"/>
                <a:chExt cx="341" cy="289"/>
              </a:xfrm>
            </p:grpSpPr>
            <p:sp>
              <p:nvSpPr>
                <p:cNvPr id="218324" name="AutoShape 1236"/>
                <p:cNvSpPr>
                  <a:spLocks noChangeArrowheads="1"/>
                </p:cNvSpPr>
                <p:nvPr/>
              </p:nvSpPr>
              <p:spPr bwMode="auto">
                <a:xfrm rot="2839545">
                  <a:off x="3467" y="1031"/>
                  <a:ext cx="219" cy="198"/>
                </a:xfrm>
                <a:prstGeom prst="hexagon">
                  <a:avLst>
                    <a:gd name="adj" fmla="val 27652"/>
                    <a:gd name="vf" fmla="val 115470"/>
                  </a:avLst>
                </a:prstGeom>
                <a:noFill/>
                <a:ln w="1587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25" name="Oval 1237"/>
                <p:cNvSpPr>
                  <a:spLocks noChangeArrowheads="1"/>
                </p:cNvSpPr>
                <p:nvPr/>
              </p:nvSpPr>
              <p:spPr bwMode="auto">
                <a:xfrm rot="2839545">
                  <a:off x="3532" y="1080"/>
                  <a:ext cx="88" cy="99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26" name="Oval 1238"/>
                <p:cNvSpPr>
                  <a:spLocks noChangeArrowheads="1"/>
                </p:cNvSpPr>
                <p:nvPr/>
              </p:nvSpPr>
              <p:spPr bwMode="auto">
                <a:xfrm rot="2839545">
                  <a:off x="3607" y="958"/>
                  <a:ext cx="45" cy="4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27" name="Oval 1239"/>
                <p:cNvSpPr>
                  <a:spLocks noChangeArrowheads="1"/>
                </p:cNvSpPr>
                <p:nvPr/>
              </p:nvSpPr>
              <p:spPr bwMode="auto">
                <a:xfrm rot="2839545">
                  <a:off x="3655" y="1202"/>
                  <a:ext cx="45" cy="5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28" name="Oval 1240"/>
                <p:cNvSpPr>
                  <a:spLocks noChangeArrowheads="1"/>
                </p:cNvSpPr>
                <p:nvPr/>
              </p:nvSpPr>
              <p:spPr bwMode="auto">
                <a:xfrm rot="2839545">
                  <a:off x="3689" y="1069"/>
                  <a:ext cx="44" cy="49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329" name="Line 1241"/>
                <p:cNvSpPr>
                  <a:spLocks noChangeShapeType="1"/>
                </p:cNvSpPr>
                <p:nvPr/>
              </p:nvSpPr>
              <p:spPr bwMode="auto">
                <a:xfrm rot="2839545" flipH="1">
                  <a:off x="3392" y="1119"/>
                  <a:ext cx="84" cy="79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8330" name="Oval 1242"/>
              <p:cNvSpPr>
                <a:spLocks noChangeArrowheads="1"/>
              </p:cNvSpPr>
              <p:nvPr/>
            </p:nvSpPr>
            <p:spPr bwMode="auto">
              <a:xfrm rot="10800000">
                <a:off x="3366" y="1104"/>
                <a:ext cx="42" cy="54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530"/>
            <p:cNvGrpSpPr>
              <a:grpSpLocks/>
            </p:cNvGrpSpPr>
            <p:nvPr/>
          </p:nvGrpSpPr>
          <p:grpSpPr bwMode="auto">
            <a:xfrm>
              <a:off x="4224" y="1488"/>
              <a:ext cx="573" cy="2018"/>
              <a:chOff x="3264" y="1488"/>
              <a:chExt cx="573" cy="2018"/>
            </a:xfrm>
          </p:grpSpPr>
          <p:grpSp>
            <p:nvGrpSpPr>
              <p:cNvPr id="13" name="Group 531"/>
              <p:cNvGrpSpPr>
                <a:grpSpLocks/>
              </p:cNvGrpSpPr>
              <p:nvPr/>
            </p:nvGrpSpPr>
            <p:grpSpPr bwMode="auto">
              <a:xfrm rot="-1437750">
                <a:off x="3552" y="3168"/>
                <a:ext cx="240" cy="216"/>
                <a:chOff x="1152" y="3504"/>
                <a:chExt cx="740" cy="408"/>
              </a:xfrm>
            </p:grpSpPr>
            <p:sp>
              <p:nvSpPr>
                <p:cNvPr id="217620" name="AutoShape 532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21" name="AutoShape 533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22" name="Line 534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23" name="Oval 535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24" name="Oval 536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25" name="Oval 537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26" name="Oval 538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27" name="Oval 539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28" name="Oval 540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29" name="Oval 541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30" name="Oval 542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31" name="Oval 543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32" name="Oval 544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33" name="Oval 545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34" name="Oval 546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547"/>
              <p:cNvGrpSpPr>
                <a:grpSpLocks/>
              </p:cNvGrpSpPr>
              <p:nvPr/>
            </p:nvGrpSpPr>
            <p:grpSpPr bwMode="auto">
              <a:xfrm rot="672357">
                <a:off x="3264" y="2544"/>
                <a:ext cx="240" cy="216"/>
                <a:chOff x="1152" y="3504"/>
                <a:chExt cx="740" cy="408"/>
              </a:xfrm>
            </p:grpSpPr>
            <p:sp>
              <p:nvSpPr>
                <p:cNvPr id="217636" name="AutoShape 548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37" name="AutoShape 549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38" name="Line 550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39" name="Oval 551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40" name="Oval 552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41" name="Oval 553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42" name="Oval 554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43" name="Oval 555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44" name="Oval 556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45" name="Oval 557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46" name="Oval 558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47" name="Oval 559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48" name="Oval 560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49" name="Oval 561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50" name="Oval 562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563"/>
              <p:cNvGrpSpPr>
                <a:grpSpLocks/>
              </p:cNvGrpSpPr>
              <p:nvPr/>
            </p:nvGrpSpPr>
            <p:grpSpPr bwMode="auto">
              <a:xfrm rot="411822">
                <a:off x="3504" y="2592"/>
                <a:ext cx="240" cy="216"/>
                <a:chOff x="1152" y="3504"/>
                <a:chExt cx="740" cy="408"/>
              </a:xfrm>
            </p:grpSpPr>
            <p:sp>
              <p:nvSpPr>
                <p:cNvPr id="217652" name="AutoShape 564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53" name="AutoShape 565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54" name="Line 566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55" name="Oval 567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56" name="Oval 568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57" name="Oval 569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58" name="Oval 570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59" name="Oval 571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60" name="Oval 572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61" name="Oval 573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62" name="Oval 574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63" name="Oval 575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64" name="Oval 576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65" name="Oval 577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66" name="Oval 578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579"/>
              <p:cNvGrpSpPr>
                <a:grpSpLocks/>
              </p:cNvGrpSpPr>
              <p:nvPr/>
            </p:nvGrpSpPr>
            <p:grpSpPr bwMode="auto">
              <a:xfrm rot="934855">
                <a:off x="3264" y="1872"/>
                <a:ext cx="240" cy="216"/>
                <a:chOff x="1152" y="3504"/>
                <a:chExt cx="740" cy="408"/>
              </a:xfrm>
            </p:grpSpPr>
            <p:sp>
              <p:nvSpPr>
                <p:cNvPr id="217668" name="AutoShape 580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69" name="AutoShape 581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70" name="Line 582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71" name="Oval 583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72" name="Oval 584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73" name="Oval 585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74" name="Oval 586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75" name="Oval 587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76" name="Oval 588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77" name="Oval 589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78" name="Oval 590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79" name="Oval 591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80" name="Oval 592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81" name="Oval 593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82" name="Oval 594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595"/>
              <p:cNvGrpSpPr>
                <a:grpSpLocks/>
              </p:cNvGrpSpPr>
              <p:nvPr/>
            </p:nvGrpSpPr>
            <p:grpSpPr bwMode="auto">
              <a:xfrm rot="1065891">
                <a:off x="3360" y="1488"/>
                <a:ext cx="240" cy="216"/>
                <a:chOff x="1152" y="3504"/>
                <a:chExt cx="740" cy="408"/>
              </a:xfrm>
            </p:grpSpPr>
            <p:sp>
              <p:nvSpPr>
                <p:cNvPr id="217684" name="AutoShape 596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85" name="AutoShape 597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86" name="Line 598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87" name="Oval 599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88" name="Oval 600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89" name="Oval 601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90" name="Oval 602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91" name="Oval 603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92" name="Oval 604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93" name="Oval 605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94" name="Oval 606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95" name="Oval 607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96" name="Oval 608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97" name="Oval 609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698" name="Oval 610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611"/>
              <p:cNvGrpSpPr>
                <a:grpSpLocks/>
              </p:cNvGrpSpPr>
              <p:nvPr/>
            </p:nvGrpSpPr>
            <p:grpSpPr bwMode="auto">
              <a:xfrm>
                <a:off x="3264" y="1488"/>
                <a:ext cx="573" cy="2018"/>
                <a:chOff x="2448" y="1488"/>
                <a:chExt cx="573" cy="2018"/>
              </a:xfrm>
            </p:grpSpPr>
            <p:grpSp>
              <p:nvGrpSpPr>
                <p:cNvPr id="19" name="Group 612"/>
                <p:cNvGrpSpPr>
                  <a:grpSpLocks/>
                </p:cNvGrpSpPr>
                <p:nvPr/>
              </p:nvGrpSpPr>
              <p:grpSpPr bwMode="auto">
                <a:xfrm rot="1237092">
                  <a:off x="2760" y="1632"/>
                  <a:ext cx="240" cy="216"/>
                  <a:chOff x="1152" y="3504"/>
                  <a:chExt cx="740" cy="408"/>
                </a:xfrm>
              </p:grpSpPr>
              <p:sp>
                <p:nvSpPr>
                  <p:cNvPr id="217701" name="AutoShape 61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02" name="AutoShape 614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03" name="Line 615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04" name="Oval 616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05" name="Oval 617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06" name="Oval 618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07" name="Oval 619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08" name="Oval 620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09" name="Oval 621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10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11" name="Oval 623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12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13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14" name="Oval 62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15" name="Oval 627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628"/>
                <p:cNvGrpSpPr>
                  <a:grpSpLocks/>
                </p:cNvGrpSpPr>
                <p:nvPr/>
              </p:nvGrpSpPr>
              <p:grpSpPr bwMode="auto">
                <a:xfrm rot="1408644">
                  <a:off x="2544" y="2400"/>
                  <a:ext cx="240" cy="216"/>
                  <a:chOff x="1152" y="3504"/>
                  <a:chExt cx="740" cy="408"/>
                </a:xfrm>
              </p:grpSpPr>
              <p:sp>
                <p:nvSpPr>
                  <p:cNvPr id="217717" name="AutoShape 629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18" name="AutoShape 630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19" name="Line 631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20" name="Oval 632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21" name="Oval 633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22" name="Oval 634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23" name="Oval 635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24" name="Oval 636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25" name="Oval 637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26" name="Oval 638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27" name="Oval 639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28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29" name="Oval 641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30" name="Oval 64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31" name="Oval 643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644"/>
                <p:cNvGrpSpPr>
                  <a:grpSpLocks/>
                </p:cNvGrpSpPr>
                <p:nvPr/>
              </p:nvGrpSpPr>
              <p:grpSpPr bwMode="auto">
                <a:xfrm rot="-1026163">
                  <a:off x="2760" y="2880"/>
                  <a:ext cx="240" cy="216"/>
                  <a:chOff x="1152" y="3504"/>
                  <a:chExt cx="740" cy="408"/>
                </a:xfrm>
              </p:grpSpPr>
              <p:sp>
                <p:nvSpPr>
                  <p:cNvPr id="217733" name="AutoShape 645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34" name="AutoShape 646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35" name="Line 647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36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37" name="Oval 649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38" name="Oval 650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39" name="Oval 651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40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41" name="Oval 653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42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43" name="Oval 655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44" name="Oval 656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45" name="Oval 657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46" name="Oval 65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47" name="Oval 659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660"/>
                <p:cNvGrpSpPr>
                  <a:grpSpLocks/>
                </p:cNvGrpSpPr>
                <p:nvPr/>
              </p:nvGrpSpPr>
              <p:grpSpPr bwMode="auto">
                <a:xfrm rot="-995886">
                  <a:off x="2760" y="2160"/>
                  <a:ext cx="240" cy="216"/>
                  <a:chOff x="1152" y="3504"/>
                  <a:chExt cx="740" cy="408"/>
                </a:xfrm>
              </p:grpSpPr>
              <p:sp>
                <p:nvSpPr>
                  <p:cNvPr id="217749" name="AutoShape 66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50" name="AutoShape 66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51" name="Line 66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52" name="Oval 66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53" name="Oval 66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54" name="Oval 66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55" name="Oval 66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56" name="Oval 66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57" name="Oval 66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58" name="Oval 67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59" name="Oval 67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60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61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62" name="Oval 6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63" name="Oval 67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676"/>
                <p:cNvGrpSpPr>
                  <a:grpSpLocks/>
                </p:cNvGrpSpPr>
                <p:nvPr/>
              </p:nvGrpSpPr>
              <p:grpSpPr bwMode="auto">
                <a:xfrm rot="411822">
                  <a:off x="2496" y="3024"/>
                  <a:ext cx="240" cy="216"/>
                  <a:chOff x="1152" y="3504"/>
                  <a:chExt cx="740" cy="408"/>
                </a:xfrm>
              </p:grpSpPr>
              <p:sp>
                <p:nvSpPr>
                  <p:cNvPr id="217765" name="AutoShape 677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66" name="AutoShape 678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67" name="Line 679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68" name="Oval 680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69" name="Oval 681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70" name="Oval 682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71" name="Oval 683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72" name="Oval 684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73" name="Oval 685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74" name="Oval 686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75" name="Oval 687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76" name="Oval 68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77" name="Oval 689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78" name="Oval 6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79" name="Oval 691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692"/>
                <p:cNvGrpSpPr>
                  <a:grpSpLocks/>
                </p:cNvGrpSpPr>
                <p:nvPr/>
              </p:nvGrpSpPr>
              <p:grpSpPr bwMode="auto">
                <a:xfrm>
                  <a:off x="2448" y="1488"/>
                  <a:ext cx="573" cy="2018"/>
                  <a:chOff x="2688" y="1440"/>
                  <a:chExt cx="573" cy="2018"/>
                </a:xfrm>
              </p:grpSpPr>
              <p:grpSp>
                <p:nvGrpSpPr>
                  <p:cNvPr id="25" name="Group 693"/>
                  <p:cNvGrpSpPr>
                    <a:grpSpLocks/>
                  </p:cNvGrpSpPr>
                  <p:nvPr/>
                </p:nvGrpSpPr>
                <p:grpSpPr bwMode="auto">
                  <a:xfrm>
                    <a:off x="2760" y="1584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782" name="AutoShape 6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83" name="AutoShape 6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84" name="Line 6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85" name="Oval 6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86" name="Oval 6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87" name="Oval 6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88" name="Oval 7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89" name="Oval 7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90" name="Oval 7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91" name="Oval 7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92" name="Oval 7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93" name="Oval 7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94" name="Oval 7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95" name="Oval 7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96" name="Oval 7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6" name="Group 709"/>
                  <p:cNvGrpSpPr>
                    <a:grpSpLocks/>
                  </p:cNvGrpSpPr>
                  <p:nvPr/>
                </p:nvGrpSpPr>
                <p:grpSpPr bwMode="auto">
                  <a:xfrm>
                    <a:off x="2976" y="2400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798" name="AutoShape 7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799" name="AutoShape 7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00" name="Line 7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01" name="Oval 7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02" name="Oval 7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03" name="Oval 7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04" name="Oval 7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05" name="Oval 7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06" name="Oval 7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07" name="Oval 7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08" name="Oval 7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09" name="Oval 7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10" name="Oval 7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11" name="Oval 7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12" name="Oval 7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7" name="Group 725"/>
                  <p:cNvGrpSpPr>
                    <a:grpSpLocks/>
                  </p:cNvGrpSpPr>
                  <p:nvPr/>
                </p:nvGrpSpPr>
                <p:grpSpPr bwMode="auto">
                  <a:xfrm rot="-1437750">
                    <a:off x="2760" y="2052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814" name="AutoShape 7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15" name="AutoShape 7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16" name="Line 7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17" name="Oval 7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18" name="Oval 7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19" name="Oval 7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20" name="Oval 7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21" name="Oval 7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22" name="Oval 7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23" name="Oval 7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24" name="Oval 7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25" name="Oval 7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26" name="Oval 7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27" name="Oval 7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28" name="Oval 7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" name="Group 741"/>
                  <p:cNvGrpSpPr>
                    <a:grpSpLocks/>
                  </p:cNvGrpSpPr>
                  <p:nvPr/>
                </p:nvGrpSpPr>
                <p:grpSpPr bwMode="auto">
                  <a:xfrm rot="895885">
                    <a:off x="2976" y="1824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830" name="AutoShape 7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31" name="AutoShape 7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32" name="Line 7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33" name="Oval 7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34" name="Oval 7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35" name="Oval 7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36" name="Oval 7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37" name="Oval 7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38" name="Oval 7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39" name="Oval 7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40" name="Oval 7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41" name="Oval 7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42" name="Oval 7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43" name="Oval 7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44" name="Oval 7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9" name="Group 757"/>
                  <p:cNvGrpSpPr>
                    <a:grpSpLocks/>
                  </p:cNvGrpSpPr>
                  <p:nvPr/>
                </p:nvGrpSpPr>
                <p:grpSpPr bwMode="auto">
                  <a:xfrm rot="-1437750">
                    <a:off x="2760" y="2688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846" name="AutoShape 7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47" name="AutoShape 7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48" name="Line 7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49" name="Oval 7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50" name="Oval 7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51" name="Oval 7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52" name="Oval 7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53" name="Oval 7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54" name="Oval 7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55" name="Oval 7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56" name="Oval 7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57" name="Oval 7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58" name="Oval 7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59" name="Oval 7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60" name="Oval 7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" name="Group 773"/>
                  <p:cNvGrpSpPr>
                    <a:grpSpLocks/>
                  </p:cNvGrpSpPr>
                  <p:nvPr/>
                </p:nvGrpSpPr>
                <p:grpSpPr bwMode="auto">
                  <a:xfrm rot="703507">
                    <a:off x="2880" y="3120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862" name="AutoShape 7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63" name="AutoShape 7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64" name="Line 7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65" name="Oval 7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66" name="Oval 7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67" name="Oval 7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68" name="Oval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69" name="Oval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70" name="Oval 7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71" name="Oval 7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72" name="Oval 7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73" name="Oval 7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74" name="Oval 7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75" name="Oval 7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876" name="Oval 7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17877" name="AutoShape 789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1966" y="2162"/>
                    <a:ext cx="2018" cy="573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2">
                      <a:alpha val="45000"/>
                    </a:schemeClr>
                  </a:solidFill>
                  <a:ln w="9525">
                    <a:solidFill>
                      <a:schemeClr val="accent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31" name="Group 1299"/>
          <p:cNvGrpSpPr>
            <a:grpSpLocks/>
          </p:cNvGrpSpPr>
          <p:nvPr/>
        </p:nvGrpSpPr>
        <p:grpSpPr bwMode="auto">
          <a:xfrm>
            <a:off x="5262563" y="2057400"/>
            <a:ext cx="909637" cy="3203575"/>
            <a:chOff x="3504" y="1440"/>
            <a:chExt cx="573" cy="2018"/>
          </a:xfrm>
        </p:grpSpPr>
        <p:grpSp>
          <p:nvGrpSpPr>
            <p:cNvPr id="217797" name="Group 1297"/>
            <p:cNvGrpSpPr>
              <a:grpSpLocks/>
            </p:cNvGrpSpPr>
            <p:nvPr/>
          </p:nvGrpSpPr>
          <p:grpSpPr bwMode="auto">
            <a:xfrm>
              <a:off x="3600" y="1757"/>
              <a:ext cx="327" cy="1220"/>
              <a:chOff x="4041" y="1757"/>
              <a:chExt cx="327" cy="1220"/>
            </a:xfrm>
          </p:grpSpPr>
          <p:grpSp>
            <p:nvGrpSpPr>
              <p:cNvPr id="217813" name="Group 1243"/>
              <p:cNvGrpSpPr>
                <a:grpSpLocks/>
              </p:cNvGrpSpPr>
              <p:nvPr/>
            </p:nvGrpSpPr>
            <p:grpSpPr bwMode="auto">
              <a:xfrm rot="1031957">
                <a:off x="4041" y="2784"/>
                <a:ext cx="327" cy="193"/>
                <a:chOff x="3024" y="960"/>
                <a:chExt cx="711" cy="337"/>
              </a:xfrm>
            </p:grpSpPr>
            <p:grpSp>
              <p:nvGrpSpPr>
                <p:cNvPr id="217829" name="Group 1244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333" name="AutoShape 124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34" name="Oval 124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35" name="Oval 124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36" name="Oval 124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37" name="Oval 124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38" name="Line 1250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845" name="Group 1251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340" name="AutoShape 125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41" name="Oval 125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42" name="Oval 125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43" name="Oval 125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44" name="Oval 125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45" name="Line 1257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346" name="Oval 1258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861" name="Group 1259"/>
              <p:cNvGrpSpPr>
                <a:grpSpLocks/>
              </p:cNvGrpSpPr>
              <p:nvPr/>
            </p:nvGrpSpPr>
            <p:grpSpPr bwMode="auto">
              <a:xfrm rot="-3165082">
                <a:off x="4089" y="1824"/>
                <a:ext cx="327" cy="193"/>
                <a:chOff x="3024" y="960"/>
                <a:chExt cx="711" cy="337"/>
              </a:xfrm>
            </p:grpSpPr>
            <p:grpSp>
              <p:nvGrpSpPr>
                <p:cNvPr id="217878" name="Group 1260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349" name="AutoShape 126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50" name="Oval 126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51" name="Oval 126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52" name="Oval 126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53" name="Oval 126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54" name="Line 1266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879" name="Group 1267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356" name="AutoShape 126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57" name="Oval 126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58" name="Oval 127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59" name="Oval 127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60" name="Oval 127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61" name="Line 1273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362" name="Oval 1274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895" name="Group 1281"/>
              <p:cNvGrpSpPr>
                <a:grpSpLocks/>
              </p:cNvGrpSpPr>
              <p:nvPr/>
            </p:nvGrpSpPr>
            <p:grpSpPr bwMode="auto">
              <a:xfrm rot="15424047">
                <a:off x="4070" y="2323"/>
                <a:ext cx="327" cy="193"/>
                <a:chOff x="3024" y="960"/>
                <a:chExt cx="711" cy="337"/>
              </a:xfrm>
            </p:grpSpPr>
            <p:grpSp>
              <p:nvGrpSpPr>
                <p:cNvPr id="217912" name="Group 1282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371" name="AutoShape 128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72" name="Oval 128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73" name="Oval 128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74" name="Oval 128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75" name="Oval 128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76" name="Line 1288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13" name="Group 1289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378" name="AutoShape 129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79" name="Oval 129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80" name="Oval 129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81" name="Oval 129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82" name="Oval 129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83" name="Line 1295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384" name="Oval 1296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7914" name="Group 3"/>
            <p:cNvGrpSpPr>
              <a:grpSpLocks/>
            </p:cNvGrpSpPr>
            <p:nvPr/>
          </p:nvGrpSpPr>
          <p:grpSpPr bwMode="auto">
            <a:xfrm>
              <a:off x="3504" y="1440"/>
              <a:ext cx="573" cy="2018"/>
              <a:chOff x="3264" y="1488"/>
              <a:chExt cx="573" cy="2018"/>
            </a:xfrm>
          </p:grpSpPr>
          <p:grpSp>
            <p:nvGrpSpPr>
              <p:cNvPr id="217915" name="Group 4"/>
              <p:cNvGrpSpPr>
                <a:grpSpLocks/>
              </p:cNvGrpSpPr>
              <p:nvPr/>
            </p:nvGrpSpPr>
            <p:grpSpPr bwMode="auto">
              <a:xfrm rot="-1437750">
                <a:off x="3552" y="3168"/>
                <a:ext cx="240" cy="216"/>
                <a:chOff x="1152" y="3504"/>
                <a:chExt cx="740" cy="408"/>
              </a:xfrm>
            </p:grpSpPr>
            <p:sp>
              <p:nvSpPr>
                <p:cNvPr id="217093" name="AutoShape 5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094" name="AutoShape 6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095" name="Line 7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096" name="Oval 8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097" name="Oval 9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098" name="Oval 10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099" name="Oval 11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00" name="Oval 12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01" name="Oval 13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02" name="Oval 14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03" name="Oval 15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04" name="Oval 16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05" name="Oval 17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06" name="Oval 18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07" name="Oval 19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916" name="Group 20"/>
              <p:cNvGrpSpPr>
                <a:grpSpLocks/>
              </p:cNvGrpSpPr>
              <p:nvPr/>
            </p:nvGrpSpPr>
            <p:grpSpPr bwMode="auto">
              <a:xfrm rot="672357">
                <a:off x="3264" y="2544"/>
                <a:ext cx="240" cy="216"/>
                <a:chOff x="1152" y="3504"/>
                <a:chExt cx="740" cy="408"/>
              </a:xfrm>
            </p:grpSpPr>
            <p:sp>
              <p:nvSpPr>
                <p:cNvPr id="217109" name="AutoShape 21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10" name="AutoShape 22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11" name="Line 23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12" name="Oval 24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13" name="Oval 25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14" name="Oval 26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15" name="Oval 27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16" name="Oval 28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17" name="Oval 29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18" name="Oval 30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19" name="Oval 31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20" name="Oval 32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21" name="Oval 33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22" name="Oval 34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23" name="Oval 35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917" name="Group 36"/>
              <p:cNvGrpSpPr>
                <a:grpSpLocks/>
              </p:cNvGrpSpPr>
              <p:nvPr/>
            </p:nvGrpSpPr>
            <p:grpSpPr bwMode="auto">
              <a:xfrm rot="411822">
                <a:off x="3504" y="2592"/>
                <a:ext cx="240" cy="216"/>
                <a:chOff x="1152" y="3504"/>
                <a:chExt cx="740" cy="408"/>
              </a:xfrm>
            </p:grpSpPr>
            <p:sp>
              <p:nvSpPr>
                <p:cNvPr id="217125" name="AutoShape 37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26" name="AutoShape 38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27" name="Line 39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28" name="Oval 40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29" name="Oval 41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30" name="Oval 42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31" name="Oval 43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32" name="Oval 44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33" name="Oval 45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34" name="Oval 46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35" name="Oval 47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36" name="Oval 48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37" name="Oval 49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38" name="Oval 50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39" name="Oval 51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918" name="Group 52"/>
              <p:cNvGrpSpPr>
                <a:grpSpLocks/>
              </p:cNvGrpSpPr>
              <p:nvPr/>
            </p:nvGrpSpPr>
            <p:grpSpPr bwMode="auto">
              <a:xfrm rot="934855">
                <a:off x="3264" y="1872"/>
                <a:ext cx="240" cy="216"/>
                <a:chOff x="1152" y="3504"/>
                <a:chExt cx="740" cy="408"/>
              </a:xfrm>
            </p:grpSpPr>
            <p:sp>
              <p:nvSpPr>
                <p:cNvPr id="217141" name="AutoShape 53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42" name="AutoShape 54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43" name="Line 55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44" name="Oval 56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45" name="Oval 57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46" name="Oval 58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47" name="Oval 59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48" name="Oval 60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49" name="Oval 61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50" name="Oval 62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51" name="Oval 63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52" name="Oval 64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53" name="Oval 65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54" name="Oval 66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55" name="Oval 67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919" name="Group 68"/>
              <p:cNvGrpSpPr>
                <a:grpSpLocks/>
              </p:cNvGrpSpPr>
              <p:nvPr/>
            </p:nvGrpSpPr>
            <p:grpSpPr bwMode="auto">
              <a:xfrm rot="1065891">
                <a:off x="3360" y="1488"/>
                <a:ext cx="240" cy="216"/>
                <a:chOff x="1152" y="3504"/>
                <a:chExt cx="740" cy="408"/>
              </a:xfrm>
            </p:grpSpPr>
            <p:sp>
              <p:nvSpPr>
                <p:cNvPr id="217157" name="AutoShape 69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58" name="AutoShape 70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59" name="Line 71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60" name="Oval 72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61" name="Oval 73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62" name="Oval 74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63" name="Oval 75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64" name="Oval 76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65" name="Oval 77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66" name="Oval 78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67" name="Oval 79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68" name="Oval 80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69" name="Oval 81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70" name="Oval 82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171" name="Oval 83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920" name="Group 84"/>
              <p:cNvGrpSpPr>
                <a:grpSpLocks/>
              </p:cNvGrpSpPr>
              <p:nvPr/>
            </p:nvGrpSpPr>
            <p:grpSpPr bwMode="auto">
              <a:xfrm>
                <a:off x="3264" y="1488"/>
                <a:ext cx="573" cy="2018"/>
                <a:chOff x="2448" y="1488"/>
                <a:chExt cx="573" cy="2018"/>
              </a:xfrm>
            </p:grpSpPr>
            <p:grpSp>
              <p:nvGrpSpPr>
                <p:cNvPr id="217921" name="Group 85"/>
                <p:cNvGrpSpPr>
                  <a:grpSpLocks/>
                </p:cNvGrpSpPr>
                <p:nvPr/>
              </p:nvGrpSpPr>
              <p:grpSpPr bwMode="auto">
                <a:xfrm rot="1237092">
                  <a:off x="2760" y="1632"/>
                  <a:ext cx="240" cy="216"/>
                  <a:chOff x="1152" y="3504"/>
                  <a:chExt cx="740" cy="408"/>
                </a:xfrm>
              </p:grpSpPr>
              <p:sp>
                <p:nvSpPr>
                  <p:cNvPr id="217174" name="AutoShape 86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75" name="AutoShape 87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76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77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78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79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80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81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82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8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84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85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86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87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88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22" name="Group 101"/>
                <p:cNvGrpSpPr>
                  <a:grpSpLocks/>
                </p:cNvGrpSpPr>
                <p:nvPr/>
              </p:nvGrpSpPr>
              <p:grpSpPr bwMode="auto">
                <a:xfrm rot="1408644">
                  <a:off x="2544" y="2400"/>
                  <a:ext cx="240" cy="216"/>
                  <a:chOff x="1152" y="3504"/>
                  <a:chExt cx="740" cy="408"/>
                </a:xfrm>
              </p:grpSpPr>
              <p:sp>
                <p:nvSpPr>
                  <p:cNvPr id="217190" name="AutoShape 102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91" name="AutoShape 103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9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93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9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95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96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97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98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99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00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01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02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03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04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23" name="Group 117"/>
                <p:cNvGrpSpPr>
                  <a:grpSpLocks/>
                </p:cNvGrpSpPr>
                <p:nvPr/>
              </p:nvGrpSpPr>
              <p:grpSpPr bwMode="auto">
                <a:xfrm rot="-1026163">
                  <a:off x="2760" y="2880"/>
                  <a:ext cx="240" cy="216"/>
                  <a:chOff x="1152" y="3504"/>
                  <a:chExt cx="740" cy="408"/>
                </a:xfrm>
              </p:grpSpPr>
              <p:sp>
                <p:nvSpPr>
                  <p:cNvPr id="217206" name="AutoShape 118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07" name="AutoShape 119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08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09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10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11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12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13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14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15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16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17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18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19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20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24" name="Group 133"/>
                <p:cNvGrpSpPr>
                  <a:grpSpLocks/>
                </p:cNvGrpSpPr>
                <p:nvPr/>
              </p:nvGrpSpPr>
              <p:grpSpPr bwMode="auto">
                <a:xfrm rot="-995886">
                  <a:off x="2760" y="2160"/>
                  <a:ext cx="240" cy="216"/>
                  <a:chOff x="1152" y="3504"/>
                  <a:chExt cx="740" cy="408"/>
                </a:xfrm>
              </p:grpSpPr>
              <p:sp>
                <p:nvSpPr>
                  <p:cNvPr id="217222" name="AutoShape 13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23" name="AutoShape 135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24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25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26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27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28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29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30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31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32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33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34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35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36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25" name="Group 149"/>
                <p:cNvGrpSpPr>
                  <a:grpSpLocks/>
                </p:cNvGrpSpPr>
                <p:nvPr/>
              </p:nvGrpSpPr>
              <p:grpSpPr bwMode="auto">
                <a:xfrm rot="411822">
                  <a:off x="2496" y="3024"/>
                  <a:ext cx="240" cy="216"/>
                  <a:chOff x="1152" y="3504"/>
                  <a:chExt cx="740" cy="408"/>
                </a:xfrm>
              </p:grpSpPr>
              <p:sp>
                <p:nvSpPr>
                  <p:cNvPr id="217238" name="AutoShape 150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39" name="AutoShape 151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40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41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42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43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44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45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46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47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48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49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50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51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252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26" name="Group 165"/>
                <p:cNvGrpSpPr>
                  <a:grpSpLocks/>
                </p:cNvGrpSpPr>
                <p:nvPr/>
              </p:nvGrpSpPr>
              <p:grpSpPr bwMode="auto">
                <a:xfrm>
                  <a:off x="2448" y="1488"/>
                  <a:ext cx="573" cy="2018"/>
                  <a:chOff x="2688" y="1440"/>
                  <a:chExt cx="573" cy="2018"/>
                </a:xfrm>
              </p:grpSpPr>
              <p:grpSp>
                <p:nvGrpSpPr>
                  <p:cNvPr id="217927" name="Group 166"/>
                  <p:cNvGrpSpPr>
                    <a:grpSpLocks/>
                  </p:cNvGrpSpPr>
                  <p:nvPr/>
                </p:nvGrpSpPr>
                <p:grpSpPr bwMode="auto">
                  <a:xfrm>
                    <a:off x="2760" y="1584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255" name="AutoShap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56" name="AutoShap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57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58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59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60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61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62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63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64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65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66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67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68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69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7928" name="Group 182"/>
                  <p:cNvGrpSpPr>
                    <a:grpSpLocks/>
                  </p:cNvGrpSpPr>
                  <p:nvPr/>
                </p:nvGrpSpPr>
                <p:grpSpPr bwMode="auto">
                  <a:xfrm>
                    <a:off x="2976" y="2400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271" name="AutoShape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72" name="AutoShape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73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74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75" name="Oval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76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77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78" name="Oval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79" name="Oval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80" name="Oval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81" name="Oval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82" name="Oval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83" name="Oval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84" name="Oval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85" name="Oval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7929" name="Group 198"/>
                  <p:cNvGrpSpPr>
                    <a:grpSpLocks/>
                  </p:cNvGrpSpPr>
                  <p:nvPr/>
                </p:nvGrpSpPr>
                <p:grpSpPr bwMode="auto">
                  <a:xfrm rot="-1437750">
                    <a:off x="2760" y="2052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287" name="AutoShape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88" name="AutoShape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89" name="Line 2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90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91" name="Oval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92" name="Oval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93" name="Oval 2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94" name="Oval 2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95" name="Oval 2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96" name="Oval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97" name="Oval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98" name="Oval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299" name="Oval 2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00" name="Oval 2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01" name="Oval 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7930" name="Group 214"/>
                  <p:cNvGrpSpPr>
                    <a:grpSpLocks/>
                  </p:cNvGrpSpPr>
                  <p:nvPr/>
                </p:nvGrpSpPr>
                <p:grpSpPr bwMode="auto">
                  <a:xfrm rot="895885">
                    <a:off x="2976" y="1824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303" name="AutoShape 2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04" name="AutoShape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05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06" name="Oval 2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07" name="Oval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08" name="Oval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09" name="Oval 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10" name="Oval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11" name="Oval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12" name="Oval 2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13" name="Oval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14" name="Oval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15" name="Oval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16" name="Oval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17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7937" name="Group 230"/>
                  <p:cNvGrpSpPr>
                    <a:grpSpLocks/>
                  </p:cNvGrpSpPr>
                  <p:nvPr/>
                </p:nvGrpSpPr>
                <p:grpSpPr bwMode="auto">
                  <a:xfrm rot="-1437750">
                    <a:off x="2760" y="2688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319" name="AutoShape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20" name="AutoShape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21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22" name="Oval 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23" name="Oval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24" name="Oval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25" name="Oval 2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26" name="Oval 2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27" name="Oval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28" name="Oval 2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29" name="Oval 2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30" name="Oval 2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31" name="Oval 2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32" name="Oval 2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33" name="Oval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7945" name="Group 246"/>
                  <p:cNvGrpSpPr>
                    <a:grpSpLocks/>
                  </p:cNvGrpSpPr>
                  <p:nvPr/>
                </p:nvGrpSpPr>
                <p:grpSpPr bwMode="auto">
                  <a:xfrm rot="703507">
                    <a:off x="2880" y="3120"/>
                    <a:ext cx="240" cy="216"/>
                    <a:chOff x="1152" y="3504"/>
                    <a:chExt cx="740" cy="408"/>
                  </a:xfrm>
                </p:grpSpPr>
                <p:sp>
                  <p:nvSpPr>
                    <p:cNvPr id="217335" name="AutoShape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36" name="AutoShape 2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1" y="3576"/>
                      <a:ext cx="283" cy="28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37" name="Line 2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3" y="3720"/>
                      <a:ext cx="5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38" name="Oval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39" name="Oval 2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5" y="3648"/>
                      <a:ext cx="113" cy="144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40" name="Oval 2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8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41" name="Oval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4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42" name="Oval 2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8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43" name="Oval 2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2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44" name="Oval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8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45" name="Oval 2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4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46" name="Oval 2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2" y="3528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47" name="Oval 2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10" y="3840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48" name="Oval 2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3672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349" name="Oval 2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4" y="3504"/>
                      <a:ext cx="58" cy="72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17350" name="AutoShape 262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1966" y="2162"/>
                    <a:ext cx="2018" cy="573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2">
                      <a:alpha val="45000"/>
                    </a:schemeClr>
                  </a:solidFill>
                  <a:ln w="9525">
                    <a:solidFill>
                      <a:schemeClr val="accent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217946" name="Group 1302"/>
          <p:cNvGrpSpPr>
            <a:grpSpLocks/>
          </p:cNvGrpSpPr>
          <p:nvPr/>
        </p:nvGrpSpPr>
        <p:grpSpPr bwMode="auto">
          <a:xfrm>
            <a:off x="4038600" y="2054225"/>
            <a:ext cx="909638" cy="3203575"/>
            <a:chOff x="3075" y="1488"/>
            <a:chExt cx="573" cy="2018"/>
          </a:xfrm>
        </p:grpSpPr>
        <p:grpSp>
          <p:nvGrpSpPr>
            <p:cNvPr id="217947" name="Group 1300"/>
            <p:cNvGrpSpPr>
              <a:grpSpLocks/>
            </p:cNvGrpSpPr>
            <p:nvPr/>
          </p:nvGrpSpPr>
          <p:grpSpPr bwMode="auto">
            <a:xfrm>
              <a:off x="3177" y="1632"/>
              <a:ext cx="423" cy="1796"/>
              <a:chOff x="2544" y="1632"/>
              <a:chExt cx="423" cy="1796"/>
            </a:xfrm>
          </p:grpSpPr>
          <p:grpSp>
            <p:nvGrpSpPr>
              <p:cNvPr id="217948" name="Group 1147"/>
              <p:cNvGrpSpPr>
                <a:grpSpLocks/>
              </p:cNvGrpSpPr>
              <p:nvPr/>
            </p:nvGrpSpPr>
            <p:grpSpPr bwMode="auto">
              <a:xfrm rot="-3190849">
                <a:off x="2688" y="3168"/>
                <a:ext cx="327" cy="193"/>
                <a:chOff x="3024" y="960"/>
                <a:chExt cx="711" cy="337"/>
              </a:xfrm>
            </p:grpSpPr>
            <p:grpSp>
              <p:nvGrpSpPr>
                <p:cNvPr id="217955" name="Group 1148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237" name="AutoShape 114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38" name="Oval 115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39" name="Oval 115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40" name="Oval 115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41" name="Oval 115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42" name="Line 1154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63" name="Group 1155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244" name="AutoShape 115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45" name="Oval 115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46" name="Oval 115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47" name="Oval 115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48" name="Oval 116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49" name="Line 1161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250" name="Oval 1162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964" name="Group 1163"/>
              <p:cNvGrpSpPr>
                <a:grpSpLocks/>
              </p:cNvGrpSpPr>
              <p:nvPr/>
            </p:nvGrpSpPr>
            <p:grpSpPr bwMode="auto">
              <a:xfrm rot="2711168">
                <a:off x="2640" y="2640"/>
                <a:ext cx="327" cy="193"/>
                <a:chOff x="3024" y="960"/>
                <a:chExt cx="711" cy="337"/>
              </a:xfrm>
            </p:grpSpPr>
            <p:grpSp>
              <p:nvGrpSpPr>
                <p:cNvPr id="217971" name="Group 1164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253" name="AutoShape 116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54" name="Oval 116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55" name="Oval 116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56" name="Oval 116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57" name="Oval 116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58" name="Line 1170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79" name="Group 1171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260" name="AutoShape 117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61" name="Oval 117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62" name="Oval 117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63" name="Oval 117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64" name="Oval 117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65" name="Line 1177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266" name="Oval 1178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980" name="Group 1179"/>
              <p:cNvGrpSpPr>
                <a:grpSpLocks/>
              </p:cNvGrpSpPr>
              <p:nvPr/>
            </p:nvGrpSpPr>
            <p:grpSpPr bwMode="auto">
              <a:xfrm rot="2183026">
                <a:off x="2544" y="1632"/>
                <a:ext cx="327" cy="193"/>
                <a:chOff x="3024" y="960"/>
                <a:chExt cx="711" cy="337"/>
              </a:xfrm>
            </p:grpSpPr>
            <p:grpSp>
              <p:nvGrpSpPr>
                <p:cNvPr id="217987" name="Group 1180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269" name="AutoShape 118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70" name="Oval 118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71" name="Oval 118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72" name="Oval 118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73" name="Oval 118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74" name="Line 1186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995" name="Group 1187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276" name="AutoShape 118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77" name="Oval 118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78" name="Oval 119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79" name="Oval 119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80" name="Oval 119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81" name="Line 1193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282" name="Oval 1194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996" name="Group 1195"/>
              <p:cNvGrpSpPr>
                <a:grpSpLocks/>
              </p:cNvGrpSpPr>
              <p:nvPr/>
            </p:nvGrpSpPr>
            <p:grpSpPr bwMode="auto">
              <a:xfrm rot="-2029972">
                <a:off x="2640" y="2256"/>
                <a:ext cx="327" cy="193"/>
                <a:chOff x="3024" y="960"/>
                <a:chExt cx="711" cy="337"/>
              </a:xfrm>
            </p:grpSpPr>
            <p:grpSp>
              <p:nvGrpSpPr>
                <p:cNvPr id="218003" name="Group 1196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285" name="AutoShape 119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86" name="Oval 119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87" name="Oval 119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88" name="Oval 120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89" name="Oval 120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90" name="Line 1202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011" name="Group 1203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292" name="AutoShape 120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93" name="Oval 120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94" name="Oval 120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95" name="Oval 120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96" name="Oval 120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97" name="Line 1209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298" name="Oval 1210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012" name="Group 1211"/>
              <p:cNvGrpSpPr>
                <a:grpSpLocks/>
              </p:cNvGrpSpPr>
              <p:nvPr/>
            </p:nvGrpSpPr>
            <p:grpSpPr bwMode="auto">
              <a:xfrm rot="-4557514">
                <a:off x="2688" y="1872"/>
                <a:ext cx="327" cy="193"/>
                <a:chOff x="3024" y="960"/>
                <a:chExt cx="711" cy="337"/>
              </a:xfrm>
            </p:grpSpPr>
            <p:grpSp>
              <p:nvGrpSpPr>
                <p:cNvPr id="218019" name="Group 1212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301" name="AutoShape 121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02" name="Oval 121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03" name="Oval 121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04" name="Oval 121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05" name="Oval 121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06" name="Line 1218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027" name="Group 1219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308" name="AutoShape 122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09" name="Oval 122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10" name="Oval 122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11" name="Oval 122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12" name="Oval 122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13" name="Line 1225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314" name="Oval 1226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8028" name="Group 351"/>
            <p:cNvGrpSpPr>
              <a:grpSpLocks/>
            </p:cNvGrpSpPr>
            <p:nvPr/>
          </p:nvGrpSpPr>
          <p:grpSpPr bwMode="auto">
            <a:xfrm>
              <a:off x="3075" y="1488"/>
              <a:ext cx="573" cy="2018"/>
              <a:chOff x="2448" y="1488"/>
              <a:chExt cx="573" cy="2018"/>
            </a:xfrm>
          </p:grpSpPr>
          <p:grpSp>
            <p:nvGrpSpPr>
              <p:cNvPr id="218035" name="Group 352"/>
              <p:cNvGrpSpPr>
                <a:grpSpLocks/>
              </p:cNvGrpSpPr>
              <p:nvPr/>
            </p:nvGrpSpPr>
            <p:grpSpPr bwMode="auto">
              <a:xfrm rot="1237092">
                <a:off x="2760" y="1632"/>
                <a:ext cx="240" cy="216"/>
                <a:chOff x="1152" y="3504"/>
                <a:chExt cx="740" cy="408"/>
              </a:xfrm>
            </p:grpSpPr>
            <p:sp>
              <p:nvSpPr>
                <p:cNvPr id="217441" name="AutoShape 353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42" name="AutoShape 354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43" name="Line 355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44" name="Oval 356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45" name="Oval 357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46" name="Oval 358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47" name="Oval 359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48" name="Oval 360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49" name="Oval 361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50" name="Oval 362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51" name="Oval 363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52" name="Oval 364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53" name="Oval 365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54" name="Oval 366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55" name="Oval 367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043" name="Group 368"/>
              <p:cNvGrpSpPr>
                <a:grpSpLocks/>
              </p:cNvGrpSpPr>
              <p:nvPr/>
            </p:nvGrpSpPr>
            <p:grpSpPr bwMode="auto">
              <a:xfrm rot="1408644">
                <a:off x="2544" y="2400"/>
                <a:ext cx="240" cy="216"/>
                <a:chOff x="1152" y="3504"/>
                <a:chExt cx="740" cy="408"/>
              </a:xfrm>
            </p:grpSpPr>
            <p:sp>
              <p:nvSpPr>
                <p:cNvPr id="217457" name="AutoShape 369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58" name="AutoShape 370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59" name="Line 371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0" name="Oval 372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1" name="Oval 373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2" name="Oval 374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3" name="Oval 375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4" name="Oval 376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5" name="Oval 377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6" name="Oval 378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7" name="Oval 379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8" name="Oval 380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69" name="Oval 381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70" name="Oval 382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71" name="Oval 383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044" name="Group 384"/>
              <p:cNvGrpSpPr>
                <a:grpSpLocks/>
              </p:cNvGrpSpPr>
              <p:nvPr/>
            </p:nvGrpSpPr>
            <p:grpSpPr bwMode="auto">
              <a:xfrm rot="-1026163">
                <a:off x="2760" y="2880"/>
                <a:ext cx="240" cy="216"/>
                <a:chOff x="1152" y="3504"/>
                <a:chExt cx="740" cy="408"/>
              </a:xfrm>
            </p:grpSpPr>
            <p:sp>
              <p:nvSpPr>
                <p:cNvPr id="217473" name="AutoShape 385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74" name="AutoShape 386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75" name="Line 387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76" name="Oval 388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77" name="Oval 389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78" name="Oval 390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79" name="Oval 391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80" name="Oval 392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81" name="Oval 393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82" name="Oval 394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83" name="Oval 395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84" name="Oval 396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85" name="Oval 397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86" name="Oval 398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87" name="Oval 399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051" name="Group 400"/>
              <p:cNvGrpSpPr>
                <a:grpSpLocks/>
              </p:cNvGrpSpPr>
              <p:nvPr/>
            </p:nvGrpSpPr>
            <p:grpSpPr bwMode="auto">
              <a:xfrm rot="-995886">
                <a:off x="2760" y="2160"/>
                <a:ext cx="240" cy="216"/>
                <a:chOff x="1152" y="3504"/>
                <a:chExt cx="740" cy="408"/>
              </a:xfrm>
            </p:grpSpPr>
            <p:sp>
              <p:nvSpPr>
                <p:cNvPr id="217489" name="AutoShape 401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90" name="AutoShape 402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91" name="Line 403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92" name="Oval 404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93" name="Oval 405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94" name="Oval 406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95" name="Oval 407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96" name="Oval 408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97" name="Oval 409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98" name="Oval 410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99" name="Oval 411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00" name="Oval 412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01" name="Oval 413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02" name="Oval 414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03" name="Oval 415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059" name="Group 416"/>
              <p:cNvGrpSpPr>
                <a:grpSpLocks/>
              </p:cNvGrpSpPr>
              <p:nvPr/>
            </p:nvGrpSpPr>
            <p:grpSpPr bwMode="auto">
              <a:xfrm rot="411822">
                <a:off x="2496" y="3024"/>
                <a:ext cx="240" cy="216"/>
                <a:chOff x="1152" y="3504"/>
                <a:chExt cx="740" cy="408"/>
              </a:xfrm>
            </p:grpSpPr>
            <p:sp>
              <p:nvSpPr>
                <p:cNvPr id="217505" name="AutoShape 417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06" name="AutoShape 418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07" name="Line 419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08" name="Oval 420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09" name="Oval 421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10" name="Oval 422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11" name="Oval 423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12" name="Oval 424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13" name="Oval 425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14" name="Oval 426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15" name="Oval 427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16" name="Oval 428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17" name="Oval 429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18" name="Oval 430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519" name="Oval 431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060" name="Group 432"/>
              <p:cNvGrpSpPr>
                <a:grpSpLocks/>
              </p:cNvGrpSpPr>
              <p:nvPr/>
            </p:nvGrpSpPr>
            <p:grpSpPr bwMode="auto">
              <a:xfrm>
                <a:off x="2448" y="1488"/>
                <a:ext cx="573" cy="2018"/>
                <a:chOff x="2688" y="1440"/>
                <a:chExt cx="573" cy="2018"/>
              </a:xfrm>
            </p:grpSpPr>
            <p:grpSp>
              <p:nvGrpSpPr>
                <p:cNvPr id="218067" name="Group 433"/>
                <p:cNvGrpSpPr>
                  <a:grpSpLocks/>
                </p:cNvGrpSpPr>
                <p:nvPr/>
              </p:nvGrpSpPr>
              <p:grpSpPr bwMode="auto">
                <a:xfrm>
                  <a:off x="2760" y="1584"/>
                  <a:ext cx="240" cy="216"/>
                  <a:chOff x="1152" y="3504"/>
                  <a:chExt cx="740" cy="408"/>
                </a:xfrm>
              </p:grpSpPr>
              <p:sp>
                <p:nvSpPr>
                  <p:cNvPr id="217522" name="AutoShape 43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23" name="AutoShape 435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24" name="Line 436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25" name="Oval 437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26" name="Oval 438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27" name="Oval 439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28" name="Oval 440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29" name="Oval 441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30" name="Oval 442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31" name="Oval 443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32" name="Oval 444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33" name="Oval 445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34" name="Oval 446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35" name="Oval 4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36" name="Oval 448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075" name="Group 449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240" cy="216"/>
                  <a:chOff x="1152" y="3504"/>
                  <a:chExt cx="740" cy="408"/>
                </a:xfrm>
              </p:grpSpPr>
              <p:sp>
                <p:nvSpPr>
                  <p:cNvPr id="217538" name="AutoShape 450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39" name="AutoShape 451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40" name="Line 452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41" name="Oval 453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42" name="Oval 454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43" name="Oval 455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44" name="Oval 456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45" name="Oval 457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46" name="Oval 458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47" name="Oval 459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48" name="Oval 460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49" name="Oval 461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50" name="Oval 462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51" name="Oval 46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52" name="Oval 464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076" name="Group 465"/>
                <p:cNvGrpSpPr>
                  <a:grpSpLocks/>
                </p:cNvGrpSpPr>
                <p:nvPr/>
              </p:nvGrpSpPr>
              <p:grpSpPr bwMode="auto">
                <a:xfrm rot="-1437750">
                  <a:off x="2760" y="2052"/>
                  <a:ext cx="240" cy="216"/>
                  <a:chOff x="1152" y="3504"/>
                  <a:chExt cx="740" cy="408"/>
                </a:xfrm>
              </p:grpSpPr>
              <p:sp>
                <p:nvSpPr>
                  <p:cNvPr id="217554" name="AutoShape 466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55" name="AutoShape 467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56" name="Line 468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57" name="Oval 469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58" name="Oval 470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59" name="Oval 471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60" name="Oval 472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61" name="Oval 473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62" name="Oval 474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63" name="Oval 475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64" name="Oval 476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65" name="Oval 477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66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67" name="Oval 4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68" name="Oval 480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083" name="Group 481"/>
                <p:cNvGrpSpPr>
                  <a:grpSpLocks/>
                </p:cNvGrpSpPr>
                <p:nvPr/>
              </p:nvGrpSpPr>
              <p:grpSpPr bwMode="auto">
                <a:xfrm rot="895885">
                  <a:off x="2976" y="1824"/>
                  <a:ext cx="240" cy="216"/>
                  <a:chOff x="1152" y="3504"/>
                  <a:chExt cx="740" cy="408"/>
                </a:xfrm>
              </p:grpSpPr>
              <p:sp>
                <p:nvSpPr>
                  <p:cNvPr id="217570" name="AutoShape 482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71" name="AutoShape 483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72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73" name="Oval 485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74" name="Oval 486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75" name="Oval 487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76" name="Oval 488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77" name="Oval 489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78" name="Oval 490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79" name="Oval 491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80" name="Oval 492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81" name="Oval 493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82" name="Oval 494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83" name="Oval 49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84" name="Oval 496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091" name="Group 497"/>
                <p:cNvGrpSpPr>
                  <a:grpSpLocks/>
                </p:cNvGrpSpPr>
                <p:nvPr/>
              </p:nvGrpSpPr>
              <p:grpSpPr bwMode="auto">
                <a:xfrm rot="-1437750">
                  <a:off x="2760" y="2688"/>
                  <a:ext cx="240" cy="216"/>
                  <a:chOff x="1152" y="3504"/>
                  <a:chExt cx="740" cy="408"/>
                </a:xfrm>
              </p:grpSpPr>
              <p:sp>
                <p:nvSpPr>
                  <p:cNvPr id="217586" name="AutoShape 498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87" name="AutoShape 499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88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89" name="Oval 501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90" name="Oval 502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91" name="Oval 503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92" name="Oval 504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93" name="Oval 505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94" name="Oval 506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95" name="Oval 507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96" name="Oval 508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97" name="Oval 509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98" name="Oval 510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99" name="Oval 51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00" name="Oval 512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092" name="Group 513"/>
                <p:cNvGrpSpPr>
                  <a:grpSpLocks/>
                </p:cNvGrpSpPr>
                <p:nvPr/>
              </p:nvGrpSpPr>
              <p:grpSpPr bwMode="auto">
                <a:xfrm rot="703507">
                  <a:off x="2880" y="3120"/>
                  <a:ext cx="240" cy="216"/>
                  <a:chOff x="1152" y="3504"/>
                  <a:chExt cx="740" cy="408"/>
                </a:xfrm>
              </p:grpSpPr>
              <p:sp>
                <p:nvSpPr>
                  <p:cNvPr id="217602" name="AutoShape 51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03" name="AutoShape 515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12700">
                    <a:solidFill>
                      <a:srgbClr val="FFFF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04" name="Line 516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05" name="Oval 517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06" name="Oval 518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07" name="Oval 519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08" name="Oval 520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09" name="Oval 521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10" name="Oval 522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11" name="Oval 523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12" name="Oval 524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13" name="Oval 525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14" name="Oval 526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15" name="Oval 52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616" name="Oval 528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617" name="AutoShape 529"/>
                <p:cNvSpPr>
                  <a:spLocks noChangeArrowheads="1"/>
                </p:cNvSpPr>
                <p:nvPr/>
              </p:nvSpPr>
              <p:spPr bwMode="auto">
                <a:xfrm rot="16200000">
                  <a:off x="1966" y="2162"/>
                  <a:ext cx="2018" cy="57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2">
                    <a:alpha val="45000"/>
                  </a:schemeClr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8099" name="Group 1305"/>
          <p:cNvGrpSpPr>
            <a:grpSpLocks/>
          </p:cNvGrpSpPr>
          <p:nvPr/>
        </p:nvGrpSpPr>
        <p:grpSpPr bwMode="auto">
          <a:xfrm>
            <a:off x="2747963" y="2057400"/>
            <a:ext cx="909637" cy="3203575"/>
            <a:chOff x="1632" y="1488"/>
            <a:chExt cx="573" cy="2018"/>
          </a:xfrm>
        </p:grpSpPr>
        <p:grpSp>
          <p:nvGrpSpPr>
            <p:cNvPr id="218107" name="Group 1303"/>
            <p:cNvGrpSpPr>
              <a:grpSpLocks/>
            </p:cNvGrpSpPr>
            <p:nvPr/>
          </p:nvGrpSpPr>
          <p:grpSpPr bwMode="auto">
            <a:xfrm>
              <a:off x="1680" y="1632"/>
              <a:ext cx="471" cy="1844"/>
              <a:chOff x="1680" y="1632"/>
              <a:chExt cx="471" cy="1844"/>
            </a:xfrm>
          </p:grpSpPr>
          <p:grpSp>
            <p:nvGrpSpPr>
              <p:cNvPr id="218108" name="Group 1003"/>
              <p:cNvGrpSpPr>
                <a:grpSpLocks/>
              </p:cNvGrpSpPr>
              <p:nvPr/>
            </p:nvGrpSpPr>
            <p:grpSpPr bwMode="auto">
              <a:xfrm rot="-376915">
                <a:off x="1824" y="2016"/>
                <a:ext cx="327" cy="193"/>
                <a:chOff x="3024" y="960"/>
                <a:chExt cx="711" cy="337"/>
              </a:xfrm>
            </p:grpSpPr>
            <p:grpSp>
              <p:nvGrpSpPr>
                <p:cNvPr id="218115" name="Group 1004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093" name="AutoShape 100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94" name="Oval 100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95" name="Oval 100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96" name="Oval 100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97" name="Oval 100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98" name="Line 1010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123" name="Group 1011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100" name="AutoShape 101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01" name="Oval 101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02" name="Oval 101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03" name="Oval 101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04" name="Oval 101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05" name="Line 1017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106" name="Oval 1018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124" name="Group 1019"/>
              <p:cNvGrpSpPr>
                <a:grpSpLocks/>
              </p:cNvGrpSpPr>
              <p:nvPr/>
            </p:nvGrpSpPr>
            <p:grpSpPr bwMode="auto">
              <a:xfrm rot="-2842409">
                <a:off x="1824" y="3216"/>
                <a:ext cx="327" cy="193"/>
                <a:chOff x="3024" y="960"/>
                <a:chExt cx="711" cy="337"/>
              </a:xfrm>
            </p:grpSpPr>
            <p:grpSp>
              <p:nvGrpSpPr>
                <p:cNvPr id="218131" name="Group 1020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109" name="AutoShape 102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10" name="Oval 102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11" name="Oval 102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12" name="Oval 102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13" name="Oval 102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14" name="Line 1026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139" name="Group 1027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116" name="AutoShape 102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17" name="Oval 102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18" name="Oval 103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19" name="Oval 103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20" name="Oval 103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21" name="Line 1033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122" name="Oval 1034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140" name="Group 1035"/>
              <p:cNvGrpSpPr>
                <a:grpSpLocks/>
              </p:cNvGrpSpPr>
              <p:nvPr/>
            </p:nvGrpSpPr>
            <p:grpSpPr bwMode="auto">
              <a:xfrm rot="2868230">
                <a:off x="1776" y="2592"/>
                <a:ext cx="327" cy="192"/>
                <a:chOff x="3024" y="960"/>
                <a:chExt cx="711" cy="337"/>
              </a:xfrm>
            </p:grpSpPr>
            <p:grpSp>
              <p:nvGrpSpPr>
                <p:cNvPr id="218147" name="Group 1036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125" name="AutoShape 103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26" name="Oval 103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27" name="Oval 103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28" name="Oval 104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29" name="Oval 104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30" name="Line 1042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155" name="Group 1043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132" name="AutoShape 104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33" name="Oval 104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34" name="Oval 104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35" name="Oval 104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36" name="Oval 104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37" name="Line 1049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138" name="Oval 1050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156" name="Group 1051"/>
              <p:cNvGrpSpPr>
                <a:grpSpLocks/>
              </p:cNvGrpSpPr>
              <p:nvPr/>
            </p:nvGrpSpPr>
            <p:grpSpPr bwMode="auto">
              <a:xfrm rot="2333431">
                <a:off x="1728" y="1632"/>
                <a:ext cx="327" cy="193"/>
                <a:chOff x="3024" y="960"/>
                <a:chExt cx="711" cy="337"/>
              </a:xfrm>
            </p:grpSpPr>
            <p:grpSp>
              <p:nvGrpSpPr>
                <p:cNvPr id="218163" name="Group 1052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141" name="AutoShape 105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42" name="Oval 105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43" name="Oval 105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44" name="Oval 105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45" name="Oval 105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46" name="Line 1058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171" name="Group 1059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148" name="AutoShape 106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49" name="Oval 106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50" name="Oval 106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51" name="Oval 106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52" name="Oval 106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53" name="Line 1065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154" name="Oval 1066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172" name="Group 1067"/>
              <p:cNvGrpSpPr>
                <a:grpSpLocks/>
              </p:cNvGrpSpPr>
              <p:nvPr/>
            </p:nvGrpSpPr>
            <p:grpSpPr bwMode="auto">
              <a:xfrm rot="2133010">
                <a:off x="1680" y="2256"/>
                <a:ext cx="327" cy="193"/>
                <a:chOff x="3024" y="960"/>
                <a:chExt cx="711" cy="337"/>
              </a:xfrm>
            </p:grpSpPr>
            <p:grpSp>
              <p:nvGrpSpPr>
                <p:cNvPr id="218179" name="Group 1068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157" name="AutoShape 106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58" name="Oval 107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59" name="Oval 107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60" name="Oval 107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61" name="Oval 107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62" name="Line 1074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187" name="Group 1075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164" name="AutoShape 107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65" name="Oval 107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66" name="Oval 107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67" name="Oval 107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68" name="Oval 108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69" name="Line 1081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170" name="Oval 1082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188" name="Group 1083"/>
              <p:cNvGrpSpPr>
                <a:grpSpLocks/>
              </p:cNvGrpSpPr>
              <p:nvPr/>
            </p:nvGrpSpPr>
            <p:grpSpPr bwMode="auto">
              <a:xfrm rot="-4084211">
                <a:off x="1728" y="1824"/>
                <a:ext cx="327" cy="193"/>
                <a:chOff x="3024" y="960"/>
                <a:chExt cx="711" cy="337"/>
              </a:xfrm>
            </p:grpSpPr>
            <p:grpSp>
              <p:nvGrpSpPr>
                <p:cNvPr id="218195" name="Group 1084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173" name="AutoShape 108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74" name="Oval 108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75" name="Oval 108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76" name="Oval 108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77" name="Oval 108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78" name="Line 1090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203" name="Group 1091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180" name="AutoShape 109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81" name="Oval 109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82" name="Oval 109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83" name="Oval 109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84" name="Oval 109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85" name="Line 1097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186" name="Oval 1098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204" name="Group 1099"/>
              <p:cNvGrpSpPr>
                <a:grpSpLocks/>
              </p:cNvGrpSpPr>
              <p:nvPr/>
            </p:nvGrpSpPr>
            <p:grpSpPr bwMode="auto">
              <a:xfrm rot="1983622">
                <a:off x="1728" y="2832"/>
                <a:ext cx="327" cy="193"/>
                <a:chOff x="3024" y="960"/>
                <a:chExt cx="711" cy="337"/>
              </a:xfrm>
            </p:grpSpPr>
            <p:grpSp>
              <p:nvGrpSpPr>
                <p:cNvPr id="218211" name="Group 1100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189" name="AutoShape 110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90" name="Oval 110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91" name="Oval 110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92" name="Oval 110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93" name="Oval 110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94" name="Line 1106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219" name="Group 1107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196" name="AutoShape 110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97" name="Oval 110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98" name="Oval 111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99" name="Oval 111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00" name="Oval 111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01" name="Line 1113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202" name="Oval 1114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220" name="Group 1115"/>
              <p:cNvGrpSpPr>
                <a:grpSpLocks/>
              </p:cNvGrpSpPr>
              <p:nvPr/>
            </p:nvGrpSpPr>
            <p:grpSpPr bwMode="auto">
              <a:xfrm rot="2358524">
                <a:off x="1680" y="3072"/>
                <a:ext cx="327" cy="193"/>
                <a:chOff x="3024" y="960"/>
                <a:chExt cx="711" cy="337"/>
              </a:xfrm>
            </p:grpSpPr>
            <p:grpSp>
              <p:nvGrpSpPr>
                <p:cNvPr id="218227" name="Group 1116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205" name="AutoShape 111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06" name="Oval 111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07" name="Oval 111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08" name="Oval 112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09" name="Oval 112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10" name="Line 1122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235" name="Group 1123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212" name="AutoShape 112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13" name="Oval 112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14" name="Oval 112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15" name="Oval 112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16" name="Oval 112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217" name="Line 1129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218" name="Oval 1130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8236" name="Group 269"/>
            <p:cNvGrpSpPr>
              <a:grpSpLocks/>
            </p:cNvGrpSpPr>
            <p:nvPr/>
          </p:nvGrpSpPr>
          <p:grpSpPr bwMode="auto">
            <a:xfrm>
              <a:off x="1632" y="1488"/>
              <a:ext cx="573" cy="2018"/>
              <a:chOff x="1680" y="1248"/>
              <a:chExt cx="573" cy="2018"/>
            </a:xfrm>
          </p:grpSpPr>
          <p:grpSp>
            <p:nvGrpSpPr>
              <p:cNvPr id="218243" name="Group 270"/>
              <p:cNvGrpSpPr>
                <a:grpSpLocks/>
              </p:cNvGrpSpPr>
              <p:nvPr/>
            </p:nvGrpSpPr>
            <p:grpSpPr bwMode="auto">
              <a:xfrm>
                <a:off x="1968" y="2111"/>
                <a:ext cx="240" cy="216"/>
                <a:chOff x="1152" y="3504"/>
                <a:chExt cx="740" cy="408"/>
              </a:xfrm>
            </p:grpSpPr>
            <p:sp>
              <p:nvSpPr>
                <p:cNvPr id="217359" name="AutoShape 271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60" name="AutoShape 272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61" name="Line 273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62" name="Oval 274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63" name="Oval 275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64" name="Oval 276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65" name="Oval 277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66" name="Oval 278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67" name="Oval 279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68" name="Oval 280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69" name="Oval 281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70" name="Oval 282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71" name="Oval 283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72" name="Oval 284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73" name="Oval 285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251" name="Group 286"/>
              <p:cNvGrpSpPr>
                <a:grpSpLocks/>
              </p:cNvGrpSpPr>
              <p:nvPr/>
            </p:nvGrpSpPr>
            <p:grpSpPr bwMode="auto">
              <a:xfrm rot="-1437750">
                <a:off x="1752" y="1763"/>
                <a:ext cx="240" cy="216"/>
                <a:chOff x="1152" y="3504"/>
                <a:chExt cx="740" cy="408"/>
              </a:xfrm>
            </p:grpSpPr>
            <p:sp>
              <p:nvSpPr>
                <p:cNvPr id="217375" name="AutoShape 287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76" name="AutoShape 288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77" name="Line 289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78" name="Oval 290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79" name="Oval 291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0" name="Oval 292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1" name="Oval 293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2" name="Oval 294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3" name="Oval 295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4" name="Oval 296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5" name="Oval 297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6" name="Oval 298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7" name="Oval 299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8" name="Oval 300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89" name="Oval 301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252" name="Group 302"/>
              <p:cNvGrpSpPr>
                <a:grpSpLocks/>
              </p:cNvGrpSpPr>
              <p:nvPr/>
            </p:nvGrpSpPr>
            <p:grpSpPr bwMode="auto">
              <a:xfrm rot="895885">
                <a:off x="1968" y="1535"/>
                <a:ext cx="240" cy="216"/>
                <a:chOff x="1152" y="3504"/>
                <a:chExt cx="740" cy="408"/>
              </a:xfrm>
            </p:grpSpPr>
            <p:sp>
              <p:nvSpPr>
                <p:cNvPr id="217391" name="AutoShape 303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2" name="AutoShape 304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3" name="Line 305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4" name="Oval 306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5" name="Oval 307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6" name="Oval 308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7" name="Oval 309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8" name="Oval 310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399" name="Oval 311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0" name="Oval 312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1" name="Oval 313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2" name="Oval 314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3" name="Oval 315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4" name="Oval 316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5" name="Oval 317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259" name="Group 318"/>
              <p:cNvGrpSpPr>
                <a:grpSpLocks/>
              </p:cNvGrpSpPr>
              <p:nvPr/>
            </p:nvGrpSpPr>
            <p:grpSpPr bwMode="auto">
              <a:xfrm rot="-1437750">
                <a:off x="1752" y="2399"/>
                <a:ext cx="240" cy="216"/>
                <a:chOff x="1152" y="3504"/>
                <a:chExt cx="740" cy="408"/>
              </a:xfrm>
            </p:grpSpPr>
            <p:sp>
              <p:nvSpPr>
                <p:cNvPr id="217407" name="AutoShape 319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8" name="AutoShape 320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09" name="Line 321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0" name="Oval 322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1" name="Oval 323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2" name="Oval 324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3" name="Oval 325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4" name="Oval 326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5" name="Oval 327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6" name="Oval 328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7" name="Oval 329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8" name="Oval 330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19" name="Oval 331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20" name="Oval 332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21" name="Oval 333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267" name="Group 334"/>
              <p:cNvGrpSpPr>
                <a:grpSpLocks/>
              </p:cNvGrpSpPr>
              <p:nvPr/>
            </p:nvGrpSpPr>
            <p:grpSpPr bwMode="auto">
              <a:xfrm rot="703507">
                <a:off x="1872" y="2831"/>
                <a:ext cx="240" cy="216"/>
                <a:chOff x="1152" y="3504"/>
                <a:chExt cx="740" cy="408"/>
              </a:xfrm>
            </p:grpSpPr>
            <p:sp>
              <p:nvSpPr>
                <p:cNvPr id="217423" name="AutoShape 335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24" name="AutoShape 336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25" name="Line 337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26" name="Oval 338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27" name="Oval 339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28" name="Oval 340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29" name="Oval 341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0" name="Oval 342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1" name="Oval 343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2" name="Oval 344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3" name="Oval 345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4" name="Oval 346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5" name="Oval 347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6" name="Oval 348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437" name="Oval 349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438" name="AutoShape 350"/>
              <p:cNvSpPr>
                <a:spLocks noChangeArrowheads="1"/>
              </p:cNvSpPr>
              <p:nvPr/>
            </p:nvSpPr>
            <p:spPr bwMode="auto">
              <a:xfrm rot="16200000">
                <a:off x="958" y="1970"/>
                <a:ext cx="2018" cy="573"/>
              </a:xfrm>
              <a:prstGeom prst="cube">
                <a:avLst>
                  <a:gd name="adj" fmla="val 25000"/>
                </a:avLst>
              </a:prstGeom>
              <a:solidFill>
                <a:schemeClr val="accent2">
                  <a:alpha val="45000"/>
                </a:schemeClr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8268" name="Group 1307"/>
          <p:cNvGrpSpPr>
            <a:grpSpLocks/>
          </p:cNvGrpSpPr>
          <p:nvPr/>
        </p:nvGrpSpPr>
        <p:grpSpPr bwMode="auto">
          <a:xfrm>
            <a:off x="1447800" y="2054225"/>
            <a:ext cx="914400" cy="3203575"/>
            <a:chOff x="816" y="1488"/>
            <a:chExt cx="576" cy="2018"/>
          </a:xfrm>
        </p:grpSpPr>
        <p:grpSp>
          <p:nvGrpSpPr>
            <p:cNvPr id="218275" name="Group 1275"/>
            <p:cNvGrpSpPr>
              <a:grpSpLocks/>
            </p:cNvGrpSpPr>
            <p:nvPr/>
          </p:nvGrpSpPr>
          <p:grpSpPr bwMode="auto">
            <a:xfrm>
              <a:off x="816" y="1517"/>
              <a:ext cx="567" cy="1844"/>
              <a:chOff x="816" y="1517"/>
              <a:chExt cx="567" cy="1844"/>
            </a:xfrm>
          </p:grpSpPr>
          <p:grpSp>
            <p:nvGrpSpPr>
              <p:cNvPr id="218283" name="Group 858"/>
              <p:cNvGrpSpPr>
                <a:grpSpLocks/>
              </p:cNvGrpSpPr>
              <p:nvPr/>
            </p:nvGrpSpPr>
            <p:grpSpPr bwMode="auto">
              <a:xfrm rot="-2664561">
                <a:off x="816" y="3072"/>
                <a:ext cx="327" cy="193"/>
                <a:chOff x="3024" y="960"/>
                <a:chExt cx="711" cy="337"/>
              </a:xfrm>
            </p:grpSpPr>
            <p:grpSp>
              <p:nvGrpSpPr>
                <p:cNvPr id="218284" name="Group 842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7931" name="AutoShape 84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32" name="Oval 84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33" name="Oval 84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34" name="Oval 84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35" name="Oval 84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36" name="Line 848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291" name="Group 857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7938" name="AutoShape 85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39" name="Oval 85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40" name="Oval 85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41" name="Oval 85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42" name="Oval 85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43" name="Line 855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944" name="Oval 856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299" name="Group 859"/>
              <p:cNvGrpSpPr>
                <a:grpSpLocks/>
              </p:cNvGrpSpPr>
              <p:nvPr/>
            </p:nvGrpSpPr>
            <p:grpSpPr bwMode="auto">
              <a:xfrm rot="-2664561">
                <a:off x="1056" y="2880"/>
                <a:ext cx="327" cy="193"/>
                <a:chOff x="3024" y="960"/>
                <a:chExt cx="711" cy="337"/>
              </a:xfrm>
            </p:grpSpPr>
            <p:grpSp>
              <p:nvGrpSpPr>
                <p:cNvPr id="218300" name="Group 860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7949" name="AutoShape 86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50" name="Oval 86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51" name="Oval 86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52" name="Oval 86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53" name="Oval 86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54" name="Line 866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307" name="Group 867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7956" name="AutoShape 86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57" name="Oval 86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58" name="Oval 87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59" name="Oval 87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60" name="Oval 87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61" name="Line 873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962" name="Oval 874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315" name="Group 875"/>
              <p:cNvGrpSpPr>
                <a:grpSpLocks/>
              </p:cNvGrpSpPr>
              <p:nvPr/>
            </p:nvGrpSpPr>
            <p:grpSpPr bwMode="auto">
              <a:xfrm rot="-1399901">
                <a:off x="864" y="2256"/>
                <a:ext cx="327" cy="193"/>
                <a:chOff x="3024" y="960"/>
                <a:chExt cx="711" cy="337"/>
              </a:xfrm>
            </p:grpSpPr>
            <p:grpSp>
              <p:nvGrpSpPr>
                <p:cNvPr id="218316" name="Group 876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7965" name="AutoShape 87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66" name="Oval 87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67" name="Oval 87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68" name="Oval 88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69" name="Oval 88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70" name="Line 882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323" name="Group 883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7972" name="AutoShape 88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73" name="Oval 88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74" name="Oval 88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75" name="Oval 88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76" name="Oval 88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77" name="Line 889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978" name="Oval 890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331" name="Group 891"/>
              <p:cNvGrpSpPr>
                <a:grpSpLocks/>
              </p:cNvGrpSpPr>
              <p:nvPr/>
            </p:nvGrpSpPr>
            <p:grpSpPr bwMode="auto">
              <a:xfrm rot="4524562">
                <a:off x="864" y="1584"/>
                <a:ext cx="327" cy="193"/>
                <a:chOff x="3024" y="960"/>
                <a:chExt cx="711" cy="337"/>
              </a:xfrm>
            </p:grpSpPr>
            <p:grpSp>
              <p:nvGrpSpPr>
                <p:cNvPr id="218332" name="Group 892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7981" name="AutoShape 89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82" name="Oval 89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83" name="Oval 89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84" name="Oval 89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85" name="Oval 89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86" name="Line 898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339" name="Group 899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7988" name="AutoShape 90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89" name="Oval 90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90" name="Oval 90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91" name="Oval 90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92" name="Oval 90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93" name="Line 905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994" name="Oval 906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347" name="Group 907"/>
              <p:cNvGrpSpPr>
                <a:grpSpLocks/>
              </p:cNvGrpSpPr>
              <p:nvPr/>
            </p:nvGrpSpPr>
            <p:grpSpPr bwMode="auto">
              <a:xfrm rot="-2664561">
                <a:off x="864" y="2784"/>
                <a:ext cx="327" cy="193"/>
                <a:chOff x="3024" y="960"/>
                <a:chExt cx="711" cy="337"/>
              </a:xfrm>
            </p:grpSpPr>
            <p:grpSp>
              <p:nvGrpSpPr>
                <p:cNvPr id="218348" name="Group 908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7997" name="AutoShape 90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98" name="Oval 91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99" name="Oval 91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00" name="Oval 91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01" name="Oval 91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02" name="Line 914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355" name="Group 915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004" name="AutoShape 91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05" name="Oval 91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06" name="Oval 91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07" name="Oval 91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08" name="Oval 92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09" name="Line 921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010" name="Oval 922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363" name="Group 923"/>
              <p:cNvGrpSpPr>
                <a:grpSpLocks/>
              </p:cNvGrpSpPr>
              <p:nvPr/>
            </p:nvGrpSpPr>
            <p:grpSpPr bwMode="auto">
              <a:xfrm rot="-2664561">
                <a:off x="1056" y="1728"/>
                <a:ext cx="327" cy="193"/>
                <a:chOff x="3024" y="960"/>
                <a:chExt cx="711" cy="337"/>
              </a:xfrm>
            </p:grpSpPr>
            <p:grpSp>
              <p:nvGrpSpPr>
                <p:cNvPr id="218364" name="Group 924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013" name="AutoShape 92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14" name="Oval 92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15" name="Oval 92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16" name="Oval 92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17" name="Oval 92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18" name="Line 930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366" name="Group 931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020" name="AutoShape 93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21" name="Oval 93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22" name="Oval 93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23" name="Oval 93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24" name="Oval 93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25" name="Line 937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026" name="Oval 938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367" name="Group 939"/>
              <p:cNvGrpSpPr>
                <a:grpSpLocks/>
              </p:cNvGrpSpPr>
              <p:nvPr/>
            </p:nvGrpSpPr>
            <p:grpSpPr bwMode="auto">
              <a:xfrm rot="-5577799">
                <a:off x="893" y="2515"/>
                <a:ext cx="327" cy="193"/>
                <a:chOff x="3024" y="960"/>
                <a:chExt cx="711" cy="337"/>
              </a:xfrm>
            </p:grpSpPr>
            <p:grpSp>
              <p:nvGrpSpPr>
                <p:cNvPr id="218368" name="Group 940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029" name="AutoShape 94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30" name="Oval 94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31" name="Oval 94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32" name="Oval 94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33" name="Oval 94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34" name="Line 946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369" name="Group 947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036" name="AutoShape 94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37" name="Oval 94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38" name="Oval 95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39" name="Oval 95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40" name="Oval 95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41" name="Line 953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042" name="Oval 954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370" name="Group 955"/>
              <p:cNvGrpSpPr>
                <a:grpSpLocks/>
              </p:cNvGrpSpPr>
              <p:nvPr/>
            </p:nvGrpSpPr>
            <p:grpSpPr bwMode="auto">
              <a:xfrm rot="-4426853">
                <a:off x="1056" y="2208"/>
                <a:ext cx="327" cy="193"/>
                <a:chOff x="3024" y="960"/>
                <a:chExt cx="711" cy="337"/>
              </a:xfrm>
            </p:grpSpPr>
            <p:grpSp>
              <p:nvGrpSpPr>
                <p:cNvPr id="218377" name="Group 956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045" name="AutoShape 95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46" name="Oval 95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47" name="Oval 95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48" name="Oval 96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49" name="Oval 96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50" name="Line 962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385" name="Group 963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052" name="AutoShape 96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53" name="Oval 96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54" name="Oval 96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55" name="Oval 96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56" name="Oval 96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57" name="Line 969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058" name="Oval 970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386" name="Group 971"/>
              <p:cNvGrpSpPr>
                <a:grpSpLocks/>
              </p:cNvGrpSpPr>
              <p:nvPr/>
            </p:nvGrpSpPr>
            <p:grpSpPr bwMode="auto">
              <a:xfrm rot="2627722">
                <a:off x="816" y="1920"/>
                <a:ext cx="327" cy="193"/>
                <a:chOff x="3024" y="960"/>
                <a:chExt cx="711" cy="337"/>
              </a:xfrm>
            </p:grpSpPr>
            <p:grpSp>
              <p:nvGrpSpPr>
                <p:cNvPr id="218387" name="Group 972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061" name="AutoShape 97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62" name="Oval 97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63" name="Oval 975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64" name="Oval 97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65" name="Oval 97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66" name="Line 978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388" name="Group 979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068" name="AutoShape 98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69" name="Oval 98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70" name="Oval 98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71" name="Oval 98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72" name="Oval 984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73" name="Line 985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074" name="Oval 986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389" name="Group 987"/>
              <p:cNvGrpSpPr>
                <a:grpSpLocks/>
              </p:cNvGrpSpPr>
              <p:nvPr/>
            </p:nvGrpSpPr>
            <p:grpSpPr bwMode="auto">
              <a:xfrm rot="-2664561">
                <a:off x="1008" y="3168"/>
                <a:ext cx="327" cy="193"/>
                <a:chOff x="3024" y="960"/>
                <a:chExt cx="711" cy="337"/>
              </a:xfrm>
            </p:grpSpPr>
            <p:grpSp>
              <p:nvGrpSpPr>
                <p:cNvPr id="218390" name="Group 988"/>
                <p:cNvGrpSpPr>
                  <a:grpSpLocks/>
                </p:cNvGrpSpPr>
                <p:nvPr/>
              </p:nvGrpSpPr>
              <p:grpSpPr bwMode="auto">
                <a:xfrm rot="11136352">
                  <a:off x="3024" y="1008"/>
                  <a:ext cx="341" cy="289"/>
                  <a:chOff x="989" y="768"/>
                  <a:chExt cx="341" cy="289"/>
                </a:xfrm>
              </p:grpSpPr>
              <p:sp>
                <p:nvSpPr>
                  <p:cNvPr id="218077" name="AutoShape 98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062" y="839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78" name="Oval 99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127" y="888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79" name="Oval 991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02" y="766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80" name="Oval 992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50" y="1010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81" name="Oval 993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1284" y="877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82" name="Line 994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987" y="927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8391" name="Group 995"/>
                <p:cNvGrpSpPr>
                  <a:grpSpLocks/>
                </p:cNvGrpSpPr>
                <p:nvPr/>
              </p:nvGrpSpPr>
              <p:grpSpPr bwMode="auto">
                <a:xfrm rot="544890">
                  <a:off x="3394" y="960"/>
                  <a:ext cx="341" cy="289"/>
                  <a:chOff x="3394" y="960"/>
                  <a:chExt cx="341" cy="289"/>
                </a:xfrm>
              </p:grpSpPr>
              <p:sp>
                <p:nvSpPr>
                  <p:cNvPr id="218084" name="AutoShape 996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467" y="1031"/>
                    <a:ext cx="219" cy="198"/>
                  </a:xfrm>
                  <a:prstGeom prst="hexagon">
                    <a:avLst>
                      <a:gd name="adj" fmla="val 27652"/>
                      <a:gd name="vf" fmla="val 115470"/>
                    </a:avLst>
                  </a:prstGeom>
                  <a:noFill/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85" name="Oval 997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532" y="1080"/>
                    <a:ext cx="88" cy="99"/>
                  </a:xfrm>
                  <a:prstGeom prst="ellips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86" name="Oval 998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07" y="958"/>
                    <a:ext cx="45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87" name="Oval 999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55" y="1202"/>
                    <a:ext cx="45" cy="5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88" name="Oval 1000"/>
                  <p:cNvSpPr>
                    <a:spLocks noChangeArrowheads="1"/>
                  </p:cNvSpPr>
                  <p:nvPr/>
                </p:nvSpPr>
                <p:spPr bwMode="auto">
                  <a:xfrm rot="2839545">
                    <a:off x="3689" y="1069"/>
                    <a:ext cx="44" cy="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089" name="Line 1001"/>
                  <p:cNvSpPr>
                    <a:spLocks noChangeShapeType="1"/>
                  </p:cNvSpPr>
                  <p:nvPr/>
                </p:nvSpPr>
                <p:spPr bwMode="auto">
                  <a:xfrm rot="2839545" flipH="1">
                    <a:off x="3392" y="1119"/>
                    <a:ext cx="84" cy="7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090" name="Oval 1002"/>
                <p:cNvSpPr>
                  <a:spLocks noChangeArrowheads="1"/>
                </p:cNvSpPr>
                <p:nvPr/>
              </p:nvSpPr>
              <p:spPr bwMode="auto">
                <a:xfrm rot="10800000">
                  <a:off x="3366" y="1104"/>
                  <a:ext cx="42" cy="54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8392" name="Group 1276"/>
            <p:cNvGrpSpPr>
              <a:grpSpLocks/>
            </p:cNvGrpSpPr>
            <p:nvPr/>
          </p:nvGrpSpPr>
          <p:grpSpPr bwMode="auto">
            <a:xfrm>
              <a:off x="819" y="1488"/>
              <a:ext cx="573" cy="2018"/>
              <a:chOff x="816" y="1488"/>
              <a:chExt cx="573" cy="2018"/>
            </a:xfrm>
          </p:grpSpPr>
          <p:grpSp>
            <p:nvGrpSpPr>
              <p:cNvPr id="218393" name="Group 791"/>
              <p:cNvGrpSpPr>
                <a:grpSpLocks/>
              </p:cNvGrpSpPr>
              <p:nvPr/>
            </p:nvGrpSpPr>
            <p:grpSpPr bwMode="auto">
              <a:xfrm rot="-2610728">
                <a:off x="960" y="1968"/>
                <a:ext cx="240" cy="216"/>
                <a:chOff x="1152" y="3504"/>
                <a:chExt cx="740" cy="408"/>
              </a:xfrm>
            </p:grpSpPr>
            <p:sp>
              <p:nvSpPr>
                <p:cNvPr id="217880" name="AutoShape 792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81" name="AutoShape 793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82" name="Line 794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83" name="Oval 795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84" name="Oval 796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85" name="Oval 797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86" name="Oval 798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87" name="Oval 799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88" name="Oval 800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89" name="Oval 801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90" name="Oval 802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91" name="Oval 803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92" name="Oval 804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93" name="Oval 805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94" name="Oval 806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394" name="Group 807"/>
              <p:cNvGrpSpPr>
                <a:grpSpLocks/>
              </p:cNvGrpSpPr>
              <p:nvPr/>
            </p:nvGrpSpPr>
            <p:grpSpPr bwMode="auto">
              <a:xfrm rot="1749415">
                <a:off x="960" y="2880"/>
                <a:ext cx="240" cy="216"/>
                <a:chOff x="1152" y="3504"/>
                <a:chExt cx="740" cy="408"/>
              </a:xfrm>
            </p:grpSpPr>
            <p:sp>
              <p:nvSpPr>
                <p:cNvPr id="217896" name="AutoShape 808"/>
                <p:cNvSpPr>
                  <a:spLocks noChangeArrowheads="1"/>
                </p:cNvSpPr>
                <p:nvPr/>
              </p:nvSpPr>
              <p:spPr bwMode="auto">
                <a:xfrm>
                  <a:off x="1200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97" name="AutoShape 809"/>
                <p:cNvSpPr>
                  <a:spLocks noChangeArrowheads="1"/>
                </p:cNvSpPr>
                <p:nvPr/>
              </p:nvSpPr>
              <p:spPr bwMode="auto">
                <a:xfrm>
                  <a:off x="1541" y="3576"/>
                  <a:ext cx="283" cy="288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98" name="Line 810"/>
                <p:cNvSpPr>
                  <a:spLocks noChangeShapeType="1"/>
                </p:cNvSpPr>
                <p:nvPr/>
              </p:nvSpPr>
              <p:spPr bwMode="auto">
                <a:xfrm>
                  <a:off x="1483" y="3720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899" name="Oval 811"/>
                <p:cNvSpPr>
                  <a:spLocks noChangeArrowheads="1"/>
                </p:cNvSpPr>
                <p:nvPr/>
              </p:nvSpPr>
              <p:spPr bwMode="auto">
                <a:xfrm>
                  <a:off x="1626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00" name="Oval 812"/>
                <p:cNvSpPr>
                  <a:spLocks noChangeArrowheads="1"/>
                </p:cNvSpPr>
                <p:nvPr/>
              </p:nvSpPr>
              <p:spPr bwMode="auto">
                <a:xfrm>
                  <a:off x="1285" y="3648"/>
                  <a:ext cx="113" cy="144"/>
                </a:xfrm>
                <a:prstGeom prst="ellips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01" name="Oval 813"/>
                <p:cNvSpPr>
                  <a:spLocks noChangeArrowheads="1"/>
                </p:cNvSpPr>
                <p:nvPr/>
              </p:nvSpPr>
              <p:spPr bwMode="auto">
                <a:xfrm>
                  <a:off x="1718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02" name="Oval 814"/>
                <p:cNvSpPr>
                  <a:spLocks noChangeArrowheads="1"/>
                </p:cNvSpPr>
                <p:nvPr/>
              </p:nvSpPr>
              <p:spPr bwMode="auto">
                <a:xfrm>
                  <a:off x="1834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03" name="Oval 815"/>
                <p:cNvSpPr>
                  <a:spLocks noChangeArrowheads="1"/>
                </p:cNvSpPr>
                <p:nvPr/>
              </p:nvSpPr>
              <p:spPr bwMode="auto">
                <a:xfrm>
                  <a:off x="1738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04" name="Oval 816"/>
                <p:cNvSpPr>
                  <a:spLocks noChangeArrowheads="1"/>
                </p:cNvSpPr>
                <p:nvPr/>
              </p:nvSpPr>
              <p:spPr bwMode="auto">
                <a:xfrm>
                  <a:off x="1402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05" name="Oval 817"/>
                <p:cNvSpPr>
                  <a:spLocks noChangeArrowheads="1"/>
                </p:cNvSpPr>
                <p:nvPr/>
              </p:nvSpPr>
              <p:spPr bwMode="auto">
                <a:xfrm>
                  <a:off x="1258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06" name="Oval 818"/>
                <p:cNvSpPr>
                  <a:spLocks noChangeArrowheads="1"/>
                </p:cNvSpPr>
                <p:nvPr/>
              </p:nvSpPr>
              <p:spPr bwMode="auto">
                <a:xfrm>
                  <a:off x="1574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07" name="Oval 819"/>
                <p:cNvSpPr>
                  <a:spLocks noChangeArrowheads="1"/>
                </p:cNvSpPr>
                <p:nvPr/>
              </p:nvSpPr>
              <p:spPr bwMode="auto">
                <a:xfrm>
                  <a:off x="1392" y="3528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08" name="Oval 820"/>
                <p:cNvSpPr>
                  <a:spLocks noChangeArrowheads="1"/>
                </p:cNvSpPr>
                <p:nvPr/>
              </p:nvSpPr>
              <p:spPr bwMode="auto">
                <a:xfrm>
                  <a:off x="1210" y="3840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09" name="Oval 821"/>
                <p:cNvSpPr>
                  <a:spLocks noChangeArrowheads="1"/>
                </p:cNvSpPr>
                <p:nvPr/>
              </p:nvSpPr>
              <p:spPr bwMode="auto">
                <a:xfrm>
                  <a:off x="1152" y="3672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910" name="Oval 822"/>
                <p:cNvSpPr>
                  <a:spLocks noChangeArrowheads="1"/>
                </p:cNvSpPr>
                <p:nvPr/>
              </p:nvSpPr>
              <p:spPr bwMode="auto">
                <a:xfrm>
                  <a:off x="1584" y="3504"/>
                  <a:ext cx="58" cy="7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7911" name="AutoShape 823"/>
              <p:cNvSpPr>
                <a:spLocks noChangeArrowheads="1"/>
              </p:cNvSpPr>
              <p:nvPr/>
            </p:nvSpPr>
            <p:spPr bwMode="auto">
              <a:xfrm rot="16200000">
                <a:off x="94" y="2210"/>
                <a:ext cx="2018" cy="573"/>
              </a:xfrm>
              <a:prstGeom prst="cube">
                <a:avLst>
                  <a:gd name="adj" fmla="val 25000"/>
                </a:avLst>
              </a:prstGeom>
              <a:solidFill>
                <a:schemeClr val="accent2">
                  <a:alpha val="45000"/>
                </a:schemeClr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8397" name="AutoShape 1309"/>
          <p:cNvSpPr>
            <a:spLocks noChangeArrowheads="1"/>
          </p:cNvSpPr>
          <p:nvPr/>
        </p:nvSpPr>
        <p:spPr bwMode="auto">
          <a:xfrm>
            <a:off x="3810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6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6868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Scientific Challenges in using Passive Samplers</a:t>
            </a:r>
            <a:endParaRPr lang="en-US" sz="2800" b="1" dirty="0"/>
          </a:p>
        </p:txBody>
      </p:sp>
      <p:grpSp>
        <p:nvGrpSpPr>
          <p:cNvPr id="1285" name="Group 1284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128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28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291" name="Picture 129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92" name="Picture 129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290" name="TextBox 128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288" name="Rectangle 128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</p:spPr>
        <p:txBody>
          <a:bodyPr/>
          <a:lstStyle/>
          <a:p>
            <a:fld id="{F00BDEF0-3226-4A6C-ADBC-4754E48C0D5D}" type="slidenum">
              <a:rPr lang="en-US" sz="1000" smtClean="0">
                <a:solidFill>
                  <a:srgbClr val="FFFF00"/>
                </a:solidFill>
              </a:rPr>
              <a:pPr/>
              <a:t>39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3382963" y="5562600"/>
            <a:ext cx="267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Deployment Time (days)</a:t>
            </a:r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 rot="16200000">
            <a:off x="-818304" y="2894698"/>
            <a:ext cx="25827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Concentration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 smtClean="0">
                <a:solidFill>
                  <a:srgbClr val="FFFF00"/>
                </a:solidFill>
              </a:rPr>
              <a:t>ng</a:t>
            </a:r>
            <a:r>
              <a:rPr lang="en-US" dirty="0" smtClean="0">
                <a:solidFill>
                  <a:srgbClr val="FFFF00"/>
                </a:solidFill>
              </a:rPr>
              <a:t>/g </a:t>
            </a:r>
            <a:r>
              <a:rPr lang="en-US" dirty="0">
                <a:solidFill>
                  <a:srgbClr val="FFFF00"/>
                </a:solidFill>
              </a:rPr>
              <a:t>Passive Sampler)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990600" y="914400"/>
            <a:ext cx="7620000" cy="4648200"/>
            <a:chOff x="813" y="768"/>
            <a:chExt cx="4175" cy="2928"/>
          </a:xfrm>
        </p:grpSpPr>
        <p:sp>
          <p:nvSpPr>
            <p:cNvPr id="207876" name="Line 4"/>
            <p:cNvSpPr>
              <a:spLocks noChangeShapeType="1"/>
            </p:cNvSpPr>
            <p:nvPr/>
          </p:nvSpPr>
          <p:spPr bwMode="auto">
            <a:xfrm>
              <a:off x="813" y="768"/>
              <a:ext cx="0" cy="2928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7877" name="Line 5"/>
            <p:cNvSpPr>
              <a:spLocks noChangeShapeType="1"/>
            </p:cNvSpPr>
            <p:nvPr/>
          </p:nvSpPr>
          <p:spPr bwMode="auto">
            <a:xfrm flipH="1">
              <a:off x="813" y="3696"/>
              <a:ext cx="4175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7880" name="Freeform 8"/>
            <p:cNvSpPr>
              <a:spLocks/>
            </p:cNvSpPr>
            <p:nvPr/>
          </p:nvSpPr>
          <p:spPr bwMode="auto">
            <a:xfrm>
              <a:off x="826" y="1290"/>
              <a:ext cx="4096" cy="1985"/>
            </a:xfrm>
            <a:custGeom>
              <a:avLst/>
              <a:gdLst/>
              <a:ahLst/>
              <a:cxnLst>
                <a:cxn ang="0">
                  <a:pos x="0" y="1585"/>
                </a:cxn>
                <a:cxn ang="0">
                  <a:pos x="833" y="1565"/>
                </a:cxn>
                <a:cxn ang="0">
                  <a:pos x="914" y="1538"/>
                </a:cxn>
                <a:cxn ang="0">
                  <a:pos x="982" y="1504"/>
                </a:cxn>
                <a:cxn ang="0">
                  <a:pos x="1050" y="1477"/>
                </a:cxn>
                <a:cxn ang="0">
                  <a:pos x="1118" y="1443"/>
                </a:cxn>
                <a:cxn ang="0">
                  <a:pos x="1172" y="1423"/>
                </a:cxn>
                <a:cxn ang="0">
                  <a:pos x="1219" y="1396"/>
                </a:cxn>
                <a:cxn ang="0">
                  <a:pos x="1287" y="1355"/>
                </a:cxn>
                <a:cxn ang="0">
                  <a:pos x="1409" y="1267"/>
                </a:cxn>
                <a:cxn ang="0">
                  <a:pos x="1585" y="1104"/>
                </a:cxn>
                <a:cxn ang="0">
                  <a:pos x="1680" y="1009"/>
                </a:cxn>
                <a:cxn ang="0">
                  <a:pos x="1707" y="982"/>
                </a:cxn>
                <a:cxn ang="0">
                  <a:pos x="1762" y="901"/>
                </a:cxn>
                <a:cxn ang="0">
                  <a:pos x="1816" y="759"/>
                </a:cxn>
                <a:cxn ang="0">
                  <a:pos x="1863" y="704"/>
                </a:cxn>
                <a:cxn ang="0">
                  <a:pos x="1978" y="549"/>
                </a:cxn>
                <a:cxn ang="0">
                  <a:pos x="2033" y="474"/>
                </a:cxn>
                <a:cxn ang="0">
                  <a:pos x="2127" y="345"/>
                </a:cxn>
                <a:cxn ang="0">
                  <a:pos x="2195" y="305"/>
                </a:cxn>
                <a:cxn ang="0">
                  <a:pos x="2216" y="284"/>
                </a:cxn>
                <a:cxn ang="0">
                  <a:pos x="2405" y="176"/>
                </a:cxn>
                <a:cxn ang="0">
                  <a:pos x="2602" y="88"/>
                </a:cxn>
                <a:cxn ang="0">
                  <a:pos x="2656" y="61"/>
                </a:cxn>
                <a:cxn ang="0">
                  <a:pos x="2751" y="47"/>
                </a:cxn>
                <a:cxn ang="0">
                  <a:pos x="3090" y="27"/>
                </a:cxn>
                <a:cxn ang="0">
                  <a:pos x="3340" y="0"/>
                </a:cxn>
                <a:cxn ang="0">
                  <a:pos x="4547" y="27"/>
                </a:cxn>
              </a:cxnLst>
              <a:rect l="0" t="0" r="r" b="b"/>
              <a:pathLst>
                <a:path w="4547" h="1600">
                  <a:moveTo>
                    <a:pt x="0" y="1585"/>
                  </a:moveTo>
                  <a:cubicBezTo>
                    <a:pt x="861" y="1578"/>
                    <a:pt x="495" y="1600"/>
                    <a:pt x="833" y="1565"/>
                  </a:cubicBezTo>
                  <a:cubicBezTo>
                    <a:pt x="861" y="1558"/>
                    <a:pt x="886" y="1545"/>
                    <a:pt x="914" y="1538"/>
                  </a:cubicBezTo>
                  <a:cubicBezTo>
                    <a:pt x="935" y="1524"/>
                    <a:pt x="958" y="1514"/>
                    <a:pt x="982" y="1504"/>
                  </a:cubicBezTo>
                  <a:cubicBezTo>
                    <a:pt x="1004" y="1494"/>
                    <a:pt x="1050" y="1477"/>
                    <a:pt x="1050" y="1477"/>
                  </a:cubicBezTo>
                  <a:cubicBezTo>
                    <a:pt x="1073" y="1454"/>
                    <a:pt x="1089" y="1453"/>
                    <a:pt x="1118" y="1443"/>
                  </a:cubicBezTo>
                  <a:cubicBezTo>
                    <a:pt x="1165" y="1410"/>
                    <a:pt x="1105" y="1448"/>
                    <a:pt x="1172" y="1423"/>
                  </a:cubicBezTo>
                  <a:cubicBezTo>
                    <a:pt x="1189" y="1417"/>
                    <a:pt x="1203" y="1404"/>
                    <a:pt x="1219" y="1396"/>
                  </a:cubicBezTo>
                  <a:cubicBezTo>
                    <a:pt x="1242" y="1373"/>
                    <a:pt x="1258" y="1369"/>
                    <a:pt x="1287" y="1355"/>
                  </a:cubicBezTo>
                  <a:cubicBezTo>
                    <a:pt x="1324" y="1318"/>
                    <a:pt x="1366" y="1295"/>
                    <a:pt x="1409" y="1267"/>
                  </a:cubicBezTo>
                  <a:cubicBezTo>
                    <a:pt x="1468" y="1228"/>
                    <a:pt x="1535" y="1155"/>
                    <a:pt x="1585" y="1104"/>
                  </a:cubicBezTo>
                  <a:cubicBezTo>
                    <a:pt x="1617" y="1071"/>
                    <a:pt x="1647" y="1043"/>
                    <a:pt x="1680" y="1009"/>
                  </a:cubicBezTo>
                  <a:cubicBezTo>
                    <a:pt x="1689" y="1000"/>
                    <a:pt x="1707" y="982"/>
                    <a:pt x="1707" y="982"/>
                  </a:cubicBezTo>
                  <a:cubicBezTo>
                    <a:pt x="1716" y="958"/>
                    <a:pt x="1743" y="919"/>
                    <a:pt x="1762" y="901"/>
                  </a:cubicBezTo>
                  <a:cubicBezTo>
                    <a:pt x="1777" y="853"/>
                    <a:pt x="1800" y="807"/>
                    <a:pt x="1816" y="759"/>
                  </a:cubicBezTo>
                  <a:cubicBezTo>
                    <a:pt x="1824" y="736"/>
                    <a:pt x="1850" y="724"/>
                    <a:pt x="1863" y="704"/>
                  </a:cubicBezTo>
                  <a:cubicBezTo>
                    <a:pt x="1899" y="650"/>
                    <a:pt x="1925" y="588"/>
                    <a:pt x="1978" y="549"/>
                  </a:cubicBezTo>
                  <a:cubicBezTo>
                    <a:pt x="2017" y="486"/>
                    <a:pt x="1996" y="509"/>
                    <a:pt x="2033" y="474"/>
                  </a:cubicBezTo>
                  <a:cubicBezTo>
                    <a:pt x="2048" y="443"/>
                    <a:pt x="2098" y="366"/>
                    <a:pt x="2127" y="345"/>
                  </a:cubicBezTo>
                  <a:cubicBezTo>
                    <a:pt x="2148" y="330"/>
                    <a:pt x="2173" y="320"/>
                    <a:pt x="2195" y="305"/>
                  </a:cubicBezTo>
                  <a:cubicBezTo>
                    <a:pt x="2203" y="299"/>
                    <a:pt x="2208" y="290"/>
                    <a:pt x="2216" y="284"/>
                  </a:cubicBezTo>
                  <a:cubicBezTo>
                    <a:pt x="2276" y="242"/>
                    <a:pt x="2340" y="209"/>
                    <a:pt x="2405" y="176"/>
                  </a:cubicBezTo>
                  <a:cubicBezTo>
                    <a:pt x="2461" y="147"/>
                    <a:pt x="2541" y="98"/>
                    <a:pt x="2602" y="88"/>
                  </a:cubicBezTo>
                  <a:cubicBezTo>
                    <a:pt x="2620" y="79"/>
                    <a:pt x="2636" y="64"/>
                    <a:pt x="2656" y="61"/>
                  </a:cubicBezTo>
                  <a:cubicBezTo>
                    <a:pt x="2688" y="56"/>
                    <a:pt x="2751" y="47"/>
                    <a:pt x="2751" y="47"/>
                  </a:cubicBezTo>
                  <a:cubicBezTo>
                    <a:pt x="2853" y="11"/>
                    <a:pt x="2979" y="36"/>
                    <a:pt x="3090" y="27"/>
                  </a:cubicBezTo>
                  <a:cubicBezTo>
                    <a:pt x="3172" y="10"/>
                    <a:pt x="3256" y="5"/>
                    <a:pt x="3340" y="0"/>
                  </a:cubicBezTo>
                  <a:cubicBezTo>
                    <a:pt x="3743" y="5"/>
                    <a:pt x="4144" y="27"/>
                    <a:pt x="4547" y="27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882" name="Freeform 10"/>
          <p:cNvSpPr>
            <a:spLocks/>
          </p:cNvSpPr>
          <p:nvPr/>
        </p:nvSpPr>
        <p:spPr bwMode="auto">
          <a:xfrm>
            <a:off x="990600" y="2286000"/>
            <a:ext cx="7467600" cy="2743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7" y="14"/>
              </a:cxn>
              <a:cxn ang="0">
                <a:pos x="786" y="54"/>
              </a:cxn>
              <a:cxn ang="0">
                <a:pos x="793" y="75"/>
              </a:cxn>
              <a:cxn ang="0">
                <a:pos x="894" y="136"/>
              </a:cxn>
              <a:cxn ang="0">
                <a:pos x="1003" y="278"/>
              </a:cxn>
              <a:cxn ang="0">
                <a:pos x="1098" y="420"/>
              </a:cxn>
              <a:cxn ang="0">
                <a:pos x="1138" y="447"/>
              </a:cxn>
              <a:cxn ang="0">
                <a:pos x="1206" y="515"/>
              </a:cxn>
              <a:cxn ang="0">
                <a:pos x="1247" y="529"/>
              </a:cxn>
              <a:cxn ang="0">
                <a:pos x="1267" y="549"/>
              </a:cxn>
              <a:cxn ang="0">
                <a:pos x="1288" y="556"/>
              </a:cxn>
              <a:cxn ang="0">
                <a:pos x="1308" y="583"/>
              </a:cxn>
              <a:cxn ang="0">
                <a:pos x="1389" y="630"/>
              </a:cxn>
              <a:cxn ang="0">
                <a:pos x="1430" y="651"/>
              </a:cxn>
              <a:cxn ang="0">
                <a:pos x="1579" y="657"/>
              </a:cxn>
              <a:cxn ang="0">
                <a:pos x="1742" y="685"/>
              </a:cxn>
              <a:cxn ang="0">
                <a:pos x="2385" y="712"/>
              </a:cxn>
            </a:cxnLst>
            <a:rect l="0" t="0" r="r" b="b"/>
            <a:pathLst>
              <a:path w="2385" h="770">
                <a:moveTo>
                  <a:pt x="0" y="0"/>
                </a:moveTo>
                <a:cubicBezTo>
                  <a:pt x="81" y="1"/>
                  <a:pt x="484" y="5"/>
                  <a:pt x="637" y="14"/>
                </a:cubicBezTo>
                <a:cubicBezTo>
                  <a:pt x="686" y="17"/>
                  <a:pt x="738" y="43"/>
                  <a:pt x="786" y="54"/>
                </a:cubicBezTo>
                <a:cubicBezTo>
                  <a:pt x="788" y="61"/>
                  <a:pt x="788" y="70"/>
                  <a:pt x="793" y="75"/>
                </a:cubicBezTo>
                <a:cubicBezTo>
                  <a:pt x="812" y="92"/>
                  <a:pt x="867" y="127"/>
                  <a:pt x="894" y="136"/>
                </a:cubicBezTo>
                <a:cubicBezTo>
                  <a:pt x="919" y="184"/>
                  <a:pt x="960" y="246"/>
                  <a:pt x="1003" y="278"/>
                </a:cubicBezTo>
                <a:cubicBezTo>
                  <a:pt x="1038" y="332"/>
                  <a:pt x="1043" y="379"/>
                  <a:pt x="1098" y="420"/>
                </a:cubicBezTo>
                <a:cubicBezTo>
                  <a:pt x="1132" y="474"/>
                  <a:pt x="1085" y="410"/>
                  <a:pt x="1138" y="447"/>
                </a:cubicBezTo>
                <a:cubicBezTo>
                  <a:pt x="1164" y="465"/>
                  <a:pt x="1183" y="492"/>
                  <a:pt x="1206" y="515"/>
                </a:cubicBezTo>
                <a:cubicBezTo>
                  <a:pt x="1216" y="525"/>
                  <a:pt x="1247" y="529"/>
                  <a:pt x="1247" y="529"/>
                </a:cubicBezTo>
                <a:cubicBezTo>
                  <a:pt x="1254" y="536"/>
                  <a:pt x="1259" y="544"/>
                  <a:pt x="1267" y="549"/>
                </a:cubicBezTo>
                <a:cubicBezTo>
                  <a:pt x="1273" y="553"/>
                  <a:pt x="1282" y="551"/>
                  <a:pt x="1288" y="556"/>
                </a:cubicBezTo>
                <a:cubicBezTo>
                  <a:pt x="1297" y="563"/>
                  <a:pt x="1299" y="576"/>
                  <a:pt x="1308" y="583"/>
                </a:cubicBezTo>
                <a:cubicBezTo>
                  <a:pt x="1328" y="600"/>
                  <a:pt x="1367" y="616"/>
                  <a:pt x="1389" y="630"/>
                </a:cubicBezTo>
                <a:cubicBezTo>
                  <a:pt x="1404" y="639"/>
                  <a:pt x="1412" y="650"/>
                  <a:pt x="1430" y="651"/>
                </a:cubicBezTo>
                <a:cubicBezTo>
                  <a:pt x="1480" y="655"/>
                  <a:pt x="1529" y="655"/>
                  <a:pt x="1579" y="657"/>
                </a:cubicBezTo>
                <a:cubicBezTo>
                  <a:pt x="1634" y="665"/>
                  <a:pt x="1687" y="678"/>
                  <a:pt x="1742" y="685"/>
                </a:cubicBezTo>
                <a:cubicBezTo>
                  <a:pt x="1919" y="770"/>
                  <a:pt x="2326" y="712"/>
                  <a:pt x="2385" y="712"/>
                </a:cubicBezTo>
              </a:path>
            </a:pathLst>
          </a:custGeom>
          <a:noFill/>
          <a:ln w="444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884" name="Text Box 12"/>
          <p:cNvSpPr txBox="1">
            <a:spLocks noChangeArrowheads="1"/>
          </p:cNvSpPr>
          <p:nvPr/>
        </p:nvSpPr>
        <p:spPr bwMode="auto">
          <a:xfrm>
            <a:off x="6516688" y="1220788"/>
            <a:ext cx="7223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PCB</a:t>
            </a:r>
          </a:p>
        </p:txBody>
      </p:sp>
      <p:sp>
        <p:nvSpPr>
          <p:cNvPr id="207885" name="Text Box 13"/>
          <p:cNvSpPr txBox="1">
            <a:spLocks noChangeArrowheads="1"/>
          </p:cNvSpPr>
          <p:nvPr/>
        </p:nvSpPr>
        <p:spPr bwMode="auto">
          <a:xfrm>
            <a:off x="6429375" y="3956050"/>
            <a:ext cx="7223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PRC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52400"/>
            <a:ext cx="8763000" cy="11430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Scientific Challenges in using Passive Samplers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09800" y="5943600"/>
            <a:ext cx="4572000" cy="892111"/>
            <a:chOff x="2286000" y="5486400"/>
            <a:chExt cx="4572000" cy="892111"/>
          </a:xfrm>
        </p:grpSpPr>
        <p:grpSp>
          <p:nvGrpSpPr>
            <p:cNvPr id="16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8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20" name="Picture 1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2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9" name="TextBox 18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54" name="AutoShape 1309"/>
          <p:cNvSpPr>
            <a:spLocks noChangeArrowheads="1"/>
          </p:cNvSpPr>
          <p:nvPr/>
        </p:nvSpPr>
        <p:spPr bwMode="auto">
          <a:xfrm>
            <a:off x="3810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" name="Group 807"/>
          <p:cNvGrpSpPr>
            <a:grpSpLocks/>
          </p:cNvGrpSpPr>
          <p:nvPr/>
        </p:nvGrpSpPr>
        <p:grpSpPr bwMode="auto">
          <a:xfrm>
            <a:off x="7848600" y="1981200"/>
            <a:ext cx="946150" cy="457200"/>
            <a:chOff x="1152" y="3504"/>
            <a:chExt cx="740" cy="408"/>
          </a:xfrm>
        </p:grpSpPr>
        <p:sp>
          <p:nvSpPr>
            <p:cNvPr id="56" name="AutoShape 808"/>
            <p:cNvSpPr>
              <a:spLocks noChangeArrowheads="1"/>
            </p:cNvSpPr>
            <p:nvPr/>
          </p:nvSpPr>
          <p:spPr bwMode="auto">
            <a:xfrm>
              <a:off x="1200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utoShape 809"/>
            <p:cNvSpPr>
              <a:spLocks noChangeArrowheads="1"/>
            </p:cNvSpPr>
            <p:nvPr/>
          </p:nvSpPr>
          <p:spPr bwMode="auto">
            <a:xfrm>
              <a:off x="1541" y="3576"/>
              <a:ext cx="283" cy="28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317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810"/>
            <p:cNvSpPr>
              <a:spLocks noChangeShapeType="1"/>
            </p:cNvSpPr>
            <p:nvPr/>
          </p:nvSpPr>
          <p:spPr bwMode="auto">
            <a:xfrm>
              <a:off x="1483" y="3720"/>
              <a:ext cx="5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811"/>
            <p:cNvSpPr>
              <a:spLocks noChangeArrowheads="1"/>
            </p:cNvSpPr>
            <p:nvPr/>
          </p:nvSpPr>
          <p:spPr bwMode="auto">
            <a:xfrm>
              <a:off x="1626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812"/>
            <p:cNvSpPr>
              <a:spLocks noChangeArrowheads="1"/>
            </p:cNvSpPr>
            <p:nvPr/>
          </p:nvSpPr>
          <p:spPr bwMode="auto">
            <a:xfrm>
              <a:off x="1285" y="3648"/>
              <a:ext cx="113" cy="144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813"/>
            <p:cNvSpPr>
              <a:spLocks noChangeArrowheads="1"/>
            </p:cNvSpPr>
            <p:nvPr/>
          </p:nvSpPr>
          <p:spPr bwMode="auto">
            <a:xfrm>
              <a:off x="1718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814"/>
            <p:cNvSpPr>
              <a:spLocks noChangeArrowheads="1"/>
            </p:cNvSpPr>
            <p:nvPr/>
          </p:nvSpPr>
          <p:spPr bwMode="auto">
            <a:xfrm>
              <a:off x="1834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815"/>
            <p:cNvSpPr>
              <a:spLocks noChangeArrowheads="1"/>
            </p:cNvSpPr>
            <p:nvPr/>
          </p:nvSpPr>
          <p:spPr bwMode="auto">
            <a:xfrm>
              <a:off x="1738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816"/>
            <p:cNvSpPr>
              <a:spLocks noChangeArrowheads="1"/>
            </p:cNvSpPr>
            <p:nvPr/>
          </p:nvSpPr>
          <p:spPr bwMode="auto">
            <a:xfrm>
              <a:off x="1402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817"/>
            <p:cNvSpPr>
              <a:spLocks noChangeArrowheads="1"/>
            </p:cNvSpPr>
            <p:nvPr/>
          </p:nvSpPr>
          <p:spPr bwMode="auto">
            <a:xfrm>
              <a:off x="1258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818"/>
            <p:cNvSpPr>
              <a:spLocks noChangeArrowheads="1"/>
            </p:cNvSpPr>
            <p:nvPr/>
          </p:nvSpPr>
          <p:spPr bwMode="auto">
            <a:xfrm>
              <a:off x="1574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819"/>
            <p:cNvSpPr>
              <a:spLocks noChangeArrowheads="1"/>
            </p:cNvSpPr>
            <p:nvPr/>
          </p:nvSpPr>
          <p:spPr bwMode="auto">
            <a:xfrm>
              <a:off x="1392" y="3528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820"/>
            <p:cNvSpPr>
              <a:spLocks noChangeArrowheads="1"/>
            </p:cNvSpPr>
            <p:nvPr/>
          </p:nvSpPr>
          <p:spPr bwMode="auto">
            <a:xfrm>
              <a:off x="1210" y="3840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821"/>
            <p:cNvSpPr>
              <a:spLocks noChangeArrowheads="1"/>
            </p:cNvSpPr>
            <p:nvPr/>
          </p:nvSpPr>
          <p:spPr bwMode="auto">
            <a:xfrm>
              <a:off x="1152" y="3672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822"/>
            <p:cNvSpPr>
              <a:spLocks noChangeArrowheads="1"/>
            </p:cNvSpPr>
            <p:nvPr/>
          </p:nvSpPr>
          <p:spPr bwMode="auto">
            <a:xfrm>
              <a:off x="1584" y="3504"/>
              <a:ext cx="58" cy="72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" name="Group 162"/>
          <p:cNvGrpSpPr>
            <a:grpSpLocks/>
          </p:cNvGrpSpPr>
          <p:nvPr/>
        </p:nvGrpSpPr>
        <p:grpSpPr bwMode="auto">
          <a:xfrm>
            <a:off x="7699312" y="4148617"/>
            <a:ext cx="987488" cy="651983"/>
            <a:chOff x="619" y="768"/>
            <a:chExt cx="711" cy="337"/>
          </a:xfrm>
        </p:grpSpPr>
        <p:grpSp>
          <p:nvGrpSpPr>
            <p:cNvPr id="72" name="Group 163"/>
            <p:cNvGrpSpPr>
              <a:grpSpLocks/>
            </p:cNvGrpSpPr>
            <p:nvPr/>
          </p:nvGrpSpPr>
          <p:grpSpPr bwMode="auto">
            <a:xfrm rot="11834131">
              <a:off x="619" y="816"/>
              <a:ext cx="341" cy="289"/>
              <a:chOff x="989" y="768"/>
              <a:chExt cx="341" cy="289"/>
            </a:xfrm>
          </p:grpSpPr>
          <p:sp>
            <p:nvSpPr>
              <p:cNvPr id="81" name="AutoShape 164"/>
              <p:cNvSpPr>
                <a:spLocks noChangeArrowheads="1"/>
              </p:cNvSpPr>
              <p:nvPr/>
            </p:nvSpPr>
            <p:spPr bwMode="auto">
              <a:xfrm rot="2839545">
                <a:off x="1062" y="839"/>
                <a:ext cx="219" cy="198"/>
              </a:xfrm>
              <a:prstGeom prst="hexagon">
                <a:avLst>
                  <a:gd name="adj" fmla="val 27652"/>
                  <a:gd name="vf" fmla="val 115470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165"/>
              <p:cNvSpPr>
                <a:spLocks noChangeArrowheads="1"/>
              </p:cNvSpPr>
              <p:nvPr/>
            </p:nvSpPr>
            <p:spPr bwMode="auto">
              <a:xfrm rot="2839545">
                <a:off x="1127" y="888"/>
                <a:ext cx="88" cy="9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Oval 166"/>
              <p:cNvSpPr>
                <a:spLocks noChangeArrowheads="1"/>
              </p:cNvSpPr>
              <p:nvPr/>
            </p:nvSpPr>
            <p:spPr bwMode="auto">
              <a:xfrm rot="2839545">
                <a:off x="1202" y="766"/>
                <a:ext cx="45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167"/>
              <p:cNvSpPr>
                <a:spLocks noChangeArrowheads="1"/>
              </p:cNvSpPr>
              <p:nvPr/>
            </p:nvSpPr>
            <p:spPr bwMode="auto">
              <a:xfrm rot="2839545">
                <a:off x="1250" y="1010"/>
                <a:ext cx="45" cy="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168"/>
              <p:cNvSpPr>
                <a:spLocks noChangeArrowheads="1"/>
              </p:cNvSpPr>
              <p:nvPr/>
            </p:nvSpPr>
            <p:spPr bwMode="auto">
              <a:xfrm rot="2839545">
                <a:off x="1284" y="877"/>
                <a:ext cx="44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Line 169"/>
              <p:cNvSpPr>
                <a:spLocks noChangeShapeType="1"/>
              </p:cNvSpPr>
              <p:nvPr/>
            </p:nvSpPr>
            <p:spPr bwMode="auto">
              <a:xfrm rot="2839545" flipH="1">
                <a:off x="987" y="927"/>
                <a:ext cx="84" cy="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3" name="Group 170"/>
            <p:cNvGrpSpPr>
              <a:grpSpLocks/>
            </p:cNvGrpSpPr>
            <p:nvPr/>
          </p:nvGrpSpPr>
          <p:grpSpPr bwMode="auto">
            <a:xfrm>
              <a:off x="989" y="768"/>
              <a:ext cx="341" cy="289"/>
              <a:chOff x="989" y="768"/>
              <a:chExt cx="341" cy="289"/>
            </a:xfrm>
          </p:grpSpPr>
          <p:sp>
            <p:nvSpPr>
              <p:cNvPr id="75" name="AutoShape 171"/>
              <p:cNvSpPr>
                <a:spLocks noChangeArrowheads="1"/>
              </p:cNvSpPr>
              <p:nvPr/>
            </p:nvSpPr>
            <p:spPr bwMode="auto">
              <a:xfrm rot="2839545">
                <a:off x="1062" y="839"/>
                <a:ext cx="219" cy="198"/>
              </a:xfrm>
              <a:prstGeom prst="hexagon">
                <a:avLst>
                  <a:gd name="adj" fmla="val 27652"/>
                  <a:gd name="vf" fmla="val 115470"/>
                </a:avLst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172"/>
              <p:cNvSpPr>
                <a:spLocks noChangeArrowheads="1"/>
              </p:cNvSpPr>
              <p:nvPr/>
            </p:nvSpPr>
            <p:spPr bwMode="auto">
              <a:xfrm rot="2839545">
                <a:off x="1127" y="888"/>
                <a:ext cx="88" cy="9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173"/>
              <p:cNvSpPr>
                <a:spLocks noChangeArrowheads="1"/>
              </p:cNvSpPr>
              <p:nvPr/>
            </p:nvSpPr>
            <p:spPr bwMode="auto">
              <a:xfrm rot="2839545">
                <a:off x="1202" y="766"/>
                <a:ext cx="45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174"/>
              <p:cNvSpPr>
                <a:spLocks noChangeArrowheads="1"/>
              </p:cNvSpPr>
              <p:nvPr/>
            </p:nvSpPr>
            <p:spPr bwMode="auto">
              <a:xfrm rot="2839545">
                <a:off x="1250" y="1010"/>
                <a:ext cx="45" cy="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175"/>
              <p:cNvSpPr>
                <a:spLocks noChangeArrowheads="1"/>
              </p:cNvSpPr>
              <p:nvPr/>
            </p:nvSpPr>
            <p:spPr bwMode="auto">
              <a:xfrm rot="2839545">
                <a:off x="1284" y="877"/>
                <a:ext cx="44" cy="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176"/>
              <p:cNvSpPr>
                <a:spLocks noChangeShapeType="1"/>
              </p:cNvSpPr>
              <p:nvPr/>
            </p:nvSpPr>
            <p:spPr bwMode="auto">
              <a:xfrm rot="2839545" flipH="1">
                <a:off x="987" y="927"/>
                <a:ext cx="84" cy="7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" name="Oval 177"/>
            <p:cNvSpPr>
              <a:spLocks noChangeArrowheads="1"/>
            </p:cNvSpPr>
            <p:nvPr/>
          </p:nvSpPr>
          <p:spPr bwMode="auto">
            <a:xfrm rot="10800000">
              <a:off x="951" y="942"/>
              <a:ext cx="42" cy="5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638800" y="1981200"/>
            <a:ext cx="3200300" cy="2514600"/>
            <a:chOff x="5638800" y="1981200"/>
            <a:chExt cx="3200300" cy="2514600"/>
          </a:xfrm>
        </p:grpSpPr>
        <p:cxnSp>
          <p:nvCxnSpPr>
            <p:cNvPr id="87" name="Straight Arrow Connector 86"/>
            <p:cNvCxnSpPr/>
            <p:nvPr/>
          </p:nvCxnSpPr>
          <p:spPr>
            <a:xfrm>
              <a:off x="5638800" y="1981200"/>
              <a:ext cx="0" cy="2514600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5638800" y="2971800"/>
              <a:ext cx="32003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solidFill>
                    <a:srgbClr val="FFFF00"/>
                  </a:solidFill>
                </a:rPr>
                <a:t>C</a:t>
              </a:r>
              <a:r>
                <a:rPr lang="en-US" sz="2400" i="1" baseline="-25000" dirty="0" err="1" smtClean="0">
                  <a:solidFill>
                    <a:srgbClr val="FFFF00"/>
                  </a:solidFill>
                </a:rPr>
                <a:t>Sampler</a:t>
              </a:r>
              <a:r>
                <a:rPr lang="en-US" sz="2400" i="1" baseline="-25000" dirty="0" smtClean="0">
                  <a:solidFill>
                    <a:srgbClr val="FFFF00"/>
                  </a:solidFill>
                </a:rPr>
                <a:t> –Equilibrium Adjusted</a:t>
              </a:r>
              <a:endParaRPr lang="en-US" sz="2400" i="1" baseline="-250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11743"/>
            <a:ext cx="7467600" cy="581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067800" cy="9636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Conceptual Model (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i.e., 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Cartoon) of Relationship Between</a:t>
            </a:r>
            <a:br>
              <a:rPr lang="en-US" sz="24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Contaminated Sediments and Aquatic Life</a:t>
            </a:r>
          </a:p>
        </p:txBody>
      </p:sp>
      <p:sp>
        <p:nvSpPr>
          <p:cNvPr id="9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8E8585F-B8F1-4CB4-8C46-3182AC4FC92C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4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034" name="Text Box 88"/>
          <p:cNvSpPr txBox="1">
            <a:spLocks noChangeArrowheads="1"/>
          </p:cNvSpPr>
          <p:nvPr/>
        </p:nvSpPr>
        <p:spPr bwMode="auto">
          <a:xfrm>
            <a:off x="6705600" y="1219200"/>
            <a:ext cx="1368425" cy="28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1035" name="Text Box 89"/>
          <p:cNvSpPr txBox="1">
            <a:spLocks noChangeArrowheads="1"/>
          </p:cNvSpPr>
          <p:nvPr/>
        </p:nvSpPr>
        <p:spPr bwMode="auto">
          <a:xfrm>
            <a:off x="7315200" y="2913062"/>
            <a:ext cx="749300" cy="28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1036" name="Text Box 90"/>
          <p:cNvSpPr txBox="1">
            <a:spLocks noChangeArrowheads="1"/>
          </p:cNvSpPr>
          <p:nvPr/>
        </p:nvSpPr>
        <p:spPr bwMode="auto">
          <a:xfrm>
            <a:off x="1635125" y="5994400"/>
            <a:ext cx="1565275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</a:rPr>
              <a:t>Contaminated Sediments</a:t>
            </a:r>
          </a:p>
        </p:txBody>
      </p:sp>
      <p:sp>
        <p:nvSpPr>
          <p:cNvPr id="1040" name="AutoShape 183"/>
          <p:cNvSpPr>
            <a:spLocks noChangeArrowheads="1"/>
          </p:cNvSpPr>
          <p:nvPr/>
        </p:nvSpPr>
        <p:spPr bwMode="auto">
          <a:xfrm>
            <a:off x="8382000" y="63246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1" name="AutoShape 92"/>
          <p:cNvSpPr>
            <a:spLocks noChangeAspect="1" noChangeArrowheads="1"/>
          </p:cNvSpPr>
          <p:nvPr/>
        </p:nvSpPr>
        <p:spPr bwMode="auto">
          <a:xfrm>
            <a:off x="4267200" y="4648200"/>
            <a:ext cx="1304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489"/>
          <p:cNvGrpSpPr>
            <a:grpSpLocks/>
          </p:cNvGrpSpPr>
          <p:nvPr/>
        </p:nvGrpSpPr>
        <p:grpSpPr bwMode="auto">
          <a:xfrm>
            <a:off x="6172200" y="5562600"/>
            <a:ext cx="838200" cy="660400"/>
            <a:chOff x="2819400" y="3840815"/>
            <a:chExt cx="1126021" cy="965381"/>
          </a:xfrm>
        </p:grpSpPr>
        <p:grpSp>
          <p:nvGrpSpPr>
            <p:cNvPr id="23" name="Group 110"/>
            <p:cNvGrpSpPr>
              <a:grpSpLocks/>
            </p:cNvGrpSpPr>
            <p:nvPr/>
          </p:nvGrpSpPr>
          <p:grpSpPr bwMode="auto">
            <a:xfrm rot="19565398">
              <a:off x="2819400" y="3962400"/>
              <a:ext cx="552657" cy="368565"/>
              <a:chOff x="1152" y="3504"/>
              <a:chExt cx="740" cy="408"/>
            </a:xfrm>
            <a:effectLst>
              <a:outerShdw blurRad="50800" dist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442" name="AutoShape 111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3" name="AutoShape 112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4" name="Line 113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317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5" name="Oval 114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349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6" name="Oval 115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349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" name="Oval 116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8" name="Oval 117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9" name="Oval 118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0" name="Oval 119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1" name="Oval 120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2" name="Oval 121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3" name="Oval 122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" name="Oval 123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5" name="Oval 124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6" name="Oval 125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" name="Group 110"/>
            <p:cNvGrpSpPr>
              <a:grpSpLocks/>
            </p:cNvGrpSpPr>
            <p:nvPr/>
          </p:nvGrpSpPr>
          <p:grpSpPr bwMode="auto">
            <a:xfrm rot="1715587">
              <a:off x="3212084" y="4437631"/>
              <a:ext cx="552657" cy="368565"/>
              <a:chOff x="1152" y="3504"/>
              <a:chExt cx="740" cy="408"/>
            </a:xfrm>
            <a:effectLst>
              <a:outerShdw blurRad="50800" dist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459" name="AutoShape 111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0" name="AutoShape 112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1" name="Line 113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317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2" name="Oval 114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349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3" name="Oval 115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349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4" name="Oval 116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5" name="Oval 117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6" name="Oval 118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7" name="Oval 119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8" name="Oval 120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9" name="Oval 121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0" name="Oval 122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" name="Oval 123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2" name="Oval 124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3" name="Oval 125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5" name="Group 110"/>
            <p:cNvGrpSpPr>
              <a:grpSpLocks/>
            </p:cNvGrpSpPr>
            <p:nvPr/>
          </p:nvGrpSpPr>
          <p:grpSpPr bwMode="auto">
            <a:xfrm rot="18547844">
              <a:off x="3484810" y="3932861"/>
              <a:ext cx="552657" cy="368565"/>
              <a:chOff x="1152" y="3504"/>
              <a:chExt cx="740" cy="408"/>
            </a:xfrm>
            <a:effectLst>
              <a:outerShdw blurRad="50800" dist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475" name="AutoShape 111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6" name="AutoShape 112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7" name="Line 113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317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8" name="Oval 114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349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9" name="Oval 115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349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0" name="Oval 116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1" name="Oval 117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2" name="Oval 118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3" name="Oval 119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4" name="Oval 120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5" name="Oval 121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6" name="Oval 122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7" name="Oval 123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8" name="Oval 124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9" name="Oval 125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27" name="Group 505"/>
          <p:cNvGrpSpPr>
            <a:grpSpLocks/>
          </p:cNvGrpSpPr>
          <p:nvPr/>
        </p:nvGrpSpPr>
        <p:grpSpPr bwMode="auto">
          <a:xfrm>
            <a:off x="3200401" y="3276600"/>
            <a:ext cx="4648200" cy="485775"/>
            <a:chOff x="3971589" y="2286000"/>
            <a:chExt cx="4649232" cy="486287"/>
          </a:xfrm>
        </p:grpSpPr>
        <p:sp>
          <p:nvSpPr>
            <p:cNvPr id="1053" name="Text Box 89"/>
            <p:cNvSpPr txBox="1">
              <a:spLocks noChangeArrowheads="1"/>
            </p:cNvSpPr>
            <p:nvPr/>
          </p:nvSpPr>
          <p:spPr bwMode="auto">
            <a:xfrm>
              <a:off x="5791200" y="2286000"/>
              <a:ext cx="2829621" cy="486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>
                  <a:solidFill>
                    <a:srgbClr val="FFFF00"/>
                  </a:solidFill>
                </a:rPr>
                <a:t>Dissolved and Bioavailable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>
                  <a:solidFill>
                    <a:srgbClr val="FFFF00"/>
                  </a:solidFill>
                </a:rPr>
                <a:t>Concentration</a:t>
              </a:r>
            </a:p>
          </p:txBody>
        </p:sp>
        <p:cxnSp>
          <p:nvCxnSpPr>
            <p:cNvPr id="1054" name="Straight Arrow Connector 502"/>
            <p:cNvCxnSpPr>
              <a:cxnSpLocks noChangeShapeType="1"/>
            </p:cNvCxnSpPr>
            <p:nvPr/>
          </p:nvCxnSpPr>
          <p:spPr bwMode="auto">
            <a:xfrm flipH="1" flipV="1">
              <a:off x="3971589" y="2591121"/>
              <a:ext cx="2048212" cy="1267"/>
            </a:xfrm>
            <a:prstGeom prst="straightConnector1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8" name="Group 279"/>
          <p:cNvGrpSpPr>
            <a:grpSpLocks/>
          </p:cNvGrpSpPr>
          <p:nvPr/>
        </p:nvGrpSpPr>
        <p:grpSpPr bwMode="auto">
          <a:xfrm>
            <a:off x="5257800" y="4797425"/>
            <a:ext cx="1716088" cy="1527175"/>
            <a:chOff x="1219200" y="4572000"/>
            <a:chExt cx="1715470" cy="1526977"/>
          </a:xfrm>
        </p:grpSpPr>
        <p:sp>
          <p:nvSpPr>
            <p:cNvPr id="1051" name="TextBox 277"/>
            <p:cNvSpPr txBox="1">
              <a:spLocks noChangeArrowheads="1"/>
            </p:cNvSpPr>
            <p:nvPr/>
          </p:nvSpPr>
          <p:spPr bwMode="auto">
            <a:xfrm>
              <a:off x="1219200" y="5791200"/>
              <a:ext cx="17154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FF00"/>
                  </a:solidFill>
                </a:rPr>
                <a:t>Diffusion/Advection</a:t>
              </a:r>
            </a:p>
          </p:txBody>
        </p:sp>
        <p:sp>
          <p:nvSpPr>
            <p:cNvPr id="279" name="Left-Up Arrow 278"/>
            <p:cNvSpPr/>
            <p:nvPr/>
          </p:nvSpPr>
          <p:spPr bwMode="auto">
            <a:xfrm>
              <a:off x="1600063" y="4572000"/>
              <a:ext cx="914071" cy="1142852"/>
            </a:xfrm>
            <a:prstGeom prst="leftUpArrow">
              <a:avLst>
                <a:gd name="adj1" fmla="val 25000"/>
                <a:gd name="adj2" fmla="val 24485"/>
                <a:gd name="adj3" fmla="val 2500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3276600" y="3276600"/>
            <a:ext cx="4708297" cy="3200400"/>
            <a:chOff x="3276600" y="3276600"/>
            <a:chExt cx="4708297" cy="3200400"/>
          </a:xfrm>
        </p:grpSpPr>
        <p:grpSp>
          <p:nvGrpSpPr>
            <p:cNvPr id="9" name="Group 456"/>
            <p:cNvGrpSpPr>
              <a:grpSpLocks/>
            </p:cNvGrpSpPr>
            <p:nvPr/>
          </p:nvGrpSpPr>
          <p:grpSpPr bwMode="auto">
            <a:xfrm>
              <a:off x="3276600" y="3276600"/>
              <a:ext cx="4708297" cy="3200400"/>
              <a:chOff x="4343400" y="3124199"/>
              <a:chExt cx="4708297" cy="3200401"/>
            </a:xfrm>
          </p:grpSpPr>
          <p:grpSp>
            <p:nvGrpSpPr>
              <p:cNvPr id="1060" name="Group 438"/>
              <p:cNvGrpSpPr>
                <a:grpSpLocks/>
              </p:cNvGrpSpPr>
              <p:nvPr/>
            </p:nvGrpSpPr>
            <p:grpSpPr bwMode="auto">
              <a:xfrm>
                <a:off x="5029200" y="3124200"/>
                <a:ext cx="3886200" cy="3200400"/>
                <a:chOff x="5029200" y="3124200"/>
                <a:chExt cx="3886200" cy="3200400"/>
              </a:xfrm>
            </p:grpSpPr>
            <p:sp>
              <p:nvSpPr>
                <p:cNvPr id="218" name="Rectangle 217"/>
                <p:cNvSpPr/>
                <p:nvPr/>
              </p:nvSpPr>
              <p:spPr bwMode="auto">
                <a:xfrm>
                  <a:off x="5705475" y="3124199"/>
                  <a:ext cx="3209925" cy="2578101"/>
                </a:xfrm>
                <a:prstGeom prst="rect">
                  <a:avLst/>
                </a:prstGeom>
                <a:solidFill>
                  <a:schemeClr val="accent5">
                    <a:lumMod val="90000"/>
                  </a:schemeClr>
                </a:solidFill>
                <a:ln w="1905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0" name="Oval 219"/>
                <p:cNvSpPr/>
                <p:nvPr/>
              </p:nvSpPr>
              <p:spPr bwMode="auto">
                <a:xfrm>
                  <a:off x="7648575" y="3124199"/>
                  <a:ext cx="1266825" cy="12446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1" name="Oval 220"/>
                <p:cNvSpPr/>
                <p:nvPr/>
              </p:nvSpPr>
              <p:spPr bwMode="auto">
                <a:xfrm>
                  <a:off x="6465888" y="4102099"/>
                  <a:ext cx="1435100" cy="1600201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2" name="Oval 221"/>
                <p:cNvSpPr/>
                <p:nvPr/>
              </p:nvSpPr>
              <p:spPr bwMode="auto">
                <a:xfrm>
                  <a:off x="5705475" y="3352799"/>
                  <a:ext cx="844550" cy="10668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4" name="Oval 223"/>
                <p:cNvSpPr/>
                <p:nvPr/>
              </p:nvSpPr>
              <p:spPr bwMode="auto">
                <a:xfrm>
                  <a:off x="8070850" y="4546599"/>
                  <a:ext cx="760413" cy="6223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" name="Oval 224"/>
                <p:cNvSpPr/>
                <p:nvPr/>
              </p:nvSpPr>
              <p:spPr bwMode="auto">
                <a:xfrm>
                  <a:off x="6804025" y="3340099"/>
                  <a:ext cx="674688" cy="6223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6" name="Arc 225"/>
                <p:cNvSpPr/>
                <p:nvPr/>
              </p:nvSpPr>
              <p:spPr bwMode="auto">
                <a:xfrm>
                  <a:off x="5029200" y="5080000"/>
                  <a:ext cx="1350963" cy="1244600"/>
                </a:xfrm>
                <a:prstGeom prst="arc">
                  <a:avLst/>
                </a:prstGeom>
                <a:solidFill>
                  <a:schemeClr val="accent4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11" name="Group 110"/>
                <p:cNvGrpSpPr>
                  <a:grpSpLocks/>
                </p:cNvGrpSpPr>
                <p:nvPr/>
              </p:nvGrpSpPr>
              <p:grpSpPr bwMode="auto">
                <a:xfrm rot="2297612">
                  <a:off x="5845946" y="4605245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229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0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1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2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3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4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6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7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8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39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0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2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43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2" name="Group 110"/>
                <p:cNvGrpSpPr>
                  <a:grpSpLocks/>
                </p:cNvGrpSpPr>
                <p:nvPr/>
              </p:nvGrpSpPr>
              <p:grpSpPr bwMode="auto">
                <a:xfrm rot="19564213">
                  <a:off x="7867826" y="5210927"/>
                  <a:ext cx="552657" cy="368565"/>
                  <a:chOff x="1152" y="3504"/>
                  <a:chExt cx="740" cy="408"/>
                </a:xfrm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</p:grpSpPr>
              <p:sp>
                <p:nvSpPr>
                  <p:cNvPr id="261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2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3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4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6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69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0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1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2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3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4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5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75" name="Group 110"/>
                <p:cNvGrpSpPr>
                  <a:grpSpLocks/>
                </p:cNvGrpSpPr>
                <p:nvPr/>
              </p:nvGrpSpPr>
              <p:grpSpPr bwMode="auto">
                <a:xfrm rot="-637758">
                  <a:off x="5705061" y="5257800"/>
                  <a:ext cx="552657" cy="368565"/>
                  <a:chOff x="1152" y="3504"/>
                  <a:chExt cx="740" cy="408"/>
                </a:xfrm>
              </p:grpSpPr>
              <p:sp>
                <p:nvSpPr>
                  <p:cNvPr id="1188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9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0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2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3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4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5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6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7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2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6" name="Group 110"/>
                <p:cNvGrpSpPr>
                  <a:grpSpLocks/>
                </p:cNvGrpSpPr>
                <p:nvPr/>
              </p:nvGrpSpPr>
              <p:grpSpPr bwMode="auto">
                <a:xfrm rot="-1547086">
                  <a:off x="7986091" y="3269797"/>
                  <a:ext cx="552657" cy="368565"/>
                  <a:chOff x="1152" y="3504"/>
                  <a:chExt cx="740" cy="408"/>
                </a:xfrm>
              </p:grpSpPr>
              <p:sp>
                <p:nvSpPr>
                  <p:cNvPr id="1173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4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5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6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7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2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3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5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6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7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7" name="Group 110"/>
                <p:cNvGrpSpPr>
                  <a:grpSpLocks/>
                </p:cNvGrpSpPr>
                <p:nvPr/>
              </p:nvGrpSpPr>
              <p:grpSpPr bwMode="auto">
                <a:xfrm rot="-2570047">
                  <a:off x="6972300" y="4368800"/>
                  <a:ext cx="552657" cy="368565"/>
                  <a:chOff x="1152" y="3504"/>
                  <a:chExt cx="740" cy="408"/>
                </a:xfrm>
              </p:grpSpPr>
              <p:sp>
                <p:nvSpPr>
                  <p:cNvPr id="1158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9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0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2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3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4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5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6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7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2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8" name="Group 110"/>
                <p:cNvGrpSpPr>
                  <a:grpSpLocks/>
                </p:cNvGrpSpPr>
                <p:nvPr/>
              </p:nvGrpSpPr>
              <p:grpSpPr bwMode="auto">
                <a:xfrm rot="769263">
                  <a:off x="6887817" y="4991100"/>
                  <a:ext cx="552657" cy="368565"/>
                  <a:chOff x="1152" y="3504"/>
                  <a:chExt cx="740" cy="408"/>
                </a:xfrm>
              </p:grpSpPr>
              <p:sp>
                <p:nvSpPr>
                  <p:cNvPr id="1143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4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5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6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7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8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2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3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5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6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9" name="Group 110"/>
                <p:cNvGrpSpPr>
                  <a:grpSpLocks/>
                </p:cNvGrpSpPr>
                <p:nvPr/>
              </p:nvGrpSpPr>
              <p:grpSpPr bwMode="auto">
                <a:xfrm rot="2408118">
                  <a:off x="5874026" y="3714937"/>
                  <a:ext cx="468174" cy="368565"/>
                  <a:chOff x="1152" y="3504"/>
                  <a:chExt cx="740" cy="408"/>
                </a:xfrm>
              </p:grpSpPr>
              <p:sp>
                <p:nvSpPr>
                  <p:cNvPr id="1128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9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0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2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3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4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5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6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2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0" name="Group 110"/>
                <p:cNvGrpSpPr>
                  <a:grpSpLocks/>
                </p:cNvGrpSpPr>
                <p:nvPr/>
              </p:nvGrpSpPr>
              <p:grpSpPr bwMode="auto">
                <a:xfrm rot="2333622">
                  <a:off x="8155057" y="4635500"/>
                  <a:ext cx="552657" cy="368565"/>
                  <a:chOff x="1152" y="3504"/>
                  <a:chExt cx="740" cy="408"/>
                </a:xfrm>
              </p:grpSpPr>
              <p:sp>
                <p:nvSpPr>
                  <p:cNvPr id="1113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4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5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7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8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2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3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5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6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7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1" name="Group 110"/>
                <p:cNvGrpSpPr>
                  <a:grpSpLocks/>
                </p:cNvGrpSpPr>
                <p:nvPr/>
              </p:nvGrpSpPr>
              <p:grpSpPr bwMode="auto">
                <a:xfrm>
                  <a:off x="6887817" y="3441435"/>
                  <a:ext cx="552657" cy="368565"/>
                  <a:chOff x="1152" y="3504"/>
                  <a:chExt cx="740" cy="408"/>
                </a:xfrm>
              </p:grpSpPr>
              <p:sp>
                <p:nvSpPr>
                  <p:cNvPr id="1098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9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0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1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2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3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4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5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6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7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1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2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2" name="Group 110"/>
                <p:cNvGrpSpPr>
                  <a:grpSpLocks/>
                </p:cNvGrpSpPr>
                <p:nvPr/>
              </p:nvGrpSpPr>
              <p:grpSpPr bwMode="auto">
                <a:xfrm rot="1179739">
                  <a:off x="8034758" y="3803197"/>
                  <a:ext cx="552657" cy="368565"/>
                  <a:chOff x="1152" y="3504"/>
                  <a:chExt cx="740" cy="408"/>
                </a:xfrm>
              </p:grpSpPr>
              <p:sp>
                <p:nvSpPr>
                  <p:cNvPr id="1083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4" name="AutoShape 112"/>
                  <p:cNvSpPr>
                    <a:spLocks noChangeArrowheads="1"/>
                  </p:cNvSpPr>
                  <p:nvPr/>
                </p:nvSpPr>
                <p:spPr bwMode="auto">
                  <a:xfrm>
                    <a:off x="1541" y="3576"/>
                    <a:ext cx="283" cy="288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31750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5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3720"/>
                    <a:ext cx="58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6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7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3648"/>
                    <a:ext cx="113" cy="144"/>
                  </a:xfrm>
                  <a:prstGeom prst="ellipse">
                    <a:avLst/>
                  </a:prstGeom>
                  <a:noFill/>
                  <a:ln w="349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8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18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34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738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02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2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58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3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574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3528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10" y="3840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672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7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3504"/>
                    <a:ext cx="58" cy="72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61" name="Group 439"/>
              <p:cNvGrpSpPr>
                <a:grpSpLocks/>
              </p:cNvGrpSpPr>
              <p:nvPr/>
            </p:nvGrpSpPr>
            <p:grpSpPr bwMode="auto">
              <a:xfrm>
                <a:off x="4343400" y="3124199"/>
                <a:ext cx="4572000" cy="3048001"/>
                <a:chOff x="4343400" y="3124200"/>
                <a:chExt cx="4572000" cy="3048001"/>
              </a:xfrm>
            </p:grpSpPr>
            <p:cxnSp>
              <p:nvCxnSpPr>
                <p:cNvPr id="418" name="Straight Connector 417"/>
                <p:cNvCxnSpPr/>
                <p:nvPr/>
              </p:nvCxnSpPr>
              <p:spPr bwMode="auto">
                <a:xfrm rot="5400000">
                  <a:off x="3505200" y="3962401"/>
                  <a:ext cx="3048001" cy="13716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2" name="Straight Connector 421"/>
                <p:cNvCxnSpPr>
                  <a:stCxn id="226" idx="1"/>
                </p:cNvCxnSpPr>
                <p:nvPr/>
              </p:nvCxnSpPr>
              <p:spPr bwMode="auto">
                <a:xfrm rot="5400000">
                  <a:off x="4789488" y="5256213"/>
                  <a:ext cx="469900" cy="136207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4" name="Straight Connector 423"/>
                <p:cNvCxnSpPr/>
                <p:nvPr/>
              </p:nvCxnSpPr>
              <p:spPr bwMode="auto">
                <a:xfrm rot="10800000" flipV="1">
                  <a:off x="4343400" y="5715001"/>
                  <a:ext cx="4572000" cy="45720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062" name="Text Box 89"/>
              <p:cNvSpPr txBox="1">
                <a:spLocks noChangeArrowheads="1"/>
              </p:cNvSpPr>
              <p:nvPr/>
            </p:nvSpPr>
            <p:spPr bwMode="auto">
              <a:xfrm rot="19180071">
                <a:off x="8131252" y="5280976"/>
                <a:ext cx="920445" cy="3877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</a:pPr>
                <a:r>
                  <a:rPr lang="en-US" sz="1200" b="1" dirty="0" smtClean="0"/>
                  <a:t>Interstitial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en-US" sz="1200" b="1" dirty="0" smtClean="0"/>
                  <a:t>Water</a:t>
                </a:r>
                <a:endParaRPr lang="en-US" sz="1200" b="1" dirty="0"/>
              </a:p>
            </p:txBody>
          </p:sp>
        </p:grpSp>
        <p:sp>
          <p:nvSpPr>
            <p:cNvPr id="286" name="Text Box 89"/>
            <p:cNvSpPr txBox="1">
              <a:spLocks noChangeArrowheads="1"/>
            </p:cNvSpPr>
            <p:nvPr/>
          </p:nvSpPr>
          <p:spPr bwMode="auto">
            <a:xfrm rot="18571822">
              <a:off x="5324122" y="4526014"/>
              <a:ext cx="877163" cy="3877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Sediment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Particle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90" name="Group 289"/>
            <p:cNvGrpSpPr/>
            <p:nvPr/>
          </p:nvGrpSpPr>
          <p:grpSpPr>
            <a:xfrm>
              <a:off x="5288292" y="3313260"/>
              <a:ext cx="843501" cy="496740"/>
              <a:chOff x="5288292" y="3313260"/>
              <a:chExt cx="843501" cy="496740"/>
            </a:xfrm>
          </p:grpSpPr>
          <p:sp>
            <p:nvSpPr>
              <p:cNvPr id="287" name="Text Box 89"/>
              <p:cNvSpPr txBox="1">
                <a:spLocks noChangeArrowheads="1"/>
              </p:cNvSpPr>
              <p:nvPr/>
            </p:nvSpPr>
            <p:spPr bwMode="auto">
              <a:xfrm rot="19796873">
                <a:off x="5288292" y="3313260"/>
                <a:ext cx="843501" cy="38779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</a:pPr>
                <a:r>
                  <a:rPr lang="en-US" sz="1200" b="1" dirty="0" smtClean="0"/>
                  <a:t>PCB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en-US" sz="1200" b="1" dirty="0" smtClean="0"/>
                  <a:t>Molecule</a:t>
                </a:r>
              </a:p>
            </p:txBody>
          </p:sp>
          <p:cxnSp>
            <p:nvCxnSpPr>
              <p:cNvPr id="289" name="Straight Arrow Connector 288"/>
              <p:cNvCxnSpPr/>
              <p:nvPr/>
            </p:nvCxnSpPr>
            <p:spPr>
              <a:xfrm>
                <a:off x="5638800" y="3733800"/>
                <a:ext cx="152400" cy="76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499"/>
          <p:cNvGrpSpPr>
            <a:grpSpLocks/>
          </p:cNvGrpSpPr>
          <p:nvPr/>
        </p:nvGrpSpPr>
        <p:grpSpPr bwMode="auto">
          <a:xfrm>
            <a:off x="1752600" y="4267201"/>
            <a:ext cx="2971800" cy="609600"/>
            <a:chOff x="2743200" y="3962400"/>
            <a:chExt cx="2971800" cy="609599"/>
          </a:xfrm>
        </p:grpSpPr>
        <p:cxnSp>
          <p:nvCxnSpPr>
            <p:cNvPr id="1056" name="Straight Arrow Connector 496"/>
            <p:cNvCxnSpPr>
              <a:cxnSpLocks noChangeShapeType="1"/>
              <a:stCxn id="1055" idx="2"/>
            </p:cNvCxnSpPr>
            <p:nvPr/>
          </p:nvCxnSpPr>
          <p:spPr bwMode="auto">
            <a:xfrm>
              <a:off x="4158011" y="4448687"/>
              <a:ext cx="1556989" cy="123312"/>
            </a:xfrm>
            <a:prstGeom prst="straightConnector1">
              <a:avLst/>
            </a:prstGeom>
            <a:noFill/>
            <a:ln w="1905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sp>
          <p:nvSpPr>
            <p:cNvPr id="1055" name="Text Box 89"/>
            <p:cNvSpPr txBox="1">
              <a:spLocks noChangeArrowheads="1"/>
            </p:cNvSpPr>
            <p:nvPr/>
          </p:nvSpPr>
          <p:spPr bwMode="auto">
            <a:xfrm>
              <a:off x="2743200" y="3962400"/>
              <a:ext cx="2829621" cy="486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>
                  <a:solidFill>
                    <a:srgbClr val="FFFF00"/>
                  </a:solidFill>
                </a:rPr>
                <a:t>Dissolved and Bioavailable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>
                  <a:solidFill>
                    <a:srgbClr val="FFFF00"/>
                  </a:solidFill>
                </a:rPr>
                <a:t>Concentration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1.83206E-6 C -0.00277 0.00347 -0.00139 0.0074 -0.00277 0.01041 C -0.00277 0.01388 -0.01145 0.01434 -0.01597 0.01619 C -0.02014 0.01712 -0.02552 0.01966 -0.02986 0.0199 C -0.03576 0.0199 -0.04045 0.02036 -0.046 0.02105 C -0.04739 0.02105 -0.04895 0.02105 -0.05052 0.02105 C -0.07205 0.02105 -0.09461 0.02221 -0.11562 0.02036 C -0.11857 0.0199 -0.12222 0.01897 -0.12639 0.01828 C -0.12916 0.01712 -0.13142 0.01619 -0.13576 0.0155 C -0.13906 0.01434 -0.14357 0.0118 -0.14895 0.01157 C -0.15451 0.01041 -0.15989 0.01018 -0.16493 0.00972 C -0.16857 0.00902 -0.17066 0.00879 -0.17395 0.00764 C -0.17604 0.00764 -0.18264 0.0074 -0.18142 0.00694 C -0.19687 0.00347 -0.21007 0.00625 -0.22916 0.00625 " pathEditMode="relative" rAng="0" ptsTypes="fffffffffffff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28638E-6 C 0.0059 -0.00902 -0.00243 0.00371 0.00469 -0.00439 C 0.00712 -0.00694 0.01007 -0.0111 0.01198 -0.01434 C 0.01406 -0.02475 0.01111 -0.01295 0.01563 -0.02151 C 0.01632 -0.0229 0.01615 -0.02452 0.01649 -0.02613 C 0.01702 -0.02729 0.01788 -0.02799 0.01858 -0.02891 C 0.01927 -0.03978 0.02136 -0.0414 0.02222 -0.05181 C 0.02188 -0.07587 0.02188 -0.10039 0.02136 -0.12398 C 0.02118 -0.12954 0.02136 -0.13532 0.02031 -0.14018 C 0.01684 -0.15776 0.0033 -0.1714 -0.00712 -0.17626 C -0.01111 -0.18043 -0.01545 -0.18343 -0.01996 -0.18482 C -0.02778 -0.18991 -0.03385 -0.19569 -0.04201 -0.19778 C -0.07257 -0.229 -0.12656 -0.19107 -0.16597 -0.20957 C -0.16927 -0.21327 -0.17274 -0.21443 -0.17691 -0.21674 C -0.17969 -0.22299 -0.1816 -0.21998 -0.1842 -0.2253 C -0.18542 -0.22808 -0.18802 -0.23386 -0.18802 -0.23363 C -0.19496 -0.27272 -0.19236 -0.25028 -0.19236 -0.32593 " pathEditMode="relative" rAng="0" ptsTypes="ffffffffffffffff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" y="-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4.76752E-6 C 0.00416 -0.0118 0.00277 -0.02383 0.00555 -0.03609 C 0.00486 -0.0546 0.00659 -0.06524 -0.00104 -0.07912 C -0.00209 -0.08814 -0.00521 -0.09623 -0.01007 -0.10294 C -0.01667 -0.11127 -0.00868 -0.09785 -0.01563 -0.10873 C -0.01962 -0.11543 -0.02257 -0.11937 -0.02726 -0.12538 C -0.02848 -0.12677 -0.02865 -0.12885 -0.03004 -0.13024 C -0.03386 -0.13417 -0.05 -0.14296 -0.05538 -0.14435 C -0.06163 -0.14851 -0.06771 -0.15453 -0.07466 -0.15638 C -0.08334 -0.16239 -0.09219 -0.16285 -0.10174 -0.16471 C -0.11858 -0.17234 -0.15382 -0.16979 -0.16823 -0.17072 C -0.19393 -0.17581 -0.22032 -0.17442 -0.24636 -0.17789 C -0.26233 -0.1802 -0.27778 -0.18437 -0.29358 -0.18969 C -0.29809 -0.19431 -0.30348 -0.1957 -0.30886 -0.19686 C -0.31268 -0.20033 -0.31459 -0.20149 -0.31893 -0.20287 C -0.32448 -0.2075 -0.33091 -0.20842 -0.33698 -0.21004 C -0.34236 -0.21444 -0.34792 -0.21722 -0.35365 -0.22068 C -0.35591 -0.22415 -0.35903 -0.22415 -0.36268 -0.22531 C -0.37604 -0.23827 -0.38993 -0.24821 -0.40157 -0.26371 C -0.40538 -0.26834 -0.40938 -0.27366 -0.41354 -0.27782 C -0.41528 -0.2799 -0.41962 -0.28407 -0.41962 -0.28384 C -0.42101 -0.28869 -0.42396 -0.29031 -0.42622 -0.29471 C -0.42761 -0.30142 -0.42848 -0.30812 -0.43056 -0.31506 C -0.43091 -0.31761 -0.43091 -0.32062 -0.4316 -0.32316 C -0.43195 -0.32478 -0.43316 -0.3257 -0.43334 -0.32686 C -0.43525 -0.33288 -0.43559 -0.34005 -0.43768 -0.3456 " pathEditMode="relative" rAng="0" ptsTypes="fffffffffffffffffffffffff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914400" y="5486400"/>
            <a:ext cx="696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Animal Concentration (</a:t>
            </a:r>
            <a:r>
              <a:rPr lang="en-US" i="1" dirty="0" err="1" smtClean="0">
                <a:solidFill>
                  <a:srgbClr val="FFFF00"/>
                </a:solidFill>
              </a:rPr>
              <a:t>ng</a:t>
            </a:r>
            <a:r>
              <a:rPr lang="en-US" i="1" dirty="0" smtClean="0">
                <a:solidFill>
                  <a:srgbClr val="FFFF00"/>
                </a:solidFill>
              </a:rPr>
              <a:t>/g) = </a:t>
            </a:r>
            <a:r>
              <a:rPr lang="el-GR" i="1" dirty="0" smtClean="0">
                <a:solidFill>
                  <a:srgbClr val="FFFF00"/>
                </a:solidFill>
              </a:rPr>
              <a:t>ά</a:t>
            </a:r>
            <a:r>
              <a:rPr lang="en-US" i="1" dirty="0" smtClean="0">
                <a:solidFill>
                  <a:srgbClr val="FFFF00"/>
                </a:solidFill>
              </a:rPr>
              <a:t> + </a:t>
            </a:r>
            <a:r>
              <a:rPr lang="el-GR" i="1" dirty="0" smtClean="0">
                <a:solidFill>
                  <a:srgbClr val="FFFF00"/>
                </a:solidFill>
              </a:rPr>
              <a:t>β</a:t>
            </a:r>
            <a:r>
              <a:rPr lang="en-US" i="1" dirty="0" smtClean="0">
                <a:solidFill>
                  <a:srgbClr val="FFFF00"/>
                </a:solidFill>
              </a:rPr>
              <a:t>*Sampler Concentration (</a:t>
            </a:r>
            <a:r>
              <a:rPr lang="en-US" i="1" dirty="0" err="1" smtClean="0">
                <a:solidFill>
                  <a:srgbClr val="FFFF00"/>
                </a:solidFill>
              </a:rPr>
              <a:t>ng</a:t>
            </a:r>
            <a:r>
              <a:rPr lang="en-US" i="1" dirty="0" smtClean="0">
                <a:solidFill>
                  <a:srgbClr val="FFFF00"/>
                </a:solidFill>
              </a:rPr>
              <a:t>/g)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838200"/>
            <a:ext cx="8001000" cy="4530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Relating passive sampler uptake of contaminants to animal bioaccumulation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Critical for determining how to interpret passive sampler data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Dataset comparing passive sampler uptake to animal bioaccumulation is being established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Solution: Generate general linear models: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3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B22C1452-897C-447F-9865-6E755D3BA7A6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40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4103" name="Group 15"/>
          <p:cNvGrpSpPr>
            <a:grpSpLocks/>
          </p:cNvGrpSpPr>
          <p:nvPr/>
        </p:nvGrpSpPr>
        <p:grpSpPr bwMode="auto">
          <a:xfrm>
            <a:off x="1295400" y="1676400"/>
            <a:ext cx="6781800" cy="1524000"/>
            <a:chOff x="624" y="1680"/>
            <a:chExt cx="4272" cy="960"/>
          </a:xfrm>
        </p:grpSpPr>
        <p:grpSp>
          <p:nvGrpSpPr>
            <p:cNvPr id="4112" name="Group 7"/>
            <p:cNvGrpSpPr>
              <a:grpSpLocks/>
            </p:cNvGrpSpPr>
            <p:nvPr/>
          </p:nvGrpSpPr>
          <p:grpSpPr bwMode="auto">
            <a:xfrm>
              <a:off x="736" y="1824"/>
              <a:ext cx="1891" cy="674"/>
              <a:chOff x="397" y="2688"/>
              <a:chExt cx="1891" cy="674"/>
            </a:xfrm>
          </p:grpSpPr>
          <p:sp>
            <p:nvSpPr>
              <p:cNvPr id="4116" name="AutoShape 8"/>
              <p:cNvSpPr>
                <a:spLocks noChangeArrowheads="1"/>
              </p:cNvSpPr>
              <p:nvPr/>
            </p:nvSpPr>
            <p:spPr bwMode="auto">
              <a:xfrm rot="-3226531">
                <a:off x="1122" y="2832"/>
                <a:ext cx="480" cy="192"/>
              </a:xfrm>
              <a:prstGeom prst="cube">
                <a:avLst>
                  <a:gd name="adj" fmla="val 25000"/>
                </a:avLst>
              </a:prstGeom>
              <a:solidFill>
                <a:schemeClr val="accent2">
                  <a:alpha val="45097"/>
                </a:schemeClr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7" name="Text Box 9"/>
              <p:cNvSpPr txBox="1">
                <a:spLocks noChangeArrowheads="1"/>
              </p:cNvSpPr>
              <p:nvPr/>
            </p:nvSpPr>
            <p:spPr bwMode="auto">
              <a:xfrm>
                <a:off x="397" y="3168"/>
                <a:ext cx="1891" cy="1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400" dirty="0">
                    <a:solidFill>
                      <a:srgbClr val="FFFF00"/>
                    </a:solidFill>
                  </a:rPr>
                  <a:t>Passive Sampler (e.g., </a:t>
                </a:r>
                <a:r>
                  <a:rPr lang="en-US" sz="1400" dirty="0" smtClean="0">
                    <a:solidFill>
                      <a:srgbClr val="FFFF00"/>
                    </a:solidFill>
                  </a:rPr>
                  <a:t>PE </a:t>
                </a:r>
                <a:r>
                  <a:rPr lang="en-US" sz="1400" dirty="0">
                    <a:solidFill>
                      <a:srgbClr val="FFFF00"/>
                    </a:solidFill>
                  </a:rPr>
                  <a:t>or POM)</a:t>
                </a:r>
              </a:p>
            </p:txBody>
          </p:sp>
        </p:grpSp>
        <p:sp>
          <p:nvSpPr>
            <p:cNvPr id="4113" name="Text Box 12"/>
            <p:cNvSpPr txBox="1">
              <a:spLocks noChangeArrowheads="1"/>
            </p:cNvSpPr>
            <p:nvPr/>
          </p:nvSpPr>
          <p:spPr bwMode="auto">
            <a:xfrm>
              <a:off x="3695" y="2377"/>
              <a:ext cx="961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rgbClr val="FFFF00"/>
                  </a:solidFill>
                </a:rPr>
                <a:t>Mussels</a:t>
              </a:r>
            </a:p>
          </p:txBody>
        </p:sp>
        <p:sp>
          <p:nvSpPr>
            <p:cNvPr id="4114" name="Rectangle 13"/>
            <p:cNvSpPr>
              <a:spLocks noChangeArrowheads="1"/>
            </p:cNvSpPr>
            <p:nvPr/>
          </p:nvSpPr>
          <p:spPr bwMode="auto">
            <a:xfrm>
              <a:off x="624" y="1680"/>
              <a:ext cx="4272" cy="960"/>
            </a:xfrm>
            <a:prstGeom prst="rect">
              <a:avLst/>
            </a:prstGeom>
            <a:noFill/>
            <a:ln w="31750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Text Box 14"/>
            <p:cNvSpPr txBox="1">
              <a:spLocks noChangeArrowheads="1"/>
            </p:cNvSpPr>
            <p:nvPr/>
          </p:nvSpPr>
          <p:spPr bwMode="auto">
            <a:xfrm>
              <a:off x="2902" y="1728"/>
              <a:ext cx="266" cy="6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?</a:t>
              </a:r>
            </a:p>
            <a:p>
              <a:r>
                <a:rPr lang="en-US" sz="3200" dirty="0">
                  <a:solidFill>
                    <a:srgbClr val="FFFF00"/>
                  </a:solidFill>
                </a:rPr>
                <a:t>=</a:t>
              </a:r>
            </a:p>
          </p:txBody>
        </p:sp>
      </p:grpSp>
      <p:pic>
        <p:nvPicPr>
          <p:cNvPr id="410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82256">
            <a:off x="6003925" y="2112963"/>
            <a:ext cx="1349375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AutoShape 98"/>
          <p:cNvSpPr>
            <a:spLocks noChangeArrowheads="1"/>
          </p:cNvSpPr>
          <p:nvPr/>
        </p:nvSpPr>
        <p:spPr bwMode="auto">
          <a:xfrm>
            <a:off x="304800" y="62484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7630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Scientific Challenges in using Passive Samplers</a:t>
            </a:r>
            <a:endParaRPr lang="en-US" sz="28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23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25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27" name="Picture 2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2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09600" y="159706"/>
            <a:ext cx="7924800" cy="6622094"/>
            <a:chOff x="838200" y="1905000"/>
            <a:chExt cx="7924800" cy="6622094"/>
          </a:xfrm>
        </p:grpSpPr>
        <p:grpSp>
          <p:nvGrpSpPr>
            <p:cNvPr id="70" name="Group 69"/>
            <p:cNvGrpSpPr/>
            <p:nvPr/>
          </p:nvGrpSpPr>
          <p:grpSpPr>
            <a:xfrm>
              <a:off x="838200" y="1905000"/>
              <a:ext cx="7924800" cy="6622094"/>
              <a:chOff x="609600" y="152400"/>
              <a:chExt cx="7924800" cy="6622094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609600" y="152400"/>
                <a:ext cx="7924800" cy="6622094"/>
                <a:chOff x="2895600" y="-83506"/>
                <a:chExt cx="7924800" cy="6622094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2895600" y="-83506"/>
                  <a:ext cx="7924800" cy="6622094"/>
                  <a:chOff x="5486400" y="-83506"/>
                  <a:chExt cx="7924800" cy="6622094"/>
                </a:xfrm>
              </p:grpSpPr>
              <p:pic>
                <p:nvPicPr>
                  <p:cNvPr id="18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5486400" y="-83506"/>
                    <a:ext cx="7924800" cy="6622094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9525" cap="flat" cmpd="sng" algn="ctr">
                    <a:noFill/>
                    <a:prstDash val="solid"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65" name="Rectangle 64"/>
                  <p:cNvSpPr/>
                  <p:nvPr/>
                </p:nvSpPr>
                <p:spPr>
                  <a:xfrm>
                    <a:off x="8839200" y="6088694"/>
                    <a:ext cx="304800" cy="381000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           </a:t>
                    </a:r>
                    <a:endParaRPr lang="en-US" dirty="0"/>
                  </a:p>
                </p:txBody>
              </p:sp>
            </p:grpSp>
            <p:sp>
              <p:nvSpPr>
                <p:cNvPr id="4111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7696200" y="907094"/>
                  <a:ext cx="914033" cy="338553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FFFF00"/>
                      </a:solidFill>
                    </a:rPr>
                    <a:t>1:1 Line</a:t>
                  </a:r>
                </a:p>
              </p:txBody>
            </p:sp>
            <p:sp>
              <p:nvSpPr>
                <p:cNvPr id="4108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8991600" y="2971800"/>
                  <a:ext cx="1066748" cy="381032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r>
                    <a:rPr lang="en-US" sz="1600" dirty="0">
                      <a:solidFill>
                        <a:srgbClr val="FFFF00"/>
                      </a:solidFill>
                    </a:rPr>
                    <a:t>r</a:t>
                  </a:r>
                  <a:r>
                    <a:rPr lang="en-US" sz="1600" baseline="30000" dirty="0">
                      <a:solidFill>
                        <a:srgbClr val="FFFF00"/>
                      </a:solidFill>
                    </a:rPr>
                    <a:t>2</a:t>
                  </a:r>
                  <a:r>
                    <a:rPr lang="en-US" sz="1600" dirty="0">
                      <a:solidFill>
                        <a:srgbClr val="FFFF00"/>
                      </a:solidFill>
                    </a:rPr>
                    <a:t> = 0.88</a:t>
                  </a:r>
                </a:p>
              </p:txBody>
            </p:sp>
            <p:sp>
              <p:nvSpPr>
                <p:cNvPr id="4109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8763000" y="-14612"/>
                  <a:ext cx="1943161" cy="307777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solidFill>
                        <a:srgbClr val="FFFF00"/>
                      </a:solidFill>
                    </a:rPr>
                    <a:t>Friedman et al. (2009)</a:t>
                  </a:r>
                </a:p>
              </p:txBody>
            </p:sp>
          </p:grpSp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38200" y="838200"/>
                <a:ext cx="1147763" cy="590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9" name="AutoShape 8"/>
              <p:cNvSpPr>
                <a:spLocks noChangeArrowheads="1"/>
              </p:cNvSpPr>
              <p:nvPr/>
            </p:nvSpPr>
            <p:spPr bwMode="auto">
              <a:xfrm rot="21130431">
                <a:off x="7420476" y="6298861"/>
                <a:ext cx="762000" cy="304800"/>
              </a:xfrm>
              <a:prstGeom prst="cube">
                <a:avLst>
                  <a:gd name="adj" fmla="val 25000"/>
                </a:avLst>
              </a:prstGeom>
              <a:solidFill>
                <a:schemeClr val="accent2">
                  <a:alpha val="39000"/>
                </a:schemeClr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" name="Group 807"/>
            <p:cNvGrpSpPr>
              <a:grpSpLocks/>
            </p:cNvGrpSpPr>
            <p:nvPr/>
          </p:nvGrpSpPr>
          <p:grpSpPr bwMode="auto">
            <a:xfrm>
              <a:off x="3429000" y="2286000"/>
              <a:ext cx="793750" cy="457200"/>
              <a:chOff x="1152" y="3504"/>
              <a:chExt cx="740" cy="408"/>
            </a:xfrm>
          </p:grpSpPr>
          <p:sp>
            <p:nvSpPr>
              <p:cNvPr id="46" name="AutoShape 808"/>
              <p:cNvSpPr>
                <a:spLocks noChangeArrowheads="1"/>
              </p:cNvSpPr>
              <p:nvPr/>
            </p:nvSpPr>
            <p:spPr bwMode="auto">
              <a:xfrm>
                <a:off x="1200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AutoShape 809"/>
              <p:cNvSpPr>
                <a:spLocks noChangeArrowheads="1"/>
              </p:cNvSpPr>
              <p:nvPr/>
            </p:nvSpPr>
            <p:spPr bwMode="auto">
              <a:xfrm>
                <a:off x="1541" y="3576"/>
                <a:ext cx="283" cy="2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175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Line 810"/>
              <p:cNvSpPr>
                <a:spLocks noChangeShapeType="1"/>
              </p:cNvSpPr>
              <p:nvPr/>
            </p:nvSpPr>
            <p:spPr bwMode="auto">
              <a:xfrm>
                <a:off x="1483" y="3720"/>
                <a:ext cx="58" cy="0"/>
              </a:xfrm>
              <a:prstGeom prst="line">
                <a:avLst/>
              </a:prstGeom>
              <a:noFill/>
              <a:ln w="317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811"/>
              <p:cNvSpPr>
                <a:spLocks noChangeArrowheads="1"/>
              </p:cNvSpPr>
              <p:nvPr/>
            </p:nvSpPr>
            <p:spPr bwMode="auto">
              <a:xfrm>
                <a:off x="1626" y="3648"/>
                <a:ext cx="113" cy="144"/>
              </a:xfrm>
              <a:prstGeom prst="ellipse">
                <a:avLst/>
              </a:prstGeom>
              <a:noFill/>
              <a:ln w="349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812"/>
              <p:cNvSpPr>
                <a:spLocks noChangeArrowheads="1"/>
              </p:cNvSpPr>
              <p:nvPr/>
            </p:nvSpPr>
            <p:spPr bwMode="auto">
              <a:xfrm>
                <a:off x="1285" y="3648"/>
                <a:ext cx="113" cy="144"/>
              </a:xfrm>
              <a:prstGeom prst="ellipse">
                <a:avLst/>
              </a:prstGeom>
              <a:noFill/>
              <a:ln w="349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813"/>
              <p:cNvSpPr>
                <a:spLocks noChangeArrowheads="1"/>
              </p:cNvSpPr>
              <p:nvPr/>
            </p:nvSpPr>
            <p:spPr bwMode="auto">
              <a:xfrm>
                <a:off x="1718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814"/>
              <p:cNvSpPr>
                <a:spLocks noChangeArrowheads="1"/>
              </p:cNvSpPr>
              <p:nvPr/>
            </p:nvSpPr>
            <p:spPr bwMode="auto">
              <a:xfrm>
                <a:off x="1834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815"/>
              <p:cNvSpPr>
                <a:spLocks noChangeArrowheads="1"/>
              </p:cNvSpPr>
              <p:nvPr/>
            </p:nvSpPr>
            <p:spPr bwMode="auto">
              <a:xfrm>
                <a:off x="1738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816"/>
              <p:cNvSpPr>
                <a:spLocks noChangeArrowheads="1"/>
              </p:cNvSpPr>
              <p:nvPr/>
            </p:nvSpPr>
            <p:spPr bwMode="auto">
              <a:xfrm>
                <a:off x="1402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817"/>
              <p:cNvSpPr>
                <a:spLocks noChangeArrowheads="1"/>
              </p:cNvSpPr>
              <p:nvPr/>
            </p:nvSpPr>
            <p:spPr bwMode="auto">
              <a:xfrm>
                <a:off x="1258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818"/>
              <p:cNvSpPr>
                <a:spLocks noChangeArrowheads="1"/>
              </p:cNvSpPr>
              <p:nvPr/>
            </p:nvSpPr>
            <p:spPr bwMode="auto">
              <a:xfrm>
                <a:off x="1574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819"/>
              <p:cNvSpPr>
                <a:spLocks noChangeArrowheads="1"/>
              </p:cNvSpPr>
              <p:nvPr/>
            </p:nvSpPr>
            <p:spPr bwMode="auto">
              <a:xfrm>
                <a:off x="1392" y="3528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820"/>
              <p:cNvSpPr>
                <a:spLocks noChangeArrowheads="1"/>
              </p:cNvSpPr>
              <p:nvPr/>
            </p:nvSpPr>
            <p:spPr bwMode="auto">
              <a:xfrm>
                <a:off x="1210" y="3840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821"/>
              <p:cNvSpPr>
                <a:spLocks noChangeArrowheads="1"/>
              </p:cNvSpPr>
              <p:nvPr/>
            </p:nvSpPr>
            <p:spPr bwMode="auto">
              <a:xfrm>
                <a:off x="1152" y="3672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822"/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58" cy="72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US EPA Contacts Working with Passive Samplers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41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13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15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7" name="Picture 16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1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3400" y="1465412"/>
          <a:ext cx="8153400" cy="4173388"/>
        </p:xfrm>
        <a:graphic>
          <a:graphicData uri="http://schemas.openxmlformats.org/drawingml/2006/table">
            <a:tbl>
              <a:tblPr/>
              <a:tblGrid>
                <a:gridCol w="2535987"/>
                <a:gridCol w="3026613"/>
                <a:gridCol w="2590800"/>
              </a:tblGrid>
              <a:tr h="1927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Name </a:t>
                      </a: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42217" marR="42217" marT="12607" marB="8502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Office and Location</a:t>
                      </a: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42217" marR="42217" marT="12607" marB="8502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e-mail</a:t>
                      </a: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42217" marR="42217" marT="12607" marB="8502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487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Robert Burgess</a:t>
                      </a:r>
                    </a:p>
                  </a:txBody>
                  <a:tcPr marL="42217" marR="42217" marT="21109" marB="2110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ORD/NHEERL/AED-Narragansett</a:t>
                      </a:r>
                      <a:r>
                        <a:rPr lang="en-US" sz="1000" dirty="0">
                          <a:latin typeface="Arial"/>
                          <a:ea typeface="Times New Roman"/>
                        </a:rPr>
                        <a:t>, RI </a:t>
                      </a:r>
                      <a:endParaRPr lang="en-US" sz="1000" dirty="0" smtClean="0">
                        <a:latin typeface="Arial"/>
                        <a:ea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burgess.robert@epa.gov </a:t>
                      </a: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487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Lawrence Burkhard</a:t>
                      </a:r>
                    </a:p>
                  </a:txBody>
                  <a:tcPr marL="42217" marR="42217" marT="21109" marB="2110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ORD/NHEERL/MED-Duluth,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MN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hlinkClick r:id="rId4"/>
                        </a:rPr>
                        <a:t>burkhard.lawrence@epa.gov</a:t>
                      </a:r>
                      <a:endParaRPr lang="en-US" sz="1000" dirty="0" smtClean="0">
                        <a:latin typeface="Arial"/>
                        <a:ea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87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Mark Cantwell</a:t>
                      </a:r>
                    </a:p>
                  </a:txBody>
                  <a:tcPr marL="42217" marR="42217" marT="21109" marB="2110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ORD/NHEERL/AED-Narragansett</a:t>
                      </a:r>
                      <a:r>
                        <a:rPr lang="en-US" sz="1000" dirty="0">
                          <a:latin typeface="Arial"/>
                          <a:ea typeface="Times New Roman"/>
                        </a:rPr>
                        <a:t>,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RI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</a:rPr>
                        <a:t>cantwell.mark@epa.gov</a:t>
                      </a: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87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Bruce Duncan</a:t>
                      </a:r>
                    </a:p>
                  </a:txBody>
                  <a:tcPr marL="42217" marR="42217" marT="21109" marB="2110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Region 10 – Seattle,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WA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hlinkClick r:id="rId5"/>
                        </a:rPr>
                        <a:t>duncan.bruce@epa.gov</a:t>
                      </a:r>
                      <a:endParaRPr lang="en-US" sz="1000" dirty="0" smtClean="0">
                        <a:latin typeface="Arial"/>
                        <a:ea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87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Marc Greenberg</a:t>
                      </a:r>
                    </a:p>
                  </a:txBody>
                  <a:tcPr marL="42217" marR="42217" marT="21109" marB="2110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OSWER/OSRTI/ERT-Edison</a:t>
                      </a:r>
                      <a:r>
                        <a:rPr lang="en-US" sz="1000" dirty="0">
                          <a:latin typeface="Arial"/>
                          <a:ea typeface="Times New Roman"/>
                        </a:rPr>
                        <a:t>,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NJ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</a:rPr>
                        <a:t>greenberg.marc@epa.gov</a:t>
                      </a: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87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Judy Huang</a:t>
                      </a:r>
                    </a:p>
                  </a:txBody>
                  <a:tcPr marL="42217" marR="42217" marT="21109" marB="2110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Region 9 </a:t>
                      </a:r>
                      <a:r>
                        <a:rPr lang="en-US" sz="1000" baseline="0" dirty="0" smtClean="0">
                          <a:latin typeface="Arial"/>
                          <a:ea typeface="Times New Roman"/>
                        </a:rPr>
                        <a:t> -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San </a:t>
                      </a:r>
                      <a:r>
                        <a:rPr lang="en-US" sz="1000" dirty="0">
                          <a:latin typeface="Arial"/>
                          <a:ea typeface="Times New Roman"/>
                        </a:rPr>
                        <a:t>Francisco,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CA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</a:rPr>
                        <a:t>huang.judy@epa.gov </a:t>
                      </a: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87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Matthew Lambert</a:t>
                      </a:r>
                    </a:p>
                  </a:txBody>
                  <a:tcPr marL="42217" marR="42217" marT="21109" marB="2110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OSWER/OSRTI/Washington</a:t>
                      </a:r>
                      <a:r>
                        <a:rPr lang="en-US" sz="1000" dirty="0">
                          <a:latin typeface="Arial"/>
                          <a:ea typeface="Times New Roman"/>
                        </a:rPr>
                        <a:t>,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DC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lambert.matthew@epa.gov</a:t>
                      </a: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87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Marc Mills </a:t>
                      </a:r>
                    </a:p>
                  </a:txBody>
                  <a:tcPr marL="42217" marR="42217" marT="21109" marB="2110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ORD/NRMRL/ </a:t>
                      </a:r>
                      <a:r>
                        <a:rPr lang="en-US" sz="1000" dirty="0">
                          <a:solidFill>
                            <a:srgbClr val="151515"/>
                          </a:solidFill>
                          <a:latin typeface="Arial"/>
                          <a:ea typeface="Times New Roman"/>
                        </a:rPr>
                        <a:t>LRPCD-</a:t>
                      </a:r>
                      <a:r>
                        <a:rPr lang="en-US" sz="1000" dirty="0">
                          <a:latin typeface="Arial"/>
                          <a:ea typeface="Times New Roman"/>
                        </a:rPr>
                        <a:t>Cincinnati, OH </a:t>
                      </a:r>
                      <a:endParaRPr lang="en-US" sz="1000" dirty="0" smtClean="0">
                        <a:latin typeface="Arial"/>
                        <a:ea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mills.marc@epa.gov </a:t>
                      </a:r>
                    </a:p>
                  </a:txBody>
                  <a:tcPr marL="31663" marR="31663" marT="46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533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Joseph Schubauer-Berigan </a:t>
                      </a:r>
                    </a:p>
                  </a:txBody>
                  <a:tcPr marL="84569" marR="84569" marT="42284" marB="4228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ORD/NRMRL/ </a:t>
                      </a:r>
                      <a:r>
                        <a:rPr lang="en-US" sz="1000" dirty="0">
                          <a:solidFill>
                            <a:srgbClr val="151515"/>
                          </a:solidFill>
                          <a:latin typeface="Arial"/>
                          <a:ea typeface="Times New Roman"/>
                        </a:rPr>
                        <a:t>LRPCD-</a:t>
                      </a:r>
                      <a:r>
                        <a:rPr lang="en-US" sz="1000" dirty="0">
                          <a:latin typeface="Arial"/>
                          <a:ea typeface="Times New Roman"/>
                        </a:rPr>
                        <a:t>Cincinnati,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OH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63427" marR="63427" marT="93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schubauer-berigan.joseph@epa.gov</a:t>
                      </a:r>
                    </a:p>
                  </a:txBody>
                  <a:tcPr marL="63427" marR="63427" marT="93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53358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Sean Sheldrake </a:t>
                      </a:r>
                    </a:p>
                  </a:txBody>
                  <a:tcPr marL="84569" marR="84569" marT="42284" marB="4228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Region 10 - Seattle,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WA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63427" marR="63427" marT="93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sheldrake.sean@epa.gov</a:t>
                      </a:r>
                    </a:p>
                  </a:txBody>
                  <a:tcPr marL="63427" marR="63427" marT="93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154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Rachelle Thompson</a:t>
                      </a:r>
                    </a:p>
                  </a:txBody>
                  <a:tcPr marL="84569" marR="84569" marT="42284" marB="4228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Region 9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en-US" sz="1000" baseline="0" dirty="0" smtClean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</a:rPr>
                        <a:t>San </a:t>
                      </a:r>
                      <a:r>
                        <a:rPr lang="en-US" sz="1000" dirty="0">
                          <a:latin typeface="Arial"/>
                          <a:ea typeface="Times New Roman"/>
                        </a:rPr>
                        <a:t>Francisco, CA </a:t>
                      </a:r>
                    </a:p>
                  </a:txBody>
                  <a:tcPr marL="63427" marR="63427" marT="93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</a:rPr>
                        <a:t>thompson.rachelle@epa.gov </a:t>
                      </a:r>
                    </a:p>
                  </a:txBody>
                  <a:tcPr marL="63427" marR="63427" marT="939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31875"/>
            <a:ext cx="8229600" cy="453072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Passive sampling is a scientifically sound and cost-effective approach for monitoring contaminant concentrations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water column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sediment interstitial waters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Passive samplers provide information on: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Dissolved and bioavailable contaminant concentrations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Sampler uptake may serve as a surrogate for animal bioaccumulation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Applications include: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Monitoring water column and interstitial water concentrations before, during and after remediation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Determining sources of contaminants released from sediments to the water column (e.g., site model development)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 many applications, passive sampling is the future of environmental sampling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E20F6E9-E25B-4029-9AD4-7204C9AC65E2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42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6200" y="2743200"/>
            <a:ext cx="76200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√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753" y="5022402"/>
            <a:ext cx="81464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80000"/>
              </a:lnSpc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√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" y="1676400"/>
            <a:ext cx="76200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Acknowledgements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OSWER, specifically OSRTI (e.g., S. Ells, M. Lambert)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L. Fernandez (U.S. EPA/Northeastern Univ.) &amp; M. Perron (U.S. EPA)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Y. Burhan (Tetra Tech)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Reviewers of the SAMS document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Sources of photographs in the SAMS document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See SAMS document for more specifics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43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6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8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0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590800"/>
            <a:ext cx="8839200" cy="8382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 there another sampling method for collecting and measuring dissolved and bioavailable contaminants? 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686800" cy="5105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How to determine or measure dissolved and bioavailable concentrations in the water column and interstitial waters?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Why not continue to use conventional sampling methods?  Some problems: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Water Column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Logistically and technically difficult to collect large volumes of surface water and extract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Several artifacts including losses to filters and surfaces and contamination by colloids and small particles reduce accuracy of analysis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Analytical detection limits are often not sufficiently low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Interstitial Water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Centrifuge or squeeze interstitial water results in limited volumes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Similar artifacts as water column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Collecting large volumes of interstitial waters is logistically challenging, scientifically dodgy  and generally expensive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FA9C54B-1560-4330-9F52-826213F2FCBE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5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04800" y="0"/>
            <a:ext cx="8510588" cy="8382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Introduction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4114800"/>
            <a:ext cx="41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2209800"/>
            <a:ext cx="41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2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82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829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29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7" grpId="0" build="p"/>
      <p:bldP spid="14" grpId="1"/>
      <p:bldP spid="14" grpId="2"/>
      <p:bldP spid="15" grpId="1"/>
      <p:bldP spid="1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10588" cy="8382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457200"/>
            <a:ext cx="8540750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Passive sampling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Developed in the 1980s</a:t>
            </a:r>
          </a:p>
          <a:p>
            <a:pPr lvl="2">
              <a:lnSpc>
                <a:spcPct val="80000"/>
              </a:lnSpc>
              <a:defRPr/>
            </a:pPr>
            <a:endParaRPr 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Analytical chemistry, food sciences, pharmaceuticals 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Used in environmental sciences since the early 1990s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Water column, soils, groundwater, sediments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Consist of an organic phase (i.e., simple organic film or polymer) which accumulates contaminants from the dissolved phase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Polyethylene (PE) 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Polyoxymethylene (POM)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Solid phase micro-extraction (SPME)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Semi-permeable membrane devices (SPMDs)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E9C7B66-DB76-40B3-AFC1-B70E9E9D9FF1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6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3" name="AutoShape 183"/>
          <p:cNvSpPr>
            <a:spLocks noChangeArrowheads="1"/>
          </p:cNvSpPr>
          <p:nvPr/>
        </p:nvSpPr>
        <p:spPr bwMode="auto">
          <a:xfrm>
            <a:off x="304800" y="63246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57635" y="472611"/>
            <a:ext cx="3363532" cy="945223"/>
          </a:xfrm>
          <a:custGeom>
            <a:avLst/>
            <a:gdLst>
              <a:gd name="connsiteX0" fmla="*/ 1779390 w 3363532"/>
              <a:gd name="connsiteY0" fmla="*/ 226032 h 945223"/>
              <a:gd name="connsiteX1" fmla="*/ 1728019 w 3363532"/>
              <a:gd name="connsiteY1" fmla="*/ 184935 h 945223"/>
              <a:gd name="connsiteX2" fmla="*/ 1666374 w 3363532"/>
              <a:gd name="connsiteY2" fmla="*/ 143838 h 945223"/>
              <a:gd name="connsiteX3" fmla="*/ 1481439 w 3363532"/>
              <a:gd name="connsiteY3" fmla="*/ 82193 h 945223"/>
              <a:gd name="connsiteX4" fmla="*/ 1419794 w 3363532"/>
              <a:gd name="connsiteY4" fmla="*/ 61645 h 945223"/>
              <a:gd name="connsiteX5" fmla="*/ 1388972 w 3363532"/>
              <a:gd name="connsiteY5" fmla="*/ 51371 h 945223"/>
              <a:gd name="connsiteX6" fmla="*/ 1286230 w 3363532"/>
              <a:gd name="connsiteY6" fmla="*/ 20549 h 945223"/>
              <a:gd name="connsiteX7" fmla="*/ 1204037 w 3363532"/>
              <a:gd name="connsiteY7" fmla="*/ 0 h 945223"/>
              <a:gd name="connsiteX8" fmla="*/ 536217 w 3363532"/>
              <a:gd name="connsiteY8" fmla="*/ 10274 h 945223"/>
              <a:gd name="connsiteX9" fmla="*/ 423201 w 3363532"/>
              <a:gd name="connsiteY9" fmla="*/ 20549 h 945223"/>
              <a:gd name="connsiteX10" fmla="*/ 341008 w 3363532"/>
              <a:gd name="connsiteY10" fmla="*/ 41097 h 945223"/>
              <a:gd name="connsiteX11" fmla="*/ 269089 w 3363532"/>
              <a:gd name="connsiteY11" fmla="*/ 71919 h 945223"/>
              <a:gd name="connsiteX12" fmla="*/ 238266 w 3363532"/>
              <a:gd name="connsiteY12" fmla="*/ 92468 h 945223"/>
              <a:gd name="connsiteX13" fmla="*/ 207444 w 3363532"/>
              <a:gd name="connsiteY13" fmla="*/ 102742 h 945223"/>
              <a:gd name="connsiteX14" fmla="*/ 156073 w 3363532"/>
              <a:gd name="connsiteY14" fmla="*/ 143838 h 945223"/>
              <a:gd name="connsiteX15" fmla="*/ 73880 w 3363532"/>
              <a:gd name="connsiteY15" fmla="*/ 246580 h 945223"/>
              <a:gd name="connsiteX16" fmla="*/ 63605 w 3363532"/>
              <a:gd name="connsiteY16" fmla="*/ 277402 h 945223"/>
              <a:gd name="connsiteX17" fmla="*/ 22509 w 3363532"/>
              <a:gd name="connsiteY17" fmla="*/ 339047 h 945223"/>
              <a:gd name="connsiteX18" fmla="*/ 1961 w 3363532"/>
              <a:gd name="connsiteY18" fmla="*/ 400692 h 945223"/>
              <a:gd name="connsiteX19" fmla="*/ 22509 w 3363532"/>
              <a:gd name="connsiteY19" fmla="*/ 554805 h 945223"/>
              <a:gd name="connsiteX20" fmla="*/ 32783 w 3363532"/>
              <a:gd name="connsiteY20" fmla="*/ 585627 h 945223"/>
              <a:gd name="connsiteX21" fmla="*/ 53331 w 3363532"/>
              <a:gd name="connsiteY21" fmla="*/ 616450 h 945223"/>
              <a:gd name="connsiteX22" fmla="*/ 176621 w 3363532"/>
              <a:gd name="connsiteY22" fmla="*/ 719191 h 945223"/>
              <a:gd name="connsiteX23" fmla="*/ 217718 w 3363532"/>
              <a:gd name="connsiteY23" fmla="*/ 739740 h 945223"/>
              <a:gd name="connsiteX24" fmla="*/ 258814 w 3363532"/>
              <a:gd name="connsiteY24" fmla="*/ 750014 h 945223"/>
              <a:gd name="connsiteX25" fmla="*/ 299911 w 3363532"/>
              <a:gd name="connsiteY25" fmla="*/ 770562 h 945223"/>
              <a:gd name="connsiteX26" fmla="*/ 371830 w 3363532"/>
              <a:gd name="connsiteY26" fmla="*/ 791110 h 945223"/>
              <a:gd name="connsiteX27" fmla="*/ 423201 w 3363532"/>
              <a:gd name="connsiteY27" fmla="*/ 801385 h 945223"/>
              <a:gd name="connsiteX28" fmla="*/ 926635 w 3363532"/>
              <a:gd name="connsiteY28" fmla="*/ 811659 h 945223"/>
              <a:gd name="connsiteX29" fmla="*/ 1008828 w 3363532"/>
              <a:gd name="connsiteY29" fmla="*/ 821933 h 945223"/>
              <a:gd name="connsiteX30" fmla="*/ 1594455 w 3363532"/>
              <a:gd name="connsiteY30" fmla="*/ 842481 h 945223"/>
              <a:gd name="connsiteX31" fmla="*/ 1841035 w 3363532"/>
              <a:gd name="connsiteY31" fmla="*/ 873304 h 945223"/>
              <a:gd name="connsiteX32" fmla="*/ 1882131 w 3363532"/>
              <a:gd name="connsiteY32" fmla="*/ 883578 h 945223"/>
              <a:gd name="connsiteX33" fmla="*/ 1912954 w 3363532"/>
              <a:gd name="connsiteY33" fmla="*/ 893852 h 945223"/>
              <a:gd name="connsiteX34" fmla="*/ 2169808 w 3363532"/>
              <a:gd name="connsiteY34" fmla="*/ 914400 h 945223"/>
              <a:gd name="connsiteX35" fmla="*/ 2313646 w 3363532"/>
              <a:gd name="connsiteY35" fmla="*/ 924674 h 945223"/>
              <a:gd name="connsiteX36" fmla="*/ 2426662 w 3363532"/>
              <a:gd name="connsiteY36" fmla="*/ 945223 h 945223"/>
              <a:gd name="connsiteX37" fmla="*/ 3104756 w 3363532"/>
              <a:gd name="connsiteY37" fmla="*/ 934949 h 945223"/>
              <a:gd name="connsiteX38" fmla="*/ 3186949 w 3363532"/>
              <a:gd name="connsiteY38" fmla="*/ 914400 h 945223"/>
              <a:gd name="connsiteX39" fmla="*/ 3248594 w 3363532"/>
              <a:gd name="connsiteY39" fmla="*/ 883578 h 945223"/>
              <a:gd name="connsiteX40" fmla="*/ 3269143 w 3363532"/>
              <a:gd name="connsiteY40" fmla="*/ 863029 h 945223"/>
              <a:gd name="connsiteX41" fmla="*/ 3310239 w 3363532"/>
              <a:gd name="connsiteY41" fmla="*/ 842481 h 945223"/>
              <a:gd name="connsiteX42" fmla="*/ 3330787 w 3363532"/>
              <a:gd name="connsiteY42" fmla="*/ 811659 h 945223"/>
              <a:gd name="connsiteX43" fmla="*/ 3351336 w 3363532"/>
              <a:gd name="connsiteY43" fmla="*/ 791110 h 945223"/>
              <a:gd name="connsiteX44" fmla="*/ 3361610 w 3363532"/>
              <a:gd name="connsiteY44" fmla="*/ 760288 h 945223"/>
              <a:gd name="connsiteX45" fmla="*/ 3330787 w 3363532"/>
              <a:gd name="connsiteY45" fmla="*/ 606176 h 945223"/>
              <a:gd name="connsiteX46" fmla="*/ 3299965 w 3363532"/>
              <a:gd name="connsiteY46" fmla="*/ 565079 h 945223"/>
              <a:gd name="connsiteX47" fmla="*/ 3248594 w 3363532"/>
              <a:gd name="connsiteY47" fmla="*/ 503434 h 945223"/>
              <a:gd name="connsiteX48" fmla="*/ 3217772 w 3363532"/>
              <a:gd name="connsiteY48" fmla="*/ 482886 h 945223"/>
              <a:gd name="connsiteX49" fmla="*/ 3186949 w 3363532"/>
              <a:gd name="connsiteY49" fmla="*/ 452063 h 945223"/>
              <a:gd name="connsiteX50" fmla="*/ 3156127 w 3363532"/>
              <a:gd name="connsiteY50" fmla="*/ 431515 h 945223"/>
              <a:gd name="connsiteX51" fmla="*/ 3063659 w 3363532"/>
              <a:gd name="connsiteY51" fmla="*/ 369870 h 945223"/>
              <a:gd name="connsiteX52" fmla="*/ 2960918 w 3363532"/>
              <a:gd name="connsiteY52" fmla="*/ 318499 h 945223"/>
              <a:gd name="connsiteX53" fmla="*/ 2899273 w 3363532"/>
              <a:gd name="connsiteY53" fmla="*/ 277402 h 945223"/>
              <a:gd name="connsiteX54" fmla="*/ 2765709 w 3363532"/>
              <a:gd name="connsiteY54" fmla="*/ 236306 h 945223"/>
              <a:gd name="connsiteX55" fmla="*/ 2683516 w 3363532"/>
              <a:gd name="connsiteY55" fmla="*/ 205483 h 945223"/>
              <a:gd name="connsiteX56" fmla="*/ 2591048 w 3363532"/>
              <a:gd name="connsiteY56" fmla="*/ 164387 h 945223"/>
              <a:gd name="connsiteX57" fmla="*/ 2549952 w 3363532"/>
              <a:gd name="connsiteY57" fmla="*/ 143838 h 945223"/>
              <a:gd name="connsiteX58" fmla="*/ 2508855 w 3363532"/>
              <a:gd name="connsiteY58" fmla="*/ 133564 h 945223"/>
              <a:gd name="connsiteX59" fmla="*/ 2395839 w 3363532"/>
              <a:gd name="connsiteY59" fmla="*/ 102742 h 945223"/>
              <a:gd name="connsiteX60" fmla="*/ 2293098 w 3363532"/>
              <a:gd name="connsiteY60" fmla="*/ 82193 h 945223"/>
              <a:gd name="connsiteX61" fmla="*/ 2241727 w 3363532"/>
              <a:gd name="connsiteY61" fmla="*/ 71919 h 945223"/>
              <a:gd name="connsiteX62" fmla="*/ 1604729 w 3363532"/>
              <a:gd name="connsiteY62" fmla="*/ 82193 h 945223"/>
              <a:gd name="connsiteX63" fmla="*/ 1543084 w 3363532"/>
              <a:gd name="connsiteY63" fmla="*/ 102742 h 945223"/>
              <a:gd name="connsiteX64" fmla="*/ 1440343 w 3363532"/>
              <a:gd name="connsiteY64" fmla="*/ 133564 h 945223"/>
              <a:gd name="connsiteX65" fmla="*/ 1399246 w 3363532"/>
              <a:gd name="connsiteY65" fmla="*/ 154113 h 945223"/>
              <a:gd name="connsiteX66" fmla="*/ 1337601 w 3363532"/>
              <a:gd name="connsiteY66" fmla="*/ 174661 h 945223"/>
              <a:gd name="connsiteX67" fmla="*/ 1286230 w 3363532"/>
              <a:gd name="connsiteY67" fmla="*/ 184935 h 945223"/>
              <a:gd name="connsiteX68" fmla="*/ 1234859 w 3363532"/>
              <a:gd name="connsiteY68" fmla="*/ 205483 h 94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363532" h="945223">
                <a:moveTo>
                  <a:pt x="1779390" y="226032"/>
                </a:moveTo>
                <a:cubicBezTo>
                  <a:pt x="1741421" y="169080"/>
                  <a:pt x="1780565" y="214127"/>
                  <a:pt x="1728019" y="184935"/>
                </a:cubicBezTo>
                <a:cubicBezTo>
                  <a:pt x="1706431" y="172941"/>
                  <a:pt x="1689803" y="151647"/>
                  <a:pt x="1666374" y="143838"/>
                </a:cubicBezTo>
                <a:lnTo>
                  <a:pt x="1481439" y="82193"/>
                </a:lnTo>
                <a:lnTo>
                  <a:pt x="1419794" y="61645"/>
                </a:lnTo>
                <a:cubicBezTo>
                  <a:pt x="1409520" y="58220"/>
                  <a:pt x="1398658" y="56214"/>
                  <a:pt x="1388972" y="51371"/>
                </a:cubicBezTo>
                <a:cubicBezTo>
                  <a:pt x="1319836" y="16804"/>
                  <a:pt x="1375777" y="39738"/>
                  <a:pt x="1286230" y="20549"/>
                </a:cubicBezTo>
                <a:cubicBezTo>
                  <a:pt x="1258616" y="14632"/>
                  <a:pt x="1204037" y="0"/>
                  <a:pt x="1204037" y="0"/>
                </a:cubicBezTo>
                <a:lnTo>
                  <a:pt x="536217" y="10274"/>
                </a:lnTo>
                <a:cubicBezTo>
                  <a:pt x="498403" y="11269"/>
                  <a:pt x="460565" y="14649"/>
                  <a:pt x="423201" y="20549"/>
                </a:cubicBezTo>
                <a:cubicBezTo>
                  <a:pt x="395306" y="24954"/>
                  <a:pt x="341008" y="41097"/>
                  <a:pt x="341008" y="41097"/>
                </a:cubicBezTo>
                <a:cubicBezTo>
                  <a:pt x="263620" y="92688"/>
                  <a:pt x="361978" y="32109"/>
                  <a:pt x="269089" y="71919"/>
                </a:cubicBezTo>
                <a:cubicBezTo>
                  <a:pt x="257739" y="76783"/>
                  <a:pt x="249311" y="86946"/>
                  <a:pt x="238266" y="92468"/>
                </a:cubicBezTo>
                <a:cubicBezTo>
                  <a:pt x="228580" y="97311"/>
                  <a:pt x="217718" y="99317"/>
                  <a:pt x="207444" y="102742"/>
                </a:cubicBezTo>
                <a:cubicBezTo>
                  <a:pt x="137479" y="172703"/>
                  <a:pt x="246816" y="66058"/>
                  <a:pt x="156073" y="143838"/>
                </a:cubicBezTo>
                <a:cubicBezTo>
                  <a:pt x="129884" y="166286"/>
                  <a:pt x="84458" y="214849"/>
                  <a:pt x="73880" y="246580"/>
                </a:cubicBezTo>
                <a:cubicBezTo>
                  <a:pt x="70455" y="256854"/>
                  <a:pt x="68864" y="267935"/>
                  <a:pt x="63605" y="277402"/>
                </a:cubicBezTo>
                <a:cubicBezTo>
                  <a:pt x="51612" y="298990"/>
                  <a:pt x="22509" y="339047"/>
                  <a:pt x="22509" y="339047"/>
                </a:cubicBezTo>
                <a:cubicBezTo>
                  <a:pt x="15660" y="359595"/>
                  <a:pt x="0" y="379121"/>
                  <a:pt x="1961" y="400692"/>
                </a:cubicBezTo>
                <a:cubicBezTo>
                  <a:pt x="10040" y="489561"/>
                  <a:pt x="4357" y="491273"/>
                  <a:pt x="22509" y="554805"/>
                </a:cubicBezTo>
                <a:cubicBezTo>
                  <a:pt x="25484" y="565218"/>
                  <a:pt x="27940" y="575941"/>
                  <a:pt x="32783" y="585627"/>
                </a:cubicBezTo>
                <a:cubicBezTo>
                  <a:pt x="38305" y="596672"/>
                  <a:pt x="45127" y="607221"/>
                  <a:pt x="53331" y="616450"/>
                </a:cubicBezTo>
                <a:cubicBezTo>
                  <a:pt x="89689" y="657353"/>
                  <a:pt x="127127" y="694443"/>
                  <a:pt x="176621" y="719191"/>
                </a:cubicBezTo>
                <a:cubicBezTo>
                  <a:pt x="190320" y="726041"/>
                  <a:pt x="203377" y="734362"/>
                  <a:pt x="217718" y="739740"/>
                </a:cubicBezTo>
                <a:cubicBezTo>
                  <a:pt x="230939" y="744698"/>
                  <a:pt x="245593" y="745056"/>
                  <a:pt x="258814" y="750014"/>
                </a:cubicBezTo>
                <a:cubicBezTo>
                  <a:pt x="273155" y="755392"/>
                  <a:pt x="285833" y="764529"/>
                  <a:pt x="299911" y="770562"/>
                </a:cubicBezTo>
                <a:cubicBezTo>
                  <a:pt x="318392" y="778482"/>
                  <a:pt x="353784" y="787100"/>
                  <a:pt x="371830" y="791110"/>
                </a:cubicBezTo>
                <a:cubicBezTo>
                  <a:pt x="388877" y="794898"/>
                  <a:pt x="405750" y="800739"/>
                  <a:pt x="423201" y="801385"/>
                </a:cubicBezTo>
                <a:cubicBezTo>
                  <a:pt x="590932" y="807597"/>
                  <a:pt x="758824" y="808234"/>
                  <a:pt x="926635" y="811659"/>
                </a:cubicBezTo>
                <a:cubicBezTo>
                  <a:pt x="954033" y="815084"/>
                  <a:pt x="981234" y="820981"/>
                  <a:pt x="1008828" y="821933"/>
                </a:cubicBezTo>
                <a:cubicBezTo>
                  <a:pt x="1618633" y="842960"/>
                  <a:pt x="1342823" y="806534"/>
                  <a:pt x="1594455" y="842481"/>
                </a:cubicBezTo>
                <a:cubicBezTo>
                  <a:pt x="1725240" y="886075"/>
                  <a:pt x="1604350" y="851786"/>
                  <a:pt x="1841035" y="873304"/>
                </a:cubicBezTo>
                <a:cubicBezTo>
                  <a:pt x="1855097" y="874582"/>
                  <a:pt x="1868554" y="879699"/>
                  <a:pt x="1882131" y="883578"/>
                </a:cubicBezTo>
                <a:cubicBezTo>
                  <a:pt x="1892544" y="886553"/>
                  <a:pt x="1902186" y="892698"/>
                  <a:pt x="1912954" y="893852"/>
                </a:cubicBezTo>
                <a:cubicBezTo>
                  <a:pt x="1998357" y="903002"/>
                  <a:pt x="2084169" y="907813"/>
                  <a:pt x="2169808" y="914400"/>
                </a:cubicBezTo>
                <a:lnTo>
                  <a:pt x="2313646" y="924674"/>
                </a:lnTo>
                <a:cubicBezTo>
                  <a:pt x="2330353" y="928016"/>
                  <a:pt x="2413511" y="945223"/>
                  <a:pt x="2426662" y="945223"/>
                </a:cubicBezTo>
                <a:cubicBezTo>
                  <a:pt x="2652719" y="945223"/>
                  <a:pt x="2878725" y="938374"/>
                  <a:pt x="3104756" y="934949"/>
                </a:cubicBezTo>
                <a:cubicBezTo>
                  <a:pt x="3124293" y="931041"/>
                  <a:pt x="3165888" y="924930"/>
                  <a:pt x="3186949" y="914400"/>
                </a:cubicBezTo>
                <a:cubicBezTo>
                  <a:pt x="3266616" y="874567"/>
                  <a:pt x="3171123" y="909402"/>
                  <a:pt x="3248594" y="883578"/>
                </a:cubicBezTo>
                <a:cubicBezTo>
                  <a:pt x="3255444" y="876728"/>
                  <a:pt x="3261083" y="868402"/>
                  <a:pt x="3269143" y="863029"/>
                </a:cubicBezTo>
                <a:cubicBezTo>
                  <a:pt x="3281886" y="854533"/>
                  <a:pt x="3298473" y="852286"/>
                  <a:pt x="3310239" y="842481"/>
                </a:cubicBezTo>
                <a:cubicBezTo>
                  <a:pt x="3319725" y="834576"/>
                  <a:pt x="3323073" y="821301"/>
                  <a:pt x="3330787" y="811659"/>
                </a:cubicBezTo>
                <a:cubicBezTo>
                  <a:pt x="3336838" y="804095"/>
                  <a:pt x="3344486" y="797960"/>
                  <a:pt x="3351336" y="791110"/>
                </a:cubicBezTo>
                <a:cubicBezTo>
                  <a:pt x="3354761" y="780836"/>
                  <a:pt x="3361610" y="771118"/>
                  <a:pt x="3361610" y="760288"/>
                </a:cubicBezTo>
                <a:cubicBezTo>
                  <a:pt x="3361610" y="687683"/>
                  <a:pt x="3363532" y="658568"/>
                  <a:pt x="3330787" y="606176"/>
                </a:cubicBezTo>
                <a:cubicBezTo>
                  <a:pt x="3321711" y="591655"/>
                  <a:pt x="3309918" y="579013"/>
                  <a:pt x="3299965" y="565079"/>
                </a:cubicBezTo>
                <a:cubicBezTo>
                  <a:pt x="3276194" y="531798"/>
                  <a:pt x="3282458" y="531653"/>
                  <a:pt x="3248594" y="503434"/>
                </a:cubicBezTo>
                <a:cubicBezTo>
                  <a:pt x="3239108" y="495529"/>
                  <a:pt x="3227258" y="490791"/>
                  <a:pt x="3217772" y="482886"/>
                </a:cubicBezTo>
                <a:cubicBezTo>
                  <a:pt x="3206610" y="473584"/>
                  <a:pt x="3198111" y="461365"/>
                  <a:pt x="3186949" y="452063"/>
                </a:cubicBezTo>
                <a:cubicBezTo>
                  <a:pt x="3177463" y="444158"/>
                  <a:pt x="3166175" y="438692"/>
                  <a:pt x="3156127" y="431515"/>
                </a:cubicBezTo>
                <a:cubicBezTo>
                  <a:pt x="3046459" y="353181"/>
                  <a:pt x="3191049" y="450936"/>
                  <a:pt x="3063659" y="369870"/>
                </a:cubicBezTo>
                <a:cubicBezTo>
                  <a:pt x="2984507" y="319501"/>
                  <a:pt x="3029265" y="335586"/>
                  <a:pt x="2960918" y="318499"/>
                </a:cubicBezTo>
                <a:cubicBezTo>
                  <a:pt x="2940370" y="304800"/>
                  <a:pt x="2923019" y="284186"/>
                  <a:pt x="2899273" y="277402"/>
                </a:cubicBezTo>
                <a:cubicBezTo>
                  <a:pt x="2892439" y="275450"/>
                  <a:pt x="2776371" y="243414"/>
                  <a:pt x="2765709" y="236306"/>
                </a:cubicBezTo>
                <a:cubicBezTo>
                  <a:pt x="2720356" y="206072"/>
                  <a:pt x="2746994" y="218180"/>
                  <a:pt x="2683516" y="205483"/>
                </a:cubicBezTo>
                <a:cubicBezTo>
                  <a:pt x="2592830" y="145028"/>
                  <a:pt x="2737800" y="237767"/>
                  <a:pt x="2591048" y="164387"/>
                </a:cubicBezTo>
                <a:cubicBezTo>
                  <a:pt x="2577349" y="157537"/>
                  <a:pt x="2564293" y="149216"/>
                  <a:pt x="2549952" y="143838"/>
                </a:cubicBezTo>
                <a:cubicBezTo>
                  <a:pt x="2536731" y="138880"/>
                  <a:pt x="2522432" y="137443"/>
                  <a:pt x="2508855" y="133564"/>
                </a:cubicBezTo>
                <a:cubicBezTo>
                  <a:pt x="2439965" y="113882"/>
                  <a:pt x="2517942" y="127163"/>
                  <a:pt x="2395839" y="102742"/>
                </a:cubicBezTo>
                <a:lnTo>
                  <a:pt x="2293098" y="82193"/>
                </a:lnTo>
                <a:lnTo>
                  <a:pt x="2241727" y="71919"/>
                </a:lnTo>
                <a:cubicBezTo>
                  <a:pt x="2029394" y="75344"/>
                  <a:pt x="1816883" y="72833"/>
                  <a:pt x="1604729" y="82193"/>
                </a:cubicBezTo>
                <a:cubicBezTo>
                  <a:pt x="1583090" y="83148"/>
                  <a:pt x="1564097" y="97489"/>
                  <a:pt x="1543084" y="102742"/>
                </a:cubicBezTo>
                <a:cubicBezTo>
                  <a:pt x="1513588" y="110116"/>
                  <a:pt x="1465356" y="121057"/>
                  <a:pt x="1440343" y="133564"/>
                </a:cubicBezTo>
                <a:cubicBezTo>
                  <a:pt x="1426644" y="140414"/>
                  <a:pt x="1413467" y="148425"/>
                  <a:pt x="1399246" y="154113"/>
                </a:cubicBezTo>
                <a:cubicBezTo>
                  <a:pt x="1379135" y="162157"/>
                  <a:pt x="1358840" y="170413"/>
                  <a:pt x="1337601" y="174661"/>
                </a:cubicBezTo>
                <a:cubicBezTo>
                  <a:pt x="1320477" y="178086"/>
                  <a:pt x="1303171" y="180700"/>
                  <a:pt x="1286230" y="184935"/>
                </a:cubicBezTo>
                <a:cubicBezTo>
                  <a:pt x="1260840" y="191282"/>
                  <a:pt x="1256116" y="194855"/>
                  <a:pt x="1234859" y="205483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577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534400" cy="51816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Types of contaminants sampled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Hydrophobic or Nonionic Organic Contaminants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Low water solubility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Highly </a:t>
            </a:r>
            <a:r>
              <a:rPr lang="en-US" sz="1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lipiphillic</a:t>
            </a: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and bioaccumulating (medium to large K</a:t>
            </a:r>
            <a:r>
              <a:rPr lang="en-US" sz="1800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OW</a:t>
            </a: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s)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Contaminants of Concern (e.g., PCBs, PAHs, Chlorinated pesticides, Dioxins/Furans)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 Metals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Methods are under-development</a:t>
            </a:r>
          </a:p>
          <a:p>
            <a:pPr lvl="2">
              <a:lnSpc>
                <a:spcPct val="8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 as advanced or established as methods for hydrophobic organic contaminants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7B72F9E8-BCA2-493E-BD4F-3FC77FA8F6CB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7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3" name="AutoShape 183"/>
          <p:cNvSpPr>
            <a:spLocks noChangeArrowheads="1"/>
          </p:cNvSpPr>
          <p:nvPr/>
        </p:nvSpPr>
        <p:spPr bwMode="auto">
          <a:xfrm>
            <a:off x="304800" y="63246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7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57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57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Why Use Passive Samplers?  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Advantages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Analytically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Passive samplers accumulate contaminants over time during their deployment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Detection limits are less of a problem</a:t>
            </a:r>
          </a:p>
          <a:p>
            <a:pPr lvl="2"/>
            <a:endParaRPr 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Representativeness of data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Passive samplers are deployed in the environment for prolonged periods of time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“Time-averaged” or “time-integrated” measurement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Reflects representative concentrations at a site rather than “snap-shot” of conditions</a:t>
            </a:r>
          </a:p>
          <a:p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8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0" y="5943600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4" name="AutoShape 183"/>
          <p:cNvSpPr>
            <a:spLocks noChangeArrowheads="1"/>
          </p:cNvSpPr>
          <p:nvPr/>
        </p:nvSpPr>
        <p:spPr bwMode="auto">
          <a:xfrm>
            <a:off x="304800" y="6324600"/>
            <a:ext cx="304800" cy="381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3352800"/>
            <a:ext cx="41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1600200"/>
            <a:ext cx="41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√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Expense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Preparation and chemical analysis of passive samplers is about $100 - $200 less than the conventional method</a:t>
            </a:r>
          </a:p>
          <a:p>
            <a:pPr lvl="1"/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As commercial laboratories establish experience with extracting and analyzing passive samplers – the prices are likely to drop</a:t>
            </a:r>
          </a:p>
          <a:p>
            <a:pPr lvl="2"/>
            <a:endParaRPr lang="en-US" sz="1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Extraction/analyses of passive samplers is less challenging than sediment/soil or tissue samples </a:t>
            </a:r>
          </a:p>
          <a:p>
            <a:pPr lvl="1"/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Passive samplers are inexpensive</a:t>
            </a:r>
          </a:p>
          <a:p>
            <a:pPr lvl="1"/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If lost during deployment (e.g., storm, vandalism) not a great cost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1161E649-33D1-445D-87F3-C2E088DEA4E3}" type="slidenum">
              <a:rPr lang="en-US" sz="1000" smtClean="0">
                <a:solidFill>
                  <a:srgbClr val="FFFF00"/>
                </a:solidFill>
              </a:rPr>
              <a:pPr>
                <a:defRPr/>
              </a:pPr>
              <a:t>9</a:t>
            </a:fld>
            <a:r>
              <a:rPr lang="en-US" sz="1000" dirty="0" smtClean="0">
                <a:solidFill>
                  <a:srgbClr val="FFFF00"/>
                </a:solidFill>
              </a:rPr>
              <a:t> of 43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Why Use Passive Samplers?  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Advantages</a:t>
            </a:r>
            <a:b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0" y="5965889"/>
            <a:ext cx="4572000" cy="892111"/>
            <a:chOff x="2286000" y="5486400"/>
            <a:chExt cx="4572000" cy="892111"/>
          </a:xfrm>
        </p:grpSpPr>
        <p:grpSp>
          <p:nvGrpSpPr>
            <p:cNvPr id="7" name="Group 10"/>
            <p:cNvGrpSpPr/>
            <p:nvPr/>
          </p:nvGrpSpPr>
          <p:grpSpPr>
            <a:xfrm>
              <a:off x="2362200" y="5486400"/>
              <a:ext cx="4343400" cy="685800"/>
              <a:chOff x="2362200" y="6019800"/>
              <a:chExt cx="4343400" cy="6858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2362200" y="6019800"/>
                <a:ext cx="4343400" cy="685800"/>
                <a:chOff x="336550" y="317500"/>
                <a:chExt cx="8534400" cy="1438275"/>
              </a:xfrm>
            </p:grpSpPr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6550" y="317500"/>
                  <a:ext cx="8534400" cy="1438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4650" y="327025"/>
                  <a:ext cx="1323975" cy="1390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3153856" y="6167735"/>
                <a:ext cx="8162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26 August</a:t>
                </a:r>
              </a:p>
              <a:p>
                <a:pPr algn="ctr"/>
                <a:r>
                  <a:rPr lang="en-US" sz="1100" dirty="0" smtClean="0">
                    <a:solidFill>
                      <a:schemeClr val="bg1"/>
                    </a:solidFill>
                    <a:latin typeface="Berlin Sans FB Demi" pitchFamily="34" charset="0"/>
                  </a:rPr>
                  <a:t>2013</a:t>
                </a:r>
                <a:endParaRPr lang="en-US" sz="1100" dirty="0">
                  <a:solidFill>
                    <a:schemeClr val="bg1"/>
                  </a:solidFill>
                  <a:latin typeface="Berlin Sans FB Demi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286000" y="6187690"/>
              <a:ext cx="4572000" cy="19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None/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The Use of Passive Samplers to Monitor Organic Contaminants </a:t>
              </a:r>
              <a:r>
                <a:rPr lang="en-US" sz="800" b="1" dirty="0" smtClean="0">
                  <a:solidFill>
                    <a:schemeClr val="bg1"/>
                  </a:solidFill>
                  <a:latin typeface="Berlin Sans FB Demi" pitchFamily="34" charset="0"/>
                </a:rPr>
                <a:t>at Superfund </a:t>
              </a:r>
              <a:r>
                <a:rPr lang="en-US" sz="800" b="1" dirty="0">
                  <a:solidFill>
                    <a:schemeClr val="bg1"/>
                  </a:solidFill>
                  <a:latin typeface="Berlin Sans FB Demi" pitchFamily="34" charset="0"/>
                </a:rPr>
                <a:t>Sediment Sites</a:t>
              </a:r>
              <a:endParaRPr lang="en-US" sz="800" dirty="0">
                <a:solidFill>
                  <a:schemeClr val="bg1"/>
                </a:solidFill>
                <a:latin typeface="Berlin Sans FB Demi" pitchFamily="34" charset="0"/>
                <a:cs typeface="Arial" pitchFamily="34" charset="0"/>
              </a:endParaRPr>
            </a:p>
          </p:txBody>
        </p:sp>
      </p:grp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76200" y="5334000"/>
            <a:ext cx="8610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200" baseline="30000" dirty="0" smtClean="0">
                <a:solidFill>
                  <a:srgbClr val="FFFF00"/>
                </a:solidFill>
              </a:rPr>
              <a:t>a</a:t>
            </a:r>
            <a:r>
              <a:rPr lang="en-US" sz="1200" dirty="0">
                <a:solidFill>
                  <a:srgbClr val="FFFF00"/>
                </a:solidFill>
              </a:rPr>
              <a:t>	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Costs provided courtesy of an independent laboratory.  Cost values in dollars are reported per sample.</a:t>
            </a:r>
            <a:endParaRPr lang="en-US" sz="1200" dirty="0">
              <a:solidFill>
                <a:srgbClr val="FFFF00"/>
              </a:solidFill>
            </a:endParaRPr>
          </a:p>
          <a:p>
            <a:r>
              <a:rPr lang="en-US" sz="1200" baseline="30000" dirty="0">
                <a:solidFill>
                  <a:srgbClr val="FFFF00"/>
                </a:solidFill>
              </a:rPr>
              <a:t>b</a:t>
            </a:r>
            <a:r>
              <a:rPr lang="en-US" sz="1200" dirty="0">
                <a:solidFill>
                  <a:srgbClr val="FFFF00"/>
                </a:solidFill>
              </a:rPr>
              <a:t>	Assume 10 - 20 samples, GC/MS analysis of NOAA PCB list  (20 congeners)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184944"/>
            <a:ext cx="9144000" cy="255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584" tIns="522123" rIns="685584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Table 2. Comparison of costs for analyzing different types of samples for 20 National Oceanic and Atmospheric Administration (NOAA) PCBs. 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85800" y="1295400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Expense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85801" y="1358131"/>
          <a:ext cx="7772399" cy="3975868"/>
        </p:xfrm>
        <a:graphic>
          <a:graphicData uri="http://schemas.openxmlformats.org/drawingml/2006/table">
            <a:tbl>
              <a:tblPr/>
              <a:tblGrid>
                <a:gridCol w="2526375"/>
                <a:gridCol w="1863719"/>
                <a:gridCol w="1380533"/>
                <a:gridCol w="2001772"/>
              </a:tblGrid>
              <a:tr h="13779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Type of </a:t>
                      </a:r>
                      <a:r>
                        <a:rPr lang="en-US" sz="1600" dirty="0" smtClean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Water Column Sample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Materials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(samplers &amp; deployment equipment) ($)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Preparation of Extract &amp;</a:t>
                      </a:r>
                      <a:r>
                        <a:rPr lang="en-US" sz="1600" baseline="0" dirty="0" smtClean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Chemical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Analysis ($)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 ($)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Water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(5 L by conventional method)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&lt;5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525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530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40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/>
                          <a:ea typeface="Times New Roman"/>
                          <a:cs typeface="Times New Roman"/>
                        </a:rPr>
                        <a:t>Polyethylene (PE)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~5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375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380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4540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Polyoxymethylene (POM)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~50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375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425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Solid Phase Micro-extraction (SPME)</a:t>
                      </a:r>
                      <a:r>
                        <a:rPr lang="en-US" sz="1600" baseline="300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2296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~35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275</a:t>
                      </a:r>
                    </a:p>
                  </a:txBody>
                  <a:tcPr marL="86622" marR="86622" marT="43311" marB="4331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r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310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6" name="Freeform 15"/>
          <p:cNvSpPr/>
          <p:nvPr/>
        </p:nvSpPr>
        <p:spPr>
          <a:xfrm>
            <a:off x="6965879" y="2784143"/>
            <a:ext cx="966812" cy="678248"/>
          </a:xfrm>
          <a:custGeom>
            <a:avLst/>
            <a:gdLst>
              <a:gd name="connsiteX0" fmla="*/ 770561 w 966812"/>
              <a:gd name="connsiteY0" fmla="*/ 113169 h 678248"/>
              <a:gd name="connsiteX1" fmla="*/ 750013 w 966812"/>
              <a:gd name="connsiteY1" fmla="*/ 82347 h 678248"/>
              <a:gd name="connsiteX2" fmla="*/ 493159 w 966812"/>
              <a:gd name="connsiteY2" fmla="*/ 154 h 678248"/>
              <a:gd name="connsiteX3" fmla="*/ 287676 w 966812"/>
              <a:gd name="connsiteY3" fmla="*/ 10428 h 678248"/>
              <a:gd name="connsiteX4" fmla="*/ 174660 w 966812"/>
              <a:gd name="connsiteY4" fmla="*/ 72073 h 678248"/>
              <a:gd name="connsiteX5" fmla="*/ 143838 w 966812"/>
              <a:gd name="connsiteY5" fmla="*/ 113169 h 678248"/>
              <a:gd name="connsiteX6" fmla="*/ 92467 w 966812"/>
              <a:gd name="connsiteY6" fmla="*/ 143992 h 678248"/>
              <a:gd name="connsiteX7" fmla="*/ 51370 w 966812"/>
              <a:gd name="connsiteY7" fmla="*/ 185088 h 678248"/>
              <a:gd name="connsiteX8" fmla="*/ 20548 w 966812"/>
              <a:gd name="connsiteY8" fmla="*/ 257008 h 678248"/>
              <a:gd name="connsiteX9" fmla="*/ 10274 w 966812"/>
              <a:gd name="connsiteY9" fmla="*/ 328927 h 678248"/>
              <a:gd name="connsiteX10" fmla="*/ 0 w 966812"/>
              <a:gd name="connsiteY10" fmla="*/ 380297 h 678248"/>
              <a:gd name="connsiteX11" fmla="*/ 30822 w 966812"/>
              <a:gd name="connsiteY11" fmla="*/ 534410 h 678248"/>
              <a:gd name="connsiteX12" fmla="*/ 92467 w 966812"/>
              <a:gd name="connsiteY12" fmla="*/ 585781 h 678248"/>
              <a:gd name="connsiteX13" fmla="*/ 133564 w 966812"/>
              <a:gd name="connsiteY13" fmla="*/ 616603 h 678248"/>
              <a:gd name="connsiteX14" fmla="*/ 236305 w 966812"/>
              <a:gd name="connsiteY14" fmla="*/ 657700 h 678248"/>
              <a:gd name="connsiteX15" fmla="*/ 308224 w 966812"/>
              <a:gd name="connsiteY15" fmla="*/ 678248 h 678248"/>
              <a:gd name="connsiteX16" fmla="*/ 667820 w 966812"/>
              <a:gd name="connsiteY16" fmla="*/ 667974 h 678248"/>
              <a:gd name="connsiteX17" fmla="*/ 739739 w 966812"/>
              <a:gd name="connsiteY17" fmla="*/ 647426 h 678248"/>
              <a:gd name="connsiteX18" fmla="*/ 852755 w 966812"/>
              <a:gd name="connsiteY18" fmla="*/ 596055 h 678248"/>
              <a:gd name="connsiteX19" fmla="*/ 873303 w 966812"/>
              <a:gd name="connsiteY19" fmla="*/ 565232 h 678248"/>
              <a:gd name="connsiteX20" fmla="*/ 904125 w 966812"/>
              <a:gd name="connsiteY20" fmla="*/ 544684 h 678248"/>
              <a:gd name="connsiteX21" fmla="*/ 924674 w 966812"/>
              <a:gd name="connsiteY21" fmla="*/ 483039 h 678248"/>
              <a:gd name="connsiteX22" fmla="*/ 945222 w 966812"/>
              <a:gd name="connsiteY22" fmla="*/ 452217 h 678248"/>
              <a:gd name="connsiteX23" fmla="*/ 945222 w 966812"/>
              <a:gd name="connsiteY23" fmla="*/ 246733 h 678248"/>
              <a:gd name="connsiteX24" fmla="*/ 904125 w 966812"/>
              <a:gd name="connsiteY24" fmla="*/ 195363 h 678248"/>
              <a:gd name="connsiteX25" fmla="*/ 893851 w 966812"/>
              <a:gd name="connsiteY25" fmla="*/ 164540 h 678248"/>
              <a:gd name="connsiteX26" fmla="*/ 832206 w 966812"/>
              <a:gd name="connsiteY26" fmla="*/ 113169 h 678248"/>
              <a:gd name="connsiteX27" fmla="*/ 770561 w 966812"/>
              <a:gd name="connsiteY27" fmla="*/ 61799 h 678248"/>
              <a:gd name="connsiteX28" fmla="*/ 750013 w 966812"/>
              <a:gd name="connsiteY28" fmla="*/ 41250 h 678248"/>
              <a:gd name="connsiteX29" fmla="*/ 636997 w 966812"/>
              <a:gd name="connsiteY29" fmla="*/ 10428 h 678248"/>
              <a:gd name="connsiteX30" fmla="*/ 616449 w 966812"/>
              <a:gd name="connsiteY30" fmla="*/ 10428 h 67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66812" h="678248">
                <a:moveTo>
                  <a:pt x="770561" y="113169"/>
                </a:moveTo>
                <a:cubicBezTo>
                  <a:pt x="763712" y="102895"/>
                  <a:pt x="760926" y="88124"/>
                  <a:pt x="750013" y="82347"/>
                </a:cubicBezTo>
                <a:cubicBezTo>
                  <a:pt x="636755" y="22387"/>
                  <a:pt x="603896" y="22301"/>
                  <a:pt x="493159" y="154"/>
                </a:cubicBezTo>
                <a:cubicBezTo>
                  <a:pt x="424665" y="3579"/>
                  <a:pt x="355458" y="0"/>
                  <a:pt x="287676" y="10428"/>
                </a:cubicBezTo>
                <a:cubicBezTo>
                  <a:pt x="269853" y="13170"/>
                  <a:pt x="192113" y="61601"/>
                  <a:pt x="174660" y="72073"/>
                </a:cubicBezTo>
                <a:cubicBezTo>
                  <a:pt x="164386" y="85772"/>
                  <a:pt x="156725" y="101893"/>
                  <a:pt x="143838" y="113169"/>
                </a:cubicBezTo>
                <a:cubicBezTo>
                  <a:pt x="128809" y="126319"/>
                  <a:pt x="108230" y="131732"/>
                  <a:pt x="92467" y="143992"/>
                </a:cubicBezTo>
                <a:cubicBezTo>
                  <a:pt x="77175" y="155886"/>
                  <a:pt x="65069" y="171389"/>
                  <a:pt x="51370" y="185088"/>
                </a:cubicBezTo>
                <a:cubicBezTo>
                  <a:pt x="41096" y="209061"/>
                  <a:pt x="27713" y="231929"/>
                  <a:pt x="20548" y="257008"/>
                </a:cubicBezTo>
                <a:cubicBezTo>
                  <a:pt x="13895" y="280293"/>
                  <a:pt x="14255" y="305040"/>
                  <a:pt x="10274" y="328927"/>
                </a:cubicBezTo>
                <a:cubicBezTo>
                  <a:pt x="7403" y="346152"/>
                  <a:pt x="3425" y="363174"/>
                  <a:pt x="0" y="380297"/>
                </a:cubicBezTo>
                <a:cubicBezTo>
                  <a:pt x="5577" y="424916"/>
                  <a:pt x="9722" y="492211"/>
                  <a:pt x="30822" y="534410"/>
                </a:cubicBezTo>
                <a:cubicBezTo>
                  <a:pt x="41480" y="555726"/>
                  <a:pt x="74113" y="572671"/>
                  <a:pt x="92467" y="585781"/>
                </a:cubicBezTo>
                <a:cubicBezTo>
                  <a:pt x="106401" y="595734"/>
                  <a:pt x="119043" y="607528"/>
                  <a:pt x="133564" y="616603"/>
                </a:cubicBezTo>
                <a:cubicBezTo>
                  <a:pt x="165859" y="636787"/>
                  <a:pt x="199976" y="646522"/>
                  <a:pt x="236305" y="657700"/>
                </a:cubicBezTo>
                <a:cubicBezTo>
                  <a:pt x="260135" y="665032"/>
                  <a:pt x="284251" y="671399"/>
                  <a:pt x="308224" y="678248"/>
                </a:cubicBezTo>
                <a:cubicBezTo>
                  <a:pt x="428089" y="674823"/>
                  <a:pt x="548210" y="676517"/>
                  <a:pt x="667820" y="667974"/>
                </a:cubicBezTo>
                <a:cubicBezTo>
                  <a:pt x="692689" y="666198"/>
                  <a:pt x="716259" y="655812"/>
                  <a:pt x="739739" y="647426"/>
                </a:cubicBezTo>
                <a:cubicBezTo>
                  <a:pt x="782729" y="632072"/>
                  <a:pt x="813584" y="615640"/>
                  <a:pt x="852755" y="596055"/>
                </a:cubicBezTo>
                <a:cubicBezTo>
                  <a:pt x="859604" y="585781"/>
                  <a:pt x="864572" y="573964"/>
                  <a:pt x="873303" y="565232"/>
                </a:cubicBezTo>
                <a:cubicBezTo>
                  <a:pt x="882034" y="556501"/>
                  <a:pt x="897581" y="555155"/>
                  <a:pt x="904125" y="544684"/>
                </a:cubicBezTo>
                <a:cubicBezTo>
                  <a:pt x="915605" y="526316"/>
                  <a:pt x="912659" y="501061"/>
                  <a:pt x="924674" y="483039"/>
                </a:cubicBezTo>
                <a:lnTo>
                  <a:pt x="945222" y="452217"/>
                </a:lnTo>
                <a:cubicBezTo>
                  <a:pt x="966128" y="368592"/>
                  <a:pt x="966812" y="383471"/>
                  <a:pt x="945222" y="246733"/>
                </a:cubicBezTo>
                <a:cubicBezTo>
                  <a:pt x="942792" y="231341"/>
                  <a:pt x="914977" y="206215"/>
                  <a:pt x="904125" y="195363"/>
                </a:cubicBezTo>
                <a:cubicBezTo>
                  <a:pt x="900700" y="185089"/>
                  <a:pt x="899858" y="173551"/>
                  <a:pt x="893851" y="164540"/>
                </a:cubicBezTo>
                <a:cubicBezTo>
                  <a:pt x="878030" y="140809"/>
                  <a:pt x="854948" y="128331"/>
                  <a:pt x="832206" y="113169"/>
                </a:cubicBezTo>
                <a:cubicBezTo>
                  <a:pt x="794754" y="56991"/>
                  <a:pt x="833132" y="103513"/>
                  <a:pt x="770561" y="61799"/>
                </a:cubicBezTo>
                <a:cubicBezTo>
                  <a:pt x="762501" y="56426"/>
                  <a:pt x="758677" y="45582"/>
                  <a:pt x="750013" y="41250"/>
                </a:cubicBezTo>
                <a:cubicBezTo>
                  <a:pt x="722711" y="27599"/>
                  <a:pt x="668562" y="14937"/>
                  <a:pt x="636997" y="10428"/>
                </a:cubicBezTo>
                <a:cubicBezTo>
                  <a:pt x="630217" y="9459"/>
                  <a:pt x="623298" y="10428"/>
                  <a:pt x="616449" y="10428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945330" y="3520877"/>
            <a:ext cx="1273996" cy="1657298"/>
          </a:xfrm>
          <a:custGeom>
            <a:avLst/>
            <a:gdLst>
              <a:gd name="connsiteX0" fmla="*/ 688369 w 1273996"/>
              <a:gd name="connsiteY0" fmla="*/ 136723 h 1657298"/>
              <a:gd name="connsiteX1" fmla="*/ 626724 w 1273996"/>
              <a:gd name="connsiteY1" fmla="*/ 95626 h 1657298"/>
              <a:gd name="connsiteX2" fmla="*/ 534257 w 1273996"/>
              <a:gd name="connsiteY2" fmla="*/ 75078 h 1657298"/>
              <a:gd name="connsiteX3" fmla="*/ 400692 w 1273996"/>
              <a:gd name="connsiteY3" fmla="*/ 85352 h 1657298"/>
              <a:gd name="connsiteX4" fmla="*/ 359596 w 1273996"/>
              <a:gd name="connsiteY4" fmla="*/ 95626 h 1657298"/>
              <a:gd name="connsiteX5" fmla="*/ 318499 w 1273996"/>
              <a:gd name="connsiteY5" fmla="*/ 126449 h 1657298"/>
              <a:gd name="connsiteX6" fmla="*/ 236306 w 1273996"/>
              <a:gd name="connsiteY6" fmla="*/ 167545 h 1657298"/>
              <a:gd name="connsiteX7" fmla="*/ 174661 w 1273996"/>
              <a:gd name="connsiteY7" fmla="*/ 198368 h 1657298"/>
              <a:gd name="connsiteX8" fmla="*/ 143839 w 1273996"/>
              <a:gd name="connsiteY8" fmla="*/ 229190 h 1657298"/>
              <a:gd name="connsiteX9" fmla="*/ 102742 w 1273996"/>
              <a:gd name="connsiteY9" fmla="*/ 290835 h 1657298"/>
              <a:gd name="connsiteX10" fmla="*/ 71919 w 1273996"/>
              <a:gd name="connsiteY10" fmla="*/ 352480 h 1657298"/>
              <a:gd name="connsiteX11" fmla="*/ 41097 w 1273996"/>
              <a:gd name="connsiteY11" fmla="*/ 455222 h 1657298"/>
              <a:gd name="connsiteX12" fmla="*/ 30823 w 1273996"/>
              <a:gd name="connsiteY12" fmla="*/ 486044 h 1657298"/>
              <a:gd name="connsiteX13" fmla="*/ 10274 w 1273996"/>
              <a:gd name="connsiteY13" fmla="*/ 629883 h 1657298"/>
              <a:gd name="connsiteX14" fmla="*/ 0 w 1273996"/>
              <a:gd name="connsiteY14" fmla="*/ 691527 h 1657298"/>
              <a:gd name="connsiteX15" fmla="*/ 10274 w 1273996"/>
              <a:gd name="connsiteY15" fmla="*/ 1092220 h 1657298"/>
              <a:gd name="connsiteX16" fmla="*/ 30823 w 1273996"/>
              <a:gd name="connsiteY16" fmla="*/ 1194961 h 1657298"/>
              <a:gd name="connsiteX17" fmla="*/ 51371 w 1273996"/>
              <a:gd name="connsiteY17" fmla="*/ 1215510 h 1657298"/>
              <a:gd name="connsiteX18" fmla="*/ 82194 w 1273996"/>
              <a:gd name="connsiteY18" fmla="*/ 1338799 h 1657298"/>
              <a:gd name="connsiteX19" fmla="*/ 123290 w 1273996"/>
              <a:gd name="connsiteY19" fmla="*/ 1390170 h 1657298"/>
              <a:gd name="connsiteX20" fmla="*/ 143839 w 1273996"/>
              <a:gd name="connsiteY20" fmla="*/ 1410719 h 1657298"/>
              <a:gd name="connsiteX21" fmla="*/ 195209 w 1273996"/>
              <a:gd name="connsiteY21" fmla="*/ 1492912 h 1657298"/>
              <a:gd name="connsiteX22" fmla="*/ 256854 w 1273996"/>
              <a:gd name="connsiteY22" fmla="*/ 1534008 h 1657298"/>
              <a:gd name="connsiteX23" fmla="*/ 287677 w 1273996"/>
              <a:gd name="connsiteY23" fmla="*/ 1554557 h 1657298"/>
              <a:gd name="connsiteX24" fmla="*/ 318499 w 1273996"/>
              <a:gd name="connsiteY24" fmla="*/ 1575105 h 1657298"/>
              <a:gd name="connsiteX25" fmla="*/ 349322 w 1273996"/>
              <a:gd name="connsiteY25" fmla="*/ 1585379 h 1657298"/>
              <a:gd name="connsiteX26" fmla="*/ 431515 w 1273996"/>
              <a:gd name="connsiteY26" fmla="*/ 1626476 h 1657298"/>
              <a:gd name="connsiteX27" fmla="*/ 534257 w 1273996"/>
              <a:gd name="connsiteY27" fmla="*/ 1657298 h 1657298"/>
              <a:gd name="connsiteX28" fmla="*/ 904126 w 1273996"/>
              <a:gd name="connsiteY28" fmla="*/ 1647024 h 1657298"/>
              <a:gd name="connsiteX29" fmla="*/ 1006868 w 1273996"/>
              <a:gd name="connsiteY29" fmla="*/ 1605927 h 1657298"/>
              <a:gd name="connsiteX30" fmla="*/ 1109609 w 1273996"/>
              <a:gd name="connsiteY30" fmla="*/ 1564831 h 1657298"/>
              <a:gd name="connsiteX31" fmla="*/ 1171254 w 1273996"/>
              <a:gd name="connsiteY31" fmla="*/ 1492912 h 1657298"/>
              <a:gd name="connsiteX32" fmla="*/ 1202077 w 1273996"/>
              <a:gd name="connsiteY32" fmla="*/ 1462089 h 1657298"/>
              <a:gd name="connsiteX33" fmla="*/ 1222625 w 1273996"/>
              <a:gd name="connsiteY33" fmla="*/ 1410719 h 1657298"/>
              <a:gd name="connsiteX34" fmla="*/ 1253448 w 1273996"/>
              <a:gd name="connsiteY34" fmla="*/ 1359348 h 1657298"/>
              <a:gd name="connsiteX35" fmla="*/ 1273996 w 1273996"/>
              <a:gd name="connsiteY35" fmla="*/ 1277154 h 1657298"/>
              <a:gd name="connsiteX36" fmla="*/ 1263722 w 1273996"/>
              <a:gd name="connsiteY36" fmla="*/ 1061397 h 1657298"/>
              <a:gd name="connsiteX37" fmla="*/ 1222625 w 1273996"/>
              <a:gd name="connsiteY37" fmla="*/ 907285 h 1657298"/>
              <a:gd name="connsiteX38" fmla="*/ 1212351 w 1273996"/>
              <a:gd name="connsiteY38" fmla="*/ 866188 h 1657298"/>
              <a:gd name="connsiteX39" fmla="*/ 1191803 w 1273996"/>
              <a:gd name="connsiteY39" fmla="*/ 825092 h 1657298"/>
              <a:gd name="connsiteX40" fmla="*/ 1171254 w 1273996"/>
              <a:gd name="connsiteY40" fmla="*/ 763447 h 1657298"/>
              <a:gd name="connsiteX41" fmla="*/ 1119883 w 1273996"/>
              <a:gd name="connsiteY41" fmla="*/ 691527 h 1657298"/>
              <a:gd name="connsiteX42" fmla="*/ 1068513 w 1273996"/>
              <a:gd name="connsiteY42" fmla="*/ 578512 h 1657298"/>
              <a:gd name="connsiteX43" fmla="*/ 1047964 w 1273996"/>
              <a:gd name="connsiteY43" fmla="*/ 537415 h 1657298"/>
              <a:gd name="connsiteX44" fmla="*/ 1027416 w 1273996"/>
              <a:gd name="connsiteY44" fmla="*/ 506593 h 1657298"/>
              <a:gd name="connsiteX45" fmla="*/ 976045 w 1273996"/>
              <a:gd name="connsiteY45" fmla="*/ 455222 h 1657298"/>
              <a:gd name="connsiteX46" fmla="*/ 945223 w 1273996"/>
              <a:gd name="connsiteY46" fmla="*/ 393577 h 1657298"/>
              <a:gd name="connsiteX47" fmla="*/ 924674 w 1273996"/>
              <a:gd name="connsiteY47" fmla="*/ 373029 h 1657298"/>
              <a:gd name="connsiteX48" fmla="*/ 852755 w 1273996"/>
              <a:gd name="connsiteY48" fmla="*/ 290835 h 1657298"/>
              <a:gd name="connsiteX49" fmla="*/ 821933 w 1273996"/>
              <a:gd name="connsiteY49" fmla="*/ 270287 h 1657298"/>
              <a:gd name="connsiteX50" fmla="*/ 770562 w 1273996"/>
              <a:gd name="connsiteY50" fmla="*/ 218916 h 1657298"/>
              <a:gd name="connsiteX51" fmla="*/ 708917 w 1273996"/>
              <a:gd name="connsiteY51" fmla="*/ 177820 h 1657298"/>
              <a:gd name="connsiteX52" fmla="*/ 678095 w 1273996"/>
              <a:gd name="connsiteY52" fmla="*/ 157271 h 1657298"/>
              <a:gd name="connsiteX53" fmla="*/ 636998 w 1273996"/>
              <a:gd name="connsiteY53" fmla="*/ 136723 h 1657298"/>
              <a:gd name="connsiteX54" fmla="*/ 606176 w 1273996"/>
              <a:gd name="connsiteY54" fmla="*/ 116175 h 1657298"/>
              <a:gd name="connsiteX55" fmla="*/ 585627 w 1273996"/>
              <a:gd name="connsiteY55" fmla="*/ 95626 h 1657298"/>
              <a:gd name="connsiteX56" fmla="*/ 554805 w 1273996"/>
              <a:gd name="connsiteY56" fmla="*/ 85352 h 1657298"/>
              <a:gd name="connsiteX57" fmla="*/ 472612 w 1273996"/>
              <a:gd name="connsiteY57" fmla="*/ 64804 h 1657298"/>
              <a:gd name="connsiteX58" fmla="*/ 431515 w 1273996"/>
              <a:gd name="connsiteY58" fmla="*/ 54530 h 1657298"/>
              <a:gd name="connsiteX59" fmla="*/ 400692 w 1273996"/>
              <a:gd name="connsiteY59" fmla="*/ 44256 h 1657298"/>
              <a:gd name="connsiteX60" fmla="*/ 318499 w 1273996"/>
              <a:gd name="connsiteY60" fmla="*/ 33981 h 1657298"/>
              <a:gd name="connsiteX61" fmla="*/ 287677 w 1273996"/>
              <a:gd name="connsiteY61" fmla="*/ 23707 h 1657298"/>
              <a:gd name="connsiteX62" fmla="*/ 30823 w 1273996"/>
              <a:gd name="connsiteY62" fmla="*/ 13433 h 165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73996" h="1657298">
                <a:moveTo>
                  <a:pt x="688369" y="136723"/>
                </a:moveTo>
                <a:cubicBezTo>
                  <a:pt x="615079" y="112294"/>
                  <a:pt x="703685" y="146934"/>
                  <a:pt x="626724" y="95626"/>
                </a:cubicBezTo>
                <a:cubicBezTo>
                  <a:pt x="609863" y="84386"/>
                  <a:pt x="541714" y="76321"/>
                  <a:pt x="534257" y="75078"/>
                </a:cubicBezTo>
                <a:cubicBezTo>
                  <a:pt x="489735" y="78503"/>
                  <a:pt x="445039" y="80135"/>
                  <a:pt x="400692" y="85352"/>
                </a:cubicBezTo>
                <a:cubicBezTo>
                  <a:pt x="386668" y="87002"/>
                  <a:pt x="372226" y="89311"/>
                  <a:pt x="359596" y="95626"/>
                </a:cubicBezTo>
                <a:cubicBezTo>
                  <a:pt x="344280" y="103284"/>
                  <a:pt x="333290" y="117821"/>
                  <a:pt x="318499" y="126449"/>
                </a:cubicBezTo>
                <a:cubicBezTo>
                  <a:pt x="292040" y="141883"/>
                  <a:pt x="261793" y="150554"/>
                  <a:pt x="236306" y="167545"/>
                </a:cubicBezTo>
                <a:cubicBezTo>
                  <a:pt x="196472" y="194101"/>
                  <a:pt x="217198" y="184189"/>
                  <a:pt x="174661" y="198368"/>
                </a:cubicBezTo>
                <a:cubicBezTo>
                  <a:pt x="164387" y="208642"/>
                  <a:pt x="152759" y="217721"/>
                  <a:pt x="143839" y="229190"/>
                </a:cubicBezTo>
                <a:cubicBezTo>
                  <a:pt x="128677" y="248684"/>
                  <a:pt x="102742" y="290835"/>
                  <a:pt x="102742" y="290835"/>
                </a:cubicBezTo>
                <a:cubicBezTo>
                  <a:pt x="65274" y="403243"/>
                  <a:pt x="125029" y="232984"/>
                  <a:pt x="71919" y="352480"/>
                </a:cubicBezTo>
                <a:cubicBezTo>
                  <a:pt x="52387" y="396426"/>
                  <a:pt x="53051" y="413383"/>
                  <a:pt x="41097" y="455222"/>
                </a:cubicBezTo>
                <a:cubicBezTo>
                  <a:pt x="38122" y="465635"/>
                  <a:pt x="33450" y="475538"/>
                  <a:pt x="30823" y="486044"/>
                </a:cubicBezTo>
                <a:cubicBezTo>
                  <a:pt x="16196" y="544551"/>
                  <a:pt x="19407" y="561392"/>
                  <a:pt x="10274" y="629883"/>
                </a:cubicBezTo>
                <a:cubicBezTo>
                  <a:pt x="7521" y="650532"/>
                  <a:pt x="3425" y="670979"/>
                  <a:pt x="0" y="691527"/>
                </a:cubicBezTo>
                <a:cubicBezTo>
                  <a:pt x="3425" y="825091"/>
                  <a:pt x="4470" y="958738"/>
                  <a:pt x="10274" y="1092220"/>
                </a:cubicBezTo>
                <a:cubicBezTo>
                  <a:pt x="10719" y="1102462"/>
                  <a:pt x="17972" y="1173542"/>
                  <a:pt x="30823" y="1194961"/>
                </a:cubicBezTo>
                <a:cubicBezTo>
                  <a:pt x="35807" y="1203267"/>
                  <a:pt x="44522" y="1208660"/>
                  <a:pt x="51371" y="1215510"/>
                </a:cubicBezTo>
                <a:cubicBezTo>
                  <a:pt x="54767" y="1235886"/>
                  <a:pt x="65911" y="1322516"/>
                  <a:pt x="82194" y="1338799"/>
                </a:cubicBezTo>
                <a:cubicBezTo>
                  <a:pt x="131813" y="1388420"/>
                  <a:pt x="71441" y="1325359"/>
                  <a:pt x="123290" y="1390170"/>
                </a:cubicBezTo>
                <a:cubicBezTo>
                  <a:pt x="129341" y="1397734"/>
                  <a:pt x="138466" y="1402659"/>
                  <a:pt x="143839" y="1410719"/>
                </a:cubicBezTo>
                <a:cubicBezTo>
                  <a:pt x="169095" y="1448602"/>
                  <a:pt x="158496" y="1460279"/>
                  <a:pt x="195209" y="1492912"/>
                </a:cubicBezTo>
                <a:cubicBezTo>
                  <a:pt x="213667" y="1509319"/>
                  <a:pt x="236306" y="1520309"/>
                  <a:pt x="256854" y="1534008"/>
                </a:cubicBezTo>
                <a:lnTo>
                  <a:pt x="287677" y="1554557"/>
                </a:lnTo>
                <a:cubicBezTo>
                  <a:pt x="297951" y="1561406"/>
                  <a:pt x="306785" y="1571200"/>
                  <a:pt x="318499" y="1575105"/>
                </a:cubicBezTo>
                <a:cubicBezTo>
                  <a:pt x="328773" y="1578530"/>
                  <a:pt x="339463" y="1580897"/>
                  <a:pt x="349322" y="1585379"/>
                </a:cubicBezTo>
                <a:cubicBezTo>
                  <a:pt x="377208" y="1598054"/>
                  <a:pt x="401478" y="1620469"/>
                  <a:pt x="431515" y="1626476"/>
                </a:cubicBezTo>
                <a:cubicBezTo>
                  <a:pt x="500971" y="1640367"/>
                  <a:pt x="466672" y="1630265"/>
                  <a:pt x="534257" y="1657298"/>
                </a:cubicBezTo>
                <a:cubicBezTo>
                  <a:pt x="657547" y="1653873"/>
                  <a:pt x="781102" y="1655811"/>
                  <a:pt x="904126" y="1647024"/>
                </a:cubicBezTo>
                <a:cubicBezTo>
                  <a:pt x="945613" y="1644061"/>
                  <a:pt x="970927" y="1620304"/>
                  <a:pt x="1006868" y="1605927"/>
                </a:cubicBezTo>
                <a:cubicBezTo>
                  <a:pt x="1036469" y="1594086"/>
                  <a:pt x="1082072" y="1585484"/>
                  <a:pt x="1109609" y="1564831"/>
                </a:cubicBezTo>
                <a:cubicBezTo>
                  <a:pt x="1164489" y="1523671"/>
                  <a:pt x="1136740" y="1534329"/>
                  <a:pt x="1171254" y="1492912"/>
                </a:cubicBezTo>
                <a:cubicBezTo>
                  <a:pt x="1180556" y="1481750"/>
                  <a:pt x="1191803" y="1472363"/>
                  <a:pt x="1202077" y="1462089"/>
                </a:cubicBezTo>
                <a:cubicBezTo>
                  <a:pt x="1208926" y="1444966"/>
                  <a:pt x="1213475" y="1426732"/>
                  <a:pt x="1222625" y="1410719"/>
                </a:cubicBezTo>
                <a:cubicBezTo>
                  <a:pt x="1257716" y="1349308"/>
                  <a:pt x="1232411" y="1436482"/>
                  <a:pt x="1253448" y="1359348"/>
                </a:cubicBezTo>
                <a:cubicBezTo>
                  <a:pt x="1260879" y="1332102"/>
                  <a:pt x="1273996" y="1277154"/>
                  <a:pt x="1273996" y="1277154"/>
                </a:cubicBezTo>
                <a:cubicBezTo>
                  <a:pt x="1270571" y="1205235"/>
                  <a:pt x="1270658" y="1133063"/>
                  <a:pt x="1263722" y="1061397"/>
                </a:cubicBezTo>
                <a:cubicBezTo>
                  <a:pt x="1252804" y="948577"/>
                  <a:pt x="1249148" y="986856"/>
                  <a:pt x="1222625" y="907285"/>
                </a:cubicBezTo>
                <a:cubicBezTo>
                  <a:pt x="1218160" y="893889"/>
                  <a:pt x="1217309" y="879410"/>
                  <a:pt x="1212351" y="866188"/>
                </a:cubicBezTo>
                <a:cubicBezTo>
                  <a:pt x="1206973" y="851848"/>
                  <a:pt x="1197491" y="839312"/>
                  <a:pt x="1191803" y="825092"/>
                </a:cubicBezTo>
                <a:cubicBezTo>
                  <a:pt x="1183759" y="804981"/>
                  <a:pt x="1183268" y="781469"/>
                  <a:pt x="1171254" y="763447"/>
                </a:cubicBezTo>
                <a:cubicBezTo>
                  <a:pt x="1141208" y="718376"/>
                  <a:pt x="1158115" y="742502"/>
                  <a:pt x="1119883" y="691527"/>
                </a:cubicBezTo>
                <a:cubicBezTo>
                  <a:pt x="1099923" y="631647"/>
                  <a:pt x="1114451" y="670388"/>
                  <a:pt x="1068513" y="578512"/>
                </a:cubicBezTo>
                <a:cubicBezTo>
                  <a:pt x="1061663" y="564813"/>
                  <a:pt x="1056460" y="550159"/>
                  <a:pt x="1047964" y="537415"/>
                </a:cubicBezTo>
                <a:cubicBezTo>
                  <a:pt x="1041115" y="527141"/>
                  <a:pt x="1035547" y="515886"/>
                  <a:pt x="1027416" y="506593"/>
                </a:cubicBezTo>
                <a:cubicBezTo>
                  <a:pt x="1011469" y="488368"/>
                  <a:pt x="976045" y="455222"/>
                  <a:pt x="976045" y="455222"/>
                </a:cubicBezTo>
                <a:cubicBezTo>
                  <a:pt x="965194" y="422668"/>
                  <a:pt x="967985" y="422028"/>
                  <a:pt x="945223" y="393577"/>
                </a:cubicBezTo>
                <a:cubicBezTo>
                  <a:pt x="939172" y="386013"/>
                  <a:pt x="930725" y="380593"/>
                  <a:pt x="924674" y="373029"/>
                </a:cubicBezTo>
                <a:cubicBezTo>
                  <a:pt x="893639" y="334236"/>
                  <a:pt x="907080" y="327052"/>
                  <a:pt x="852755" y="290835"/>
                </a:cubicBezTo>
                <a:cubicBezTo>
                  <a:pt x="842481" y="283986"/>
                  <a:pt x="831226" y="278418"/>
                  <a:pt x="821933" y="270287"/>
                </a:cubicBezTo>
                <a:cubicBezTo>
                  <a:pt x="803708" y="254340"/>
                  <a:pt x="790711" y="232349"/>
                  <a:pt x="770562" y="218916"/>
                </a:cubicBezTo>
                <a:lnTo>
                  <a:pt x="708917" y="177820"/>
                </a:lnTo>
                <a:cubicBezTo>
                  <a:pt x="698643" y="170971"/>
                  <a:pt x="689139" y="162793"/>
                  <a:pt x="678095" y="157271"/>
                </a:cubicBezTo>
                <a:cubicBezTo>
                  <a:pt x="664396" y="150422"/>
                  <a:pt x="650296" y="144322"/>
                  <a:pt x="636998" y="136723"/>
                </a:cubicBezTo>
                <a:cubicBezTo>
                  <a:pt x="626277" y="130597"/>
                  <a:pt x="615818" y="123889"/>
                  <a:pt x="606176" y="116175"/>
                </a:cubicBezTo>
                <a:cubicBezTo>
                  <a:pt x="598612" y="110124"/>
                  <a:pt x="593933" y="100610"/>
                  <a:pt x="585627" y="95626"/>
                </a:cubicBezTo>
                <a:cubicBezTo>
                  <a:pt x="576341" y="90054"/>
                  <a:pt x="565253" y="88201"/>
                  <a:pt x="554805" y="85352"/>
                </a:cubicBezTo>
                <a:cubicBezTo>
                  <a:pt x="527559" y="77921"/>
                  <a:pt x="500010" y="71653"/>
                  <a:pt x="472612" y="64804"/>
                </a:cubicBezTo>
                <a:cubicBezTo>
                  <a:pt x="458913" y="61379"/>
                  <a:pt x="444911" y="58995"/>
                  <a:pt x="431515" y="54530"/>
                </a:cubicBezTo>
                <a:cubicBezTo>
                  <a:pt x="421241" y="51105"/>
                  <a:pt x="411347" y="46193"/>
                  <a:pt x="400692" y="44256"/>
                </a:cubicBezTo>
                <a:cubicBezTo>
                  <a:pt x="373526" y="39317"/>
                  <a:pt x="345897" y="37406"/>
                  <a:pt x="318499" y="33981"/>
                </a:cubicBezTo>
                <a:cubicBezTo>
                  <a:pt x="308225" y="30556"/>
                  <a:pt x="298183" y="26334"/>
                  <a:pt x="287677" y="23707"/>
                </a:cubicBezTo>
                <a:cubicBezTo>
                  <a:pt x="192849" y="0"/>
                  <a:pt x="160780" y="13433"/>
                  <a:pt x="30823" y="13433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3" grpId="0"/>
      <p:bldP spid="13" grpId="1"/>
      <p:bldP spid="15" grpId="0"/>
      <p:bldP spid="15" grpId="1"/>
      <p:bldP spid="16" grpId="0" animBg="1"/>
      <p:bldP spid="16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Blu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</Template>
  <TotalTime>7391</TotalTime>
  <Words>3569</Words>
  <Application>Microsoft Macintosh PowerPoint</Application>
  <PresentationFormat>On-screen Show (4:3)</PresentationFormat>
  <Paragraphs>762</Paragraphs>
  <Slides>43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Blue Theme</vt:lpstr>
      <vt:lpstr>Custom Design</vt:lpstr>
      <vt:lpstr>1_Custom Design</vt:lpstr>
      <vt:lpstr>Equation</vt:lpstr>
      <vt:lpstr>The Use of Passive Samplers to Monitor Organic Contaminants at Superfund Sediment Sites: Concepts, Samplers, Methods &amp; Applications</vt:lpstr>
      <vt:lpstr>SAMS #3</vt:lpstr>
      <vt:lpstr>Outline</vt:lpstr>
      <vt:lpstr>Conceptual Model (i.e., Cartoon) of Relationship Between Contaminated Sediments and Aquatic Life</vt:lpstr>
      <vt:lpstr>Is there another sampling method for collecting and measuring dissolved and bioavailable contaminants? </vt:lpstr>
      <vt:lpstr>Introduction</vt:lpstr>
      <vt:lpstr>Introduction</vt:lpstr>
      <vt:lpstr>Why Use Passive Samplers?   The Advantages </vt:lpstr>
      <vt:lpstr>Why Use Passive Samplers?   The Advantages </vt:lpstr>
      <vt:lpstr>What Passive Samplers Tell Us </vt:lpstr>
      <vt:lpstr>Slide 11</vt:lpstr>
      <vt:lpstr>Conceptual Model (i.e., Cartoon) of Relationship Between Contaminated Sediments and Aquatic Life</vt:lpstr>
      <vt:lpstr>Types of Passive Samplers</vt:lpstr>
      <vt:lpstr>Types of Passive Samplers</vt:lpstr>
      <vt:lpstr>Types of Passive Samplers</vt:lpstr>
      <vt:lpstr>Some Theory on How Passive Samplers Work</vt:lpstr>
      <vt:lpstr>Some Theory on How Passive Samplers Work</vt:lpstr>
      <vt:lpstr>Some Theory on How Passive Samplers Work</vt:lpstr>
      <vt:lpstr>Preparing, Deploying, Recovering, and Storing Passive Samplers </vt:lpstr>
      <vt:lpstr>Preparing, Deploying, Recovering, and Storing Passive Samplers </vt:lpstr>
      <vt:lpstr>Preparing, Deploying, Recovering, and Storing Passive Samplers </vt:lpstr>
      <vt:lpstr>Preparing, Deploying, Recovering, and Storing Passive Samplers </vt:lpstr>
      <vt:lpstr>Preparing, Deploying, Recovering, and Storing Passive Samplers </vt:lpstr>
      <vt:lpstr>Preparing, Deploying, Recovering, and Storing Passive Samplers </vt:lpstr>
      <vt:lpstr>Preparing, Deploying, Recovering, and Storing Passive Samplers </vt:lpstr>
      <vt:lpstr>Preparing, Deploying, Recovering, and Storing Passive Samplers </vt:lpstr>
      <vt:lpstr>Preparing, Deploying, Recovering, and Storing Passive Samplers </vt:lpstr>
      <vt:lpstr>Preparing, Deploying, Recovering, and Storing Passive Samplers </vt:lpstr>
      <vt:lpstr>Selecting Passive Samplers</vt:lpstr>
      <vt:lpstr>Analyzing Passive Sampler Data</vt:lpstr>
      <vt:lpstr>Brief Case Study</vt:lpstr>
      <vt:lpstr>Brief Case Study</vt:lpstr>
      <vt:lpstr>Brief Case Study</vt:lpstr>
      <vt:lpstr>Brief Case Study</vt:lpstr>
      <vt:lpstr>Brief Case Study</vt:lpstr>
      <vt:lpstr>Scientific Challenges in using Passive Samplers</vt:lpstr>
      <vt:lpstr>Scientific Challenges in using Passive Samplers</vt:lpstr>
      <vt:lpstr>Scientific Challenges in using Passive Samplers</vt:lpstr>
      <vt:lpstr>Slide 39</vt:lpstr>
      <vt:lpstr>Scientific Challenges in using Passive Samplers</vt:lpstr>
      <vt:lpstr>US EPA Contacts Working with Passive Samplers </vt:lpstr>
      <vt:lpstr>Summary</vt:lpstr>
      <vt:lpstr>Acknowledgements</vt:lpstr>
    </vt:vector>
  </TitlesOfParts>
  <Company>EPA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Approaches for Measuring the Release of Dissolved Organic Chemicals from Contaminated Sediment at Superfund Sites</dc:title>
  <dc:creator>Reviewerx</dc:creator>
  <cp:lastModifiedBy>Peter Riddle</cp:lastModifiedBy>
  <cp:revision>1075</cp:revision>
  <dcterms:created xsi:type="dcterms:W3CDTF">2013-08-26T15:33:37Z</dcterms:created>
  <dcterms:modified xsi:type="dcterms:W3CDTF">2013-08-26T15:34:26Z</dcterms:modified>
</cp:coreProperties>
</file>